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257" r:id="rId3"/>
    <p:sldId id="285" r:id="rId4"/>
    <p:sldId id="299" r:id="rId5"/>
    <p:sldId id="300" r:id="rId6"/>
    <p:sldId id="287" r:id="rId7"/>
    <p:sldId id="288" r:id="rId8"/>
    <p:sldId id="291" r:id="rId9"/>
    <p:sldId id="298" r:id="rId10"/>
    <p:sldId id="297" r:id="rId11"/>
    <p:sldId id="301" r:id="rId12"/>
    <p:sldId id="302" r:id="rId13"/>
    <p:sldId id="296" r:id="rId14"/>
  </p:sldIdLst>
  <p:sldSz cx="9144000" cy="5143500" type="screen16x9"/>
  <p:notesSz cx="6858000" cy="9144000"/>
  <p:embeddedFontLst>
    <p:embeddedFont>
      <p:font typeface="Lexend Deca" panose="020B0604020202020204" charset="0"/>
      <p:regular r:id="rId16"/>
    </p:embeddedFont>
    <p:embeddedFont>
      <p:font typeface="Muli Light"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3F2B1F-812A-4305-A539-76FF6161B9E9}">
  <a:tblStyle styleId="{CF3F2B1F-812A-4305-A539-76FF6161B9E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978" autoAdjust="0"/>
  </p:normalViewPr>
  <p:slideViewPr>
    <p:cSldViewPr snapToGrid="0">
      <p:cViewPr varScale="1">
        <p:scale>
          <a:sx n="71" d="100"/>
          <a:sy n="71" d="100"/>
        </p:scale>
        <p:origin x="11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dirty="0"/>
              <a:t>Open up telebot.py to explain how the </a:t>
            </a:r>
            <a:r>
              <a:rPr lang="en-SG" dirty="0" err="1"/>
              <a:t>getupdates</a:t>
            </a:r>
            <a:r>
              <a:rPr lang="en-SG" dirty="0"/>
              <a:t> work in visual studio. Before we go over the handler functions, we will learn how to access the database to store, retrieve and delete information.</a:t>
            </a:r>
          </a:p>
        </p:txBody>
      </p:sp>
    </p:spTree>
    <p:extLst>
      <p:ext uri="{BB962C8B-B14F-4D97-AF65-F5344CB8AC3E}">
        <p14:creationId xmlns:p14="http://schemas.microsoft.com/office/powerpoint/2010/main" val="3335132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4182816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dirty="0"/>
              <a:t>Open up sqllite.py to explain </a:t>
            </a:r>
            <a:r>
              <a:rPr lang="en-SG" dirty="0" err="1"/>
              <a:t>stmts</a:t>
            </a:r>
            <a:r>
              <a:rPr lang="en-SG" dirty="0"/>
              <a:t> in visual studio. </a:t>
            </a:r>
          </a:p>
          <a:p>
            <a:r>
              <a:rPr lang="en-SG" dirty="0"/>
              <a:t>Specify the names that we want for the column followed by the datatype such as text for </a:t>
            </a:r>
            <a:r>
              <a:rPr lang="en-SG" dirty="0" err="1"/>
              <a:t>todolist</a:t>
            </a:r>
            <a:endParaRPr lang="en-SG" dirty="0"/>
          </a:p>
          <a:p>
            <a:r>
              <a:rPr lang="en-SG" dirty="0"/>
              <a:t>To store information in the database we have “insert int” .. In the parenthesis we put down the values for a row in the table; meaning that id there are 4 columns indicated in the parenthesis when you create table, we should also have a corresponding 4 values here.</a:t>
            </a:r>
          </a:p>
          <a:p>
            <a:r>
              <a:rPr lang="en-SG" dirty="0"/>
              <a:t>To retrieve information for the database, we use the SELECT function where we can specify the row in which we would like to retrieve the value, corresponding to the value of another column (which we specify using the condition using WHERE)</a:t>
            </a:r>
          </a:p>
          <a:p>
            <a:r>
              <a:rPr lang="en-SG" dirty="0"/>
              <a:t>To remove information for the database, we use the DELETE function.</a:t>
            </a:r>
          </a:p>
        </p:txBody>
      </p:sp>
    </p:spTree>
    <p:extLst>
      <p:ext uri="{BB962C8B-B14F-4D97-AF65-F5344CB8AC3E}">
        <p14:creationId xmlns:p14="http://schemas.microsoft.com/office/powerpoint/2010/main" val="147462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SG" dirty="0"/>
              <a:t>Open up telebot.py to explain handler functions in visual studio. </a:t>
            </a:r>
          </a:p>
          <a:p>
            <a:endParaRPr lang="en-SG" dirty="0"/>
          </a:p>
        </p:txBody>
      </p:sp>
    </p:spTree>
    <p:extLst>
      <p:ext uri="{BB962C8B-B14F-4D97-AF65-F5344CB8AC3E}">
        <p14:creationId xmlns:p14="http://schemas.microsoft.com/office/powerpoint/2010/main" val="12573591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Light"/>
              <a:buChar char="⬡"/>
              <a:defRPr sz="2400">
                <a:solidFill>
                  <a:schemeClr val="lt1"/>
                </a:solidFill>
                <a:latin typeface="Muli Light"/>
                <a:ea typeface="Muli Light"/>
                <a:cs typeface="Muli Light"/>
                <a:sym typeface="Muli Light"/>
              </a:defRPr>
            </a:lvl1pPr>
            <a:lvl2pPr marL="914400" lvl="1" indent="-381000">
              <a:lnSpc>
                <a:spcPct val="115000"/>
              </a:lnSpc>
              <a:spcBef>
                <a:spcPts val="0"/>
              </a:spcBef>
              <a:spcAft>
                <a:spcPts val="0"/>
              </a:spcAft>
              <a:buClr>
                <a:schemeClr val="accent5"/>
              </a:buClr>
              <a:buSzPts val="2400"/>
              <a:buFont typeface="Muli Light"/>
              <a:buChar char="∙"/>
              <a:defRPr sz="2400">
                <a:solidFill>
                  <a:schemeClr val="lt1"/>
                </a:solidFill>
                <a:latin typeface="Muli Light"/>
                <a:ea typeface="Muli Light"/>
                <a:cs typeface="Muli Light"/>
                <a:sym typeface="Muli Light"/>
              </a:defRPr>
            </a:lvl2pPr>
            <a:lvl3pPr marL="1371600" lvl="2" indent="-381000">
              <a:lnSpc>
                <a:spcPct val="115000"/>
              </a:lnSpc>
              <a:spcBef>
                <a:spcPts val="0"/>
              </a:spcBef>
              <a:spcAft>
                <a:spcPts val="0"/>
              </a:spcAft>
              <a:buClr>
                <a:schemeClr val="accent5"/>
              </a:buClr>
              <a:buSzPts val="2400"/>
              <a:buFont typeface="Muli Light"/>
              <a:buChar char="∙"/>
              <a:defRPr sz="2400">
                <a:solidFill>
                  <a:schemeClr val="lt1"/>
                </a:solidFill>
                <a:latin typeface="Muli Light"/>
                <a:ea typeface="Muli Light"/>
                <a:cs typeface="Muli Light"/>
                <a:sym typeface="Muli Light"/>
              </a:defRPr>
            </a:lvl3pPr>
            <a:lvl4pPr marL="1828800" lvl="3" indent="-381000">
              <a:lnSpc>
                <a:spcPct val="115000"/>
              </a:lnSpc>
              <a:spcBef>
                <a:spcPts val="0"/>
              </a:spcBef>
              <a:spcAft>
                <a:spcPts val="0"/>
              </a:spcAft>
              <a:buClr>
                <a:schemeClr val="lt1"/>
              </a:buClr>
              <a:buSzPts val="2400"/>
              <a:buFont typeface="Muli Light"/>
              <a:buChar char="●"/>
              <a:defRPr sz="2400">
                <a:solidFill>
                  <a:schemeClr val="lt1"/>
                </a:solidFill>
                <a:latin typeface="Muli Light"/>
                <a:ea typeface="Muli Light"/>
                <a:cs typeface="Muli Light"/>
                <a:sym typeface="Muli Light"/>
              </a:defRPr>
            </a:lvl4pPr>
            <a:lvl5pPr marL="2286000" lvl="4" indent="-381000">
              <a:lnSpc>
                <a:spcPct val="115000"/>
              </a:lnSpc>
              <a:spcBef>
                <a:spcPts val="0"/>
              </a:spcBef>
              <a:spcAft>
                <a:spcPts val="0"/>
              </a:spcAft>
              <a:buClr>
                <a:schemeClr val="lt1"/>
              </a:buClr>
              <a:buSzPts val="2400"/>
              <a:buFont typeface="Muli Light"/>
              <a:buChar char="○"/>
              <a:defRPr sz="2400">
                <a:solidFill>
                  <a:schemeClr val="lt1"/>
                </a:solidFill>
                <a:latin typeface="Muli Light"/>
                <a:ea typeface="Muli Light"/>
                <a:cs typeface="Muli Light"/>
                <a:sym typeface="Muli Light"/>
              </a:defRPr>
            </a:lvl5pPr>
            <a:lvl6pPr marL="2743200" lvl="5" indent="-381000">
              <a:lnSpc>
                <a:spcPct val="115000"/>
              </a:lnSpc>
              <a:spcBef>
                <a:spcPts val="0"/>
              </a:spcBef>
              <a:spcAft>
                <a:spcPts val="0"/>
              </a:spcAft>
              <a:buClr>
                <a:schemeClr val="lt1"/>
              </a:buClr>
              <a:buSzPts val="2400"/>
              <a:buFont typeface="Muli Light"/>
              <a:buChar char="■"/>
              <a:defRPr sz="2400">
                <a:solidFill>
                  <a:schemeClr val="lt1"/>
                </a:solidFill>
                <a:latin typeface="Muli Light"/>
                <a:ea typeface="Muli Light"/>
                <a:cs typeface="Muli Light"/>
                <a:sym typeface="Muli Light"/>
              </a:defRPr>
            </a:lvl6pPr>
            <a:lvl7pPr marL="3200400" lvl="6" indent="-381000">
              <a:lnSpc>
                <a:spcPct val="115000"/>
              </a:lnSpc>
              <a:spcBef>
                <a:spcPts val="0"/>
              </a:spcBef>
              <a:spcAft>
                <a:spcPts val="0"/>
              </a:spcAft>
              <a:buClr>
                <a:schemeClr val="lt1"/>
              </a:buClr>
              <a:buSzPts val="2400"/>
              <a:buFont typeface="Muli Light"/>
              <a:buChar char="●"/>
              <a:defRPr sz="2400">
                <a:solidFill>
                  <a:schemeClr val="lt1"/>
                </a:solidFill>
                <a:latin typeface="Muli Light"/>
                <a:ea typeface="Muli Light"/>
                <a:cs typeface="Muli Light"/>
                <a:sym typeface="Muli Light"/>
              </a:defRPr>
            </a:lvl7pPr>
            <a:lvl8pPr marL="3657600" lvl="7" indent="-381000">
              <a:lnSpc>
                <a:spcPct val="115000"/>
              </a:lnSpc>
              <a:spcBef>
                <a:spcPts val="0"/>
              </a:spcBef>
              <a:spcAft>
                <a:spcPts val="0"/>
              </a:spcAft>
              <a:buClr>
                <a:schemeClr val="lt1"/>
              </a:buClr>
              <a:buSzPts val="2400"/>
              <a:buFont typeface="Muli Light"/>
              <a:buChar char="○"/>
              <a:defRPr sz="2400">
                <a:solidFill>
                  <a:schemeClr val="lt1"/>
                </a:solidFill>
                <a:latin typeface="Muli Light"/>
                <a:ea typeface="Muli Light"/>
                <a:cs typeface="Muli Light"/>
                <a:sym typeface="Muli Light"/>
              </a:defRPr>
            </a:lvl8pPr>
            <a:lvl9pPr marL="4114800" lvl="8" indent="-381000">
              <a:lnSpc>
                <a:spcPct val="115000"/>
              </a:lnSpc>
              <a:spcBef>
                <a:spcPts val="0"/>
              </a:spcBef>
              <a:spcAft>
                <a:spcPts val="0"/>
              </a:spcAft>
              <a:buClr>
                <a:schemeClr val="lt1"/>
              </a:buClr>
              <a:buSzPts val="2400"/>
              <a:buFont typeface="Muli Light"/>
              <a:buChar char="■"/>
              <a:defRPr sz="2400">
                <a:solidFill>
                  <a:schemeClr val="lt1"/>
                </a:solidFill>
                <a:latin typeface="Muli Light"/>
                <a:ea typeface="Muli Light"/>
                <a:cs typeface="Muli Light"/>
                <a:sym typeface="Muli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elegram.me/botfath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pi.telegram.org/bot%3cyour-bot-token%3e/getUpdat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hiyingt/to-do-list-bo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643501" y="2276321"/>
            <a:ext cx="45390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SG" dirty="0"/>
              <a:t>Bot Building Basics</a:t>
            </a:r>
            <a:br>
              <a:rPr lang="en-SG" dirty="0"/>
            </a:br>
            <a:r>
              <a:rPr lang="en-SG" sz="1800" dirty="0"/>
              <a:t>with 3DC</a:t>
            </a:r>
            <a:br>
              <a:rPr lang="en-SG" dirty="0"/>
            </a:br>
            <a:endParaRPr dirty="0"/>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A6AA7-1D0B-42FE-8F54-BE1B39A32AD0}"/>
              </a:ext>
            </a:extLst>
          </p:cNvPr>
          <p:cNvSpPr>
            <a:spLocks noGrp="1"/>
          </p:cNvSpPr>
          <p:nvPr>
            <p:ph type="title"/>
          </p:nvPr>
        </p:nvSpPr>
        <p:spPr/>
        <p:txBody>
          <a:bodyPr/>
          <a:lstStyle/>
          <a:p>
            <a:r>
              <a:rPr lang="en-SG" dirty="0"/>
              <a:t>SQLite Database</a:t>
            </a:r>
          </a:p>
        </p:txBody>
      </p:sp>
      <p:sp>
        <p:nvSpPr>
          <p:cNvPr id="3" name="Text Placeholder 2">
            <a:extLst>
              <a:ext uri="{FF2B5EF4-FFF2-40B4-BE49-F238E27FC236}">
                <a16:creationId xmlns:a16="http://schemas.microsoft.com/office/drawing/2014/main" id="{5F0C17A4-ED8E-440E-A69C-EFCFF0C70E1B}"/>
              </a:ext>
            </a:extLst>
          </p:cNvPr>
          <p:cNvSpPr>
            <a:spLocks noGrp="1"/>
          </p:cNvSpPr>
          <p:nvPr>
            <p:ph type="body" idx="1"/>
          </p:nvPr>
        </p:nvSpPr>
        <p:spPr>
          <a:xfrm>
            <a:off x="580550" y="1352550"/>
            <a:ext cx="7610630" cy="3155100"/>
          </a:xfrm>
        </p:spPr>
        <p:txBody>
          <a:bodyPr/>
          <a:lstStyle/>
          <a:p>
            <a:r>
              <a:rPr lang="en-US" dirty="0"/>
              <a:t>CREATE TABLE </a:t>
            </a:r>
            <a:r>
              <a:rPr lang="en-US" dirty="0" err="1">
                <a:solidFill>
                  <a:schemeClr val="accent6">
                    <a:lumMod val="75000"/>
                  </a:schemeClr>
                </a:solidFill>
              </a:rPr>
              <a:t>tablename</a:t>
            </a:r>
            <a:r>
              <a:rPr lang="en-US" dirty="0">
                <a:solidFill>
                  <a:schemeClr val="accent6">
                    <a:lumMod val="75000"/>
                  </a:schemeClr>
                </a:solidFill>
              </a:rPr>
              <a:t> </a:t>
            </a:r>
            <a:r>
              <a:rPr lang="en-US" dirty="0"/>
              <a:t>(</a:t>
            </a:r>
            <a:r>
              <a:rPr lang="en-US" dirty="0" err="1">
                <a:solidFill>
                  <a:schemeClr val="accent4"/>
                </a:solidFill>
              </a:rPr>
              <a:t>args</a:t>
            </a:r>
            <a:r>
              <a:rPr lang="en-US" dirty="0"/>
              <a:t> TEXT)</a:t>
            </a:r>
          </a:p>
          <a:p>
            <a:r>
              <a:rPr lang="en-SG" dirty="0"/>
              <a:t>INSERT INTO </a:t>
            </a:r>
            <a:r>
              <a:rPr lang="en-SG" dirty="0" err="1">
                <a:solidFill>
                  <a:schemeClr val="accent6">
                    <a:lumMod val="75000"/>
                  </a:schemeClr>
                </a:solidFill>
              </a:rPr>
              <a:t>tablename</a:t>
            </a:r>
            <a:r>
              <a:rPr lang="en-SG" dirty="0"/>
              <a:t> VALUES (</a:t>
            </a:r>
            <a:r>
              <a:rPr lang="en-SG" dirty="0" err="1">
                <a:solidFill>
                  <a:schemeClr val="accent4"/>
                </a:solidFill>
              </a:rPr>
              <a:t>args</a:t>
            </a:r>
            <a:r>
              <a:rPr lang="en-SG" dirty="0"/>
              <a:t>)</a:t>
            </a:r>
          </a:p>
          <a:p>
            <a:r>
              <a:rPr lang="en-SG" dirty="0"/>
              <a:t>SELECT </a:t>
            </a:r>
            <a:r>
              <a:rPr lang="en-SG" dirty="0" err="1">
                <a:solidFill>
                  <a:schemeClr val="accent4"/>
                </a:solidFill>
              </a:rPr>
              <a:t>args</a:t>
            </a:r>
            <a:r>
              <a:rPr lang="en-SG" dirty="0"/>
              <a:t> FROM </a:t>
            </a:r>
            <a:r>
              <a:rPr lang="en-SG" dirty="0" err="1">
                <a:solidFill>
                  <a:schemeClr val="accent6">
                    <a:lumMod val="75000"/>
                  </a:schemeClr>
                </a:solidFill>
              </a:rPr>
              <a:t>tablename</a:t>
            </a:r>
            <a:r>
              <a:rPr lang="en-SG" dirty="0"/>
              <a:t> WHERE </a:t>
            </a:r>
            <a:r>
              <a:rPr lang="en-SG" dirty="0">
                <a:solidFill>
                  <a:schemeClr val="tx1">
                    <a:lumMod val="25000"/>
                    <a:lumOff val="75000"/>
                  </a:schemeClr>
                </a:solidFill>
              </a:rPr>
              <a:t>arg1</a:t>
            </a:r>
            <a:r>
              <a:rPr lang="en-SG" dirty="0"/>
              <a:t>=</a:t>
            </a:r>
            <a:r>
              <a:rPr lang="en-SG" dirty="0" err="1"/>
              <a:t>somevalue</a:t>
            </a:r>
            <a:endParaRPr lang="en-SG" dirty="0"/>
          </a:p>
          <a:p>
            <a:r>
              <a:rPr lang="en-SG" dirty="0"/>
              <a:t>DELETE FROM </a:t>
            </a:r>
            <a:r>
              <a:rPr lang="en-SG" dirty="0" err="1">
                <a:solidFill>
                  <a:schemeClr val="accent6">
                    <a:lumMod val="75000"/>
                  </a:schemeClr>
                </a:solidFill>
              </a:rPr>
              <a:t>tablename</a:t>
            </a:r>
            <a:r>
              <a:rPr lang="en-SG" dirty="0"/>
              <a:t> WHERE </a:t>
            </a:r>
            <a:r>
              <a:rPr lang="en-SG" dirty="0">
                <a:solidFill>
                  <a:schemeClr val="tx1">
                    <a:lumMod val="25000"/>
                    <a:lumOff val="75000"/>
                  </a:schemeClr>
                </a:solidFill>
              </a:rPr>
              <a:t>arg1</a:t>
            </a:r>
            <a:r>
              <a:rPr lang="en-SG" dirty="0"/>
              <a:t>=</a:t>
            </a:r>
            <a:r>
              <a:rPr lang="en-SG" dirty="0" err="1"/>
              <a:t>somevalue</a:t>
            </a:r>
            <a:endParaRPr lang="en-SG" dirty="0"/>
          </a:p>
          <a:p>
            <a:endParaRPr lang="en-SG" dirty="0"/>
          </a:p>
          <a:p>
            <a:endParaRPr lang="en-SG" dirty="0"/>
          </a:p>
        </p:txBody>
      </p:sp>
      <p:sp>
        <p:nvSpPr>
          <p:cNvPr id="5" name="Slide Number Placeholder 4">
            <a:extLst>
              <a:ext uri="{FF2B5EF4-FFF2-40B4-BE49-F238E27FC236}">
                <a16:creationId xmlns:a16="http://schemas.microsoft.com/office/drawing/2014/main" id="{94BCBB15-C7F0-4A21-A0EE-8914152631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4169547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6EA24-4412-461E-8D92-89C42B190017}"/>
              </a:ext>
            </a:extLst>
          </p:cNvPr>
          <p:cNvSpPr>
            <a:spLocks noGrp="1"/>
          </p:cNvSpPr>
          <p:nvPr>
            <p:ph type="title"/>
          </p:nvPr>
        </p:nvSpPr>
        <p:spPr/>
        <p:txBody>
          <a:bodyPr/>
          <a:lstStyle/>
          <a:p>
            <a:r>
              <a:rPr lang="en-SG" dirty="0"/>
              <a:t>Handler Functions</a:t>
            </a:r>
          </a:p>
        </p:txBody>
      </p:sp>
      <p:sp>
        <p:nvSpPr>
          <p:cNvPr id="3" name="Text Placeholder 2">
            <a:extLst>
              <a:ext uri="{FF2B5EF4-FFF2-40B4-BE49-F238E27FC236}">
                <a16:creationId xmlns:a16="http://schemas.microsoft.com/office/drawing/2014/main" id="{588E0140-238A-48E7-865F-245C3D9A3D23}"/>
              </a:ext>
            </a:extLst>
          </p:cNvPr>
          <p:cNvSpPr>
            <a:spLocks noGrp="1"/>
          </p:cNvSpPr>
          <p:nvPr>
            <p:ph type="body" idx="1"/>
          </p:nvPr>
        </p:nvSpPr>
        <p:spPr>
          <a:xfrm>
            <a:off x="580550" y="1352550"/>
            <a:ext cx="6761544" cy="3155100"/>
          </a:xfrm>
        </p:spPr>
        <p:txBody>
          <a:bodyPr/>
          <a:lstStyle/>
          <a:p>
            <a:r>
              <a:rPr lang="en-SG" dirty="0"/>
              <a:t>Select actions to take based on input from telegram</a:t>
            </a:r>
          </a:p>
        </p:txBody>
      </p:sp>
      <p:sp>
        <p:nvSpPr>
          <p:cNvPr id="5" name="Slide Number Placeholder 4">
            <a:extLst>
              <a:ext uri="{FF2B5EF4-FFF2-40B4-BE49-F238E27FC236}">
                <a16:creationId xmlns:a16="http://schemas.microsoft.com/office/drawing/2014/main" id="{30A10026-3B9D-4B51-A462-F25D269F6A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23973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C5C007D-CF78-4115-9C47-8741B3948A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11" name="Title 1">
            <a:extLst>
              <a:ext uri="{FF2B5EF4-FFF2-40B4-BE49-F238E27FC236}">
                <a16:creationId xmlns:a16="http://schemas.microsoft.com/office/drawing/2014/main" id="{23A4908D-4BD4-45A6-8C8B-221D94B2EE88}"/>
              </a:ext>
            </a:extLst>
          </p:cNvPr>
          <p:cNvSpPr txBox="1">
            <a:spLocks/>
          </p:cNvSpPr>
          <p:nvPr/>
        </p:nvSpPr>
        <p:spPr>
          <a:xfrm>
            <a:off x="1286895" y="1748116"/>
            <a:ext cx="6014400" cy="1185294"/>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pPr algn="ctr"/>
            <a:r>
              <a:rPr lang="en-US" sz="2500" b="0" dirty="0">
                <a:latin typeface="Muli Light" panose="020B0604020202020204" charset="0"/>
              </a:rPr>
              <a:t>Create a Table with Two columns containing (</a:t>
            </a:r>
            <a:r>
              <a:rPr lang="en-US" sz="2500" b="0" dirty="0" err="1">
                <a:latin typeface="Muli Light" panose="020B0604020202020204" charset="0"/>
              </a:rPr>
              <a:t>itemName</a:t>
            </a:r>
            <a:r>
              <a:rPr lang="en-US" sz="2500" b="0" dirty="0">
                <a:latin typeface="Muli Light" panose="020B0604020202020204" charset="0"/>
              </a:rPr>
              <a:t>, </a:t>
            </a:r>
            <a:r>
              <a:rPr lang="en-US" sz="2500" b="0" dirty="0" err="1">
                <a:latin typeface="Muli Light" panose="020B0604020202020204" charset="0"/>
              </a:rPr>
              <a:t>itemDescr</a:t>
            </a:r>
            <a:r>
              <a:rPr lang="en-US" sz="2500" b="0" dirty="0">
                <a:latin typeface="Muli Light" panose="020B0604020202020204" charset="0"/>
              </a:rPr>
              <a:t>)</a:t>
            </a:r>
            <a:br>
              <a:rPr lang="en-US" sz="2500" b="0" dirty="0">
                <a:latin typeface="Muli Light" panose="020B0604020202020204" charset="0"/>
              </a:rPr>
            </a:br>
            <a:r>
              <a:rPr lang="en-US" sz="2500" b="0" dirty="0">
                <a:latin typeface="Muli Light" panose="020B0604020202020204" charset="0"/>
              </a:rPr>
              <a:t>Write a function to update </a:t>
            </a:r>
            <a:r>
              <a:rPr lang="en-US" sz="2500" b="0" dirty="0" err="1">
                <a:latin typeface="Muli Light" panose="020B0604020202020204" charset="0"/>
              </a:rPr>
              <a:t>itemDescr</a:t>
            </a:r>
            <a:r>
              <a:rPr lang="en-US" sz="2500" b="0" dirty="0">
                <a:latin typeface="Muli Light" panose="020B0604020202020204" charset="0"/>
              </a:rPr>
              <a:t> after it has been instantiated.</a:t>
            </a:r>
            <a:endParaRPr lang="en-SG" sz="2500" b="0" dirty="0">
              <a:latin typeface="Muli Light" panose="020B0604020202020204" charset="0"/>
            </a:endParaRPr>
          </a:p>
        </p:txBody>
      </p:sp>
      <p:sp>
        <p:nvSpPr>
          <p:cNvPr id="14" name="Title 1">
            <a:extLst>
              <a:ext uri="{FF2B5EF4-FFF2-40B4-BE49-F238E27FC236}">
                <a16:creationId xmlns:a16="http://schemas.microsoft.com/office/drawing/2014/main" id="{AA1F4080-4DD7-4D1E-A7DF-D5452B885721}"/>
              </a:ext>
            </a:extLst>
          </p:cNvPr>
          <p:cNvSpPr txBox="1">
            <a:spLocks/>
          </p:cNvSpPr>
          <p:nvPr/>
        </p:nvSpPr>
        <p:spPr>
          <a:xfrm>
            <a:off x="1286895" y="3173504"/>
            <a:ext cx="6014400" cy="1185294"/>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pPr algn="ctr"/>
            <a:r>
              <a:rPr lang="en-US" sz="1200" b="0" dirty="0">
                <a:latin typeface="Muli Light" panose="020B0604020202020204" charset="0"/>
              </a:rPr>
              <a:t>HINT: SELECT </a:t>
            </a:r>
            <a:r>
              <a:rPr lang="en-US" sz="1200" b="0" dirty="0" err="1">
                <a:latin typeface="Muli Light" panose="020B0604020202020204" charset="0"/>
              </a:rPr>
              <a:t>tablename</a:t>
            </a:r>
            <a:r>
              <a:rPr lang="en-US" sz="1200" b="0" dirty="0">
                <a:latin typeface="Muli Light" panose="020B0604020202020204" charset="0"/>
              </a:rPr>
              <a:t> SET </a:t>
            </a:r>
            <a:r>
              <a:rPr lang="en-US" sz="1200" b="0" dirty="0" err="1">
                <a:latin typeface="Muli Light" panose="020B0604020202020204" charset="0"/>
              </a:rPr>
              <a:t>columnToBeChanged</a:t>
            </a:r>
            <a:r>
              <a:rPr lang="en-US" sz="1200" b="0" dirty="0">
                <a:latin typeface="Muli Light" panose="020B0604020202020204" charset="0"/>
              </a:rPr>
              <a:t> WHERE </a:t>
            </a:r>
            <a:r>
              <a:rPr lang="en-US" sz="1200" b="0" dirty="0" err="1">
                <a:latin typeface="Muli Light" panose="020B0604020202020204" charset="0"/>
              </a:rPr>
              <a:t>identifiedColumn</a:t>
            </a:r>
            <a:r>
              <a:rPr lang="en-US" sz="1200" b="0" dirty="0">
                <a:latin typeface="Muli Light" panose="020B0604020202020204" charset="0"/>
              </a:rPr>
              <a:t> = </a:t>
            </a:r>
            <a:r>
              <a:rPr lang="en-US" sz="1200" b="0" dirty="0" err="1">
                <a:latin typeface="Muli Light" panose="020B0604020202020204" charset="0"/>
              </a:rPr>
              <a:t>itemValue</a:t>
            </a:r>
            <a:endParaRPr lang="en-SG" sz="1200" b="0" dirty="0">
              <a:latin typeface="Muli Light" panose="020B0604020202020204" charset="0"/>
            </a:endParaRPr>
          </a:p>
        </p:txBody>
      </p:sp>
    </p:spTree>
    <p:extLst>
      <p:ext uri="{BB962C8B-B14F-4D97-AF65-F5344CB8AC3E}">
        <p14:creationId xmlns:p14="http://schemas.microsoft.com/office/powerpoint/2010/main" val="1311608730"/>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5C92C-A030-4449-A89E-9E6B8425F779}"/>
              </a:ext>
            </a:extLst>
          </p:cNvPr>
          <p:cNvSpPr>
            <a:spLocks noGrp="1"/>
          </p:cNvSpPr>
          <p:nvPr>
            <p:ph type="title"/>
          </p:nvPr>
        </p:nvSpPr>
        <p:spPr/>
        <p:txBody>
          <a:bodyPr/>
          <a:lstStyle/>
          <a:p>
            <a:r>
              <a:rPr lang="en-SG" dirty="0"/>
              <a:t>Projects!</a:t>
            </a:r>
          </a:p>
        </p:txBody>
      </p:sp>
      <p:sp>
        <p:nvSpPr>
          <p:cNvPr id="3" name="Text Placeholder 2">
            <a:extLst>
              <a:ext uri="{FF2B5EF4-FFF2-40B4-BE49-F238E27FC236}">
                <a16:creationId xmlns:a16="http://schemas.microsoft.com/office/drawing/2014/main" id="{180AE7EF-B54D-430E-8597-CC80F12E050B}"/>
              </a:ext>
            </a:extLst>
          </p:cNvPr>
          <p:cNvSpPr>
            <a:spLocks noGrp="1"/>
          </p:cNvSpPr>
          <p:nvPr>
            <p:ph type="body" idx="1"/>
          </p:nvPr>
        </p:nvSpPr>
        <p:spPr>
          <a:xfrm>
            <a:off x="580550" y="1352550"/>
            <a:ext cx="6094570" cy="3155100"/>
          </a:xfrm>
        </p:spPr>
        <p:txBody>
          <a:bodyPr/>
          <a:lstStyle/>
          <a:p>
            <a:r>
              <a:rPr lang="en-SG" dirty="0"/>
              <a:t>Next two Tuesdays 7-9pm with </a:t>
            </a:r>
            <a:r>
              <a:rPr lang="en-SG"/>
              <a:t>mentorship! AWS </a:t>
            </a:r>
            <a:r>
              <a:rPr lang="en-SG" dirty="0"/>
              <a:t>integration instead of local server</a:t>
            </a:r>
          </a:p>
          <a:p>
            <a:r>
              <a:rPr lang="en-SG" dirty="0"/>
              <a:t>Additional Features for the bot</a:t>
            </a:r>
          </a:p>
          <a:p>
            <a:r>
              <a:rPr lang="en-SG" dirty="0"/>
              <a:t>Other ideas for Telegram bot!</a:t>
            </a:r>
          </a:p>
        </p:txBody>
      </p:sp>
      <p:sp>
        <p:nvSpPr>
          <p:cNvPr id="5" name="Slide Number Placeholder 4">
            <a:extLst>
              <a:ext uri="{FF2B5EF4-FFF2-40B4-BE49-F238E27FC236}">
                <a16:creationId xmlns:a16="http://schemas.microsoft.com/office/drawing/2014/main" id="{2AC00E08-ADA1-4450-9BAB-680F150EAE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1637411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SG" dirty="0"/>
              <a:t>Telegram Bots</a:t>
            </a:r>
            <a:endParaRPr dirty="0"/>
          </a:p>
        </p:txBody>
      </p:sp>
      <p:sp>
        <p:nvSpPr>
          <p:cNvPr id="73" name="Google Shape;73;p14"/>
          <p:cNvSpPr txBox="1">
            <a:spLocks noGrp="1"/>
          </p:cNvSpPr>
          <p:nvPr>
            <p:ph type="body" idx="1"/>
          </p:nvPr>
        </p:nvSpPr>
        <p:spPr>
          <a:xfrm>
            <a:off x="411500" y="1383286"/>
            <a:ext cx="7349374" cy="3155100"/>
          </a:xfrm>
          <a:prstGeom prst="rect">
            <a:avLst/>
          </a:prstGeom>
        </p:spPr>
        <p:txBody>
          <a:bodyPr spcFirstLastPara="1" wrap="square" lIns="0" tIns="0" rIns="0" bIns="0" anchor="t" anchorCtr="0">
            <a:noAutofit/>
          </a:bodyPr>
          <a:lstStyle/>
          <a:p>
            <a:pPr marL="342900" indent="-342900">
              <a:buClr>
                <a:schemeClr val="dk1"/>
              </a:buClr>
              <a:buSzPts val="1100"/>
              <a:buFont typeface="Wingdings" panose="05000000000000000000" pitchFamily="2" charset="2"/>
              <a:buChar char="Ø"/>
            </a:pPr>
            <a:r>
              <a:rPr lang="en-SG" dirty="0"/>
              <a:t>Visit </a:t>
            </a:r>
            <a:r>
              <a:rPr lang="en-SG" dirty="0">
                <a:hlinkClick r:id="rId3"/>
              </a:rPr>
              <a:t>telegram.me/</a:t>
            </a:r>
            <a:r>
              <a:rPr lang="en-SG" dirty="0" err="1">
                <a:hlinkClick r:id="rId3"/>
              </a:rPr>
              <a:t>botfather</a:t>
            </a:r>
            <a:r>
              <a:rPr lang="en-SG" dirty="0"/>
              <a:t>, click “open in web”, “start”</a:t>
            </a:r>
          </a:p>
          <a:p>
            <a:pPr marL="342900" indent="-342900">
              <a:buClr>
                <a:schemeClr val="dk1"/>
              </a:buClr>
              <a:buSzPts val="1100"/>
              <a:buFont typeface="Wingdings" panose="05000000000000000000" pitchFamily="2" charset="2"/>
              <a:buChar char="Ø"/>
            </a:pPr>
            <a:r>
              <a:rPr lang="en-US" dirty="0"/>
              <a:t>/</a:t>
            </a:r>
            <a:r>
              <a:rPr lang="en-US" dirty="0" err="1"/>
              <a:t>newbot</a:t>
            </a:r>
            <a:endParaRPr lang="en-US" dirty="0"/>
          </a:p>
          <a:p>
            <a:pPr marL="342900" indent="-342900">
              <a:buClr>
                <a:schemeClr val="dk1"/>
              </a:buClr>
              <a:buSzPts val="1100"/>
              <a:buFont typeface="Wingdings" panose="05000000000000000000" pitchFamily="2" charset="2"/>
              <a:buChar char="Ø"/>
            </a:pPr>
            <a:r>
              <a:rPr lang="en-US" dirty="0"/>
              <a:t>Name your bot</a:t>
            </a:r>
          </a:p>
          <a:p>
            <a:pPr marL="342900" indent="-342900">
              <a:buClr>
                <a:schemeClr val="dk1"/>
              </a:buClr>
              <a:buSzPts val="1100"/>
              <a:buFont typeface="Wingdings" panose="05000000000000000000" pitchFamily="2" charset="2"/>
              <a:buChar char="Ø"/>
            </a:pPr>
            <a:r>
              <a:rPr lang="en-US" dirty="0"/>
              <a:t>Get your Bot Token</a:t>
            </a:r>
          </a:p>
          <a:p>
            <a:pPr marL="342900" indent="-342900">
              <a:buClr>
                <a:schemeClr val="dk1"/>
              </a:buClr>
              <a:buSzPts val="1100"/>
              <a:buFont typeface="Wingdings" panose="05000000000000000000" pitchFamily="2" charset="2"/>
              <a:buChar char="Ø"/>
            </a:pPr>
            <a:r>
              <a:rPr lang="en-US" dirty="0"/>
              <a:t>Add a description for your bot through </a:t>
            </a:r>
            <a:r>
              <a:rPr lang="en-US" dirty="0" err="1"/>
              <a:t>botfather</a:t>
            </a:r>
            <a:r>
              <a:rPr lang="en-US" dirty="0"/>
              <a:t> (optional)</a:t>
            </a:r>
          </a:p>
          <a:p>
            <a:pPr marL="342900" indent="-342900">
              <a:buClr>
                <a:schemeClr val="dk1"/>
              </a:buClr>
              <a:buSzPts val="1100"/>
              <a:buFont typeface="Wingdings" panose="05000000000000000000" pitchFamily="2" charset="2"/>
              <a:buChar char="Ø"/>
            </a:pPr>
            <a:r>
              <a:rPr lang="en-US" dirty="0"/>
              <a:t>For this tutorial, </a:t>
            </a:r>
            <a:r>
              <a:rPr lang="en-SG" dirty="0"/>
              <a:t>pip3 install requests</a:t>
            </a:r>
            <a:r>
              <a:rPr lang="en-US" dirty="0"/>
              <a:t> if you haven’t done so.</a:t>
            </a:r>
            <a:endParaRPr lang="en-SG" dirty="0"/>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D213-DC28-4A07-A592-1633DF915976}"/>
              </a:ext>
            </a:extLst>
          </p:cNvPr>
          <p:cNvSpPr>
            <a:spLocks noGrp="1"/>
          </p:cNvSpPr>
          <p:nvPr>
            <p:ph type="title"/>
          </p:nvPr>
        </p:nvSpPr>
        <p:spPr>
          <a:xfrm>
            <a:off x="657383" y="495150"/>
            <a:ext cx="6014400" cy="857400"/>
          </a:xfrm>
        </p:spPr>
        <p:txBody>
          <a:bodyPr/>
          <a:lstStyle/>
          <a:p>
            <a:r>
              <a:rPr lang="en-US" dirty="0"/>
              <a:t>Interacting with our Bot through our web browser</a:t>
            </a:r>
            <a:endParaRPr lang="en-SG" dirty="0"/>
          </a:p>
        </p:txBody>
      </p:sp>
      <p:sp>
        <p:nvSpPr>
          <p:cNvPr id="5" name="Slide Number Placeholder 4">
            <a:extLst>
              <a:ext uri="{FF2B5EF4-FFF2-40B4-BE49-F238E27FC236}">
                <a16:creationId xmlns:a16="http://schemas.microsoft.com/office/drawing/2014/main" id="{8D7D133D-BFCC-49D8-863A-33BCA86955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3" name="Text Placeholder 2">
            <a:extLst>
              <a:ext uri="{FF2B5EF4-FFF2-40B4-BE49-F238E27FC236}">
                <a16:creationId xmlns:a16="http://schemas.microsoft.com/office/drawing/2014/main" id="{A5574218-D901-458A-88F9-41BE01B776D0}"/>
              </a:ext>
            </a:extLst>
          </p:cNvPr>
          <p:cNvSpPr>
            <a:spLocks noGrp="1"/>
          </p:cNvSpPr>
          <p:nvPr>
            <p:ph type="body" idx="1"/>
          </p:nvPr>
        </p:nvSpPr>
        <p:spPr>
          <a:xfrm>
            <a:off x="588299" y="1594751"/>
            <a:ext cx="6657158" cy="3155100"/>
          </a:xfrm>
        </p:spPr>
        <p:txBody>
          <a:bodyPr/>
          <a:lstStyle/>
          <a:p>
            <a:r>
              <a:rPr lang="en-US" dirty="0"/>
              <a:t>https://api.telegram.org/bot&lt;your-bot-token&gt;/getme</a:t>
            </a:r>
          </a:p>
          <a:p>
            <a:pPr marL="101600" indent="0">
              <a:buNone/>
            </a:pPr>
            <a:endParaRPr lang="en-US" dirty="0"/>
          </a:p>
          <a:p>
            <a:endParaRPr lang="en-SG" dirty="0"/>
          </a:p>
        </p:txBody>
      </p:sp>
      <p:pic>
        <p:nvPicPr>
          <p:cNvPr id="9" name="Picture 8">
            <a:extLst>
              <a:ext uri="{FF2B5EF4-FFF2-40B4-BE49-F238E27FC236}">
                <a16:creationId xmlns:a16="http://schemas.microsoft.com/office/drawing/2014/main" id="{AD8CCE4E-2116-4F1D-B564-283622C6BD8D}"/>
              </a:ext>
            </a:extLst>
          </p:cNvPr>
          <p:cNvPicPr>
            <a:picLocks noChangeAspect="1"/>
          </p:cNvPicPr>
          <p:nvPr/>
        </p:nvPicPr>
        <p:blipFill rotWithShape="1">
          <a:blip r:embed="rId2"/>
          <a:srcRect t="16872" r="77542" b="64897"/>
          <a:stretch/>
        </p:blipFill>
        <p:spPr>
          <a:xfrm>
            <a:off x="2193010" y="2309246"/>
            <a:ext cx="4417017" cy="2016830"/>
          </a:xfrm>
          <a:prstGeom prst="rect">
            <a:avLst/>
          </a:prstGeom>
        </p:spPr>
      </p:pic>
    </p:spTree>
    <p:extLst>
      <p:ext uri="{BB962C8B-B14F-4D97-AF65-F5344CB8AC3E}">
        <p14:creationId xmlns:p14="http://schemas.microsoft.com/office/powerpoint/2010/main" val="1557518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40A2-B25D-4725-B1C5-0D1487BFAF23}"/>
              </a:ext>
            </a:extLst>
          </p:cNvPr>
          <p:cNvSpPr>
            <a:spLocks noGrp="1"/>
          </p:cNvSpPr>
          <p:nvPr>
            <p:ph type="title"/>
          </p:nvPr>
        </p:nvSpPr>
        <p:spPr>
          <a:xfrm>
            <a:off x="650929" y="527362"/>
            <a:ext cx="6014400" cy="857400"/>
          </a:xfrm>
        </p:spPr>
        <p:txBody>
          <a:bodyPr/>
          <a:lstStyle/>
          <a:p>
            <a:r>
              <a:rPr lang="en-US" dirty="0"/>
              <a:t>Interacting with our Bot through our web browser</a:t>
            </a:r>
            <a:endParaRPr lang="en-SG" dirty="0"/>
          </a:p>
        </p:txBody>
      </p:sp>
      <p:sp>
        <p:nvSpPr>
          <p:cNvPr id="4" name="Text Placeholder 3">
            <a:extLst>
              <a:ext uri="{FF2B5EF4-FFF2-40B4-BE49-F238E27FC236}">
                <a16:creationId xmlns:a16="http://schemas.microsoft.com/office/drawing/2014/main" id="{4CE7119C-1562-4B73-8BBA-018AF993886F}"/>
              </a:ext>
            </a:extLst>
          </p:cNvPr>
          <p:cNvSpPr>
            <a:spLocks noGrp="1"/>
          </p:cNvSpPr>
          <p:nvPr>
            <p:ph type="body" idx="2"/>
          </p:nvPr>
        </p:nvSpPr>
        <p:spPr>
          <a:xfrm>
            <a:off x="550190" y="1718738"/>
            <a:ext cx="3967566" cy="3155100"/>
          </a:xfrm>
        </p:spPr>
        <p:txBody>
          <a:bodyPr/>
          <a:lstStyle/>
          <a:p>
            <a:r>
              <a:rPr lang="en-US" altLang="en-US" dirty="0">
                <a:solidFill>
                  <a:schemeClr val="bg1"/>
                </a:solidFill>
                <a:latin typeface="Muli Light" panose="020B0604020202020204" charset="0"/>
                <a:hlinkClick r:id="rId2"/>
              </a:rPr>
              <a:t>https://api.telegram.org/bot&lt;your-bot-token&gt;/getUpdates</a:t>
            </a:r>
            <a:endParaRPr lang="en-US" altLang="en-US" dirty="0">
              <a:solidFill>
                <a:schemeClr val="bg1"/>
              </a:solidFill>
              <a:latin typeface="Muli Light" panose="020B0604020202020204" charset="0"/>
            </a:endParaRPr>
          </a:p>
          <a:p>
            <a:endParaRPr lang="en-SG" dirty="0"/>
          </a:p>
        </p:txBody>
      </p:sp>
      <p:sp>
        <p:nvSpPr>
          <p:cNvPr id="5" name="Slide Number Placeholder 4">
            <a:extLst>
              <a:ext uri="{FF2B5EF4-FFF2-40B4-BE49-F238E27FC236}">
                <a16:creationId xmlns:a16="http://schemas.microsoft.com/office/drawing/2014/main" id="{9FE78DA2-F69A-488A-8923-C1C29C7357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7" name="Picture 6" descr="A screenshot of a computer&#10;&#10;Description automatically generated">
            <a:extLst>
              <a:ext uri="{FF2B5EF4-FFF2-40B4-BE49-F238E27FC236}">
                <a16:creationId xmlns:a16="http://schemas.microsoft.com/office/drawing/2014/main" id="{6A83A7FB-8278-400B-B3BB-B4D86F3910A4}"/>
              </a:ext>
            </a:extLst>
          </p:cNvPr>
          <p:cNvPicPr>
            <a:picLocks noChangeAspect="1"/>
          </p:cNvPicPr>
          <p:nvPr/>
        </p:nvPicPr>
        <p:blipFill rotWithShape="1">
          <a:blip r:embed="rId3"/>
          <a:srcRect t="16874" r="76440" b="26922"/>
          <a:stretch/>
        </p:blipFill>
        <p:spPr>
          <a:xfrm>
            <a:off x="5068473" y="1534314"/>
            <a:ext cx="2672929" cy="3586837"/>
          </a:xfrm>
          <a:prstGeom prst="rect">
            <a:avLst/>
          </a:prstGeom>
        </p:spPr>
      </p:pic>
    </p:spTree>
    <p:extLst>
      <p:ext uri="{BB962C8B-B14F-4D97-AF65-F5344CB8AC3E}">
        <p14:creationId xmlns:p14="http://schemas.microsoft.com/office/powerpoint/2010/main" val="3008619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47B3E-869C-4FA8-BCA7-76FC50434E73}"/>
              </a:ext>
            </a:extLst>
          </p:cNvPr>
          <p:cNvSpPr>
            <a:spLocks noGrp="1"/>
          </p:cNvSpPr>
          <p:nvPr>
            <p:ph type="title"/>
          </p:nvPr>
        </p:nvSpPr>
        <p:spPr>
          <a:xfrm>
            <a:off x="580550" y="495150"/>
            <a:ext cx="6014400" cy="857400"/>
          </a:xfrm>
        </p:spPr>
        <p:txBody>
          <a:bodyPr/>
          <a:lstStyle/>
          <a:p>
            <a:r>
              <a:rPr lang="en-US" dirty="0"/>
              <a:t>Interacting with our Bot through our web browser</a:t>
            </a:r>
            <a:endParaRPr lang="en-SG" dirty="0"/>
          </a:p>
        </p:txBody>
      </p:sp>
      <p:sp>
        <p:nvSpPr>
          <p:cNvPr id="3" name="Text Placeholder 2">
            <a:extLst>
              <a:ext uri="{FF2B5EF4-FFF2-40B4-BE49-F238E27FC236}">
                <a16:creationId xmlns:a16="http://schemas.microsoft.com/office/drawing/2014/main" id="{8A29B607-D995-4AA8-85DB-C79388BA6814}"/>
              </a:ext>
            </a:extLst>
          </p:cNvPr>
          <p:cNvSpPr>
            <a:spLocks noGrp="1"/>
          </p:cNvSpPr>
          <p:nvPr>
            <p:ph type="body" idx="1"/>
          </p:nvPr>
        </p:nvSpPr>
        <p:spPr>
          <a:xfrm>
            <a:off x="503060" y="1481949"/>
            <a:ext cx="3929456" cy="3155100"/>
          </a:xfrm>
        </p:spPr>
        <p:txBody>
          <a:bodyPr/>
          <a:lstStyle/>
          <a:p>
            <a:r>
              <a:rPr lang="en-US" altLang="en-US" dirty="0">
                <a:solidFill>
                  <a:schemeClr val="bg1"/>
                </a:solidFill>
                <a:latin typeface="Muli Light" panose="020B0604020202020204" charset="0"/>
              </a:rPr>
              <a:t>https://api.telegram.org/bot&lt;your-bot-token&gt;/sendMessage?chat_id=&lt;chat-id&gt;&amp;text=TestReply</a:t>
            </a:r>
          </a:p>
          <a:p>
            <a:endParaRPr lang="en-SG" dirty="0"/>
          </a:p>
        </p:txBody>
      </p:sp>
      <p:sp>
        <p:nvSpPr>
          <p:cNvPr id="5" name="Slide Number Placeholder 4">
            <a:extLst>
              <a:ext uri="{FF2B5EF4-FFF2-40B4-BE49-F238E27FC236}">
                <a16:creationId xmlns:a16="http://schemas.microsoft.com/office/drawing/2014/main" id="{5222E2FB-82E3-4183-A5D6-4AE7388A42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9" name="Picture 8" descr="A screenshot of a computer&#10;&#10;Description automatically generated">
            <a:extLst>
              <a:ext uri="{FF2B5EF4-FFF2-40B4-BE49-F238E27FC236}">
                <a16:creationId xmlns:a16="http://schemas.microsoft.com/office/drawing/2014/main" id="{27664B57-E5A0-4B47-929B-258150CC48E0}"/>
              </a:ext>
            </a:extLst>
          </p:cNvPr>
          <p:cNvPicPr>
            <a:picLocks noChangeAspect="1"/>
          </p:cNvPicPr>
          <p:nvPr/>
        </p:nvPicPr>
        <p:blipFill rotWithShape="1">
          <a:blip r:embed="rId2"/>
          <a:srcRect l="-57712" t="5574" r="57611" b="38486"/>
          <a:stretch/>
        </p:blipFill>
        <p:spPr>
          <a:xfrm>
            <a:off x="-672674" y="1620865"/>
            <a:ext cx="9153258" cy="2877268"/>
          </a:xfrm>
          <a:prstGeom prst="rect">
            <a:avLst/>
          </a:prstGeom>
        </p:spPr>
      </p:pic>
    </p:spTree>
    <p:extLst>
      <p:ext uri="{BB962C8B-B14F-4D97-AF65-F5344CB8AC3E}">
        <p14:creationId xmlns:p14="http://schemas.microsoft.com/office/powerpoint/2010/main" val="3385808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2AABD-940A-48B7-8256-F2900AD720CE}"/>
              </a:ext>
            </a:extLst>
          </p:cNvPr>
          <p:cNvSpPr>
            <a:spLocks noGrp="1"/>
          </p:cNvSpPr>
          <p:nvPr>
            <p:ph type="title"/>
          </p:nvPr>
        </p:nvSpPr>
        <p:spPr/>
        <p:txBody>
          <a:bodyPr/>
          <a:lstStyle/>
          <a:p>
            <a:r>
              <a:rPr lang="en-SG" dirty="0"/>
              <a:t>Project Brief</a:t>
            </a:r>
          </a:p>
        </p:txBody>
      </p:sp>
      <p:sp>
        <p:nvSpPr>
          <p:cNvPr id="3" name="Text Placeholder 2">
            <a:extLst>
              <a:ext uri="{FF2B5EF4-FFF2-40B4-BE49-F238E27FC236}">
                <a16:creationId xmlns:a16="http://schemas.microsoft.com/office/drawing/2014/main" id="{3419BCBE-B81C-42B4-A0D1-C3C7E56CDC1E}"/>
              </a:ext>
            </a:extLst>
          </p:cNvPr>
          <p:cNvSpPr>
            <a:spLocks noGrp="1"/>
          </p:cNvSpPr>
          <p:nvPr>
            <p:ph type="body" idx="1"/>
          </p:nvPr>
        </p:nvSpPr>
        <p:spPr>
          <a:xfrm>
            <a:off x="580549" y="1352550"/>
            <a:ext cx="6995907" cy="3155100"/>
          </a:xfrm>
        </p:spPr>
        <p:txBody>
          <a:bodyPr/>
          <a:lstStyle/>
          <a:p>
            <a:r>
              <a:rPr lang="en-SG" dirty="0"/>
              <a:t>Create a to-do-list bot</a:t>
            </a:r>
          </a:p>
          <a:p>
            <a:r>
              <a:rPr lang="en-SG" dirty="0"/>
              <a:t>Basic commands to add item, remove item and display items</a:t>
            </a:r>
          </a:p>
        </p:txBody>
      </p:sp>
      <p:sp>
        <p:nvSpPr>
          <p:cNvPr id="5" name="Slide Number Placeholder 4">
            <a:extLst>
              <a:ext uri="{FF2B5EF4-FFF2-40B4-BE49-F238E27FC236}">
                <a16:creationId xmlns:a16="http://schemas.microsoft.com/office/drawing/2014/main" id="{3610F636-D8A6-4FE2-8F57-AABD1D274B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1340729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B072-631D-47C6-9DDE-F10782417B1E}"/>
              </a:ext>
            </a:extLst>
          </p:cNvPr>
          <p:cNvSpPr>
            <a:spLocks noGrp="1"/>
          </p:cNvSpPr>
          <p:nvPr>
            <p:ph type="title"/>
          </p:nvPr>
        </p:nvSpPr>
        <p:spPr/>
        <p:txBody>
          <a:bodyPr/>
          <a:lstStyle/>
          <a:p>
            <a:r>
              <a:rPr lang="en-SG" dirty="0"/>
              <a:t>Setup Code</a:t>
            </a:r>
          </a:p>
        </p:txBody>
      </p:sp>
      <p:sp>
        <p:nvSpPr>
          <p:cNvPr id="5" name="Slide Number Placeholder 4">
            <a:extLst>
              <a:ext uri="{FF2B5EF4-FFF2-40B4-BE49-F238E27FC236}">
                <a16:creationId xmlns:a16="http://schemas.microsoft.com/office/drawing/2014/main" id="{EB86AE3F-47C6-46B6-B7FF-EE3A8FB51A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6" name="Text Placeholder 2">
            <a:extLst>
              <a:ext uri="{FF2B5EF4-FFF2-40B4-BE49-F238E27FC236}">
                <a16:creationId xmlns:a16="http://schemas.microsoft.com/office/drawing/2014/main" id="{1339B28B-5AED-4BB1-8F7A-3CA0CE943F8C}"/>
              </a:ext>
            </a:extLst>
          </p:cNvPr>
          <p:cNvSpPr>
            <a:spLocks noGrp="1"/>
          </p:cNvSpPr>
          <p:nvPr>
            <p:ph type="body" idx="1"/>
          </p:nvPr>
        </p:nvSpPr>
        <p:spPr>
          <a:xfrm>
            <a:off x="526305" y="1244062"/>
            <a:ext cx="6995907" cy="3155100"/>
          </a:xfrm>
        </p:spPr>
        <p:txBody>
          <a:bodyPr/>
          <a:lstStyle/>
          <a:p>
            <a:r>
              <a:rPr lang="en-SG" dirty="0"/>
              <a:t>Download code from:</a:t>
            </a:r>
          </a:p>
          <a:p>
            <a:r>
              <a:rPr lang="en-SG" dirty="0">
                <a:hlinkClick r:id="rId3"/>
              </a:rPr>
              <a:t>https://github.com/shiyingt/to-do-list-bot</a:t>
            </a:r>
            <a:endParaRPr lang="en-SG" dirty="0"/>
          </a:p>
          <a:p>
            <a:r>
              <a:rPr lang="en-SG" dirty="0"/>
              <a:t>Dbhelper.py has helper functions for sqllite3 database</a:t>
            </a:r>
          </a:p>
          <a:p>
            <a:r>
              <a:rPr lang="en-SG" dirty="0"/>
              <a:t>Telebot.py is the main file which connects telegram with the database.</a:t>
            </a:r>
          </a:p>
          <a:p>
            <a:endParaRPr lang="en-SG" dirty="0"/>
          </a:p>
        </p:txBody>
      </p:sp>
    </p:spTree>
    <p:extLst>
      <p:ext uri="{BB962C8B-B14F-4D97-AF65-F5344CB8AC3E}">
        <p14:creationId xmlns:p14="http://schemas.microsoft.com/office/powerpoint/2010/main" val="345446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E7247-2F61-4028-9F99-0C79EF868250}"/>
              </a:ext>
            </a:extLst>
          </p:cNvPr>
          <p:cNvSpPr>
            <a:spLocks noGrp="1"/>
          </p:cNvSpPr>
          <p:nvPr>
            <p:ph type="title"/>
          </p:nvPr>
        </p:nvSpPr>
        <p:spPr/>
        <p:txBody>
          <a:bodyPr/>
          <a:lstStyle/>
          <a:p>
            <a:r>
              <a:rPr lang="en-SG" dirty="0"/>
              <a:t>SQLite Database</a:t>
            </a:r>
          </a:p>
        </p:txBody>
      </p:sp>
      <p:sp>
        <p:nvSpPr>
          <p:cNvPr id="3" name="Text Placeholder 2">
            <a:extLst>
              <a:ext uri="{FF2B5EF4-FFF2-40B4-BE49-F238E27FC236}">
                <a16:creationId xmlns:a16="http://schemas.microsoft.com/office/drawing/2014/main" id="{FEB66E96-1C8A-4495-8EC9-B54902720BD4}"/>
              </a:ext>
            </a:extLst>
          </p:cNvPr>
          <p:cNvSpPr>
            <a:spLocks noGrp="1"/>
          </p:cNvSpPr>
          <p:nvPr>
            <p:ph type="body" idx="1"/>
          </p:nvPr>
        </p:nvSpPr>
        <p:spPr>
          <a:xfrm>
            <a:off x="580550" y="1352550"/>
            <a:ext cx="6541610" cy="3155100"/>
          </a:xfrm>
        </p:spPr>
        <p:txBody>
          <a:bodyPr/>
          <a:lstStyle/>
          <a:p>
            <a:r>
              <a:rPr lang="en-US" dirty="0"/>
              <a:t>A query SELECT, INSERT, or DELETE.</a:t>
            </a:r>
          </a:p>
          <a:p>
            <a:r>
              <a:rPr lang="en-US" dirty="0"/>
              <a:t>Internal data storage</a:t>
            </a:r>
          </a:p>
          <a:p>
            <a:r>
              <a:rPr lang="en-SG" dirty="0"/>
              <a:t>Used for prototyping</a:t>
            </a:r>
          </a:p>
        </p:txBody>
      </p:sp>
      <p:sp>
        <p:nvSpPr>
          <p:cNvPr id="5" name="Slide Number Placeholder 4">
            <a:extLst>
              <a:ext uri="{FF2B5EF4-FFF2-40B4-BE49-F238E27FC236}">
                <a16:creationId xmlns:a16="http://schemas.microsoft.com/office/drawing/2014/main" id="{F883DABA-352A-476B-A15B-11CFF67699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446870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DE9AF52-66CA-46B8-A7E3-393DC17D0802}"/>
              </a:ext>
            </a:extLst>
          </p:cNvPr>
          <p:cNvSpPr>
            <a:spLocks noGrp="1"/>
          </p:cNvSpPr>
          <p:nvPr>
            <p:ph type="sldNum" idx="12"/>
          </p:nvPr>
        </p:nvSpPr>
        <p:spPr>
          <a:xfrm>
            <a:off x="8480584" y="4749851"/>
            <a:ext cx="548700" cy="393600"/>
          </a:xfrm>
        </p:spPr>
        <p:txBody>
          <a:bodyPr/>
          <a:lstStyle/>
          <a:p>
            <a:pPr marL="0" lvl="0" indent="0" algn="r" rtl="0">
              <a:spcBef>
                <a:spcPts val="0"/>
              </a:spcBef>
              <a:spcAft>
                <a:spcPts val="0"/>
              </a:spcAft>
              <a:buNone/>
            </a:pPr>
            <a:fld id="{00000000-1234-1234-1234-123412341234}" type="slidenum">
              <a:rPr lang="en" smtClean="0"/>
              <a:t>9</a:t>
            </a:fld>
            <a:endParaRPr lang="en"/>
          </a:p>
        </p:txBody>
      </p:sp>
      <p:graphicFrame>
        <p:nvGraphicFramePr>
          <p:cNvPr id="3" name="Table 3">
            <a:extLst>
              <a:ext uri="{FF2B5EF4-FFF2-40B4-BE49-F238E27FC236}">
                <a16:creationId xmlns:a16="http://schemas.microsoft.com/office/drawing/2014/main" id="{5541A95F-FEA2-467F-8F1C-AE38B77EC510}"/>
              </a:ext>
            </a:extLst>
          </p:cNvPr>
          <p:cNvGraphicFramePr>
            <a:graphicFrameLocks noGrp="1"/>
          </p:cNvGraphicFramePr>
          <p:nvPr>
            <p:extLst>
              <p:ext uri="{D42A27DB-BD31-4B8C-83A1-F6EECF244321}">
                <p14:modId xmlns:p14="http://schemas.microsoft.com/office/powerpoint/2010/main" val="922469981"/>
              </p:ext>
            </p:extLst>
          </p:nvPr>
        </p:nvGraphicFramePr>
        <p:xfrm>
          <a:off x="2052918" y="1709417"/>
          <a:ext cx="3827929" cy="2225040"/>
        </p:xfrm>
        <a:graphic>
          <a:graphicData uri="http://schemas.openxmlformats.org/drawingml/2006/table">
            <a:tbl>
              <a:tblPr firstRow="1" bandRow="1">
                <a:tableStyleId>{CF3F2B1F-812A-4305-A539-76FF6161B9E9}</a:tableStyleId>
              </a:tblPr>
              <a:tblGrid>
                <a:gridCol w="3827929">
                  <a:extLst>
                    <a:ext uri="{9D8B030D-6E8A-4147-A177-3AD203B41FA5}">
                      <a16:colId xmlns:a16="http://schemas.microsoft.com/office/drawing/2014/main" val="3051960988"/>
                    </a:ext>
                  </a:extLst>
                </a:gridCol>
              </a:tblGrid>
              <a:tr h="370840">
                <a:tc>
                  <a:txBody>
                    <a:bodyPr/>
                    <a:lstStyle/>
                    <a:p>
                      <a:r>
                        <a:rPr lang="en-SG" dirty="0">
                          <a:solidFill>
                            <a:schemeClr val="bg1"/>
                          </a:solidFill>
                        </a:rPr>
                        <a:t>Do laundry</a:t>
                      </a:r>
                    </a:p>
                  </a:txBody>
                  <a:tcPr/>
                </a:tc>
                <a:extLst>
                  <a:ext uri="{0D108BD9-81ED-4DB2-BD59-A6C34878D82A}">
                    <a16:rowId xmlns:a16="http://schemas.microsoft.com/office/drawing/2014/main" val="1648314573"/>
                  </a:ext>
                </a:extLst>
              </a:tr>
              <a:tr h="370840">
                <a:tc>
                  <a:txBody>
                    <a:bodyPr/>
                    <a:lstStyle/>
                    <a:p>
                      <a:r>
                        <a:rPr lang="en-SG" dirty="0">
                          <a:solidFill>
                            <a:schemeClr val="bg1"/>
                          </a:solidFill>
                        </a:rPr>
                        <a:t>Finish homework</a:t>
                      </a:r>
                    </a:p>
                  </a:txBody>
                  <a:tcPr/>
                </a:tc>
                <a:extLst>
                  <a:ext uri="{0D108BD9-81ED-4DB2-BD59-A6C34878D82A}">
                    <a16:rowId xmlns:a16="http://schemas.microsoft.com/office/drawing/2014/main" val="4006263505"/>
                  </a:ext>
                </a:extLst>
              </a:tr>
              <a:tr h="370840">
                <a:tc>
                  <a:txBody>
                    <a:bodyPr/>
                    <a:lstStyle/>
                    <a:p>
                      <a:r>
                        <a:rPr lang="en-SG" dirty="0" err="1">
                          <a:solidFill>
                            <a:schemeClr val="bg1"/>
                          </a:solidFill>
                        </a:rPr>
                        <a:t>Codewars</a:t>
                      </a:r>
                      <a:endParaRPr lang="en-SG" dirty="0">
                        <a:solidFill>
                          <a:schemeClr val="bg1"/>
                        </a:solidFill>
                      </a:endParaRPr>
                    </a:p>
                  </a:txBody>
                  <a:tcPr/>
                </a:tc>
                <a:extLst>
                  <a:ext uri="{0D108BD9-81ED-4DB2-BD59-A6C34878D82A}">
                    <a16:rowId xmlns:a16="http://schemas.microsoft.com/office/drawing/2014/main" val="3625943928"/>
                  </a:ext>
                </a:extLst>
              </a:tr>
              <a:tr h="370840">
                <a:tc>
                  <a:txBody>
                    <a:bodyPr/>
                    <a:lstStyle/>
                    <a:p>
                      <a:r>
                        <a:rPr lang="en-SG" dirty="0">
                          <a:solidFill>
                            <a:schemeClr val="bg1"/>
                          </a:solidFill>
                        </a:rPr>
                        <a:t>Gym</a:t>
                      </a:r>
                    </a:p>
                  </a:txBody>
                  <a:tcPr/>
                </a:tc>
                <a:extLst>
                  <a:ext uri="{0D108BD9-81ED-4DB2-BD59-A6C34878D82A}">
                    <a16:rowId xmlns:a16="http://schemas.microsoft.com/office/drawing/2014/main" val="1233067484"/>
                  </a:ext>
                </a:extLst>
              </a:tr>
              <a:tr h="370840">
                <a:tc>
                  <a:txBody>
                    <a:bodyPr/>
                    <a:lstStyle/>
                    <a:p>
                      <a:endParaRPr lang="en-SG" dirty="0"/>
                    </a:p>
                  </a:txBody>
                  <a:tcPr/>
                </a:tc>
                <a:extLst>
                  <a:ext uri="{0D108BD9-81ED-4DB2-BD59-A6C34878D82A}">
                    <a16:rowId xmlns:a16="http://schemas.microsoft.com/office/drawing/2014/main" val="3458775870"/>
                  </a:ext>
                </a:extLst>
              </a:tr>
              <a:tr h="370840">
                <a:tc>
                  <a:txBody>
                    <a:bodyPr/>
                    <a:lstStyle/>
                    <a:p>
                      <a:endParaRPr lang="en-SG" dirty="0"/>
                    </a:p>
                  </a:txBody>
                  <a:tcPr/>
                </a:tc>
                <a:extLst>
                  <a:ext uri="{0D108BD9-81ED-4DB2-BD59-A6C34878D82A}">
                    <a16:rowId xmlns:a16="http://schemas.microsoft.com/office/drawing/2014/main" val="68851828"/>
                  </a:ext>
                </a:extLst>
              </a:tr>
            </a:tbl>
          </a:graphicData>
        </a:graphic>
      </p:graphicFrame>
    </p:spTree>
    <p:extLst>
      <p:ext uri="{BB962C8B-B14F-4D97-AF65-F5344CB8AC3E}">
        <p14:creationId xmlns:p14="http://schemas.microsoft.com/office/powerpoint/2010/main" val="2679918901"/>
      </p:ext>
    </p:extLst>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TotalTime>
  <Words>473</Words>
  <Application>Microsoft Office PowerPoint</Application>
  <PresentationFormat>On-screen Show (16:9)</PresentationFormat>
  <Paragraphs>62</Paragraphs>
  <Slides>13</Slides>
  <Notes>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Wingdings</vt:lpstr>
      <vt:lpstr>Arial</vt:lpstr>
      <vt:lpstr>Lexend Deca</vt:lpstr>
      <vt:lpstr>Muli Light</vt:lpstr>
      <vt:lpstr>Aliena template</vt:lpstr>
      <vt:lpstr>Bot Building Basics with 3DC </vt:lpstr>
      <vt:lpstr>Telegram Bots</vt:lpstr>
      <vt:lpstr>Interacting with our Bot through our web browser</vt:lpstr>
      <vt:lpstr>Interacting with our Bot through our web browser</vt:lpstr>
      <vt:lpstr>Interacting with our Bot through our web browser</vt:lpstr>
      <vt:lpstr>Project Brief</vt:lpstr>
      <vt:lpstr>Setup Code</vt:lpstr>
      <vt:lpstr>SQLite Database</vt:lpstr>
      <vt:lpstr>PowerPoint Presentation</vt:lpstr>
      <vt:lpstr>SQLite Database</vt:lpstr>
      <vt:lpstr>Handler Functions</vt:lpstr>
      <vt:lpstr>PowerPoint Presentation</vt:lpstr>
      <vt:lpstr>Projects!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 Building Basics with 3DC</dc:title>
  <dc:creator>sy</dc:creator>
  <cp:lastModifiedBy>tey shiying</cp:lastModifiedBy>
  <cp:revision>39</cp:revision>
  <dcterms:modified xsi:type="dcterms:W3CDTF">2019-10-09T05:25:36Z</dcterms:modified>
</cp:coreProperties>
</file>