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8" roundtripDataSignature="AMtx7mjdEn3xIIWzoV9l2x0/7pUA28oD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intellipaat.com/blog/what-is-amazon-aws-management-console/" TargetMode="External"/><Relationship Id="rId3" Type="http://schemas.openxmlformats.org/officeDocument/2006/relationships/hyperlink" Target="https://intellipaat.com/blog/what-is-cloudwatch-in-aws/"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ws.amazon.com/fargate/"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sz="1200">
                <a:solidFill>
                  <a:srgbClr val="232F3E"/>
                </a:solidFill>
              </a:rPr>
              <a:t>AWS Batch allows the easy and efficient use of batch computing jobs on AWS. </a:t>
            </a:r>
            <a:endParaRPr sz="1200">
              <a:solidFill>
                <a:srgbClr val="232F3E"/>
              </a:solidFill>
            </a:endParaRPr>
          </a:p>
          <a:p>
            <a:pPr indent="0" lvl="0" marL="0" rtl="0" algn="l">
              <a:lnSpc>
                <a:spcPct val="115000"/>
              </a:lnSpc>
              <a:spcBef>
                <a:spcPts val="1100"/>
              </a:spcBef>
              <a:spcAft>
                <a:spcPts val="0"/>
              </a:spcAft>
              <a:buSzPts val="1100"/>
              <a:buNone/>
            </a:pPr>
            <a:r>
              <a:rPr lang="en" sz="1200">
                <a:solidFill>
                  <a:srgbClr val="232F3E"/>
                </a:solidFill>
              </a:rPr>
              <a:t>Dynamically provisioned, and running hundreds of thousands computing jobs, AWS Batch balances optimal quantity and type of computational resources (e.g., CPU or memory optimized instances) dependent on the volume and requirements of the batch jobs submitted. </a:t>
            </a:r>
            <a:endParaRPr sz="1200">
              <a:solidFill>
                <a:srgbClr val="232F3E"/>
              </a:solidFill>
            </a:endParaRPr>
          </a:p>
          <a:p>
            <a:pPr indent="0" lvl="0" marL="0" rtl="0" algn="l">
              <a:lnSpc>
                <a:spcPct val="115000"/>
              </a:lnSpc>
              <a:spcBef>
                <a:spcPts val="1100"/>
              </a:spcBef>
              <a:spcAft>
                <a:spcPts val="0"/>
              </a:spcAft>
              <a:buClr>
                <a:schemeClr val="dk1"/>
              </a:buClr>
              <a:buSzPts val="1100"/>
              <a:buFont typeface="Arial"/>
              <a:buNone/>
            </a:pPr>
            <a:r>
              <a:rPr lang="en" sz="1200">
                <a:solidFill>
                  <a:srgbClr val="232F3E"/>
                </a:solidFill>
              </a:rPr>
              <a:t>No need to install and manage batch computing software or server clusters, can simply focus on analyzing results and solving problems. AWS Batch plans, schedules, and executes your batch computing workloads across the full range of AWS compute services and features, such as AWS Fargate, Amazon EC2 and Spot Instances.</a:t>
            </a:r>
            <a:endParaRPr sz="1200">
              <a:solidFill>
                <a:srgbClr val="232F3E"/>
              </a:solidFill>
            </a:endParaRPr>
          </a:p>
          <a:p>
            <a:pPr indent="0" lvl="0" marL="0" rtl="0" algn="l">
              <a:lnSpc>
                <a:spcPct val="115000"/>
              </a:lnSpc>
              <a:spcBef>
                <a:spcPts val="1100"/>
              </a:spcBef>
              <a:spcAft>
                <a:spcPts val="0"/>
              </a:spcAft>
              <a:buClr>
                <a:schemeClr val="dk1"/>
              </a:buClr>
              <a:buSzPts val="1100"/>
              <a:buFont typeface="Arial"/>
              <a:buNone/>
            </a:pPr>
            <a:r>
              <a:rPr lang="en" sz="1200">
                <a:solidFill>
                  <a:srgbClr val="232F3E"/>
                </a:solidFill>
              </a:rPr>
              <a:t>There is no additional charge for AWS Batch. You only pay for the AWS resources (e.g. EC2 instances or Fargate jobs) you create to store and run your batch jobs. </a:t>
            </a:r>
            <a:endParaRPr sz="1200">
              <a:solidFill>
                <a:srgbClr val="232F3E"/>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75000"/>
              </a:lnSpc>
              <a:spcBef>
                <a:spcPts val="1500"/>
              </a:spcBef>
              <a:spcAft>
                <a:spcPts val="0"/>
              </a:spcAft>
              <a:buClr>
                <a:schemeClr val="dk1"/>
              </a:buClr>
              <a:buSzPts val="1200"/>
              <a:buChar char="●"/>
            </a:pPr>
            <a:r>
              <a:rPr lang="en" sz="1200">
                <a:solidFill>
                  <a:schemeClr val="dk1"/>
                </a:solidFill>
              </a:rPr>
              <a:t>The data or files are sent to Amazon S3 then the relevant small molecules and drug data to AWS.</a:t>
            </a:r>
            <a:endParaRPr sz="1200">
              <a:solidFill>
                <a:schemeClr val="dk1"/>
              </a:solidFill>
            </a:endParaRPr>
          </a:p>
          <a:p>
            <a:pPr indent="-304800" lvl="0" marL="457200" rtl="0" algn="l">
              <a:lnSpc>
                <a:spcPct val="175000"/>
              </a:lnSpc>
              <a:spcBef>
                <a:spcPts val="0"/>
              </a:spcBef>
              <a:spcAft>
                <a:spcPts val="0"/>
              </a:spcAft>
              <a:buClr>
                <a:schemeClr val="dk1"/>
              </a:buClr>
              <a:buSzPts val="1200"/>
              <a:buChar char="●"/>
            </a:pPr>
            <a:r>
              <a:rPr lang="en" sz="1200">
                <a:solidFill>
                  <a:schemeClr val="dk1"/>
                </a:solidFill>
              </a:rPr>
              <a:t>AWS batch then configures the given resources and schedules the timing of when to run high-throughput screens.</a:t>
            </a:r>
            <a:endParaRPr sz="1200">
              <a:solidFill>
                <a:schemeClr val="dk1"/>
              </a:solidFill>
            </a:endParaRPr>
          </a:p>
          <a:p>
            <a:pPr indent="-304800" lvl="0" marL="457200" rtl="0" algn="l">
              <a:lnSpc>
                <a:spcPct val="175000"/>
              </a:lnSpc>
              <a:spcBef>
                <a:spcPts val="0"/>
              </a:spcBef>
              <a:spcAft>
                <a:spcPts val="0"/>
              </a:spcAft>
              <a:buClr>
                <a:schemeClr val="dk1"/>
              </a:buClr>
              <a:buSzPts val="1200"/>
              <a:buChar char="●"/>
            </a:pPr>
            <a:r>
              <a:rPr lang="en" sz="1200">
                <a:solidFill>
                  <a:schemeClr val="dk1"/>
                </a:solidFill>
              </a:rPr>
              <a:t>After scheduling, big data will complete your compound screening jobs based on your AWS batch configuration.</a:t>
            </a:r>
            <a:endParaRPr sz="1200">
              <a:solidFill>
                <a:schemeClr val="dk1"/>
              </a:solidFill>
            </a:endParaRPr>
          </a:p>
          <a:p>
            <a:pPr indent="-304800" lvl="0" marL="457200" rtl="0" algn="l">
              <a:lnSpc>
                <a:spcPct val="175000"/>
              </a:lnSpc>
              <a:spcBef>
                <a:spcPts val="0"/>
              </a:spcBef>
              <a:spcAft>
                <a:spcPts val="0"/>
              </a:spcAft>
              <a:buClr>
                <a:schemeClr val="dk1"/>
              </a:buClr>
              <a:buSzPts val="1200"/>
              <a:buChar char="●"/>
            </a:pPr>
            <a:r>
              <a:rPr lang="en" sz="1200">
                <a:solidFill>
                  <a:schemeClr val="dk1"/>
                </a:solidFill>
              </a:rPr>
              <a:t>The results are again stored for further analysis.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75000"/>
              </a:lnSpc>
              <a:spcBef>
                <a:spcPts val="1500"/>
              </a:spcBef>
              <a:spcAft>
                <a:spcPts val="0"/>
              </a:spcAft>
              <a:buClr>
                <a:schemeClr val="dk1"/>
              </a:buClr>
              <a:buSzPts val="1200"/>
              <a:buChar char="●"/>
            </a:pPr>
            <a:r>
              <a:rPr lang="en" sz="1200">
                <a:solidFill>
                  <a:schemeClr val="dk1"/>
                </a:solidFill>
              </a:rPr>
              <a:t>Send data, files, and applications to Amazon S3 where it sends the post-trade data to AWS object storage.</a:t>
            </a:r>
            <a:endParaRPr sz="1200">
              <a:solidFill>
                <a:schemeClr val="dk1"/>
              </a:solidFill>
            </a:endParaRPr>
          </a:p>
          <a:p>
            <a:pPr indent="-304800" lvl="0" marL="457200" rtl="0" algn="l">
              <a:lnSpc>
                <a:spcPct val="175000"/>
              </a:lnSpc>
              <a:spcBef>
                <a:spcPts val="0"/>
              </a:spcBef>
              <a:spcAft>
                <a:spcPts val="0"/>
              </a:spcAft>
              <a:buClr>
                <a:schemeClr val="dk1"/>
              </a:buClr>
              <a:buSzPts val="1200"/>
              <a:buChar char="●"/>
            </a:pPr>
            <a:r>
              <a:rPr lang="en" sz="1200">
                <a:solidFill>
                  <a:schemeClr val="dk1"/>
                </a:solidFill>
              </a:rPr>
              <a:t>AWS Batch configures the resources and schedules the timing of when to run data analytics workloads.</a:t>
            </a:r>
            <a:endParaRPr sz="1200">
              <a:solidFill>
                <a:schemeClr val="dk1"/>
              </a:solidFill>
            </a:endParaRPr>
          </a:p>
          <a:p>
            <a:pPr indent="-304800" lvl="0" marL="457200" rtl="0" algn="l">
              <a:lnSpc>
                <a:spcPct val="175000"/>
              </a:lnSpc>
              <a:spcBef>
                <a:spcPts val="0"/>
              </a:spcBef>
              <a:spcAft>
                <a:spcPts val="0"/>
              </a:spcAft>
              <a:buClr>
                <a:schemeClr val="dk1"/>
              </a:buClr>
              <a:buSzPts val="1200"/>
              <a:buChar char="●"/>
            </a:pPr>
            <a:r>
              <a:rPr lang="en" sz="1200">
                <a:solidFill>
                  <a:schemeClr val="dk1"/>
                </a:solidFill>
              </a:rPr>
              <a:t>After that, you have to run big data analytics tools for appropriate analysis and market predictions for the next day’s trading.</a:t>
            </a:r>
            <a:endParaRPr sz="1200">
              <a:solidFill>
                <a:schemeClr val="dk1"/>
              </a:solidFill>
            </a:endParaRPr>
          </a:p>
          <a:p>
            <a:pPr indent="-304800" lvl="0" marL="457200" rtl="0" algn="l">
              <a:lnSpc>
                <a:spcPct val="175000"/>
              </a:lnSpc>
              <a:spcBef>
                <a:spcPts val="0"/>
              </a:spcBef>
              <a:spcAft>
                <a:spcPts val="0"/>
              </a:spcAft>
              <a:buClr>
                <a:schemeClr val="dk1"/>
              </a:buClr>
              <a:buSzPts val="1200"/>
              <a:buChar char="●"/>
            </a:pPr>
            <a:r>
              <a:rPr lang="en" sz="1200">
                <a:solidFill>
                  <a:schemeClr val="dk1"/>
                </a:solidFill>
              </a:rPr>
              <a:t>Then, the next big step is to store the analyzed data for long-term purposes or even for further analysis.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75000"/>
              </a:lnSpc>
              <a:spcBef>
                <a:spcPts val="1500"/>
              </a:spcBef>
              <a:spcAft>
                <a:spcPts val="0"/>
              </a:spcAft>
              <a:buSzPts val="1100"/>
              <a:buChar char="●"/>
            </a:pPr>
            <a:r>
              <a:rPr lang="en" sz="1200">
                <a:solidFill>
                  <a:schemeClr val="dk1"/>
                </a:solidFill>
              </a:rPr>
              <a:t>A complete queue, scheduler, and compute architecture but you need not worry about managing a single piece of computing infrastructure.</a:t>
            </a:r>
            <a:endParaRPr sz="1200">
              <a:solidFill>
                <a:schemeClr val="dk1"/>
              </a:solidFill>
            </a:endParaRPr>
          </a:p>
          <a:p>
            <a:pPr indent="-304800" lvl="0" marL="457200" rtl="0" algn="l">
              <a:lnSpc>
                <a:spcPct val="175000"/>
              </a:lnSpc>
              <a:spcBef>
                <a:spcPts val="0"/>
              </a:spcBef>
              <a:spcAft>
                <a:spcPts val="0"/>
              </a:spcAft>
              <a:buClr>
                <a:schemeClr val="dk1"/>
              </a:buClr>
              <a:buSzPts val="1200"/>
              <a:buChar char="●"/>
            </a:pPr>
            <a:r>
              <a:rPr lang="en" sz="1200">
                <a:solidFill>
                  <a:schemeClr val="dk1"/>
                </a:solidFill>
              </a:rPr>
              <a:t>Set up a number of queues with different priority levels. Unless the compute resources are available to execute the next job, the batch jobs are stored in queues. The AWS Batch scheduler is responsible for deciding when, where, and how to run the batch jobs that have already been submitted to a queue based on the resource requirements of the job.</a:t>
            </a:r>
            <a:endParaRPr sz="1200">
              <a:solidFill>
                <a:schemeClr val="dk1"/>
              </a:solidFill>
            </a:endParaRPr>
          </a:p>
          <a:p>
            <a:pPr indent="-304800" lvl="0" marL="457200" rtl="0" algn="l">
              <a:lnSpc>
                <a:spcPct val="175000"/>
              </a:lnSpc>
              <a:spcBef>
                <a:spcPts val="0"/>
              </a:spcBef>
              <a:spcAft>
                <a:spcPts val="0"/>
              </a:spcAft>
              <a:buClr>
                <a:schemeClr val="dk1"/>
              </a:buClr>
              <a:buSzPts val="1200"/>
              <a:buChar char="●"/>
            </a:pPr>
            <a:r>
              <a:rPr lang="en" sz="1200">
                <a:solidFill>
                  <a:schemeClr val="dk1"/>
                </a:solidFill>
              </a:rPr>
              <a:t>Allows you to specify the number and type of accelerator that your jobs require as job definition input variables in AWS Batch. AWS Batch will scale up instances appropriate for your jobs based on the required number of GPUs and isolate the accelerators according to each job’s needs so that only the appropriate containers can access them.</a:t>
            </a:r>
            <a:endParaRPr sz="1200">
              <a:solidFill>
                <a:schemeClr val="dk1"/>
              </a:solidFill>
            </a:endParaRPr>
          </a:p>
          <a:p>
            <a:pPr indent="-304800" lvl="0" marL="457200" rtl="0" algn="l">
              <a:lnSpc>
                <a:spcPct val="175000"/>
              </a:lnSpc>
              <a:spcBef>
                <a:spcPts val="0"/>
              </a:spcBef>
              <a:spcAft>
                <a:spcPts val="0"/>
              </a:spcAft>
              <a:buClr>
                <a:schemeClr val="dk1"/>
              </a:buClr>
              <a:buSzPts val="1200"/>
              <a:buChar char="●"/>
            </a:pPr>
            <a:r>
              <a:rPr lang="en" sz="1200">
                <a:solidFill>
                  <a:schemeClr val="dk1"/>
                </a:solidFill>
              </a:rPr>
              <a:t>Displays key operational metrics for your batch jobs in </a:t>
            </a:r>
            <a:r>
              <a:rPr lang="en" sz="1200">
                <a:solidFill>
                  <a:schemeClr val="hlink"/>
                </a:solidFill>
                <a:uFill>
                  <a:noFill/>
                </a:uFill>
                <a:hlinkClick r:id="rId2"/>
              </a:rPr>
              <a:t>AWS Management Console</a:t>
            </a:r>
            <a:r>
              <a:rPr lang="en" sz="1200">
                <a:solidFill>
                  <a:schemeClr val="dk1"/>
                </a:solidFill>
              </a:rPr>
              <a:t>. You can view metrics related to computing capacity as well as running, pending, and completed jobs. Logs for your jobs, e.g., STDERR and STDOUT, are available in AWS Management Console; the logs are also written </a:t>
            </a:r>
            <a:r>
              <a:rPr lang="en" sz="1200">
                <a:solidFill>
                  <a:schemeClr val="hlink"/>
                </a:solidFill>
                <a:uFill>
                  <a:noFill/>
                </a:uFill>
                <a:hlinkClick r:id="rId3"/>
              </a:rPr>
              <a:t>Amazon CloudWatch</a:t>
            </a:r>
            <a:r>
              <a:rPr lang="en" sz="1200">
                <a:solidFill>
                  <a:schemeClr val="dk1"/>
                </a:solidFill>
              </a:rPr>
              <a:t> Logs</a:t>
            </a:r>
            <a:endParaRPr sz="1200">
              <a:solidFill>
                <a:schemeClr val="dk1"/>
              </a:solidFill>
            </a:endParaRPr>
          </a:p>
          <a:p>
            <a:pPr indent="-304800" lvl="0" marL="457200" rtl="0" algn="l">
              <a:lnSpc>
                <a:spcPct val="175000"/>
              </a:lnSpc>
              <a:spcBef>
                <a:spcPts val="0"/>
              </a:spcBef>
              <a:spcAft>
                <a:spcPts val="0"/>
              </a:spcAft>
              <a:buClr>
                <a:schemeClr val="dk1"/>
              </a:buClr>
              <a:buSzPts val="1200"/>
              <a:buChar char="●"/>
            </a:pPr>
            <a:r>
              <a:rPr lang="en" sz="1200">
                <a:solidFill>
                  <a:schemeClr val="dk1"/>
                </a:solidFill>
              </a:rPr>
              <a:t>By far this was not a comprehensive list since it does not mention aspects such as interactions with Fargate nor AWS Batch capabilities when compared with AWS Lambda; such as scalability, overhead, APIs, deployment, or language support.</a:t>
            </a:r>
            <a:endParaRPr sz="12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685800" rtl="0" algn="l">
              <a:lnSpc>
                <a:spcPct val="115000"/>
              </a:lnSpc>
              <a:spcBef>
                <a:spcPts val="0"/>
              </a:spcBef>
              <a:spcAft>
                <a:spcPts val="0"/>
              </a:spcAft>
              <a:buClr>
                <a:schemeClr val="dk1"/>
              </a:buClr>
              <a:buSzPts val="1200"/>
              <a:buChar char="●"/>
            </a:pPr>
            <a:r>
              <a:rPr b="1" lang="en" sz="1200">
                <a:solidFill>
                  <a:schemeClr val="dk1"/>
                </a:solidFill>
              </a:rPr>
              <a:t>Instances will run only for the time that’s needed</a:t>
            </a:r>
            <a:r>
              <a:rPr lang="en" sz="1200">
                <a:solidFill>
                  <a:schemeClr val="dk1"/>
                </a:solidFill>
              </a:rPr>
              <a:t>, taking advantage of the per-second billing. You can also lower your costs by using spot instances.</a:t>
            </a:r>
            <a:endParaRPr sz="1200">
              <a:solidFill>
                <a:schemeClr val="dk1"/>
              </a:solidFill>
            </a:endParaRPr>
          </a:p>
          <a:p>
            <a:pPr indent="-304800" lvl="0" marL="685800" rtl="0" algn="l">
              <a:lnSpc>
                <a:spcPct val="115000"/>
              </a:lnSpc>
              <a:spcBef>
                <a:spcPts val="0"/>
              </a:spcBef>
              <a:spcAft>
                <a:spcPts val="0"/>
              </a:spcAft>
              <a:buClr>
                <a:schemeClr val="dk1"/>
              </a:buClr>
              <a:buSzPts val="1200"/>
              <a:buChar char="●"/>
            </a:pPr>
            <a:r>
              <a:rPr lang="en" sz="1200">
                <a:solidFill>
                  <a:schemeClr val="dk1"/>
                </a:solidFill>
              </a:rPr>
              <a:t>It’s possible to configure how many </a:t>
            </a:r>
            <a:r>
              <a:rPr b="1" lang="en" sz="1200">
                <a:solidFill>
                  <a:schemeClr val="dk1"/>
                </a:solidFill>
              </a:rPr>
              <a:t>retries</a:t>
            </a:r>
            <a:r>
              <a:rPr lang="en" sz="1200">
                <a:solidFill>
                  <a:schemeClr val="dk1"/>
                </a:solidFill>
              </a:rPr>
              <a:t> you’d like for any job.</a:t>
            </a:r>
            <a:endParaRPr sz="1200">
              <a:solidFill>
                <a:schemeClr val="dk1"/>
              </a:solidFill>
            </a:endParaRPr>
          </a:p>
          <a:p>
            <a:pPr indent="-304800" lvl="0" marL="685800" rtl="0" algn="l">
              <a:lnSpc>
                <a:spcPct val="115000"/>
              </a:lnSpc>
              <a:spcBef>
                <a:spcPts val="0"/>
              </a:spcBef>
              <a:spcAft>
                <a:spcPts val="0"/>
              </a:spcAft>
              <a:buClr>
                <a:schemeClr val="dk1"/>
              </a:buClr>
              <a:buSzPts val="1200"/>
              <a:buChar char="●"/>
            </a:pPr>
            <a:r>
              <a:rPr lang="en" sz="1200">
                <a:solidFill>
                  <a:schemeClr val="dk1"/>
                </a:solidFill>
              </a:rPr>
              <a:t>It offers </a:t>
            </a:r>
            <a:r>
              <a:rPr b="1" lang="en" sz="1200">
                <a:solidFill>
                  <a:schemeClr val="dk1"/>
                </a:solidFill>
              </a:rPr>
              <a:t>queues</a:t>
            </a:r>
            <a:r>
              <a:rPr lang="en" sz="1200">
                <a:solidFill>
                  <a:schemeClr val="dk1"/>
                </a:solidFill>
              </a:rPr>
              <a:t> where you send the jobs. Each queue could be configured with a certain priority so you can configure which jobs will run first. You can also have queues that use better resources to speed up the process.</a:t>
            </a:r>
            <a:endParaRPr sz="1200">
              <a:solidFill>
                <a:schemeClr val="dk1"/>
              </a:solidFill>
            </a:endParaRPr>
          </a:p>
          <a:p>
            <a:pPr indent="-304800" lvl="0" marL="685800" rtl="0" algn="l">
              <a:lnSpc>
                <a:spcPct val="115000"/>
              </a:lnSpc>
              <a:spcBef>
                <a:spcPts val="0"/>
              </a:spcBef>
              <a:spcAft>
                <a:spcPts val="0"/>
              </a:spcAft>
              <a:buClr>
                <a:schemeClr val="dk1"/>
              </a:buClr>
              <a:buSzPts val="1200"/>
              <a:buChar char="●"/>
            </a:pPr>
            <a:r>
              <a:rPr lang="en" sz="1200">
                <a:solidFill>
                  <a:schemeClr val="dk1"/>
                </a:solidFill>
              </a:rPr>
              <a:t>It supports </a:t>
            </a:r>
            <a:r>
              <a:rPr b="1" lang="en" sz="1200">
                <a:solidFill>
                  <a:schemeClr val="dk1"/>
                </a:solidFill>
              </a:rPr>
              <a:t>Docker containers</a:t>
            </a:r>
            <a:r>
              <a:rPr lang="en" sz="1200">
                <a:solidFill>
                  <a:schemeClr val="dk1"/>
                </a:solidFill>
              </a:rPr>
              <a:t> so that you can focus only on your code.</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 sz="1200">
                <a:solidFill>
                  <a:schemeClr val="dk1"/>
                </a:solidFill>
              </a:rPr>
              <a:t>You just need to pay for AWS resources such as EC2 instances, AWS Lambda, and AWS </a:t>
            </a:r>
            <a:r>
              <a:rPr lang="en" sz="1200">
                <a:solidFill>
                  <a:srgbClr val="3D4594"/>
                </a:solidFill>
                <a:uFill>
                  <a:noFill/>
                </a:uFill>
                <a:hlinkClick r:id="rId2">
                  <a:extLst>
                    <a:ext uri="{A12FA001-AC4F-418D-AE19-62706E023703}">
                      <ahyp:hlinkClr val="tx"/>
                    </a:ext>
                  </a:extLst>
                </a:hlinkClick>
              </a:rPr>
              <a:t>Fargate</a:t>
            </a:r>
            <a:r>
              <a:rPr lang="en" sz="1200">
                <a:solidFill>
                  <a:schemeClr val="dk1"/>
                </a:solidFill>
              </a:rPr>
              <a:t> that you use to create, store, and run your application.</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You can use your Reserved Instances, Savings Plan, EC2 Spot Instances, and Fargate with AWS Batch by specifying your compute-type requirements when setting up your AWS Batch compute environments.</a:t>
            </a:r>
            <a:endParaRPr sz="12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10"/>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0"/>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0"/>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0"/>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10"/>
          <p:cNvGrpSpPr/>
          <p:nvPr/>
        </p:nvGrpSpPr>
        <p:grpSpPr>
          <a:xfrm>
            <a:off x="255200" y="592"/>
            <a:ext cx="2250363" cy="1044300"/>
            <a:chOff x="255200" y="592"/>
            <a:chExt cx="2250363" cy="1044300"/>
          </a:xfrm>
        </p:grpSpPr>
        <p:sp>
          <p:nvSpPr>
            <p:cNvPr id="15" name="Google Shape;15;p10"/>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0"/>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0"/>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10"/>
          <p:cNvGrpSpPr/>
          <p:nvPr/>
        </p:nvGrpSpPr>
        <p:grpSpPr>
          <a:xfrm>
            <a:off x="905395" y="592"/>
            <a:ext cx="2250363" cy="1044300"/>
            <a:chOff x="905395" y="592"/>
            <a:chExt cx="2250363" cy="1044300"/>
          </a:xfrm>
        </p:grpSpPr>
        <p:sp>
          <p:nvSpPr>
            <p:cNvPr id="19" name="Google Shape;19;p10"/>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0"/>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0"/>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10"/>
          <p:cNvGrpSpPr/>
          <p:nvPr/>
        </p:nvGrpSpPr>
        <p:grpSpPr>
          <a:xfrm>
            <a:off x="7057468" y="5088"/>
            <a:ext cx="1851281" cy="752108"/>
            <a:chOff x="6917201" y="0"/>
            <a:chExt cx="2227776" cy="863400"/>
          </a:xfrm>
        </p:grpSpPr>
        <p:sp>
          <p:nvSpPr>
            <p:cNvPr id="23" name="Google Shape;23;p10"/>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0"/>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0"/>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10"/>
          <p:cNvGrpSpPr/>
          <p:nvPr/>
        </p:nvGrpSpPr>
        <p:grpSpPr>
          <a:xfrm>
            <a:off x="6553032" y="4217852"/>
            <a:ext cx="2389067" cy="925737"/>
            <a:chOff x="6917201" y="0"/>
            <a:chExt cx="2227776" cy="863400"/>
          </a:xfrm>
        </p:grpSpPr>
        <p:sp>
          <p:nvSpPr>
            <p:cNvPr id="27" name="Google Shape;27;p10"/>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0"/>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0"/>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10"/>
          <p:cNvGrpSpPr/>
          <p:nvPr/>
        </p:nvGrpSpPr>
        <p:grpSpPr>
          <a:xfrm>
            <a:off x="199149" y="4055652"/>
            <a:ext cx="2795413" cy="1083308"/>
            <a:chOff x="6917201" y="0"/>
            <a:chExt cx="2227776" cy="863400"/>
          </a:xfrm>
        </p:grpSpPr>
        <p:sp>
          <p:nvSpPr>
            <p:cNvPr id="31" name="Google Shape;31;p1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0"/>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0"/>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10"/>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10"/>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9"/>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19"/>
          <p:cNvGrpSpPr/>
          <p:nvPr/>
        </p:nvGrpSpPr>
        <p:grpSpPr>
          <a:xfrm>
            <a:off x="5959222" y="4119576"/>
            <a:ext cx="2520951" cy="1024165"/>
            <a:chOff x="6917201" y="0"/>
            <a:chExt cx="2227776" cy="863400"/>
          </a:xfrm>
        </p:grpSpPr>
        <p:sp>
          <p:nvSpPr>
            <p:cNvPr id="112" name="Google Shape;112;p19"/>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9"/>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9"/>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19"/>
          <p:cNvGrpSpPr/>
          <p:nvPr/>
        </p:nvGrpSpPr>
        <p:grpSpPr>
          <a:xfrm>
            <a:off x="199149" y="2"/>
            <a:ext cx="2795413" cy="1083308"/>
            <a:chOff x="6917201" y="0"/>
            <a:chExt cx="2227776" cy="863400"/>
          </a:xfrm>
        </p:grpSpPr>
        <p:sp>
          <p:nvSpPr>
            <p:cNvPr id="116" name="Google Shape;116;p1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19"/>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19"/>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0"/>
              </a:spcBef>
              <a:spcAft>
                <a:spcPts val="0"/>
              </a:spcAft>
              <a:buSzPts val="1100"/>
              <a:buChar char="○"/>
              <a:defRPr/>
            </a:lvl2pPr>
            <a:lvl3pPr indent="-298450" lvl="2" marL="1371600" algn="ctr">
              <a:lnSpc>
                <a:spcPct val="115000"/>
              </a:lnSpc>
              <a:spcBef>
                <a:spcPts val="0"/>
              </a:spcBef>
              <a:spcAft>
                <a:spcPts val="0"/>
              </a:spcAft>
              <a:buSzPts val="1100"/>
              <a:buChar char="■"/>
              <a:defRPr/>
            </a:lvl3pPr>
            <a:lvl4pPr indent="-298450" lvl="3" marL="1828800" algn="ctr">
              <a:lnSpc>
                <a:spcPct val="115000"/>
              </a:lnSpc>
              <a:spcBef>
                <a:spcPts val="0"/>
              </a:spcBef>
              <a:spcAft>
                <a:spcPts val="0"/>
              </a:spcAft>
              <a:buSzPts val="1100"/>
              <a:buChar char="●"/>
              <a:defRPr/>
            </a:lvl4pPr>
            <a:lvl5pPr indent="-298450" lvl="4" marL="2286000" algn="ctr">
              <a:lnSpc>
                <a:spcPct val="115000"/>
              </a:lnSpc>
              <a:spcBef>
                <a:spcPts val="0"/>
              </a:spcBef>
              <a:spcAft>
                <a:spcPts val="0"/>
              </a:spcAft>
              <a:buSzPts val="1100"/>
              <a:buChar char="○"/>
              <a:defRPr/>
            </a:lvl5pPr>
            <a:lvl6pPr indent="-298450" lvl="5" marL="2743200" algn="ctr">
              <a:lnSpc>
                <a:spcPct val="115000"/>
              </a:lnSpc>
              <a:spcBef>
                <a:spcPts val="0"/>
              </a:spcBef>
              <a:spcAft>
                <a:spcPts val="0"/>
              </a:spcAft>
              <a:buSzPts val="1100"/>
              <a:buChar char="■"/>
              <a:defRPr/>
            </a:lvl6pPr>
            <a:lvl7pPr indent="-298450" lvl="6" marL="3200400" algn="ctr">
              <a:lnSpc>
                <a:spcPct val="115000"/>
              </a:lnSpc>
              <a:spcBef>
                <a:spcPts val="0"/>
              </a:spcBef>
              <a:spcAft>
                <a:spcPts val="0"/>
              </a:spcAft>
              <a:buSzPts val="1100"/>
              <a:buChar char="●"/>
              <a:defRPr/>
            </a:lvl7pPr>
            <a:lvl8pPr indent="-298450" lvl="7" marL="3657600" algn="ctr">
              <a:lnSpc>
                <a:spcPct val="115000"/>
              </a:lnSpc>
              <a:spcBef>
                <a:spcPts val="0"/>
              </a:spcBef>
              <a:spcAft>
                <a:spcPts val="0"/>
              </a:spcAft>
              <a:buSzPts val="1100"/>
              <a:buChar char="○"/>
              <a:defRPr/>
            </a:lvl8pPr>
            <a:lvl9pPr indent="-298450" lvl="8" marL="4114800" algn="ctr">
              <a:lnSpc>
                <a:spcPct val="115000"/>
              </a:lnSpc>
              <a:spcBef>
                <a:spcPts val="0"/>
              </a:spcBef>
              <a:spcAft>
                <a:spcPts val="0"/>
              </a:spcAft>
              <a:buSzPts val="1100"/>
              <a:buChar char="■"/>
              <a:defRPr/>
            </a:lvl9pPr>
          </a:lstStyle>
          <a:p/>
        </p:txBody>
      </p:sp>
      <p:sp>
        <p:nvSpPr>
          <p:cNvPr id="121" name="Google Shape;121;p1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2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1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1"/>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11"/>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3" name="Google Shape;43;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44" name="Shape 44"/>
        <p:cNvGrpSpPr/>
        <p:nvPr/>
      </p:nvGrpSpPr>
      <p:grpSpPr>
        <a:xfrm>
          <a:off x="0" y="0"/>
          <a:ext cx="0" cy="0"/>
          <a:chOff x="0" y="0"/>
          <a:chExt cx="0" cy="0"/>
        </a:xfrm>
      </p:grpSpPr>
      <p:sp>
        <p:nvSpPr>
          <p:cNvPr id="45" name="Google Shape;45;p12"/>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12"/>
          <p:cNvGrpSpPr/>
          <p:nvPr/>
        </p:nvGrpSpPr>
        <p:grpSpPr>
          <a:xfrm>
            <a:off x="5594191" y="3961115"/>
            <a:ext cx="2910144" cy="1182340"/>
            <a:chOff x="6917201" y="0"/>
            <a:chExt cx="2227776" cy="863400"/>
          </a:xfrm>
        </p:grpSpPr>
        <p:sp>
          <p:nvSpPr>
            <p:cNvPr id="47" name="Google Shape;47;p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12"/>
          <p:cNvGrpSpPr/>
          <p:nvPr/>
        </p:nvGrpSpPr>
        <p:grpSpPr>
          <a:xfrm>
            <a:off x="199149" y="2"/>
            <a:ext cx="2795413" cy="1083308"/>
            <a:chOff x="6917201" y="0"/>
            <a:chExt cx="2227776" cy="863400"/>
          </a:xfrm>
        </p:grpSpPr>
        <p:sp>
          <p:nvSpPr>
            <p:cNvPr id="51" name="Google Shape;51;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12"/>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55" name="Google Shape;55;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13"/>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3"/>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1" name="Google Shape;61;p13"/>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2" name="Google Shape;62;p13"/>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3" name="Google Shape;63;p1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1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9" name="Google Shape;69;p1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1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5"/>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5"/>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5" name="Google Shape;75;p15"/>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6" name="Google Shape;76;p1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16"/>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6"/>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16"/>
          <p:cNvGrpSpPr/>
          <p:nvPr/>
        </p:nvGrpSpPr>
        <p:grpSpPr>
          <a:xfrm>
            <a:off x="255991" y="-118"/>
            <a:ext cx="2251347" cy="1043408"/>
            <a:chOff x="3961956" y="4383950"/>
            <a:chExt cx="1160548" cy="548700"/>
          </a:xfrm>
        </p:grpSpPr>
        <p:sp>
          <p:nvSpPr>
            <p:cNvPr id="81" name="Google Shape;81;p16"/>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6"/>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6"/>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1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p16"/>
          <p:cNvGrpSpPr/>
          <p:nvPr/>
        </p:nvGrpSpPr>
        <p:grpSpPr>
          <a:xfrm>
            <a:off x="34934" y="4522125"/>
            <a:ext cx="1593305" cy="617072"/>
            <a:chOff x="6917201" y="0"/>
            <a:chExt cx="2227776" cy="863400"/>
          </a:xfrm>
        </p:grpSpPr>
        <p:sp>
          <p:nvSpPr>
            <p:cNvPr id="86" name="Google Shape;86;p16"/>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6"/>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6"/>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16"/>
          <p:cNvGrpSpPr/>
          <p:nvPr/>
        </p:nvGrpSpPr>
        <p:grpSpPr>
          <a:xfrm>
            <a:off x="5886353" y="1243"/>
            <a:ext cx="3257454" cy="1261514"/>
            <a:chOff x="6917201" y="0"/>
            <a:chExt cx="2227776" cy="863400"/>
          </a:xfrm>
        </p:grpSpPr>
        <p:sp>
          <p:nvSpPr>
            <p:cNvPr id="90" name="Google Shape;90;p16"/>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6"/>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6"/>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16"/>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94" name="Google Shape;94;p1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1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7"/>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0" name="Google Shape;100;p17"/>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17"/>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2" name="Google Shape;102;p1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8"/>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8"/>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8"/>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8" name="Google Shape;108;p1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9"/>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aws.amazon.com/batch/" TargetMode="External"/><Relationship Id="rId4" Type="http://schemas.openxmlformats.org/officeDocument/2006/relationships/hyperlink" Target="https://intellipaat.com/blog/what-is-aws-batch/" TargetMode="External"/><Relationship Id="rId5" Type="http://schemas.openxmlformats.org/officeDocument/2006/relationships/hyperlink" Target="https://stackify.com/aws-batch-guid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1"/>
          <p:cNvPicPr preferRelativeResize="0"/>
          <p:nvPr/>
        </p:nvPicPr>
        <p:blipFill rotWithShape="1">
          <a:blip r:embed="rId3">
            <a:alphaModFix/>
          </a:blip>
          <a:srcRect b="0" l="0" r="0" t="0"/>
          <a:stretch/>
        </p:blipFill>
        <p:spPr>
          <a:xfrm>
            <a:off x="5624125" y="234675"/>
            <a:ext cx="3108700" cy="3350175"/>
          </a:xfrm>
          <a:prstGeom prst="rect">
            <a:avLst/>
          </a:prstGeom>
          <a:noFill/>
          <a:ln>
            <a:noFill/>
          </a:ln>
        </p:spPr>
      </p:pic>
      <p:sp>
        <p:nvSpPr>
          <p:cNvPr id="129" name="Google Shape;129;p1"/>
          <p:cNvSpPr txBox="1"/>
          <p:nvPr>
            <p:ph idx="1" type="subTitle"/>
          </p:nvPr>
        </p:nvSpPr>
        <p:spPr>
          <a:xfrm>
            <a:off x="1858700" y="3413158"/>
            <a:ext cx="5361300" cy="5226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1600"/>
              <a:buNone/>
            </a:pPr>
            <a:r>
              <a:rPr lang="en"/>
              <a:t>“Fully Managed Batch Processing at Scale”</a:t>
            </a:r>
            <a:endParaRPr/>
          </a:p>
        </p:txBody>
      </p:sp>
      <p:sp>
        <p:nvSpPr>
          <p:cNvPr id="130" name="Google Shape;130;p1"/>
          <p:cNvSpPr txBox="1"/>
          <p:nvPr>
            <p:ph type="ctrTitle"/>
          </p:nvPr>
        </p:nvSpPr>
        <p:spPr>
          <a:xfrm>
            <a:off x="1858703" y="1822833"/>
            <a:ext cx="5361300" cy="1448100"/>
          </a:xfrm>
          <a:prstGeom prst="rect">
            <a:avLst/>
          </a:prstGeom>
          <a:noFill/>
          <a:ln>
            <a:noFill/>
          </a:ln>
          <a:effectLst>
            <a:outerShdw blurRad="57150" rotWithShape="0" algn="bl" dir="5400000" dist="19050">
              <a:srgbClr val="000000">
                <a:alpha val="49803"/>
              </a:srgbClr>
            </a:outerShdw>
          </a:effectLst>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800"/>
              <a:buNone/>
            </a:pPr>
            <a:r>
              <a:rPr lang="en"/>
              <a:t>AWS Batch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AWS Batch Introduction</a:t>
            </a:r>
            <a:endParaRPr/>
          </a:p>
        </p:txBody>
      </p:sp>
      <p:sp>
        <p:nvSpPr>
          <p:cNvPr id="136" name="Google Shape;136;p2"/>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a:t>GPU Processing</a:t>
            </a:r>
            <a:endParaRPr/>
          </a:p>
          <a:p>
            <a:pPr indent="-311150" lvl="0" marL="457200" rtl="0" algn="l">
              <a:lnSpc>
                <a:spcPct val="115000"/>
              </a:lnSpc>
              <a:spcBef>
                <a:spcPts val="0"/>
              </a:spcBef>
              <a:spcAft>
                <a:spcPts val="0"/>
              </a:spcAft>
              <a:buSzPts val="1300"/>
              <a:buChar char="●"/>
            </a:pPr>
            <a:r>
              <a:rPr lang="en"/>
              <a:t>Dynamic</a:t>
            </a:r>
            <a:endParaRPr/>
          </a:p>
          <a:p>
            <a:pPr indent="-311150" lvl="0" marL="457200" rtl="0" algn="l">
              <a:lnSpc>
                <a:spcPct val="115000"/>
              </a:lnSpc>
              <a:spcBef>
                <a:spcPts val="0"/>
              </a:spcBef>
              <a:spcAft>
                <a:spcPts val="0"/>
              </a:spcAft>
              <a:buSzPts val="1300"/>
              <a:buChar char="●"/>
            </a:pPr>
            <a:r>
              <a:rPr lang="en"/>
              <a:t>Automated</a:t>
            </a:r>
            <a:endParaRPr/>
          </a:p>
          <a:p>
            <a:pPr indent="-311150" lvl="0" marL="457200" rtl="0" algn="l">
              <a:lnSpc>
                <a:spcPct val="115000"/>
              </a:lnSpc>
              <a:spcBef>
                <a:spcPts val="0"/>
              </a:spcBef>
              <a:spcAft>
                <a:spcPts val="0"/>
              </a:spcAft>
              <a:buSzPts val="1300"/>
              <a:buChar char="●"/>
            </a:pPr>
            <a:r>
              <a:rPr lang="en"/>
              <a:t>Resources are chargeable, batch itself is not.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Use Cases	</a:t>
            </a:r>
            <a:endParaRPr/>
          </a:p>
        </p:txBody>
      </p:sp>
      <p:sp>
        <p:nvSpPr>
          <p:cNvPr id="142" name="Google Shape;142;p3"/>
          <p:cNvSpPr txBox="1"/>
          <p:nvPr>
            <p:ph idx="1" type="body"/>
          </p:nvPr>
        </p:nvSpPr>
        <p:spPr>
          <a:xfrm>
            <a:off x="650175" y="3506475"/>
            <a:ext cx="7674600" cy="932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a:t>Drug Discovery</a:t>
            </a:r>
            <a:endParaRPr/>
          </a:p>
        </p:txBody>
      </p:sp>
      <p:pic>
        <p:nvPicPr>
          <p:cNvPr id="143" name="Google Shape;143;p3"/>
          <p:cNvPicPr preferRelativeResize="0"/>
          <p:nvPr/>
        </p:nvPicPr>
        <p:blipFill rotWithShape="1">
          <a:blip r:embed="rId3">
            <a:alphaModFix/>
          </a:blip>
          <a:srcRect b="0" l="0" r="0" t="0"/>
          <a:stretch/>
        </p:blipFill>
        <p:spPr>
          <a:xfrm>
            <a:off x="223750" y="1584625"/>
            <a:ext cx="8691651" cy="1921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Use Cases cont’d</a:t>
            </a:r>
            <a:endParaRPr/>
          </a:p>
        </p:txBody>
      </p:sp>
      <p:sp>
        <p:nvSpPr>
          <p:cNvPr id="149" name="Google Shape;149;p4"/>
          <p:cNvSpPr txBox="1"/>
          <p:nvPr>
            <p:ph idx="1" type="body"/>
          </p:nvPr>
        </p:nvSpPr>
        <p:spPr>
          <a:xfrm>
            <a:off x="819150" y="3484125"/>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a:t>Automating financial analysis</a:t>
            </a:r>
            <a:endParaRPr/>
          </a:p>
        </p:txBody>
      </p:sp>
      <p:pic>
        <p:nvPicPr>
          <p:cNvPr id="150" name="Google Shape;150;p4"/>
          <p:cNvPicPr preferRelativeResize="0"/>
          <p:nvPr/>
        </p:nvPicPr>
        <p:blipFill rotWithShape="1">
          <a:blip r:embed="rId3">
            <a:alphaModFix/>
          </a:blip>
          <a:srcRect b="0" l="0" r="0" t="0"/>
          <a:stretch/>
        </p:blipFill>
        <p:spPr>
          <a:xfrm>
            <a:off x="438150" y="1513350"/>
            <a:ext cx="8324850" cy="18407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Features</a:t>
            </a:r>
            <a:endParaRPr/>
          </a:p>
        </p:txBody>
      </p:sp>
      <p:sp>
        <p:nvSpPr>
          <p:cNvPr id="156" name="Google Shape;156;p5"/>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333375" lvl="0" marL="457200" rtl="0" algn="l">
              <a:lnSpc>
                <a:spcPct val="120000"/>
              </a:lnSpc>
              <a:spcBef>
                <a:spcPts val="1900"/>
              </a:spcBef>
              <a:spcAft>
                <a:spcPts val="0"/>
              </a:spcAft>
              <a:buClr>
                <a:srgbClr val="000000"/>
              </a:buClr>
              <a:buSzPts val="1650"/>
              <a:buFont typeface="Arial"/>
              <a:buChar char="●"/>
            </a:pPr>
            <a:r>
              <a:rPr lang="en" sz="1650">
                <a:solidFill>
                  <a:srgbClr val="000000"/>
                </a:solidFill>
                <a:latin typeface="Arial"/>
                <a:ea typeface="Arial"/>
                <a:cs typeface="Arial"/>
                <a:sym typeface="Arial"/>
              </a:rPr>
              <a:t>Dynamic Compute Resource Provisioning and Scaling</a:t>
            </a:r>
            <a:endParaRPr sz="1650">
              <a:solidFill>
                <a:srgbClr val="000000"/>
              </a:solidFill>
              <a:latin typeface="Arial"/>
              <a:ea typeface="Arial"/>
              <a:cs typeface="Arial"/>
              <a:sym typeface="Arial"/>
            </a:endParaRPr>
          </a:p>
          <a:p>
            <a:pPr indent="-333375" lvl="0" marL="457200" rtl="0" algn="l">
              <a:lnSpc>
                <a:spcPct val="120000"/>
              </a:lnSpc>
              <a:spcBef>
                <a:spcPts val="0"/>
              </a:spcBef>
              <a:spcAft>
                <a:spcPts val="0"/>
              </a:spcAft>
              <a:buClr>
                <a:srgbClr val="000000"/>
              </a:buClr>
              <a:buSzPts val="1650"/>
              <a:buFont typeface="Arial"/>
              <a:buChar char="●"/>
            </a:pPr>
            <a:r>
              <a:rPr lang="en" sz="1650">
                <a:solidFill>
                  <a:srgbClr val="000000"/>
                </a:solidFill>
                <a:latin typeface="Arial"/>
                <a:ea typeface="Arial"/>
                <a:cs typeface="Arial"/>
                <a:sym typeface="Arial"/>
              </a:rPr>
              <a:t>Priority-based Job Scheduling</a:t>
            </a:r>
            <a:endParaRPr sz="1650">
              <a:solidFill>
                <a:srgbClr val="000000"/>
              </a:solidFill>
              <a:latin typeface="Arial"/>
              <a:ea typeface="Arial"/>
              <a:cs typeface="Arial"/>
              <a:sym typeface="Arial"/>
            </a:endParaRPr>
          </a:p>
          <a:p>
            <a:pPr indent="-333375" lvl="0" marL="457200" rtl="0" algn="l">
              <a:lnSpc>
                <a:spcPct val="120000"/>
              </a:lnSpc>
              <a:spcBef>
                <a:spcPts val="0"/>
              </a:spcBef>
              <a:spcAft>
                <a:spcPts val="0"/>
              </a:spcAft>
              <a:buClr>
                <a:srgbClr val="000000"/>
              </a:buClr>
              <a:buSzPts val="1650"/>
              <a:buFont typeface="Arial"/>
              <a:buChar char="●"/>
            </a:pPr>
            <a:r>
              <a:rPr lang="en" sz="1650">
                <a:solidFill>
                  <a:srgbClr val="000000"/>
                </a:solidFill>
                <a:latin typeface="Arial"/>
                <a:ea typeface="Arial"/>
                <a:cs typeface="Arial"/>
                <a:sym typeface="Arial"/>
              </a:rPr>
              <a:t>Support for GPU Scheduling</a:t>
            </a:r>
            <a:endParaRPr sz="1100">
              <a:solidFill>
                <a:srgbClr val="000000"/>
              </a:solidFill>
              <a:latin typeface="Arial"/>
              <a:ea typeface="Arial"/>
              <a:cs typeface="Arial"/>
              <a:sym typeface="Arial"/>
            </a:endParaRPr>
          </a:p>
          <a:p>
            <a:pPr indent="-333375" lvl="0" marL="457200" rtl="0" algn="l">
              <a:lnSpc>
                <a:spcPct val="120000"/>
              </a:lnSpc>
              <a:spcBef>
                <a:spcPts val="0"/>
              </a:spcBef>
              <a:spcAft>
                <a:spcPts val="0"/>
              </a:spcAft>
              <a:buClr>
                <a:srgbClr val="000000"/>
              </a:buClr>
              <a:buSzPts val="1650"/>
              <a:buFont typeface="Arial"/>
              <a:buChar char="●"/>
            </a:pPr>
            <a:r>
              <a:rPr lang="en" sz="1650">
                <a:solidFill>
                  <a:srgbClr val="000000"/>
                </a:solidFill>
                <a:latin typeface="Arial"/>
                <a:ea typeface="Arial"/>
                <a:cs typeface="Arial"/>
                <a:sym typeface="Arial"/>
              </a:rPr>
              <a:t>Integrated Monitoring and Logging</a:t>
            </a:r>
            <a:endParaRPr sz="1650">
              <a:solidFill>
                <a:srgbClr val="000000"/>
              </a:solidFill>
              <a:latin typeface="Arial"/>
              <a:ea typeface="Arial"/>
              <a:cs typeface="Arial"/>
              <a:sym typeface="Arial"/>
            </a:endParaRPr>
          </a:p>
          <a:p>
            <a:pPr indent="-333375" lvl="0" marL="457200" rtl="0" algn="l">
              <a:lnSpc>
                <a:spcPct val="120000"/>
              </a:lnSpc>
              <a:spcBef>
                <a:spcPts val="0"/>
              </a:spcBef>
              <a:spcAft>
                <a:spcPts val="0"/>
              </a:spcAft>
              <a:buClr>
                <a:srgbClr val="000000"/>
              </a:buClr>
              <a:buSzPts val="1650"/>
              <a:buFont typeface="Arial"/>
              <a:buChar char="●"/>
            </a:pPr>
            <a:r>
              <a:rPr lang="en" sz="1650">
                <a:solidFill>
                  <a:srgbClr val="000000"/>
                </a:solidFill>
                <a:latin typeface="Arial"/>
                <a:ea typeface="Arial"/>
                <a:cs typeface="Arial"/>
                <a:sym typeface="Arial"/>
              </a:rPr>
              <a:t>And more!</a:t>
            </a:r>
            <a:endParaRPr sz="1650">
              <a:solidFill>
                <a:srgbClr val="000000"/>
              </a:solidFill>
              <a:latin typeface="Arial"/>
              <a:ea typeface="Arial"/>
              <a:cs typeface="Arial"/>
              <a:sym typeface="Arial"/>
            </a:endParaRPr>
          </a:p>
          <a:p>
            <a:pPr indent="0" lvl="0" marL="0" rtl="0" algn="l">
              <a:lnSpc>
                <a:spcPct val="175000"/>
              </a:lnSpc>
              <a:spcBef>
                <a:spcPts val="1500"/>
              </a:spcBef>
              <a:spcAft>
                <a:spcPts val="0"/>
              </a:spcAft>
              <a:buSzPts val="13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Recap of Overview</a:t>
            </a:r>
            <a:endParaRPr/>
          </a:p>
        </p:txBody>
      </p:sp>
      <p:sp>
        <p:nvSpPr>
          <p:cNvPr id="162" name="Google Shape;162;p6"/>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330200" lvl="0" marL="685800" rtl="0" algn="l">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Instances will run only for the necessary time, </a:t>
            </a:r>
            <a:endParaRPr sz="1600">
              <a:solidFill>
                <a:srgbClr val="000000"/>
              </a:solidFill>
              <a:latin typeface="Arial"/>
              <a:ea typeface="Arial"/>
              <a:cs typeface="Arial"/>
              <a:sym typeface="Arial"/>
            </a:endParaRPr>
          </a:p>
          <a:p>
            <a:pPr indent="-298450" lvl="1" marL="914400" rtl="0" algn="l">
              <a:lnSpc>
                <a:spcPct val="115000"/>
              </a:lnSpc>
              <a:spcBef>
                <a:spcPts val="0"/>
              </a:spcBef>
              <a:spcAft>
                <a:spcPts val="0"/>
              </a:spcAft>
              <a:buClr>
                <a:srgbClr val="000000"/>
              </a:buClr>
              <a:buSzPts val="1100"/>
              <a:buFont typeface="Arial"/>
              <a:buAutoNum type="alphaLcPeriod"/>
            </a:pPr>
            <a:r>
              <a:rPr lang="en" sz="1600">
                <a:solidFill>
                  <a:srgbClr val="000000"/>
                </a:solidFill>
                <a:latin typeface="Arial"/>
                <a:ea typeface="Arial"/>
                <a:cs typeface="Arial"/>
                <a:sym typeface="Arial"/>
              </a:rPr>
              <a:t>can also use spot instances.</a:t>
            </a:r>
            <a:endParaRPr sz="1600">
              <a:solidFill>
                <a:srgbClr val="000000"/>
              </a:solidFill>
              <a:latin typeface="Arial"/>
              <a:ea typeface="Arial"/>
              <a:cs typeface="Arial"/>
              <a:sym typeface="Arial"/>
            </a:endParaRPr>
          </a:p>
          <a:p>
            <a:pPr indent="-330200" lvl="0" marL="685800" rtl="0" algn="l">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Configure how many retries you’d like for any job.</a:t>
            </a:r>
            <a:endParaRPr sz="1600">
              <a:solidFill>
                <a:srgbClr val="000000"/>
              </a:solidFill>
              <a:latin typeface="Arial"/>
              <a:ea typeface="Arial"/>
              <a:cs typeface="Arial"/>
              <a:sym typeface="Arial"/>
            </a:endParaRPr>
          </a:p>
          <a:p>
            <a:pPr indent="-330200" lvl="0" marL="685800" rtl="0" algn="l">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It offers queues where you send the jobs. </a:t>
            </a:r>
            <a:endParaRPr sz="1600">
              <a:solidFill>
                <a:srgbClr val="000000"/>
              </a:solidFill>
              <a:latin typeface="Arial"/>
              <a:ea typeface="Arial"/>
              <a:cs typeface="Arial"/>
              <a:sym typeface="Arial"/>
            </a:endParaRPr>
          </a:p>
          <a:p>
            <a:pPr indent="-298450" lvl="1" marL="914400" rtl="0" algn="l">
              <a:lnSpc>
                <a:spcPct val="115000"/>
              </a:lnSpc>
              <a:spcBef>
                <a:spcPts val="0"/>
              </a:spcBef>
              <a:spcAft>
                <a:spcPts val="0"/>
              </a:spcAft>
              <a:buClr>
                <a:srgbClr val="000000"/>
              </a:buClr>
              <a:buSzPts val="1100"/>
              <a:buFont typeface="Arial"/>
              <a:buAutoNum type="alphaLcPeriod"/>
            </a:pPr>
            <a:r>
              <a:rPr lang="en" sz="1600">
                <a:solidFill>
                  <a:srgbClr val="000000"/>
                </a:solidFill>
                <a:latin typeface="Arial"/>
                <a:ea typeface="Arial"/>
                <a:cs typeface="Arial"/>
                <a:sym typeface="Arial"/>
              </a:rPr>
              <a:t>Each queue could be configured with a certain priority</a:t>
            </a:r>
            <a:endParaRPr sz="1600">
              <a:solidFill>
                <a:srgbClr val="000000"/>
              </a:solidFill>
              <a:latin typeface="Arial"/>
              <a:ea typeface="Arial"/>
              <a:cs typeface="Arial"/>
              <a:sym typeface="Arial"/>
            </a:endParaRPr>
          </a:p>
          <a:p>
            <a:pPr indent="-298450" lvl="1" marL="914400" rtl="0" algn="l">
              <a:lnSpc>
                <a:spcPct val="115000"/>
              </a:lnSpc>
              <a:spcBef>
                <a:spcPts val="0"/>
              </a:spcBef>
              <a:spcAft>
                <a:spcPts val="0"/>
              </a:spcAft>
              <a:buClr>
                <a:srgbClr val="000000"/>
              </a:buClr>
              <a:buSzPts val="1100"/>
              <a:buFont typeface="Arial"/>
              <a:buAutoNum type="alphaLcPeriod"/>
            </a:pPr>
            <a:r>
              <a:rPr lang="en" sz="1600">
                <a:solidFill>
                  <a:srgbClr val="000000"/>
                </a:solidFill>
                <a:latin typeface="Arial"/>
                <a:ea typeface="Arial"/>
                <a:cs typeface="Arial"/>
                <a:sym typeface="Arial"/>
              </a:rPr>
              <a:t>Different queues can use different resources.</a:t>
            </a:r>
            <a:endParaRPr sz="1600">
              <a:solidFill>
                <a:srgbClr val="000000"/>
              </a:solidFill>
              <a:latin typeface="Arial"/>
              <a:ea typeface="Arial"/>
              <a:cs typeface="Arial"/>
              <a:sym typeface="Arial"/>
            </a:endParaRPr>
          </a:p>
          <a:p>
            <a:pPr indent="-330200" lvl="0" marL="685800" rtl="0" algn="l">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Docker support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Cost</a:t>
            </a:r>
            <a:endParaRPr/>
          </a:p>
        </p:txBody>
      </p:sp>
      <p:sp>
        <p:nvSpPr>
          <p:cNvPr id="168" name="Google Shape;168;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304800" lvl="0" marL="45720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No additional cost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References</a:t>
            </a:r>
            <a:endParaRPr/>
          </a:p>
        </p:txBody>
      </p:sp>
      <p:sp>
        <p:nvSpPr>
          <p:cNvPr id="174" name="Google Shape;174;p8"/>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u="sng">
                <a:solidFill>
                  <a:schemeClr val="hlink"/>
                </a:solidFill>
                <a:hlinkClick r:id="rId3"/>
              </a:rPr>
              <a:t>https://aws.amazon.com/batch/</a:t>
            </a:r>
            <a:r>
              <a:rPr lang="en"/>
              <a:t> </a:t>
            </a:r>
            <a:endParaRPr/>
          </a:p>
          <a:p>
            <a:pPr indent="-311150" lvl="0" marL="457200" rtl="0" algn="l">
              <a:lnSpc>
                <a:spcPct val="115000"/>
              </a:lnSpc>
              <a:spcBef>
                <a:spcPts val="0"/>
              </a:spcBef>
              <a:spcAft>
                <a:spcPts val="0"/>
              </a:spcAft>
              <a:buSzPts val="1300"/>
              <a:buChar char="●"/>
            </a:pPr>
            <a:r>
              <a:rPr lang="en" u="sng">
                <a:solidFill>
                  <a:schemeClr val="hlink"/>
                </a:solidFill>
                <a:hlinkClick r:id="rId4"/>
              </a:rPr>
              <a:t>https://intellipaat.com/blog/what-is-aws-batch/</a:t>
            </a:r>
            <a:endParaRPr/>
          </a:p>
          <a:p>
            <a:pPr indent="-311150" lvl="0" marL="457200" rtl="0" algn="l">
              <a:lnSpc>
                <a:spcPct val="115000"/>
              </a:lnSpc>
              <a:spcBef>
                <a:spcPts val="0"/>
              </a:spcBef>
              <a:spcAft>
                <a:spcPts val="0"/>
              </a:spcAft>
              <a:buSzPts val="1300"/>
              <a:buChar char="●"/>
            </a:pPr>
            <a:r>
              <a:rPr lang="en" u="sng">
                <a:solidFill>
                  <a:schemeClr val="hlink"/>
                </a:solidFill>
                <a:hlinkClick r:id="rId5"/>
              </a:rPr>
              <a:t>https://stackify.com/aws-batch-guide/</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