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ppt/notesSlides/notesSlide303.xml" ContentType="application/vnd.openxmlformats-officedocument.presentationml.notesSlide+xml"/>
  <Override PartName="/ppt/notesSlides/notesSlide304.xml" ContentType="application/vnd.openxmlformats-officedocument.presentationml.notesSlide+xml"/>
  <Override PartName="/ppt/notesSlides/notesSlide305.xml" ContentType="application/vnd.openxmlformats-officedocument.presentationml.notesSlide+xml"/>
  <Override PartName="/ppt/notesSlides/notesSlide306.xml" ContentType="application/vnd.openxmlformats-officedocument.presentationml.notesSlide+xml"/>
  <Override PartName="/ppt/notesSlides/notesSlide307.xml" ContentType="application/vnd.openxmlformats-officedocument.presentationml.notesSlide+xml"/>
  <Override PartName="/ppt/notesSlides/notesSlide308.xml" ContentType="application/vnd.openxmlformats-officedocument.presentationml.notesSlide+xml"/>
  <Override PartName="/ppt/notesSlides/notesSlide309.xml" ContentType="application/vnd.openxmlformats-officedocument.presentationml.notesSlide+xml"/>
  <Override PartName="/ppt/notesSlides/notesSlide310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312.xml" ContentType="application/vnd.openxmlformats-officedocument.presentationml.notesSlide+xml"/>
  <Override PartName="/ppt/notesSlides/notesSlide313.xml" ContentType="application/vnd.openxmlformats-officedocument.presentationml.notesSlide+xml"/>
  <Override PartName="/ppt/notesSlides/notesSlide314.xml" ContentType="application/vnd.openxmlformats-officedocument.presentationml.notesSlide+xml"/>
  <Override PartName="/ppt/notesSlides/notesSlide315.xml" ContentType="application/vnd.openxmlformats-officedocument.presentationml.notesSlide+xml"/>
  <Override PartName="/ppt/notesSlides/notesSlide316.xml" ContentType="application/vnd.openxmlformats-officedocument.presentationml.notesSlide+xml"/>
  <Override PartName="/ppt/notesSlides/notesSlide317.xml" ContentType="application/vnd.openxmlformats-officedocument.presentationml.notesSlide+xml"/>
  <Override PartName="/ppt/notesSlides/notesSlide318.xml" ContentType="application/vnd.openxmlformats-officedocument.presentationml.notesSlide+xml"/>
  <Override PartName="/ppt/notesSlides/notesSlide319.xml" ContentType="application/vnd.openxmlformats-officedocument.presentationml.notesSlide+xml"/>
  <Override PartName="/ppt/notesSlides/notesSlide320.xml" ContentType="application/vnd.openxmlformats-officedocument.presentationml.notesSlide+xml"/>
  <Override PartName="/ppt/notesSlides/notesSlide321.xml" ContentType="application/vnd.openxmlformats-officedocument.presentationml.notesSlide+xml"/>
  <Override PartName="/ppt/notesSlides/notesSlide322.xml" ContentType="application/vnd.openxmlformats-officedocument.presentationml.notesSlide+xml"/>
  <Override PartName="/ppt/notesSlides/notesSlide323.xml" ContentType="application/vnd.openxmlformats-officedocument.presentationml.notesSlide+xml"/>
  <Override PartName="/ppt/notesSlides/notesSlide324.xml" ContentType="application/vnd.openxmlformats-officedocument.presentationml.notesSlide+xml"/>
  <Override PartName="/ppt/notesSlides/notesSlide325.xml" ContentType="application/vnd.openxmlformats-officedocument.presentationml.notesSlide+xml"/>
  <Override PartName="/ppt/notesSlides/notesSlide326.xml" ContentType="application/vnd.openxmlformats-officedocument.presentationml.notesSlide+xml"/>
  <Override PartName="/ppt/notesSlides/notesSlide327.xml" ContentType="application/vnd.openxmlformats-officedocument.presentationml.notesSlide+xml"/>
  <Override PartName="/ppt/notesSlides/notesSlide328.xml" ContentType="application/vnd.openxmlformats-officedocument.presentationml.notesSlide+xml"/>
  <Override PartName="/ppt/notesSlides/notesSlide329.xml" ContentType="application/vnd.openxmlformats-officedocument.presentationml.notesSlide+xml"/>
  <Override PartName="/ppt/notesSlides/notesSlide330.xml" ContentType="application/vnd.openxmlformats-officedocument.presentationml.notesSlide+xml"/>
  <Override PartName="/ppt/notesSlides/notesSlide331.xml" ContentType="application/vnd.openxmlformats-officedocument.presentationml.notesSlide+xml"/>
  <Override PartName="/ppt/notesSlides/notesSlide332.xml" ContentType="application/vnd.openxmlformats-officedocument.presentationml.notesSlide+xml"/>
  <Override PartName="/ppt/notesSlides/notesSlide3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5"/>
  </p:notesMasterIdLst>
  <p:handoutMasterIdLst>
    <p:handoutMasterId r:id="rId336"/>
  </p:handoutMasterIdLst>
  <p:sldIdLst>
    <p:sldId id="256" r:id="rId2"/>
    <p:sldId id="326" r:id="rId3"/>
    <p:sldId id="257" r:id="rId4"/>
    <p:sldId id="258" r:id="rId5"/>
    <p:sldId id="259" r:id="rId6"/>
    <p:sldId id="260" r:id="rId7"/>
    <p:sldId id="261" r:id="rId8"/>
    <p:sldId id="262" r:id="rId9"/>
    <p:sldId id="319" r:id="rId10"/>
    <p:sldId id="264" r:id="rId11"/>
    <p:sldId id="265" r:id="rId12"/>
    <p:sldId id="266" r:id="rId13"/>
    <p:sldId id="267" r:id="rId14"/>
    <p:sldId id="535" r:id="rId15"/>
    <p:sldId id="536" r:id="rId16"/>
    <p:sldId id="537" r:id="rId17"/>
    <p:sldId id="544" r:id="rId18"/>
    <p:sldId id="268" r:id="rId19"/>
    <p:sldId id="269" r:id="rId20"/>
    <p:sldId id="270" r:id="rId21"/>
    <p:sldId id="271" r:id="rId22"/>
    <p:sldId id="272" r:id="rId23"/>
    <p:sldId id="273" r:id="rId24"/>
    <p:sldId id="321" r:id="rId25"/>
    <p:sldId id="320" r:id="rId26"/>
    <p:sldId id="274" r:id="rId27"/>
    <p:sldId id="543" r:id="rId28"/>
    <p:sldId id="275" r:id="rId29"/>
    <p:sldId id="276" r:id="rId30"/>
    <p:sldId id="277" r:id="rId31"/>
    <p:sldId id="545" r:id="rId32"/>
    <p:sldId id="278" r:id="rId33"/>
    <p:sldId id="546" r:id="rId34"/>
    <p:sldId id="548" r:id="rId35"/>
    <p:sldId id="408" r:id="rId36"/>
    <p:sldId id="547" r:id="rId37"/>
    <p:sldId id="598" r:id="rId38"/>
    <p:sldId id="279" r:id="rId39"/>
    <p:sldId id="599" r:id="rId40"/>
    <p:sldId id="280" r:id="rId41"/>
    <p:sldId id="323" r:id="rId42"/>
    <p:sldId id="549" r:id="rId43"/>
    <p:sldId id="435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575" r:id="rId54"/>
    <p:sldId id="290" r:id="rId55"/>
    <p:sldId id="291" r:id="rId56"/>
    <p:sldId id="322" r:id="rId57"/>
    <p:sldId id="327" r:id="rId58"/>
    <p:sldId id="328" r:id="rId59"/>
    <p:sldId id="437" r:id="rId60"/>
    <p:sldId id="292" r:id="rId61"/>
    <p:sldId id="595" r:id="rId62"/>
    <p:sldId id="293" r:id="rId63"/>
    <p:sldId id="294" r:id="rId64"/>
    <p:sldId id="325" r:id="rId65"/>
    <p:sldId id="296" r:id="rId66"/>
    <p:sldId id="297" r:id="rId67"/>
    <p:sldId id="579" r:id="rId68"/>
    <p:sldId id="578" r:id="rId69"/>
    <p:sldId id="298" r:id="rId70"/>
    <p:sldId id="596" r:id="rId71"/>
    <p:sldId id="324" r:id="rId72"/>
    <p:sldId id="317" r:id="rId73"/>
    <p:sldId id="295" r:id="rId74"/>
    <p:sldId id="406" r:id="rId75"/>
    <p:sldId id="299" r:id="rId76"/>
    <p:sldId id="300" r:id="rId77"/>
    <p:sldId id="301" r:id="rId78"/>
    <p:sldId id="302" r:id="rId79"/>
    <p:sldId id="438" r:id="rId80"/>
    <p:sldId id="439" r:id="rId81"/>
    <p:sldId id="440" r:id="rId82"/>
    <p:sldId id="441" r:id="rId83"/>
    <p:sldId id="442" r:id="rId84"/>
    <p:sldId id="329" r:id="rId85"/>
    <p:sldId id="303" r:id="rId86"/>
    <p:sldId id="318" r:id="rId87"/>
    <p:sldId id="304" r:id="rId88"/>
    <p:sldId id="305" r:id="rId89"/>
    <p:sldId id="306" r:id="rId90"/>
    <p:sldId id="601" r:id="rId91"/>
    <p:sldId id="307" r:id="rId92"/>
    <p:sldId id="308" r:id="rId93"/>
    <p:sldId id="309" r:id="rId94"/>
    <p:sldId id="310" r:id="rId95"/>
    <p:sldId id="311" r:id="rId96"/>
    <p:sldId id="312" r:id="rId97"/>
    <p:sldId id="313" r:id="rId98"/>
    <p:sldId id="314" r:id="rId99"/>
    <p:sldId id="315" r:id="rId100"/>
    <p:sldId id="316" r:id="rId101"/>
    <p:sldId id="330" r:id="rId102"/>
    <p:sldId id="550" r:id="rId103"/>
    <p:sldId id="551" r:id="rId104"/>
    <p:sldId id="553" r:id="rId105"/>
    <p:sldId id="554" r:id="rId106"/>
    <p:sldId id="555" r:id="rId107"/>
    <p:sldId id="556" r:id="rId108"/>
    <p:sldId id="409" r:id="rId109"/>
    <p:sldId id="410" r:id="rId110"/>
    <p:sldId id="332" r:id="rId111"/>
    <p:sldId id="443" r:id="rId112"/>
    <p:sldId id="334" r:id="rId113"/>
    <p:sldId id="333" r:id="rId114"/>
    <p:sldId id="558" r:id="rId115"/>
    <p:sldId id="594" r:id="rId116"/>
    <p:sldId id="335" r:id="rId117"/>
    <p:sldId id="444" r:id="rId118"/>
    <p:sldId id="564" r:id="rId119"/>
    <p:sldId id="337" r:id="rId120"/>
    <p:sldId id="565" r:id="rId121"/>
    <p:sldId id="445" r:id="rId122"/>
    <p:sldId id="563" r:id="rId123"/>
    <p:sldId id="336" r:id="rId124"/>
    <p:sldId id="338" r:id="rId125"/>
    <p:sldId id="446" r:id="rId126"/>
    <p:sldId id="339" r:id="rId127"/>
    <p:sldId id="340" r:id="rId128"/>
    <p:sldId id="559" r:id="rId129"/>
    <p:sldId id="341" r:id="rId130"/>
    <p:sldId id="447" r:id="rId131"/>
    <p:sldId id="342" r:id="rId132"/>
    <p:sldId id="343" r:id="rId133"/>
    <p:sldId id="344" r:id="rId134"/>
    <p:sldId id="539" r:id="rId135"/>
    <p:sldId id="345" r:id="rId136"/>
    <p:sldId id="448" r:id="rId137"/>
    <p:sldId id="449" r:id="rId138"/>
    <p:sldId id="346" r:id="rId139"/>
    <p:sldId id="560" r:id="rId140"/>
    <p:sldId id="347" r:id="rId141"/>
    <p:sldId id="540" r:id="rId142"/>
    <p:sldId id="348" r:id="rId143"/>
    <p:sldId id="349" r:id="rId144"/>
    <p:sldId id="561" r:id="rId145"/>
    <p:sldId id="350" r:id="rId146"/>
    <p:sldId id="541" r:id="rId147"/>
    <p:sldId id="351" r:id="rId148"/>
    <p:sldId id="352" r:id="rId149"/>
    <p:sldId id="353" r:id="rId150"/>
    <p:sldId id="597" r:id="rId151"/>
    <p:sldId id="354" r:id="rId152"/>
    <p:sldId id="355" r:id="rId153"/>
    <p:sldId id="356" r:id="rId154"/>
    <p:sldId id="357" r:id="rId155"/>
    <p:sldId id="358" r:id="rId156"/>
    <p:sldId id="359" r:id="rId157"/>
    <p:sldId id="360" r:id="rId158"/>
    <p:sldId id="361" r:id="rId159"/>
    <p:sldId id="362" r:id="rId160"/>
    <p:sldId id="363" r:id="rId161"/>
    <p:sldId id="364" r:id="rId162"/>
    <p:sldId id="405" r:id="rId163"/>
    <p:sldId id="365" r:id="rId164"/>
    <p:sldId id="580" r:id="rId165"/>
    <p:sldId id="366" r:id="rId166"/>
    <p:sldId id="367" r:id="rId167"/>
    <p:sldId id="368" r:id="rId168"/>
    <p:sldId id="369" r:id="rId169"/>
    <p:sldId id="370" r:id="rId170"/>
    <p:sldId id="371" r:id="rId171"/>
    <p:sldId id="372" r:id="rId172"/>
    <p:sldId id="542" r:id="rId173"/>
    <p:sldId id="373" r:id="rId174"/>
    <p:sldId id="374" r:id="rId175"/>
    <p:sldId id="375" r:id="rId176"/>
    <p:sldId id="376" r:id="rId177"/>
    <p:sldId id="377" r:id="rId178"/>
    <p:sldId id="378" r:id="rId179"/>
    <p:sldId id="379" r:id="rId180"/>
    <p:sldId id="380" r:id="rId181"/>
    <p:sldId id="381" r:id="rId182"/>
    <p:sldId id="400" r:id="rId183"/>
    <p:sldId id="382" r:id="rId184"/>
    <p:sldId id="383" r:id="rId185"/>
    <p:sldId id="401" r:id="rId186"/>
    <p:sldId id="384" r:id="rId187"/>
    <p:sldId id="593" r:id="rId188"/>
    <p:sldId id="582" r:id="rId189"/>
    <p:sldId id="385" r:id="rId190"/>
    <p:sldId id="457" r:id="rId191"/>
    <p:sldId id="455" r:id="rId192"/>
    <p:sldId id="600" r:id="rId193"/>
    <p:sldId id="583" r:id="rId194"/>
    <p:sldId id="402" r:id="rId195"/>
    <p:sldId id="386" r:id="rId196"/>
    <p:sldId id="387" r:id="rId197"/>
    <p:sldId id="452" r:id="rId198"/>
    <p:sldId id="562" r:id="rId199"/>
    <p:sldId id="451" r:id="rId200"/>
    <p:sldId id="389" r:id="rId201"/>
    <p:sldId id="390" r:id="rId202"/>
    <p:sldId id="391" r:id="rId203"/>
    <p:sldId id="584" r:id="rId204"/>
    <p:sldId id="395" r:id="rId205"/>
    <p:sldId id="396" r:id="rId206"/>
    <p:sldId id="453" r:id="rId207"/>
    <p:sldId id="404" r:id="rId208"/>
    <p:sldId id="454" r:id="rId209"/>
    <p:sldId id="403" r:id="rId210"/>
    <p:sldId id="397" r:id="rId211"/>
    <p:sldId id="407" r:id="rId212"/>
    <p:sldId id="392" r:id="rId213"/>
    <p:sldId id="585" r:id="rId214"/>
    <p:sldId id="393" r:id="rId215"/>
    <p:sldId id="394" r:id="rId216"/>
    <p:sldId id="586" r:id="rId217"/>
    <p:sldId id="450" r:id="rId218"/>
    <p:sldId id="411" r:id="rId219"/>
    <p:sldId id="434" r:id="rId220"/>
    <p:sldId id="433" r:id="rId221"/>
    <p:sldId id="567" r:id="rId222"/>
    <p:sldId id="566" r:id="rId223"/>
    <p:sldId id="412" r:id="rId224"/>
    <p:sldId id="568" r:id="rId225"/>
    <p:sldId id="413" r:id="rId226"/>
    <p:sldId id="414" r:id="rId227"/>
    <p:sldId id="415" r:id="rId228"/>
    <p:sldId id="416" r:id="rId229"/>
    <p:sldId id="569" r:id="rId230"/>
    <p:sldId id="570" r:id="rId231"/>
    <p:sldId id="417" r:id="rId232"/>
    <p:sldId id="418" r:id="rId233"/>
    <p:sldId id="419" r:id="rId234"/>
    <p:sldId id="571" r:id="rId235"/>
    <p:sldId id="572" r:id="rId236"/>
    <p:sldId id="420" r:id="rId237"/>
    <p:sldId id="421" r:id="rId238"/>
    <p:sldId id="422" r:id="rId239"/>
    <p:sldId id="423" r:id="rId240"/>
    <p:sldId id="424" r:id="rId241"/>
    <p:sldId id="425" r:id="rId242"/>
    <p:sldId id="426" r:id="rId243"/>
    <p:sldId id="573" r:id="rId244"/>
    <p:sldId id="427" r:id="rId245"/>
    <p:sldId id="428" r:id="rId246"/>
    <p:sldId id="429" r:id="rId247"/>
    <p:sldId id="574" r:id="rId248"/>
    <p:sldId id="430" r:id="rId249"/>
    <p:sldId id="431" r:id="rId250"/>
    <p:sldId id="432" r:id="rId251"/>
    <p:sldId id="458" r:id="rId252"/>
    <p:sldId id="459" r:id="rId253"/>
    <p:sldId id="460" r:id="rId254"/>
    <p:sldId id="461" r:id="rId255"/>
    <p:sldId id="462" r:id="rId256"/>
    <p:sldId id="534" r:id="rId257"/>
    <p:sldId id="463" r:id="rId258"/>
    <p:sldId id="464" r:id="rId259"/>
    <p:sldId id="465" r:id="rId260"/>
    <p:sldId id="466" r:id="rId261"/>
    <p:sldId id="467" r:id="rId262"/>
    <p:sldId id="468" r:id="rId263"/>
    <p:sldId id="533" r:id="rId264"/>
    <p:sldId id="469" r:id="rId265"/>
    <p:sldId id="470" r:id="rId266"/>
    <p:sldId id="471" r:id="rId267"/>
    <p:sldId id="472" r:id="rId268"/>
    <p:sldId id="473" r:id="rId269"/>
    <p:sldId id="474" r:id="rId270"/>
    <p:sldId id="475" r:id="rId271"/>
    <p:sldId id="476" r:id="rId272"/>
    <p:sldId id="477" r:id="rId273"/>
    <p:sldId id="478" r:id="rId274"/>
    <p:sldId id="479" r:id="rId275"/>
    <p:sldId id="480" r:id="rId276"/>
    <p:sldId id="481" r:id="rId277"/>
    <p:sldId id="482" r:id="rId278"/>
    <p:sldId id="483" r:id="rId279"/>
    <p:sldId id="484" r:id="rId280"/>
    <p:sldId id="485" r:id="rId281"/>
    <p:sldId id="486" r:id="rId282"/>
    <p:sldId id="487" r:id="rId283"/>
    <p:sldId id="488" r:id="rId284"/>
    <p:sldId id="489" r:id="rId285"/>
    <p:sldId id="490" r:id="rId286"/>
    <p:sldId id="491" r:id="rId287"/>
    <p:sldId id="492" r:id="rId288"/>
    <p:sldId id="493" r:id="rId289"/>
    <p:sldId id="494" r:id="rId290"/>
    <p:sldId id="495" r:id="rId291"/>
    <p:sldId id="496" r:id="rId292"/>
    <p:sldId id="497" r:id="rId293"/>
    <p:sldId id="519" r:id="rId294"/>
    <p:sldId id="498" r:id="rId295"/>
    <p:sldId id="499" r:id="rId296"/>
    <p:sldId id="500" r:id="rId297"/>
    <p:sldId id="501" r:id="rId298"/>
    <p:sldId id="502" r:id="rId299"/>
    <p:sldId id="503" r:id="rId300"/>
    <p:sldId id="504" r:id="rId301"/>
    <p:sldId id="505" r:id="rId302"/>
    <p:sldId id="506" r:id="rId303"/>
    <p:sldId id="507" r:id="rId304"/>
    <p:sldId id="508" r:id="rId305"/>
    <p:sldId id="509" r:id="rId306"/>
    <p:sldId id="510" r:id="rId307"/>
    <p:sldId id="511" r:id="rId308"/>
    <p:sldId id="512" r:id="rId309"/>
    <p:sldId id="513" r:id="rId310"/>
    <p:sldId id="514" r:id="rId311"/>
    <p:sldId id="515" r:id="rId312"/>
    <p:sldId id="516" r:id="rId313"/>
    <p:sldId id="517" r:id="rId314"/>
    <p:sldId id="518" r:id="rId315"/>
    <p:sldId id="520" r:id="rId316"/>
    <p:sldId id="521" r:id="rId317"/>
    <p:sldId id="522" r:id="rId318"/>
    <p:sldId id="523" r:id="rId319"/>
    <p:sldId id="524" r:id="rId320"/>
    <p:sldId id="525" r:id="rId321"/>
    <p:sldId id="526" r:id="rId322"/>
    <p:sldId id="527" r:id="rId323"/>
    <p:sldId id="528" r:id="rId324"/>
    <p:sldId id="529" r:id="rId325"/>
    <p:sldId id="530" r:id="rId326"/>
    <p:sldId id="531" r:id="rId327"/>
    <p:sldId id="532" r:id="rId328"/>
    <p:sldId id="587" r:id="rId329"/>
    <p:sldId id="588" r:id="rId330"/>
    <p:sldId id="589" r:id="rId331"/>
    <p:sldId id="590" r:id="rId332"/>
    <p:sldId id="591" r:id="rId333"/>
    <p:sldId id="592" r:id="rId334"/>
  </p:sldIdLst>
  <p:sldSz cx="9144000" cy="6858000" type="screen4x3"/>
  <p:notesSz cx="69469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FF"/>
    <a:srgbClr val="996633"/>
    <a:srgbClr val="000066"/>
    <a:srgbClr val="66006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9BEFF-FA2A-F64B-1347-F92F9F6B0AF9}" v="6" dt="2019-03-07T01:11:15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80528" autoAdjust="0"/>
  </p:normalViewPr>
  <p:slideViewPr>
    <p:cSldViewPr snapToGrid="0">
      <p:cViewPr varScale="1">
        <p:scale>
          <a:sx n="89" d="100"/>
          <a:sy n="89" d="100"/>
        </p:scale>
        <p:origin x="20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presProps" Target="presProp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viewProps" Target="view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theme" Target="theme/theme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ableStyles" Target="tableStyle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microsoft.com/office/2015/10/relationships/revisionInfo" Target="revisionInfo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handoutMaster" Target="handoutMasters/handout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7F92E03-1802-4675-9EF1-99632F3306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FCB0ED7-0BE9-44F5-BFE4-456EBDC3F1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FBE91200-1738-46FC-BA2C-CC3FBEEFCB3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83F8EB1-530A-46A9-A588-7546DA0A5A2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0EC0B8-C141-4DEA-AEFA-17E0E803743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668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9FA882C-DBDC-4CDF-BE43-26DD0A9857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D0CB250-7C88-4902-BC2E-EC8CE1C2A2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E04EDC88-217E-4C90-9A1B-1AA927B9ABB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86E61BF-B2DF-4626-A07B-19A6FD3838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79913"/>
            <a:ext cx="50927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998EFD8-5CB7-43F3-8173-C458D5C2AB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27279C8-EF6F-4727-9D27-438EB7301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A5A017-CF8B-42E5-9C9F-EB5773FEF8E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71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3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3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3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3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3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3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3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3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3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3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3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3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3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3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3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3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3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3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3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3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128A1266-1D97-4E29-B07A-C4C9276E5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45ED63-E013-463D-B572-EFEC16B9727F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3B533D9D-3FD2-4B26-99F6-0CF512071C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48749DCB-9D0A-4A4F-A6DB-D97E675AC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93275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175E1DFA-FEEE-42C4-A902-D1A92EFFCF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F085EC-CC0B-4100-9192-2C3A52F10ABF}" type="slidenum">
              <a:rPr lang="en-US" altLang="zh-TW" sz="1200"/>
              <a:pPr/>
              <a:t>10</a:t>
            </a:fld>
            <a:endParaRPr lang="en-US" altLang="zh-TW" sz="12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AF3E1290-14C2-4242-A520-8190E9AC6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D42ECB8D-F433-4151-8DE4-3EEB15ABF6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9573445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>
            <a:extLst>
              <a:ext uri="{FF2B5EF4-FFF2-40B4-BE49-F238E27FC236}">
                <a16:creationId xmlns:a16="http://schemas.microsoft.com/office/drawing/2014/main" id="{E7CD0D67-80E1-4774-8018-42AC43531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48EB43-CC0E-4919-AF9E-4B8C3B2165AB}" type="slidenum">
              <a:rPr lang="en-US" altLang="zh-TW" sz="1200"/>
              <a:pPr/>
              <a:t>100</a:t>
            </a:fld>
            <a:endParaRPr lang="en-US" altLang="zh-TW" sz="1200"/>
          </a:p>
        </p:txBody>
      </p:sp>
      <p:sp>
        <p:nvSpPr>
          <p:cNvPr id="259075" name="Rectangle 2">
            <a:extLst>
              <a:ext uri="{FF2B5EF4-FFF2-40B4-BE49-F238E27FC236}">
                <a16:creationId xmlns:a16="http://schemas.microsoft.com/office/drawing/2014/main" id="{362EDDFB-0ED7-41B5-9E6F-C140C85F5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>
            <a:extLst>
              <a:ext uri="{FF2B5EF4-FFF2-40B4-BE49-F238E27FC236}">
                <a16:creationId xmlns:a16="http://schemas.microsoft.com/office/drawing/2014/main" id="{EB68A1C7-0E28-447B-80C7-D6B694A2D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456244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6411377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401627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877693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564166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97878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324178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9380306-DE80-40F4-8030-EE0CF9C49E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4AFCCDE3-56A1-4ACA-B177-82AB9762B3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40128254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24D9D778-55DF-468F-B070-BF78370EA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9412281-AC78-4A81-8C21-E7717B6AC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705641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873F82B4-51F4-4DE6-9EA0-8861685CB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50BE6D24-8793-4889-AD05-9F41B1A88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2584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C68514EE-92A3-4C1F-866E-32B0D4010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548745-843D-4559-AF00-0B2F02E91818}" type="slidenum">
              <a:rPr lang="en-US" altLang="zh-TW" sz="1200"/>
              <a:pPr/>
              <a:t>11</a:t>
            </a:fld>
            <a:endParaRPr lang="en-US" altLang="zh-TW" sz="1200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2A51B934-1B5C-4CF9-B72E-2534CD049A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3CB85D20-B813-46F9-A9A2-BBF4D5EB2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6080322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057F8E33-EAA2-4694-80F1-A33808F74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80B17C1D-05CC-43AC-B603-067B2DA95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2466785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414215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B6FCA7A-C383-4260-BFDA-27BEB13BC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7EC0F74F-FD50-4FC5-9EAE-6DB822E10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152663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B65E575-C0A4-4061-99AC-B5778D935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FDF4439-162C-42A4-B559-5E785D82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88165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6B65E575-C0A4-4061-99AC-B5778D935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2FDF4439-162C-42A4-B559-5E785D82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637373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5F3CB-165D-29F3-C162-6C5AF31D6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F5A0E42F-485C-8880-61EE-447A5A242B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7E2C46AC-040A-0B1E-4273-BF862CFA3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56725849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46C21A14-1D15-44A9-B7EC-34A623E6A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B00F1336-987E-4507-8D6E-FB13F69E6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715777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8154235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E32D68DB-F258-4D31-AAA6-32A594533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CFF177F-B7B2-462D-B91C-6DC6A918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78854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501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9CC8895E-C2AE-49DC-93E3-F5241CE4F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F4618-0406-435D-83DA-6CA28D1AD5C7}" type="slidenum">
              <a:rPr lang="en-US" altLang="zh-TW" sz="1200"/>
              <a:pPr/>
              <a:t>12</a:t>
            </a:fld>
            <a:endParaRPr lang="en-US" altLang="zh-TW" sz="1200"/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747D4B0E-1BDA-4F42-AF7F-18FBB84EFA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10F35221-DAB7-4C05-9693-81D615D6F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6240920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3002631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8594373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E2A1DFE7-EF67-4C3A-9D2B-6C630106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D452B5DD-77BE-4682-BC6C-F564C9303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879837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E32D68DB-F258-4D31-AAA6-32A594533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9CFF177F-B7B2-462D-B91C-6DC6A918E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2669273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52D694F9-EBD3-4FD2-99B8-28592EE8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DD9AB365-4882-4877-AF74-3CDEF42B1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232261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179791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E79C0CD2-15C6-4F92-B78A-F785769CC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15573085-F16D-4D5A-A9FC-15E17015C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819553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57E36E6A-6B71-439D-BDF0-52FD19C58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856993-ED3B-4570-904B-2822335E0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217986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57E36E6A-6B71-439D-BDF0-52FD19C58B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C3856993-ED3B-4570-904B-2822335E0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396625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D29AF0B6-0C12-4B86-A624-AF147CD4A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3C384AC3-C24C-4294-BE16-50407762E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29380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13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7561730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707692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6A47F574-9AF2-4FBF-A1A2-6C6445CF4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E6B28847-4E16-4DAB-9246-4E05B88D6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1723145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DAF14545-03DE-415F-876F-27C2DE7A4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63CB3461-8F85-44AB-B8C8-4DC0941B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54061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53EF1BCD-B340-4F0E-B9B6-A8BA9C05F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27F04BE9-3DF4-46EA-99E9-BC6377847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613936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71161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659636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42228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7CA3F5D8-72C5-48D6-B870-CFD56537B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5BAA358E-4096-48ED-A820-029D8A4E1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2933532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34BCFAFD-394C-4867-B829-831F78A7D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06EAA66-391F-4E61-81A7-978E5C0D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513594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34BCFAFD-394C-4867-B829-831F78A7D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306EAA66-391F-4E61-81A7-978E5C0D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7890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14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5420237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C487A0A2-AC53-409D-892C-4CCA80319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08CADD2-425D-4F02-8ACB-BFF31B041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514002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55773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5B22DACF-1FF7-4FD9-ADFD-88805EB8E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A35AEB51-BEB2-4CB3-851B-2CE29531B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609675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DED855AB-CF55-427A-9038-ECB8F6BAF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10780F5-73AF-42FB-A588-340A89C4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8633579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DED855AB-CF55-427A-9038-ECB8F6BAF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D10780F5-73AF-42FB-A588-340A89C4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576052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88002DA3-B9B7-446A-9464-9B03A53C4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3590B6C7-4273-4A24-9811-C5EEA0DFE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492379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81064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6A27DC33-F3F1-41A6-80C3-B09EDAE5B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B615435A-15E5-4C84-884B-E069181DF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5348767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5F126DA3-DBC9-463A-AF93-242A3C0F7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3D84926F-67B3-436D-919E-B2E598870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3485305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563F7F50-638A-46E1-8453-0E712659D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3760C587-64A3-4950-8C99-40079466C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59083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15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295832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FC9A-3B7E-6166-7EC1-06F7C3A0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45304041-660E-C415-082A-0FFA3559F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AA3E27BA-8296-F8C1-DE7F-9F687FD25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224017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2C11061D-7877-4106-A6D5-D9B0A145A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0CC54E5D-6A88-4A06-B262-B7FE69841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121708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D4A458F5-80BA-4EB7-BB69-AC66E6098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CA102E9D-D661-4B89-B4B1-31179C8F3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598107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58039E62-7212-4D8A-B751-0924D267C0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40081C07-0E6E-442F-B11C-DE779FAE2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38903732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7AC0BA65-BEBB-4098-BF48-0AEA088B2F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57E02852-A1DB-4190-9DC6-E5D008084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5264767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123CC72B-9D46-4E41-B864-601C5030E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6D6E4C07-3952-44C9-86FA-6E3D78FCD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542294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36C97EAB-7A33-40C7-8D0C-FBA80595E9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57931890-5BD2-4611-85F9-8F7C2A655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3976864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7650D413-E34A-463C-8F67-3DB0870D3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E975016D-F4B8-401A-BA0D-99543F781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98766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D9D0A5BA-487F-401D-882B-D49F3D98C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DA837484-48A9-4AF6-9F48-B6C8CD175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9886022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FAA03322-6281-4652-AAC4-4ACA17BA10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2DD3E17A-4D55-48D3-947E-DCFF24F04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5620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16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231019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A692E8B6-DC01-4BEB-BF48-E64E79745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06C078C4-FC59-4044-8BF7-BF524A224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0739048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BE2F9F39-9804-4B33-BC76-8220B3C1D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716270B-D1AF-4D48-84A6-D9E9BA461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18056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4873DDEB-8351-42F7-8682-E18F476C98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2EBA6A3A-C184-47FE-BB68-B134BFD6C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299707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A88E49D-AF1B-4B68-B7EE-166A96DF7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140E3CB1-5F57-44EC-83B6-952620473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212173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9A88E49D-AF1B-4B68-B7EE-166A96DF7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140E3CB1-5F57-44EC-83B6-952620473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4726939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3D721D6F-1D89-48E2-99F5-F2C3684B3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87AB79B5-06DE-48D3-8F9B-10CB96A3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9683718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10DEADBF-EDA9-47FA-ADB0-8F10E94B13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BF134642-52B2-4F09-ABDB-D3D7927E8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8607943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DABADAF0-A647-40BC-8EC9-D8A24A1FA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D0AB23AE-C4DC-447D-A0D5-465AE7F44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5165305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D1CE0E26-1937-482B-9799-C1C8C2E864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C2DD924F-8C3F-4087-9B45-9D881A082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7393970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6580E437-2BCA-4FE0-AFAB-908764737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A9D4AFB9-7A07-4E3A-A90D-FCD1396E7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8678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E95B2D8F-4DAD-4D97-8768-2ACD588CD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89A21-93FE-4B14-A48B-E20E97C14863}" type="slidenum">
              <a:rPr lang="en-US" altLang="zh-TW" sz="1200"/>
              <a:pPr/>
              <a:t>17</a:t>
            </a:fld>
            <a:endParaRPr lang="en-US" altLang="zh-TW" sz="1200"/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9CABD34C-9408-4B25-B4DF-2864CD554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455478F4-3558-43CC-8C69-E4125F6AD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597160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>
            <a:extLst>
              <a:ext uri="{FF2B5EF4-FFF2-40B4-BE49-F238E27FC236}">
                <a16:creationId xmlns:a16="http://schemas.microsoft.com/office/drawing/2014/main" id="{F991AC18-465F-4595-9D45-9C9C42425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201A1EDA-2653-4E8B-98CA-212F40F2B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771817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5A1CCE8-86A1-40E8-8B8C-F7BBE6107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234A8E50-BAB5-4613-A8F6-976F1296A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748852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5A1CCE8-86A1-40E8-8B8C-F7BBE6107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234A8E50-BAB5-4613-A8F6-976F1296A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7520667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D3BC8035-F0A1-492F-856D-D6815BAC6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F3D139C3-C294-40CD-938C-65E1F4A8A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1061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0F31DD26-1CE0-4C5F-878E-04D3DC7E8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CD78C115-7E36-4135-9AC0-CD4180BAC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9217956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0FDFA1F1-D561-47A5-9C48-E865DE3E4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E388084-1778-425B-BB9B-D5BFCDE5C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451456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818E7DB1-9594-43B1-A713-81569AD4F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B77E8D6E-A52A-4C8D-A875-039916AA1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930524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FA3CD356-991E-4573-966F-83A11C791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87A53230-3E8E-4358-974C-7E6EC0ED1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904078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3B7B6C94-C7CF-4184-99D6-B90C4FD76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E43BFED8-2783-4EE2-AFC9-D62D1D53A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14076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2C8D2F6-F527-47EB-A76D-E40C2F9FE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AC3A5721-9F04-403E-A3D6-79268724E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6193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61E5E2B1-76CE-438B-9167-ED505201A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564E40-2F4E-4A60-9BC9-BEB97BA6CEA2}" type="slidenum">
              <a:rPr lang="en-US" altLang="zh-TW" sz="1200"/>
              <a:pPr/>
              <a:t>18</a:t>
            </a:fld>
            <a:endParaRPr lang="en-US" altLang="zh-TW" sz="120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BF3FA74B-3228-49F6-BB4C-614F3BEF6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0AC34BCC-70B6-413B-A7E3-AB52325E8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7927600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CC116F29-2951-4C1D-AEA1-B897DB214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50D514B7-CE8F-4DC7-AFED-EBAC8D81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571367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2B7E93EB-4CEC-4F46-8131-DB805C314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72B82F26-D371-49E9-999D-A0889EDD3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0357201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219B2D5C-B5C2-4F44-8CED-31DCDEE376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CC514932-8A42-41AF-9CFE-D1F5CEDD6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702890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A0FBCE13-79DA-45A4-B213-C60317257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1448B89-9FE1-4CB9-9C7B-406DF970A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587630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D07A9E9F-FE50-4910-8016-7B59FA12C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716FA51-8EF1-4F96-B797-B4CB7502F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908765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FA9CE416-8F96-416A-881A-FCF7F1914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846FA088-B0F2-4A75-84B0-535F8995E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905877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41872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8337926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549DF026-E4AE-40CB-B110-C291D76B9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38DE5C0-D3FC-4C0E-939F-CF742613C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638045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449859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5E009672-85E2-4EA9-8446-C45438D67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07B82C-B04B-4E59-B0C5-0B319A35BD52}" type="slidenum">
              <a:rPr lang="en-US" altLang="zh-TW" sz="1200"/>
              <a:pPr/>
              <a:t>19</a:t>
            </a:fld>
            <a:endParaRPr lang="en-US" altLang="zh-TW" sz="1200"/>
          </a:p>
        </p:txBody>
      </p:sp>
      <p:sp>
        <p:nvSpPr>
          <p:cNvPr id="197635" name="Rectangle 2">
            <a:extLst>
              <a:ext uri="{FF2B5EF4-FFF2-40B4-BE49-F238E27FC236}">
                <a16:creationId xmlns:a16="http://schemas.microsoft.com/office/drawing/2014/main" id="{9133336E-AB45-4385-AA93-0FEF35CD34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BD6A179D-AB78-430B-B8C4-B7A413E5F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9585012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069633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4919323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498BA-BC20-EC74-0464-97B53A93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A53AAAEE-3A11-9EE4-4D20-E9FF8D604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D71C7FF9-3C53-DC30-9A1C-6E64A1D70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19336144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1239CA2E-B0B5-41F0-984E-51B6F0CDFA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5A3A9D89-311B-4FBA-B88F-49B0C3F70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0395207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6CE2E88-E9A5-49A3-AD30-9891198B4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70B29D1B-ECFF-4E3D-A519-61A9C2139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3541995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D3642EEF-232E-43FC-AAD0-22CEF8F0E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BD2810F0-7117-4518-9281-52E04851D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7124535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757727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833272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16428413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913FE259-BD38-43F4-ACC3-8F8CFEA08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156608BF-4F70-4ACF-A611-3C7CD7931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0305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E570AFD8-A378-48CB-BC07-30E87BA23E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CD86A7-D0ED-4583-8D79-3FCAE9632DBC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265F759C-2944-44C1-9263-51C480FA8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F0685134-5A32-4C31-ABA9-369F368BC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4806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20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39224294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15E7C81-27F4-44BC-B57E-C9796CC19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7A495747-7321-4D93-8FD5-39EA1D118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324136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BFA84FEB-FBE5-4635-9A32-534A8ED4C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4004AEE5-D3CA-46CF-A612-1331C3166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952187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B9E414A-9393-4B3E-B21C-7D65E4155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C823468-F891-4DA5-8959-E76D56A5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753708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B9E414A-9393-4B3E-B21C-7D65E4155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3C823468-F891-4DA5-8959-E76D56A5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06931882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95381DDD-2350-425C-BA02-3033BA4ED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A4AB36EF-F14E-40EF-9E80-BD699D70F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9096397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B395FE1-43AF-45F9-8462-DE1D8514A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A631599-8920-4FC7-A27B-B56D5A6F4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512109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98482102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2343655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428681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24CF1CF-36E4-4FB6-8CD8-5FDC99E29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F680F781-2140-4150-BD2E-016DC021F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8007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5A1AA5DC-9E5C-44AC-8752-D03133DBD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2CB79F-0E09-4BD7-82FE-495275486479}" type="slidenum">
              <a:rPr lang="en-US" altLang="zh-TW" sz="1200"/>
              <a:pPr/>
              <a:t>21</a:t>
            </a:fld>
            <a:endParaRPr lang="en-US" altLang="zh-TW" sz="1200"/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D352143C-0692-4D4E-AA4D-B8AD0E68D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B5DDFE21-9E79-461E-904A-6ACA12B07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73357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AE02684-7311-4D66-A9FE-F41317435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36C0C303-C5EE-4CE7-9158-0D6943CAC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095001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7CAC9B7A-3808-4B1D-9387-21518C0AB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D439AB6-E08A-4711-9E1C-8C33852E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8353031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0251A337-FBE6-46C2-9C5E-8F3E5623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5C3400D-BEE5-4ADB-A5DE-C5C888E8B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5760914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0251A337-FBE6-46C2-9C5E-8F3E5623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5C3400D-BEE5-4ADB-A5DE-C5C888E8B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6590946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2327B0D1-9165-422D-AFA0-7A91BC3E0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1EBF173E-D857-4CA9-B2C8-DDB3693E9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7160719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2D002C9-BD0A-47C0-9967-3B6C1F9C9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E8595EC7-0FD7-4D76-A151-430D61AE7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72066801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42D002C9-BD0A-47C0-9967-3B6C1F9C9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E8595EC7-0FD7-4D76-A151-430D61AE7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157291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7CAC9B7A-3808-4B1D-9387-21518C0AB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9D439AB6-E08A-4711-9E1C-8C33852E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354091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7759DB4F-AD1E-45C9-B586-4C50FFBDC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7CF718C8-EA48-4E23-907B-848FC5489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04617068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3127A2E6-8E61-40FF-8253-F143D04DA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068B4E4E-858C-45CE-B6B4-CA4DCDDD9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9824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E3DEE5D0-DFC9-43C6-A0D7-257C730445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822054-106A-4666-93B1-8FF8D90606D3}" type="slidenum">
              <a:rPr lang="en-US" altLang="zh-TW" sz="1200"/>
              <a:pPr/>
              <a:t>22</a:t>
            </a:fld>
            <a:endParaRPr lang="en-US" altLang="zh-TW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17EB9D25-86B6-4A6A-8168-11650D197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167F9335-91EA-4B88-A798-0BB3BDB24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0159812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0128985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174232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066316A4-56C2-4915-96E3-123BD8F7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DCDB2BCF-EDB1-4233-A049-85F2107F3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389129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3B18070-44E8-40C9-8576-E02E05DAC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536AFBC-F9D1-4327-81AE-60CA819D7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61757713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3B18070-44E8-40C9-8576-E02E05DAC5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3536AFBC-F9D1-4327-81AE-60CA819D7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0363824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800C8832-72E1-4AE5-AAA9-AC86D90A5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92318670-2612-4D09-A18E-0EC6AB8CD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09812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D94D6655-1294-4C1A-98B7-51524A96B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4DDC8CE8-5C45-414E-89AF-A955B637C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8030081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0FFC229-F191-4122-B0C3-5371722D7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42C4073D-2D40-4215-9873-718DC7EE2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99857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2123561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21349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>
            <a:extLst>
              <a:ext uri="{FF2B5EF4-FFF2-40B4-BE49-F238E27FC236}">
                <a16:creationId xmlns:a16="http://schemas.microsoft.com/office/drawing/2014/main" id="{24996B25-FE6D-4381-9F40-1B2F34367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47BEFD-60E7-4152-B84F-78E73A69F447}" type="slidenum">
              <a:rPr lang="en-US" altLang="zh-TW" sz="1200"/>
              <a:pPr/>
              <a:t>23</a:t>
            </a:fld>
            <a:endParaRPr lang="en-US" altLang="zh-TW" sz="1200"/>
          </a:p>
        </p:txBody>
      </p:sp>
      <p:sp>
        <p:nvSpPr>
          <p:cNvPr id="201731" name="Rectangle 2">
            <a:extLst>
              <a:ext uri="{FF2B5EF4-FFF2-40B4-BE49-F238E27FC236}">
                <a16:creationId xmlns:a16="http://schemas.microsoft.com/office/drawing/2014/main" id="{7A02720D-9571-4625-A062-3B726DB11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>
            <a:extLst>
              <a:ext uri="{FF2B5EF4-FFF2-40B4-BE49-F238E27FC236}">
                <a16:creationId xmlns:a16="http://schemas.microsoft.com/office/drawing/2014/main" id="{220143F1-7B34-45CD-9DC7-432218805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016849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4987CDD0-B80F-4666-A57F-729A6D560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BEFE26F-6CD5-48C2-8CDB-F0C2EBF1E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61851512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E1CC96F4-BC76-4C22-B41A-2AA8C9987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FB177B9A-C7E3-4998-AA77-85CE5FA5C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5481198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F6F9BB27-D5A7-4451-847B-DACBE0F2E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196C714C-6221-462D-AE4F-9DCCE306F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5616784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0189CB36-B56F-4CF0-BF3B-FF7DC82175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19A2E9C3-64E5-429B-9810-FD89CC5AA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4715772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90709459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3486740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C191A584-6DAD-4CCE-8556-16021D31D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078AE92D-10A7-463C-8562-C04895922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282464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E6081096-3669-4340-AB88-97C6AD4AC2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FAB4B039-9CFB-43D4-AD82-671098970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9455101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40B093D8-EB86-4982-BEFC-4C4C97AD19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62DE4317-FAC7-41D4-9699-28CE23CC4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488362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D2E25696-14CC-481E-BAE6-A26EB291A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94CB559A-F6FE-40C5-A598-19ECF1EC4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33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D1DD669F-1C2F-46A4-826B-070B8824FA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EB36D6-60B9-4910-93EE-791E3048C7F7}" type="slidenum">
              <a:rPr lang="en-US" altLang="zh-TW" sz="1200"/>
              <a:pPr/>
              <a:t>24</a:t>
            </a:fld>
            <a:endParaRPr lang="en-US" altLang="zh-TW" sz="1200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892B3375-654C-427B-8C8F-60FC59312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5ABEBC8B-225E-4B71-8AA7-DA917F812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16050013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75B58537-FED0-4552-84E7-B0BC2F123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2490E792-7A4C-45CE-8D69-B77D73AE0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8914540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84107B38-5CED-42AB-9025-AA26F882B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791BAF64-173D-41B7-98AE-159721B0C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0330405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D9A97550-6AC7-4206-A4C0-122762C1A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20E929E-CA2B-41EB-BB68-D5D9D70E3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453534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D9A97550-6AC7-4206-A4C0-122762C1A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20E929E-CA2B-41EB-BB68-D5D9D70E3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45937361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50B541CA-28A7-41BA-BD38-0161B216C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A7C9AA2D-551F-4E81-B571-8C860A05C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7976651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3577249B-E0AB-4457-BFB6-D04E192B8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C9696D04-77BF-4142-883D-E7DB868EF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4287714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82DF051B-28A1-4FF2-83BB-C1A3280F3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D69CFCB4-84F7-49EA-BE91-263209DE1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435828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82DF051B-28A1-4FF2-83BB-C1A3280F3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D69CFCB4-84F7-49EA-BE91-263209DE1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682300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047644DC-0E73-493B-8CFA-CF307C0FB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41AC5FFD-F2CA-4C34-889E-6175122B9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184104616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77516AAD-FAEF-45BB-AD5B-24FB7D42E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661FE915-F8EF-4140-893E-4029FF8B9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74772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2F887B7F-DF67-4431-8DE2-DC4AC72DC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949FF1-4627-4ED8-BF7A-33A45A970A6D}" type="slidenum">
              <a:rPr lang="en-US" altLang="zh-TW" sz="1200"/>
              <a:pPr/>
              <a:t>25</a:t>
            </a:fld>
            <a:endParaRPr lang="en-US" altLang="zh-TW" sz="1200"/>
          </a:p>
        </p:txBody>
      </p:sp>
      <p:sp>
        <p:nvSpPr>
          <p:cNvPr id="203779" name="Rectangle 2">
            <a:extLst>
              <a:ext uri="{FF2B5EF4-FFF2-40B4-BE49-F238E27FC236}">
                <a16:creationId xmlns:a16="http://schemas.microsoft.com/office/drawing/2014/main" id="{5407F888-4E59-42E1-9B77-88B5C8711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>
            <a:extLst>
              <a:ext uri="{FF2B5EF4-FFF2-40B4-BE49-F238E27FC236}">
                <a16:creationId xmlns:a16="http://schemas.microsoft.com/office/drawing/2014/main" id="{D63AE3BB-A486-4288-B5D8-E24A66752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13825893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4010826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4345261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1115677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09972008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79222016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8413162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9009282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45587834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78883346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1608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D5DF8554-9633-4EEF-9DF6-F7C10F478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59C95-8186-4233-BD26-A1BBF90F7DDF}" type="slidenum">
              <a:rPr lang="en-US" altLang="zh-TW" sz="1200"/>
              <a:pPr/>
              <a:t>26</a:t>
            </a:fld>
            <a:endParaRPr lang="en-US" altLang="zh-TW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9D499E58-8EC6-4C5B-B1E6-532A94E89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336A0DC7-71EA-4D15-98F1-C9704D48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0072464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64720064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19857233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769525958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181217815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90245023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92365958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67169891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785593243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9104067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44786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D5DF8554-9633-4EEF-9DF6-F7C10F478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959C95-8186-4233-BD26-A1BBF90F7DDF}" type="slidenum">
              <a:rPr lang="en-US" altLang="zh-TW" sz="1200"/>
              <a:pPr/>
              <a:t>27</a:t>
            </a:fld>
            <a:endParaRPr lang="en-US" altLang="zh-TW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9D499E58-8EC6-4C5B-B1E6-532A94E89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336A0DC7-71EA-4D15-98F1-C9704D48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01609617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09417531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9325614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054990563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11522635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66321019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05054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555938916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94402068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14165527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196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>
            <a:extLst>
              <a:ext uri="{FF2B5EF4-FFF2-40B4-BE49-F238E27FC236}">
                <a16:creationId xmlns:a16="http://schemas.microsoft.com/office/drawing/2014/main" id="{0E0EF8E5-8A22-456A-98C1-0F6908010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C5580B-7921-4CAD-9FA1-041AA3D476FA}" type="slidenum">
              <a:rPr lang="en-US" altLang="zh-TW" sz="1200"/>
              <a:pPr/>
              <a:t>28</a:t>
            </a:fld>
            <a:endParaRPr lang="en-US" altLang="zh-TW" sz="1200"/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E4EC8228-911E-426F-82CF-2C4CC1E33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>
            <a:extLst>
              <a:ext uri="{FF2B5EF4-FFF2-40B4-BE49-F238E27FC236}">
                <a16:creationId xmlns:a16="http://schemas.microsoft.com/office/drawing/2014/main" id="{810D1815-47B7-4DB0-8EFE-9291BACD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98345035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4754653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10681890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75141364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599224620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4141115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664984581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31792832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47773098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53597963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09469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E066CFA5-4386-4EDD-9405-445B1B057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ABD900-0573-4E1A-A157-52780879C933}" type="slidenum">
              <a:rPr lang="en-US" altLang="zh-TW" sz="1200"/>
              <a:pPr/>
              <a:t>29</a:t>
            </a:fld>
            <a:endParaRPr lang="en-US" altLang="zh-TW" sz="1200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0D8A2FF1-9E99-4CC0-94E4-6AACF4D77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6355DA7C-4F5C-499B-A2B4-8A2BB000D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93588846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58017271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277666198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45588738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1157554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09492211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55284096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11091113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4466053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39882966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586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78BAF2EF-07A0-4CFA-B4E6-1D1096EB9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9086A9-EF80-4BE0-B120-F66B6BF1932A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B6777615-32AD-4EE9-B5B1-A964DF88C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1CD0AC86-DFED-450E-B69F-20C960F67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31038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3415CA51-80A7-4943-8634-3A04A9149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66755-B628-4F2C-A5ED-8100C58FAA39}" type="slidenum">
              <a:rPr lang="en-US" altLang="zh-TW" sz="1200"/>
              <a:pPr/>
              <a:t>30</a:t>
            </a:fld>
            <a:endParaRPr lang="en-US" altLang="zh-TW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B382FEA5-FA01-41FD-B4C5-78F6E1DB7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B96EF256-AB64-4D66-85D3-EC6FD418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44071865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4201729547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7334582"/>
      </p:ext>
    </p:extLst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624011410"/>
      </p:ext>
    </p:extLst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30396370"/>
      </p:ext>
    </p:extLst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90697299"/>
      </p:ext>
    </p:extLst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70836597"/>
      </p:ext>
    </p:extLst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40478974"/>
      </p:ext>
    </p:extLst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60417701"/>
      </p:ext>
    </p:extLst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50365878"/>
      </p:ext>
    </p:extLst>
  </p:cSld>
  <p:clrMapOvr>
    <a:masterClrMapping/>
  </p:clrMapOvr>
</p:notes>
</file>

<file path=ppt/notesSlides/notesSlide3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094316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>
            <a:extLst>
              <a:ext uri="{FF2B5EF4-FFF2-40B4-BE49-F238E27FC236}">
                <a16:creationId xmlns:a16="http://schemas.microsoft.com/office/drawing/2014/main" id="{3415CA51-80A7-4943-8634-3A04A9149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366755-B628-4F2C-A5ED-8100C58FAA39}" type="slidenum">
              <a:rPr lang="en-US" altLang="zh-TW" sz="1200"/>
              <a:pPr/>
              <a:t>31</a:t>
            </a:fld>
            <a:endParaRPr lang="en-US" altLang="zh-TW" sz="1200"/>
          </a:p>
        </p:txBody>
      </p:sp>
      <p:sp>
        <p:nvSpPr>
          <p:cNvPr id="207875" name="Rectangle 2">
            <a:extLst>
              <a:ext uri="{FF2B5EF4-FFF2-40B4-BE49-F238E27FC236}">
                <a16:creationId xmlns:a16="http://schemas.microsoft.com/office/drawing/2014/main" id="{B382FEA5-FA01-41FD-B4C5-78F6E1DB7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>
            <a:extLst>
              <a:ext uri="{FF2B5EF4-FFF2-40B4-BE49-F238E27FC236}">
                <a16:creationId xmlns:a16="http://schemas.microsoft.com/office/drawing/2014/main" id="{B96EF256-AB64-4D66-85D3-EC6FD4182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04294477"/>
      </p:ext>
    </p:extLst>
  </p:cSld>
  <p:clrMapOvr>
    <a:masterClrMapping/>
  </p:clrMapOvr>
</p:notes>
</file>

<file path=ppt/notesSlides/notesSlide3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44009911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886148529"/>
      </p:ext>
    </p:extLst>
  </p:cSld>
  <p:clrMapOvr>
    <a:masterClrMapping/>
  </p:clrMapOvr>
</p:notes>
</file>

<file path=ppt/notesSlides/notesSlide3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4124097"/>
      </p:ext>
    </p:extLst>
  </p:cSld>
  <p:clrMapOvr>
    <a:masterClrMapping/>
  </p:clrMapOvr>
</p:notes>
</file>

<file path=ppt/notesSlides/notesSlide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734850030"/>
      </p:ext>
    </p:extLst>
  </p:cSld>
  <p:clrMapOvr>
    <a:masterClrMapping/>
  </p:clrMapOvr>
</p:notes>
</file>

<file path=ppt/notesSlides/notesSlide3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69511916"/>
      </p:ext>
    </p:extLst>
  </p:cSld>
  <p:clrMapOvr>
    <a:masterClrMapping/>
  </p:clrMapOvr>
</p:notes>
</file>

<file path=ppt/notesSlides/notesSlide3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00235133"/>
      </p:ext>
    </p:extLst>
  </p:cSld>
  <p:clrMapOvr>
    <a:masterClrMapping/>
  </p:clrMapOvr>
</p:notes>
</file>

<file path=ppt/notesSlides/notesSlide3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6662765"/>
      </p:ext>
    </p:extLst>
  </p:cSld>
  <p:clrMapOvr>
    <a:masterClrMapping/>
  </p:clrMapOvr>
</p:notes>
</file>

<file path=ppt/notesSlides/notesSlide3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6599691"/>
      </p:ext>
    </p:extLst>
  </p:cSld>
  <p:clrMapOvr>
    <a:masterClrMapping/>
  </p:clrMapOvr>
</p:notes>
</file>

<file path=ppt/notesSlides/notesSlide3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87698298"/>
      </p:ext>
    </p:extLst>
  </p:cSld>
  <p:clrMapOvr>
    <a:masterClrMapping/>
  </p:clrMapOvr>
</p:notes>
</file>

<file path=ppt/notesSlides/notesSlide3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17678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9D892DFE-8A52-41FD-A480-80465D153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6CFE0-6EBC-4E4F-BC10-A0F996292857}" type="slidenum">
              <a:rPr lang="en-US" altLang="zh-TW" sz="1200"/>
              <a:pPr/>
              <a:t>32</a:t>
            </a:fld>
            <a:endParaRPr lang="en-US" altLang="zh-TW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A920973A-BF68-4D48-AB78-870CC560E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1E63DC09-6C8A-4FD6-ABC7-A4B6BE6AB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35905210"/>
      </p:ext>
    </p:extLst>
  </p:cSld>
  <p:clrMapOvr>
    <a:masterClrMapping/>
  </p:clrMapOvr>
</p:notes>
</file>

<file path=ppt/notesSlides/notesSlide3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381200"/>
      </p:ext>
    </p:extLst>
  </p:cSld>
  <p:clrMapOvr>
    <a:masterClrMapping/>
  </p:clrMapOvr>
</p:notes>
</file>

<file path=ppt/notesSlides/notesSlide3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9896408"/>
      </p:ext>
    </p:extLst>
  </p:cSld>
  <p:clrMapOvr>
    <a:masterClrMapping/>
  </p:clrMapOvr>
</p:notes>
</file>

<file path=ppt/notesSlides/notesSlide3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43693648"/>
      </p:ext>
    </p:extLst>
  </p:cSld>
  <p:clrMapOvr>
    <a:masterClrMapping/>
  </p:clrMapOvr>
</p:notes>
</file>

<file path=ppt/notesSlides/notesSlide3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48649058"/>
      </p:ext>
    </p:extLst>
  </p:cSld>
  <p:clrMapOvr>
    <a:masterClrMapping/>
  </p:clrMapOvr>
</p:notes>
</file>

<file path=ppt/notesSlides/notesSlide3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32830549"/>
      </p:ext>
    </p:extLst>
  </p:cSld>
  <p:clrMapOvr>
    <a:masterClrMapping/>
  </p:clrMapOvr>
</p:notes>
</file>

<file path=ppt/notesSlides/notesSlide3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3898910"/>
      </p:ext>
    </p:extLst>
  </p:cSld>
  <p:clrMapOvr>
    <a:masterClrMapping/>
  </p:clrMapOvr>
</p:notes>
</file>

<file path=ppt/notesSlides/notesSlide3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55975212"/>
      </p:ext>
    </p:extLst>
  </p:cSld>
  <p:clrMapOvr>
    <a:masterClrMapping/>
  </p:clrMapOvr>
</p:notes>
</file>

<file path=ppt/notesSlides/notesSlide3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45537174"/>
      </p:ext>
    </p:extLst>
  </p:cSld>
  <p:clrMapOvr>
    <a:masterClrMapping/>
  </p:clrMapOvr>
</p:notes>
</file>

<file path=ppt/notesSlides/notesSlide3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27889491"/>
      </p:ext>
    </p:extLst>
  </p:cSld>
  <p:clrMapOvr>
    <a:masterClrMapping/>
  </p:clrMapOvr>
</p:notes>
</file>

<file path=ppt/notesSlides/notesSlide3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8799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9D892DFE-8A52-41FD-A480-80465D153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36CFE0-6EBC-4E4F-BC10-A0F996292857}" type="slidenum">
              <a:rPr lang="en-US" altLang="zh-TW" sz="1200"/>
              <a:pPr/>
              <a:t>33</a:t>
            </a:fld>
            <a:endParaRPr lang="en-US" altLang="zh-TW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A920973A-BF68-4D48-AB78-870CC560E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1E63DC09-6C8A-4FD6-ABC7-A4B6BE6AB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5857372"/>
      </p:ext>
    </p:extLst>
  </p:cSld>
  <p:clrMapOvr>
    <a:masterClrMapping/>
  </p:clrMapOvr>
</p:notes>
</file>

<file path=ppt/notesSlides/notesSlide3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96263"/>
      </p:ext>
    </p:extLst>
  </p:cSld>
  <p:clrMapOvr>
    <a:masterClrMapping/>
  </p:clrMapOvr>
</p:notes>
</file>

<file path=ppt/notesSlides/notesSlide3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11518449"/>
      </p:ext>
    </p:extLst>
  </p:cSld>
  <p:clrMapOvr>
    <a:masterClrMapping/>
  </p:clrMapOvr>
</p:notes>
</file>

<file path=ppt/notesSlides/notesSlide3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62621301"/>
      </p:ext>
    </p:extLst>
  </p:cSld>
  <p:clrMapOvr>
    <a:masterClrMapping/>
  </p:clrMapOvr>
</p:notes>
</file>

<file path=ppt/notesSlides/notesSlide3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057B26E8-CEA7-4DC5-984E-FC2C26997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BEFEAB17-D122-4FDD-89CA-E0BE82512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72022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34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0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>
            <a:extLst>
              <a:ext uri="{FF2B5EF4-FFF2-40B4-BE49-F238E27FC236}">
                <a16:creationId xmlns:a16="http://schemas.microsoft.com/office/drawing/2014/main" id="{13D5E661-287F-4078-96F2-B40CDCDF98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6C8155-A743-40E1-8AE3-E15D04679D3D}" type="slidenum">
              <a:rPr lang="en-US" altLang="zh-TW" sz="1200"/>
              <a:pPr/>
              <a:t>35</a:t>
            </a:fld>
            <a:endParaRPr lang="en-US" altLang="zh-TW" sz="1200"/>
          </a:p>
        </p:txBody>
      </p:sp>
      <p:sp>
        <p:nvSpPr>
          <p:cNvPr id="209923" name="Rectangle 2">
            <a:extLst>
              <a:ext uri="{FF2B5EF4-FFF2-40B4-BE49-F238E27FC236}">
                <a16:creationId xmlns:a16="http://schemas.microsoft.com/office/drawing/2014/main" id="{9489F3D1-F42F-44D3-929C-C2DFF5F86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>
            <a:extLst>
              <a:ext uri="{FF2B5EF4-FFF2-40B4-BE49-F238E27FC236}">
                <a16:creationId xmlns:a16="http://schemas.microsoft.com/office/drawing/2014/main" id="{38BBE398-25D1-4D33-97AB-6082B6953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8155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F9A3B10-516C-44A2-AB5E-72764BA3DA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36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BF9140EA-488E-4565-9F82-56F827CF5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7B17A918-101A-4F70-B132-13DE1A3DFB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26136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B900D-7350-8B54-9BB3-BEADFE0C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474EFF11-5C74-9654-DFDA-13AAD574F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37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0D1C1FB1-8BE2-E4B4-F4A2-82627D6E8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859F18E8-4CE0-455F-B0B6-9359BE698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5632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C89F3D46-C69D-4ECF-AFC5-D7A758CD4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B3B1A8-457D-4D87-957C-2F749BE5BCB1}" type="slidenum">
              <a:rPr lang="en-US" altLang="zh-TW" sz="1200"/>
              <a:pPr/>
              <a:t>38</a:t>
            </a:fld>
            <a:endParaRPr lang="en-US" altLang="zh-TW" sz="1200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C9E5EBB5-8E48-4298-93D2-67CA42F52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E3C9043D-F1CD-4BD6-8423-380756A88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4376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E708-58CA-DE5C-2BBC-1C67F1BA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640F0C83-F7C4-0F3A-6B3D-5652D480B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19D29D-0E68-4015-8525-C6AB031DA674}" type="slidenum">
              <a:rPr lang="en-US" altLang="zh-TW" sz="1200"/>
              <a:pPr/>
              <a:t>39</a:t>
            </a:fld>
            <a:endParaRPr lang="en-US" altLang="zh-TW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3BC09574-740A-A779-1CF6-025149C03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E26900AF-3AD6-9820-643D-C8E154F7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990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91B0575D-811D-45A3-9155-55A55232B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18E004-5F62-4A5A-BF51-C49BD403FBF8}" type="slidenum">
              <a:rPr lang="en-US" altLang="zh-TW" sz="1200"/>
              <a:pPr/>
              <a:t>4</a:t>
            </a:fld>
            <a:endParaRPr lang="en-US" altLang="zh-TW" sz="12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2C547BFD-5B4C-4558-8189-6AB6E51FE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7502218D-5A99-47BA-AF29-5A8FC63E3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95880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>
            <a:extLst>
              <a:ext uri="{FF2B5EF4-FFF2-40B4-BE49-F238E27FC236}">
                <a16:creationId xmlns:a16="http://schemas.microsoft.com/office/drawing/2014/main" id="{C7B5AE6E-D9C3-454A-B27C-9575B12C3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A213F7-D2D5-4C26-BC07-B621EE54D5B5}" type="slidenum">
              <a:rPr lang="en-US" altLang="zh-TW" sz="1200"/>
              <a:pPr/>
              <a:t>40</a:t>
            </a:fld>
            <a:endParaRPr lang="en-US" altLang="zh-TW" sz="1200"/>
          </a:p>
        </p:txBody>
      </p:sp>
      <p:sp>
        <p:nvSpPr>
          <p:cNvPr id="211971" name="Rectangle 2">
            <a:extLst>
              <a:ext uri="{FF2B5EF4-FFF2-40B4-BE49-F238E27FC236}">
                <a16:creationId xmlns:a16="http://schemas.microsoft.com/office/drawing/2014/main" id="{79A7B4DD-7C36-4490-AFEA-F4D8CE87D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>
            <a:extLst>
              <a:ext uri="{FF2B5EF4-FFF2-40B4-BE49-F238E27FC236}">
                <a16:creationId xmlns:a16="http://schemas.microsoft.com/office/drawing/2014/main" id="{CC4EC809-EA1C-4D7E-8CEB-5A88BAB9C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97045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41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09280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42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137436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584E359A-6883-4F98-8121-DFD15974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AED8F0-6433-4C23-AA52-9F238D743BA6}" type="slidenum">
              <a:rPr lang="en-US" altLang="zh-TW" sz="1200"/>
              <a:pPr/>
              <a:t>43</a:t>
            </a:fld>
            <a:endParaRPr lang="en-US" altLang="zh-TW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B4521C7A-0659-44ED-BE5A-96AC7574B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1501E6C4-968A-4CCA-913F-DD591C742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123968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>
            <a:extLst>
              <a:ext uri="{FF2B5EF4-FFF2-40B4-BE49-F238E27FC236}">
                <a16:creationId xmlns:a16="http://schemas.microsoft.com/office/drawing/2014/main" id="{D4524FE0-F582-44EA-804B-D7F0C3A57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67ECDE-9317-4E3A-9CB9-1C3710E70204}" type="slidenum">
              <a:rPr lang="en-US" altLang="zh-TW" sz="1200"/>
              <a:pPr/>
              <a:t>44</a:t>
            </a:fld>
            <a:endParaRPr lang="en-US" altLang="zh-TW" sz="1200"/>
          </a:p>
        </p:txBody>
      </p:sp>
      <p:sp>
        <p:nvSpPr>
          <p:cNvPr id="214019" name="Rectangle 2">
            <a:extLst>
              <a:ext uri="{FF2B5EF4-FFF2-40B4-BE49-F238E27FC236}">
                <a16:creationId xmlns:a16="http://schemas.microsoft.com/office/drawing/2014/main" id="{4E649E17-1119-4BDF-AE4D-F62D97C9A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>
            <a:extLst>
              <a:ext uri="{FF2B5EF4-FFF2-40B4-BE49-F238E27FC236}">
                <a16:creationId xmlns:a16="http://schemas.microsoft.com/office/drawing/2014/main" id="{86770F7C-7F96-4904-BB92-F2D91DB82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59976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>
            <a:extLst>
              <a:ext uri="{FF2B5EF4-FFF2-40B4-BE49-F238E27FC236}">
                <a16:creationId xmlns:a16="http://schemas.microsoft.com/office/drawing/2014/main" id="{4776B503-9FB9-4035-A2BD-3611AB8A1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347C3D-FF9B-4629-A903-C23E2B17D402}" type="slidenum">
              <a:rPr lang="en-US" altLang="zh-TW" sz="1200"/>
              <a:pPr/>
              <a:t>45</a:t>
            </a:fld>
            <a:endParaRPr lang="en-US" altLang="zh-TW" sz="1200"/>
          </a:p>
        </p:txBody>
      </p:sp>
      <p:sp>
        <p:nvSpPr>
          <p:cNvPr id="215043" name="Rectangle 2">
            <a:extLst>
              <a:ext uri="{FF2B5EF4-FFF2-40B4-BE49-F238E27FC236}">
                <a16:creationId xmlns:a16="http://schemas.microsoft.com/office/drawing/2014/main" id="{2CCCE8F4-ACE6-4C3A-8328-C0CDB99C8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>
            <a:extLst>
              <a:ext uri="{FF2B5EF4-FFF2-40B4-BE49-F238E27FC236}">
                <a16:creationId xmlns:a16="http://schemas.microsoft.com/office/drawing/2014/main" id="{9BE6C1CA-3115-4A4C-85A4-2A51B0642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34293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>
            <a:extLst>
              <a:ext uri="{FF2B5EF4-FFF2-40B4-BE49-F238E27FC236}">
                <a16:creationId xmlns:a16="http://schemas.microsoft.com/office/drawing/2014/main" id="{2D89FEA8-A6F6-4EFA-B861-8ACB37484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989ACE-A961-4356-B159-25005195F5C0}" type="slidenum">
              <a:rPr lang="en-US" altLang="zh-TW" sz="1200"/>
              <a:pPr/>
              <a:t>46</a:t>
            </a:fld>
            <a:endParaRPr lang="en-US" altLang="zh-TW" sz="1200"/>
          </a:p>
        </p:txBody>
      </p:sp>
      <p:sp>
        <p:nvSpPr>
          <p:cNvPr id="216067" name="Rectangle 2">
            <a:extLst>
              <a:ext uri="{FF2B5EF4-FFF2-40B4-BE49-F238E27FC236}">
                <a16:creationId xmlns:a16="http://schemas.microsoft.com/office/drawing/2014/main" id="{588031F4-368B-4564-9CE0-83BC8FCDE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>
            <a:extLst>
              <a:ext uri="{FF2B5EF4-FFF2-40B4-BE49-F238E27FC236}">
                <a16:creationId xmlns:a16="http://schemas.microsoft.com/office/drawing/2014/main" id="{A0334BE2-B48C-4F4C-A2F1-C3E56C1A4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64377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>
            <a:extLst>
              <a:ext uri="{FF2B5EF4-FFF2-40B4-BE49-F238E27FC236}">
                <a16:creationId xmlns:a16="http://schemas.microsoft.com/office/drawing/2014/main" id="{C09416F4-6761-4528-90D8-8657E1A07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70B2EB-5FC5-4E20-A643-EE8B29BD8863}" type="slidenum">
              <a:rPr lang="en-US" altLang="zh-TW" sz="1200"/>
              <a:pPr/>
              <a:t>47</a:t>
            </a:fld>
            <a:endParaRPr lang="en-US" altLang="zh-TW" sz="1200"/>
          </a:p>
        </p:txBody>
      </p:sp>
      <p:sp>
        <p:nvSpPr>
          <p:cNvPr id="217091" name="Rectangle 2">
            <a:extLst>
              <a:ext uri="{FF2B5EF4-FFF2-40B4-BE49-F238E27FC236}">
                <a16:creationId xmlns:a16="http://schemas.microsoft.com/office/drawing/2014/main" id="{128046D1-93A6-4343-A612-1B10ECC52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>
            <a:extLst>
              <a:ext uri="{FF2B5EF4-FFF2-40B4-BE49-F238E27FC236}">
                <a16:creationId xmlns:a16="http://schemas.microsoft.com/office/drawing/2014/main" id="{1437CFED-95B1-45EE-9777-593D218DC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5820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>
            <a:extLst>
              <a:ext uri="{FF2B5EF4-FFF2-40B4-BE49-F238E27FC236}">
                <a16:creationId xmlns:a16="http://schemas.microsoft.com/office/drawing/2014/main" id="{0BF5BA77-F734-4DA3-B1E7-D0D09C9B6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E1EAE5-0B33-40C4-BD55-927B4F514279}" type="slidenum">
              <a:rPr lang="en-US" altLang="zh-TW" sz="1200"/>
              <a:pPr/>
              <a:t>48</a:t>
            </a:fld>
            <a:endParaRPr lang="en-US" altLang="zh-TW" sz="1200"/>
          </a:p>
        </p:txBody>
      </p:sp>
      <p:sp>
        <p:nvSpPr>
          <p:cNvPr id="218115" name="Rectangle 2">
            <a:extLst>
              <a:ext uri="{FF2B5EF4-FFF2-40B4-BE49-F238E27FC236}">
                <a16:creationId xmlns:a16="http://schemas.microsoft.com/office/drawing/2014/main" id="{35C73F30-A398-421A-B27B-04328A240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>
            <a:extLst>
              <a:ext uri="{FF2B5EF4-FFF2-40B4-BE49-F238E27FC236}">
                <a16:creationId xmlns:a16="http://schemas.microsoft.com/office/drawing/2014/main" id="{375D1567-8CE1-4BDF-9603-79398A3D2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59012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>
            <a:extLst>
              <a:ext uri="{FF2B5EF4-FFF2-40B4-BE49-F238E27FC236}">
                <a16:creationId xmlns:a16="http://schemas.microsoft.com/office/drawing/2014/main" id="{4E11DFE8-B38B-49B8-98C1-59B0F4DA5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24309F-F295-4829-9779-F09DEE3816E7}" type="slidenum">
              <a:rPr lang="en-US" altLang="zh-TW" sz="1200"/>
              <a:pPr/>
              <a:t>49</a:t>
            </a:fld>
            <a:endParaRPr lang="en-US" altLang="zh-TW" sz="1200"/>
          </a:p>
        </p:txBody>
      </p:sp>
      <p:sp>
        <p:nvSpPr>
          <p:cNvPr id="219139" name="Rectangle 2">
            <a:extLst>
              <a:ext uri="{FF2B5EF4-FFF2-40B4-BE49-F238E27FC236}">
                <a16:creationId xmlns:a16="http://schemas.microsoft.com/office/drawing/2014/main" id="{E734F89F-1477-4BBE-8C9E-1C73E55C6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>
            <a:extLst>
              <a:ext uri="{FF2B5EF4-FFF2-40B4-BE49-F238E27FC236}">
                <a16:creationId xmlns:a16="http://schemas.microsoft.com/office/drawing/2014/main" id="{D6C7BBF9-A29E-4B89-A6AA-F559E0527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4974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C55786B6-EF66-47AA-B545-3337574A9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74B6D6-43EC-491A-BC36-5B6DFC0EE119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187395" name="Rectangle 2">
            <a:extLst>
              <a:ext uri="{FF2B5EF4-FFF2-40B4-BE49-F238E27FC236}">
                <a16:creationId xmlns:a16="http://schemas.microsoft.com/office/drawing/2014/main" id="{E3A2763C-1E31-4FD5-928F-A23A40DBD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>
            <a:extLst>
              <a:ext uri="{FF2B5EF4-FFF2-40B4-BE49-F238E27FC236}">
                <a16:creationId xmlns:a16="http://schemas.microsoft.com/office/drawing/2014/main" id="{0E8C852B-544F-49AE-9F3B-19DB2493B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0235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>
            <a:extLst>
              <a:ext uri="{FF2B5EF4-FFF2-40B4-BE49-F238E27FC236}">
                <a16:creationId xmlns:a16="http://schemas.microsoft.com/office/drawing/2014/main" id="{D8B71EE9-681D-432E-8231-63563CB69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60DF98-185A-458E-A3DB-EB822CB59393}" type="slidenum">
              <a:rPr lang="en-US" altLang="zh-TW" sz="1200"/>
              <a:pPr/>
              <a:t>50</a:t>
            </a:fld>
            <a:endParaRPr lang="en-US" altLang="zh-TW" sz="1200"/>
          </a:p>
        </p:txBody>
      </p:sp>
      <p:sp>
        <p:nvSpPr>
          <p:cNvPr id="220163" name="Rectangle 2">
            <a:extLst>
              <a:ext uri="{FF2B5EF4-FFF2-40B4-BE49-F238E27FC236}">
                <a16:creationId xmlns:a16="http://schemas.microsoft.com/office/drawing/2014/main" id="{20407F75-D43E-4FE1-B06F-B0BD7C1B4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>
            <a:extLst>
              <a:ext uri="{FF2B5EF4-FFF2-40B4-BE49-F238E27FC236}">
                <a16:creationId xmlns:a16="http://schemas.microsoft.com/office/drawing/2014/main" id="{F8CB0CC2-55CC-46D5-A57B-D4B0CA54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019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>
            <a:extLst>
              <a:ext uri="{FF2B5EF4-FFF2-40B4-BE49-F238E27FC236}">
                <a16:creationId xmlns:a16="http://schemas.microsoft.com/office/drawing/2014/main" id="{1CF70C03-974B-4975-8B22-ABCF6D828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7C7A9D-9B7B-4D2B-99E6-40BB98E98A4A}" type="slidenum">
              <a:rPr lang="en-US" altLang="zh-TW" sz="1200"/>
              <a:pPr/>
              <a:t>51</a:t>
            </a:fld>
            <a:endParaRPr lang="en-US" altLang="zh-TW" sz="1200"/>
          </a:p>
        </p:txBody>
      </p:sp>
      <p:sp>
        <p:nvSpPr>
          <p:cNvPr id="221187" name="Rectangle 2">
            <a:extLst>
              <a:ext uri="{FF2B5EF4-FFF2-40B4-BE49-F238E27FC236}">
                <a16:creationId xmlns:a16="http://schemas.microsoft.com/office/drawing/2014/main" id="{4EA05460-3369-40A3-AD7B-98D5C03AB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>
            <a:extLst>
              <a:ext uri="{FF2B5EF4-FFF2-40B4-BE49-F238E27FC236}">
                <a16:creationId xmlns:a16="http://schemas.microsoft.com/office/drawing/2014/main" id="{CC1351C5-DD23-4E3B-8698-7AF034ECC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622266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35FA2512-07B0-4D1F-8DF4-D398AF91A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64B03-2034-4A6F-B2F1-C0DDBE4442D4}" type="slidenum">
              <a:rPr lang="en-US" altLang="zh-TW" sz="1200"/>
              <a:pPr/>
              <a:t>52</a:t>
            </a:fld>
            <a:endParaRPr lang="en-US" altLang="zh-TW" sz="12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9419F5FB-BCCE-49F4-BF87-FD2DEB28D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E2CA7C4D-436F-4607-99AF-D799CA94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442951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>
            <a:extLst>
              <a:ext uri="{FF2B5EF4-FFF2-40B4-BE49-F238E27FC236}">
                <a16:creationId xmlns:a16="http://schemas.microsoft.com/office/drawing/2014/main" id="{35FA2512-07B0-4D1F-8DF4-D398AF91A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A64B03-2034-4A6F-B2F1-C0DDBE4442D4}" type="slidenum">
              <a:rPr lang="en-US" altLang="zh-TW" sz="1200"/>
              <a:pPr/>
              <a:t>53</a:t>
            </a:fld>
            <a:endParaRPr lang="en-US" altLang="zh-TW" sz="1200"/>
          </a:p>
        </p:txBody>
      </p:sp>
      <p:sp>
        <p:nvSpPr>
          <p:cNvPr id="222211" name="Rectangle 2">
            <a:extLst>
              <a:ext uri="{FF2B5EF4-FFF2-40B4-BE49-F238E27FC236}">
                <a16:creationId xmlns:a16="http://schemas.microsoft.com/office/drawing/2014/main" id="{9419F5FB-BCCE-49F4-BF87-FD2DEB28D2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>
            <a:extLst>
              <a:ext uri="{FF2B5EF4-FFF2-40B4-BE49-F238E27FC236}">
                <a16:creationId xmlns:a16="http://schemas.microsoft.com/office/drawing/2014/main" id="{E2CA7C4D-436F-4607-99AF-D799CA94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07771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>
            <a:extLst>
              <a:ext uri="{FF2B5EF4-FFF2-40B4-BE49-F238E27FC236}">
                <a16:creationId xmlns:a16="http://schemas.microsoft.com/office/drawing/2014/main" id="{3D2078CA-9017-487E-ADD8-32830B0184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F61EE6-BD48-4A0E-9A0C-9B586535ADF8}" type="slidenum">
              <a:rPr lang="en-US" altLang="zh-TW" sz="1200"/>
              <a:pPr/>
              <a:t>54</a:t>
            </a:fld>
            <a:endParaRPr lang="en-US" altLang="zh-TW" sz="1200"/>
          </a:p>
        </p:txBody>
      </p:sp>
      <p:sp>
        <p:nvSpPr>
          <p:cNvPr id="223235" name="Rectangle 2">
            <a:extLst>
              <a:ext uri="{FF2B5EF4-FFF2-40B4-BE49-F238E27FC236}">
                <a16:creationId xmlns:a16="http://schemas.microsoft.com/office/drawing/2014/main" id="{42454215-A3D9-4767-88D9-2205DDD6D1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>
            <a:extLst>
              <a:ext uri="{FF2B5EF4-FFF2-40B4-BE49-F238E27FC236}">
                <a16:creationId xmlns:a16="http://schemas.microsoft.com/office/drawing/2014/main" id="{207C4CDD-7DB0-4AF4-B589-88798F05C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738380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>
            <a:extLst>
              <a:ext uri="{FF2B5EF4-FFF2-40B4-BE49-F238E27FC236}">
                <a16:creationId xmlns:a16="http://schemas.microsoft.com/office/drawing/2014/main" id="{FF79D312-0E33-4BC7-AA9A-7507925F0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FC01B3-3AD4-42D1-A789-F4C4DE761386}" type="slidenum">
              <a:rPr lang="en-US" altLang="zh-TW" sz="1200"/>
              <a:pPr/>
              <a:t>55</a:t>
            </a:fld>
            <a:endParaRPr lang="en-US" altLang="zh-TW" sz="1200"/>
          </a:p>
        </p:txBody>
      </p:sp>
      <p:sp>
        <p:nvSpPr>
          <p:cNvPr id="224259" name="Rectangle 2">
            <a:extLst>
              <a:ext uri="{FF2B5EF4-FFF2-40B4-BE49-F238E27FC236}">
                <a16:creationId xmlns:a16="http://schemas.microsoft.com/office/drawing/2014/main" id="{D0890628-3C75-426E-AB04-D74ED71AE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>
            <a:extLst>
              <a:ext uri="{FF2B5EF4-FFF2-40B4-BE49-F238E27FC236}">
                <a16:creationId xmlns:a16="http://schemas.microsoft.com/office/drawing/2014/main" id="{7EEC6A3A-0409-4BE6-BBCE-6EF2370E8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48103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>
            <a:extLst>
              <a:ext uri="{FF2B5EF4-FFF2-40B4-BE49-F238E27FC236}">
                <a16:creationId xmlns:a16="http://schemas.microsoft.com/office/drawing/2014/main" id="{C594505F-582B-4C34-A037-A6E9B8F14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6F3C48-81B7-4DAC-97A7-F1BEE70F6AE6}" type="slidenum">
              <a:rPr lang="en-US" altLang="zh-TW" sz="1200"/>
              <a:pPr/>
              <a:t>56</a:t>
            </a:fld>
            <a:endParaRPr lang="en-US" altLang="zh-TW" sz="1200"/>
          </a:p>
        </p:txBody>
      </p:sp>
      <p:sp>
        <p:nvSpPr>
          <p:cNvPr id="225283" name="Rectangle 2">
            <a:extLst>
              <a:ext uri="{FF2B5EF4-FFF2-40B4-BE49-F238E27FC236}">
                <a16:creationId xmlns:a16="http://schemas.microsoft.com/office/drawing/2014/main" id="{FC4E15AD-BCC6-4A67-A9E7-28252AEBF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>
            <a:extLst>
              <a:ext uri="{FF2B5EF4-FFF2-40B4-BE49-F238E27FC236}">
                <a16:creationId xmlns:a16="http://schemas.microsoft.com/office/drawing/2014/main" id="{D1911AC5-D3AF-4CFC-ABA2-4F5547434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790341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>
            <a:extLst>
              <a:ext uri="{FF2B5EF4-FFF2-40B4-BE49-F238E27FC236}">
                <a16:creationId xmlns:a16="http://schemas.microsoft.com/office/drawing/2014/main" id="{59BB5592-FE04-4323-B6DC-19E270A65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77D684-80F8-49E6-8DB9-FD886FF5DCB1}" type="slidenum">
              <a:rPr lang="en-US" altLang="zh-TW" sz="1200"/>
              <a:pPr/>
              <a:t>57</a:t>
            </a:fld>
            <a:endParaRPr lang="en-US" altLang="zh-TW" sz="1200"/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F94EE28A-4523-47EE-83E5-C9687E99E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6308" name="Rectangle 3">
            <a:extLst>
              <a:ext uri="{FF2B5EF4-FFF2-40B4-BE49-F238E27FC236}">
                <a16:creationId xmlns:a16="http://schemas.microsoft.com/office/drawing/2014/main" id="{DD37C557-E24D-49C7-BA67-1CDABFE21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645332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>
            <a:extLst>
              <a:ext uri="{FF2B5EF4-FFF2-40B4-BE49-F238E27FC236}">
                <a16:creationId xmlns:a16="http://schemas.microsoft.com/office/drawing/2014/main" id="{0BFC6A6C-DD43-4120-B683-807DE6FFF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CD28D0-2EB9-4358-9D14-A1D76B029F02}" type="slidenum">
              <a:rPr lang="en-US" altLang="zh-TW" sz="1200"/>
              <a:pPr/>
              <a:t>58</a:t>
            </a:fld>
            <a:endParaRPr lang="en-US" altLang="zh-TW" sz="1200"/>
          </a:p>
        </p:txBody>
      </p:sp>
      <p:sp>
        <p:nvSpPr>
          <p:cNvPr id="227331" name="Rectangle 2">
            <a:extLst>
              <a:ext uri="{FF2B5EF4-FFF2-40B4-BE49-F238E27FC236}">
                <a16:creationId xmlns:a16="http://schemas.microsoft.com/office/drawing/2014/main" id="{2B543BDB-8A77-48DC-82FE-248DEE52F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7332" name="Rectangle 3">
            <a:extLst>
              <a:ext uri="{FF2B5EF4-FFF2-40B4-BE49-F238E27FC236}">
                <a16:creationId xmlns:a16="http://schemas.microsoft.com/office/drawing/2014/main" id="{81863E7A-99BA-4BB8-ABE9-ED6C84C44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75334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DA0B213E-79E0-45D1-91C9-C2905152F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21449A-E622-4D4B-8B2C-630F0D7CA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43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ECC5E15F-D1F1-4533-8A56-87708AC655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F2568F-F82F-4070-AFC1-EF16CBF056F1}" type="slidenum">
              <a:rPr lang="en-US" altLang="zh-TW" sz="1200"/>
              <a:pPr/>
              <a:t>6</a:t>
            </a:fld>
            <a:endParaRPr lang="en-US" altLang="zh-TW" sz="1200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24DDDB07-1E37-4A8B-AAA2-C725B7E6FE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77ADF74E-6002-4B87-9763-CE683FD3E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007847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2FCEBF0D-FB76-4346-9DDC-2CA37F50A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C6A73A-9F39-49EE-BE6A-4D3533AA2F91}" type="slidenum">
              <a:rPr lang="en-US" altLang="zh-TW" sz="1200"/>
              <a:pPr/>
              <a:t>60</a:t>
            </a:fld>
            <a:endParaRPr lang="en-US" altLang="zh-TW" sz="12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CE61716D-DD44-4DF1-BA17-38064AF5F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798C9B27-9A4E-4315-B57D-F8AB36AAD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28160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3317-F2BB-2A1E-D7C2-56490270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>
            <a:extLst>
              <a:ext uri="{FF2B5EF4-FFF2-40B4-BE49-F238E27FC236}">
                <a16:creationId xmlns:a16="http://schemas.microsoft.com/office/drawing/2014/main" id="{73093768-E594-8B35-C8B7-3A5390B71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C6A73A-9F39-49EE-BE6A-4D3533AA2F91}" type="slidenum">
              <a:rPr lang="en-US" altLang="zh-TW" sz="1200"/>
              <a:pPr/>
              <a:t>61</a:t>
            </a:fld>
            <a:endParaRPr lang="en-US" altLang="zh-TW" sz="1200"/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D6ED886A-F2D0-8FDC-A4D0-3234FFAA8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>
            <a:extLst>
              <a:ext uri="{FF2B5EF4-FFF2-40B4-BE49-F238E27FC236}">
                <a16:creationId xmlns:a16="http://schemas.microsoft.com/office/drawing/2014/main" id="{21159B2A-04A5-4123-EE7E-008DDD570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858766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FC7C8566-B032-48F1-A413-66D2361D0D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D1160F-3A32-46A9-9F22-29262508C10E}" type="slidenum">
              <a:rPr lang="en-US" altLang="zh-TW" sz="1200"/>
              <a:pPr/>
              <a:t>62</a:t>
            </a:fld>
            <a:endParaRPr lang="en-US" altLang="zh-TW" sz="1200"/>
          </a:p>
        </p:txBody>
      </p:sp>
      <p:sp>
        <p:nvSpPr>
          <p:cNvPr id="229379" name="Rectangle 2">
            <a:extLst>
              <a:ext uri="{FF2B5EF4-FFF2-40B4-BE49-F238E27FC236}">
                <a16:creationId xmlns:a16="http://schemas.microsoft.com/office/drawing/2014/main" id="{C6FE1619-D8A3-4C29-9033-8CE129693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>
            <a:extLst>
              <a:ext uri="{FF2B5EF4-FFF2-40B4-BE49-F238E27FC236}">
                <a16:creationId xmlns:a16="http://schemas.microsoft.com/office/drawing/2014/main" id="{22781C6D-9B71-419C-9E8E-BCF4E022A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18611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>
            <a:extLst>
              <a:ext uri="{FF2B5EF4-FFF2-40B4-BE49-F238E27FC236}">
                <a16:creationId xmlns:a16="http://schemas.microsoft.com/office/drawing/2014/main" id="{DF9C9513-A29B-4327-BBB1-000356275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5D2645-8A74-4510-8296-480FB32E2A31}" type="slidenum">
              <a:rPr lang="en-US" altLang="zh-TW" sz="1200"/>
              <a:pPr/>
              <a:t>63</a:t>
            </a:fld>
            <a:endParaRPr lang="en-US" altLang="zh-TW" sz="1200"/>
          </a:p>
        </p:txBody>
      </p:sp>
      <p:sp>
        <p:nvSpPr>
          <p:cNvPr id="230403" name="Rectangle 2">
            <a:extLst>
              <a:ext uri="{FF2B5EF4-FFF2-40B4-BE49-F238E27FC236}">
                <a16:creationId xmlns:a16="http://schemas.microsoft.com/office/drawing/2014/main" id="{3F68D079-77BA-4967-8072-C4A586A32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>
            <a:extLst>
              <a:ext uri="{FF2B5EF4-FFF2-40B4-BE49-F238E27FC236}">
                <a16:creationId xmlns:a16="http://schemas.microsoft.com/office/drawing/2014/main" id="{8972FF33-E7BF-41B5-91E7-9E6E9BB6A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34239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6B48A655-3164-4B6D-BCF3-24D868C40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1446C3-3775-4B3D-B43A-0AE28792F09B}" type="slidenum">
              <a:rPr lang="en-US" altLang="zh-TW" sz="1200"/>
              <a:pPr/>
              <a:t>64</a:t>
            </a:fld>
            <a:endParaRPr lang="en-US" altLang="zh-TW" sz="1200"/>
          </a:p>
        </p:txBody>
      </p:sp>
      <p:sp>
        <p:nvSpPr>
          <p:cNvPr id="231427" name="Rectangle 2">
            <a:extLst>
              <a:ext uri="{FF2B5EF4-FFF2-40B4-BE49-F238E27FC236}">
                <a16:creationId xmlns:a16="http://schemas.microsoft.com/office/drawing/2014/main" id="{5C71E52B-4CF1-4DE2-89FF-EEA0FD667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>
            <a:extLst>
              <a:ext uri="{FF2B5EF4-FFF2-40B4-BE49-F238E27FC236}">
                <a16:creationId xmlns:a16="http://schemas.microsoft.com/office/drawing/2014/main" id="{06DAA7D4-8C96-4090-AA12-3C9F27AFC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574459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>
            <a:extLst>
              <a:ext uri="{FF2B5EF4-FFF2-40B4-BE49-F238E27FC236}">
                <a16:creationId xmlns:a16="http://schemas.microsoft.com/office/drawing/2014/main" id="{1968FA2A-BA83-486F-8241-9BE738379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4084E-FA11-42C3-AE44-D765687C654E}" type="slidenum">
              <a:rPr lang="en-US" altLang="zh-TW" sz="1200"/>
              <a:pPr/>
              <a:t>65</a:t>
            </a:fld>
            <a:endParaRPr lang="en-US" altLang="zh-TW" sz="1200"/>
          </a:p>
        </p:txBody>
      </p:sp>
      <p:sp>
        <p:nvSpPr>
          <p:cNvPr id="232451" name="Rectangle 2">
            <a:extLst>
              <a:ext uri="{FF2B5EF4-FFF2-40B4-BE49-F238E27FC236}">
                <a16:creationId xmlns:a16="http://schemas.microsoft.com/office/drawing/2014/main" id="{9F74D285-3BF3-48B7-9674-A3DFCA96F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>
            <a:extLst>
              <a:ext uri="{FF2B5EF4-FFF2-40B4-BE49-F238E27FC236}">
                <a16:creationId xmlns:a16="http://schemas.microsoft.com/office/drawing/2014/main" id="{5F9F9D37-0F6F-4585-B154-54CC2908E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86788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66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01919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67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1642224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>
            <a:extLst>
              <a:ext uri="{FF2B5EF4-FFF2-40B4-BE49-F238E27FC236}">
                <a16:creationId xmlns:a16="http://schemas.microsoft.com/office/drawing/2014/main" id="{DDEFA582-1B33-4C8C-B13E-F0A7C9F78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7228F8-CE38-4E4B-B7CE-356B6F0F18E0}" type="slidenum">
              <a:rPr lang="en-US" altLang="zh-TW" sz="1200"/>
              <a:pPr/>
              <a:t>68</a:t>
            </a:fld>
            <a:endParaRPr lang="en-US" altLang="zh-TW" sz="1200"/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69C6558A-0A9E-4171-8D84-DBBC052D3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>
            <a:extLst>
              <a:ext uri="{FF2B5EF4-FFF2-40B4-BE49-F238E27FC236}">
                <a16:creationId xmlns:a16="http://schemas.microsoft.com/office/drawing/2014/main" id="{1969F837-B9AA-4876-BCD9-30F05DEB3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55526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77172541-2B37-4A06-9E5E-ABDF50102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FA014-AD52-4D2D-BFD9-959450086F2D}" type="slidenum">
              <a:rPr lang="en-US" altLang="zh-TW" sz="1200"/>
              <a:pPr/>
              <a:t>69</a:t>
            </a:fld>
            <a:endParaRPr lang="en-US" altLang="zh-TW" sz="12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C81B3FED-2E67-4163-947D-BDA62FD8F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300B8E93-FCF3-4333-A644-07C9A4384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766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69A54540-A04F-4F4B-A5ED-C2C2917D0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4CBE1F-F0DD-49E4-8CF1-0A4019856DAE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1AE663A0-5DD8-4453-9F78-D2EED1822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B6542E30-FC75-4BE5-AC4C-F26660BBE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498454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85FD-ED22-1D86-85D0-58F69699E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4CAB6D8C-0B83-ED23-FBAA-6A0CF90DF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2FA014-AD52-4D2D-BFD9-959450086F2D}" type="slidenum">
              <a:rPr lang="en-US" altLang="zh-TW" sz="1200"/>
              <a:pPr/>
              <a:t>70</a:t>
            </a:fld>
            <a:endParaRPr lang="en-US" altLang="zh-TW" sz="1200"/>
          </a:p>
        </p:txBody>
      </p:sp>
      <p:sp>
        <p:nvSpPr>
          <p:cNvPr id="234499" name="Rectangle 2">
            <a:extLst>
              <a:ext uri="{FF2B5EF4-FFF2-40B4-BE49-F238E27FC236}">
                <a16:creationId xmlns:a16="http://schemas.microsoft.com/office/drawing/2014/main" id="{EA59921F-271F-9D08-E6A5-F1DA4F301B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>
            <a:extLst>
              <a:ext uri="{FF2B5EF4-FFF2-40B4-BE49-F238E27FC236}">
                <a16:creationId xmlns:a16="http://schemas.microsoft.com/office/drawing/2014/main" id="{83EE4F57-DA11-1E2C-4149-B25DE09EC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858468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>
            <a:extLst>
              <a:ext uri="{FF2B5EF4-FFF2-40B4-BE49-F238E27FC236}">
                <a16:creationId xmlns:a16="http://schemas.microsoft.com/office/drawing/2014/main" id="{8E852AB9-D5A4-43F3-844D-98C21B6AF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9CC0B6-53C5-4BF8-8944-8D38E9A138C7}" type="slidenum">
              <a:rPr lang="en-US" altLang="zh-TW" sz="1200"/>
              <a:pPr/>
              <a:t>71</a:t>
            </a:fld>
            <a:endParaRPr lang="en-US" altLang="zh-TW" sz="1200"/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614A3FD-495D-41B9-B57D-729528D89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>
            <a:extLst>
              <a:ext uri="{FF2B5EF4-FFF2-40B4-BE49-F238E27FC236}">
                <a16:creationId xmlns:a16="http://schemas.microsoft.com/office/drawing/2014/main" id="{DF87B653-E7A9-4AD9-BA0D-0F6CD20A1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43193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C63475A3-B573-4ACA-B98B-6C4F44C9C5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EACDA2-75DF-492E-969E-901CB29684F3}" type="slidenum">
              <a:rPr lang="en-US" altLang="zh-TW" sz="1200"/>
              <a:pPr/>
              <a:t>72</a:t>
            </a:fld>
            <a:endParaRPr lang="en-US" altLang="zh-TW" sz="1200"/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DB238CCE-CBA9-4AFA-A25C-AFE7D4BC1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3">
            <a:extLst>
              <a:ext uri="{FF2B5EF4-FFF2-40B4-BE49-F238E27FC236}">
                <a16:creationId xmlns:a16="http://schemas.microsoft.com/office/drawing/2014/main" id="{780F48AD-E8B7-47C4-8626-D6B639601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547443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9B177FA2-DA35-40A8-9454-BF04A7EE5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0F6F14-DDA6-4982-83E9-609A58C842CB}" type="slidenum">
              <a:rPr lang="en-US" altLang="zh-TW" sz="1200"/>
              <a:pPr/>
              <a:t>73</a:t>
            </a:fld>
            <a:endParaRPr lang="en-US" altLang="zh-TW" sz="12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09EBD3BE-791A-411C-98D5-80376E660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647CF7EB-5114-4AFB-A785-366F29330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11854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6D498584-80C3-4B39-8119-F32607B51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D0CE05-F971-453D-8665-E67DC4250F13}" type="slidenum">
              <a:rPr lang="en-US" altLang="zh-TW" sz="1200"/>
              <a:pPr/>
              <a:t>74</a:t>
            </a:fld>
            <a:endParaRPr lang="en-US" altLang="zh-TW" sz="1200"/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01416293-0584-412F-AC24-DA72FD827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>
            <a:extLst>
              <a:ext uri="{FF2B5EF4-FFF2-40B4-BE49-F238E27FC236}">
                <a16:creationId xmlns:a16="http://schemas.microsoft.com/office/drawing/2014/main" id="{AAD702B0-EE37-4073-9D49-6716281CB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32158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53AF2363-B01D-423E-8C9E-A9FE58034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892AB9-CE1C-4B57-808C-1845A0198E53}" type="slidenum">
              <a:rPr lang="en-US" altLang="zh-TW" sz="1200"/>
              <a:pPr/>
              <a:t>75</a:t>
            </a:fld>
            <a:endParaRPr lang="en-US" altLang="zh-TW" sz="1200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C93B287F-360F-4EBF-BA0A-328260A23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CB409CCE-693E-4CCF-9535-048EA3B80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101569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>
            <a:extLst>
              <a:ext uri="{FF2B5EF4-FFF2-40B4-BE49-F238E27FC236}">
                <a16:creationId xmlns:a16="http://schemas.microsoft.com/office/drawing/2014/main" id="{6C4068C1-4865-4FC8-971F-1C7B64E8A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CC24A4-7384-439D-BA69-829728A0BBFC}" type="slidenum">
              <a:rPr lang="en-US" altLang="zh-TW" sz="1200"/>
              <a:pPr/>
              <a:t>76</a:t>
            </a:fld>
            <a:endParaRPr lang="en-US" altLang="zh-TW" sz="1200"/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795915EC-07C9-48F6-B4FE-A6E354BC2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7B5027B0-6B51-43F4-81E2-ABF366F87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968178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D17E1A7C-F8F2-41D8-AFAA-09C9D3AD7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10E3F4-793D-43F7-8A19-4196CBBB2BCA}" type="slidenum">
              <a:rPr lang="en-US" altLang="zh-TW" sz="1200"/>
              <a:pPr/>
              <a:t>77</a:t>
            </a:fld>
            <a:endParaRPr lang="en-US" altLang="zh-TW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C73372B0-7C9A-47EF-9A7B-7621C300C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EE095F78-1D11-448F-9282-28FD6BB0F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796814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78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7844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79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255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BC7200A9-5C2D-42C3-83F7-702047796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BBAC6D-2A67-498B-9B6C-C353DB01C839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1B7D5EEB-3B3F-42DA-84B9-249A41FCA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BB1A34F4-9142-43B9-B68C-BC2CA0026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783592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80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577179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>
            <a:extLst>
              <a:ext uri="{FF2B5EF4-FFF2-40B4-BE49-F238E27FC236}">
                <a16:creationId xmlns:a16="http://schemas.microsoft.com/office/drawing/2014/main" id="{7B70A88E-D74D-4F71-B9D2-8197F6E62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0D60A-BB6C-4B2D-AACA-02A0E1D2E50C}" type="slidenum">
              <a:rPr lang="en-US" altLang="zh-TW" sz="1200"/>
              <a:pPr/>
              <a:t>81</a:t>
            </a:fld>
            <a:endParaRPr lang="en-US" altLang="zh-TW" sz="1200"/>
          </a:p>
        </p:txBody>
      </p:sp>
      <p:sp>
        <p:nvSpPr>
          <p:cNvPr id="242691" name="Rectangle 2">
            <a:extLst>
              <a:ext uri="{FF2B5EF4-FFF2-40B4-BE49-F238E27FC236}">
                <a16:creationId xmlns:a16="http://schemas.microsoft.com/office/drawing/2014/main" id="{D1A59F0B-1A9E-4F50-85F0-1C28014A3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2" name="Rectangle 3">
            <a:extLst>
              <a:ext uri="{FF2B5EF4-FFF2-40B4-BE49-F238E27FC236}">
                <a16:creationId xmlns:a16="http://schemas.microsoft.com/office/drawing/2014/main" id="{F8E7431C-9047-479C-AA92-A1B071EF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870111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BE9B74A-99DD-4774-9595-472C8215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F75F1-0296-424C-B78D-30DE50B17E16}" type="slidenum">
              <a:rPr lang="en-US" altLang="zh-TW" sz="1200"/>
              <a:pPr/>
              <a:t>82</a:t>
            </a:fld>
            <a:endParaRPr lang="en-US" altLang="zh-TW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37F2330F-5D0E-4EB2-806A-8278E0CF8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889B045B-5F87-4405-89AA-9F8F853D8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667103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8A0B992-6C80-47E9-9CAA-9705BC9C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570D63-780D-4BB2-BF69-B3C0808CAE48}" type="slidenum">
              <a:rPr lang="en-US" altLang="zh-TW" sz="1200"/>
              <a:pPr/>
              <a:t>83</a:t>
            </a:fld>
            <a:endParaRPr lang="en-US" altLang="zh-TW" sz="12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D310E201-9C17-4A15-A00E-9AC6D531F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D299ED8D-6304-4B00-8A8C-02F9AA5B3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367085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>
            <a:extLst>
              <a:ext uri="{FF2B5EF4-FFF2-40B4-BE49-F238E27FC236}">
                <a16:creationId xmlns:a16="http://schemas.microsoft.com/office/drawing/2014/main" id="{1E03908E-5AE0-4A3B-8D74-67467AD06E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B962A9A6-F1F1-42B0-B23E-4A06D70106BB}" type="slidenum">
              <a:rPr lang="en-US" altLang="zh-TW" sz="1200"/>
              <a:pPr algn="r"/>
              <a:t>84</a:t>
            </a:fld>
            <a:endParaRPr lang="en-US" altLang="zh-TW" sz="1200"/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5D0EC4EF-5139-4909-B381-EB5763E3B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3716" name="Rectangle 3">
            <a:extLst>
              <a:ext uri="{FF2B5EF4-FFF2-40B4-BE49-F238E27FC236}">
                <a16:creationId xmlns:a16="http://schemas.microsoft.com/office/drawing/2014/main" id="{C57A2A42-2A1B-43A3-8492-C9A169E1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62593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B80D260B-67C6-4DBC-8573-380BDEECB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310BF6-E25C-403C-B7D0-B7280C5984FF}" type="slidenum">
              <a:rPr lang="en-US" altLang="zh-TW" sz="1200"/>
              <a:pPr/>
              <a:t>85</a:t>
            </a:fld>
            <a:endParaRPr lang="en-US" altLang="zh-TW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AFB3D089-FFC8-4F03-9480-8A541729A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87EF5A73-91C0-4488-A7C5-815F6DF06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475977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398B0006-1B6E-4B29-BBB3-00AE282C95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B4AB513-27BD-4E96-AFFE-4CD9E9DA5D1E}" type="slidenum">
              <a:rPr lang="en-US" altLang="zh-TW" sz="1200"/>
              <a:pPr/>
              <a:t>86</a:t>
            </a:fld>
            <a:endParaRPr lang="en-US" altLang="zh-TW" sz="1200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5644DC7C-5A5B-4308-ADAE-D8EA8F69D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BD3DF100-457E-48E8-818F-BBF315152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053175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93A850C0-B183-4E71-9BBD-A959DE94F1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3FB2F1-B3F7-4663-BCC0-D32558B69DCA}" type="slidenum">
              <a:rPr lang="en-US" altLang="zh-TW" sz="1200"/>
              <a:pPr/>
              <a:t>87</a:t>
            </a:fld>
            <a:endParaRPr lang="en-US" altLang="zh-TW" sz="12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91963675-F356-4E70-92A5-0406311A4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A5725EF2-A812-4E77-937C-643B6B125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80022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>
            <a:extLst>
              <a:ext uri="{FF2B5EF4-FFF2-40B4-BE49-F238E27FC236}">
                <a16:creationId xmlns:a16="http://schemas.microsoft.com/office/drawing/2014/main" id="{D8FF3DD8-1957-4DA0-93A7-59A4EE0AF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402511-AAC5-416C-8B25-2ADC09DD8C9E}" type="slidenum">
              <a:rPr lang="en-US" altLang="zh-TW" sz="1200"/>
              <a:pPr/>
              <a:t>88</a:t>
            </a:fld>
            <a:endParaRPr lang="en-US" altLang="zh-TW" sz="1200"/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61731C57-5DD6-44ED-A85B-2D4F6FB6E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C6F73A5-646C-4B4F-AC4A-6231844D6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9552699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A827D378-F38A-42A0-B88E-5E5513158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EE73FA-CED1-487A-916C-B588C3DB296F}" type="slidenum">
              <a:rPr lang="en-US" altLang="zh-TW" sz="1200"/>
              <a:pPr/>
              <a:t>89</a:t>
            </a:fld>
            <a:endParaRPr lang="en-US" altLang="zh-TW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6776F643-EFCB-416D-8618-300058F49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7BF0518C-F43F-4CF3-97FC-3F31440EA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5628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45C823C0-B90A-438F-B2A7-04D08451D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BDFCF3-AEA2-433C-961A-8CEB26A646AA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9E6D9039-7D4F-4165-A107-66B8D2EAD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6AF14323-0AC5-4668-8A6D-BCEF57F6C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438382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1B988-88F3-1052-2764-608B72BD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21CB9F1F-86CE-AD0E-BFE5-370C17CFE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EE73FA-CED1-487A-916C-B588C3DB296F}" type="slidenum">
              <a:rPr lang="en-US" altLang="zh-TW" sz="1200"/>
              <a:pPr/>
              <a:t>90</a:t>
            </a:fld>
            <a:endParaRPr lang="en-US" altLang="zh-TW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981E63F5-2292-F5B9-8E71-238B509D7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9E6275A5-CBED-CB3E-D7FE-0506879D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4767717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>
            <a:extLst>
              <a:ext uri="{FF2B5EF4-FFF2-40B4-BE49-F238E27FC236}">
                <a16:creationId xmlns:a16="http://schemas.microsoft.com/office/drawing/2014/main" id="{2B80F991-BC85-4376-9C4F-7FAD4F6E0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AB530B-6AC0-4EBA-B2E2-E8FAC7F39B7D}" type="slidenum">
              <a:rPr lang="en-US" altLang="zh-TW" sz="1200"/>
              <a:pPr/>
              <a:t>91</a:t>
            </a:fld>
            <a:endParaRPr lang="en-US" altLang="zh-TW" sz="1200"/>
          </a:p>
        </p:txBody>
      </p:sp>
      <p:sp>
        <p:nvSpPr>
          <p:cNvPr id="249859" name="Rectangle 2">
            <a:extLst>
              <a:ext uri="{FF2B5EF4-FFF2-40B4-BE49-F238E27FC236}">
                <a16:creationId xmlns:a16="http://schemas.microsoft.com/office/drawing/2014/main" id="{34D7BB0B-4576-4732-A278-833428E6C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>
            <a:extLst>
              <a:ext uri="{FF2B5EF4-FFF2-40B4-BE49-F238E27FC236}">
                <a16:creationId xmlns:a16="http://schemas.microsoft.com/office/drawing/2014/main" id="{CFCA8CE1-4F02-4158-8B3C-EC194A8FF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430638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>
            <a:extLst>
              <a:ext uri="{FF2B5EF4-FFF2-40B4-BE49-F238E27FC236}">
                <a16:creationId xmlns:a16="http://schemas.microsoft.com/office/drawing/2014/main" id="{1BE4B838-594C-456D-9774-37FFA0F03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5DD55F-BB36-46AC-A90E-721DE5A29FD1}" type="slidenum">
              <a:rPr lang="en-US" altLang="zh-TW" sz="1200"/>
              <a:pPr/>
              <a:t>92</a:t>
            </a:fld>
            <a:endParaRPr lang="en-US" altLang="zh-TW" sz="1200"/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5725F07B-BBDC-466A-9C66-04601D2C8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>
            <a:extLst>
              <a:ext uri="{FF2B5EF4-FFF2-40B4-BE49-F238E27FC236}">
                <a16:creationId xmlns:a16="http://schemas.microsoft.com/office/drawing/2014/main" id="{B188889F-95F2-44CE-B98D-F79C5CCD94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234232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AB4EBA9F-5775-4FF1-A398-9115C7D49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FB0BEE-4094-442D-98F1-A8201E4522E1}" type="slidenum">
              <a:rPr lang="en-US" altLang="zh-TW" sz="1200"/>
              <a:pPr/>
              <a:t>93</a:t>
            </a:fld>
            <a:endParaRPr lang="en-US" altLang="zh-TW" sz="1200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7578C4AB-35CC-44C2-914A-BFA06C3FB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58A39B62-3091-498C-A937-6047F6AFA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841038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>
            <a:extLst>
              <a:ext uri="{FF2B5EF4-FFF2-40B4-BE49-F238E27FC236}">
                <a16:creationId xmlns:a16="http://schemas.microsoft.com/office/drawing/2014/main" id="{92E2DBB7-1605-4FC6-ABED-485BB8C0D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96707F-5C36-468E-93A2-533D75211DB0}" type="slidenum">
              <a:rPr lang="en-US" altLang="zh-TW" sz="1200"/>
              <a:pPr/>
              <a:t>94</a:t>
            </a:fld>
            <a:endParaRPr lang="en-US" altLang="zh-TW" sz="1200"/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DF17B4BA-B9F8-4CD2-97AF-1750ABD66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>
            <a:extLst>
              <a:ext uri="{FF2B5EF4-FFF2-40B4-BE49-F238E27FC236}">
                <a16:creationId xmlns:a16="http://schemas.microsoft.com/office/drawing/2014/main" id="{9EB3C6DD-A501-4DA0-9F0F-DA691761D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07621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9BE9B74A-99DD-4774-9595-472C8215F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AF75F1-0296-424C-B78D-30DE50B17E16}" type="slidenum">
              <a:rPr lang="en-US" altLang="zh-TW" sz="1200"/>
              <a:pPr/>
              <a:t>95</a:t>
            </a:fld>
            <a:endParaRPr lang="en-US" altLang="zh-TW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37F2330F-5D0E-4EB2-806A-8278E0CF8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889B045B-5F87-4405-89AA-9F8F853D8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816794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>
            <a:extLst>
              <a:ext uri="{FF2B5EF4-FFF2-40B4-BE49-F238E27FC236}">
                <a16:creationId xmlns:a16="http://schemas.microsoft.com/office/drawing/2014/main" id="{BB4892E3-6688-496F-B366-12C9A1733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A71313-50AF-4F48-A2E7-EA2DCD0EF0A9}" type="slidenum">
              <a:rPr lang="en-US" altLang="zh-TW" sz="1200"/>
              <a:pPr/>
              <a:t>96</a:t>
            </a:fld>
            <a:endParaRPr lang="en-US" altLang="zh-TW" sz="1200"/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6933A37D-966C-48B1-AE11-5C87DF2E51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>
            <a:extLst>
              <a:ext uri="{FF2B5EF4-FFF2-40B4-BE49-F238E27FC236}">
                <a16:creationId xmlns:a16="http://schemas.microsoft.com/office/drawing/2014/main" id="{0396C8ED-82D4-4F0B-B1CD-1A796D45A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492135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320E85C-634F-480B-83CB-C59414ED8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00371-1333-4A35-827F-0529681759A4}" type="slidenum">
              <a:rPr lang="en-US" altLang="zh-TW" sz="1200"/>
              <a:pPr/>
              <a:t>97</a:t>
            </a:fld>
            <a:endParaRPr lang="en-US" altLang="zh-TW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1576586B-FC3E-47B8-B140-4ECB4780F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E0DA4042-333C-4E47-9792-2472CDB20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1397891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>
            <a:extLst>
              <a:ext uri="{FF2B5EF4-FFF2-40B4-BE49-F238E27FC236}">
                <a16:creationId xmlns:a16="http://schemas.microsoft.com/office/drawing/2014/main" id="{28A0B992-6C80-47E9-9CAA-9705BC9C5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570D63-780D-4BB2-BF69-B3C0808CAE48}" type="slidenum">
              <a:rPr lang="en-US" altLang="zh-TW" sz="1200"/>
              <a:pPr/>
              <a:t>98</a:t>
            </a:fld>
            <a:endParaRPr lang="en-US" altLang="zh-TW" sz="1200"/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D310E201-9C17-4A15-A00E-9AC6D531F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8" name="Rectangle 3">
            <a:extLst>
              <a:ext uri="{FF2B5EF4-FFF2-40B4-BE49-F238E27FC236}">
                <a16:creationId xmlns:a16="http://schemas.microsoft.com/office/drawing/2014/main" id="{D299ED8D-6304-4B00-8A8C-02F9AA5B3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285790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3AB78D2B-A96C-47F5-A531-9F2C6632DA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FF19A8-21C3-4460-B173-8DE336967A97}" type="slidenum">
              <a:rPr lang="en-US" altLang="zh-TW" sz="1200"/>
              <a:pPr/>
              <a:t>99</a:t>
            </a:fld>
            <a:endParaRPr lang="en-US" altLang="zh-TW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CAFC263C-F6BA-49E0-BFD4-2CE72EA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0E69FA07-E83C-493B-9FB0-308C334AF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632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257800" y="914400"/>
            <a:ext cx="3200400" cy="14478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078DF912-BBAD-4A87-9064-7C2FE17CE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E185BD9-EF14-4032-A94F-A95832321D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27EB1E1-D943-4CD5-B898-60C4F505DB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4001B-A804-420F-BF78-F89B2151F61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82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0D5FF2-2C22-489B-A538-B7D7894F8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C1C8F6-D641-41D6-82D3-71CB2922C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1307C1-0633-41EE-95FE-E220CF816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96D223-AD8D-4ACB-96D5-E87214170D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61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81C066-9C6E-42CD-BFDC-0584CE80C8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59636B-6BFA-45CD-A6DA-2F57FCC85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21FD7E-0E2F-4DA4-BA5F-24FF5F081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B1C55-F94B-4C17-B89E-042003C327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85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56E62-4070-4B7D-A0C3-912383036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487748-E4F0-4D71-BF97-53A45F313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7E8398-D965-47FD-A164-21BD1B923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0A34B-63A5-4A4A-AF13-D208EE42D3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971461-B04D-41AE-B0C7-9FB941D506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EF41B4-124B-4586-9DA0-9C5965284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18C46-DD1C-4B9A-A90B-EE9D6ACB2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97964-7F1A-49E3-A825-FC7636029E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3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EFEDD-1D6A-4DC0-88C5-1C8EA98612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367AA-E82A-4B6A-95AE-EC3AD7964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FDCEC-72CA-4323-A568-B2C279511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63A830-1677-47B8-B42A-3BD763BA1C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88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A2A175-1A33-462F-8337-CE4AB5F9C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86CC768-058F-47EB-8D59-28D1260F08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D2D967-CA15-4D36-A071-190860A84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BE714-72C4-4768-86FA-BC21872810D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70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7B5675-122D-463A-8B9F-0A72E7D1BD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D8B230-C449-48AF-A793-C0D3F5FFD5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FE2A3F-5667-4DE6-A7D4-0DDA49917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3A0AA-4B70-401C-82A5-0F5F0B9C4CA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00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931356-3C92-4F68-9CC4-F93B2A92EB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2A2F8E-2C2E-4BDA-8076-D428AEFA3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97250C-0DA4-4196-9D30-0CD44B48AE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44F7D-F2A9-47DF-AF03-DD8A31F9F38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4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9BE4B-1C98-4A4E-9428-F1B0D4AD5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F26EC-9413-47BD-B4BA-C67D65FD92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CCC14-A448-40DF-A130-F1BF32008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B3FA5-1527-443A-85B4-830FC644437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376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80AEA2-A69A-4073-A2DA-A10D64D353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4F575-C9E3-467E-8776-4831E6B3B5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3B74A-C554-4DAA-B90D-F0B681D93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D9674-2867-4FEC-B3F6-3EB8E2288B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1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B49E6E-4E10-498E-896A-D2DB4C3B0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FC3C475-4742-4369-B53D-9AA08589D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883E61-0522-44E5-B0F1-1B8898FE8F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55F97F-D12C-4092-BE90-0BBF544574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045FB8A-9DB9-41C4-B4B3-30CA27DF5A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DEA0A552-1EAE-4C53-87E4-9DE602E2E63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3.xml"/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4.xml"/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5.xml"/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6.xml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7.xml"/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8.xml"/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0.xml"/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1.xml"/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2.xml"/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3.xml"/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4.xml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5.xml"/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6.xml"/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7.xml"/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8.xml"/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0.xml"/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1.xml"/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2.xml"/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3.xml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4.xml"/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5.xml"/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6.xml"/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7.xml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8.xml"/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0.xml"/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1.xml"/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2.xml"/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812768E5-6170-4FCE-B83F-FC5D23678C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>
                <a:latin typeface="Arial" panose="020B0604020202020204" pitchFamily="34" charset="0"/>
                <a:ea typeface="新細明體" panose="02020500000000000000" pitchFamily="18" charset="-120"/>
              </a:rPr>
              <a:t>Chapter 5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AC2FBBC-AE66-4F8C-9827-0AA904A33C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6C510-0D36-499F-9383-DA8EE524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01B-A804-420F-BF78-F89B2151F612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9216FE60-6019-45C3-8AD9-E5480428F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Operator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27D0D68-7E27-429C-8B84-836EB4D91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Produces table containing subset of columns of argument table </a:t>
            </a:r>
          </a:p>
          <a:p>
            <a:pPr lvl="1">
              <a:buFontTx/>
              <a:buNone/>
            </a:pPr>
            <a:r>
              <a:rPr lang="en-US" altLang="zh-TW">
                <a:ea typeface="新細明體" panose="02020500000000000000" pitchFamily="18" charset="-120"/>
              </a:rPr>
              <a:t>			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attribute list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relation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Example: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 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Name,Hobby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endParaRPr lang="en-US" altLang="zh-TW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AA660308-3250-48A0-B92F-7055F505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6B53E8E2-D0CA-4DEB-8E31-2320A96E9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17622300-DF37-491E-A938-7C5247E63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172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379F0473-D265-4583-AD28-88D1CA11A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0F632184-83EE-4681-99C6-2BE279B7A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58168912-BBE8-4BC1-A913-767D1BB9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537075"/>
            <a:ext cx="18589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John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John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Mary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Bart    stamps</a:t>
            </a: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4BC0A95-D813-435E-ACA6-E3AE7AD56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6C82D061-F51F-4EF6-8121-2C998F08B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10FC3D5C-9EE3-4295-9ADB-D29B8D2B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495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93EF9FA7-149B-4631-9CBB-45372992A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8DCA11DB-1A01-49D5-87BC-2454C9C92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ECDA4AE6-0D68-42E7-B5BD-8957FE1B3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038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5AD2C964-E0AF-4C40-ACC4-04B8EEA1D2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6" name="Line 23">
            <a:extLst>
              <a:ext uri="{FF2B5EF4-FFF2-40B4-BE49-F238E27FC236}">
                <a16:creationId xmlns:a16="http://schemas.microsoft.com/office/drawing/2014/main" id="{4F4D3926-57BF-49C3-A997-2A3E613DE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7" name="Line 24">
            <a:extLst>
              <a:ext uri="{FF2B5EF4-FFF2-40B4-BE49-F238E27FC236}">
                <a16:creationId xmlns:a16="http://schemas.microsoft.com/office/drawing/2014/main" id="{FC49ED1A-54D9-4EFC-86A7-36987F061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8" name="Line 25">
            <a:extLst>
              <a:ext uri="{FF2B5EF4-FFF2-40B4-BE49-F238E27FC236}">
                <a16:creationId xmlns:a16="http://schemas.microsoft.com/office/drawing/2014/main" id="{46925F12-E97E-4D76-9A93-37B763E2F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4038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9" name="Text Box 26">
            <a:extLst>
              <a:ext uri="{FF2B5EF4-FFF2-40B4-BE49-F238E27FC236}">
                <a16:creationId xmlns:a16="http://schemas.microsoft.com/office/drawing/2014/main" id="{EC96B66D-DA9B-41E7-A0C8-8B31B107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003675"/>
            <a:ext cx="700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    </a:t>
            </a:r>
            <a:r>
              <a:rPr lang="en-US" altLang="zh-TW" i="1">
                <a:ea typeface="新細明體" panose="02020500000000000000" pitchFamily="18" charset="-120"/>
              </a:rPr>
              <a:t>Name  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Address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i="1">
                <a:ea typeface="新細明體" panose="02020500000000000000" pitchFamily="18" charset="-120"/>
              </a:rPr>
              <a:t>Hobby</a:t>
            </a:r>
            <a:r>
              <a:rPr lang="en-US" altLang="zh-TW" sz="2400">
                <a:ea typeface="新細明體" panose="02020500000000000000" pitchFamily="18" charset="-120"/>
              </a:rPr>
              <a:t>                     </a:t>
            </a:r>
            <a:r>
              <a:rPr lang="en-US" altLang="zh-TW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i="1">
                <a:ea typeface="新細明體" panose="02020500000000000000" pitchFamily="18" charset="-120"/>
              </a:rPr>
              <a:t>Hobby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B5505-4A44-46EF-8037-35BF32D2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F912BC36-ED4F-4387-8576-B4E727A2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– Restrictions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3E04AE5-355F-4BF9-AB10-C05D7C5D2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543800" cy="19812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Updatable views are restricted to those in which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No Cartesian product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clause, single table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no aggregates,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BY,  HAVING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…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4FEE68C9-1A65-4A40-9DC8-661892E84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71800"/>
            <a:ext cx="688975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/>
              <a:t>For example, if we allowed:</a:t>
            </a:r>
          </a:p>
          <a:p>
            <a:pPr>
              <a:lnSpc>
                <a:spcPct val="120000"/>
              </a:lnSpc>
              <a:defRPr/>
            </a:pPr>
            <a:r>
              <a:rPr lang="en-US" sz="2400">
                <a:latin typeface="Century Gothic" pitchFamily="34" charset="0"/>
              </a:rPr>
              <a:t>   CREATE  VIEW</a:t>
            </a:r>
            <a:r>
              <a:rPr lang="en-US" sz="2400"/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AvgSalary</a:t>
            </a:r>
            <a:r>
              <a:rPr lang="en-US" sz="2400"/>
              <a:t>  (</a:t>
            </a:r>
            <a:r>
              <a:rPr lang="en-US" sz="2400" i="1"/>
              <a:t>DeptId, Avg_Sal</a:t>
            </a:r>
            <a:r>
              <a:rPr lang="en-US" sz="2400"/>
              <a:t> )  </a:t>
            </a:r>
            <a:r>
              <a:rPr lang="en-US" sz="2400"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       SELECT</a:t>
            </a:r>
            <a:r>
              <a:rPr lang="en-US" sz="2400"/>
              <a:t>   E.</a:t>
            </a:r>
            <a:r>
              <a:rPr lang="en-US" sz="2400" i="1"/>
              <a:t>DeptId</a:t>
            </a:r>
            <a:r>
              <a:rPr lang="en-US" sz="2400"/>
              <a:t>, </a:t>
            </a:r>
            <a:r>
              <a:rPr lang="en-US" sz="2400">
                <a:latin typeface="Century Gothic" pitchFamily="34" charset="0"/>
              </a:rPr>
              <a:t>AVG</a:t>
            </a:r>
            <a:r>
              <a:rPr lang="en-US" sz="2400"/>
              <a:t>(E.</a:t>
            </a:r>
            <a:r>
              <a:rPr lang="en-US" sz="2400" i="1"/>
              <a:t>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FROM</a:t>
            </a:r>
            <a:r>
              <a:rPr lang="en-US" sz="2400"/>
              <a:t>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 E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GROUP  BY</a:t>
            </a:r>
            <a:r>
              <a:rPr lang="en-US" sz="2400"/>
              <a:t>  E.</a:t>
            </a:r>
            <a:r>
              <a:rPr lang="en-US" sz="2400" i="1"/>
              <a:t>DeptId</a:t>
            </a:r>
          </a:p>
          <a:p>
            <a:pPr>
              <a:lnSpc>
                <a:spcPct val="150000"/>
              </a:lnSpc>
              <a:defRPr/>
            </a:pPr>
            <a:r>
              <a:rPr lang="en-US" sz="2400"/>
              <a:t>then how do  we handle: </a:t>
            </a:r>
          </a:p>
          <a:p>
            <a:pPr>
              <a:lnSpc>
                <a:spcPct val="120000"/>
              </a:lnSpc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UPDATE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AvgSalary</a:t>
            </a:r>
          </a:p>
          <a:p>
            <a:pPr>
              <a:defRPr/>
            </a:pPr>
            <a:r>
              <a:rPr lang="en-US" sz="2400"/>
              <a:t>        </a:t>
            </a:r>
            <a:r>
              <a:rPr lang="en-US" sz="2400">
                <a:latin typeface="Century Gothic" pitchFamily="34" charset="0"/>
              </a:rPr>
              <a:t>SET</a:t>
            </a:r>
            <a:r>
              <a:rPr lang="en-US" sz="2400"/>
              <a:t>  </a:t>
            </a:r>
            <a:r>
              <a:rPr lang="en-US" sz="2400" i="1"/>
              <a:t>Avg</a:t>
            </a:r>
            <a:r>
              <a:rPr lang="en-US" sz="2400"/>
              <a:t>_</a:t>
            </a:r>
            <a:r>
              <a:rPr lang="en-US" sz="2400" i="1"/>
              <a:t>Sal</a:t>
            </a:r>
            <a:r>
              <a:rPr lang="en-US" sz="2400"/>
              <a:t> = 1.1 * </a:t>
            </a:r>
            <a:r>
              <a:rPr lang="en-US" sz="2400" i="1"/>
              <a:t>Avg</a:t>
            </a:r>
            <a:r>
              <a:rPr lang="en-US" sz="2400"/>
              <a:t>_</a:t>
            </a:r>
            <a:r>
              <a:rPr lang="en-US" sz="2400" i="1"/>
              <a:t>Sal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312A3-3258-465B-961F-5CC7CBD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100</a:t>
            </a:fld>
            <a:endParaRPr lang="en-US" altLang="zh-TW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60657"/>
            <a:ext cx="6096000" cy="1828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Professor(</a:t>
            </a:r>
            <a:r>
              <a:rPr lang="en-US" altLang="zh-TW" u="sng" dirty="0" err="1"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profname</a:t>
            </a:r>
            <a:r>
              <a:rPr lang="en-US" altLang="zh-TW" dirty="0">
                <a:ea typeface="新細明體" panose="02020500000000000000" pitchFamily="18" charset="-120"/>
              </a:rPr>
              <a:t>, status)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Course(</a:t>
            </a:r>
            <a:r>
              <a:rPr lang="en-US" altLang="zh-TW" u="sng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crsname</a:t>
            </a:r>
            <a:r>
              <a:rPr lang="en-US" altLang="zh-TW" dirty="0">
                <a:ea typeface="新細明體" panose="02020500000000000000" pitchFamily="18" charset="-120"/>
              </a:rPr>
              <a:t>, credits)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Taught(</a:t>
            </a:r>
            <a:r>
              <a:rPr lang="en-US" altLang="zh-TW" u="sng" dirty="0" err="1">
                <a:ea typeface="新細明體" panose="02020500000000000000" pitchFamily="18" charset="-120"/>
              </a:rPr>
              <a:t>crscode</a:t>
            </a:r>
            <a:r>
              <a:rPr lang="en-US" altLang="zh-TW" u="sng" dirty="0">
                <a:ea typeface="新細明體" panose="02020500000000000000" pitchFamily="18" charset="-120"/>
              </a:rPr>
              <a:t>, semester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ssn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CCEA3-B18D-483D-889D-C779D4BF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101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F7F6-8F33-1D3F-F1F9-5BD5DC72AC4D}"/>
              </a:ext>
            </a:extLst>
          </p:cNvPr>
          <p:cNvSpPr txBox="1"/>
          <p:nvPr/>
        </p:nvSpPr>
        <p:spPr>
          <a:xfrm>
            <a:off x="1777365" y="6069717"/>
            <a:ext cx="6720840" cy="70788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/>
              <a:t>https://www.programiz.com/sql/online-compiler/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9"/>
            <a:ext cx="6096000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professor(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 INTEGER,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profname</a:t>
            </a:r>
            <a:r>
              <a:rPr lang="en-US" altLang="zh-TW" sz="1800" dirty="0">
                <a:ea typeface="新細明體" panose="02020500000000000000" pitchFamily="18" charset="-120"/>
              </a:rPr>
              <a:t> VARCHAR(50),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status VARCHAR(10),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11F51-0465-407C-8549-50715A5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6463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9"/>
            <a:ext cx="6096000" cy="2590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course(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 CHAR(7),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crsname</a:t>
            </a:r>
            <a:r>
              <a:rPr lang="en-US" altLang="zh-TW" sz="1800" dirty="0">
                <a:ea typeface="新細明體" panose="02020500000000000000" pitchFamily="18" charset="-120"/>
              </a:rPr>
              <a:t> VARCHAR(100),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credit TINYINT,               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EECB9-228E-4068-929E-927DA9E8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192963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CREATE TABLE taught(		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 CHAR(7), 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semester MEDIUMINT,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 INTEGER,               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PRIMARY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, semester),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FOREIGN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 REFERENCES course(</a:t>
            </a:r>
            <a:r>
              <a:rPr lang="en-US" altLang="zh-TW" sz="1800" dirty="0" err="1"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ea typeface="新細明體" panose="02020500000000000000" pitchFamily="18" charset="-120"/>
              </a:rPr>
              <a:t>),	FOREIGN KEY(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 REFERENCES professor(</a:t>
            </a:r>
            <a:r>
              <a:rPr lang="en-US" altLang="zh-TW" sz="1800" dirty="0" err="1"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59AF6-0F8C-459C-A72F-DB53448A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36122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professor 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VALUES (1111, 'Smith', 'Full'),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(2222, 'John', 'Associate'),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(3333, 'Thomas', 'Associate'),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(4444, 'Kathy', 'Assistant'),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(5555, 'Peter', 'Full');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CF128-43E9-4615-965B-FA8035E7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10678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421" y="2395978"/>
            <a:ext cx="6865070" cy="327895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course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VALUES('CSC6710', 'Database course I', 3),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'Database II',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('CSC4710', 'Introduction to Database',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('CSC3020', 'Java Programming', 3),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	('CSC4110', 'Software engineering', 3),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('CSC8710', 'Big Data Management', 3);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175362-C8A1-4E94-8372-5747B32A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2745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4A9EF5C-8B32-4836-A07C-3AC064B69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and SQL Exercises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37EAAB2-A74C-48E1-BB74-F8CFF93EC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991" y="1752600"/>
            <a:ext cx="7382846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INSERT INTO taught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VALUES('CSC6710', 20172, 1111), 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20172,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('CSC4710', 20172,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('CSC3020', 20172, 1111),	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('CSC4710', 20150, 2222),	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('CSC3020', 20151,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('CSC6710', 20190,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('CSC7710', 20190, 2222),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('CSC7710', 20180, 3333),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('CSC8710', 20162, 1111),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                ('CSC6710', 20152, 5555),</a:t>
            </a:r>
          </a:p>
          <a:p>
            <a:pPr marL="0" indent="0">
              <a:buNone/>
            </a:pPr>
            <a:r>
              <a:rPr lang="en-US" altLang="zh-TW" sz="1800" dirty="0">
                <a:ea typeface="新細明體" panose="02020500000000000000" pitchFamily="18" charset="-120"/>
              </a:rPr>
              <a:t>	('CSC4110', 20172, 1111);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58007-93F0-4B96-A571-7D04CDB4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1027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2413AB5-047C-4C22-9780-14B96F926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 Patterns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891E02B-71A5-4B74-AF17-E54332056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648200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1: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Double circle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2: Negation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3: Left-hand-right-hand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4: IN AND NOT IN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Pattern 5: </a:t>
            </a:r>
            <a:r>
              <a:rPr lang="en-US" altLang="zh-TW" dirty="0" err="1">
                <a:ea typeface="新細明體" panose="02020500000000000000" pitchFamily="18" charset="-120"/>
              </a:rPr>
              <a:t>GroupBy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E92FA-06B0-4846-8BBD-FCC6198A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108</a:t>
            </a:fld>
            <a:endParaRPr lang="en-US" altLang="zh-TW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958958F-8150-4268-93F8-76821E4E4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Query Patterns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7176C6F-99EE-4C35-9879-BED486D68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1534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6.  Pattern 6: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JOIN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7: No-witness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8: Division </a:t>
            </a:r>
          </a:p>
          <a:p>
            <a:pPr marL="514350" indent="-514350">
              <a:buFont typeface="Times New Roman" panose="02020603050405020304" pitchFamily="18" charset="0"/>
              <a:buAutoNum type="arabicPeriod" startAt="7"/>
            </a:pPr>
            <a:r>
              <a:rPr lang="en-US" altLang="zh-TW" dirty="0">
                <a:ea typeface="新細明體" panose="02020500000000000000" pitchFamily="18" charset="-120"/>
              </a:rPr>
              <a:t>Pattern 9: the VIEW pattern</a:t>
            </a:r>
          </a:p>
          <a:p>
            <a:pPr marL="514350" indent="-51435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3F610-9231-412D-AD23-07FE434E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109</a:t>
            </a:fld>
            <a:endParaRPr lang="en-US" altLang="zh-TW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5616DDC9-9D31-48AA-A859-9998C1DB7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Operator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2CB030CC-5FDD-4720-82CC-8D56A6785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708275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B5CF2950-4556-4C3A-A691-D17CF8E0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632075"/>
            <a:ext cx="22320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John   123 Main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Mary  7 Lake Dr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Bart    5 Pine St</a:t>
            </a:r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656D3703-691D-4826-B1A7-BC4BD78C3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DF67101E-079C-4BDD-B6A2-684B398D0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59E4B719-BD9E-4E69-B7EE-831DF606E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667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1D0DA9BE-A987-46EF-8665-BDEA2F562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7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329DB2EE-6ACB-42BD-A5B7-A3EE34B5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1F5B061A-BB42-4833-BA78-F1955CB6A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17D873F4-9232-4353-9CB1-B145D1678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667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5FD6E90D-6F08-4433-88D7-ECF7CAEC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1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4D5E878E-0EF5-4AE9-AFA5-9884DD203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7923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Result is a table (no duplicates); can have fewer tuples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than the original</a:t>
            </a:r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B7CAA0EC-AAD7-4A08-BC2B-B19BF702D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286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E026661F-1ACB-4228-9472-1D18DB4E1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2C1474-426A-4031-A802-25BCBD72E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6723140D-C083-4249-8845-86A2B2B2D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251075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i="1">
                <a:ea typeface="新細明體" panose="02020500000000000000" pitchFamily="18" charset="-120"/>
              </a:rPr>
              <a:t>Id        Name     Address        Hobby</a:t>
            </a:r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00BCA318-2ED6-4F62-91B9-A61338A25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86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2" name="Line 21">
            <a:extLst>
              <a:ext uri="{FF2B5EF4-FFF2-40B4-BE49-F238E27FC236}">
                <a16:creationId xmlns:a16="http://schemas.microsoft.com/office/drawing/2014/main" id="{BAC841DA-19E2-48C9-9521-530F0D427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3" name="Line 22">
            <a:extLst>
              <a:ext uri="{FF2B5EF4-FFF2-40B4-BE49-F238E27FC236}">
                <a16:creationId xmlns:a16="http://schemas.microsoft.com/office/drawing/2014/main" id="{F721D877-7480-4273-86E5-FFEB5D8F1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4" name="Text Box 23">
            <a:extLst>
              <a:ext uri="{FF2B5EF4-FFF2-40B4-BE49-F238E27FC236}">
                <a16:creationId xmlns:a16="http://schemas.microsoft.com/office/drawing/2014/main" id="{C6883CD2-242C-4875-B5DE-BEF6CCEEB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300288"/>
            <a:ext cx="197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 Name     Address</a:t>
            </a:r>
          </a:p>
        </p:txBody>
      </p:sp>
      <p:sp>
        <p:nvSpPr>
          <p:cNvPr id="13337" name="Rectangle 25">
            <a:extLst>
              <a:ext uri="{FF2B5EF4-FFF2-40B4-BE49-F238E27FC236}">
                <a16:creationId xmlns:a16="http://schemas.microsoft.com/office/drawing/2014/main" id="{D3E31943-838B-4F68-B78C-4D5E47AF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66800"/>
            <a:ext cx="76962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Example: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                                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Name,Address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3A264-F77C-415C-8953-2FA720D2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02EA2BD-84F3-4CDA-B0E8-2113F2C13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1</a:t>
            </a: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E421387D-8223-4A64-BBB3-32A63075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taught ‘csc6710’ but never ‘csc7710’.</a:t>
            </a:r>
          </a:p>
        </p:txBody>
      </p:sp>
      <p:pic>
        <p:nvPicPr>
          <p:cNvPr id="82948" name="Picture 7" descr="C:\Documents and Settings\Dr. Shiyong Lu\My Documents\schema.bmp">
            <a:extLst>
              <a:ext uri="{FF2B5EF4-FFF2-40B4-BE49-F238E27FC236}">
                <a16:creationId xmlns:a16="http://schemas.microsoft.com/office/drawing/2014/main" id="{705B78DB-37C9-4959-9209-865C42CA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BF7C8-36A3-42B1-9819-779C1383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110</a:t>
            </a:fld>
            <a:endParaRPr lang="en-US" altLang="zh-TW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F1081-A699-4266-875B-9E7BBA3D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41493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A8CB722-F13C-4EC8-911A-71196774A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18121300-AFCB-4871-9785-81B8868CE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crscode=‘csc6710’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crscode=‘csc7710’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</a:p>
        </p:txBody>
      </p:sp>
      <p:pic>
        <p:nvPicPr>
          <p:cNvPr id="8397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87FD5C68-D501-4CB7-B232-690C4FB3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16201-FFA5-4AD2-A730-3FD15B4D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112</a:t>
            </a:fld>
            <a:endParaRPr lang="en-US" altLang="zh-TW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663331C-4F16-4074-8516-5F4450665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D876A2A7-2535-426C-92BF-187B19FB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962400"/>
            <a:ext cx="3505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'CSC7710’;</a:t>
            </a:r>
          </a:p>
        </p:txBody>
      </p:sp>
      <p:pic>
        <p:nvPicPr>
          <p:cNvPr id="84996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55C82517-8D89-4F85-AA62-C0575E46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71DEF-2F4F-43EB-8749-3D8EC2B9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113</a:t>
            </a:fld>
            <a:endParaRPr lang="en-US" altLang="zh-TW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D663331C-4F16-4074-8516-5F4450665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Simulate Except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D876A2A7-2535-426C-92BF-187B19FB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3934549"/>
            <a:ext cx="55916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84996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55C82517-8D89-4F85-AA62-C0575E46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0FCC0-66EF-48F3-9EF9-52B28BB2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3337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1942-ABBA-524A-2F06-FF795B98B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23DECC9-D296-DD4B-7B16-06D7DB45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What does it mean by NOT IN</a:t>
            </a:r>
          </a:p>
        </p:txBody>
      </p:sp>
      <p:sp>
        <p:nvSpPr>
          <p:cNvPr id="84995" name="Text Box 4">
            <a:extLst>
              <a:ext uri="{FF2B5EF4-FFF2-40B4-BE49-F238E27FC236}">
                <a16:creationId xmlns:a16="http://schemas.microsoft.com/office/drawing/2014/main" id="{60442665-6DD1-8BCC-E103-6F29194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1931724"/>
            <a:ext cx="5591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[1111, 2222, 3333] 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Means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1111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2222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3333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BC1C7-D3FE-4970-57A3-7374EE80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115</a:t>
            </a:fld>
            <a:endParaRPr lang="en-US" altLang="zh-TW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7FA847D-5D34-7D34-9307-0696F20E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034" y="4228238"/>
            <a:ext cx="559166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IN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[1111,2222,3333] 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Means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1111 OR 2222 OR 3333</a:t>
            </a:r>
          </a:p>
        </p:txBody>
      </p:sp>
    </p:spTree>
    <p:extLst>
      <p:ext uri="{BB962C8B-B14F-4D97-AF65-F5344CB8AC3E}">
        <p14:creationId xmlns:p14="http://schemas.microsoft.com/office/powerpoint/2010/main" val="10619366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A9F1AD1-9C9C-4BE1-AA86-90B09817F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2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B2EC0FF-89C6-4BD3-A469-1D8D14E1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taught both ‘csc6710’ and ‘csc7710’.</a:t>
            </a:r>
          </a:p>
        </p:txBody>
      </p:sp>
      <p:pic>
        <p:nvPicPr>
          <p:cNvPr id="8602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F39AA188-840F-41D9-8DCB-3DD6C401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D5E9B-6EDB-450C-B9C8-66115179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116</a:t>
            </a:fld>
            <a:endParaRPr lang="en-US" altLang="zh-TW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C29CDC-E747-4AC3-AF02-C608D65E6A14}"/>
              </a:ext>
            </a:extLst>
          </p:cNvPr>
          <p:cNvCxnSpPr>
            <a:endCxn id="152579" idx="7"/>
          </p:cNvCxnSpPr>
          <p:nvPr/>
        </p:nvCxnSpPr>
        <p:spPr bwMode="auto">
          <a:xfrm flipV="1">
            <a:off x="4133461" y="2174736"/>
            <a:ext cx="298884" cy="1765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52811-03F1-4655-B881-5C3C88E25DB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56180" y="2263026"/>
            <a:ext cx="558944" cy="294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78BB22-AC45-421A-BCE2-699F27319850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351314"/>
            <a:ext cx="711994" cy="3918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EB759B-43C5-4097-8F28-F315C3CDEF68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446250"/>
            <a:ext cx="762000" cy="4109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2D534E-E445-4624-9021-35560CE689C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6869" y="2509934"/>
            <a:ext cx="844420" cy="462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2AEFD6-4CDE-4F4D-A680-994C20392E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6869" y="2602850"/>
            <a:ext cx="844420" cy="5096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8E188A-26F8-41C2-B207-89B1EBDFA6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716914"/>
            <a:ext cx="844420" cy="4885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88D810-BFE4-4D72-84BE-B55373FD0AAF}"/>
              </a:ext>
            </a:extLst>
          </p:cNvPr>
          <p:cNvCxnSpPr>
            <a:cxnSpLocks/>
          </p:cNvCxnSpPr>
          <p:nvPr/>
        </p:nvCxnSpPr>
        <p:spPr bwMode="auto">
          <a:xfrm flipV="1">
            <a:off x="3886200" y="2793114"/>
            <a:ext cx="914400" cy="525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518BEA-C5B3-4D9B-97C5-2DD3CCC369B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18857" y="2896030"/>
            <a:ext cx="891074" cy="5376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8766A9-2AA3-4AE6-A52F-676592DD0275}"/>
              </a:ext>
            </a:extLst>
          </p:cNvPr>
          <p:cNvCxnSpPr>
            <a:cxnSpLocks/>
            <a:endCxn id="152579" idx="6"/>
          </p:cNvCxnSpPr>
          <p:nvPr/>
        </p:nvCxnSpPr>
        <p:spPr bwMode="auto">
          <a:xfrm flipV="1">
            <a:off x="3996609" y="3009900"/>
            <a:ext cx="803991" cy="5201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E1E2CD-03FA-4216-813C-4C93D0F5418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69698" y="3148462"/>
            <a:ext cx="729343" cy="477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24DB8D-758D-4CBD-829E-B9E5F27ED69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5016" y="3272927"/>
            <a:ext cx="664025" cy="440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3EC60D-FD7F-4302-BF94-069E4B575B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221330" y="3469593"/>
            <a:ext cx="499959" cy="3224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AF6F08-AFB5-41C8-8731-533398E4ED05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592" y="3610379"/>
            <a:ext cx="380608" cy="2286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B8B7B-C1F3-49F0-8C93-66E3D473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76553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20D244-F6AB-43F2-9B6F-B2504C50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87044" name="Text Box 5">
            <a:extLst>
              <a:ext uri="{FF2B5EF4-FFF2-40B4-BE49-F238E27FC236}">
                <a16:creationId xmlns:a16="http://schemas.microsoft.com/office/drawing/2014/main" id="{E15CFBB1-7481-48EA-9DA5-4A6A86D89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1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</a:p>
        </p:txBody>
      </p:sp>
      <p:pic>
        <p:nvPicPr>
          <p:cNvPr id="87045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95B221E-31AD-4558-A11D-42C05DEE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04EFC-5EF3-4BE3-BD73-A04B65D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3922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INTERSECT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T2.ssn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T2.crscode = 'CSC7710’;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178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369FD7D4-15B9-4780-998B-BFE3A8F64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Expressions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BD5FBE08-81EB-438A-99D3-61BA854D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24200"/>
            <a:ext cx="41021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   123 Main   stamps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1123   John   123 Main   coins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5556   Mary  7 Lake Dr  hiking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    5 Pine St    stamps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8270A2AE-E23A-4152-B57E-0A66EF9B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3089275"/>
            <a:ext cx="15986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1123   John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9876   Bart</a:t>
            </a:r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F3F67FBB-07C9-478A-A95F-239F31265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24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DF1FED75-D95A-49FE-B160-B5A7E9B3A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406C10A-92FA-453F-A104-1806A3433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124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E7C8954-B53D-4A8F-A179-6531FCABD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9AE2FBA5-644F-4084-AA5A-3D92FBB61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5831DC4B-9A97-4612-B01D-A2B2C55D4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50557B86-F014-42B3-845D-F4673C39D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24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C95A40EE-347D-49AD-A05A-A739A8A1B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2C87DECF-3F78-4A6B-9617-17B4CAAE9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7CE19CA3-58B1-4539-A05A-A866095D6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8C1505CA-B45E-41B2-B4BA-A31FA1A13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3" name="Line 21">
            <a:extLst>
              <a:ext uri="{FF2B5EF4-FFF2-40B4-BE49-F238E27FC236}">
                <a16:creationId xmlns:a16="http://schemas.microsoft.com/office/drawing/2014/main" id="{806A89F0-5862-45D8-A30F-0B58FD1AD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4" name="Line 22">
            <a:extLst>
              <a:ext uri="{FF2B5EF4-FFF2-40B4-BE49-F238E27FC236}">
                <a16:creationId xmlns:a16="http://schemas.microsoft.com/office/drawing/2014/main" id="{0B769AD1-E45F-44A1-B134-BE8AF4477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5" name="Line 23">
            <a:extLst>
              <a:ext uri="{FF2B5EF4-FFF2-40B4-BE49-F238E27FC236}">
                <a16:creationId xmlns:a16="http://schemas.microsoft.com/office/drawing/2014/main" id="{6B78668A-935F-4609-A118-9275CF25B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6" name="Text Box 24">
            <a:extLst>
              <a:ext uri="{FF2B5EF4-FFF2-40B4-BE49-F238E27FC236}">
                <a16:creationId xmlns:a16="http://schemas.microsoft.com/office/drawing/2014/main" id="{12A5A8BA-D401-42A1-8373-3776FD85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757488"/>
            <a:ext cx="640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Id       Name      Address      Hobby                       Id       Name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84E3A3A4-4BBA-409C-B804-F5BAFBD6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6894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4A704171-4C0E-427E-BAE0-FEF50E236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Result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9CA90CC8-7103-497C-8B41-16F1C00D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707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cs typeface="Times New Roman" pitchFamily="18" charset="0"/>
                <a:sym typeface="Symbol" pitchFamily="18" charset="2"/>
              </a:rPr>
              <a:t>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Id, Name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 i="1"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 i="1" baseline="-30000">
                <a:cs typeface="Times New Roman" pitchFamily="18" charset="0"/>
              </a:rPr>
              <a:t>Hobby=</a:t>
            </a:r>
            <a:r>
              <a:rPr lang="en-US" sz="2800" baseline="-30000">
                <a:cs typeface="Times New Roman" pitchFamily="18" charset="0"/>
              </a:rPr>
              <a:t>’stamps’</a:t>
            </a:r>
            <a:r>
              <a:rPr lang="en-US" sz="2800" i="1" baseline="-30000">
                <a:cs typeface="Times New Roman" pitchFamily="18" charset="0"/>
              </a:rPr>
              <a:t>  </a:t>
            </a:r>
            <a:r>
              <a:rPr lang="en-US" sz="2800" baseline="-30000">
                <a:cs typeface="Times New Roman" pitchFamily="18" charset="0"/>
              </a:rPr>
              <a:t>OR </a:t>
            </a:r>
            <a:r>
              <a:rPr lang="en-US" sz="2800" i="1" baseline="-30000">
                <a:cs typeface="Times New Roman" pitchFamily="18" charset="0"/>
              </a:rPr>
              <a:t> Hobby=</a:t>
            </a:r>
            <a:r>
              <a:rPr lang="en-US" sz="2800" baseline="-30000">
                <a:cs typeface="Times New Roman" pitchFamily="18" charset="0"/>
              </a:rPr>
              <a:t>’coins’</a:t>
            </a:r>
            <a:r>
              <a:rPr lang="en-US" sz="2800" i="1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Person</a:t>
            </a:r>
            <a:r>
              <a:rPr lang="en-US" sz="2800">
                <a:cs typeface="Times New Roman" pitchFamily="18" charset="0"/>
              </a:rPr>
              <a:t>) )</a:t>
            </a:r>
            <a:r>
              <a:rPr lang="en-US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30159-E467-4C0F-8F0C-C5D986CF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新細明體" panose="02020500000000000000" pitchFamily="18" charset="-120"/>
              </a:rPr>
              <a:t>Similate</a:t>
            </a:r>
            <a:r>
              <a:rPr lang="en-US" altLang="zh-TW" dirty="0">
                <a:ea typeface="新細明體" panose="02020500000000000000" pitchFamily="18" charset="-120"/>
              </a:rPr>
              <a:t> INTERSECT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T1.ssn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T2.ssn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T2.crscode = 'CSC7710’);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1724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8102"/>
              </p:ext>
            </p:extLst>
          </p:nvPr>
        </p:nvGraphicFramePr>
        <p:xfrm>
          <a:off x="66902" y="2767216"/>
          <a:ext cx="413745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483457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csc7710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2016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5515"/>
              </p:ext>
            </p:extLst>
          </p:nvPr>
        </p:nvGraphicFramePr>
        <p:xfrm>
          <a:off x="4901938" y="2765780"/>
          <a:ext cx="3960888" cy="173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29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029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32029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366062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csc7710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640609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172177" y="3271101"/>
            <a:ext cx="729761" cy="364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4DF8-91DB-4662-BBB9-4D517F1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6289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2FE4BBF-B9C3-4020-A137-AE3E2537E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8815BCA4-3760-474C-A448-20EA03D1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T2.crscode='CSC7710'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T1.ssn=T2.ssn;</a:t>
            </a:r>
          </a:p>
        </p:txBody>
      </p:sp>
      <p:pic>
        <p:nvPicPr>
          <p:cNvPr id="8806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DCC5C4E-B3FD-437A-9289-AAFF903D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2A091-1F92-4927-93E7-5BF90B74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33450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A20D244-F6AB-43F2-9B6F-B2504C508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FA873014-3312-4278-B46F-2D1F0801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708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crscode=‘csc6710’  crscode=‘csc7710’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(Taught), wrong!</a:t>
            </a:r>
          </a:p>
        </p:txBody>
      </p:sp>
      <p:pic>
        <p:nvPicPr>
          <p:cNvPr id="87045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95B221E-31AD-4558-A11D-42C05DEE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04EFC-5EF3-4BE3-BD73-A04B65DE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123</a:t>
            </a:fld>
            <a:endParaRPr lang="en-US" altLang="zh-TW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D76D38B-DC52-4BF5-B3BC-F28B360C5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3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CA2B76AB-E1A0-4774-917A-13D01F482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have never taught ‘csc7710’.</a:t>
            </a:r>
          </a:p>
        </p:txBody>
      </p:sp>
      <p:pic>
        <p:nvPicPr>
          <p:cNvPr id="8909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06EC3A2-A6AE-40FC-A989-4395C27C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D52D0F-4152-4C74-8995-A2C0E2DB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124</a:t>
            </a:fld>
            <a:endParaRPr lang="en-US" altLang="zh-TW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933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All professors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829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who taught CSC7710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83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B5369-B2D0-4408-BBA7-AA134E42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6613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90DA5108-6CED-47F4-B2DD-AA1D9024C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E8649BD-C640-41FB-BC38-2E6201F1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&lt;&gt;‘csc7710’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(Taught)), wrong answer!</a:t>
            </a:r>
          </a:p>
        </p:txBody>
      </p:sp>
      <p:sp>
        <p:nvSpPr>
          <p:cNvPr id="90116" name="Text Box 5">
            <a:extLst>
              <a:ext uri="{FF2B5EF4-FFF2-40B4-BE49-F238E27FC236}">
                <a16:creationId xmlns:a16="http://schemas.microsoft.com/office/drawing/2014/main" id="{274652E3-3758-422D-AECD-211C01A77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746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(Professor)-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crscode=‘csc7710’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(Taught)), correct answer!</a:t>
            </a:r>
          </a:p>
        </p:txBody>
      </p:sp>
      <p:pic>
        <p:nvPicPr>
          <p:cNvPr id="90117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F8B26E3E-76F8-4E6A-A9C2-924579A5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E4887-918C-4C43-A1EC-B886FA5D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126</a:t>
            </a:fld>
            <a:endParaRPr lang="en-US" altLang="zh-TW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FD8D3D-E72B-436E-8AD8-35764A1A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BA5155E3-AEB0-45C6-94A7-EC90AFE3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'CSC7710’;</a:t>
            </a:r>
          </a:p>
        </p:txBody>
      </p:sp>
      <p:pic>
        <p:nvPicPr>
          <p:cNvPr id="9114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CE3E9F8-3FB1-4453-A805-7C0F8A8B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4921E-4678-4CE4-A40B-625D64AA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127</a:t>
            </a:fld>
            <a:endParaRPr lang="en-US" altLang="zh-TW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1FD8D3D-E72B-436E-8AD8-35764A1A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Simulate Except</a:t>
            </a:r>
          </a:p>
        </p:txBody>
      </p:sp>
      <p:sp>
        <p:nvSpPr>
          <p:cNvPr id="91139" name="Text Box 4">
            <a:extLst>
              <a:ext uri="{FF2B5EF4-FFF2-40B4-BE49-F238E27FC236}">
                <a16:creationId xmlns:a16="http://schemas.microsoft.com/office/drawing/2014/main" id="{BA5155E3-AEB0-45C6-94A7-EC90AFE3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82976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NOT IN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'CSC7710'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</p:txBody>
      </p:sp>
      <p:pic>
        <p:nvPicPr>
          <p:cNvPr id="9114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BCE3E9F8-3FB1-4453-A805-7C0F8A8B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B4C5B-71C0-4203-8EA8-FFE0F4D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0163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D81D7CB-5A90-40EC-99AB-C0B040AAF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4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506B952C-4114-4A12-9115-2DC04703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professors who taught ‘CSC6710’ and ‘CSC7710” in the same semester </a:t>
            </a:r>
          </a:p>
        </p:txBody>
      </p:sp>
      <p:pic>
        <p:nvPicPr>
          <p:cNvPr id="9216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1023A254-E5B2-4EBA-9DB5-F400177E4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D85B9-87D8-4971-AD4B-7B96B234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129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Set Operators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5C7B8DE-38CB-45E6-B948-FE5C2A0EB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 is a set of tuples, so set operations should apply: 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, ,  (set difference)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Result of combining two relations with a set operator is a relation =&gt; all its elements must be tuples having same structure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Hence, scope of set operations limited to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union compatible relations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F7A60-CB56-46E9-BD9F-A381EF0B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73176"/>
              </p:ext>
            </p:extLst>
          </p:nvPr>
        </p:nvGraphicFramePr>
        <p:xfrm>
          <a:off x="66902" y="2767216"/>
          <a:ext cx="398099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csc7710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Fall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454596"/>
              </p:ext>
            </p:extLst>
          </p:nvPr>
        </p:nvGraphicFramePr>
        <p:xfrm>
          <a:off x="4781301" y="2767216"/>
          <a:ext cx="34528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206362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206362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csc7710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 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/>
          <p:nvPr/>
        </p:nvCxnSpPr>
        <p:spPr bwMode="auto">
          <a:xfrm>
            <a:off x="4047896" y="3363685"/>
            <a:ext cx="733405" cy="321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01BC-D5E3-44A4-AE9E-DA0B10C2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19989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FA484A0-4647-429B-8E69-5916BF558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6E438824-EC1D-4897-A4CA-56B938B0D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crscode1=‘csc6710’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(Taught[crscode1,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semester])    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crscode2=‘csc7710’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(Taught[crscode2,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semester]))</a:t>
            </a:r>
          </a:p>
        </p:txBody>
      </p:sp>
      <p:grpSp>
        <p:nvGrpSpPr>
          <p:cNvPr id="93188" name="Group 1034">
            <a:extLst>
              <a:ext uri="{FF2B5EF4-FFF2-40B4-BE49-F238E27FC236}">
                <a16:creationId xmlns:a16="http://schemas.microsoft.com/office/drawing/2014/main" id="{08A0963B-B481-427E-A2CD-C118A4B541F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495800"/>
            <a:ext cx="457200" cy="152400"/>
            <a:chOff x="2352" y="2064"/>
            <a:chExt cx="288" cy="96"/>
          </a:xfrm>
        </p:grpSpPr>
        <p:sp>
          <p:nvSpPr>
            <p:cNvPr id="93191" name="AutoShape 1030">
              <a:extLst>
                <a:ext uri="{FF2B5EF4-FFF2-40B4-BE49-F238E27FC236}">
                  <a16:creationId xmlns:a16="http://schemas.microsoft.com/office/drawing/2014/main" id="{D1159D99-2652-4919-A12E-56EC08636C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93192" name="AutoShape 1033">
              <a:extLst>
                <a:ext uri="{FF2B5EF4-FFF2-40B4-BE49-F238E27FC236}">
                  <a16:creationId xmlns:a16="http://schemas.microsoft.com/office/drawing/2014/main" id="{75A40EFD-1176-48FB-A758-9579522576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93189" name="Picture 9" descr="C:\Documents and Settings\Dr. Shiyong Lu\My Documents\schema.bmp">
            <a:extLst>
              <a:ext uri="{FF2B5EF4-FFF2-40B4-BE49-F238E27FC236}">
                <a16:creationId xmlns:a16="http://schemas.microsoft.com/office/drawing/2014/main" id="{70352EEE-92F3-47FC-83CB-08A26C1B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0" name="Rectangle 10">
            <a:extLst>
              <a:ext uri="{FF2B5EF4-FFF2-40B4-BE49-F238E27FC236}">
                <a16:creationId xmlns:a16="http://schemas.microsoft.com/office/drawing/2014/main" id="{C00BD686-E8D5-4005-B311-D6D4D7BC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3048000"/>
            <a:ext cx="6454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4400">
                <a:solidFill>
                  <a:schemeClr val="tx2"/>
                </a:solidFill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C4D22-E53F-43B3-851C-70621381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131</a:t>
            </a:fld>
            <a:endParaRPr lang="en-US" altLang="zh-TW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2AC14CA-6039-4FED-902D-8F0AC686B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4211" name="Text Box 4">
            <a:extLst>
              <a:ext uri="{FF2B5EF4-FFF2-40B4-BE49-F238E27FC236}">
                <a16:creationId xmlns:a16="http://schemas.microsoft.com/office/drawing/2014/main" id="{8951F16D-D836-4223-8B3F-3B5352BD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'CSC6710' AND T2.crscode='CSC7710' AND T1.ssn=T2.ssn AND T1.semester=T2.semester;</a:t>
            </a:r>
          </a:p>
        </p:txBody>
      </p:sp>
      <p:pic>
        <p:nvPicPr>
          <p:cNvPr id="9421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039AB54-3023-4792-A1C9-23B98BD9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A193F-6DB7-40D4-8F74-6562BA9E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132</a:t>
            </a:fld>
            <a:endParaRPr lang="en-US" altLang="zh-TW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61C80DB8-62BF-43CC-87FE-C4D7F0444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5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A6F62257-5BC3-4D70-947C-CE2BC5938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professors who taught ‘CSC6710’ or ‘CSC7710”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but not both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9523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E2F3EB0-E362-4B72-9CD9-DEE066751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0C3D5-E543-4871-ACBB-87879181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133</a:t>
            </a:fld>
            <a:endParaRPr lang="en-US" altLang="zh-TW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dirty="0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577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 6710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3936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Professors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who taught CSC7710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257" y="6107575"/>
            <a:ext cx="33078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 1: (A – B)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 (B – A) 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Solution 2: (A  B) – (A  B)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99FE1E-1A1F-47EB-97A2-2169448A22C6}"/>
              </a:ext>
            </a:extLst>
          </p:cNvPr>
          <p:cNvCxnSpPr>
            <a:stCxn id="152579" idx="1"/>
            <a:endCxn id="152579" idx="2"/>
          </p:cNvCxnSpPr>
          <p:nvPr/>
        </p:nvCxnSpPr>
        <p:spPr bwMode="auto">
          <a:xfrm flipH="1">
            <a:off x="2286000" y="2174736"/>
            <a:ext cx="368255" cy="835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A6D56F-EF52-4B2A-9528-29EB0F1B3F97}"/>
              </a:ext>
            </a:extLst>
          </p:cNvPr>
          <p:cNvCxnSpPr/>
          <p:nvPr/>
        </p:nvCxnSpPr>
        <p:spPr bwMode="auto">
          <a:xfrm flipH="1">
            <a:off x="2286000" y="2044422"/>
            <a:ext cx="501588" cy="1095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9D7483-4836-44D9-A306-CFA9055BE12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6001" y="1979720"/>
            <a:ext cx="590364" cy="128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5CDF5A-1749-4AA2-8220-743CA26CE8EE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4537" y="1979720"/>
            <a:ext cx="582851" cy="1287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196095-11B2-4FEE-B7A7-039C649108F2}"/>
              </a:ext>
            </a:extLst>
          </p:cNvPr>
          <p:cNvCxnSpPr/>
          <p:nvPr/>
        </p:nvCxnSpPr>
        <p:spPr bwMode="auto">
          <a:xfrm flipV="1">
            <a:off x="2364537" y="1979720"/>
            <a:ext cx="662748" cy="1449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7F5ED2-98C7-4D16-B03B-245FA62283D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02949" y="1899821"/>
            <a:ext cx="730868" cy="15979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F323C5-A6F5-4EC2-87EE-9759ADC8BD79}"/>
              </a:ext>
            </a:extLst>
          </p:cNvPr>
          <p:cNvCxnSpPr/>
          <p:nvPr/>
        </p:nvCxnSpPr>
        <p:spPr bwMode="auto">
          <a:xfrm flipV="1">
            <a:off x="2470127" y="1899821"/>
            <a:ext cx="730273" cy="16778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84EE52-81F3-4F35-8CA6-6BDFF08C38C6}"/>
              </a:ext>
            </a:extLst>
          </p:cNvPr>
          <p:cNvCxnSpPr/>
          <p:nvPr/>
        </p:nvCxnSpPr>
        <p:spPr bwMode="auto">
          <a:xfrm flipH="1">
            <a:off x="2536794" y="1828800"/>
            <a:ext cx="749468" cy="1828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970CE-38F7-4F91-9EE9-21598E7779E5}"/>
              </a:ext>
            </a:extLst>
          </p:cNvPr>
          <p:cNvCxnSpPr/>
          <p:nvPr/>
        </p:nvCxnSpPr>
        <p:spPr bwMode="auto">
          <a:xfrm flipV="1">
            <a:off x="2581183" y="1828800"/>
            <a:ext cx="774576" cy="19264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76" name="Straight Connector 152575">
            <a:extLst>
              <a:ext uri="{FF2B5EF4-FFF2-40B4-BE49-F238E27FC236}">
                <a16:creationId xmlns:a16="http://schemas.microsoft.com/office/drawing/2014/main" id="{578FF005-29F7-46B4-A92C-92B29511B2D0}"/>
              </a:ext>
            </a:extLst>
          </p:cNvPr>
          <p:cNvCxnSpPr>
            <a:cxnSpLocks/>
            <a:endCxn id="152579" idx="3"/>
          </p:cNvCxnSpPr>
          <p:nvPr/>
        </p:nvCxnSpPr>
        <p:spPr bwMode="auto">
          <a:xfrm flipH="1">
            <a:off x="2654255" y="1828800"/>
            <a:ext cx="750333" cy="201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88" name="Straight Connector 152587">
            <a:extLst>
              <a:ext uri="{FF2B5EF4-FFF2-40B4-BE49-F238E27FC236}">
                <a16:creationId xmlns:a16="http://schemas.microsoft.com/office/drawing/2014/main" id="{13E493E9-7F59-43C3-9AEA-83F978BD89F2}"/>
              </a:ext>
            </a:extLst>
          </p:cNvPr>
          <p:cNvCxnSpPr>
            <a:stCxn id="152579" idx="3"/>
            <a:endCxn id="152579" idx="0"/>
          </p:cNvCxnSpPr>
          <p:nvPr/>
        </p:nvCxnSpPr>
        <p:spPr bwMode="auto">
          <a:xfrm flipV="1">
            <a:off x="2654255" y="1828800"/>
            <a:ext cx="889045" cy="201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0" name="Straight Connector 152589">
            <a:extLst>
              <a:ext uri="{FF2B5EF4-FFF2-40B4-BE49-F238E27FC236}">
                <a16:creationId xmlns:a16="http://schemas.microsoft.com/office/drawing/2014/main" id="{EEA63FB5-5A07-4419-AA45-DE2185F091C8}"/>
              </a:ext>
            </a:extLst>
          </p:cNvPr>
          <p:cNvCxnSpPr/>
          <p:nvPr/>
        </p:nvCxnSpPr>
        <p:spPr bwMode="auto">
          <a:xfrm flipH="1">
            <a:off x="2768383" y="1837908"/>
            <a:ext cx="889217" cy="208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2" name="Straight Connector 152591">
            <a:extLst>
              <a:ext uri="{FF2B5EF4-FFF2-40B4-BE49-F238E27FC236}">
                <a16:creationId xmlns:a16="http://schemas.microsoft.com/office/drawing/2014/main" id="{6F8094C1-061F-4665-B784-AA5992ED59F9}"/>
              </a:ext>
            </a:extLst>
          </p:cNvPr>
          <p:cNvCxnSpPr/>
          <p:nvPr/>
        </p:nvCxnSpPr>
        <p:spPr bwMode="auto">
          <a:xfrm flipV="1">
            <a:off x="2876365" y="1837908"/>
            <a:ext cx="857435" cy="2086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4" name="Straight Connector 152593">
            <a:extLst>
              <a:ext uri="{FF2B5EF4-FFF2-40B4-BE49-F238E27FC236}">
                <a16:creationId xmlns:a16="http://schemas.microsoft.com/office/drawing/2014/main" id="{ADC1146D-8908-4F7C-AEEF-F03F0572B2A7}"/>
              </a:ext>
            </a:extLst>
          </p:cNvPr>
          <p:cNvCxnSpPr/>
          <p:nvPr/>
        </p:nvCxnSpPr>
        <p:spPr bwMode="auto">
          <a:xfrm flipH="1">
            <a:off x="2911528" y="1837908"/>
            <a:ext cx="974672" cy="21659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6" name="Straight Connector 152595">
            <a:extLst>
              <a:ext uri="{FF2B5EF4-FFF2-40B4-BE49-F238E27FC236}">
                <a16:creationId xmlns:a16="http://schemas.microsoft.com/office/drawing/2014/main" id="{DF29CE6B-CFDF-4AFF-8BF7-0F818545E238}"/>
              </a:ext>
            </a:extLst>
          </p:cNvPr>
          <p:cNvCxnSpPr/>
          <p:nvPr/>
        </p:nvCxnSpPr>
        <p:spPr bwMode="auto">
          <a:xfrm flipV="1">
            <a:off x="3027285" y="1849406"/>
            <a:ext cx="941033" cy="22112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598" name="Straight Connector 152597">
            <a:extLst>
              <a:ext uri="{FF2B5EF4-FFF2-40B4-BE49-F238E27FC236}">
                <a16:creationId xmlns:a16="http://schemas.microsoft.com/office/drawing/2014/main" id="{722789D5-504F-4EFB-BFFE-CC2364E39CE4}"/>
              </a:ext>
            </a:extLst>
          </p:cNvPr>
          <p:cNvCxnSpPr/>
          <p:nvPr/>
        </p:nvCxnSpPr>
        <p:spPr bwMode="auto">
          <a:xfrm flipH="1">
            <a:off x="3133817" y="1917653"/>
            <a:ext cx="896645" cy="22222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0" name="Straight Connector 152599">
            <a:extLst>
              <a:ext uri="{FF2B5EF4-FFF2-40B4-BE49-F238E27FC236}">
                <a16:creationId xmlns:a16="http://schemas.microsoft.com/office/drawing/2014/main" id="{3486A345-5741-4762-9F5D-1E9A18448157}"/>
              </a:ext>
            </a:extLst>
          </p:cNvPr>
          <p:cNvCxnSpPr/>
          <p:nvPr/>
        </p:nvCxnSpPr>
        <p:spPr bwMode="auto">
          <a:xfrm flipV="1">
            <a:off x="3286262" y="1979720"/>
            <a:ext cx="815221" cy="2160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2" name="Straight Connector 152601">
            <a:extLst>
              <a:ext uri="{FF2B5EF4-FFF2-40B4-BE49-F238E27FC236}">
                <a16:creationId xmlns:a16="http://schemas.microsoft.com/office/drawing/2014/main" id="{4A1942FD-3243-4C7A-A74A-0566B25B6354}"/>
              </a:ext>
            </a:extLst>
          </p:cNvPr>
          <p:cNvCxnSpPr/>
          <p:nvPr/>
        </p:nvCxnSpPr>
        <p:spPr bwMode="auto">
          <a:xfrm flipH="1">
            <a:off x="3355759" y="1979720"/>
            <a:ext cx="834501" cy="21602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4" name="Straight Connector 152603">
            <a:extLst>
              <a:ext uri="{FF2B5EF4-FFF2-40B4-BE49-F238E27FC236}">
                <a16:creationId xmlns:a16="http://schemas.microsoft.com/office/drawing/2014/main" id="{E47D9EFE-01CF-45CD-BAE3-39C8912E703A}"/>
              </a:ext>
            </a:extLst>
          </p:cNvPr>
          <p:cNvCxnSpPr>
            <a:stCxn id="152579" idx="4"/>
          </p:cNvCxnSpPr>
          <p:nvPr/>
        </p:nvCxnSpPr>
        <p:spPr bwMode="auto">
          <a:xfrm flipV="1">
            <a:off x="3543300" y="3924300"/>
            <a:ext cx="114300" cy="2667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6" name="Straight Connector 152605">
            <a:extLst>
              <a:ext uri="{FF2B5EF4-FFF2-40B4-BE49-F238E27FC236}">
                <a16:creationId xmlns:a16="http://schemas.microsoft.com/office/drawing/2014/main" id="{F1218268-236A-4A5C-8231-05A135132442}"/>
              </a:ext>
            </a:extLst>
          </p:cNvPr>
          <p:cNvCxnSpPr>
            <a:endCxn id="152580" idx="2"/>
          </p:cNvCxnSpPr>
          <p:nvPr/>
        </p:nvCxnSpPr>
        <p:spPr bwMode="auto">
          <a:xfrm flipV="1">
            <a:off x="3398864" y="3009900"/>
            <a:ext cx="487336" cy="1181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312748-5323-4F81-98F4-DD7FCD847760}"/>
              </a:ext>
            </a:extLst>
          </p:cNvPr>
          <p:cNvCxnSpPr>
            <a:stCxn id="152579" idx="4"/>
          </p:cNvCxnSpPr>
          <p:nvPr/>
        </p:nvCxnSpPr>
        <p:spPr bwMode="auto">
          <a:xfrm flipV="1">
            <a:off x="3543300" y="4003829"/>
            <a:ext cx="99232" cy="187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C91980-5DDA-441F-A5AF-A10BBD8194F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3859" y="3216414"/>
            <a:ext cx="502624" cy="10123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67B24-3418-4288-B18E-5E4C53FBC508}"/>
              </a:ext>
            </a:extLst>
          </p:cNvPr>
          <p:cNvCxnSpPr>
            <a:endCxn id="152579" idx="4"/>
          </p:cNvCxnSpPr>
          <p:nvPr/>
        </p:nvCxnSpPr>
        <p:spPr bwMode="auto">
          <a:xfrm flipH="1">
            <a:off x="3543300" y="3364637"/>
            <a:ext cx="425018" cy="8263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16FA62-FB16-4DA0-B6A7-8D24AE8AE1F0}"/>
              </a:ext>
            </a:extLst>
          </p:cNvPr>
          <p:cNvCxnSpPr/>
          <p:nvPr/>
        </p:nvCxnSpPr>
        <p:spPr bwMode="auto">
          <a:xfrm flipV="1">
            <a:off x="3665171" y="3497802"/>
            <a:ext cx="303147" cy="693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57F4B70-132F-45D9-BB47-1FD4A3206B70}"/>
              </a:ext>
            </a:extLst>
          </p:cNvPr>
          <p:cNvCxnSpPr/>
          <p:nvPr/>
        </p:nvCxnSpPr>
        <p:spPr bwMode="auto">
          <a:xfrm flipV="1">
            <a:off x="3816744" y="3577701"/>
            <a:ext cx="213718" cy="5622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D6A28C-A2D5-4BB1-BC24-6999721736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34079" y="2044422"/>
            <a:ext cx="127203" cy="2726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11F3DF-21C0-45AF-A9B2-6CD97AAE47B4}"/>
              </a:ext>
            </a:extLst>
          </p:cNvPr>
          <p:cNvCxnSpPr/>
          <p:nvPr/>
        </p:nvCxnSpPr>
        <p:spPr bwMode="auto">
          <a:xfrm flipV="1">
            <a:off x="3968318" y="3722594"/>
            <a:ext cx="133165" cy="4173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46F82D-4E93-4B05-9051-25E7CA0400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080920" y="3755254"/>
            <a:ext cx="85862" cy="336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726CDB-96DD-41C0-A0F8-DDBC63F6B85A}"/>
              </a:ext>
            </a:extLst>
          </p:cNvPr>
          <p:cNvCxnSpPr>
            <a:stCxn id="152580" idx="3"/>
          </p:cNvCxnSpPr>
          <p:nvPr/>
        </p:nvCxnSpPr>
        <p:spPr bwMode="auto">
          <a:xfrm flipH="1">
            <a:off x="4197680" y="3845064"/>
            <a:ext cx="56775" cy="2125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09" name="Straight Connector 152608">
            <a:extLst>
              <a:ext uri="{FF2B5EF4-FFF2-40B4-BE49-F238E27FC236}">
                <a16:creationId xmlns:a16="http://schemas.microsoft.com/office/drawing/2014/main" id="{A82911E7-4538-48AC-9DED-0F32A1E70B51}"/>
              </a:ext>
            </a:extLst>
          </p:cNvPr>
          <p:cNvCxnSpPr>
            <a:stCxn id="152579" idx="7"/>
          </p:cNvCxnSpPr>
          <p:nvPr/>
        </p:nvCxnSpPr>
        <p:spPr bwMode="auto">
          <a:xfrm flipV="1">
            <a:off x="4432345" y="1917653"/>
            <a:ext cx="139655" cy="2570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11" name="Straight Connector 152610">
            <a:extLst>
              <a:ext uri="{FF2B5EF4-FFF2-40B4-BE49-F238E27FC236}">
                <a16:creationId xmlns:a16="http://schemas.microsoft.com/office/drawing/2014/main" id="{44A31992-A225-4A32-A886-F31B09219D63}"/>
              </a:ext>
            </a:extLst>
          </p:cNvPr>
          <p:cNvCxnSpPr/>
          <p:nvPr/>
        </p:nvCxnSpPr>
        <p:spPr bwMode="auto">
          <a:xfrm flipH="1">
            <a:off x="4502172" y="1910918"/>
            <a:ext cx="146028" cy="3687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18" name="Straight Connector 152617">
            <a:extLst>
              <a:ext uri="{FF2B5EF4-FFF2-40B4-BE49-F238E27FC236}">
                <a16:creationId xmlns:a16="http://schemas.microsoft.com/office/drawing/2014/main" id="{3D503061-DB1F-4E08-AAC2-333E921181BE}"/>
              </a:ext>
            </a:extLst>
          </p:cNvPr>
          <p:cNvCxnSpPr>
            <a:cxnSpLocks/>
          </p:cNvCxnSpPr>
          <p:nvPr/>
        </p:nvCxnSpPr>
        <p:spPr bwMode="auto">
          <a:xfrm flipH="1">
            <a:off x="4592143" y="1882914"/>
            <a:ext cx="176611" cy="4341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2" name="Straight Connector 152621">
            <a:extLst>
              <a:ext uri="{FF2B5EF4-FFF2-40B4-BE49-F238E27FC236}">
                <a16:creationId xmlns:a16="http://schemas.microsoft.com/office/drawing/2014/main" id="{B13ECFEC-450F-4ED6-96B5-5ED4BD322A0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7485" y="1849406"/>
            <a:ext cx="261606" cy="5550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7" name="Straight Connector 152626">
            <a:extLst>
              <a:ext uri="{FF2B5EF4-FFF2-40B4-BE49-F238E27FC236}">
                <a16:creationId xmlns:a16="http://schemas.microsoft.com/office/drawing/2014/main" id="{A6BCE71D-BA30-4240-B564-BBB305EFFB97}"/>
              </a:ext>
            </a:extLst>
          </p:cNvPr>
          <p:cNvCxnSpPr/>
          <p:nvPr/>
        </p:nvCxnSpPr>
        <p:spPr bwMode="auto">
          <a:xfrm flipH="1">
            <a:off x="4680448" y="1849406"/>
            <a:ext cx="308802" cy="6629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29" name="Straight Connector 152628">
            <a:extLst>
              <a:ext uri="{FF2B5EF4-FFF2-40B4-BE49-F238E27FC236}">
                <a16:creationId xmlns:a16="http://schemas.microsoft.com/office/drawing/2014/main" id="{992AEF19-3902-4BFB-B3CD-CE0F00F7BC4B}"/>
              </a:ext>
            </a:extLst>
          </p:cNvPr>
          <p:cNvCxnSpPr>
            <a:cxnSpLocks/>
            <a:stCxn id="152580" idx="0"/>
          </p:cNvCxnSpPr>
          <p:nvPr/>
        </p:nvCxnSpPr>
        <p:spPr bwMode="auto">
          <a:xfrm flipH="1">
            <a:off x="4758288" y="1828800"/>
            <a:ext cx="385212" cy="7635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2" name="Straight Connector 152631">
            <a:extLst>
              <a:ext uri="{FF2B5EF4-FFF2-40B4-BE49-F238E27FC236}">
                <a16:creationId xmlns:a16="http://schemas.microsoft.com/office/drawing/2014/main" id="{5CFE1829-D500-4F66-81F7-80C5909A7309}"/>
              </a:ext>
            </a:extLst>
          </p:cNvPr>
          <p:cNvCxnSpPr/>
          <p:nvPr/>
        </p:nvCxnSpPr>
        <p:spPr bwMode="auto">
          <a:xfrm flipH="1">
            <a:off x="4768754" y="1828800"/>
            <a:ext cx="489046" cy="909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4" name="Straight Connector 152633">
            <a:extLst>
              <a:ext uri="{FF2B5EF4-FFF2-40B4-BE49-F238E27FC236}">
                <a16:creationId xmlns:a16="http://schemas.microsoft.com/office/drawing/2014/main" id="{121FD422-E8D2-4C24-A4A1-2525DD772E8B}"/>
              </a:ext>
            </a:extLst>
          </p:cNvPr>
          <p:cNvCxnSpPr/>
          <p:nvPr/>
        </p:nvCxnSpPr>
        <p:spPr bwMode="auto">
          <a:xfrm flipH="1">
            <a:off x="4812890" y="1849406"/>
            <a:ext cx="566389" cy="9875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6" name="Straight Connector 152635">
            <a:extLst>
              <a:ext uri="{FF2B5EF4-FFF2-40B4-BE49-F238E27FC236}">
                <a16:creationId xmlns:a16="http://schemas.microsoft.com/office/drawing/2014/main" id="{C8E85CF3-BE4D-4F0C-9F4B-792E789CF228}"/>
              </a:ext>
            </a:extLst>
          </p:cNvPr>
          <p:cNvCxnSpPr>
            <a:endCxn id="152579" idx="6"/>
          </p:cNvCxnSpPr>
          <p:nvPr/>
        </p:nvCxnSpPr>
        <p:spPr bwMode="auto">
          <a:xfrm flipH="1">
            <a:off x="4800600" y="1882914"/>
            <a:ext cx="661988" cy="1126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38" name="Straight Connector 152637">
            <a:extLst>
              <a:ext uri="{FF2B5EF4-FFF2-40B4-BE49-F238E27FC236}">
                <a16:creationId xmlns:a16="http://schemas.microsoft.com/office/drawing/2014/main" id="{55462105-814E-4ECD-BC89-DD576706FFA3}"/>
              </a:ext>
            </a:extLst>
          </p:cNvPr>
          <p:cNvCxnSpPr/>
          <p:nvPr/>
        </p:nvCxnSpPr>
        <p:spPr bwMode="auto">
          <a:xfrm flipH="1">
            <a:off x="4820432" y="1910918"/>
            <a:ext cx="770138" cy="1229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0" name="Straight Connector 152639">
            <a:extLst>
              <a:ext uri="{FF2B5EF4-FFF2-40B4-BE49-F238E27FC236}">
                <a16:creationId xmlns:a16="http://schemas.microsoft.com/office/drawing/2014/main" id="{7336F433-66AF-4C6F-8681-5C9C3E174105}"/>
              </a:ext>
            </a:extLst>
          </p:cNvPr>
          <p:cNvCxnSpPr/>
          <p:nvPr/>
        </p:nvCxnSpPr>
        <p:spPr bwMode="auto">
          <a:xfrm flipH="1">
            <a:off x="4768754" y="1959114"/>
            <a:ext cx="922434" cy="1427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2" name="Straight Connector 152641">
            <a:extLst>
              <a:ext uri="{FF2B5EF4-FFF2-40B4-BE49-F238E27FC236}">
                <a16:creationId xmlns:a16="http://schemas.microsoft.com/office/drawing/2014/main" id="{382B3420-9428-4872-94FA-4EFD42E96AC8}"/>
              </a:ext>
            </a:extLst>
          </p:cNvPr>
          <p:cNvCxnSpPr/>
          <p:nvPr/>
        </p:nvCxnSpPr>
        <p:spPr bwMode="auto">
          <a:xfrm flipH="1">
            <a:off x="4391117" y="2014214"/>
            <a:ext cx="1388103" cy="1988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4" name="Straight Connector 152643">
            <a:extLst>
              <a:ext uri="{FF2B5EF4-FFF2-40B4-BE49-F238E27FC236}">
                <a16:creationId xmlns:a16="http://schemas.microsoft.com/office/drawing/2014/main" id="{61AF04A2-97DE-4486-BD01-F94C10A8EEE2}"/>
              </a:ext>
            </a:extLst>
          </p:cNvPr>
          <p:cNvCxnSpPr/>
          <p:nvPr/>
        </p:nvCxnSpPr>
        <p:spPr bwMode="auto">
          <a:xfrm flipH="1">
            <a:off x="4522690" y="2055265"/>
            <a:ext cx="1349489" cy="19482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46" name="Straight Connector 152645">
            <a:extLst>
              <a:ext uri="{FF2B5EF4-FFF2-40B4-BE49-F238E27FC236}">
                <a16:creationId xmlns:a16="http://schemas.microsoft.com/office/drawing/2014/main" id="{343CE9A9-60D2-407E-A7B2-376062A15BD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92143" y="2083756"/>
            <a:ext cx="1339477" cy="19738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0" name="Straight Connector 152649">
            <a:extLst>
              <a:ext uri="{FF2B5EF4-FFF2-40B4-BE49-F238E27FC236}">
                <a16:creationId xmlns:a16="http://schemas.microsoft.com/office/drawing/2014/main" id="{3C6E3610-AFFB-45B4-8EBE-76BA587F2FC9}"/>
              </a:ext>
            </a:extLst>
          </p:cNvPr>
          <p:cNvCxnSpPr>
            <a:endCxn id="152580" idx="7"/>
          </p:cNvCxnSpPr>
          <p:nvPr/>
        </p:nvCxnSpPr>
        <p:spPr bwMode="auto">
          <a:xfrm flipV="1">
            <a:off x="4680448" y="2174736"/>
            <a:ext cx="1352097" cy="1917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2" name="Straight Connector 152651">
            <a:extLst>
              <a:ext uri="{FF2B5EF4-FFF2-40B4-BE49-F238E27FC236}">
                <a16:creationId xmlns:a16="http://schemas.microsoft.com/office/drawing/2014/main" id="{7F584287-524E-4BD8-9F8F-32E6F08C7DB4}"/>
              </a:ext>
            </a:extLst>
          </p:cNvPr>
          <p:cNvCxnSpPr/>
          <p:nvPr/>
        </p:nvCxnSpPr>
        <p:spPr bwMode="auto">
          <a:xfrm flipV="1">
            <a:off x="4768754" y="2279657"/>
            <a:ext cx="1356838" cy="18602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4" name="Straight Connector 152653">
            <a:extLst>
              <a:ext uri="{FF2B5EF4-FFF2-40B4-BE49-F238E27FC236}">
                <a16:creationId xmlns:a16="http://schemas.microsoft.com/office/drawing/2014/main" id="{03A710E9-2559-4555-9A8E-18ABB0A0DDAC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6633" y="2343170"/>
            <a:ext cx="1299981" cy="18127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57" name="Straight Connector 152656">
            <a:extLst>
              <a:ext uri="{FF2B5EF4-FFF2-40B4-BE49-F238E27FC236}">
                <a16:creationId xmlns:a16="http://schemas.microsoft.com/office/drawing/2014/main" id="{5A57BCBE-EBC3-4D59-BD2A-2DBF62C27D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013278" y="2445733"/>
            <a:ext cx="1247867" cy="17452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0" name="Straight Connector 152659">
            <a:extLst>
              <a:ext uri="{FF2B5EF4-FFF2-40B4-BE49-F238E27FC236}">
                <a16:creationId xmlns:a16="http://schemas.microsoft.com/office/drawing/2014/main" id="{1C84A659-38B5-44FC-AB5F-4E48DD81A69B}"/>
              </a:ext>
            </a:extLst>
          </p:cNvPr>
          <p:cNvCxnSpPr>
            <a:cxnSpLocks/>
            <a:stCxn id="152580" idx="4"/>
          </p:cNvCxnSpPr>
          <p:nvPr/>
        </p:nvCxnSpPr>
        <p:spPr bwMode="auto">
          <a:xfrm flipV="1">
            <a:off x="5143500" y="2525566"/>
            <a:ext cx="1167584" cy="1665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3" name="Straight Connector 152662">
            <a:extLst>
              <a:ext uri="{FF2B5EF4-FFF2-40B4-BE49-F238E27FC236}">
                <a16:creationId xmlns:a16="http://schemas.microsoft.com/office/drawing/2014/main" id="{2AF291EA-406B-4079-8AAF-60391BD23AE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7800" y="2610648"/>
            <a:ext cx="1069036" cy="1580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6" name="Straight Connector 152665">
            <a:extLst>
              <a:ext uri="{FF2B5EF4-FFF2-40B4-BE49-F238E27FC236}">
                <a16:creationId xmlns:a16="http://schemas.microsoft.com/office/drawing/2014/main" id="{8F78340F-0FAD-4BD0-9BDA-49B4A18CAD21}"/>
              </a:ext>
            </a:extLst>
          </p:cNvPr>
          <p:cNvCxnSpPr/>
          <p:nvPr/>
        </p:nvCxnSpPr>
        <p:spPr bwMode="auto">
          <a:xfrm flipV="1">
            <a:off x="5379279" y="2698811"/>
            <a:ext cx="947557" cy="1457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68" name="Straight Connector 152667">
            <a:extLst>
              <a:ext uri="{FF2B5EF4-FFF2-40B4-BE49-F238E27FC236}">
                <a16:creationId xmlns:a16="http://schemas.microsoft.com/office/drawing/2014/main" id="{02D8BC8B-0C3B-4D8B-B670-FF65ABC9A0E4}"/>
              </a:ext>
            </a:extLst>
          </p:cNvPr>
          <p:cNvCxnSpPr/>
          <p:nvPr/>
        </p:nvCxnSpPr>
        <p:spPr bwMode="auto">
          <a:xfrm flipV="1">
            <a:off x="5462588" y="2738761"/>
            <a:ext cx="938212" cy="1417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0" name="Straight Connector 152669">
            <a:extLst>
              <a:ext uri="{FF2B5EF4-FFF2-40B4-BE49-F238E27FC236}">
                <a16:creationId xmlns:a16="http://schemas.microsoft.com/office/drawing/2014/main" id="{EA9D7041-9BDB-42E7-98B6-80681A220104}"/>
              </a:ext>
            </a:extLst>
          </p:cNvPr>
          <p:cNvCxnSpPr/>
          <p:nvPr/>
        </p:nvCxnSpPr>
        <p:spPr bwMode="auto">
          <a:xfrm flipV="1">
            <a:off x="5587201" y="2845751"/>
            <a:ext cx="801619" cy="1275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2" name="Straight Connector 152671">
            <a:extLst>
              <a:ext uri="{FF2B5EF4-FFF2-40B4-BE49-F238E27FC236}">
                <a16:creationId xmlns:a16="http://schemas.microsoft.com/office/drawing/2014/main" id="{B4EFB904-A591-4276-953A-81ABDD85C6FF}"/>
              </a:ext>
            </a:extLst>
          </p:cNvPr>
          <p:cNvCxnSpPr>
            <a:endCxn id="152580" idx="6"/>
          </p:cNvCxnSpPr>
          <p:nvPr/>
        </p:nvCxnSpPr>
        <p:spPr bwMode="auto">
          <a:xfrm flipV="1">
            <a:off x="5727292" y="3009900"/>
            <a:ext cx="673508" cy="1047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4" name="Straight Connector 152673">
            <a:extLst>
              <a:ext uri="{FF2B5EF4-FFF2-40B4-BE49-F238E27FC236}">
                <a16:creationId xmlns:a16="http://schemas.microsoft.com/office/drawing/2014/main" id="{8FD9F56D-5440-4DC4-8210-2FE70B95DAA1}"/>
              </a:ext>
            </a:extLst>
          </p:cNvPr>
          <p:cNvCxnSpPr/>
          <p:nvPr/>
        </p:nvCxnSpPr>
        <p:spPr bwMode="auto">
          <a:xfrm flipV="1">
            <a:off x="5853057" y="3133493"/>
            <a:ext cx="547743" cy="8692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676" name="Straight Connector 152675">
            <a:extLst>
              <a:ext uri="{FF2B5EF4-FFF2-40B4-BE49-F238E27FC236}">
                <a16:creationId xmlns:a16="http://schemas.microsoft.com/office/drawing/2014/main" id="{01016A3D-7FE0-4C37-8DA6-9224F36FEBA6}"/>
              </a:ext>
            </a:extLst>
          </p:cNvPr>
          <p:cNvCxnSpPr>
            <a:stCxn id="152580" idx="5"/>
          </p:cNvCxnSpPr>
          <p:nvPr/>
        </p:nvCxnSpPr>
        <p:spPr bwMode="auto">
          <a:xfrm flipV="1">
            <a:off x="6032545" y="3427378"/>
            <a:ext cx="294291" cy="4176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EC0575-9E6A-4BDE-9E3E-6703731F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71583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2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(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  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3226C-A4A4-41FB-91A1-01661A02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135</a:t>
            </a:fld>
            <a:endParaRPr lang="en-US" altLang="zh-TW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3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=‘csc6710’  </a:t>
            </a:r>
            <a:r>
              <a:rPr lang="en-US" altLang="zh-TW" sz="3200" baseline="-25000" dirty="0" err="1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solidFill>
                  <a:schemeClr val="accent6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(Taught))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-(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 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7126EF5-B2F1-4353-86F5-C93687A1C19D}"/>
              </a:ext>
            </a:extLst>
          </p:cNvPr>
          <p:cNvSpPr/>
          <p:nvPr/>
        </p:nvSpPr>
        <p:spPr bwMode="auto">
          <a:xfrm>
            <a:off x="6560598" y="2602668"/>
            <a:ext cx="2583402" cy="699825"/>
          </a:xfrm>
          <a:prstGeom prst="wedgeRectCallout">
            <a:avLst>
              <a:gd name="adj1" fmla="val -185438"/>
              <a:gd name="adj2" fmla="val 156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v to implement UNION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B65F-1FA8-473F-87DD-D32E2D58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34744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03BB5604-1D42-46DB-8AA4-BEFA8C018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 4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6C58190A-1E50-468E-B90A-63B63C4F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94033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=‘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csc6710’  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(Taught))-(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crscode1=‘csc6710’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(Taught[crscode1,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semester1])    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crscode2=‘csc7710’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(Taught[crscode2, 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semester2])))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96260" name="Picture 6" descr="C:\Documents and Settings\Dr. Shiyong Lu\My Documents\schema.bmp">
            <a:extLst>
              <a:ext uri="{FF2B5EF4-FFF2-40B4-BE49-F238E27FC236}">
                <a16:creationId xmlns:a16="http://schemas.microsoft.com/office/drawing/2014/main" id="{6BBB2DBD-6C39-46D6-A91B-81430C5B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034">
            <a:extLst>
              <a:ext uri="{FF2B5EF4-FFF2-40B4-BE49-F238E27FC236}">
                <a16:creationId xmlns:a16="http://schemas.microsoft.com/office/drawing/2014/main" id="{F2F6BCC1-6B7A-4169-AA8E-6DCB73B0BACF}"/>
              </a:ext>
            </a:extLst>
          </p:cNvPr>
          <p:cNvGrpSpPr>
            <a:grpSpLocks/>
          </p:cNvGrpSpPr>
          <p:nvPr/>
        </p:nvGrpSpPr>
        <p:grpSpPr bwMode="auto">
          <a:xfrm>
            <a:off x="3170807" y="5019583"/>
            <a:ext cx="457200" cy="152400"/>
            <a:chOff x="2352" y="2064"/>
            <a:chExt cx="288" cy="96"/>
          </a:xfrm>
        </p:grpSpPr>
        <p:sp>
          <p:nvSpPr>
            <p:cNvPr id="6" name="AutoShape 1030">
              <a:extLst>
                <a:ext uri="{FF2B5EF4-FFF2-40B4-BE49-F238E27FC236}">
                  <a16:creationId xmlns:a16="http://schemas.microsoft.com/office/drawing/2014/main" id="{AD5DBBCB-22F8-4740-B894-27E1BE0FF4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7" name="AutoShape 1033">
              <a:extLst>
                <a:ext uri="{FF2B5EF4-FFF2-40B4-BE49-F238E27FC236}">
                  <a16:creationId xmlns:a16="http://schemas.microsoft.com/office/drawing/2014/main" id="{5ADD07C8-4861-4E93-B8D1-7957D8731B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E4AD9F6-D169-4DE6-B3F9-5C1481190480}"/>
              </a:ext>
            </a:extLst>
          </p:cNvPr>
          <p:cNvSpPr/>
          <p:nvPr/>
        </p:nvSpPr>
        <p:spPr bwMode="auto">
          <a:xfrm>
            <a:off x="6134470" y="2602668"/>
            <a:ext cx="3009530" cy="699825"/>
          </a:xfrm>
          <a:prstGeom prst="wedgeRectCallout">
            <a:avLst>
              <a:gd name="adj1" fmla="val -140728"/>
              <a:gd name="adj2" fmla="val 2857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LFRH to implement INTERSECTION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64459-7C01-4B10-83EF-8418F39B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011269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9289C25-ADDB-454B-BFB9-63AD7295A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7283" name="Text Box 4">
            <a:extLst>
              <a:ext uri="{FF2B5EF4-FFF2-40B4-BE49-F238E27FC236}">
                <a16:creationId xmlns:a16="http://schemas.microsoft.com/office/drawing/2014/main" id="{FE0386A7-E0B1-4A06-A764-C280F851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='CSC6710' OR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='CSC7710’ </a:t>
            </a:r>
            <a:b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</a:b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T1.ssn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T2,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= ‘CSC6710’ AND T2.crscode=‘CSC7710’ AND T1.ssn=T2.ssn;</a:t>
            </a:r>
          </a:p>
        </p:txBody>
      </p:sp>
      <p:pic>
        <p:nvPicPr>
          <p:cNvPr id="9728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E4718DA-D9DE-4397-A163-273859E1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DDB2C3-0E46-427C-AB68-DCA0F37541B9}"/>
              </a:ext>
            </a:extLst>
          </p:cNvPr>
          <p:cNvSpPr/>
          <p:nvPr/>
        </p:nvSpPr>
        <p:spPr bwMode="auto">
          <a:xfrm>
            <a:off x="230819" y="767950"/>
            <a:ext cx="2583402" cy="699825"/>
          </a:xfrm>
          <a:prstGeom prst="wedgeRectCallout">
            <a:avLst>
              <a:gd name="adj1" fmla="val 111813"/>
              <a:gd name="adj2" fmla="val 441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v to implement UNION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3D57D1E-E161-4EE4-89A2-563F98788288}"/>
              </a:ext>
            </a:extLst>
          </p:cNvPr>
          <p:cNvSpPr/>
          <p:nvPr/>
        </p:nvSpPr>
        <p:spPr bwMode="auto">
          <a:xfrm>
            <a:off x="6759575" y="2698087"/>
            <a:ext cx="2077375" cy="944005"/>
          </a:xfrm>
          <a:prstGeom prst="wedgeRectCallout">
            <a:avLst>
              <a:gd name="adj1" fmla="val -160078"/>
              <a:gd name="adj2" fmla="val 2185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LFRH to implement INTERSECTION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9DDFE8-AB30-4DD6-A87A-8C46F23E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138</a:t>
            </a:fld>
            <a:endParaRPr lang="en-US" altLang="zh-TW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9289C25-ADDB-454B-BFB9-63AD7295A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97283" name="Text Box 4">
            <a:extLst>
              <a:ext uri="{FF2B5EF4-FFF2-40B4-BE49-F238E27FC236}">
                <a16:creationId xmlns:a16="http://schemas.microsoft.com/office/drawing/2014/main" id="{FE0386A7-E0B1-4A06-A764-C280F8517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='CSC6710' OR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='CSC7710') 		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T1.ssn 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T1, Taught T2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T1.crscode = 'CSC6710' AND 	T2.crscode='CSC7710'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AND T1.ssn=T2.ssn);</a:t>
            </a:r>
          </a:p>
        </p:txBody>
      </p:sp>
      <p:pic>
        <p:nvPicPr>
          <p:cNvPr id="97284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4E4718DA-D9DE-4397-A163-273859E1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71C8B-905E-48E3-B42A-B136805C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618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Intersection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7084" y="2689935"/>
            <a:ext cx="2219417" cy="21306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4165107" y="2707691"/>
            <a:ext cx="2219417" cy="213064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24EE9-9D9E-4F20-80D5-1E38E3BCD73F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V="1">
            <a:off x="4490133" y="2849732"/>
            <a:ext cx="401463" cy="169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D3C9F-8639-4FAE-8DF9-5829C665A5E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6792" y="2889098"/>
            <a:ext cx="674703" cy="3246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F98A2A-EAAF-4B18-AB94-E8C7E86346ED}"/>
              </a:ext>
            </a:extLst>
          </p:cNvPr>
          <p:cNvCxnSpPr>
            <a:cxnSpLocks/>
            <a:endCxn id="5" idx="7"/>
          </p:cNvCxnSpPr>
          <p:nvPr/>
        </p:nvCxnSpPr>
        <p:spPr bwMode="auto">
          <a:xfrm flipV="1">
            <a:off x="4296792" y="3001960"/>
            <a:ext cx="784683" cy="327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903A31-05F2-4B58-B258-2D1C0E9EFA68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5107" y="3101491"/>
            <a:ext cx="1019452" cy="4229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2919AF-AF61-419B-AD3D-91016B1BC990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165543"/>
            <a:ext cx="1019452" cy="6074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02CF72-7B26-4640-ADF7-8FA68D4E6C0F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213718"/>
            <a:ext cx="1109708" cy="559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3AF2EC-ACB2-46C9-8C88-0EB8AB0B9B2F}"/>
              </a:ext>
            </a:extLst>
          </p:cNvPr>
          <p:cNvCxnSpPr>
            <a:stCxn id="8" idx="2"/>
          </p:cNvCxnSpPr>
          <p:nvPr/>
        </p:nvCxnSpPr>
        <p:spPr bwMode="auto">
          <a:xfrm flipV="1">
            <a:off x="4165107" y="3329126"/>
            <a:ext cx="1109708" cy="4438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994198-CA81-4FB9-94B0-3EC8550F3BB7}"/>
              </a:ext>
            </a:extLst>
          </p:cNvPr>
          <p:cNvCxnSpPr/>
          <p:nvPr/>
        </p:nvCxnSpPr>
        <p:spPr bwMode="auto">
          <a:xfrm flipH="1">
            <a:off x="4165107" y="3429000"/>
            <a:ext cx="1179250" cy="4949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1321B4-1367-4317-9306-2BF4AEE8BEC8}"/>
              </a:ext>
            </a:extLst>
          </p:cNvPr>
          <p:cNvCxnSpPr/>
          <p:nvPr/>
        </p:nvCxnSpPr>
        <p:spPr bwMode="auto">
          <a:xfrm flipV="1">
            <a:off x="4165107" y="3551068"/>
            <a:ext cx="1241394" cy="5060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61" name="Straight Connector 15360">
            <a:extLst>
              <a:ext uri="{FF2B5EF4-FFF2-40B4-BE49-F238E27FC236}">
                <a16:creationId xmlns:a16="http://schemas.microsoft.com/office/drawing/2014/main" id="{139108E4-E351-4200-A76D-FBB140C6E33E}"/>
              </a:ext>
            </a:extLst>
          </p:cNvPr>
          <p:cNvCxnSpPr>
            <a:cxnSpLocks/>
          </p:cNvCxnSpPr>
          <p:nvPr/>
        </p:nvCxnSpPr>
        <p:spPr bwMode="auto">
          <a:xfrm flipV="1">
            <a:off x="4165107" y="3656492"/>
            <a:ext cx="1312415" cy="4827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67" name="Straight Connector 15366">
            <a:extLst>
              <a:ext uri="{FF2B5EF4-FFF2-40B4-BE49-F238E27FC236}">
                <a16:creationId xmlns:a16="http://schemas.microsoft.com/office/drawing/2014/main" id="{782CE911-362E-4A36-A982-AB77C23BDB4F}"/>
              </a:ext>
            </a:extLst>
          </p:cNvPr>
          <p:cNvCxnSpPr>
            <a:cxnSpLocks/>
            <a:endCxn id="5" idx="6"/>
          </p:cNvCxnSpPr>
          <p:nvPr/>
        </p:nvCxnSpPr>
        <p:spPr bwMode="auto">
          <a:xfrm flipV="1">
            <a:off x="4165107" y="3755255"/>
            <a:ext cx="1241394" cy="433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3" name="Straight Connector 15372">
            <a:extLst>
              <a:ext uri="{FF2B5EF4-FFF2-40B4-BE49-F238E27FC236}">
                <a16:creationId xmlns:a16="http://schemas.microsoft.com/office/drawing/2014/main" id="{B976FFF3-0D67-4F54-9753-D1AF736EFE45}"/>
              </a:ext>
            </a:extLst>
          </p:cNvPr>
          <p:cNvCxnSpPr/>
          <p:nvPr/>
        </p:nvCxnSpPr>
        <p:spPr bwMode="auto">
          <a:xfrm flipV="1">
            <a:off x="4296792" y="3881518"/>
            <a:ext cx="1109709" cy="3631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5" name="Straight Connector 15374">
            <a:extLst>
              <a:ext uri="{FF2B5EF4-FFF2-40B4-BE49-F238E27FC236}">
                <a16:creationId xmlns:a16="http://schemas.microsoft.com/office/drawing/2014/main" id="{701C18ED-DB3D-455C-8B0C-F7ABB42EC5C1}"/>
              </a:ext>
            </a:extLst>
          </p:cNvPr>
          <p:cNvCxnSpPr/>
          <p:nvPr/>
        </p:nvCxnSpPr>
        <p:spPr bwMode="auto">
          <a:xfrm flipV="1">
            <a:off x="4296792" y="4015846"/>
            <a:ext cx="1109709" cy="351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7" name="Straight Connector 15376">
            <a:extLst>
              <a:ext uri="{FF2B5EF4-FFF2-40B4-BE49-F238E27FC236}">
                <a16:creationId xmlns:a16="http://schemas.microsoft.com/office/drawing/2014/main" id="{FA9AB6FE-594B-40B3-BC65-048EFD799841}"/>
              </a:ext>
            </a:extLst>
          </p:cNvPr>
          <p:cNvCxnSpPr/>
          <p:nvPr/>
        </p:nvCxnSpPr>
        <p:spPr bwMode="auto">
          <a:xfrm flipV="1">
            <a:off x="4394447" y="4162519"/>
            <a:ext cx="946211" cy="2992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79" name="Straight Connector 15378">
            <a:extLst>
              <a:ext uri="{FF2B5EF4-FFF2-40B4-BE49-F238E27FC236}">
                <a16:creationId xmlns:a16="http://schemas.microsoft.com/office/drawing/2014/main" id="{F277EBCC-EF5B-4FC4-A845-13D175B27D6F}"/>
              </a:ext>
            </a:extLst>
          </p:cNvPr>
          <p:cNvCxnSpPr>
            <a:stCxn id="8" idx="3"/>
          </p:cNvCxnSpPr>
          <p:nvPr/>
        </p:nvCxnSpPr>
        <p:spPr bwMode="auto">
          <a:xfrm flipV="1">
            <a:off x="4490133" y="4297034"/>
            <a:ext cx="784682" cy="2292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81" name="Straight Connector 15380">
            <a:extLst>
              <a:ext uri="{FF2B5EF4-FFF2-40B4-BE49-F238E27FC236}">
                <a16:creationId xmlns:a16="http://schemas.microsoft.com/office/drawing/2014/main" id="{8E0FFF76-ED19-4347-A37B-22320F72A19E}"/>
              </a:ext>
            </a:extLst>
          </p:cNvPr>
          <p:cNvCxnSpPr>
            <a:endCxn id="5" idx="5"/>
          </p:cNvCxnSpPr>
          <p:nvPr/>
        </p:nvCxnSpPr>
        <p:spPr bwMode="auto">
          <a:xfrm flipV="1">
            <a:off x="4572000" y="4508550"/>
            <a:ext cx="509475" cy="107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82" name="TextBox 15381">
            <a:extLst>
              <a:ext uri="{FF2B5EF4-FFF2-40B4-BE49-F238E27FC236}">
                <a16:creationId xmlns:a16="http://schemas.microsoft.com/office/drawing/2014/main" id="{3C61C926-FC65-47F8-9743-78C04A96E4D8}"/>
              </a:ext>
            </a:extLst>
          </p:cNvPr>
          <p:cNvSpPr txBox="1"/>
          <p:nvPr/>
        </p:nvSpPr>
        <p:spPr>
          <a:xfrm>
            <a:off x="3701988" y="3709536"/>
            <a:ext cx="4571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5383" name="TextBox 15382">
            <a:extLst>
              <a:ext uri="{FF2B5EF4-FFF2-40B4-BE49-F238E27FC236}">
                <a16:creationId xmlns:a16="http://schemas.microsoft.com/office/drawing/2014/main" id="{1ED87013-7B5E-419D-B0EA-8FEE00C36A1A}"/>
              </a:ext>
            </a:extLst>
          </p:cNvPr>
          <p:cNvSpPr txBox="1"/>
          <p:nvPr/>
        </p:nvSpPr>
        <p:spPr>
          <a:xfrm>
            <a:off x="3587967" y="3600390"/>
            <a:ext cx="35618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5384" name="TextBox 15383">
            <a:extLst>
              <a:ext uri="{FF2B5EF4-FFF2-40B4-BE49-F238E27FC236}">
                <a16:creationId xmlns:a16="http://schemas.microsoft.com/office/drawing/2014/main" id="{F56E0810-198D-4B08-A720-C02DF19136E7}"/>
              </a:ext>
            </a:extLst>
          </p:cNvPr>
          <p:cNvSpPr txBox="1"/>
          <p:nvPr/>
        </p:nvSpPr>
        <p:spPr>
          <a:xfrm>
            <a:off x="5665284" y="3512620"/>
            <a:ext cx="15861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385" name="Rectangle 15384">
            <a:extLst>
              <a:ext uri="{FF2B5EF4-FFF2-40B4-BE49-F238E27FC236}">
                <a16:creationId xmlns:a16="http://schemas.microsoft.com/office/drawing/2014/main" id="{FF774B58-1F87-46C8-9067-352EA5668341}"/>
              </a:ext>
            </a:extLst>
          </p:cNvPr>
          <p:cNvSpPr/>
          <p:nvPr/>
        </p:nvSpPr>
        <p:spPr>
          <a:xfrm>
            <a:off x="2395446" y="5326602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B0CB9-A390-42CD-A918-217DD95E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58020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2422157-7940-4D15-B341-865B7A034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6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89AFB02F-E6D5-40C0-8725-B8C65B321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courses that have never been taught.</a:t>
            </a:r>
          </a:p>
        </p:txBody>
      </p:sp>
      <p:pic>
        <p:nvPicPr>
          <p:cNvPr id="9830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D779662C-B339-4542-BE37-93588AD7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E9CAB-D08D-465B-97FB-8863C4EC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140</a:t>
            </a:fld>
            <a:endParaRPr lang="en-US" altLang="zh-TW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650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All courses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525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ever taught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8362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29F5ED-A671-40DD-880B-BCA524D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219985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1AE8FB1-E655-4716-9E32-1518121EA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74C3EE98-3102-4641-8C27-1833D68B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(Course)-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(Taught)</a:t>
            </a:r>
          </a:p>
        </p:txBody>
      </p:sp>
      <p:pic>
        <p:nvPicPr>
          <p:cNvPr id="99332" name="Picture 8" descr="C:\Documents and Settings\Dr. Shiyong Lu\My Documents\schema.bmp">
            <a:extLst>
              <a:ext uri="{FF2B5EF4-FFF2-40B4-BE49-F238E27FC236}">
                <a16:creationId xmlns:a16="http://schemas.microsoft.com/office/drawing/2014/main" id="{D01EDB25-8AB6-49D2-95A5-C24E0288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E2D82-37BF-4DB4-8500-85EA2575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142</a:t>
            </a:fld>
            <a:endParaRPr lang="en-US" altLang="zh-TW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124FCE-B39C-4F37-B910-EA31B4747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4609DA30-0EA4-4D2B-B628-C9DFA97A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Taught;</a:t>
            </a:r>
          </a:p>
        </p:txBody>
      </p:sp>
      <p:pic>
        <p:nvPicPr>
          <p:cNvPr id="10035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94380647-F42A-4791-9EEB-053FAC02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08ED5-7973-45FD-9BF7-5DD102B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143</a:t>
            </a:fld>
            <a:endParaRPr lang="en-US" altLang="zh-TW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124FCE-B39C-4F37-B910-EA31B4747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0355" name="Text Box 4">
            <a:extLst>
              <a:ext uri="{FF2B5EF4-FFF2-40B4-BE49-F238E27FC236}">
                <a16:creationId xmlns:a16="http://schemas.microsoft.com/office/drawing/2014/main" id="{4609DA30-0EA4-4D2B-B628-C9DFA97A6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</a:t>
            </a:r>
          </a:p>
        </p:txBody>
      </p:sp>
      <p:pic>
        <p:nvPicPr>
          <p:cNvPr id="10035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94380647-F42A-4791-9EEB-053FAC02C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8AB81D-4B8F-4FF1-913E-6D5C6C82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144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E023B-93AC-C224-16E0-6DA21C2CDDA5}"/>
              </a:ext>
            </a:extLst>
          </p:cNvPr>
          <p:cNvSpPr txBox="1"/>
          <p:nvPr/>
        </p:nvSpPr>
        <p:spPr>
          <a:xfrm>
            <a:off x="1828799" y="5461337"/>
            <a:ext cx="7235687" cy="70788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INSERT INTO course 	</a:t>
            </a:r>
          </a:p>
          <a:p>
            <a:pPr marL="0" indent="0"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VALUE ('CSC7777', 'Database course 7', 3); </a:t>
            </a:r>
          </a:p>
        </p:txBody>
      </p:sp>
    </p:spTree>
    <p:extLst>
      <p:ext uri="{BB962C8B-B14F-4D97-AF65-F5344CB8AC3E}">
        <p14:creationId xmlns:p14="http://schemas.microsoft.com/office/powerpoint/2010/main" val="142706276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BB7FF2D-0513-448D-8BCB-8E0214F2F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7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F5E7D3E2-B195-44DD-BF82-B1A0D353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>
                <a:ea typeface="新細明體" panose="02020500000000000000" pitchFamily="18" charset="-120"/>
              </a:rPr>
              <a:t>Return those courses that have been taught at least in two semesters.</a:t>
            </a:r>
          </a:p>
        </p:txBody>
      </p:sp>
      <p:pic>
        <p:nvPicPr>
          <p:cNvPr id="101380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F1E48A8D-618B-4102-9AD5-1AD48822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9801F-BE6E-4AD3-AA8D-F34F846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145</a:t>
            </a:fld>
            <a:endParaRPr lang="en-US" altLang="zh-TW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40687-D3E3-4866-8FE5-26115CE8A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194839"/>
            <a:ext cx="4105275" cy="39719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0A8221-1263-4041-893D-036020E97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794" y="1482498"/>
            <a:ext cx="3848100" cy="3762375"/>
          </a:xfrm>
          <a:prstGeom prst="rect">
            <a:avLst/>
          </a:prstGeom>
        </p:spPr>
      </p:pic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1915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LHRH Pattern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1AE3FF2A-2C47-4FB5-B75A-D2D9E4B6F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6367"/>
              </p:ext>
            </p:extLst>
          </p:nvPr>
        </p:nvGraphicFramePr>
        <p:xfrm>
          <a:off x="66902" y="2767216"/>
          <a:ext cx="398099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98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500220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115377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csc6710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222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333</a:t>
                      </a:r>
                      <a:endParaRPr lang="zh-TW" altLang="en-US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8" name="表格 24">
            <a:extLst>
              <a:ext uri="{FF2B5EF4-FFF2-40B4-BE49-F238E27FC236}">
                <a16:creationId xmlns:a16="http://schemas.microsoft.com/office/drawing/2014/main" id="{540FAB20-A56B-4885-83C3-3931ADB1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5639"/>
              </p:ext>
            </p:extLst>
          </p:nvPr>
        </p:nvGraphicFramePr>
        <p:xfrm>
          <a:off x="4781301" y="2767216"/>
          <a:ext cx="36190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62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1442947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969777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Crscode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semester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ssn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Fall 2017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csc6710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Winter 2017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en-US" altLang="zh-TW" dirty="0"/>
                        <a:t>csc4710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Winter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57F25C-8D91-4914-B7A9-B2795C7CDA47}"/>
              </a:ext>
            </a:extLst>
          </p:cNvPr>
          <p:cNvCxnSpPr/>
          <p:nvPr/>
        </p:nvCxnSpPr>
        <p:spPr bwMode="auto">
          <a:xfrm>
            <a:off x="4047896" y="3363685"/>
            <a:ext cx="733405" cy="3219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83D8033-480A-49E7-91B1-A3891D6543D4}"/>
              </a:ext>
            </a:extLst>
          </p:cNvPr>
          <p:cNvSpPr/>
          <p:nvPr/>
        </p:nvSpPr>
        <p:spPr>
          <a:xfrm>
            <a:off x="1323111" y="5323739"/>
            <a:ext cx="62850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Condition 1: T1.crscode = T2.crscode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Condition 2: T1.semester &lt;&gt; T2.semester</a:t>
            </a:r>
          </a:p>
          <a:p>
            <a:r>
              <a:rPr lang="en-US" dirty="0">
                <a:latin typeface="Century Gothic" panose="020B0502020202020204" pitchFamily="34" charset="0"/>
                <a:ea typeface="新細明體" panose="02020500000000000000" pitchFamily="18" charset="-120"/>
              </a:rPr>
              <a:t>No need to compare between T1.ssn and T2.ssn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9F01-D95D-49E0-9831-A85AE5C4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6243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0C1727F-4A2C-4DCF-AE5E-282919D65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89A605B6-FC5D-4C9A-9E3A-5D08AFA1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 sz="3200">
              <a:sym typeface="Symbol" panose="05050102010706020507" pitchFamily="18" charset="2"/>
            </a:endParaRPr>
          </a:p>
        </p:txBody>
      </p:sp>
      <p:sp>
        <p:nvSpPr>
          <p:cNvPr id="102404" name="Rectangle 5">
            <a:extLst>
              <a:ext uri="{FF2B5EF4-FFF2-40B4-BE49-F238E27FC236}">
                <a16:creationId xmlns:a16="http://schemas.microsoft.com/office/drawing/2014/main" id="{B4548BBD-BCEA-42A2-A10D-C815123EA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52800"/>
            <a:ext cx="70104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semester1 &lt;&gt; semester2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Taught[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ssn1, semester1]  Taught[</a:t>
            </a:r>
            <a:r>
              <a:rPr lang="en-US" altLang="zh-TW" sz="32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, ssn2, semester2]))</a:t>
            </a:r>
          </a:p>
        </p:txBody>
      </p:sp>
      <p:grpSp>
        <p:nvGrpSpPr>
          <p:cNvPr id="102405" name="Group 1034">
            <a:extLst>
              <a:ext uri="{FF2B5EF4-FFF2-40B4-BE49-F238E27FC236}">
                <a16:creationId xmlns:a16="http://schemas.microsoft.com/office/drawing/2014/main" id="{4B09ED2D-E4EF-4C17-A8B0-D241B6AD01AA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67200"/>
            <a:ext cx="457200" cy="152400"/>
            <a:chOff x="2352" y="2064"/>
            <a:chExt cx="288" cy="96"/>
          </a:xfrm>
        </p:grpSpPr>
        <p:sp>
          <p:nvSpPr>
            <p:cNvPr id="102407" name="AutoShape 1030">
              <a:extLst>
                <a:ext uri="{FF2B5EF4-FFF2-40B4-BE49-F238E27FC236}">
                  <a16:creationId xmlns:a16="http://schemas.microsoft.com/office/drawing/2014/main" id="{DA0C4987-7E32-48D6-B5A5-0146199A33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02408" name="AutoShape 1033">
              <a:extLst>
                <a:ext uri="{FF2B5EF4-FFF2-40B4-BE49-F238E27FC236}">
                  <a16:creationId xmlns:a16="http://schemas.microsoft.com/office/drawing/2014/main" id="{C960C5F4-96AB-4507-BEA0-C57462FF35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102406" name="Picture 9" descr="C:\Documents and Settings\Dr. Shiyong Lu\My Documents\schema.bmp">
            <a:extLst>
              <a:ext uri="{FF2B5EF4-FFF2-40B4-BE49-F238E27FC236}">
                <a16:creationId xmlns:a16="http://schemas.microsoft.com/office/drawing/2014/main" id="{E97AC2A2-8598-4037-B40E-630AF32F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86A97-AFC2-4703-999D-6C8565E3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147</a:t>
            </a:fld>
            <a:endParaRPr lang="en-US" altLang="zh-TW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A23A63D-65B8-4B6D-9380-AE52E81AE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3427" name="Text Box 4">
            <a:extLst>
              <a:ext uri="{FF2B5EF4-FFF2-40B4-BE49-F238E27FC236}">
                <a16:creationId xmlns:a16="http://schemas.microsoft.com/office/drawing/2014/main" id="{CA27E604-B429-41F9-9683-AB6A9416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02587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T2, Taught T3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T1.crscode=T2.crscode AND T1.semester &lt;&gt; T2.semester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T1.crscode = T3.crscode AND T1.semester &lt;&gt; T3.semester AND T2.semester &lt;&gt; T3.semester;</a:t>
            </a:r>
          </a:p>
        </p:txBody>
      </p:sp>
      <p:pic>
        <p:nvPicPr>
          <p:cNvPr id="103428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1D70C68-88E8-425B-AB75-E2F2AAB3E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DBB099B4-A67B-4049-A825-DA45F65D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03625"/>
            <a:ext cx="7543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DISTINCT(T1.crscode)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T1, Taught T2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T1.crscode=T2.crscode AND T1.semester &lt;&gt; T2.semester;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06DBA-2609-4526-A7DD-9BFEFCB5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148</a:t>
            </a:fld>
            <a:endParaRPr lang="en-US" altLang="zh-TW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047A366A-0A03-4310-8FE3-E634FEC0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8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2DDBA71B-61EB-4B7C-B49C-72DDA9550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at least in 3 semesters.</a:t>
            </a:r>
          </a:p>
        </p:txBody>
      </p:sp>
      <p:pic>
        <p:nvPicPr>
          <p:cNvPr id="104452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3D690342-2421-4AF7-A319-5B8CEDF3F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D637A-D9FE-492F-93E7-B61A5A9C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149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Union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7084" y="2689935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4165107" y="2707691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3755254" y="3555200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5647337" y="3555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5131293" y="3107184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51AF0-3D15-4D3E-9D26-CF3A9C63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1119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A20D-8457-B1FA-5BBF-4F330DA8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A55841-5213-8526-8CE0-6E279055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150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CCC63-DA4A-1A9D-2E14-A147ACC7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8" y="492163"/>
            <a:ext cx="7091018" cy="57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789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70B65A2-ED1E-4B50-B27C-B9292B978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5475" name="Text Box 4">
            <a:extLst>
              <a:ext uri="{FF2B5EF4-FFF2-40B4-BE49-F238E27FC236}">
                <a16:creationId xmlns:a16="http://schemas.microsoft.com/office/drawing/2014/main" id="{4BF76722-06CF-4C06-8F47-1874F926D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COUNT(semester) &gt;= 3;</a:t>
            </a:r>
          </a:p>
        </p:txBody>
      </p:sp>
      <p:pic>
        <p:nvPicPr>
          <p:cNvPr id="105476" name="Picture 5" descr="C:\Documents and Settings\Dr. Shiyong Lu\My Documents\schema.bmp">
            <a:extLst>
              <a:ext uri="{FF2B5EF4-FFF2-40B4-BE49-F238E27FC236}">
                <a16:creationId xmlns:a16="http://schemas.microsoft.com/office/drawing/2014/main" id="{677C6892-140B-47DA-9BDA-F9A165FB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23710-FC6F-4FF9-97D1-83944BA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151</a:t>
            </a:fld>
            <a:endParaRPr lang="en-US" altLang="zh-TW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C4CB62B-E438-4549-8A53-BF3C58185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9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D65162B1-0BBA-4E86-A791-B5FEA5287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by at least 3 different professors.</a:t>
            </a:r>
          </a:p>
        </p:txBody>
      </p:sp>
      <p:pic>
        <p:nvPicPr>
          <p:cNvPr id="10650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8EB251AD-2222-4209-8A7B-378CC873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7EF1C-4362-49AF-A265-E7376D87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152</a:t>
            </a:fld>
            <a:endParaRPr lang="en-US" altLang="zh-TW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A363E14-E187-4356-8FF2-3517EAEF7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07523" name="Text Box 4">
            <a:extLst>
              <a:ext uri="{FF2B5EF4-FFF2-40B4-BE49-F238E27FC236}">
                <a16:creationId xmlns:a16="http://schemas.microsoft.com/office/drawing/2014/main" id="{F8E9E75E-95AC-483C-84C8-8ABA2F110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&gt;= 3;</a:t>
            </a:r>
          </a:p>
        </p:txBody>
      </p:sp>
      <p:pic>
        <p:nvPicPr>
          <p:cNvPr id="10752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09949B2-BE65-4366-9829-CEDEC6D4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7DEDC-721E-4F05-A686-473ABC80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153</a:t>
            </a:fld>
            <a:endParaRPr lang="en-US" altLang="zh-TW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731E3939-8469-4249-86EB-E911FC84B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10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7DA6B730-1FD9-4723-87EE-70758C2BF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professors who ever taught ‘CSC6710’.</a:t>
            </a:r>
          </a:p>
        </p:txBody>
      </p:sp>
      <p:pic>
        <p:nvPicPr>
          <p:cNvPr id="10854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9F2209FE-A510-4E4B-ABE3-3B65A377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27AF6-98EF-47EB-8D62-195B8583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154</a:t>
            </a:fld>
            <a:endParaRPr lang="en-US" altLang="zh-TW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A44E768-8215-4A2A-B96C-BB6FE6D89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A6FE5DCC-F95C-4AC0-A5E8-468C581BA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     Professor)</a:t>
            </a:r>
          </a:p>
        </p:txBody>
      </p:sp>
      <p:pic>
        <p:nvPicPr>
          <p:cNvPr id="10957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0D0235EE-5500-4F8F-89B7-B36598F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73" name="Group 1034">
            <a:extLst>
              <a:ext uri="{FF2B5EF4-FFF2-40B4-BE49-F238E27FC236}">
                <a16:creationId xmlns:a16="http://schemas.microsoft.com/office/drawing/2014/main" id="{5ADA3428-E0BF-4279-B3B8-CEAF73DA601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457200" cy="152400"/>
            <a:chOff x="2352" y="2064"/>
            <a:chExt cx="288" cy="96"/>
          </a:xfrm>
        </p:grpSpPr>
        <p:sp>
          <p:nvSpPr>
            <p:cNvPr id="109574" name="AutoShape 1030">
              <a:extLst>
                <a:ext uri="{FF2B5EF4-FFF2-40B4-BE49-F238E27FC236}">
                  <a16:creationId xmlns:a16="http://schemas.microsoft.com/office/drawing/2014/main" id="{C7C50312-3301-44AD-812B-9AAFA22C24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09575" name="AutoShape 1033">
              <a:extLst>
                <a:ext uri="{FF2B5EF4-FFF2-40B4-BE49-F238E27FC236}">
                  <a16:creationId xmlns:a16="http://schemas.microsoft.com/office/drawing/2014/main" id="{63703850-8E8F-4397-9FB8-55E7E45198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8BC0-3D02-44DD-B7AF-3B10AB2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155</a:t>
            </a:fld>
            <a:endParaRPr lang="en-US" altLang="zh-TW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7C67C87-2D9D-4F39-80C2-1BDA33263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0595" name="Text Box 4">
            <a:extLst>
              <a:ext uri="{FF2B5EF4-FFF2-40B4-BE49-F238E27FC236}">
                <a16:creationId xmlns:a16="http://schemas.microsoft.com/office/drawing/2014/main" id="{07C44717-265C-456F-BA83-302C7B71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'CSC6710';</a:t>
            </a:r>
          </a:p>
        </p:txBody>
      </p:sp>
      <p:pic>
        <p:nvPicPr>
          <p:cNvPr id="11059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22D9C81-FF00-43DD-A864-52E9270A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F2613-8409-4042-9B9E-8E0CF9E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156</a:t>
            </a:fld>
            <a:endParaRPr lang="en-US" altLang="zh-TW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805DF1-42C5-4BDE-BA58-1C646BCD8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11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75F08E15-1B0E-4140-BB5C-1EEF0BD1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full professors who ever taught ‘CSC6710’.</a:t>
            </a:r>
          </a:p>
        </p:txBody>
      </p:sp>
      <p:pic>
        <p:nvPicPr>
          <p:cNvPr id="11162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3B72360-3D5E-42CB-9630-49EA165C4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53F4F-FAB0-4292-B193-17E59BAC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157</a:t>
            </a:fld>
            <a:endParaRPr lang="en-US" altLang="zh-TW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8D0D1CB-DAC4-4E71-9716-7C6B735F5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935DC150-C8A9-4FE1-963A-33FFD0C8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=‘csc6710’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status=‘full’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(Professor))</a:t>
            </a:r>
          </a:p>
        </p:txBody>
      </p:sp>
      <p:pic>
        <p:nvPicPr>
          <p:cNvPr id="11264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0851DE1-BB51-471F-87C3-B6DE56860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45" name="Group 1034">
            <a:extLst>
              <a:ext uri="{FF2B5EF4-FFF2-40B4-BE49-F238E27FC236}">
                <a16:creationId xmlns:a16="http://schemas.microsoft.com/office/drawing/2014/main" id="{6B9357C4-A64D-4490-BB07-EADDB89F4EC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62400"/>
            <a:ext cx="457200" cy="152400"/>
            <a:chOff x="2352" y="2064"/>
            <a:chExt cx="288" cy="96"/>
          </a:xfrm>
        </p:grpSpPr>
        <p:sp>
          <p:nvSpPr>
            <p:cNvPr id="112646" name="AutoShape 1030">
              <a:extLst>
                <a:ext uri="{FF2B5EF4-FFF2-40B4-BE49-F238E27FC236}">
                  <a16:creationId xmlns:a16="http://schemas.microsoft.com/office/drawing/2014/main" id="{4E374FFF-73C5-4F59-9DF5-B7FF5A4150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12647" name="AutoShape 1033">
              <a:extLst>
                <a:ext uri="{FF2B5EF4-FFF2-40B4-BE49-F238E27FC236}">
                  <a16:creationId xmlns:a16="http://schemas.microsoft.com/office/drawing/2014/main" id="{64C0103D-B4F4-46E4-BFB5-D82001CDC2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088701-E40E-43B6-8918-8219AC11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158</a:t>
            </a:fld>
            <a:endParaRPr lang="en-US" altLang="zh-TW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94087F78-8018-4C95-B37F-DD1F6C0BE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3667" name="Text Box 4">
            <a:extLst>
              <a:ext uri="{FF2B5EF4-FFF2-40B4-BE49-F238E27FC236}">
                <a16:creationId xmlns:a16="http://schemas.microsoft.com/office/drawing/2014/main" id="{303C3C8D-A24D-410B-AB3C-84DDC705D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'Full' 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'CSC6710';</a:t>
            </a:r>
          </a:p>
        </p:txBody>
      </p:sp>
      <p:pic>
        <p:nvPicPr>
          <p:cNvPr id="1136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1204AFC0-92C5-46C6-8DBA-BA6012D23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C5C01-045D-4DD4-8A93-BD8471FD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159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Set Difference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754603" y="1734844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0698D0-5BEB-4DDC-82D8-9C898E7B54B9}"/>
              </a:ext>
            </a:extLst>
          </p:cNvPr>
          <p:cNvSpPr/>
          <p:nvPr/>
        </p:nvSpPr>
        <p:spPr bwMode="auto">
          <a:xfrm>
            <a:off x="1732626" y="1752600"/>
            <a:ext cx="2219417" cy="2130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1322773" y="2600109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3214856" y="26001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2698812" y="2152093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95568C-728E-4B42-B125-C635F444F0E7}"/>
              </a:ext>
            </a:extLst>
          </p:cNvPr>
          <p:cNvSpPr txBox="1"/>
          <p:nvPr/>
        </p:nvSpPr>
        <p:spPr>
          <a:xfrm flipH="1">
            <a:off x="1865642" y="4193253"/>
            <a:ext cx="110837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- 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EEA7C6-A465-44E7-9FCA-A4CDC46A894F}"/>
              </a:ext>
            </a:extLst>
          </p:cNvPr>
          <p:cNvSpPr/>
          <p:nvPr/>
        </p:nvSpPr>
        <p:spPr bwMode="auto">
          <a:xfrm>
            <a:off x="6156709" y="1620915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E8690-1A42-43CC-BD41-9D2C2EB4B7B2}"/>
              </a:ext>
            </a:extLst>
          </p:cNvPr>
          <p:cNvSpPr txBox="1"/>
          <p:nvPr/>
        </p:nvSpPr>
        <p:spPr>
          <a:xfrm>
            <a:off x="5746856" y="2468424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8146A-3054-4FB9-87CD-B1671E32C60D}"/>
              </a:ext>
            </a:extLst>
          </p:cNvPr>
          <p:cNvSpPr txBox="1"/>
          <p:nvPr/>
        </p:nvSpPr>
        <p:spPr>
          <a:xfrm>
            <a:off x="7638939" y="24684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C0F5E5-63E4-4C69-8565-1499AE3ED1F7}"/>
              </a:ext>
            </a:extLst>
          </p:cNvPr>
          <p:cNvCxnSpPr/>
          <p:nvPr/>
        </p:nvCxnSpPr>
        <p:spPr bwMode="auto">
          <a:xfrm>
            <a:off x="7122895" y="2020408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D6F766-00E2-4EA6-B09F-36D08ADF75EC}"/>
              </a:ext>
            </a:extLst>
          </p:cNvPr>
          <p:cNvSpPr txBox="1"/>
          <p:nvPr/>
        </p:nvSpPr>
        <p:spPr>
          <a:xfrm flipH="1">
            <a:off x="6397322" y="3927355"/>
            <a:ext cx="1108378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- 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0665C8-33E6-48CB-8D68-A83D388921DE}"/>
              </a:ext>
            </a:extLst>
          </p:cNvPr>
          <p:cNvSpPr/>
          <p:nvPr/>
        </p:nvSpPr>
        <p:spPr bwMode="auto">
          <a:xfrm>
            <a:off x="5178686" y="1603159"/>
            <a:ext cx="2219417" cy="213064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98734-1BC0-403D-BA63-8985861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32554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A188E4C8-B461-4140-BEE4-A016117D6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12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FBC06DC3-C061-4E57-964F-8695FB02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full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ever taught more than two courses in one semester</a:t>
            </a:r>
            <a:r>
              <a:rPr lang="en-US" altLang="zh-TW" sz="3200" dirty="0"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1146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0D2A793-C127-4CCF-829E-6B0078D4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3E29A-98B1-43FC-A39A-8DAEC33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160</a:t>
            </a:fld>
            <a:endParaRPr lang="en-US" altLang="zh-TW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3987796-E5A9-47CA-91A5-35EB3BD92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5715" name="Text Box 4">
            <a:extLst>
              <a:ext uri="{FF2B5EF4-FFF2-40B4-BE49-F238E27FC236}">
                <a16:creationId xmlns:a16="http://schemas.microsoft.com/office/drawing/2014/main" id="{64E57D98-E8D1-4076-BBCC-3327A9CFA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'Full'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sz="1800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FROM Taught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GROUP BY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, semester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HAVING COUNT(*) &gt; 2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What are counting? For each professor in each semester, </a:t>
            </a:r>
          </a:p>
        </p:txBody>
      </p:sp>
      <p:pic>
        <p:nvPicPr>
          <p:cNvPr id="11571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E5FC1C3-C80F-4381-9225-6046B304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32A1C-3092-4E3B-86FC-A718D53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161</a:t>
            </a:fld>
            <a:endParaRPr lang="en-US" altLang="zh-TW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C8DFA4-AF24-4BFC-8B64-9C24F59A4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6739" name="Text Box 4">
            <a:extLst>
              <a:ext uri="{FF2B5EF4-FFF2-40B4-BE49-F238E27FC236}">
                <a16:creationId xmlns:a16="http://schemas.microsoft.com/office/drawing/2014/main" id="{B3213F06-D63B-4D29-8D38-E6EB38B3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='Full' AND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// for each prof and each semester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)&gt;2;</a:t>
            </a:r>
          </a:p>
          <a:p>
            <a:endParaRPr lang="en-US" altLang="zh-TW" sz="18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1674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8834A0B-3EB7-4F74-89DF-8C00C5C6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TextBox 4">
            <a:extLst>
              <a:ext uri="{FF2B5EF4-FFF2-40B4-BE49-F238E27FC236}">
                <a16:creationId xmlns:a16="http://schemas.microsoft.com/office/drawing/2014/main" id="{B95AE9AB-0562-4284-9F88-AC323B7F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324600"/>
            <a:ext cx="5029200" cy="40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Courtesy of Shahrzad </a:t>
            </a:r>
            <a:r>
              <a:rPr lang="en-US" altLang="zh-TW" dirty="0" err="1">
                <a:ea typeface="新細明體" panose="02020500000000000000" pitchFamily="18" charset="-120"/>
              </a:rPr>
              <a:t>Amoozegar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25FC2-4B82-48DC-82C2-652FB57A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162</a:t>
            </a:fld>
            <a:endParaRPr lang="en-US" altLang="zh-TW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B5DC7-A2C2-46E2-ACCC-9B353690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13</a:t>
            </a: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64CE3EE1-00BC-462F-A60C-D253A1EC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professors who never taught a course.</a:t>
            </a:r>
          </a:p>
        </p:txBody>
      </p:sp>
      <p:pic>
        <p:nvPicPr>
          <p:cNvPr id="11776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46FB6E5A-36F8-4B2C-9934-17F1E116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487FC-9E11-428E-A294-824927E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163</a:t>
            </a:fld>
            <a:endParaRPr lang="en-US" altLang="zh-TW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9A8B5DC7-A2C2-46E2-ACCC-9B353690B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Let’s insert some professors first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487FC-9E11-428E-A294-824927E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164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F5B9E-C251-6A19-3E36-20E9BF39A5DB}"/>
              </a:ext>
            </a:extLst>
          </p:cNvPr>
          <p:cNvSpPr txBox="1"/>
          <p:nvPr/>
        </p:nvSpPr>
        <p:spPr>
          <a:xfrm>
            <a:off x="1577339" y="2228850"/>
            <a:ext cx="6606541" cy="132343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INSERT INTO Professor </a:t>
            </a:r>
          </a:p>
          <a:p>
            <a:r>
              <a:rPr lang="en-US" dirty="0"/>
              <a:t>VALUES (6666, 'Luke', 'Full'), </a:t>
            </a:r>
          </a:p>
          <a:p>
            <a:r>
              <a:rPr lang="en-US" dirty="0"/>
              <a:t>(7777, 'James', 'Associate'), </a:t>
            </a:r>
          </a:p>
          <a:p>
            <a:r>
              <a:rPr lang="en-US" dirty="0"/>
              <a:t>(8888, 'Grace', 'Assistant');</a:t>
            </a:r>
          </a:p>
        </p:txBody>
      </p:sp>
    </p:spTree>
    <p:extLst>
      <p:ext uri="{BB962C8B-B14F-4D97-AF65-F5344CB8AC3E}">
        <p14:creationId xmlns:p14="http://schemas.microsoft.com/office/powerpoint/2010/main" val="299378755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4D3FB8F-810C-476B-9B73-570FA6266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18787" name="Text Box 4">
            <a:extLst>
              <a:ext uri="{FF2B5EF4-FFF2-40B4-BE49-F238E27FC236}">
                <a16:creationId xmlns:a16="http://schemas.microsoft.com/office/drawing/2014/main" id="{EE6F3705-062B-4EFE-B5A9-E276607C5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187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D528442-9213-42C6-9886-8D63CE26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A9B660-D02B-4461-A677-B38BD5A6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165</a:t>
            </a:fld>
            <a:endParaRPr lang="en-US" altLang="zh-TW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7CB31D88-4746-499F-B75E-DD799913E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14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A3088CBD-646F-48E6-9055-3064C01D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Change all the credits to 4 for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those courses that are taught in Spring 2015 semester.</a:t>
            </a:r>
          </a:p>
        </p:txBody>
      </p:sp>
      <p:pic>
        <p:nvPicPr>
          <p:cNvPr id="11981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02DCA86-6059-44A7-ABFA-353183DE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77309-26BA-4D5B-B5C9-BBE0ACA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166</a:t>
            </a:fld>
            <a:endParaRPr lang="en-US" altLang="zh-TW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D057C48-3205-4093-97EC-7DAF9E37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0835" name="Text Box 4">
            <a:extLst>
              <a:ext uri="{FF2B5EF4-FFF2-40B4-BE49-F238E27FC236}">
                <a16:creationId xmlns:a16="http://schemas.microsoft.com/office/drawing/2014/main" id="{13C2AAD9-4A02-46B1-BB2A-721358E5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UPDATE Course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SET credit = 4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    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semester = 20151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);</a:t>
            </a:r>
          </a:p>
        </p:txBody>
      </p:sp>
      <p:pic>
        <p:nvPicPr>
          <p:cNvPr id="12083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0EDEA834-3AD0-465D-B14B-7FB83A40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D9738-15CD-406D-B8E4-BEDD446D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167</a:t>
            </a:fld>
            <a:endParaRPr lang="en-US" altLang="zh-TW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343B519-85EB-454F-BD75-05D506D4B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15</a:t>
            </a:r>
          </a:p>
        </p:txBody>
      </p:sp>
      <p:sp>
        <p:nvSpPr>
          <p:cNvPr id="121859" name="Text Box 3">
            <a:extLst>
              <a:ext uri="{FF2B5EF4-FFF2-40B4-BE49-F238E27FC236}">
                <a16:creationId xmlns:a16="http://schemas.microsoft.com/office/drawing/2014/main" id="{78904DBF-4C1E-4590-B3C8-E6096E5EB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names of the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have taught more than 12 credits of courses. </a:t>
            </a:r>
          </a:p>
        </p:txBody>
      </p:sp>
      <p:pic>
        <p:nvPicPr>
          <p:cNvPr id="12186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0DA8C79-4351-489B-BEF7-9773E41B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132A3-3F03-4AA6-8DD9-77CA94D0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168</a:t>
            </a:fld>
            <a:endParaRPr lang="en-US" altLang="zh-TW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AA2B2911-308F-486E-AFF7-EF514CDF3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2883" name="Text Box 4">
            <a:extLst>
              <a:ext uri="{FF2B5EF4-FFF2-40B4-BE49-F238E27FC236}">
                <a16:creationId xmlns:a16="http://schemas.microsoft.com/office/drawing/2014/main" id="{0C3D8632-7C95-480E-B1AB-DEA5C366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profname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8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</a:p>
          <a:p>
            <a:r>
              <a:rPr lang="en-US" altLang="zh-TW" sz="1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 T, Course C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sz="18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</a:t>
            </a:r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SUM(</a:t>
            </a:r>
            <a:r>
              <a:rPr lang="en-US" altLang="zh-TW" sz="16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 12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2288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E1D4FA5-1AB9-40F3-B688-6334D2B66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DF683-BE07-477F-939F-AC9809F0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169</a:t>
            </a:fld>
            <a:endParaRPr lang="en-US" altLang="zh-TW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2AD1DDC-99CB-4A66-A8BC-4FC69C5E2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Set Difference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BBFC39-9982-451F-8367-D86E8C00B422}"/>
              </a:ext>
            </a:extLst>
          </p:cNvPr>
          <p:cNvSpPr/>
          <p:nvPr/>
        </p:nvSpPr>
        <p:spPr bwMode="auto">
          <a:xfrm>
            <a:off x="3186718" y="1866400"/>
            <a:ext cx="2219417" cy="2130640"/>
          </a:xfrm>
          <a:prstGeom prst="ellipse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4D398-F988-492F-946C-0A660B7F0501}"/>
              </a:ext>
            </a:extLst>
          </p:cNvPr>
          <p:cNvSpPr txBox="1"/>
          <p:nvPr/>
        </p:nvSpPr>
        <p:spPr>
          <a:xfrm>
            <a:off x="3549962" y="2761892"/>
            <a:ext cx="16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DF092-BBB4-4E58-BF4F-6E6EF901B2DB}"/>
              </a:ext>
            </a:extLst>
          </p:cNvPr>
          <p:cNvSpPr txBox="1"/>
          <p:nvPr/>
        </p:nvSpPr>
        <p:spPr>
          <a:xfrm>
            <a:off x="4462120" y="27043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97EE97-A9E0-4389-BCB9-9BA0398895E8}"/>
              </a:ext>
            </a:extLst>
          </p:cNvPr>
          <p:cNvSpPr/>
          <p:nvPr/>
        </p:nvSpPr>
        <p:spPr>
          <a:xfrm>
            <a:off x="2617388" y="5303486"/>
            <a:ext cx="4649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Administrator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504799-10F5-4894-8A08-DC2195321C04}"/>
              </a:ext>
            </a:extLst>
          </p:cNvPr>
          <p:cNvCxnSpPr/>
          <p:nvPr/>
        </p:nvCxnSpPr>
        <p:spPr bwMode="auto">
          <a:xfrm>
            <a:off x="5130927" y="2283649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95568C-728E-4B42-B125-C635F444F0E7}"/>
              </a:ext>
            </a:extLst>
          </p:cNvPr>
          <p:cNvSpPr txBox="1"/>
          <p:nvPr/>
        </p:nvSpPr>
        <p:spPr>
          <a:xfrm flipH="1">
            <a:off x="3907931" y="4141137"/>
            <a:ext cx="1108378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S = negation(S)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8146A-3054-4FB9-87CD-B1671E32C60D}"/>
              </a:ext>
            </a:extLst>
          </p:cNvPr>
          <p:cNvSpPr txBox="1"/>
          <p:nvPr/>
        </p:nvSpPr>
        <p:spPr>
          <a:xfrm>
            <a:off x="4363128" y="26092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C0F5E5-63E4-4C69-8565-1499AE3ED1F7}"/>
              </a:ext>
            </a:extLst>
          </p:cNvPr>
          <p:cNvCxnSpPr/>
          <p:nvPr/>
        </p:nvCxnSpPr>
        <p:spPr bwMode="auto">
          <a:xfrm>
            <a:off x="7122895" y="2020408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665C8-33E6-48CB-8D68-A83D388921DE}"/>
              </a:ext>
            </a:extLst>
          </p:cNvPr>
          <p:cNvSpPr/>
          <p:nvPr/>
        </p:nvSpPr>
        <p:spPr bwMode="auto">
          <a:xfrm>
            <a:off x="3830867" y="2360220"/>
            <a:ext cx="1218636" cy="1143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556E-4829-4C00-9A9A-B9287705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34516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6F9AA50C-A101-44DE-823C-53DC03301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16</a:t>
            </a:r>
          </a:p>
        </p:txBody>
      </p:sp>
      <p:sp>
        <p:nvSpPr>
          <p:cNvPr id="123907" name="Text Box 3">
            <a:extLst>
              <a:ext uri="{FF2B5EF4-FFF2-40B4-BE49-F238E27FC236}">
                <a16:creationId xmlns:a16="http://schemas.microsoft.com/office/drawing/2014/main" id="{EEA1116B-CD80-459A-B4F4-D8A396CE6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the name(s) of the professor(s) who taught the most number of courses in F2017.</a:t>
            </a:r>
          </a:p>
        </p:txBody>
      </p:sp>
      <p:pic>
        <p:nvPicPr>
          <p:cNvPr id="12390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BE63DAB-E1DF-454D-9618-A1D4538C9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B7E12-224B-4F9B-AC37-FC334EE4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170</a:t>
            </a:fld>
            <a:endParaRPr lang="en-US" altLang="zh-TW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3AE599-99A7-4525-B6CC-5E946BB0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4931" name="Text Box 4">
            <a:extLst>
              <a:ext uri="{FF2B5EF4-FFF2-40B4-BE49-F238E27FC236}">
                <a16:creationId xmlns:a16="http://schemas.microsoft.com/office/drawing/2014/main" id="{7D80CE1F-268B-420A-934E-6E8AF638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TeachNumS2006(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Num)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SELECT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COUNT(*) as Num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FROM Taught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WHERE semester = 20172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GROUP BY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;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</a:t>
            </a:r>
          </a:p>
        </p:txBody>
      </p:sp>
      <p:pic>
        <p:nvPicPr>
          <p:cNvPr id="1249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865FFB0-3426-48C2-B240-025EE3E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D2B9B-AA95-4A58-8693-35BECCF1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171</a:t>
            </a:fld>
            <a:endParaRPr lang="en-US" altLang="zh-TW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03AE599-99A7-4525-B6CC-5E946BB0F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4931" name="Text Box 4">
            <a:extLst>
              <a:ext uri="{FF2B5EF4-FFF2-40B4-BE49-F238E27FC236}">
                <a16:creationId xmlns:a16="http://schemas.microsoft.com/office/drawing/2014/main" id="{7D80CE1F-268B-420A-934E-6E8AF6381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profname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14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SELECT </a:t>
            </a:r>
            <a:r>
              <a:rPr lang="en-US" altLang="zh-TW" sz="1400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FROM TeachNumS2006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where num =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  (SELECT MAX(Num)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FROM TeachNumS2006) </a:t>
            </a:r>
          </a:p>
          <a:p>
            <a:r>
              <a:rPr lang="en-US" altLang="zh-TW" sz="1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249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865FFB0-3426-48C2-B240-025EE3E6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0D6D3-5B69-486E-AC1F-B3CBAFF2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982293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275AB667-616E-4631-BB09-A1E3D8BC7A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17</a:t>
            </a:r>
          </a:p>
        </p:txBody>
      </p:sp>
      <p:sp>
        <p:nvSpPr>
          <p:cNvPr id="125955" name="Text Box 3">
            <a:extLst>
              <a:ext uri="{FF2B5EF4-FFF2-40B4-BE49-F238E27FC236}">
                <a16:creationId xmlns:a16="http://schemas.microsoft.com/office/drawing/2014/main" id="{5A7B1DA2-64EC-41DD-B496-F10BE8A30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all the course names that professor ‘Smith” taught in Fall of 2017.</a:t>
            </a:r>
          </a:p>
        </p:txBody>
      </p:sp>
      <p:pic>
        <p:nvPicPr>
          <p:cNvPr id="12595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D7DEDA63-8D73-4848-89B6-0EE238B8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C0209-23E0-4F9D-875B-B0C233D2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173</a:t>
            </a:fld>
            <a:endParaRPr lang="en-US" altLang="zh-TW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B16B012-AAB5-4899-8D61-6F36D6504A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sp>
        <p:nvSpPr>
          <p:cNvPr id="126979" name="Text Box 3">
            <a:extLst>
              <a:ext uri="{FF2B5EF4-FFF2-40B4-BE49-F238E27FC236}">
                <a16:creationId xmlns:a16="http://schemas.microsoft.com/office/drawing/2014/main" id="{30B7EB39-9C06-4F4B-853E-7825E154F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profname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=‘Smith’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 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semester=‘f2007’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Course)</a:t>
            </a:r>
          </a:p>
          <a:p>
            <a:pPr>
              <a:spcBef>
                <a:spcPct val="50000"/>
              </a:spcBef>
            </a:pPr>
            <a:endParaRPr lang="en-US" altLang="zh-TW" sz="32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pic>
        <p:nvPicPr>
          <p:cNvPr id="12698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5750EF8-DCEA-4C03-9E57-19FDE031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1" name="Group 1034">
            <a:extLst>
              <a:ext uri="{FF2B5EF4-FFF2-40B4-BE49-F238E27FC236}">
                <a16:creationId xmlns:a16="http://schemas.microsoft.com/office/drawing/2014/main" id="{37FFDA13-DEA5-4577-A9B2-4EBBBB5D524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962400"/>
            <a:ext cx="457200" cy="152400"/>
            <a:chOff x="2352" y="2064"/>
            <a:chExt cx="288" cy="96"/>
          </a:xfrm>
        </p:grpSpPr>
        <p:sp>
          <p:nvSpPr>
            <p:cNvPr id="126985" name="AutoShape 1030">
              <a:extLst>
                <a:ext uri="{FF2B5EF4-FFF2-40B4-BE49-F238E27FC236}">
                  <a16:creationId xmlns:a16="http://schemas.microsoft.com/office/drawing/2014/main" id="{1E1F1E13-D15D-49BF-B3B6-F0DD421AE4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26986" name="AutoShape 1033">
              <a:extLst>
                <a:ext uri="{FF2B5EF4-FFF2-40B4-BE49-F238E27FC236}">
                  <a16:creationId xmlns:a16="http://schemas.microsoft.com/office/drawing/2014/main" id="{FBE4C2A3-5550-4E5E-A2A7-0536640342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126982" name="Group 1034">
            <a:extLst>
              <a:ext uri="{FF2B5EF4-FFF2-40B4-BE49-F238E27FC236}">
                <a16:creationId xmlns:a16="http://schemas.microsoft.com/office/drawing/2014/main" id="{540EE765-C8DF-4351-92F8-504B3899A66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495800"/>
            <a:ext cx="457200" cy="152400"/>
            <a:chOff x="2352" y="2064"/>
            <a:chExt cx="288" cy="96"/>
          </a:xfrm>
        </p:grpSpPr>
        <p:sp>
          <p:nvSpPr>
            <p:cNvPr id="126983" name="AutoShape 1030">
              <a:extLst>
                <a:ext uri="{FF2B5EF4-FFF2-40B4-BE49-F238E27FC236}">
                  <a16:creationId xmlns:a16="http://schemas.microsoft.com/office/drawing/2014/main" id="{3E257E1E-965A-4CDC-8AB0-0489A6DF96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26984" name="AutoShape 1033">
              <a:extLst>
                <a:ext uri="{FF2B5EF4-FFF2-40B4-BE49-F238E27FC236}">
                  <a16:creationId xmlns:a16="http://schemas.microsoft.com/office/drawing/2014/main" id="{98046E64-8C17-4A8F-A01F-01D2EB7666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495CF-FE01-4302-A8F1-309A0AD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174</a:t>
            </a:fld>
            <a:endParaRPr lang="en-US" altLang="zh-TW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D13101AC-14AA-4FE1-AED1-995F8AFE94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28003" name="Text Box 4">
            <a:extLst>
              <a:ext uri="{FF2B5EF4-FFF2-40B4-BE49-F238E27FC236}">
                <a16:creationId xmlns:a16="http://schemas.microsoft.com/office/drawing/2014/main" id="{68DCF22A-2747-45F6-A847-827B5D105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Professor P, Taught T,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'Smith'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20172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2800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BE0A10D-F276-42CD-8637-6A93D193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B9DEBD-7EFD-410B-8B9C-9F26D8D6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175</a:t>
            </a:fld>
            <a:endParaRPr lang="en-US" altLang="zh-TW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C1EE02D9-9EFA-4941-BA4D-081A53A054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18</a:t>
            </a: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AE09E097-CC38-44F9-A9C8-1820FBFF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In chronological order, list the number of courses that the professor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ea typeface="新細明體" panose="02020500000000000000" pitchFamily="18" charset="-120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</a:rPr>
              <a:t> = 1111 taught in each semester.</a:t>
            </a:r>
          </a:p>
        </p:txBody>
      </p:sp>
      <p:pic>
        <p:nvPicPr>
          <p:cNvPr id="12902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48749F5-94E1-4DA2-A036-1A61AC15C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38C67-4958-42A0-B905-EB5A2ADB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176</a:t>
            </a:fld>
            <a:endParaRPr lang="en-US" altLang="zh-TW"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AA0D25FA-7906-4C1C-83E0-01D25DEA0A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0051" name="Text Box 4">
            <a:extLst>
              <a:ext uri="{FF2B5EF4-FFF2-40B4-BE49-F238E27FC236}">
                <a16:creationId xmlns:a16="http://schemas.microsoft.com/office/drawing/2014/main" id="{E846111A-D737-4026-AB46-3798E154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35111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semester, COUNT(*)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1111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ORDER BY semester ASC;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300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66BE8A3-13B9-42F6-9C6F-2A381177F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F88D2-8884-452C-BF33-09483998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177</a:t>
            </a:fld>
            <a:endParaRPr lang="en-US" altLang="zh-TW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0F03EAF-0122-4F1C-BC8D-F2DEF6D94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19</a:t>
            </a:r>
          </a:p>
        </p:txBody>
      </p:sp>
      <p:sp>
        <p:nvSpPr>
          <p:cNvPr id="131075" name="Text Box 3">
            <a:extLst>
              <a:ext uri="{FF2B5EF4-FFF2-40B4-BE49-F238E27FC236}">
                <a16:creationId xmlns:a16="http://schemas.microsoft.com/office/drawing/2014/main" id="{3B4E895B-39F5-4515-A29B-90D51B6F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In alphabetical order of the names of professors, list the name of each professor and the total number of courses she/he has taught.</a:t>
            </a:r>
          </a:p>
        </p:txBody>
      </p:sp>
      <p:pic>
        <p:nvPicPr>
          <p:cNvPr id="13107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4280D3A1-D32D-449A-A20A-F3D26F11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A419C-8B21-4FE9-AD78-BDF1AA61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178</a:t>
            </a:fld>
            <a:endParaRPr lang="en-US" altLang="zh-TW"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7FD4650C-1ECE-4B4A-9A48-0E7E38DF2A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2099" name="Text Box 4">
            <a:extLst>
              <a:ext uri="{FF2B5EF4-FFF2-40B4-BE49-F238E27FC236}">
                <a16:creationId xmlns:a16="http://schemas.microsoft.com/office/drawing/2014/main" id="{D532826D-EA2E-482C-8639-4FAD73AF9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67200"/>
            <a:ext cx="754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COUNT(distinct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P,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ORDER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ASC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FCAB8D-1989-426E-B3F7-7D41CA3EE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93389"/>
              </p:ext>
            </p:extLst>
          </p:nvPr>
        </p:nvGraphicFramePr>
        <p:xfrm>
          <a:off x="990600" y="1752600"/>
          <a:ext cx="7391400" cy="248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502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Csc6710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26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Smith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CSC4710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T="45716" marB="45716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68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John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Associate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CSC7710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6"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Thomas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Associate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502"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3333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Thomas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Assistant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5710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T="45716" marB="45716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2144" name="Oval Callout 7">
            <a:extLst>
              <a:ext uri="{FF2B5EF4-FFF2-40B4-BE49-F238E27FC236}">
                <a16:creationId xmlns:a16="http://schemas.microsoft.com/office/drawing/2014/main" id="{6536903B-14DA-4E69-8E2A-04B34242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0D696-60BA-496A-8F43-D7B74D12C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Note: we can only select </a:t>
            </a:r>
            <a:r>
              <a:rPr lang="en-US" altLang="zh-TW" sz="26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groupby</a:t>
            </a:r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FD7E1-42A2-46C8-A20A-B133975E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179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69615CF1-CA60-4231-9523-2E830E14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Union Compatible Relations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355F66C-D5E2-468F-A986-92880695A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Two relations are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union compatible</a:t>
            </a:r>
            <a:r>
              <a:rPr lang="en-US" dirty="0"/>
              <a:t> if</a:t>
            </a:r>
          </a:p>
          <a:p>
            <a:pPr lvl="1">
              <a:defRPr/>
            </a:pPr>
            <a:r>
              <a:rPr lang="en-US" dirty="0"/>
              <a:t>Both have same number of columns</a:t>
            </a:r>
          </a:p>
          <a:p>
            <a:pPr lvl="1">
              <a:defRPr/>
            </a:pPr>
            <a:r>
              <a:rPr lang="en-US" dirty="0"/>
              <a:t>Names of attributes are the same in both</a:t>
            </a:r>
          </a:p>
          <a:p>
            <a:pPr lvl="1">
              <a:defRPr/>
            </a:pPr>
            <a:r>
              <a:rPr lang="en-US" dirty="0"/>
              <a:t>Attributes with the same name in both relations have the same domain</a:t>
            </a:r>
          </a:p>
          <a:p>
            <a:pPr>
              <a:defRPr/>
            </a:pPr>
            <a:r>
              <a:rPr lang="en-US" dirty="0"/>
              <a:t>Union compatible relations can be combined using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union</a:t>
            </a:r>
            <a:r>
              <a:rPr lang="en-US" dirty="0"/>
              <a:t>,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intersection</a:t>
            </a:r>
            <a:r>
              <a:rPr lang="en-US" dirty="0"/>
              <a:t>, 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dirty="0"/>
              <a:t>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difference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381BC-01FA-489E-B60A-8C0F2038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7DDD4EA-45B4-4AC5-93BF-6DD8DF2CF5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20</a:t>
            </a:r>
          </a:p>
        </p:txBody>
      </p:sp>
      <p:sp>
        <p:nvSpPr>
          <p:cNvPr id="133123" name="Text Box 3">
            <a:extLst>
              <a:ext uri="{FF2B5EF4-FFF2-40B4-BE49-F238E27FC236}">
                <a16:creationId xmlns:a16="http://schemas.microsoft.com/office/drawing/2014/main" id="{7FC7325B-BAFD-4129-B089-28E7E5DA6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professors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who taught less than 3 courses.</a:t>
            </a:r>
          </a:p>
        </p:txBody>
      </p:sp>
      <p:pic>
        <p:nvPicPr>
          <p:cNvPr id="13312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FB5CF91-8295-4A7D-B804-4600E166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97B68-2329-4AD3-BA9D-85505FED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180</a:t>
            </a:fld>
            <a:endParaRPr lang="en-US" altLang="zh-TW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50B134C-8AA7-42E3-8F83-AC411C8527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4147" name="Text Box 4">
            <a:extLst>
              <a:ext uri="{FF2B5EF4-FFF2-40B4-BE49-F238E27FC236}">
                <a16:creationId xmlns:a16="http://schemas.microsoft.com/office/drawing/2014/main" id="{ACF37B1A-46B8-4672-BB77-EE536F5E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543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COUNT(DISTINCT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&lt; 3</a:t>
            </a:r>
          </a:p>
          <a:p>
            <a:r>
              <a:rPr lang="en-US" altLang="zh-TW" i="1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2EEB90-F907-432B-8B8D-186E016CF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65846"/>
              </p:ext>
            </p:extLst>
          </p:nvPr>
        </p:nvGraphicFramePr>
        <p:xfrm>
          <a:off x="2438400" y="1600200"/>
          <a:ext cx="4435476" cy="204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23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6710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4710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9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7710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2110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2013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4174" name="Oval Callout 6">
            <a:extLst>
              <a:ext uri="{FF2B5EF4-FFF2-40B4-BE49-F238E27FC236}">
                <a16:creationId xmlns:a16="http://schemas.microsoft.com/office/drawing/2014/main" id="{95208FAE-B958-4948-9724-9249686BA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pic>
        <p:nvPicPr>
          <p:cNvPr id="134175" name="图片 7" descr="equipmentprotection3.png">
            <a:extLst>
              <a:ext uri="{FF2B5EF4-FFF2-40B4-BE49-F238E27FC236}">
                <a16:creationId xmlns:a16="http://schemas.microsoft.com/office/drawing/2014/main" id="{5BCA5FA4-71E6-4E2C-A031-EC59F3E13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76" name="TextBox 8">
            <a:extLst>
              <a:ext uri="{FF2B5EF4-FFF2-40B4-BE49-F238E27FC236}">
                <a16:creationId xmlns:a16="http://schemas.microsoft.com/office/drawing/2014/main" id="{B80ABC4B-FCD7-4962-8B8C-0EC51F518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266B8-B1FC-4B77-8DB6-99C3F9D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181</a:t>
            </a:fld>
            <a:endParaRPr lang="en-US" altLang="zh-TW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D3E7586-28F5-41D6-AA4A-5557C99736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5171" name="Text Box 4">
            <a:extLst>
              <a:ext uri="{FF2B5EF4-FFF2-40B4-BE49-F238E27FC236}">
                <a16:creationId xmlns:a16="http://schemas.microsoft.com/office/drawing/2014/main" id="{435156CA-EA3A-4B5E-B4ED-09B22DD9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7543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COUNT(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&gt;= 3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35172" name="Oval Callout 6">
            <a:extLst>
              <a:ext uri="{FF2B5EF4-FFF2-40B4-BE49-F238E27FC236}">
                <a16:creationId xmlns:a16="http://schemas.microsoft.com/office/drawing/2014/main" id="{335C9B53-3832-409B-A3DC-DD60C8028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810000"/>
            <a:ext cx="3429000" cy="685800"/>
          </a:xfrm>
          <a:prstGeom prst="wedgeEllipseCallout">
            <a:avLst>
              <a:gd name="adj1" fmla="val -115685"/>
              <a:gd name="adj2" fmla="val 1384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For each professor </a:t>
            </a:r>
          </a:p>
        </p:txBody>
      </p:sp>
      <p:pic>
        <p:nvPicPr>
          <p:cNvPr id="135173" name="图片 7" descr="equipmentprotection3.png">
            <a:extLst>
              <a:ext uri="{FF2B5EF4-FFF2-40B4-BE49-F238E27FC236}">
                <a16:creationId xmlns:a16="http://schemas.microsoft.com/office/drawing/2014/main" id="{E2351FC9-D938-4AC1-BF34-5176DA6F9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Box 8">
            <a:extLst>
              <a:ext uri="{FF2B5EF4-FFF2-40B4-BE49-F238E27FC236}">
                <a16:creationId xmlns:a16="http://schemas.microsoft.com/office/drawing/2014/main" id="{D1AC4D8A-4955-4C88-8FC7-FCA8465F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88A297E-DB13-40FB-AB64-00DE30B1A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19036"/>
              </p:ext>
            </p:extLst>
          </p:nvPr>
        </p:nvGraphicFramePr>
        <p:xfrm>
          <a:off x="2438400" y="1600200"/>
          <a:ext cx="4435476" cy="204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623"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6710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Fall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52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 4710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Winter 2011</a:t>
                      </a:r>
                    </a:p>
                  </a:txBody>
                  <a:tcPr marL="91453" marR="91453" marT="45730" marB="4573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79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7710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2110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Fall 2013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r>
                        <a:rPr lang="en-US" sz="1800" dirty="0"/>
                        <a:t>2222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CSC 8710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Winter 2012</a:t>
                      </a:r>
                    </a:p>
                  </a:txBody>
                  <a:tcPr marL="91453" marR="91453" marT="45730" marB="4573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4F46F9-266B-46E3-831F-EEBCE74D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182</a:t>
            </a:fld>
            <a:endParaRPr lang="en-US" altLang="zh-TW"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59B3E7D-961B-4246-9A43-4403D8701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21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898FCE3D-DC96-40AD-B638-6F494863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Delete those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professors who taught less than 5 credits.</a:t>
            </a:r>
          </a:p>
        </p:txBody>
      </p:sp>
      <p:pic>
        <p:nvPicPr>
          <p:cNvPr id="13619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5E485D3-062A-4730-A3F0-19F42148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9EDF7-D3A2-4EE7-ADA1-D69F4922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183</a:t>
            </a:fld>
            <a:endParaRPr lang="en-US" altLang="zh-TW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39F15D8-26DB-4BB5-ABE1-13D34A00DB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7219" name="Text Box 4">
            <a:extLst>
              <a:ext uri="{FF2B5EF4-FFF2-40B4-BE49-F238E27FC236}">
                <a16:creationId xmlns:a16="http://schemas.microsoft.com/office/drawing/2014/main" id="{98F23AF1-27AA-4A78-A6A7-8AF78658D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T, Course C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SUM(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&lt; 5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3722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72DC8DC-234E-4860-BDF4-2964E2E0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221" name="图片 4" descr="equipmentprotection3.png">
            <a:extLst>
              <a:ext uri="{FF2B5EF4-FFF2-40B4-BE49-F238E27FC236}">
                <a16:creationId xmlns:a16="http://schemas.microsoft.com/office/drawing/2014/main" id="{9F064808-B3F6-46F3-9DEF-AE93DC48C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943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Box 5">
            <a:extLst>
              <a:ext uri="{FF2B5EF4-FFF2-40B4-BE49-F238E27FC236}">
                <a16:creationId xmlns:a16="http://schemas.microsoft.com/office/drawing/2014/main" id="{BBF96B40-5D71-4235-A2C7-74B9CCFD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365875"/>
            <a:ext cx="5257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ea typeface="新細明體" panose="02020500000000000000" pitchFamily="18" charset="-120"/>
              </a:rPr>
              <a:t>Is it a correct solution?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00244-B7CD-46C1-AA90-C24B873C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184</a:t>
            </a:fld>
            <a:endParaRPr lang="en-US" altLang="zh-TW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95BEAE48-421A-479E-9304-44365F8EDF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38243" name="Text Box 4">
            <a:extLst>
              <a:ext uri="{FF2B5EF4-FFF2-40B4-BE49-F238E27FC236}">
                <a16:creationId xmlns:a16="http://schemas.microsoft.com/office/drawing/2014/main" id="{3565D951-C535-48DE-8A07-B503435B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DELETE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T, Course C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GROUP BY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HAVING SUM(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C.credit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 &gt;= 5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3824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967F35B8-3769-4448-92D3-C50D445D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F15A7C-0F17-43B5-BDBE-886489F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185</a:t>
            </a:fld>
            <a:endParaRPr lang="en-US" altLang="zh-TW"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22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those professors who have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not</a:t>
            </a:r>
            <a:r>
              <a:rPr lang="en-US" altLang="zh-TW" sz="3200" dirty="0">
                <a:ea typeface="新細明體" panose="02020500000000000000" pitchFamily="18" charset="-120"/>
              </a:rPr>
              <a:t> taught any course in the past three semesters (F2006, W2007, F2007).</a:t>
            </a:r>
          </a:p>
        </p:txBody>
      </p:sp>
      <p:pic>
        <p:nvPicPr>
          <p:cNvPr id="1392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B9D0FC2-CF2D-48AA-9FBE-D699F989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186</a:t>
            </a:fld>
            <a:endParaRPr lang="en-US" altLang="zh-TW"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22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INSERT INTO taught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	VALUES('CSC6710', 20062, 1111), 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	('CSC4710', 20070, 2222),	</a:t>
            </a:r>
          </a:p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panose="02020500000000000000" pitchFamily="18" charset="-120"/>
              </a:rPr>
              <a:t>        ('CSC6710', 20072, 5555);</a:t>
            </a:r>
          </a:p>
        </p:txBody>
      </p:sp>
      <p:pic>
        <p:nvPicPr>
          <p:cNvPr id="13926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B9D0FC2-CF2D-48AA-9FBE-D699F989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43405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81872656-37F7-4C1A-91DB-457041F154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 Meaning of IN</a:t>
            </a:r>
          </a:p>
        </p:txBody>
      </p:sp>
      <p:sp>
        <p:nvSpPr>
          <p:cNvPr id="139267" name="Text Box 3">
            <a:extLst>
              <a:ext uri="{FF2B5EF4-FFF2-40B4-BE49-F238E27FC236}">
                <a16:creationId xmlns:a16="http://schemas.microsoft.com/office/drawing/2014/main" id="{3A55E679-F7A9-45C8-AD0F-26E4BAF2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335" y="1933575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IN (20062, 20070, 20072) means </a:t>
            </a:r>
          </a:p>
          <a:p>
            <a:pPr>
              <a:spcBef>
                <a:spcPct val="50000"/>
              </a:spcBef>
            </a:pP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= 20062 OR </a:t>
            </a: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 = 20070 OR </a:t>
            </a:r>
            <a:r>
              <a:rPr lang="en-US" altLang="zh-TW" sz="3200" dirty="0" err="1">
                <a:ea typeface="新細明體" panose="02020500000000000000" pitchFamily="18" charset="-120"/>
              </a:rPr>
              <a:t>T.semester</a:t>
            </a:r>
            <a:r>
              <a:rPr lang="en-US" altLang="zh-TW" sz="3200" dirty="0">
                <a:ea typeface="新細明體" panose="02020500000000000000" pitchFamily="18" charset="-120"/>
              </a:rPr>
              <a:t>=20072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EEE13-E680-4C93-BE5D-D3323370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4762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20062 OR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=20072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580C699-C1FA-402E-B6C0-A9D64913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B7D64-5AE9-4B91-82E9-D4C29F5B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189</a:t>
            </a:fld>
            <a:endParaRPr lang="en-US" altLang="zh-TW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EEE1942-3F79-4574-A8B0-B5AB46F23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013A3E7-E910-41F2-A11E-FE435AF99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47800"/>
            <a:ext cx="6326188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Tables:</a:t>
            </a:r>
          </a:p>
          <a:p>
            <a:pPr>
              <a:defRPr/>
            </a:pPr>
            <a:r>
              <a:rPr lang="en-US" sz="2800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Person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SSN, Name, Address, Hobby</a:t>
            </a:r>
            <a:r>
              <a:rPr lang="en-US" sz="2800"/>
              <a:t>)</a:t>
            </a:r>
          </a:p>
          <a:p>
            <a:pPr>
              <a:defRPr/>
            </a:pPr>
            <a:r>
              <a:rPr lang="en-US" sz="2800" i="1"/>
              <a:t>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 i="1"/>
              <a:t> </a:t>
            </a:r>
            <a:r>
              <a:rPr lang="en-US" sz="2800"/>
              <a:t>(</a:t>
            </a:r>
            <a:r>
              <a:rPr lang="en-US" sz="2800" i="1"/>
              <a:t>Id, Name, Office, Phone</a:t>
            </a:r>
            <a:r>
              <a:rPr lang="en-US" sz="2800"/>
              <a:t>)</a:t>
            </a:r>
          </a:p>
          <a:p>
            <a:pPr>
              <a:defRPr/>
            </a:pPr>
            <a:r>
              <a:rPr lang="en-US" sz="2800"/>
              <a:t>are </a:t>
            </a:r>
            <a:r>
              <a:rPr lang="en-US" sz="2800" u="sng"/>
              <a:t>not</a:t>
            </a:r>
            <a:r>
              <a:rPr lang="en-US" sz="2800"/>
              <a:t> union compatible.</a:t>
            </a:r>
          </a:p>
          <a:p>
            <a:pPr>
              <a:defRPr/>
            </a:pPr>
            <a:r>
              <a:rPr lang="en-US" sz="2400"/>
              <a:t>         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BDAE23EB-5303-4DC0-A31F-DFEB3E584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7315200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But</a:t>
            </a:r>
          </a:p>
          <a:p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Person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and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u="sng" dirty="0">
                <a:ea typeface="新細明體" panose="02020500000000000000" pitchFamily="18" charset="-120"/>
                <a:cs typeface="Times New Roman" panose="02020603050405020304" pitchFamily="18" charset="0"/>
              </a:rPr>
              <a:t>are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union compatible so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Person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 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36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Name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makes sense.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B7DA4A-A4F8-4776-AD4C-FD8BB273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Professor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ssn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20062 OR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=20072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6559C15-AE2C-4D88-81B4-8A39E894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3930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88ACE-19C5-496B-B0CA-E30DC389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3788928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1398379E-A59C-476C-897D-01BC8B28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 witness will say P teaches a course in one of the three semesters</a:t>
            </a: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7B4B1C82-CDA8-43F1-931A-39CCD04E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B0DBE361-4FD9-4A26-8F26-002FD9B2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28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16A81-C7BD-4782-A67C-5F5F8CE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923814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35F09-D206-F852-7654-5DAD7D85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BD810F2D-1C6E-A412-4028-C0F11379D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0291" name="Text Box 4">
            <a:extLst>
              <a:ext uri="{FF2B5EF4-FFF2-40B4-BE49-F238E27FC236}">
                <a16:creationId xmlns:a16="http://schemas.microsoft.com/office/drawing/2014/main" id="{6CBD2319-2A6A-82B7-9AA9-D77033F5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82976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*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20062 OR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20070 OR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20072)</a:t>
            </a:r>
            <a:b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</a:b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14029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E369947-1167-187A-71DD-BBF46E8C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360EB5E-38EA-65BE-B2B3-FD9420742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428" y="6248400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9132C-09FA-F655-1EC3-E2C68B5F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52892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DB236B2-0F9B-4F59-B773-A1EC6CCBB4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Meaning of NOT EXISTS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16A81-C7BD-4782-A67C-5F5F8CE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193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722CF-9E8D-EAC5-86BC-507894AD78EC}"/>
              </a:ext>
            </a:extLst>
          </p:cNvPr>
          <p:cNvSpPr txBox="1"/>
          <p:nvPr/>
        </p:nvSpPr>
        <p:spPr>
          <a:xfrm>
            <a:off x="1537335" y="2097405"/>
            <a:ext cx="5755005" cy="243143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EXISTS([]) TRUE</a:t>
            </a:r>
          </a:p>
          <a:p>
            <a:pPr algn="ctr"/>
            <a:r>
              <a:rPr lang="en-US" sz="2800" dirty="0"/>
              <a:t>NOT EXISTS([1111, 2222] FALSE</a:t>
            </a:r>
          </a:p>
          <a:p>
            <a:pPr algn="ctr"/>
            <a:r>
              <a:rPr lang="en-US" sz="2800" dirty="0"/>
              <a:t>EXISTS([]) FALSE</a:t>
            </a:r>
          </a:p>
          <a:p>
            <a:pPr algn="ctr"/>
            <a:r>
              <a:rPr lang="en-US" sz="2800" dirty="0"/>
              <a:t>EXISTS ([1111, 2222] TRUE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237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703D788A-DA49-4689-B7C4-21EA306C95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4</a:t>
            </a:r>
          </a:p>
        </p:txBody>
      </p:sp>
      <p:sp>
        <p:nvSpPr>
          <p:cNvPr id="141315" name="Text Box 4">
            <a:extLst>
              <a:ext uri="{FF2B5EF4-FFF2-40B4-BE49-F238E27FC236}">
                <a16:creationId xmlns:a16="http://schemas.microsoft.com/office/drawing/2014/main" id="{660492A9-8BF5-4A84-B743-1FB0A0F8B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*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T.semester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(20062, 20070, 20072)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131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9D0A246-A5B9-4D9A-92B7-E7CA6E89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DDD299D9-0CC8-449E-8150-640E3ABC5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906" y="5789453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A305-4633-42A4-A6A4-BFC00B96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194</a:t>
            </a:fld>
            <a:endParaRPr lang="en-US" altLang="zh-TW"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23EE165-5685-4021-993D-7749A9FD4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23</a:t>
            </a: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F992D937-DE94-4EEC-A913-B11FE7701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List the names of those courses that professor Smith have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never</a:t>
            </a:r>
            <a:r>
              <a:rPr lang="en-US" altLang="zh-TW" sz="3200" dirty="0">
                <a:ea typeface="新細明體" panose="02020500000000000000" pitchFamily="18" charset="-120"/>
              </a:rPr>
              <a:t> taught.</a:t>
            </a:r>
          </a:p>
        </p:txBody>
      </p:sp>
      <p:pic>
        <p:nvPicPr>
          <p:cNvPr id="14234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2C879FF-0775-46A3-B325-132FF95F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9BA25-CEB5-4904-ABE8-5F90162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195</a:t>
            </a:fld>
            <a:endParaRPr lang="en-US" altLang="zh-TW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Professor P,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AB678E4-ADB7-4DE8-9322-AA734126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84" y="5882144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NOT 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24A812-D3E5-407B-9E17-4117D9E2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196</a:t>
            </a:fld>
            <a:endParaRPr lang="en-US" altLang="zh-TW"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Course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FROM Professor P,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54E8434-604C-49BA-B940-04DCA17E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7319" y="6196461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6B638-3041-4739-96F3-143A61A3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693880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599" y="2816578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C.crsname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Course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FROM Professor P, Taught T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2" y="1570743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654E8434-604C-49BA-B940-04DCA17EF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119" y="5890285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Negation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B2798-C96D-4FE7-94D9-BBE3770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741593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6CDA88D-49BB-496D-9FC5-02A8B6E5A7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44387" name="Text Box 4">
            <a:extLst>
              <a:ext uri="{FF2B5EF4-FFF2-40B4-BE49-F238E27FC236}">
                <a16:creationId xmlns:a16="http://schemas.microsoft.com/office/drawing/2014/main" id="{EECDDCA5-5ACC-40A8-A4A3-33DFE163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576" y="3482976"/>
            <a:ext cx="806942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Course </a:t>
            </a:r>
            <a:r>
              <a:rPr lang="en-US" altLang="zh-TW" dirty="0">
                <a:solidFill>
                  <a:srgbClr val="0070C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*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FROM Professor P, Taught T</a:t>
            </a:r>
          </a:p>
          <a:p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P.profname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='Smith' AND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AND      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44388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CFBAFC5-2443-4407-917E-50D9AA57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3234A60-06F3-499F-9832-B6ED705B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1254" y="5919628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No-witness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F3B43-9364-4CA6-B6D9-BF75F7B0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199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7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ACD9D8C6-ECF5-4B12-BAE6-943B2571D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Father of Relational Model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Edgar F. Codd (1923-2003)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</p:txBody>
      </p:sp>
      <p:pic>
        <p:nvPicPr>
          <p:cNvPr id="4100" name="Picture 5" descr="C:\edgar.jpg">
            <a:extLst>
              <a:ext uri="{FF2B5EF4-FFF2-40B4-BE49-F238E27FC236}">
                <a16:creationId xmlns:a16="http://schemas.microsoft.com/office/drawing/2014/main" id="{07294E33-EE12-4772-AC7E-2A294C8F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86543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xt Box 6">
            <a:extLst>
              <a:ext uri="{FF2B5EF4-FFF2-40B4-BE49-F238E27FC236}">
                <a16:creationId xmlns:a16="http://schemas.microsoft.com/office/drawing/2014/main" id="{AA278752-9DF4-4C1E-917D-60A214F6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746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PhD from U. of Michigan, Ann Arbor, Michigan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Received Turing Award in 1981.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More see http://en.wikipedia.org/wiki/Edgar_Codd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FB98DF-DC51-4C44-9EFE-63A2AD58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6795CE64-4F0B-4603-99C4-F7F5C907A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Cartesian Product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C0E285-6AAA-494C-ABFC-C8E52203A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6962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If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and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latin typeface="Arial Narrow" panose="020B0606020202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are two relations,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is the set of all concatenated tuples </a:t>
            </a:r>
            <a:r>
              <a:rPr lang="en-US" altLang="zh-TW" sz="2800" i="1">
                <a:ea typeface="新細明體" panose="02020500000000000000" pitchFamily="18" charset="-120"/>
              </a:rPr>
              <a:t>&lt;x,y&gt;,</a:t>
            </a:r>
            <a:r>
              <a:rPr lang="en-US" altLang="zh-TW" sz="2800">
                <a:ea typeface="新細明體" panose="02020500000000000000" pitchFamily="18" charset="-120"/>
              </a:rPr>
              <a:t> where </a:t>
            </a:r>
            <a:r>
              <a:rPr lang="en-US" altLang="zh-TW" sz="2800" i="1">
                <a:ea typeface="新細明體" panose="02020500000000000000" pitchFamily="18" charset="-120"/>
              </a:rPr>
              <a:t>x</a:t>
            </a:r>
            <a:r>
              <a:rPr lang="en-US" altLang="zh-TW" sz="2800">
                <a:ea typeface="新細明體" panose="02020500000000000000" pitchFamily="18" charset="-120"/>
              </a:rPr>
              <a:t> is a tuple in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>
                <a:ea typeface="新細明體" panose="02020500000000000000" pitchFamily="18" charset="-120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</a:rPr>
              <a:t>y</a:t>
            </a:r>
            <a:r>
              <a:rPr lang="en-US" altLang="zh-TW" sz="2800">
                <a:ea typeface="新細明體" panose="02020500000000000000" pitchFamily="18" charset="-120"/>
              </a:rPr>
              <a:t> is a tuple in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need not be union compatible.</a:t>
            </a:r>
          </a:p>
          <a:p>
            <a:pPr lvl="1">
              <a:lnSpc>
                <a:spcPct val="90000"/>
              </a:lnSpc>
            </a:pP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But R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 must have distinct attribute names. Why?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 is </a:t>
            </a:r>
            <a:r>
              <a:rPr lang="en-US" altLang="zh-TW" sz="2800" u="sng">
                <a:ea typeface="新細明體" panose="02020500000000000000" pitchFamily="18" charset="-120"/>
              </a:rPr>
              <a:t>expensive to compute. But why?</a:t>
            </a:r>
            <a:endParaRPr lang="en-US" altLang="zh-TW" sz="2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18437" name="Group 34">
            <a:extLst>
              <a:ext uri="{FF2B5EF4-FFF2-40B4-BE49-F238E27FC236}">
                <a16:creationId xmlns:a16="http://schemas.microsoft.com/office/drawing/2014/main" id="{9C2CA8F2-9678-40B6-A29D-B7D8BDDB39E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733800"/>
            <a:ext cx="5824538" cy="2697163"/>
            <a:chOff x="768" y="2352"/>
            <a:chExt cx="3669" cy="1699"/>
          </a:xfrm>
        </p:grpSpPr>
        <p:sp>
          <p:nvSpPr>
            <p:cNvPr id="19460" name="Text Box 4">
              <a:extLst>
                <a:ext uri="{FF2B5EF4-FFF2-40B4-BE49-F238E27FC236}">
                  <a16:creationId xmlns:a16="http://schemas.microsoft.com/office/drawing/2014/main" id="{D93D4DF4-7984-47F6-B63F-D04CFB182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52"/>
              <a:ext cx="3669" cy="1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/>
                <a:t>  </a:t>
              </a:r>
              <a:r>
                <a:rPr lang="en-US" sz="2800" i="1"/>
                <a:t>A     B       C    D             A    B    C   D</a:t>
              </a:r>
            </a:p>
            <a:p>
              <a:pPr>
                <a:defRPr/>
              </a:pPr>
              <a:r>
                <a:rPr lang="en-US" sz="2800"/>
                <a:t> x1   x2       y1   y2           x1  x2  y1  y2</a:t>
              </a:r>
            </a:p>
            <a:p>
              <a:pPr>
                <a:defRPr/>
              </a:pPr>
              <a:r>
                <a:rPr lang="en-US" sz="2800"/>
                <a:t> x3   x4       y3   y4           x1  x2  y3  y4</a:t>
              </a:r>
            </a:p>
            <a:p>
              <a:pPr>
                <a:defRPr/>
              </a:pPr>
              <a:r>
                <a:rPr lang="en-US" sz="2800"/>
                <a:t>                                         x3  x4  y1  y2</a:t>
              </a:r>
            </a:p>
            <a:p>
              <a:pPr>
                <a:defRPr/>
              </a:pPr>
              <a:r>
                <a:rPr lang="en-US" sz="2800"/>
                <a:t>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sz="2800"/>
                <a:t>         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lang="en-US" sz="2800"/>
                <a:t>                x3  x4  y3  y4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sz="2800"/>
                <a:t>                                              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sz="2400" i="1">
                  <a:sym typeface="Symbol" pitchFamily="18" charset="2"/>
                </a:rPr>
                <a:t></a:t>
              </a:r>
              <a:r>
                <a:rPr lang="en-US" sz="2800" i="1"/>
                <a:t> </a:t>
              </a:r>
              <a:r>
                <a:rPr lang="en-US" sz="2800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18439" name="Line 5">
              <a:extLst>
                <a:ext uri="{FF2B5EF4-FFF2-40B4-BE49-F238E27FC236}">
                  <a16:creationId xmlns:a16="http://schemas.microsoft.com/office/drawing/2014/main" id="{ECB879D7-DDBD-4055-8A40-BBF9B39CC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0" name="Line 6">
              <a:extLst>
                <a:ext uri="{FF2B5EF4-FFF2-40B4-BE49-F238E27FC236}">
                  <a16:creationId xmlns:a16="http://schemas.microsoft.com/office/drawing/2014/main" id="{1972B2C9-92C4-40EC-9374-91F9075ED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1" name="Line 7">
              <a:extLst>
                <a:ext uri="{FF2B5EF4-FFF2-40B4-BE49-F238E27FC236}">
                  <a16:creationId xmlns:a16="http://schemas.microsoft.com/office/drawing/2014/main" id="{F00F17EA-7060-4C90-9C66-50E5E42C0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2" name="Line 25">
              <a:extLst>
                <a:ext uri="{FF2B5EF4-FFF2-40B4-BE49-F238E27FC236}">
                  <a16:creationId xmlns:a16="http://schemas.microsoft.com/office/drawing/2014/main" id="{290DD718-2514-4AB5-A272-EB4052609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3" name="Line 26">
              <a:extLst>
                <a:ext uri="{FF2B5EF4-FFF2-40B4-BE49-F238E27FC236}">
                  <a16:creationId xmlns:a16="http://schemas.microsoft.com/office/drawing/2014/main" id="{9D245A07-C06E-4A80-B2BF-00E054C21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7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4" name="Line 27">
              <a:extLst>
                <a:ext uri="{FF2B5EF4-FFF2-40B4-BE49-F238E27FC236}">
                  <a16:creationId xmlns:a16="http://schemas.microsoft.com/office/drawing/2014/main" id="{8A06804A-7070-4285-A43D-EB2D890D9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4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5" name="Line 28">
              <a:extLst>
                <a:ext uri="{FF2B5EF4-FFF2-40B4-BE49-F238E27FC236}">
                  <a16:creationId xmlns:a16="http://schemas.microsoft.com/office/drawing/2014/main" id="{C7347F75-053C-412B-BCA5-6C5BD275E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6" name="Line 29">
              <a:extLst>
                <a:ext uri="{FF2B5EF4-FFF2-40B4-BE49-F238E27FC236}">
                  <a16:creationId xmlns:a16="http://schemas.microsoft.com/office/drawing/2014/main" id="{3CD4742A-7CDF-4A9C-A9E6-1D42DE544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7" name="Line 30">
              <a:extLst>
                <a:ext uri="{FF2B5EF4-FFF2-40B4-BE49-F238E27FC236}">
                  <a16:creationId xmlns:a16="http://schemas.microsoft.com/office/drawing/2014/main" id="{1253A2D3-099C-4F60-972D-CEC0585F3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8" name="Line 31">
              <a:extLst>
                <a:ext uri="{FF2B5EF4-FFF2-40B4-BE49-F238E27FC236}">
                  <a16:creationId xmlns:a16="http://schemas.microsoft.com/office/drawing/2014/main" id="{2D9F5173-460B-41D8-B4F9-DDA494D7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9" name="Line 32">
              <a:extLst>
                <a:ext uri="{FF2B5EF4-FFF2-40B4-BE49-F238E27FC236}">
                  <a16:creationId xmlns:a16="http://schemas.microsoft.com/office/drawing/2014/main" id="{5B78AC4A-AAE5-43B6-827B-FAED19E1D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0" name="Line 33">
              <a:extLst>
                <a:ext uri="{FF2B5EF4-FFF2-40B4-BE49-F238E27FC236}">
                  <a16:creationId xmlns:a16="http://schemas.microsoft.com/office/drawing/2014/main" id="{5852DA05-A448-4CD8-A955-7952ABA9F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E6CD1-5DD0-4324-886D-D1FE8670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DFB90443-6338-4352-85AA-82560678ED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24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3E5F2410-9B9D-4A1E-9ACD-E20A36B4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professors that have taught all the courses (each course).</a:t>
            </a:r>
          </a:p>
        </p:txBody>
      </p:sp>
      <p:pic>
        <p:nvPicPr>
          <p:cNvPr id="14541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F8F44C4-9462-4787-878D-9E0D7FDC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B7671-FE7D-44E6-BDA7-678320AD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200</a:t>
            </a:fld>
            <a:endParaRPr lang="en-US" altLang="zh-TW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A5E7487E-318A-408A-86F3-11D0F34A7D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46435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B57A9E39-A19F-4166-89E2-166467944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6" name="Text Box 11">
            <a:extLst>
              <a:ext uri="{FF2B5EF4-FFF2-40B4-BE49-F238E27FC236}">
                <a16:creationId xmlns:a16="http://schemas.microsoft.com/office/drawing/2014/main" id="{C757ED6B-BF04-444A-9AFE-7C08AFE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46437" name="Text Box 12">
            <a:extLst>
              <a:ext uri="{FF2B5EF4-FFF2-40B4-BE49-F238E27FC236}">
                <a16:creationId xmlns:a16="http://schemas.microsoft.com/office/drawing/2014/main" id="{55F54888-2360-4021-91FD-85DB8D6D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ssn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(Taught)/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(Course)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B045B-F030-44CC-81E9-D64299E9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201</a:t>
            </a:fld>
            <a:endParaRPr lang="en-US" altLang="zh-TW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4350441-1026-4647-A123-46C1F2046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</a:t>
            </a:r>
          </a:p>
        </p:txBody>
      </p:sp>
      <p:sp>
        <p:nvSpPr>
          <p:cNvPr id="147459" name="Text Box 4">
            <a:extLst>
              <a:ext uri="{FF2B5EF4-FFF2-40B4-BE49-F238E27FC236}">
                <a16:creationId xmlns:a16="http://schemas.microsoft.com/office/drawing/2014/main" id="{721BEDF8-A1E0-4A71-A935-2E1B38BF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195" y="3375025"/>
            <a:ext cx="7543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Professor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 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Course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47460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AE47181-5F5F-4B40-90B2-AC77BE4DF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8EC72C3-F46D-466F-9626-F4856971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7" y="6283007"/>
            <a:ext cx="65522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 = </a:t>
            </a:r>
            <a:r>
              <a:rPr lang="en-US" altLang="zh-TW" sz="26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no-witness+negation</a:t>
            </a:r>
            <a:endParaRPr lang="en-US" altLang="zh-TW" sz="26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882B9-3072-4716-96F0-4C380FF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202</a:t>
            </a:fld>
            <a:endParaRPr lang="en-US" altLang="zh-TW"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4350441-1026-4647-A123-46C1F2046C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 witness | all witness</a:t>
            </a:r>
          </a:p>
        </p:txBody>
      </p:sp>
      <p:sp>
        <p:nvSpPr>
          <p:cNvPr id="147459" name="Text Box 4">
            <a:extLst>
              <a:ext uri="{FF2B5EF4-FFF2-40B4-BE49-F238E27FC236}">
                <a16:creationId xmlns:a16="http://schemas.microsoft.com/office/drawing/2014/main" id="{721BEDF8-A1E0-4A71-A935-2E1B38BFF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195" y="3375025"/>
            <a:ext cx="7543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No witness: nobody say yes</a:t>
            </a:r>
          </a:p>
          <a:p>
            <a:r>
              <a:rPr lang="en-US" altLang="zh-TW" sz="3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All witness: everybody say yes, DIVISION pattern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882B9-3072-4716-96F0-4C380FFC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384875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13214968-6DC5-45DE-B4FE-2BEC1101FB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25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EC8D504F-81B9-45F6-B92F-3D0187DF3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ONLY by Full professors.</a:t>
            </a:r>
          </a:p>
        </p:txBody>
      </p:sp>
      <p:pic>
        <p:nvPicPr>
          <p:cNvPr id="15155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6D5E1313-A8A4-44FA-BFDB-B2709156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DC641-E88B-41D9-9660-872D9DF4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204</a:t>
            </a:fld>
            <a:endParaRPr lang="en-US" altLang="zh-TW"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B97D61B3-68EA-44F1-B532-78BC29A83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Double Circle Pattern</a:t>
            </a:r>
          </a:p>
        </p:txBody>
      </p:sp>
      <p:sp>
        <p:nvSpPr>
          <p:cNvPr id="152579" name="椭圆 8">
            <a:extLst>
              <a:ext uri="{FF2B5EF4-FFF2-40B4-BE49-F238E27FC236}">
                <a16:creationId xmlns:a16="http://schemas.microsoft.com/office/drawing/2014/main" id="{34DB466A-73A1-4D16-91CE-52046FC0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2514600" cy="23622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2580" name="椭圆 9">
            <a:extLst>
              <a:ext uri="{FF2B5EF4-FFF2-40B4-BE49-F238E27FC236}">
                <a16:creationId xmlns:a16="http://schemas.microsoft.com/office/drawing/2014/main" id="{4B145CBD-25DD-4127-9B45-B8BA7063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28800"/>
            <a:ext cx="2514600" cy="23622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cxnSp>
        <p:nvCxnSpPr>
          <p:cNvPr id="152581" name="直接箭头连接符 13">
            <a:extLst>
              <a:ext uri="{FF2B5EF4-FFF2-40B4-BE49-F238E27FC236}">
                <a16:creationId xmlns:a16="http://schemas.microsoft.com/office/drawing/2014/main" id="{E6D46C6C-B668-4226-81B1-2B998E2922B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0400" y="3657600"/>
            <a:ext cx="533400" cy="1524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582" name="直接箭头连接符 15">
            <a:extLst>
              <a:ext uri="{FF2B5EF4-FFF2-40B4-BE49-F238E27FC236}">
                <a16:creationId xmlns:a16="http://schemas.microsoft.com/office/drawing/2014/main" id="{BE58FA7A-6AF9-4151-B5E0-88448CDACE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3657600"/>
            <a:ext cx="304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3" name="TextBox 16">
            <a:extLst>
              <a:ext uri="{FF2B5EF4-FFF2-40B4-BE49-F238E27FC236}">
                <a16:creationId xmlns:a16="http://schemas.microsoft.com/office/drawing/2014/main" id="{2C6F448D-2A44-4733-A5D3-AC11B5F1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19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A: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Full professors</a:t>
            </a:r>
          </a:p>
        </p:txBody>
      </p:sp>
      <p:sp>
        <p:nvSpPr>
          <p:cNvPr id="152584" name="TextBox 17">
            <a:extLst>
              <a:ext uri="{FF2B5EF4-FFF2-40B4-BE49-F238E27FC236}">
                <a16:creationId xmlns:a16="http://schemas.microsoft.com/office/drawing/2014/main" id="{8AD3ED0D-8E42-42E1-B36A-7B688D64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405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non-Full professors</a:t>
            </a:r>
          </a:p>
        </p:txBody>
      </p:sp>
      <p:cxnSp>
        <p:nvCxnSpPr>
          <p:cNvPr id="152585" name="直接连接符 34">
            <a:extLst>
              <a:ext uri="{FF2B5EF4-FFF2-40B4-BE49-F238E27FC236}">
                <a16:creationId xmlns:a16="http://schemas.microsoft.com/office/drawing/2014/main" id="{ABE70AFB-FFB0-4C8F-A620-89E8087157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2586" name="TextBox 48">
            <a:extLst>
              <a:ext uri="{FF2B5EF4-FFF2-40B4-BE49-F238E27FC236}">
                <a16:creationId xmlns:a16="http://schemas.microsoft.com/office/drawing/2014/main" id="{BA70CA0A-1F47-4FC7-AF10-552BDAF9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A -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1F5E4-C492-4FF8-9B36-40A217E6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205</a:t>
            </a:fld>
            <a:endParaRPr lang="en-US" altLang="zh-TW"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784C7-BB79-491C-A2B8-523D9B5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20283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CF794E97-5101-402C-A4FF-F2304249F2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Negation Pattern</a:t>
            </a:r>
          </a:p>
        </p:txBody>
      </p:sp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828800"/>
            <a:ext cx="3124200" cy="3048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2419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some professors</a:t>
            </a: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2405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B: Courses taught by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non-full professors</a:t>
            </a:r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19800"/>
            <a:ext cx="2722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Solution: U – B = A – B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Because U = A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dirty="0">
                <a:ea typeface="新細明體" panose="02020500000000000000" pitchFamily="18" charset="-120"/>
              </a:rPr>
              <a:t> B </a:t>
            </a: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5600" y="4191000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C59EEE-4DC9-44F1-9AA3-A95573DF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207</a:t>
            </a:fld>
            <a:endParaRPr lang="en-US" altLang="zh-TW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" y="3688328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B51F2-CD2A-4201-8091-D5088FEA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35701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DE84342-8A51-4E66-B34D-551FC6B5EB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54627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EC91404C-A560-4CFA-81FB-F92F53253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8" name="Text Box 4">
            <a:extLst>
              <a:ext uri="{FF2B5EF4-FFF2-40B4-BE49-F238E27FC236}">
                <a16:creationId xmlns:a16="http://schemas.microsoft.com/office/drawing/2014/main" id="{1F1C8EC0-44AE-4C84-853A-E1AAAA5E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54629" name="Text Box 5">
            <a:extLst>
              <a:ext uri="{FF2B5EF4-FFF2-40B4-BE49-F238E27FC236}">
                <a16:creationId xmlns:a16="http://schemas.microsoft.com/office/drawing/2014/main" id="{0C8FAE81-3D7A-40C4-8AEA-9D4FA5E49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 - 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(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status‘Junior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’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(Professor)      Taught)</a:t>
            </a:r>
          </a:p>
        </p:txBody>
      </p:sp>
      <p:grpSp>
        <p:nvGrpSpPr>
          <p:cNvPr id="154630" name="Group 1034">
            <a:extLst>
              <a:ext uri="{FF2B5EF4-FFF2-40B4-BE49-F238E27FC236}">
                <a16:creationId xmlns:a16="http://schemas.microsoft.com/office/drawing/2014/main" id="{6D57AA4B-584C-456D-95D0-0EE2FFCE641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572000"/>
            <a:ext cx="457200" cy="152400"/>
            <a:chOff x="2352" y="2064"/>
            <a:chExt cx="288" cy="96"/>
          </a:xfrm>
        </p:grpSpPr>
        <p:sp>
          <p:nvSpPr>
            <p:cNvPr id="154631" name="AutoShape 1030">
              <a:extLst>
                <a:ext uri="{FF2B5EF4-FFF2-40B4-BE49-F238E27FC236}">
                  <a16:creationId xmlns:a16="http://schemas.microsoft.com/office/drawing/2014/main" id="{3A78325B-82C2-4CA9-B748-964F26EF9E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154632" name="AutoShape 1033">
              <a:extLst>
                <a:ext uri="{FF2B5EF4-FFF2-40B4-BE49-F238E27FC236}">
                  <a16:creationId xmlns:a16="http://schemas.microsoft.com/office/drawing/2014/main" id="{84F37DBA-536E-423E-A8F2-0DCC1A969D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2DDC6-E551-49FF-A486-6D39D033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209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45C9CD99-11B2-4406-A55F-7D601AF35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Renaming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F968835-8E30-4E52-9568-4F5705984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Result of expression evaluation is a relation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Attributes of relation must have distinct names.  This is not guaranteed with Cartesian product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e.g., suppose in previous example </a:t>
            </a:r>
            <a:r>
              <a:rPr lang="en-US" altLang="zh-TW" sz="2400" i="1">
                <a:ea typeface="新細明體" panose="02020500000000000000" pitchFamily="18" charset="-120"/>
              </a:rPr>
              <a:t>A</a:t>
            </a:r>
            <a:r>
              <a:rPr lang="en-US" altLang="zh-TW" sz="2400">
                <a:ea typeface="新細明體" panose="02020500000000000000" pitchFamily="18" charset="-120"/>
              </a:rPr>
              <a:t> and</a:t>
            </a:r>
            <a:r>
              <a:rPr lang="en-US" altLang="zh-TW" sz="2400" i="1">
                <a:ea typeface="新細明體" panose="02020500000000000000" pitchFamily="18" charset="-120"/>
              </a:rPr>
              <a:t> C </a:t>
            </a:r>
            <a:r>
              <a:rPr lang="en-US" altLang="zh-TW" sz="2400">
                <a:ea typeface="新細明體" panose="02020500000000000000" pitchFamily="18" charset="-120"/>
              </a:rPr>
              <a:t>have the same name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Renaming operator tidies this up.  To assign the names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1</a:t>
            </a:r>
            <a:r>
              <a:rPr lang="en-US" altLang="zh-TW" sz="2800">
                <a:ea typeface="新細明體" panose="02020500000000000000" pitchFamily="18" charset="-120"/>
              </a:rPr>
              <a:t>,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2</a:t>
            </a:r>
            <a:r>
              <a:rPr lang="en-US" altLang="zh-TW" sz="2800">
                <a:ea typeface="新細明體" panose="02020500000000000000" pitchFamily="18" charset="-120"/>
              </a:rPr>
              <a:t>,… 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 to the attributes of the </a:t>
            </a:r>
            <a:r>
              <a:rPr lang="en-US" altLang="zh-TW" sz="2800" i="1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 column relation produced by expression </a:t>
            </a:r>
            <a:r>
              <a:rPr lang="en-US" altLang="zh-TW" sz="2800" i="1">
                <a:ea typeface="新細明體" panose="02020500000000000000" pitchFamily="18" charset="-120"/>
              </a:rPr>
              <a:t>expr </a:t>
            </a:r>
            <a:r>
              <a:rPr lang="en-US" altLang="zh-TW" sz="2800">
                <a:ea typeface="新細明體" panose="02020500000000000000" pitchFamily="18" charset="-120"/>
              </a:rPr>
              <a:t>use       	 </a:t>
            </a:r>
            <a:r>
              <a:rPr lang="en-US" altLang="zh-TW" sz="2800" i="1">
                <a:ea typeface="新細明體" panose="02020500000000000000" pitchFamily="18" charset="-120"/>
              </a:rPr>
              <a:t>expr </a:t>
            </a:r>
            <a:r>
              <a:rPr lang="en-US" altLang="zh-TW" sz="2800">
                <a:ea typeface="新細明體" panose="02020500000000000000" pitchFamily="18" charset="-120"/>
              </a:rPr>
              <a:t>[</a:t>
            </a:r>
            <a:r>
              <a:rPr lang="en-US" altLang="zh-TW" sz="2800" i="1">
                <a:ea typeface="新細明體" panose="02020500000000000000" pitchFamily="18" charset="-120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1</a:t>
            </a:r>
            <a:r>
              <a:rPr lang="en-US" altLang="zh-TW" sz="2800" i="1">
                <a:ea typeface="新細明體" panose="02020500000000000000" pitchFamily="18" charset="-120"/>
              </a:rPr>
              <a:t>, 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2</a:t>
            </a:r>
            <a:r>
              <a:rPr lang="en-US" altLang="zh-TW" sz="2800" i="1">
                <a:ea typeface="新細明體" panose="02020500000000000000" pitchFamily="18" charset="-120"/>
              </a:rPr>
              <a:t>, … A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n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41A94-59D5-49AC-B9F6-9D6AB229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713F2C18-EFB3-4E11-8C32-532A68EC3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3</a:t>
            </a:r>
          </a:p>
        </p:txBody>
      </p:sp>
      <p:sp>
        <p:nvSpPr>
          <p:cNvPr id="155651" name="Text Box 4">
            <a:extLst>
              <a:ext uri="{FF2B5EF4-FFF2-40B4-BE49-F238E27FC236}">
                <a16:creationId xmlns:a16="http://schemas.microsoft.com/office/drawing/2014/main" id="{2C6B1B88-1E93-411F-960E-098B707F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T1.crscode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Taught 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T1.crscode NOT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T2.ssn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'Full'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pic>
        <p:nvPicPr>
          <p:cNvPr id="15565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CD62371-A916-4D69-B861-C1232070A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FBA6FB7-FE5A-407D-AECD-411F0ED8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730875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NOT-IN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867B4-1CA4-4203-9E34-0E8748CD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210</a:t>
            </a:fld>
            <a:endParaRPr lang="en-US" altLang="zh-TW"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5D7A5238-0215-438B-A52B-666C115395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156675" name="Text Box 4">
            <a:extLst>
              <a:ext uri="{FF2B5EF4-FFF2-40B4-BE49-F238E27FC236}">
                <a16:creationId xmlns:a16="http://schemas.microsoft.com/office/drawing/2014/main" id="{FB19F766-7A44-400D-BD46-B2090D6C6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Course C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c.crscode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NOT IN(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T.crscode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</a:t>
            </a:r>
            <a:r>
              <a:rPr lang="en-US" altLang="zh-TW" sz="18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// a list of tuples rather than a list of elements</a:t>
            </a:r>
            <a:endParaRPr lang="en-US" altLang="zh-TW" dirty="0">
              <a:solidFill>
                <a:srgbClr val="FF0000"/>
              </a:solidFill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T, Professor P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P.ssn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P.status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&lt;&gt; ‘Junior’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56676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3142987C-D412-47B1-8CAC-BF813D9A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6677" name="直接箭头连接符 5">
            <a:extLst>
              <a:ext uri="{FF2B5EF4-FFF2-40B4-BE49-F238E27FC236}">
                <a16:creationId xmlns:a16="http://schemas.microsoft.com/office/drawing/2014/main" id="{94581E39-50B9-4D45-A393-BF419E07092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2819400"/>
            <a:ext cx="4114800" cy="137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678" name="直接箭头连接符 7">
            <a:extLst>
              <a:ext uri="{FF2B5EF4-FFF2-40B4-BE49-F238E27FC236}">
                <a16:creationId xmlns:a16="http://schemas.microsoft.com/office/drawing/2014/main" id="{F06A3387-9553-485E-960A-071CE88E24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3200" y="2971800"/>
            <a:ext cx="45720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6679" name="TextBox 8">
            <a:extLst>
              <a:ext uri="{FF2B5EF4-FFF2-40B4-BE49-F238E27FC236}">
                <a16:creationId xmlns:a16="http://schemas.microsoft.com/office/drawing/2014/main" id="{12D743ED-0845-4C12-91AB-BC742A128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667000"/>
            <a:ext cx="1343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Matching 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430B79-22B3-4723-9CA5-D2FF6AF3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211</a:t>
            </a:fld>
            <a:endParaRPr lang="en-US" altLang="zh-TW"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5BAAA8-DB6A-499A-A605-A4EBF1ED7B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25</a:t>
            </a:r>
          </a:p>
        </p:txBody>
      </p:sp>
      <p:sp>
        <p:nvSpPr>
          <p:cNvPr id="148483" name="Text Box 3">
            <a:extLst>
              <a:ext uri="{FF2B5EF4-FFF2-40B4-BE49-F238E27FC236}">
                <a16:creationId xmlns:a16="http://schemas.microsoft.com/office/drawing/2014/main" id="{70F0610B-E055-420E-9B2F-2D3E414A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those courses that have been taught in </a:t>
            </a:r>
            <a:r>
              <a:rPr lang="en-US" altLang="zh-TW" sz="3200" dirty="0">
                <a:solidFill>
                  <a:srgbClr val="FF0000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3200" dirty="0">
                <a:ea typeface="新細明體" panose="02020500000000000000" pitchFamily="18" charset="-120"/>
              </a:rPr>
              <a:t> semesters (each).</a:t>
            </a:r>
          </a:p>
        </p:txBody>
      </p:sp>
      <p:pic>
        <p:nvPicPr>
          <p:cNvPr id="148484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2A305789-7940-43E5-BF88-F8E5631F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57247-16EC-4496-BF5A-4C664E5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7429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5BAAA8-DB6A-499A-A605-A4EBF1ED7B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Change the Taught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57247-16EC-4496-BF5A-4C664E59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213</a:t>
            </a:fld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427CCD-8A6B-8D09-D161-09A37258F245}"/>
              </a:ext>
            </a:extLst>
          </p:cNvPr>
          <p:cNvSpPr txBox="1">
            <a:spLocks noChangeArrowheads="1"/>
          </p:cNvSpPr>
          <p:nvPr/>
        </p:nvSpPr>
        <p:spPr>
          <a:xfrm>
            <a:off x="1173991" y="1752600"/>
            <a:ext cx="7382846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INSERT INTO taught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VALUES('CSC6710', 20170, 1111), 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('CSC7710', 20170, 1111),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('CSC4710', 20171, 1111),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('CSC3020', 20172, 1111),	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('CSC6710', 20171, 2222),	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	('CSC6710', 20172, 2222),</a:t>
            </a:r>
          </a:p>
          <a:p>
            <a:pPr marL="0" indent="0">
              <a:buFontTx/>
              <a:buNone/>
            </a:pPr>
            <a:r>
              <a:rPr lang="en-US" altLang="zh-TW" sz="1800" kern="0" dirty="0">
                <a:ea typeface="新細明體" panose="02020500000000000000" pitchFamily="18" charset="-120"/>
              </a:rPr>
              <a:t>                ('CSC4110', 20171, 3333);	</a:t>
            </a:r>
          </a:p>
        </p:txBody>
      </p:sp>
    </p:spTree>
    <p:extLst>
      <p:ext uri="{BB962C8B-B14F-4D97-AF65-F5344CB8AC3E}">
        <p14:creationId xmlns:p14="http://schemas.microsoft.com/office/powerpoint/2010/main" val="153959168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5A70CF9-1810-4EBD-B89F-5E5F46B920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Relational Algebra Solution</a:t>
            </a:r>
          </a:p>
        </p:txBody>
      </p:sp>
      <p:pic>
        <p:nvPicPr>
          <p:cNvPr id="149507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AD412ECC-1A1B-4C60-A454-E571872E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Text Box 4">
            <a:extLst>
              <a:ext uri="{FF2B5EF4-FFF2-40B4-BE49-F238E27FC236}">
                <a16:creationId xmlns:a16="http://schemas.microsoft.com/office/drawing/2014/main" id="{C5694FD5-2C94-40F8-954A-9BFA92180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723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zh-TW" altLang="zh-TW"/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7943D8DA-A066-4ACF-B231-72C6A191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731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semester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(Taught)/ </a:t>
            </a:r>
            <a:r>
              <a:rPr lang="en-US" altLang="zh-TW" sz="3200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</a:t>
            </a:r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(Taught)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317D2-AC6C-4E3B-9A26-518AF10B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22862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F8D1342-8C33-491D-8DDF-6CEF6B35D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1</a:t>
            </a:r>
          </a:p>
        </p:txBody>
      </p:sp>
      <p:sp>
        <p:nvSpPr>
          <p:cNvPr id="150531" name="Text Box 4">
            <a:extLst>
              <a:ext uri="{FF2B5EF4-FFF2-40B4-BE49-F238E27FC236}">
                <a16:creationId xmlns:a16="http://schemas.microsoft.com/office/drawing/2014/main" id="{26A65B2D-92D5-4312-96BF-3F8F5CBC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80" y="3375025"/>
            <a:ext cx="75438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Taught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EXCEPT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T2.crscode =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T1</a:t>
            </a:r>
            <a:r>
              <a:rPr lang="en-US" altLang="zh-TW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.crscode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pic>
        <p:nvPicPr>
          <p:cNvPr id="1505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153147E-A8A1-4908-B729-3F782AFF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A7CA9AB-2F9A-4A9A-81C9-4268CA0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8" y="6283007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8A3D-0F79-457E-9988-528A8C02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262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4F8D1342-8C33-491D-8DDF-6CEF6B35D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 Solution 2</a:t>
            </a:r>
          </a:p>
        </p:txBody>
      </p:sp>
      <p:sp>
        <p:nvSpPr>
          <p:cNvPr id="150531" name="Text Box 4">
            <a:extLst>
              <a:ext uri="{FF2B5EF4-FFF2-40B4-BE49-F238E27FC236}">
                <a16:creationId xmlns:a16="http://schemas.microsoft.com/office/drawing/2014/main" id="{26A65B2D-92D5-4312-96BF-3F8F5CBC7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distinct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crscode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Taught T1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FROM Taught WHERE semester NOT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(SELECT semester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FROM Taught T2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WHERE T2.crscode = T1.crscode)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pic>
        <p:nvPicPr>
          <p:cNvPr id="150532" name="Picture 4" descr="C:\Documents and Settings\Dr. Shiyong Lu\My Documents\schema.bmp">
            <a:extLst>
              <a:ext uri="{FF2B5EF4-FFF2-40B4-BE49-F238E27FC236}">
                <a16:creationId xmlns:a16="http://schemas.microsoft.com/office/drawing/2014/main" id="{C153147E-A8A1-4908-B729-3F782AFF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49775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A7CA9AB-2F9A-4A9A-81C9-4268CA06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618" y="6283007"/>
            <a:ext cx="5257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600" dirty="0">
                <a:solidFill>
                  <a:srgbClr val="FF0000"/>
                </a:solidFill>
                <a:ea typeface="新細明體" panose="02020500000000000000" pitchFamily="18" charset="-120"/>
              </a:rPr>
              <a:t>The division pattern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48A3D-0F79-457E-9988-528A8C02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986491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329E1212-804C-43E9-A790-9C52C93F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1" y="405353"/>
            <a:ext cx="8799738" cy="62216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233BA2-97E9-480F-B5A5-E7846B16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00536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BCD6A0F8-7530-4690-AB53-4D2E46052C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27</a:t>
            </a:r>
          </a:p>
        </p:txBody>
      </p:sp>
      <p:sp>
        <p:nvSpPr>
          <p:cNvPr id="157699" name="TextBox 4">
            <a:extLst>
              <a:ext uri="{FF2B5EF4-FFF2-40B4-BE49-F238E27FC236}">
                <a16:creationId xmlns:a16="http://schemas.microsoft.com/office/drawing/2014/main" id="{6C3A1CCE-A5DA-4BBA-91B8-4C2AAEB2B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57700" name="Text Box 3">
            <a:extLst>
              <a:ext uri="{FF2B5EF4-FFF2-40B4-BE49-F238E27FC236}">
                <a16:creationId xmlns:a16="http://schemas.microsoft.com/office/drawing/2014/main" id="{DCBAAB3F-591B-4D10-91A6-5BC9E1E0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Entry nodes: no incoming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Exit nodes: no outgoing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Fork nodes: at least two outgoing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Join nodes: at least two incoming edges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Linear nodes: one incoming edge and one outgoing edge, or one parent AND one child</a:t>
            </a:r>
          </a:p>
          <a:p>
            <a:pPr>
              <a:spcBef>
                <a:spcPct val="50000"/>
              </a:spcBef>
            </a:pP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753E1B-D83A-46F3-BBFF-8C99DD17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218</a:t>
            </a:fld>
            <a:endParaRPr lang="en-US" altLang="zh-TW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D3D06058-39DB-48E9-A234-441A7A7BA5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62147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graph example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158723" name="Picture 4">
            <a:extLst>
              <a:ext uri="{FF2B5EF4-FFF2-40B4-BE49-F238E27FC236}">
                <a16:creationId xmlns:a16="http://schemas.microsoft.com/office/drawing/2014/main" id="{6612BD71-7F17-453E-B2AD-2FACD27BE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1408899"/>
            <a:ext cx="5400675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4032A-33A1-4D07-B822-C1B63848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219</a:t>
            </a:fld>
            <a:endParaRPr lang="en-US" altLang="zh-TW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AA21E-779D-4A8C-9350-A8A24AD0F9D7}"/>
              </a:ext>
            </a:extLst>
          </p:cNvPr>
          <p:cNvSpPr txBox="1"/>
          <p:nvPr/>
        </p:nvSpPr>
        <p:spPr>
          <a:xfrm>
            <a:off x="2922309" y="1384511"/>
            <a:ext cx="216817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D2DAE-90FC-4B1C-8204-236F33A279FB}"/>
              </a:ext>
            </a:extLst>
          </p:cNvPr>
          <p:cNvSpPr txBox="1"/>
          <p:nvPr/>
        </p:nvSpPr>
        <p:spPr>
          <a:xfrm>
            <a:off x="5581847" y="1723065"/>
            <a:ext cx="480765" cy="2616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234DD-D9C2-4AE3-AE2F-2C539FC31B59}"/>
              </a:ext>
            </a:extLst>
          </p:cNvPr>
          <p:cNvSpPr txBox="1"/>
          <p:nvPr/>
        </p:nvSpPr>
        <p:spPr>
          <a:xfrm>
            <a:off x="4169004" y="1365070"/>
            <a:ext cx="51847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66363-DC03-44BD-A024-B8DE1C5FC04D}"/>
              </a:ext>
            </a:extLst>
          </p:cNvPr>
          <p:cNvSpPr txBox="1"/>
          <p:nvPr/>
        </p:nvSpPr>
        <p:spPr>
          <a:xfrm>
            <a:off x="2672499" y="2055991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7344C-E3AA-42A9-966C-5581D30182FB}"/>
              </a:ext>
            </a:extLst>
          </p:cNvPr>
          <p:cNvSpPr txBox="1"/>
          <p:nvPr/>
        </p:nvSpPr>
        <p:spPr>
          <a:xfrm>
            <a:off x="2851608" y="2615494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0136D-4706-4767-B806-8230DC1D6D8B}"/>
              </a:ext>
            </a:extLst>
          </p:cNvPr>
          <p:cNvSpPr txBox="1"/>
          <p:nvPr/>
        </p:nvSpPr>
        <p:spPr>
          <a:xfrm>
            <a:off x="4213781" y="2231071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4DAF-943F-4482-91DE-BEC20EE7086A}"/>
              </a:ext>
            </a:extLst>
          </p:cNvPr>
          <p:cNvSpPr txBox="1"/>
          <p:nvPr/>
        </p:nvSpPr>
        <p:spPr>
          <a:xfrm>
            <a:off x="4329260" y="2820073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AC802-6F12-481E-8B40-C7513F125467}"/>
              </a:ext>
            </a:extLst>
          </p:cNvPr>
          <p:cNvSpPr txBox="1"/>
          <p:nvPr/>
        </p:nvSpPr>
        <p:spPr>
          <a:xfrm>
            <a:off x="5822229" y="2413399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23C1CA-E17E-45DF-9216-2F27187FB39B}"/>
              </a:ext>
            </a:extLst>
          </p:cNvPr>
          <p:cNvSpPr txBox="1"/>
          <p:nvPr/>
        </p:nvSpPr>
        <p:spPr>
          <a:xfrm>
            <a:off x="5697324" y="3342147"/>
            <a:ext cx="358218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13F794F0-EB7D-4918-9DFC-7EF7974CE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1C1B382-AC72-4D41-BBCF-F7D376B2E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This cross product results in a relation with 4 attributes: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        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StudId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CrsCode1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ea typeface="新細明體" panose="02020500000000000000" pitchFamily="18" charset="-120"/>
              </a:rPr>
              <a:t>, 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CrsCode2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E2A73A82-28EC-4DB2-BFDF-A6943B1E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84338"/>
            <a:ext cx="76962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Transcript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Semester, Grade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 err="1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Semester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altLang="zh-TW" sz="28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baseline="-30000" dirty="0" err="1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Transcript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)[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StudId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CrsCode1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altLang="zh-TW" sz="2800" dirty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        </a:t>
            </a:r>
            <a:r>
              <a:rPr lang="en-US" altLang="zh-TW" sz="2800" dirty="0">
                <a:solidFill>
                  <a:srgbClr val="990033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i="1" baseline="-30000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baseline="-30000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baseline="-30000" dirty="0" err="1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cs typeface="Times New Roman" panose="02020603050405020304" pitchFamily="18" charset="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) [</a:t>
            </a:r>
            <a:r>
              <a:rPr lang="en-US" altLang="zh-TW" sz="2800" i="1" dirty="0" err="1">
                <a:ea typeface="新細明體" panose="02020500000000000000" pitchFamily="18" charset="-120"/>
                <a:cs typeface="Times New Roman" panose="02020603050405020304" pitchFamily="18" charset="0"/>
              </a:rPr>
              <a:t>ProfId</a:t>
            </a:r>
            <a:r>
              <a:rPr lang="en-US" altLang="zh-TW" sz="2800" i="1" dirty="0"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800" i="1" dirty="0">
                <a:solidFill>
                  <a:srgbClr val="008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CrsCode2</a:t>
            </a:r>
            <a:r>
              <a:rPr lang="en-US" altLang="zh-TW" sz="2800" dirty="0">
                <a:ea typeface="新細明體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6A71B-DCD8-4E5F-81B2-074348B0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539" y="262377"/>
            <a:ext cx="755951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Graphs 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	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graphname</a:t>
            </a:r>
            <a:r>
              <a:rPr lang="en-US" altLang="zh-TW" sz="1400" dirty="0">
                <a:ea typeface="新細明體" panose="02020500000000000000" pitchFamily="18" charset="-120"/>
              </a:rPr>
              <a:t> VARCHAR(50));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Nodes(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nodeid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nodename</a:t>
            </a:r>
            <a:r>
              <a:rPr lang="en-US" altLang="zh-TW" sz="1400" dirty="0">
                <a:ea typeface="新細明體" panose="02020500000000000000" pitchFamily="18" charset="-120"/>
              </a:rPr>
              <a:t> VARCHAR(50),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weight float,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primary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nodeid</a:t>
            </a:r>
            <a:r>
              <a:rPr lang="en-US" altLang="zh-TW" sz="1400" dirty="0">
                <a:ea typeface="新細明體" panose="02020500000000000000" pitchFamily="18" charset="-12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foreign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 references Graphs(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create table Edges (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parentid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childid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weight float,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 int,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primary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parentid</a:t>
            </a:r>
            <a:r>
              <a:rPr lang="en-US" altLang="zh-TW" sz="1400" dirty="0">
                <a:ea typeface="新細明體" panose="02020500000000000000" pitchFamily="18" charset="-120"/>
              </a:rPr>
              <a:t>, </a:t>
            </a:r>
            <a:r>
              <a:rPr lang="en-US" altLang="zh-TW" sz="1400" dirty="0" err="1">
                <a:ea typeface="新細明體" panose="02020500000000000000" pitchFamily="18" charset="-120"/>
              </a:rPr>
              <a:t>childid</a:t>
            </a:r>
            <a:r>
              <a:rPr lang="en-US" altLang="zh-TW" sz="1400" dirty="0">
                <a:ea typeface="新細明體" panose="02020500000000000000" pitchFamily="18" charset="-120"/>
              </a:rPr>
              <a:t>), 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	foreign key(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 references Graphs(</a:t>
            </a:r>
            <a:r>
              <a:rPr lang="en-US" altLang="zh-TW" sz="14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1400" dirty="0">
                <a:ea typeface="新細明體" panose="02020500000000000000" pitchFamily="18" charset="-120"/>
              </a:rPr>
              <a:t>));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220</a:t>
            </a:fld>
            <a:endParaRPr lang="en-US" altLang="zh-TW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65" y="554608"/>
            <a:ext cx="8559538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insert into Graphs VALUES(1, '</a:t>
            </a:r>
            <a:r>
              <a:rPr lang="en-US" altLang="zh-TW" sz="1400" dirty="0" err="1">
                <a:ea typeface="新細明體" panose="02020500000000000000" pitchFamily="18" charset="-120"/>
              </a:rPr>
              <a:t>SampleGraph</a:t>
            </a:r>
            <a:r>
              <a:rPr lang="en-US" altLang="zh-TW" sz="1400" dirty="0">
                <a:ea typeface="新細明體" panose="02020500000000000000" pitchFamily="18" charset="-120"/>
              </a:rPr>
              <a:t>’);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VALUES(1, 't1', 11,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VALUES(2, 't2', 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VALUES(3, 't3',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VALUES(4, 't4', 6,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VALUES(5, 't5', 21,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't6',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VALUES(7, 't7', 6,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VALUES(8, 't8', 13,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Nodes</a:t>
            </a:r>
            <a:r>
              <a:rPr lang="fr-FR" altLang="zh-TW" sz="1400" dirty="0">
                <a:ea typeface="新細明體" panose="02020500000000000000" pitchFamily="18" charset="-120"/>
              </a:rPr>
              <a:t> VALUES(9, 't9', 3, 1);</a:t>
            </a:r>
          </a:p>
          <a:p>
            <a:pPr>
              <a:spcBef>
                <a:spcPct val="50000"/>
              </a:spcBef>
            </a:pPr>
            <a:r>
              <a:rPr lang="en-US" altLang="zh-TW" sz="1400" dirty="0">
                <a:ea typeface="新細明體" panose="02020500000000000000" pitchFamily="18" charset="-120"/>
              </a:rPr>
              <a:t>insert into Edges Values(1, 2, 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Values(2, 3, 7,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Values(3, 4, 13,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Values(1, 6, 5,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Values(5, 6, 9,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7, 2,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Values(6, 8, 9,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Values(7, 9, 11, 1);</a:t>
            </a:r>
          </a:p>
          <a:p>
            <a:pPr>
              <a:spcBef>
                <a:spcPct val="50000"/>
              </a:spcBef>
            </a:pPr>
            <a:r>
              <a:rPr lang="fr-FR" altLang="zh-TW" sz="1400" dirty="0">
                <a:ea typeface="新細明體" panose="02020500000000000000" pitchFamily="18" charset="-120"/>
              </a:rPr>
              <a:t>insert </a:t>
            </a:r>
            <a:r>
              <a:rPr lang="fr-FR" altLang="zh-TW" sz="1400" dirty="0" err="1">
                <a:ea typeface="新細明體" panose="02020500000000000000" pitchFamily="18" charset="-120"/>
              </a:rPr>
              <a:t>into</a:t>
            </a:r>
            <a:r>
              <a:rPr lang="fr-FR" altLang="zh-TW" sz="1400" dirty="0">
                <a:ea typeface="新細明體" panose="02020500000000000000" pitchFamily="18" charset="-120"/>
              </a:rPr>
              <a:t> </a:t>
            </a:r>
            <a:r>
              <a:rPr lang="fr-FR" altLang="zh-TW" sz="1400" dirty="0" err="1">
                <a:ea typeface="新細明體" panose="02020500000000000000" pitchFamily="18" charset="-120"/>
              </a:rPr>
              <a:t>Edges</a:t>
            </a:r>
            <a:r>
              <a:rPr lang="fr-FR" altLang="zh-TW" sz="1400" dirty="0">
                <a:ea typeface="新細明體" panose="02020500000000000000" pitchFamily="18" charset="-120"/>
              </a:rPr>
              <a:t> Values(8, 9, 5, 1);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718257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E3BC478B-3AF9-4529-AFC2-04BC520E45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27</a:t>
            </a:r>
          </a:p>
        </p:txBody>
      </p:sp>
      <p:sp>
        <p:nvSpPr>
          <p:cNvPr id="159748" name="Text Box 3">
            <a:extLst>
              <a:ext uri="{FF2B5EF4-FFF2-40B4-BE49-F238E27FC236}">
                <a16:creationId xmlns:a16="http://schemas.microsoft.com/office/drawing/2014/main" id="{5EC9E550-1F4F-40DA-A24D-43861D603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entry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EE16195-4FEE-46C8-81B0-2C20384E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B62F2-A3E6-47B3-A2A5-676E8A6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446544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B55E890-AD0F-4FCD-9CBD-35CE723C5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ADABEBB5-8D1D-42BA-A5E4-0D3E6292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 has no parents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E7FAF-FC73-4A7B-A9C6-8F81B09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CF43-350B-48AA-9270-FBE9944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223</a:t>
            </a:fld>
            <a:endParaRPr lang="en-US" altLang="zh-TW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DB55E890-AD0F-4FCD-9CBD-35CE723C57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ADABEBB5-8D1D-42BA-A5E4-0D3E62920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NOT EXISTS(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E7FAF-FC73-4A7B-A9C6-8F81B0984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DACF43-350B-48AA-9270-FBE9944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56512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748276C7-554C-484C-BBAD-B6B66CE166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28</a:t>
            </a:r>
          </a:p>
        </p:txBody>
      </p:sp>
      <p:sp>
        <p:nvSpPr>
          <p:cNvPr id="161796" name="Text Box 3">
            <a:extLst>
              <a:ext uri="{FF2B5EF4-FFF2-40B4-BE49-F238E27FC236}">
                <a16:creationId xmlns:a16="http://schemas.microsoft.com/office/drawing/2014/main" id="{EE28E018-D601-45A7-8E3A-67E7D839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entry nodes for graph named “1”.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C7375-3A8E-4D67-AF94-D6052ED7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28BD1-FF2D-4EB3-9FC1-C4C7ECA8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225</a:t>
            </a:fld>
            <a:endParaRPr lang="en-US" altLang="zh-TW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C2818DE4-6477-439D-98F9-9DE1F32F81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2820" name="Text Box 4">
            <a:extLst>
              <a:ext uri="{FF2B5EF4-FFF2-40B4-BE49-F238E27FC236}">
                <a16:creationId xmlns:a16="http://schemas.microsoft.com/office/drawing/2014/main" id="{61956D6F-262A-4207-B6DF-627F238E5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N, Graphs G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G.graphname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SampleGraph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' AND NOT EXISTS(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A2734-7306-4072-9918-A49588F7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8BD0A-ECC0-4F9B-9915-B21DA503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226</a:t>
            </a:fld>
            <a:endParaRPr lang="en-US" altLang="zh-TW"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FE10DB2-7612-4869-BFD7-5C134384DB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29</a:t>
            </a:r>
          </a:p>
        </p:txBody>
      </p:sp>
      <p:sp>
        <p:nvSpPr>
          <p:cNvPr id="163844" name="Text Box 3">
            <a:extLst>
              <a:ext uri="{FF2B5EF4-FFF2-40B4-BE49-F238E27FC236}">
                <a16:creationId xmlns:a16="http://schemas.microsoft.com/office/drawing/2014/main" id="{5F3D965C-39B1-4BE5-9AFC-8ADB80E91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fork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98DBF-0080-48B2-80F8-136BB349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FBF8F-48E3-46E0-A506-7E95CD56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227</a:t>
            </a:fld>
            <a:endParaRPr lang="en-US" altLang="zh-TW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the number of children of N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228</a:t>
            </a:fld>
            <a:endParaRPr lang="en-US" altLang="zh-TW"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513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BB7709CA-3F91-4A82-8359-E29242D3C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sz="4000">
                <a:ea typeface="新細明體" panose="02020500000000000000" pitchFamily="18" charset="-120"/>
              </a:rPr>
              <a:t>Derived Operation: Join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4B24C0-05DB-4228-A8E6-6171EE4D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A (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general</a:t>
            </a:r>
            <a:r>
              <a:rPr lang="en-US" altLang="zh-TW" sz="2800">
                <a:ea typeface="新細明體" panose="02020500000000000000" pitchFamily="18" charset="-120"/>
              </a:rPr>
              <a:t> or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theta</a:t>
            </a:r>
            <a:r>
              <a:rPr lang="en-US" altLang="zh-TW" sz="2800">
                <a:ea typeface="新細明體" panose="02020500000000000000" pitchFamily="18" charset="-120"/>
              </a:rPr>
              <a:t>) 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join </a:t>
            </a:r>
            <a:r>
              <a:rPr lang="en-US" altLang="zh-TW" sz="2800">
                <a:ea typeface="新細明體" panose="02020500000000000000" pitchFamily="18" charset="-120"/>
              </a:rPr>
              <a:t>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the</a:t>
            </a:r>
            <a:r>
              <a:rPr lang="en-US" altLang="zh-TW" sz="2800">
                <a:ea typeface="新細明體" panose="02020500000000000000" pitchFamily="18" charset="-120"/>
              </a:rPr>
              <a:t> expression 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	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      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</a:p>
          <a:p>
            <a:pPr>
              <a:lnSpc>
                <a:spcPct val="110000"/>
              </a:lnSpc>
            </a:pP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join-condition c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is a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conjunction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of terms: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oper B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endParaRPr lang="en-US" altLang="zh-TW" sz="28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in which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an attribute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R;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B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 is an attribute of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S;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and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oper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is one of =, &lt;, &gt;,  , . 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Q: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Any difference between join condition and selection condition?</a:t>
            </a:r>
          </a:p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The meaning  is:</a:t>
            </a:r>
          </a:p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	 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R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S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Where join-condition c becomes a select condition c</a:t>
            </a:r>
          </a:p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except for possible renamings of attributes (next)</a:t>
            </a:r>
          </a:p>
        </p:txBody>
      </p:sp>
      <p:grpSp>
        <p:nvGrpSpPr>
          <p:cNvPr id="21509" name="Group 8">
            <a:extLst>
              <a:ext uri="{FF2B5EF4-FFF2-40B4-BE49-F238E27FC236}">
                <a16:creationId xmlns:a16="http://schemas.microsoft.com/office/drawing/2014/main" id="{627660BB-9A51-4FAC-9AF2-E567B6F906F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676400"/>
            <a:ext cx="457200" cy="152400"/>
            <a:chOff x="2352" y="2064"/>
            <a:chExt cx="288" cy="96"/>
          </a:xfrm>
        </p:grpSpPr>
        <p:sp>
          <p:nvSpPr>
            <p:cNvPr id="21510" name="AutoShape 9">
              <a:extLst>
                <a:ext uri="{FF2B5EF4-FFF2-40B4-BE49-F238E27FC236}">
                  <a16:creationId xmlns:a16="http://schemas.microsoft.com/office/drawing/2014/main" id="{CDA8506F-3E68-43A1-A595-F5FAEC8CCA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1511" name="AutoShape 10">
              <a:extLst>
                <a:ext uri="{FF2B5EF4-FFF2-40B4-BE49-F238E27FC236}">
                  <a16:creationId xmlns:a16="http://schemas.microsoft.com/office/drawing/2014/main" id="{A367C8E9-1101-43D8-8D96-6152791F94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7897C-D486-43DF-A204-B129C092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2B302D48-1022-4A27-93DF-EB39CCFE56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4868" name="Text Box 4">
            <a:extLst>
              <a:ext uri="{FF2B5EF4-FFF2-40B4-BE49-F238E27FC236}">
                <a16:creationId xmlns:a16="http://schemas.microsoft.com/office/drawing/2014/main" id="{2B488CAE-4351-4554-AE38-95FFC9EF5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686AB-000F-4BC6-802B-8E8A26500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D976B-868B-4291-B566-1EFEAB6F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979616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3608738-0331-42B9-92EC-756DA871A8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30</a:t>
            </a:r>
          </a:p>
        </p:txBody>
      </p:sp>
      <p:sp>
        <p:nvSpPr>
          <p:cNvPr id="165892" name="Text Box 3">
            <a:extLst>
              <a:ext uri="{FF2B5EF4-FFF2-40B4-BE49-F238E27FC236}">
                <a16:creationId xmlns:a16="http://schemas.microsoft.com/office/drawing/2014/main" id="{F8397C31-086E-455A-9555-A0649A9DD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join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1730C-0027-4658-A7B9-DB088140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CCA6B-E9A9-4A5F-AB98-750C5E81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231</a:t>
            </a:fld>
            <a:endParaRPr lang="en-US" altLang="zh-TW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160A7638-6181-4C5F-9F4D-912E8B46F4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6916" name="Text Box 4">
            <a:extLst>
              <a:ext uri="{FF2B5EF4-FFF2-40B4-BE49-F238E27FC236}">
                <a16:creationId xmlns:a16="http://schemas.microsoft.com/office/drawing/2014/main" id="{080E33C7-0240-44CE-93B2-845B770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2 &lt;=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EDAB3-1367-415B-BEA0-684E2692A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8B5B2-02F1-4C12-AF78-B303E20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232</a:t>
            </a:fld>
            <a:endParaRPr lang="en-US" altLang="zh-TW"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E19E0165-3EC0-4FE5-879D-0C7A3A5ED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31</a:t>
            </a:r>
          </a:p>
        </p:txBody>
      </p:sp>
      <p:sp>
        <p:nvSpPr>
          <p:cNvPr id="167940" name="Text Box 3">
            <a:extLst>
              <a:ext uri="{FF2B5EF4-FFF2-40B4-BE49-F238E27FC236}">
                <a16:creationId xmlns:a16="http://schemas.microsoft.com/office/drawing/2014/main" id="{7BD214EF-975C-4FCC-A343-107BD468A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linear nodes for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= 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4043D-250C-4DA2-8C2D-D7661AFA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2B4F1-FBC0-41CD-BC1E-F1B21F60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233</a:t>
            </a:fld>
            <a:endParaRPr lang="en-US" altLang="zh-TW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200400"/>
            <a:ext cx="75438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E1.parentid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E1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E1.parentid IN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(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SELECT E2.childid 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FROM Edges E2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GROUP BY E2.childid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HAVING COUNT(E2.parentid) = 1           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E1.parentid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COUNT(E1.childid) =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464457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1 == number of parents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AND</a:t>
            </a:r>
            <a:r>
              <a:rPr lang="en-US" altLang="zh-TW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1 == number of children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367074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25C75D3-1F80-4793-8299-FE4DD59C52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68964" name="Text Box 4">
            <a:extLst>
              <a:ext uri="{FF2B5EF4-FFF2-40B4-BE49-F238E27FC236}">
                <a16:creationId xmlns:a16="http://schemas.microsoft.com/office/drawing/2014/main" id="{63C6FFE2-5203-4472-A89A-FBCB21BE7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 AND 1 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AND 1 = (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	select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9F1D8-BAF3-40C4-9BBB-1C05C4C9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FEFC0-F89D-4FCE-AEA2-2AB2A52A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236</a:t>
            </a:fld>
            <a:endParaRPr lang="en-US" altLang="zh-TW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E5A574DE-881E-4C87-9E88-455B6A5340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32</a:t>
            </a:r>
          </a:p>
        </p:txBody>
      </p:sp>
      <p:sp>
        <p:nvSpPr>
          <p:cNvPr id="169988" name="Text Box 3">
            <a:extLst>
              <a:ext uri="{FF2B5EF4-FFF2-40B4-BE49-F238E27FC236}">
                <a16:creationId xmlns:a16="http://schemas.microsoft.com/office/drawing/2014/main" id="{1088E595-C919-4C88-A177-2811EDE8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node weight is over 40.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60015-6169-42E3-B4D1-8CB5F835E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B616D-1674-4942-825D-980CE7B7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237</a:t>
            </a:fld>
            <a:endParaRPr lang="en-US" altLang="zh-TW"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02F4036B-8C8E-45FD-8975-79176664A1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62E56055-34B8-4408-B6E9-C450C88B3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5FA6B-1AD1-4A87-9E42-DD790453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4EFC93-111F-4615-97A5-2658202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238</a:t>
            </a:fld>
            <a:endParaRPr lang="en-US" altLang="zh-TW"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20F95ED-9F1A-4A7F-BDDD-7452E9BFDD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33</a:t>
            </a:r>
          </a:p>
        </p:txBody>
      </p:sp>
      <p:sp>
        <p:nvSpPr>
          <p:cNvPr id="172036" name="Text Box 3">
            <a:extLst>
              <a:ext uri="{FF2B5EF4-FFF2-40B4-BE49-F238E27FC236}">
                <a16:creationId xmlns:a16="http://schemas.microsoft.com/office/drawing/2014/main" id="{60F4EF3B-EF3F-4DDF-98B8-3473B7DE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edge weight is over 40.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08D22-B1C3-4F81-9898-95EE5C3A8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AF352-DF4F-440B-9E22-DA778B3E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239</a:t>
            </a:fld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EC1F4BF2-81EA-486B-AB9F-BFE26EA0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Join and Renaming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11A9D93-B934-448E-B43D-A82BAD00C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zh-TW" sz="2800" b="1">
                <a:ea typeface="新細明體" panose="02020500000000000000" pitchFamily="18" charset="-120"/>
              </a:rPr>
              <a:t>Problem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  <a:r>
              <a:rPr lang="en-US" altLang="zh-TW" sz="2800" i="1">
                <a:ea typeface="新細明體" panose="02020500000000000000" pitchFamily="18" charset="-120"/>
              </a:rPr>
              <a:t>R</a:t>
            </a:r>
            <a:r>
              <a:rPr lang="en-US" altLang="zh-TW" sz="2800">
                <a:ea typeface="新細明體" panose="02020500000000000000" pitchFamily="18" charset="-120"/>
              </a:rPr>
              <a:t> and </a:t>
            </a:r>
            <a:r>
              <a:rPr lang="en-US" altLang="zh-TW" sz="2800" i="1">
                <a:ea typeface="新細明體" panose="02020500000000000000" pitchFamily="18" charset="-120"/>
              </a:rPr>
              <a:t>S</a:t>
            </a:r>
            <a:r>
              <a:rPr lang="en-US" altLang="zh-TW" sz="2800">
                <a:ea typeface="新細明體" panose="02020500000000000000" pitchFamily="18" charset="-120"/>
              </a:rPr>
              <a:t> might have attributes with the same name – in which case the Cartesian product is not defined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TW" sz="2800" b="1">
                <a:ea typeface="新細明體" panose="02020500000000000000" pitchFamily="18" charset="-120"/>
              </a:rPr>
              <a:t>Solutions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Rename attributes prior to forming the product and use new names in </a:t>
            </a:r>
            <a:r>
              <a:rPr lang="en-US" altLang="zh-TW" sz="2400" i="1">
                <a:ea typeface="新細明體" panose="02020500000000000000" pitchFamily="18" charset="-120"/>
              </a:rPr>
              <a:t>join-condition</a:t>
            </a:r>
            <a:r>
              <a:rPr lang="en-US" altLang="zh-TW" sz="2400" b="1" i="1">
                <a:solidFill>
                  <a:srgbClr val="990033"/>
                </a:solidFill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´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zh-TW" sz="2400">
                <a:ea typeface="新細明體" panose="02020500000000000000" pitchFamily="18" charset="-120"/>
              </a:rPr>
              <a:t>Qualify common attribute names with relation names (thereby disambiguating the names). For instance: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Transcript.</a:t>
            </a:r>
            <a:r>
              <a:rPr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or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Teaching.</a:t>
            </a:r>
            <a:r>
              <a:rPr lang="en-US" altLang="zh-TW" sz="24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CrsCode</a:t>
            </a:r>
          </a:p>
          <a:p>
            <a:pPr marL="1371600" lvl="2" indent="-457200">
              <a:lnSpc>
                <a:spcPct val="90000"/>
              </a:lnSpc>
              <a:buFontTx/>
              <a:buChar char="–"/>
            </a:pPr>
            <a:r>
              <a:rPr lang="en-US" altLang="zh-TW" sz="2000">
                <a:ea typeface="新細明體" panose="02020500000000000000" pitchFamily="18" charset="-120"/>
              </a:rPr>
              <a:t>This solution is nice, but doesn’t always work: consider</a:t>
            </a:r>
          </a:p>
          <a:p>
            <a:pPr marL="1752600" lvl="3" indent="-381000" algn="ctr">
              <a:lnSpc>
                <a:spcPct val="110000"/>
              </a:lnSpc>
              <a:buFontTx/>
              <a:buNone/>
            </a:pP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1800">
                <a:ea typeface="新細明體" panose="02020500000000000000" pitchFamily="18" charset="-120"/>
              </a:rPr>
              <a:t>             </a:t>
            </a:r>
            <a:r>
              <a:rPr lang="en-US" altLang="zh-TW" sz="2800" i="1" baseline="-25000">
                <a:ea typeface="新細明體" panose="02020500000000000000" pitchFamily="18" charset="-120"/>
              </a:rPr>
              <a:t>join_condition</a:t>
            </a:r>
            <a:r>
              <a:rPr lang="en-US" altLang="zh-TW" sz="1800">
                <a:ea typeface="新細明體" panose="02020500000000000000" pitchFamily="18" charset="-120"/>
              </a:rPr>
              <a:t>  </a:t>
            </a: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</a:p>
          <a:p>
            <a:pPr marL="1752600" lvl="3" indent="-381000">
              <a:lnSpc>
                <a:spcPct val="140000"/>
              </a:lnSpc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In </a:t>
            </a:r>
            <a:r>
              <a:rPr lang="en-US" altLang="zh-TW" sz="1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1800" i="1">
                <a:ea typeface="新細明體" panose="02020500000000000000" pitchFamily="18" charset="-120"/>
              </a:rPr>
              <a:t>.A</a:t>
            </a:r>
            <a:r>
              <a:rPr lang="en-US" altLang="zh-TW" sz="1800">
                <a:ea typeface="新細明體" panose="02020500000000000000" pitchFamily="18" charset="-120"/>
              </a:rPr>
              <a:t>, how do we know which R is meant?</a:t>
            </a: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608AD977-080C-4454-89B7-FF4D72AAD79A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334000"/>
            <a:ext cx="457200" cy="152400"/>
            <a:chOff x="2352" y="2064"/>
            <a:chExt cx="288" cy="96"/>
          </a:xfrm>
        </p:grpSpPr>
        <p:sp>
          <p:nvSpPr>
            <p:cNvPr id="22534" name="AutoShape 5">
              <a:extLst>
                <a:ext uri="{FF2B5EF4-FFF2-40B4-BE49-F238E27FC236}">
                  <a16:creationId xmlns:a16="http://schemas.microsoft.com/office/drawing/2014/main" id="{9D807BE7-BE0D-450E-8DC8-2DFCAA90C5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2535" name="AutoShape 6">
              <a:extLst>
                <a:ext uri="{FF2B5EF4-FFF2-40B4-BE49-F238E27FC236}">
                  <a16:creationId xmlns:a16="http://schemas.microsoft.com/office/drawing/2014/main" id="{591B8450-0B4E-4F4C-8AE7-7C1D8CEC58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6195F7-B187-4540-A051-FC05D238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8DD0DD28-30C5-4D2D-AAE8-1BCFDF282B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230EDFA2-8758-4784-9E56-5C70ABB2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63AA-5FA1-4F48-BFC2-F754220FE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2DC21-D790-4156-8489-8CAB5D6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240</a:t>
            </a:fld>
            <a:endParaRPr lang="en-US" altLang="zh-TW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8C6D52A3-1834-435E-8826-1E7E8B5550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34</a:t>
            </a:r>
          </a:p>
        </p:txBody>
      </p:sp>
      <p:sp>
        <p:nvSpPr>
          <p:cNvPr id="174084" name="Text Box 3">
            <a:extLst>
              <a:ext uri="{FF2B5EF4-FFF2-40B4-BE49-F238E27FC236}">
                <a16:creationId xmlns:a16="http://schemas.microsoft.com/office/drawing/2014/main" id="{47D03A94-0584-4EC5-90D9-A686550E0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whose total node weight is over 40 and total edge weight is over 50.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11DA8-F7ED-49F4-9065-23A1B5AD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7179-CCF9-4C1E-9C23-7224863D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241</a:t>
            </a:fld>
            <a:endParaRPr lang="en-US" altLang="zh-TW"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7081EE9C-06F3-45E4-90C0-D8C7820BE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8F739B8-4F6B-4784-B508-14776A6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7543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40 )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INTERSECT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50)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706E-C3C6-4230-A7C4-5D0191FA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6E46A-65A6-4E2A-A197-FFD5907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242</a:t>
            </a:fld>
            <a:endParaRPr lang="en-US" altLang="zh-TW"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7081EE9C-06F3-45E4-90C0-D8C7820BE5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58F739B8-4F6B-4784-B508-14776A6C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200400"/>
            <a:ext cx="7543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40 )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IN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SUM(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&gt; 50)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2706E-C3C6-4230-A7C4-5D0191FA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6E46A-65A6-4E2A-A197-FFD5907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6812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D8B4BC14-49A3-469C-A882-07865E01EE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35</a:t>
            </a:r>
          </a:p>
        </p:txBody>
      </p:sp>
      <p:sp>
        <p:nvSpPr>
          <p:cNvPr id="176132" name="Text Box 3">
            <a:extLst>
              <a:ext uri="{FF2B5EF4-FFF2-40B4-BE49-F238E27FC236}">
                <a16:creationId xmlns:a16="http://schemas.microsoft.com/office/drawing/2014/main" id="{FDCF0ECA-DC9E-4624-AF14-8EF2DC506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graphs that have 5 entry nodes.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6AD35-7EB1-4B2A-A90C-D53A7415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24324-F653-4D79-B3E9-EF7C6CA8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244</a:t>
            </a:fld>
            <a:endParaRPr lang="en-US" altLang="zh-TW"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0B626A31-0D28-4C63-A085-68A8C235F4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7156" name="Text Box 4">
            <a:extLst>
              <a:ext uri="{FF2B5EF4-FFF2-40B4-BE49-F238E27FC236}">
                <a16:creationId xmlns:a16="http://schemas.microsoft.com/office/drawing/2014/main" id="{ACAC3FCA-69BA-4EDF-B5A4-47D0C1B9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7543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entrynodes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*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EXISTS(     // witness of no parents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E.parentid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FROM Edges E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E.childid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entrynodes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HAVGING COUNT(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= 5; // groups of size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C4AC7-AE28-4337-A5B4-A0CF6AF7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47CAB-97A0-4FDB-A2E7-BAB5A89A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245</a:t>
            </a:fld>
            <a:endParaRPr lang="en-US" altLang="zh-TW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01ED4AB-C04D-40CD-9A91-C1DD587A8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36</a:t>
            </a:r>
          </a:p>
        </p:txBody>
      </p:sp>
      <p:sp>
        <p:nvSpPr>
          <p:cNvPr id="178180" name="Text Box 3">
            <a:extLst>
              <a:ext uri="{FF2B5EF4-FFF2-40B4-BE49-F238E27FC236}">
                <a16:creationId xmlns:a16="http://schemas.microsoft.com/office/drawing/2014/main" id="{FAE08DCF-877C-45A4-A1EC-06ED2B4A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Return all the grandchildren nodes of node named “T34” in graph with </a:t>
            </a:r>
            <a:r>
              <a:rPr lang="en-US" altLang="zh-TW" sz="3200" dirty="0" err="1">
                <a:ea typeface="新細明體" panose="02020500000000000000" pitchFamily="18" charset="-120"/>
              </a:rPr>
              <a:t>graphid</a:t>
            </a:r>
            <a:r>
              <a:rPr lang="en-US" altLang="zh-TW" sz="3200" dirty="0">
                <a:ea typeface="新細明體" panose="02020500000000000000" pitchFamily="18" charset="-120"/>
              </a:rPr>
              <a:t> of 1234.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8FF94-FE83-46D9-998E-071182A6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D5AD1-3B67-4DCE-8D43-518649E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246</a:t>
            </a:fld>
            <a:endParaRPr lang="en-US" altLang="zh-TW"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01ED4AB-C04D-40CD-9A91-C1DD587A8A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36</a:t>
            </a:r>
          </a:p>
        </p:txBody>
      </p:sp>
      <p:sp>
        <p:nvSpPr>
          <p:cNvPr id="178180" name="Text Box 3">
            <a:extLst>
              <a:ext uri="{FF2B5EF4-FFF2-40B4-BE49-F238E27FC236}">
                <a16:creationId xmlns:a16="http://schemas.microsoft.com/office/drawing/2014/main" id="{FAE08DCF-877C-45A4-A1EC-06ED2B4A3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Select </a:t>
            </a:r>
            <a:r>
              <a:rPr lang="en-US" altLang="zh-TW" sz="3200" dirty="0" err="1">
                <a:ea typeface="新細明體" panose="02020500000000000000" pitchFamily="18" charset="-120"/>
              </a:rPr>
              <a:t>nodeid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From Nodes</a:t>
            </a:r>
          </a:p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Where </a:t>
            </a:r>
            <a:r>
              <a:rPr lang="en-US" altLang="zh-TW" sz="3200" dirty="0" err="1">
                <a:ea typeface="新細明體" panose="02020500000000000000" pitchFamily="18" charset="-120"/>
              </a:rPr>
              <a:t>N.graphid</a:t>
            </a:r>
            <a:r>
              <a:rPr lang="en-US" altLang="zh-TW" sz="3200" dirty="0">
                <a:ea typeface="新細明體" panose="02020500000000000000" pitchFamily="18" charset="-120"/>
              </a:rPr>
              <a:t> = ‘1234 and </a:t>
            </a:r>
            <a:r>
              <a:rPr lang="en-US" altLang="zh-TW" sz="3200" dirty="0" err="1">
                <a:ea typeface="新細明體" panose="02020500000000000000" pitchFamily="18" charset="-120"/>
              </a:rPr>
              <a:t>nodename</a:t>
            </a:r>
            <a:r>
              <a:rPr lang="en-US" altLang="zh-TW" sz="3200" dirty="0">
                <a:ea typeface="新細明體" panose="02020500000000000000" pitchFamily="18" charset="-120"/>
              </a:rPr>
              <a:t> = ‘T34”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8FF94-FE83-46D9-998E-071182A6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D5AD1-3B67-4DCE-8D43-518649E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693992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51C89A05-3E27-45F0-B95E-D5237B057D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897FD6FB-5213-4276-A99B-A1D40768A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00400"/>
            <a:ext cx="754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E2.childid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Nodes N, Edges E1, Edge E2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1234 AND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N.nodename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= ‘T34’ AND E1.parentid =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N.nodeid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AND E1.childid = E2.parentid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35307-7417-4C8E-88DE-A56E4684B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8E60A-0D60-4702-AC32-898C3ED2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248</a:t>
            </a:fld>
            <a:endParaRPr lang="en-US" altLang="zh-TW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16DE637-6BBF-458F-A809-3A275D71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31299"/>
              </p:ext>
            </p:extLst>
          </p:nvPr>
        </p:nvGraphicFramePr>
        <p:xfrm>
          <a:off x="685800" y="5193247"/>
          <a:ext cx="170703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391C96B-2819-4F38-9DC7-39DBD99B6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610245"/>
              </p:ext>
            </p:extLst>
          </p:nvPr>
        </p:nvGraphicFramePr>
        <p:xfrm>
          <a:off x="3224563" y="5193247"/>
          <a:ext cx="22005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02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7B8D8BD-8281-460A-9C4F-F8F0BFE67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52240"/>
              </p:ext>
            </p:extLst>
          </p:nvPr>
        </p:nvGraphicFramePr>
        <p:xfrm>
          <a:off x="6105294" y="5151120"/>
          <a:ext cx="220050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502">
                  <a:extLst>
                    <a:ext uri="{9D8B030D-6E8A-4147-A177-3AD203B41FA5}">
                      <a16:colId xmlns:a16="http://schemas.microsoft.com/office/drawing/2014/main" val="411001827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3161648006"/>
                    </a:ext>
                  </a:extLst>
                </a:gridCol>
                <a:gridCol w="733502">
                  <a:extLst>
                    <a:ext uri="{9D8B030D-6E8A-4147-A177-3AD203B41FA5}">
                      <a16:colId xmlns:a16="http://schemas.microsoft.com/office/drawing/2014/main" val="4089645242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08446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962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4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01D17B-A23F-40D8-B809-52E6B54EEC70}"/>
              </a:ext>
            </a:extLst>
          </p:cNvPr>
          <p:cNvCxnSpPr>
            <a:cxnSpLocks/>
          </p:cNvCxnSpPr>
          <p:nvPr/>
        </p:nvCxnSpPr>
        <p:spPr bwMode="auto">
          <a:xfrm>
            <a:off x="2377065" y="5308476"/>
            <a:ext cx="847498" cy="824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C9E24-72F7-4416-98C7-ACB805914C2A}"/>
              </a:ext>
            </a:extLst>
          </p:cNvPr>
          <p:cNvCxnSpPr>
            <a:endCxn id="8" idx="1"/>
          </p:cNvCxnSpPr>
          <p:nvPr/>
        </p:nvCxnSpPr>
        <p:spPr bwMode="auto">
          <a:xfrm flipV="1">
            <a:off x="5596053" y="5699760"/>
            <a:ext cx="509241" cy="433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1E8E63C8-828B-4B40-ACC9-4ACD22E88E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37</a:t>
            </a:r>
          </a:p>
        </p:txBody>
      </p:sp>
      <p:sp>
        <p:nvSpPr>
          <p:cNvPr id="180228" name="Text Box 3">
            <a:extLst>
              <a:ext uri="{FF2B5EF4-FFF2-40B4-BE49-F238E27FC236}">
                <a16:creationId xmlns:a16="http://schemas.microsoft.com/office/drawing/2014/main" id="{9C65323A-DA66-45D4-8129-5B0D6790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33800"/>
            <a:ext cx="6705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anose="02020500000000000000" pitchFamily="18" charset="-120"/>
              </a:rPr>
              <a:t>For each graph, return the total number of nodes and total number of edges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9D4D5-3082-4A0A-BBC8-DC09B812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146351-12D6-45BF-A3F6-5D6E1D80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249</a:t>
            </a:fld>
            <a:endParaRPr lang="en-US" altLang="zh-TW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>
            <a:extLst>
              <a:ext uri="{FF2B5EF4-FFF2-40B4-BE49-F238E27FC236}">
                <a16:creationId xmlns:a16="http://schemas.microsoft.com/office/drawing/2014/main" id="{C8A90ADF-C890-4DFA-91B8-C37EE76F4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Theta Join – Example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76804" name="Text Box 1028">
            <a:extLst>
              <a:ext uri="{FF2B5EF4-FFF2-40B4-BE49-F238E27FC236}">
                <a16:creationId xmlns:a16="http://schemas.microsoft.com/office/drawing/2014/main" id="{7611C337-424F-48E5-9580-07F061A1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990600"/>
            <a:ext cx="7456488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Employee(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Name,Id,MngrId,Salary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Manager(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Name,Id,Salary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3200"/>
              <a:t>Output  the names of all employees that earn</a:t>
            </a:r>
          </a:p>
          <a:p>
            <a:pPr>
              <a:defRPr/>
            </a:pPr>
            <a:r>
              <a:rPr lang="en-US" sz="3200"/>
              <a:t>more than their managers.</a:t>
            </a:r>
          </a:p>
        </p:txBody>
      </p:sp>
      <p:sp>
        <p:nvSpPr>
          <p:cNvPr id="76805" name="Text Box 1029">
            <a:extLst>
              <a:ext uri="{FF2B5EF4-FFF2-40B4-BE49-F238E27FC236}">
                <a16:creationId xmlns:a16="http://schemas.microsoft.com/office/drawing/2014/main" id="{236B24F6-CCAE-4B3F-A951-FC2FDDE9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21013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400" baseline="-250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Employee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.Name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Employee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       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MngrId=Id  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Employee.Salary&gt; Manager.Salary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Manager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</p:txBody>
      </p:sp>
      <p:sp>
        <p:nvSpPr>
          <p:cNvPr id="76808" name="Text Box 1032">
            <a:extLst>
              <a:ext uri="{FF2B5EF4-FFF2-40B4-BE49-F238E27FC236}">
                <a16:creationId xmlns:a16="http://schemas.microsoft.com/office/drawing/2014/main" id="{2B27B5AA-6C1F-40B1-B760-8658B3C26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065588"/>
            <a:ext cx="81772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The join yields a table with attributes:</a:t>
            </a:r>
          </a:p>
          <a:p>
            <a:pPr>
              <a:defRPr/>
            </a:pPr>
            <a:r>
              <a:rPr lang="en-US" sz="2400"/>
              <a:t>	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Name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Id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2400"/>
              <a:t>.</a:t>
            </a:r>
            <a:r>
              <a:rPr lang="en-US" sz="2400" i="1"/>
              <a:t>Salary</a:t>
            </a:r>
            <a:r>
              <a:rPr lang="en-US" sz="2400"/>
              <a:t>, </a:t>
            </a:r>
            <a:r>
              <a:rPr lang="en-US" sz="2400" i="1"/>
              <a:t>MngrId</a:t>
            </a:r>
          </a:p>
          <a:p>
            <a:pPr>
              <a:defRPr/>
            </a:pPr>
            <a:r>
              <a:rPr lang="en-US" sz="2400"/>
              <a:t>	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Name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Id</a:t>
            </a:r>
            <a:r>
              <a:rPr lang="en-US" sz="2400"/>
              <a:t>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Manager</a:t>
            </a:r>
            <a:r>
              <a:rPr lang="en-US" sz="2400"/>
              <a:t>.</a:t>
            </a:r>
            <a:r>
              <a:rPr lang="en-US" sz="2400" i="1"/>
              <a:t>Salary</a:t>
            </a:r>
          </a:p>
        </p:txBody>
      </p:sp>
      <p:grpSp>
        <p:nvGrpSpPr>
          <p:cNvPr id="23559" name="Group 1034">
            <a:extLst>
              <a:ext uri="{FF2B5EF4-FFF2-40B4-BE49-F238E27FC236}">
                <a16:creationId xmlns:a16="http://schemas.microsoft.com/office/drawing/2014/main" id="{6E6B946C-5BA9-48F6-8A1E-939FCF1DEBA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76600"/>
            <a:ext cx="457200" cy="152400"/>
            <a:chOff x="2352" y="2064"/>
            <a:chExt cx="288" cy="96"/>
          </a:xfrm>
        </p:grpSpPr>
        <p:sp>
          <p:nvSpPr>
            <p:cNvPr id="23560" name="AutoShape 1030">
              <a:extLst>
                <a:ext uri="{FF2B5EF4-FFF2-40B4-BE49-F238E27FC236}">
                  <a16:creationId xmlns:a16="http://schemas.microsoft.com/office/drawing/2014/main" id="{BBFC51A7-BBB4-4BC6-A43A-FFC39BEE29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3561" name="AutoShape 1033">
              <a:extLst>
                <a:ext uri="{FF2B5EF4-FFF2-40B4-BE49-F238E27FC236}">
                  <a16:creationId xmlns:a16="http://schemas.microsoft.com/office/drawing/2014/main" id="{199A5F0D-509B-4FD7-A425-15CE8327EB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BADAF5-AE59-4474-BCA6-3B0ACA09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Solution</a:t>
            </a: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E7906DD1-7DC8-4BCF-852F-2DFDA317B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5438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V1(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nodeid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Nodes N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endParaRPr lang="en-US" altLang="zh-TW" sz="12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V2(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COUNT(*) as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Edges E</a:t>
            </a:r>
          </a:p>
          <a:p>
            <a:r>
              <a:rPr lang="en-US" altLang="zh-TW" sz="12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  <a:r>
              <a:rPr lang="en-US" altLang="zh-TW" sz="1200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CREATE VIEW V3(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totalnodes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latin typeface="Century Gothic" panose="020B0502020202020204" pitchFamily="34" charset="0"/>
                <a:ea typeface="新細明體" panose="02020500000000000000" pitchFamily="18" charset="-120"/>
              </a:rPr>
              <a:t>totaledges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) AS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V1.graphid, V1.totalnodes, V2.totaledges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V1, V2</a:t>
            </a:r>
          </a:p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V1.graphid = V2.graphid</a:t>
            </a: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EC143-79AC-4C2D-95EC-6524E368B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01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Graphs(</a:t>
            </a:r>
            <a:r>
              <a:rPr lang="en-US" altLang="zh-TW" u="sng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graphname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Nodes(</a:t>
            </a:r>
            <a:r>
              <a:rPr lang="en-US" altLang="zh-TW" u="sng" dirty="0" err="1">
                <a:ea typeface="新細明體" panose="02020500000000000000" pitchFamily="18" charset="-120"/>
              </a:rPr>
              <a:t>nodeid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nodename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nodeweight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algn="ctr"/>
            <a:r>
              <a:rPr lang="en-US" altLang="zh-TW" dirty="0">
                <a:ea typeface="新細明體" panose="02020500000000000000" pitchFamily="18" charset="-120"/>
              </a:rPr>
              <a:t>Edges(</a:t>
            </a:r>
            <a:r>
              <a:rPr lang="en-US" altLang="zh-TW" u="sng" dirty="0" err="1">
                <a:ea typeface="新細明體" panose="02020500000000000000" pitchFamily="18" charset="-120"/>
              </a:rPr>
              <a:t>parentid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childid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edgeweight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graphid</a:t>
            </a:r>
            <a:r>
              <a:rPr lang="en-US" altLang="zh-TW" u="sng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62C63-7153-4139-B4A6-66CCBC856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250</a:t>
            </a:fld>
            <a:endParaRPr lang="en-US" altLang="zh-TW"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SQL Exercise 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myid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myid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8D13-D7CF-48F8-AABC-210AE352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251328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users who have posted “excellent” reviews but never  “poor” reviews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3BDC0-EAD4-4F36-ACF1-C91A7665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461633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score = “Excellent”)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score = “Poor”)</a:t>
            </a:r>
          </a:p>
          <a:p>
            <a:pPr>
              <a:spcBef>
                <a:spcPct val="50000"/>
              </a:spcBef>
            </a:pPr>
            <a:endParaRPr lang="en-US" sz="18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E2C17-DCD0-4D13-B0EB-38A2E28F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5403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all users.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9529D-BB2F-47C7-B861-0FFA1A1A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5543031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 J1           // for each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userid</a:t>
            </a:r>
            <a:r>
              <a:rPr lang="en-US" sz="1600" dirty="0">
                <a:ea typeface="新細明體" panose="02020500000000000000" pitchFamily="18" charset="-120"/>
              </a:rPr>
              <a:t> FROM Users) // all users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        // reviewers for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FROM Reviews R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WHERE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r>
              <a:rPr lang="en-US" sz="1600" dirty="0">
                <a:ea typeface="新細明體" panose="02020500000000000000" pitchFamily="18" charset="-120"/>
              </a:rPr>
              <a:t> = J1.jokeid)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4F9131-E3F9-4D62-A008-B892CF0C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646528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39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980841"/>
            <a:ext cx="6705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HAVING COUNT(*) = (SELECT COUNT(*) FROM Users)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D9A66-A8DB-4F35-8818-7D9B2621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9067602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‘John Smith’ gives “excellent” reviews while ‘David Liu’ gives ‘poor’ reviews.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31723-0C6A-47BA-B1CA-5AA3EA02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100539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Users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U1.userid  AND score = “Excellent” AND U1.name  = “John Smith”)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INTERSECT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Users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U2.userid AND score = “Poor” AND U2.name  = “David Liu”)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E8D98-C5BC-4DE7-8D5F-93C15AB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6158641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both male and female users.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3573C-7251-4102-ADE2-4524DE71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8024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744CA62-9D06-4E02-811F-2B3C644B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Equijoin  - Example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C21F81D-9A3C-44D3-9EB7-EFBF51EFD84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304800" y="16002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Name,CrsCode</a:t>
            </a:r>
            <a:r>
              <a:rPr lang="en-US" altLang="zh-TW" sz="2800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Student</a:t>
            </a:r>
            <a:r>
              <a:rPr lang="en-US" altLang="zh-TW" sz="2800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 i="1" dirty="0">
              <a:ea typeface="新細明體" panose="02020500000000000000" pitchFamily="18" charset="-120"/>
            </a:endParaRP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6F34AE85-8331-4C10-B6CE-4E0929D55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76400"/>
            <a:ext cx="4541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 baseline="-25000">
                <a:ea typeface="新細明體" panose="02020500000000000000" pitchFamily="18" charset="-120"/>
              </a:rPr>
              <a:t>Id=StudId  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Grade=‘A’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))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24582" name="Text Box 10">
            <a:extLst>
              <a:ext uri="{FF2B5EF4-FFF2-40B4-BE49-F238E27FC236}">
                <a16:creationId xmlns:a16="http://schemas.microsoft.com/office/drawing/2014/main" id="{0FDFAF95-A601-4E40-8D34-4A2306130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936875"/>
            <a:ext cx="3798888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Id       Name     Addr     Status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111  John 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222  Mary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333  Bill        …..      …..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444  Joe         …..      …..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4583" name="Text Box 11">
            <a:extLst>
              <a:ext uri="{FF2B5EF4-FFF2-40B4-BE49-F238E27FC236}">
                <a16:creationId xmlns:a16="http://schemas.microsoft.com/office/drawing/2014/main" id="{308484D2-8C86-4E7D-A5F9-6A9B80623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46400"/>
            <a:ext cx="43418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StudId      CrsCode   Sem    Grade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111      CSE305  S00     B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222      CSE306  S99     A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 333      CSE304  F99     A</a:t>
            </a:r>
          </a:p>
        </p:txBody>
      </p:sp>
      <p:sp>
        <p:nvSpPr>
          <p:cNvPr id="24584" name="Line 12">
            <a:extLst>
              <a:ext uri="{FF2B5EF4-FFF2-40B4-BE49-F238E27FC236}">
                <a16:creationId xmlns:a16="http://schemas.microsoft.com/office/drawing/2014/main" id="{B8F2DA4D-1B47-47E0-B8EF-FDB35D2D4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895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5" name="Line 13">
            <a:extLst>
              <a:ext uri="{FF2B5EF4-FFF2-40B4-BE49-F238E27FC236}">
                <a16:creationId xmlns:a16="http://schemas.microsoft.com/office/drawing/2014/main" id="{41410E36-9BB8-4C97-9BD6-67B6DA567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895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6" name="Line 14">
            <a:extLst>
              <a:ext uri="{FF2B5EF4-FFF2-40B4-BE49-F238E27FC236}">
                <a16:creationId xmlns:a16="http://schemas.microsoft.com/office/drawing/2014/main" id="{5A7A72D8-56A3-4C9A-B156-879F85208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7" name="Line 15">
            <a:extLst>
              <a:ext uri="{FF2B5EF4-FFF2-40B4-BE49-F238E27FC236}">
                <a16:creationId xmlns:a16="http://schemas.microsoft.com/office/drawing/2014/main" id="{3D1C69D9-ABBD-4B8E-BA54-EFD02107E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956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8" name="Line 17">
            <a:extLst>
              <a:ext uri="{FF2B5EF4-FFF2-40B4-BE49-F238E27FC236}">
                <a16:creationId xmlns:a16="http://schemas.microsoft.com/office/drawing/2014/main" id="{B516F421-C5AB-46A8-AB03-7AE37980D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3528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9" name="Line 18">
            <a:extLst>
              <a:ext uri="{FF2B5EF4-FFF2-40B4-BE49-F238E27FC236}">
                <a16:creationId xmlns:a16="http://schemas.microsoft.com/office/drawing/2014/main" id="{D40A827D-EDD2-43AB-9A05-E50377986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482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0" name="Line 19">
            <a:extLst>
              <a:ext uri="{FF2B5EF4-FFF2-40B4-BE49-F238E27FC236}">
                <a16:creationId xmlns:a16="http://schemas.microsoft.com/office/drawing/2014/main" id="{2B04691A-1742-4AB1-8388-326B8AD9A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895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1" name="Line 20">
            <a:extLst>
              <a:ext uri="{FF2B5EF4-FFF2-40B4-BE49-F238E27FC236}">
                <a16:creationId xmlns:a16="http://schemas.microsoft.com/office/drawing/2014/main" id="{601E8D77-167B-4D2D-BDDF-3DB9DA840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95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2" name="Line 21">
            <a:extLst>
              <a:ext uri="{FF2B5EF4-FFF2-40B4-BE49-F238E27FC236}">
                <a16:creationId xmlns:a16="http://schemas.microsoft.com/office/drawing/2014/main" id="{0CDFE3C4-B862-4108-9985-DE1FABD11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5029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3" name="Line 22">
            <a:extLst>
              <a:ext uri="{FF2B5EF4-FFF2-40B4-BE49-F238E27FC236}">
                <a16:creationId xmlns:a16="http://schemas.microsoft.com/office/drawing/2014/main" id="{3E7461AB-3922-4DFD-ACAD-E2257F1C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3528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4" name="Text Box 23">
            <a:extLst>
              <a:ext uri="{FF2B5EF4-FFF2-40B4-BE49-F238E27FC236}">
                <a16:creationId xmlns:a16="http://schemas.microsoft.com/office/drawing/2014/main" id="{66D82CA5-45C2-4584-BA53-94CA0FEF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5324475"/>
            <a:ext cx="25241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Mary    CSE306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Bill       CSE304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4595" name="Line 25">
            <a:extLst>
              <a:ext uri="{FF2B5EF4-FFF2-40B4-BE49-F238E27FC236}">
                <a16:creationId xmlns:a16="http://schemas.microsoft.com/office/drawing/2014/main" id="{DE946806-E39D-4926-BB2C-ABA10705C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6" name="Line 26">
            <a:extLst>
              <a:ext uri="{FF2B5EF4-FFF2-40B4-BE49-F238E27FC236}">
                <a16:creationId xmlns:a16="http://schemas.microsoft.com/office/drawing/2014/main" id="{7111E899-E78F-4B2C-A712-3477031A9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33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7" name="Line 28">
            <a:extLst>
              <a:ext uri="{FF2B5EF4-FFF2-40B4-BE49-F238E27FC236}">
                <a16:creationId xmlns:a16="http://schemas.microsoft.com/office/drawing/2014/main" id="{5AB8FAAC-8FF5-4523-B0E8-04914330B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8" name="Line 29">
            <a:extLst>
              <a:ext uri="{FF2B5EF4-FFF2-40B4-BE49-F238E27FC236}">
                <a16:creationId xmlns:a16="http://schemas.microsoft.com/office/drawing/2014/main" id="{B1C7E142-0B2C-4128-819C-CBDC04720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6248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99" name="Text Box 31">
            <a:extLst>
              <a:ext uri="{FF2B5EF4-FFF2-40B4-BE49-F238E27FC236}">
                <a16:creationId xmlns:a16="http://schemas.microsoft.com/office/drawing/2014/main" id="{409A23A6-4A0B-46E3-BC00-32F1BEEE5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26013"/>
            <a:ext cx="36242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The equijoin is used very</a:t>
            </a:r>
          </a:p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frequently since it combines</a:t>
            </a:r>
          </a:p>
          <a:p>
            <a:r>
              <a:rPr lang="en-US" altLang="zh-TW" i="1">
                <a:solidFill>
                  <a:srgbClr val="000066"/>
                </a:solidFill>
                <a:ea typeface="新細明體" panose="02020500000000000000" pitchFamily="18" charset="-120"/>
              </a:rPr>
              <a:t>related data in different relations.</a:t>
            </a:r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38D6A611-D23E-41FA-84DA-DC66B759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362200"/>
            <a:ext cx="1114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3588" name="Text Box 36">
            <a:extLst>
              <a:ext uri="{FF2B5EF4-FFF2-40B4-BE49-F238E27FC236}">
                <a16:creationId xmlns:a16="http://schemas.microsoft.com/office/drawing/2014/main" id="{5E610540-E605-4EAF-87D6-3DC0B33A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D7181A79-0139-453D-B1C5-8BB93C2C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90600"/>
            <a:ext cx="7897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Equijoin</a:t>
            </a:r>
            <a:r>
              <a:rPr lang="en-US" sz="2800"/>
              <a:t>: Join condition is a conjunction of </a:t>
            </a:r>
            <a:r>
              <a:rPr lang="en-US" sz="2800" i="1"/>
              <a:t>equalities</a:t>
            </a:r>
            <a:r>
              <a:rPr lang="en-US" sz="2800"/>
              <a:t>.</a:t>
            </a:r>
          </a:p>
        </p:txBody>
      </p:sp>
      <p:grpSp>
        <p:nvGrpSpPr>
          <p:cNvPr id="24603" name="Group 38">
            <a:extLst>
              <a:ext uri="{FF2B5EF4-FFF2-40B4-BE49-F238E27FC236}">
                <a16:creationId xmlns:a16="http://schemas.microsoft.com/office/drawing/2014/main" id="{75786A2B-51B3-4F9B-8A7B-DF33F815422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828800"/>
            <a:ext cx="457200" cy="152400"/>
            <a:chOff x="2352" y="2064"/>
            <a:chExt cx="288" cy="96"/>
          </a:xfrm>
        </p:grpSpPr>
        <p:sp>
          <p:nvSpPr>
            <p:cNvPr id="24604" name="AutoShape 39">
              <a:extLst>
                <a:ext uri="{FF2B5EF4-FFF2-40B4-BE49-F238E27FC236}">
                  <a16:creationId xmlns:a16="http://schemas.microsoft.com/office/drawing/2014/main" id="{19A6CD8F-B6CA-4F53-99C1-A4CD8663D7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4605" name="AutoShape 40">
              <a:extLst>
                <a:ext uri="{FF2B5EF4-FFF2-40B4-BE49-F238E27FC236}">
                  <a16:creationId xmlns:a16="http://schemas.microsoft.com/office/drawing/2014/main" id="{4796DF1B-DF5E-42D0-8C4A-0FB96A798C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62A9B-3711-413C-866B-E94227AF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Users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U1.authorid AND U1.gender = “M”)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INTERSECT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Users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U2.authorid AND U2.gender=“F”)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BA350-65BB-4C2C-9576-2ACB6064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08983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by all users of age 20.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A07BA-F185-4630-B11B-AF6A258D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9636311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 J1                       // for each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userid</a:t>
            </a:r>
            <a:r>
              <a:rPr lang="en-US" sz="1600" dirty="0">
                <a:ea typeface="新細明體" panose="02020500000000000000" pitchFamily="18" charset="-120"/>
              </a:rPr>
              <a:t> FROM Users WHERE age=20)  // all users of age 20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(SELECT </a:t>
            </a:r>
            <a:r>
              <a:rPr lang="en-US" sz="1600" dirty="0" err="1">
                <a:ea typeface="新細明體" panose="02020500000000000000" pitchFamily="18" charset="-120"/>
              </a:rPr>
              <a:t>reviewerid</a:t>
            </a:r>
            <a:r>
              <a:rPr lang="en-US" sz="1600" dirty="0">
                <a:ea typeface="新細明體" panose="02020500000000000000" pitchFamily="18" charset="-120"/>
              </a:rPr>
              <a:t>                   // reviewers for J1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FROM Reviews R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   WHERE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r>
              <a:rPr lang="en-US" sz="1600" dirty="0">
                <a:ea typeface="新細明體" panose="02020500000000000000" pitchFamily="18" charset="-120"/>
              </a:rPr>
              <a:t> = J1.jokeid)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F0F74-1F8B-4B4B-84D0-1ABCB67F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75468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DISTINCT </a:t>
            </a:r>
            <a:r>
              <a:rPr lang="en-US" sz="1600" dirty="0" err="1">
                <a:ea typeface="新細明體" panose="02020500000000000000" pitchFamily="18" charset="-120"/>
              </a:rPr>
              <a:t>U.jokeid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R, Users U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</a:t>
            </a:r>
            <a:r>
              <a:rPr lang="en-US" sz="1600" dirty="0" err="1">
                <a:ea typeface="新細明體" panose="02020500000000000000" pitchFamily="18" charset="-120"/>
              </a:rPr>
              <a:t>R.reviewerid</a:t>
            </a:r>
            <a:r>
              <a:rPr lang="en-US" sz="1600" dirty="0">
                <a:ea typeface="新細明體" panose="02020500000000000000" pitchFamily="18" charset="-120"/>
              </a:rPr>
              <a:t> = </a:t>
            </a:r>
            <a:r>
              <a:rPr lang="en-US" sz="1600" dirty="0" err="1">
                <a:ea typeface="新細明體" panose="02020500000000000000" pitchFamily="18" charset="-120"/>
              </a:rPr>
              <a:t>U.userid</a:t>
            </a:r>
            <a:r>
              <a:rPr lang="en-US" sz="1600" dirty="0">
                <a:ea typeface="新細明體" panose="02020500000000000000" pitchFamily="18" charset="-120"/>
              </a:rPr>
              <a:t> AND </a:t>
            </a:r>
            <a:r>
              <a:rPr lang="en-US" sz="1600" dirty="0" err="1">
                <a:ea typeface="新細明體" panose="02020500000000000000" pitchFamily="18" charset="-120"/>
              </a:rPr>
              <a:t>U.age</a:t>
            </a:r>
            <a:r>
              <a:rPr lang="en-US" sz="1600" dirty="0">
                <a:ea typeface="新細明體" panose="02020500000000000000" pitchFamily="18" charset="-120"/>
              </a:rPr>
              <a:t> = 20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R.jokeid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HAVING COUNT(*) </a:t>
            </a:r>
            <a:r>
              <a:rPr lang="en-US" sz="1600" dirty="0">
                <a:ea typeface="新細明體" panose="02020500000000000000" pitchFamily="18" charset="-120"/>
              </a:rPr>
              <a:t>= (SELECT COUNT(*) FROM Users where age = 20)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D9B43B-7019-4B59-983D-D10D50EB6BEF}"/>
              </a:ext>
            </a:extLst>
          </p:cNvPr>
          <p:cNvSpPr txBox="1"/>
          <p:nvPr/>
        </p:nvSpPr>
        <p:spPr>
          <a:xfrm>
            <a:off x="1520890" y="5915608"/>
            <a:ext cx="5103845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Witness-counting pattern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A5239-67B0-4CC4-9F87-F3DCA2E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067597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have been reviewed ONLY by users younger than 20 (not including 20).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50018-430F-43D7-AC6B-9272E805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93244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R1, User U1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R1.reviewerid = U1.userid AND U1.age &lt; 20)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EXCEPT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(SELECT </a:t>
            </a:r>
            <a:r>
              <a:rPr lang="en-US" sz="1600" dirty="0" err="1">
                <a:ea typeface="新細明體" panose="02020500000000000000" pitchFamily="18" charset="-120"/>
              </a:rPr>
              <a:t>jokeid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Reviews R2, User U2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R2.reviewerid = U2.userid AND U2.age &gt;= 20)</a:t>
            </a:r>
          </a:p>
          <a:p>
            <a:pPr>
              <a:spcBef>
                <a:spcPct val="50000"/>
              </a:spcBef>
            </a:pP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C3E39-3606-44DC-9E9A-46C516F7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667879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posted the most number of jokes on 1/1/2019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1BD88-836D-464A-804B-DC63E58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8390406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5A74C1-9596-4D28-8BE6-7791BA9C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VIEW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r>
              <a:rPr lang="en-US" sz="1600" dirty="0">
                <a:ea typeface="新細明體" panose="02020500000000000000" pitchFamily="18" charset="-120"/>
              </a:rPr>
              <a:t>(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num) AS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 = ‘1/1/2019’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WHERE num = </a:t>
            </a:r>
            <a:r>
              <a:rPr lang="en-US" sz="1600" dirty="0">
                <a:solidFill>
                  <a:srgbClr val="00B0F0"/>
                </a:solidFill>
                <a:ea typeface="新細明體" panose="02020500000000000000" pitchFamily="18" charset="-120"/>
              </a:rPr>
              <a:t>SELECT MAX(num) FROM </a:t>
            </a:r>
            <a:r>
              <a:rPr lang="en-US" sz="1600" dirty="0" err="1">
                <a:solidFill>
                  <a:srgbClr val="00B0F0"/>
                </a:solidFill>
                <a:ea typeface="新細明體" panose="02020500000000000000" pitchFamily="18" charset="-120"/>
              </a:rPr>
              <a:t>JokeNum</a:t>
            </a:r>
            <a:endParaRPr lang="en-US" sz="1600" dirty="0">
              <a:solidFill>
                <a:srgbClr val="00B0F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B9FED9-FD11-489E-B088-B9462FFC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4865778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D1B935-B378-4AE2-A2BA-3287A967A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95635"/>
            <a:ext cx="6705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an SQL view </a:t>
            </a:r>
            <a:r>
              <a:rPr lang="en-US" sz="3200" dirty="0" err="1">
                <a:ea typeface="新細明體" panose="02020500000000000000" pitchFamily="18" charset="-120"/>
              </a:rPr>
              <a:t>JokesNum</a:t>
            </a:r>
            <a:r>
              <a:rPr lang="en-US" sz="3200" dirty="0">
                <a:ea typeface="新細明體" panose="02020500000000000000" pitchFamily="18" charset="-120"/>
              </a:rPr>
              <a:t> that gives the number of jokes each user posts on each day</a:t>
            </a: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endParaRPr lang="en-US" sz="32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03554-22A1-4CF6-8FEE-A5882F34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224925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VIEW </a:t>
            </a:r>
            <a:r>
              <a:rPr lang="en-US" sz="1600" dirty="0" err="1">
                <a:ea typeface="新細明體" panose="02020500000000000000" pitchFamily="18" charset="-120"/>
              </a:rPr>
              <a:t>JokeNum</a:t>
            </a:r>
            <a:r>
              <a:rPr lang="en-US" sz="1600" dirty="0">
                <a:ea typeface="新細明體" panose="02020500000000000000" pitchFamily="18" charset="-120"/>
              </a:rPr>
              <a:t>(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num) AS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36BE6-C456-47AF-BB71-8588A826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269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270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744CA62-9D06-4E02-811F-2B3C644BA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41394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Difference between Theta Join and Equijoin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4FD6FC53-2E56-4C89-9207-509706C1D2A9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theta join</a:t>
            </a:r>
            <a:r>
              <a:rPr lang="en-US" dirty="0"/>
              <a:t> allows for arbitrary comparison relationships (such as ≥). 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equijoin</a:t>
            </a:r>
            <a:r>
              <a:rPr lang="en-US" dirty="0"/>
              <a:t> is a </a:t>
            </a:r>
            <a:r>
              <a:rPr lang="en-US" b="1" dirty="0"/>
              <a:t>theta join</a:t>
            </a:r>
            <a:r>
              <a:rPr lang="en-US" dirty="0"/>
              <a:t> that allows ONLY the equality operator.</a:t>
            </a:r>
            <a:endParaRPr lang="en-US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31906-C467-4344-BEA8-30D57959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0950701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SQL CREATE ASSERTION statement to force the constraint “one user cannot post more than five jokes per day”.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91687-7A0A-4234-8D43-DCBFC6B3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61012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CREATE ASSERTION </a:t>
            </a:r>
            <a:r>
              <a:rPr lang="en-US" sz="1600" dirty="0" err="1">
                <a:ea typeface="新細明體" panose="02020500000000000000" pitchFamily="18" charset="-120"/>
              </a:rPr>
              <a:t>NoMoreThenFive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CHECK NOT EXISTS(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SELECT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r>
              <a:rPr lang="en-US" sz="1600" dirty="0">
                <a:ea typeface="新細明體" panose="02020500000000000000" pitchFamily="18" charset="-120"/>
              </a:rPr>
              <a:t>, COUNT(*) AS num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FROM Jokes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GROUP BY </a:t>
            </a:r>
            <a:r>
              <a:rPr lang="en-US" sz="1600" dirty="0" err="1">
                <a:ea typeface="新細明體" panose="02020500000000000000" pitchFamily="18" charset="-120"/>
              </a:rPr>
              <a:t>authorid</a:t>
            </a:r>
            <a:r>
              <a:rPr lang="en-US" sz="1600" dirty="0">
                <a:ea typeface="新細明體" panose="02020500000000000000" pitchFamily="18" charset="-120"/>
              </a:rPr>
              <a:t>, </a:t>
            </a:r>
            <a:r>
              <a:rPr lang="en-US" sz="1600" dirty="0" err="1">
                <a:ea typeface="新細明體" panose="02020500000000000000" pitchFamily="18" charset="-120"/>
              </a:rPr>
              <a:t>postDay</a:t>
            </a:r>
            <a:endParaRPr lang="en-US" sz="1600" dirty="0">
              <a:ea typeface="新細明體" panose="02020500000000000000" pitchFamily="18" charset="-120"/>
            </a:endParaRP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     HAVING COUNT(*) &gt; 5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D4C50-DCDF-408D-8613-F5DF1235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03441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SQL CREATE TRIGGER statement to force the constraint “a user cannot provide more than five reviews per day”.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C2CF4-47B2-4DD2-9BFE-9D73AD3A3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722605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CREATE TRIGGER </a:t>
            </a:r>
            <a:r>
              <a:rPr lang="en-US" sz="1600" dirty="0" err="1"/>
              <a:t>NoMoreThanFive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BEFORE INSERT </a:t>
            </a:r>
          </a:p>
          <a:p>
            <a:pPr>
              <a:buNone/>
            </a:pPr>
            <a:r>
              <a:rPr lang="en-US" sz="1600" dirty="0"/>
              <a:t>ON Reviews</a:t>
            </a:r>
          </a:p>
          <a:p>
            <a:pPr>
              <a:buNone/>
            </a:pPr>
            <a:r>
              <a:rPr lang="en-US" sz="1600" dirty="0"/>
              <a:t>FOR EACH ROW </a:t>
            </a:r>
          </a:p>
          <a:p>
            <a:pPr>
              <a:buNone/>
            </a:pPr>
            <a:r>
              <a:rPr lang="en-US" sz="1600" dirty="0"/>
              <a:t>BEGIN </a:t>
            </a:r>
          </a:p>
          <a:p>
            <a:pPr>
              <a:buNone/>
            </a:pPr>
            <a:r>
              <a:rPr lang="en-US" sz="1600" dirty="0"/>
              <a:t>     IF ( 5 =  (SELECT count(*) from Reviews R </a:t>
            </a:r>
          </a:p>
          <a:p>
            <a:pPr>
              <a:buNone/>
            </a:pPr>
            <a:r>
              <a:rPr lang="en-US" sz="1600" dirty="0"/>
              <a:t>	         where </a:t>
            </a:r>
            <a:r>
              <a:rPr lang="en-US" sz="1600" dirty="0" err="1"/>
              <a:t>R.reviewerid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FF0000"/>
                </a:solidFill>
              </a:rPr>
              <a:t>NEW.reviewerid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AND 	DATE(</a:t>
            </a:r>
            <a:r>
              <a:rPr lang="en-US" sz="1600" dirty="0" err="1"/>
              <a:t>submitTime</a:t>
            </a:r>
            <a:r>
              <a:rPr lang="en-US" sz="1600" dirty="0"/>
              <a:t>) = </a:t>
            </a:r>
            <a:r>
              <a:rPr lang="en-US" sz="1600" dirty="0" err="1">
                <a:solidFill>
                  <a:srgbClr val="FF0000"/>
                </a:solidFill>
              </a:rPr>
              <a:t>NEW.submitTime</a:t>
            </a:r>
            <a:r>
              <a:rPr lang="en-US" sz="1600" dirty="0"/>
              <a:t>) )) THEN 	SIGNAL SQLSTATE '45000’; </a:t>
            </a:r>
          </a:p>
          <a:p>
            <a:pPr>
              <a:buNone/>
            </a:pPr>
            <a:r>
              <a:rPr lang="en-US" sz="1600" dirty="0"/>
              <a:t>     END IF;               // count how many jokes I already posted on the day I                  		// wanted to insert</a:t>
            </a:r>
          </a:p>
          <a:p>
            <a:pPr>
              <a:buNone/>
            </a:pPr>
            <a:r>
              <a:rPr lang="en-US" sz="1600" dirty="0"/>
              <a:t>END;	</a:t>
            </a:r>
            <a:endParaRPr lang="en-US" sz="16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2AB41-51EC-474E-81A2-5ADBC6F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7519286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posted at least two jokes on the same day, one has a tag of “</a:t>
            </a:r>
            <a:r>
              <a:rPr lang="en-US" sz="3200" dirty="0" err="1">
                <a:ea typeface="新細明體" panose="02020500000000000000" pitchFamily="18" charset="-120"/>
              </a:rPr>
              <a:t>db</a:t>
            </a:r>
            <a:r>
              <a:rPr lang="en-US" sz="3200" dirty="0">
                <a:ea typeface="新細明體" panose="02020500000000000000" pitchFamily="18" charset="-120"/>
              </a:rPr>
              <a:t>” and the other has a tag of “</a:t>
            </a:r>
            <a:r>
              <a:rPr lang="en-US" sz="3200" dirty="0" err="1">
                <a:ea typeface="新細明體" panose="02020500000000000000" pitchFamily="18" charset="-120"/>
              </a:rPr>
              <a:t>sql</a:t>
            </a:r>
            <a:r>
              <a:rPr lang="en-US" sz="3200" dirty="0">
                <a:ea typeface="新細明體" panose="02020500000000000000" pitchFamily="18" charset="-120"/>
              </a:rPr>
              <a:t>”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E86EE-8676-46FD-B719-F675406D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622709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authored,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J1.authorid</a:t>
            </a:r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>
                <a:solidFill>
                  <a:srgbClr val="FF0000"/>
                </a:solidFill>
              </a:rPr>
              <a:t>Jokes J1, </a:t>
            </a:r>
            <a:r>
              <a:rPr lang="en-US" sz="1600" dirty="0" err="1">
                <a:solidFill>
                  <a:srgbClr val="FF0000"/>
                </a:solidFill>
              </a:rPr>
              <a:t>JokeTag</a:t>
            </a:r>
            <a:r>
              <a:rPr lang="en-US" sz="1600" dirty="0">
                <a:solidFill>
                  <a:srgbClr val="FF0000"/>
                </a:solidFill>
              </a:rPr>
              <a:t> T1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F0"/>
                </a:solidFill>
              </a:rPr>
              <a:t>Jokes J2, </a:t>
            </a:r>
            <a:r>
              <a:rPr lang="en-US" sz="1600" dirty="0" err="1">
                <a:solidFill>
                  <a:srgbClr val="00B0F0"/>
                </a:solidFill>
              </a:rPr>
              <a:t>JokeTag</a:t>
            </a:r>
            <a:r>
              <a:rPr lang="en-US" sz="1600" dirty="0">
                <a:solidFill>
                  <a:srgbClr val="00B0F0"/>
                </a:solidFill>
              </a:rPr>
              <a:t> T2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>
                <a:solidFill>
                  <a:srgbClr val="FF0000"/>
                </a:solidFill>
              </a:rPr>
              <a:t>J1.jokeid = T1.jokeid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70C0"/>
                </a:solidFill>
              </a:rPr>
              <a:t>J2.jokeid = T2.jokeid </a:t>
            </a:r>
          </a:p>
          <a:p>
            <a:pPr>
              <a:buNone/>
            </a:pPr>
            <a:r>
              <a:rPr lang="en-US" sz="1600" dirty="0"/>
              <a:t>            AND J1.authorid = J2.authorid</a:t>
            </a:r>
          </a:p>
          <a:p>
            <a:pPr>
              <a:buNone/>
            </a:pPr>
            <a:r>
              <a:rPr lang="en-US" sz="1600" dirty="0"/>
              <a:t>            AND J1.postDay = J2.postDay</a:t>
            </a:r>
          </a:p>
          <a:p>
            <a:pPr>
              <a:buNone/>
            </a:pPr>
            <a:r>
              <a:rPr lang="en-US" sz="1600" dirty="0"/>
              <a:t>            AND J1.jokeid &lt;&gt; J2.jokeid</a:t>
            </a:r>
          </a:p>
          <a:p>
            <a:pPr>
              <a:buNone/>
            </a:pPr>
            <a:r>
              <a:rPr lang="en-US" sz="1600" dirty="0"/>
              <a:t>            AND T1.tag = “</a:t>
            </a:r>
            <a:r>
              <a:rPr lang="en-US" sz="1600" dirty="0" err="1"/>
              <a:t>db</a:t>
            </a:r>
            <a:r>
              <a:rPr lang="en-US" sz="1600" dirty="0"/>
              <a:t>” AND T2.tag = “</a:t>
            </a:r>
            <a:r>
              <a:rPr lang="en-US" sz="1600" dirty="0" err="1"/>
              <a:t>sql</a:t>
            </a:r>
            <a:r>
              <a:rPr lang="en-US" sz="1600" dirty="0"/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D570D-DE06-4051-B462-1C623241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67902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the jokes posted by “john” such that these jokes have some comments, but all these comments are either “excellent” or “good”.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F0C57-8F33-4342-BBAF-F5DFC964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303071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J.jokeid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J1, Users U1</a:t>
            </a:r>
          </a:p>
          <a:p>
            <a:pPr>
              <a:buNone/>
            </a:pPr>
            <a:r>
              <a:rPr lang="en-US" sz="1600" dirty="0"/>
              <a:t>WHERE J1.authorid = U1.userid and U1.name = “John” AND J1.jokeid IN</a:t>
            </a:r>
          </a:p>
          <a:p>
            <a:pPr>
              <a:buNone/>
            </a:pPr>
            <a:r>
              <a:rPr lang="en-US" sz="1600" dirty="0"/>
              <a:t> (        </a:t>
            </a:r>
            <a:r>
              <a:rPr lang="en-US" sz="1600" dirty="0">
                <a:solidFill>
                  <a:srgbClr val="FF0000"/>
                </a:solidFill>
              </a:rPr>
              <a:t>// jokes that have ONLY excellent or good reviews.</a:t>
            </a:r>
          </a:p>
          <a:p>
            <a:pPr>
              <a:buNone/>
            </a:pPr>
            <a:r>
              <a:rPr lang="en-US" sz="1600" dirty="0"/>
              <a:t>          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FROM Reviews</a:t>
            </a:r>
          </a:p>
          <a:p>
            <a:pPr>
              <a:buNone/>
            </a:pPr>
            <a:r>
              <a:rPr lang="en-US" sz="1600" dirty="0"/>
              <a:t>          where score = “Excellent” OR score = “Good”)</a:t>
            </a:r>
          </a:p>
          <a:p>
            <a:pPr>
              <a:buNone/>
            </a:pPr>
            <a:r>
              <a:rPr lang="en-US" sz="1600" dirty="0"/>
              <a:t>          EXCEPT</a:t>
            </a:r>
          </a:p>
          <a:p>
            <a:pPr>
              <a:buNone/>
            </a:pPr>
            <a:r>
              <a:rPr lang="en-US" sz="1600" dirty="0"/>
              <a:t>          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FROM Reviews</a:t>
            </a:r>
          </a:p>
          <a:p>
            <a:pPr>
              <a:buNone/>
            </a:pPr>
            <a:r>
              <a:rPr lang="en-US" sz="1600" dirty="0"/>
              <a:t>          where score &lt;&gt; “Excellent” AND score &lt;&gt; “Good”)</a:t>
            </a:r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76F1E-EB05-4580-A042-7CDE3488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985037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who posted the most number of jokes since 3/1/2018 (inclusive).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B02C1-4CD2-4617-8DFE-067BD4A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179069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49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CREATE VIEW </a:t>
            </a:r>
            <a:r>
              <a:rPr lang="en-US" sz="1600" dirty="0" err="1"/>
              <a:t>jokeNum</a:t>
            </a:r>
            <a:r>
              <a:rPr lang="en-US" sz="1600" dirty="0"/>
              <a:t>(</a:t>
            </a:r>
            <a:r>
              <a:rPr lang="en-US" sz="1600" dirty="0" err="1"/>
              <a:t>authorid</a:t>
            </a:r>
            <a:r>
              <a:rPr lang="en-US" sz="1600" dirty="0"/>
              <a:t>, num) AS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r>
              <a:rPr lang="en-US" sz="1600" dirty="0"/>
              <a:t>, COUNT(*)</a:t>
            </a:r>
          </a:p>
          <a:p>
            <a:pPr>
              <a:buNone/>
            </a:pPr>
            <a:r>
              <a:rPr lang="en-US" sz="1600" dirty="0"/>
              <a:t>FROM  Jokes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postDay</a:t>
            </a:r>
            <a:r>
              <a:rPr lang="en-US" sz="1600" dirty="0"/>
              <a:t> &gt;= ‘3/1/2018’</a:t>
            </a:r>
          </a:p>
          <a:p>
            <a:pPr>
              <a:buNone/>
            </a:pPr>
            <a:r>
              <a:rPr lang="en-US" sz="1600" dirty="0"/>
              <a:t>GROUP BY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jokeNum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WHERE num =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(SELECT MAX(num) FROM </a:t>
            </a:r>
            <a:r>
              <a:rPr lang="en-US" sz="1600" dirty="0" err="1">
                <a:solidFill>
                  <a:srgbClr val="FF0000"/>
                </a:solidFill>
              </a:rPr>
              <a:t>jokeNum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5FD33-4A67-4A0D-8252-44F2D641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95CA572C-7276-454F-B865-0A66928A8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7C57541-C4EA-4156-B0D5-3CC35CC2F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19812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Special case of equijoin: </a:t>
            </a:r>
          </a:p>
          <a:p>
            <a:pPr lvl="1"/>
            <a:r>
              <a:rPr lang="en-US" altLang="zh-TW" sz="2400">
                <a:ea typeface="新細明體" panose="02020500000000000000" pitchFamily="18" charset="-120"/>
              </a:rPr>
              <a:t>join condition equates </a:t>
            </a:r>
            <a:r>
              <a:rPr lang="en-US" altLang="zh-TW" sz="2400" i="1">
                <a:ea typeface="新細明體" panose="02020500000000000000" pitchFamily="18" charset="-120"/>
              </a:rPr>
              <a:t>all</a:t>
            </a:r>
            <a:r>
              <a:rPr lang="en-US" altLang="zh-TW" sz="2400">
                <a:ea typeface="新細明體" panose="02020500000000000000" pitchFamily="18" charset="-120"/>
              </a:rPr>
              <a:t> and </a:t>
            </a:r>
            <a:r>
              <a:rPr lang="en-US" altLang="zh-TW" sz="2400" i="1">
                <a:ea typeface="新細明體" panose="02020500000000000000" pitchFamily="18" charset="-120"/>
              </a:rPr>
              <a:t>only</a:t>
            </a:r>
            <a:r>
              <a:rPr lang="en-US" altLang="zh-TW" sz="2400">
                <a:ea typeface="新細明體" panose="02020500000000000000" pitchFamily="18" charset="-120"/>
              </a:rPr>
              <a:t> those attributes with the same name (condition doesn’t have to be explicitly stated)</a:t>
            </a:r>
          </a:p>
          <a:p>
            <a:pPr lvl="1"/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duplicate columns eliminated from the result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B7BC846-BB80-4636-8FFC-F22272A40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75000"/>
            <a:ext cx="534828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/>
              <a:t> (</a:t>
            </a:r>
            <a:r>
              <a:rPr lang="en-US" sz="2400" i="1"/>
              <a:t>StudId, </a:t>
            </a:r>
            <a:r>
              <a:rPr lang="en-US" sz="2400" i="1">
                <a:solidFill>
                  <a:srgbClr val="990033"/>
                </a:solidFill>
              </a:rPr>
              <a:t>CrsCode</a:t>
            </a:r>
            <a:r>
              <a:rPr lang="en-US" sz="2400" i="1"/>
              <a:t>, </a:t>
            </a:r>
            <a:r>
              <a:rPr lang="en-US" sz="2400" i="1">
                <a:solidFill>
                  <a:srgbClr val="008000"/>
                </a:solidFill>
              </a:rPr>
              <a:t>Sem</a:t>
            </a:r>
            <a:r>
              <a:rPr lang="en-US" sz="2400" i="1"/>
              <a:t>, Grade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 (</a:t>
            </a:r>
            <a:r>
              <a:rPr lang="en-US" sz="2400" i="1"/>
              <a:t>ProfId, </a:t>
            </a:r>
            <a:r>
              <a:rPr lang="en-US" sz="2400" i="1">
                <a:solidFill>
                  <a:srgbClr val="990033"/>
                </a:solidFill>
              </a:rPr>
              <a:t>CrsCode</a:t>
            </a:r>
            <a:r>
              <a:rPr lang="en-US" sz="2400" i="1"/>
              <a:t>, </a:t>
            </a:r>
            <a:r>
              <a:rPr lang="en-US" sz="2400" i="1">
                <a:solidFill>
                  <a:srgbClr val="008000"/>
                </a:solidFill>
              </a:rPr>
              <a:t>Sem</a:t>
            </a:r>
            <a:r>
              <a:rPr lang="en-US" sz="2400"/>
              <a:t>)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C1EDDB0F-FB64-486B-8AEF-BCB2E874D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6562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 i="1"/>
              <a:t> 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0B227E37-B7F5-41F4-BF29-4D65D568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174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 i="1"/>
              <a:t> =</a:t>
            </a:r>
            <a:r>
              <a:rPr lang="en-US" sz="3200"/>
              <a:t> 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43EFCE1E-9643-44A3-A109-F2F13E59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97413"/>
            <a:ext cx="5311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StudId, Transcript.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, Transcript.</a:t>
            </a:r>
            <a:r>
              <a:rPr lang="en-US" altLang="zh-TW" sz="2400" i="1" baseline="-25000">
                <a:solidFill>
                  <a:srgbClr val="008000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Sem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, Grade, ProfId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        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2800" i="1">
              <a:ea typeface="新細明體" panose="02020500000000000000" pitchFamily="18" charset="-120"/>
            </a:endParaRP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510F3C85-5A89-416B-BA80-0763B162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53038"/>
            <a:ext cx="4583113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 baseline="-25000">
                <a:ea typeface="新細明體" panose="02020500000000000000" pitchFamily="18" charset="-120"/>
              </a:rPr>
              <a:t>         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</a:rPr>
              <a:t>Transcipt.CrsCode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=</a:t>
            </a:r>
            <a:r>
              <a:rPr lang="en-US" altLang="zh-TW" sz="2400" i="1" baseline="-25000">
                <a:solidFill>
                  <a:srgbClr val="990033"/>
                </a:solidFill>
                <a:ea typeface="新細明體" panose="02020500000000000000" pitchFamily="18" charset="-120"/>
              </a:rPr>
              <a:t>Teaching.CrsCode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 baseline="-25000">
                <a:ea typeface="新細明體" panose="02020500000000000000" pitchFamily="18" charset="-120"/>
              </a:rPr>
              <a:t>AND</a:t>
            </a:r>
            <a:r>
              <a:rPr lang="en-US" altLang="zh-TW" sz="2400" i="1" baseline="-25000">
                <a:ea typeface="新細明體" panose="02020500000000000000" pitchFamily="18" charset="-120"/>
              </a:rPr>
              <a:t> </a:t>
            </a:r>
            <a:r>
              <a:rPr lang="en-US" altLang="zh-TW" sz="2400" i="1" baseline="-25000">
                <a:solidFill>
                  <a:srgbClr val="008000"/>
                </a:solidFill>
                <a:ea typeface="新細明體" panose="02020500000000000000" pitchFamily="18" charset="-120"/>
              </a:rPr>
              <a:t>Transcirpt.Sem=Teaching.Sem</a:t>
            </a:r>
            <a:r>
              <a:rPr lang="en-US" altLang="zh-TW" sz="240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 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  <a:endParaRPr lang="en-US" altLang="zh-TW" sz="2800" i="1">
              <a:ea typeface="新細明體" panose="02020500000000000000" pitchFamily="18" charset="-120"/>
            </a:endParaRPr>
          </a:p>
        </p:txBody>
      </p:sp>
      <p:sp>
        <p:nvSpPr>
          <p:cNvPr id="25610" name="Text Box 15">
            <a:extLst>
              <a:ext uri="{FF2B5EF4-FFF2-40B4-BE49-F238E27FC236}">
                <a16:creationId xmlns:a16="http://schemas.microsoft.com/office/drawing/2014/main" id="{1770E74F-56D8-40B4-9C9F-613250305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43600"/>
            <a:ext cx="543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    [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StudId, CrsCode, Sem, Grade, ProfId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</a:p>
        </p:txBody>
      </p:sp>
      <p:grpSp>
        <p:nvGrpSpPr>
          <p:cNvPr id="25611" name="Group 16">
            <a:extLst>
              <a:ext uri="{FF2B5EF4-FFF2-40B4-BE49-F238E27FC236}">
                <a16:creationId xmlns:a16="http://schemas.microsoft.com/office/drawing/2014/main" id="{653A7051-03FF-4832-BCD5-39ED2426FEA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334000"/>
            <a:ext cx="457200" cy="152400"/>
            <a:chOff x="2352" y="2064"/>
            <a:chExt cx="288" cy="96"/>
          </a:xfrm>
        </p:grpSpPr>
        <p:sp>
          <p:nvSpPr>
            <p:cNvPr id="25616" name="AutoShape 17">
              <a:extLst>
                <a:ext uri="{FF2B5EF4-FFF2-40B4-BE49-F238E27FC236}">
                  <a16:creationId xmlns:a16="http://schemas.microsoft.com/office/drawing/2014/main" id="{6339A7BF-1744-470A-A064-C21F978AC6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5617" name="AutoShape 18">
              <a:extLst>
                <a:ext uri="{FF2B5EF4-FFF2-40B4-BE49-F238E27FC236}">
                  <a16:creationId xmlns:a16="http://schemas.microsoft.com/office/drawing/2014/main" id="{DC1F5731-37B3-420C-8504-702B6363F3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25612" name="Group 19">
            <a:extLst>
              <a:ext uri="{FF2B5EF4-FFF2-40B4-BE49-F238E27FC236}">
                <a16:creationId xmlns:a16="http://schemas.microsoft.com/office/drawing/2014/main" id="{00695A34-ABCE-426A-92AB-6506A8D3F04E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495800"/>
            <a:ext cx="457200" cy="152400"/>
            <a:chOff x="2352" y="2064"/>
            <a:chExt cx="288" cy="96"/>
          </a:xfrm>
        </p:grpSpPr>
        <p:sp>
          <p:nvSpPr>
            <p:cNvPr id="25614" name="AutoShape 20">
              <a:extLst>
                <a:ext uri="{FF2B5EF4-FFF2-40B4-BE49-F238E27FC236}">
                  <a16:creationId xmlns:a16="http://schemas.microsoft.com/office/drawing/2014/main" id="{770731E7-9D5B-4801-928D-12265DFA63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5615" name="AutoShape 21">
              <a:extLst>
                <a:ext uri="{FF2B5EF4-FFF2-40B4-BE49-F238E27FC236}">
                  <a16:creationId xmlns:a16="http://schemas.microsoft.com/office/drawing/2014/main" id="{61335420-4F5D-4054-AE9C-8787E0AC1A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5613" name="Text Box 22">
            <a:extLst>
              <a:ext uri="{FF2B5EF4-FFF2-40B4-BE49-F238E27FC236}">
                <a16:creationId xmlns:a16="http://schemas.microsoft.com/office/drawing/2014/main" id="{29FE4350-4483-4BE6-90EE-BDF6EE70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24600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>
                <a:ea typeface="新細明體" panose="02020500000000000000" pitchFamily="18" charset="-120"/>
              </a:rPr>
              <a:t>Q: but why natural join is a derived operator? Because…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268D1-3AC9-46AD-B509-2AE09B66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are befriended by both “John” and “Kathy”.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35195-F3E0-4EFD-B990-97EF9DEA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5026802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 (Solution 1)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F1.friendid</a:t>
            </a:r>
          </a:p>
          <a:p>
            <a:pPr>
              <a:buNone/>
            </a:pPr>
            <a:r>
              <a:rPr lang="en-US" sz="1600" dirty="0"/>
              <a:t>FROM Users U1, </a:t>
            </a:r>
            <a:r>
              <a:rPr lang="en-US" sz="1600" dirty="0" err="1"/>
              <a:t>myFriends</a:t>
            </a:r>
            <a:r>
              <a:rPr lang="en-US" sz="1600" dirty="0"/>
              <a:t> F1, Users U2, </a:t>
            </a:r>
            <a:r>
              <a:rPr lang="en-US" sz="1600" dirty="0" err="1"/>
              <a:t>myFriends</a:t>
            </a:r>
            <a:r>
              <a:rPr lang="en-US" sz="1600" dirty="0"/>
              <a:t> F2</a:t>
            </a:r>
          </a:p>
          <a:p>
            <a:pPr>
              <a:buNone/>
            </a:pPr>
            <a:r>
              <a:rPr lang="en-US" sz="1600" dirty="0"/>
              <a:t>WHERE U1.userid = F1.myid AND U2.userid = F2.myid AND</a:t>
            </a:r>
          </a:p>
          <a:p>
            <a:pPr>
              <a:buNone/>
            </a:pPr>
            <a:r>
              <a:rPr lang="en-US" sz="1600" dirty="0"/>
              <a:t>               U1.name = “John” AND U2.name = “Kathy”</a:t>
            </a:r>
          </a:p>
          <a:p>
            <a:pPr>
              <a:buNone/>
            </a:pPr>
            <a:r>
              <a:rPr lang="en-US" sz="1600" dirty="0"/>
              <a:t>               AND F1.friendid = F2.friendid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06C70-D961-46A2-B1E8-120A21CC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20307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50 (Solution 2)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F1.friendid</a:t>
            </a:r>
          </a:p>
          <a:p>
            <a:pPr>
              <a:buNone/>
            </a:pPr>
            <a:r>
              <a:rPr lang="en-US" sz="1600" dirty="0"/>
              <a:t>FROM Users U1, </a:t>
            </a:r>
            <a:r>
              <a:rPr lang="en-US" sz="1600" dirty="0" err="1"/>
              <a:t>myFriends</a:t>
            </a:r>
            <a:r>
              <a:rPr lang="en-US" sz="1600" dirty="0"/>
              <a:t> F1</a:t>
            </a:r>
          </a:p>
          <a:p>
            <a:pPr>
              <a:buNone/>
            </a:pPr>
            <a:r>
              <a:rPr lang="en-US" sz="1600" dirty="0"/>
              <a:t>WHERE U1.userid = F1.myid AND U1.name = “John”)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F2.friendid</a:t>
            </a:r>
          </a:p>
          <a:p>
            <a:pPr>
              <a:buNone/>
            </a:pPr>
            <a:r>
              <a:rPr lang="en-US" sz="1600" dirty="0"/>
              <a:t>FROM Users U2, </a:t>
            </a:r>
            <a:r>
              <a:rPr lang="en-US" sz="1600" dirty="0" err="1"/>
              <a:t>myFriends</a:t>
            </a:r>
            <a:r>
              <a:rPr lang="en-US" sz="1600" dirty="0"/>
              <a:t> F2</a:t>
            </a:r>
          </a:p>
          <a:p>
            <a:pPr>
              <a:buNone/>
            </a:pPr>
            <a:r>
              <a:rPr lang="en-US" sz="1600" dirty="0"/>
              <a:t>WHERE U2.userid = F2.myid AND U2.name = “Kathy”)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0E5F1B-0BBF-475F-BC8F-C581DE9A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293116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who never posted any joke that has at least three “excellent” reviews.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8CFBC-FB69-424D-A044-BB438563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3498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userid</a:t>
            </a:r>
            <a:r>
              <a:rPr lang="en-US" sz="1600" dirty="0"/>
              <a:t> FROM Users 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IN(</a:t>
            </a:r>
          </a:p>
          <a:p>
            <a:pPr>
              <a:buNone/>
            </a:pPr>
            <a:r>
              <a:rPr lang="en-US" sz="1600" dirty="0"/>
              <a:t>      SELECT </a:t>
            </a:r>
            <a:r>
              <a:rPr lang="en-US" sz="1600" dirty="0" err="1"/>
              <a:t>authorid</a:t>
            </a:r>
            <a:r>
              <a:rPr lang="en-US" sz="1600" dirty="0"/>
              <a:t>             // </a:t>
            </a:r>
            <a:r>
              <a:rPr lang="en-US" sz="1600" dirty="0">
                <a:solidFill>
                  <a:srgbClr val="FF0000"/>
                </a:solidFill>
              </a:rPr>
              <a:t>authors that have posted a joke that has </a:t>
            </a:r>
          </a:p>
          <a:p>
            <a:pPr>
              <a:buNone/>
            </a:pPr>
            <a:r>
              <a:rPr lang="en-US" sz="1600" dirty="0"/>
              <a:t>       FROM Jokes                    // </a:t>
            </a:r>
            <a:r>
              <a:rPr lang="en-US" sz="1600" dirty="0">
                <a:solidFill>
                  <a:srgbClr val="FF0000"/>
                </a:solidFill>
              </a:rPr>
              <a:t>at least 3 excellent reviews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jokeid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              SELECT </a:t>
            </a:r>
            <a:r>
              <a:rPr lang="en-US" sz="1600" dirty="0" err="1"/>
              <a:t>jokeid</a:t>
            </a:r>
            <a:r>
              <a:rPr lang="en-US" sz="1600" dirty="0"/>
              <a:t>         // </a:t>
            </a:r>
            <a:r>
              <a:rPr lang="en-US" sz="1600" dirty="0">
                <a:solidFill>
                  <a:srgbClr val="FF0000"/>
                </a:solidFill>
              </a:rPr>
              <a:t>jokes that have at least 3 excellent reviews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FROM  Reviews</a:t>
            </a:r>
          </a:p>
          <a:p>
            <a:pPr>
              <a:buNone/>
            </a:pPr>
            <a:r>
              <a:rPr lang="en-US" sz="1600" dirty="0"/>
              <a:t>             WHERE score=“EXCELLENT”</a:t>
            </a:r>
          </a:p>
          <a:p>
            <a:pPr>
              <a:buNone/>
            </a:pPr>
            <a:r>
              <a:rPr lang="en-US" sz="1600" dirty="0"/>
              <a:t>             GROUP BY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HAVING COUNT(*) &gt;=3</a:t>
            </a:r>
          </a:p>
          <a:p>
            <a:pPr>
              <a:buNone/>
            </a:pPr>
            <a:r>
              <a:rPr lang="en-US" sz="1600" dirty="0"/>
              <a:t>       )  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B76D4-272B-4511-8AA8-7E4393B6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51508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PositiveReviewers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reviewers who never posted a “poor” review.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4362A2-D580-4FED-B365-D68D703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4084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reviewerid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	FROM Reviews</a:t>
            </a:r>
          </a:p>
          <a:p>
            <a:pPr>
              <a:buNone/>
            </a:pPr>
            <a:r>
              <a:rPr lang="en-US" sz="1600" dirty="0"/>
              <a:t>	WHERE score =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D56D5-819D-4E17-A0FB-B2CA421F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85311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NegativeReviewers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reviewers who posted some reviews and each of them is “poor”.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0DE8C-CA7A-44DF-8CD5-9C809A69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673619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reviewerid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reviewerid</a:t>
            </a:r>
            <a:r>
              <a:rPr lang="en-US" sz="1600" dirty="0"/>
              <a:t> NOT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reviewerid</a:t>
            </a:r>
            <a:r>
              <a:rPr lang="en-US" sz="1600" dirty="0"/>
              <a:t>  // </a:t>
            </a:r>
            <a:r>
              <a:rPr lang="en-US" sz="1600" dirty="0">
                <a:solidFill>
                  <a:srgbClr val="FF0000"/>
                </a:solidFill>
              </a:rPr>
              <a:t>reviewers who ever posted any non-poor</a:t>
            </a:r>
          </a:p>
          <a:p>
            <a:pPr>
              <a:buNone/>
            </a:pPr>
            <a:r>
              <a:rPr lang="en-US" sz="1600" dirty="0"/>
              <a:t>	FROM Reviews         // </a:t>
            </a:r>
            <a:r>
              <a:rPr lang="en-US" sz="1600" dirty="0">
                <a:solidFill>
                  <a:srgbClr val="FF0000"/>
                </a:solidFill>
              </a:rPr>
              <a:t>reviews</a:t>
            </a:r>
          </a:p>
          <a:p>
            <a:pPr>
              <a:buNone/>
            </a:pPr>
            <a:r>
              <a:rPr lang="en-US" sz="1600" dirty="0"/>
              <a:t>	WHERE score &lt;&gt;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41CEB-D6D1-4AA3-B378-3C772C08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406356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 err="1">
                <a:ea typeface="新細明體" panose="02020500000000000000" pitchFamily="18" charset="-120"/>
              </a:rPr>
              <a:t>GoodAuthors</a:t>
            </a:r>
            <a:r>
              <a:rPr lang="en-US" sz="3200" dirty="0">
                <a:ea typeface="新細明體" panose="02020500000000000000" pitchFamily="18" charset="-120"/>
              </a:rPr>
              <a:t>: List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authors  who posted some jokes, but none of them received a “poor” review.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B2FA5-6B8F-4500-9C6D-39E1BEA5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289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732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6AF8F1C7-7A20-4597-8ECA-45BDE8B8D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 (cont’d)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C423729-457F-48CB-A717-9CA5636BD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5438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More generally: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7E17F296-FE3A-4313-85F7-B5EA9096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endParaRPr lang="en-US" altLang="zh-TW" sz="32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7655" name="Text Box 7">
            <a:extLst>
              <a:ext uri="{FF2B5EF4-FFF2-40B4-BE49-F238E27FC236}">
                <a16:creationId xmlns:a16="http://schemas.microsoft.com/office/drawing/2014/main" id="{64654CC5-E64E-4D19-B81B-7228EEB2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133600"/>
            <a:ext cx="49323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</a:t>
            </a:r>
            <a:r>
              <a:rPr lang="en-US" altLang="zh-TW" sz="3200" i="1">
                <a:ea typeface="新細明體" panose="02020500000000000000" pitchFamily="18" charset="-120"/>
              </a:rPr>
              <a:t> =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attr-list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join-cond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× 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EAD21CCD-155D-43C5-886F-7C687EE5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19400"/>
            <a:ext cx="771525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where</a:t>
            </a:r>
          </a:p>
          <a:p>
            <a:r>
              <a:rPr lang="en-US" altLang="zh-TW" sz="3200">
                <a:ea typeface="新細明體" panose="02020500000000000000" pitchFamily="18" charset="-120"/>
              </a:rPr>
              <a:t>   </a:t>
            </a:r>
            <a:r>
              <a:rPr lang="en-US" altLang="zh-TW" sz="3200" i="1">
                <a:ea typeface="新細明體" panose="02020500000000000000" pitchFamily="18" charset="-120"/>
              </a:rPr>
              <a:t>attr-list = attributes </a:t>
            </a:r>
            <a:r>
              <a:rPr lang="en-US" altLang="zh-TW" sz="3200">
                <a:ea typeface="新細明體" panose="02020500000000000000" pitchFamily="18" charset="-120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R</a:t>
            </a:r>
            <a:r>
              <a:rPr lang="en-US" altLang="zh-TW" sz="3200">
                <a:ea typeface="新細明體" panose="02020500000000000000" pitchFamily="18" charset="-120"/>
              </a:rPr>
              <a:t>)</a:t>
            </a:r>
            <a:r>
              <a:rPr lang="en-US" altLang="zh-TW" sz="3200" i="1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attributes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(duplicates are eliminated) and 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join-cond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has 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the form: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R.A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S.A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…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R.A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S.A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endParaRPr lang="en-US" altLang="zh-TW" sz="3200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where </a:t>
            </a:r>
          </a:p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   {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… A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}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= attributes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R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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attributes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S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grpSp>
        <p:nvGrpSpPr>
          <p:cNvPr id="26632" name="Group 10">
            <a:extLst>
              <a:ext uri="{FF2B5EF4-FFF2-40B4-BE49-F238E27FC236}">
                <a16:creationId xmlns:a16="http://schemas.microsoft.com/office/drawing/2014/main" id="{49E18633-F311-432B-A158-CAC0B8866E08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362200"/>
            <a:ext cx="457200" cy="152400"/>
            <a:chOff x="2352" y="2064"/>
            <a:chExt cx="288" cy="96"/>
          </a:xfrm>
        </p:grpSpPr>
        <p:sp>
          <p:nvSpPr>
            <p:cNvPr id="26633" name="AutoShape 11">
              <a:extLst>
                <a:ext uri="{FF2B5EF4-FFF2-40B4-BE49-F238E27FC236}">
                  <a16:creationId xmlns:a16="http://schemas.microsoft.com/office/drawing/2014/main" id="{0F135A61-42B1-4F66-8B72-8F0ED0C628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6634" name="AutoShape 12">
              <a:extLst>
                <a:ext uri="{FF2B5EF4-FFF2-40B4-BE49-F238E27FC236}">
                  <a16:creationId xmlns:a16="http://schemas.microsoft.com/office/drawing/2014/main" id="{9C4EAC00-96CB-42FE-B4C1-78DE9B5D82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76A21-B7D7-463F-9FCE-33E22FB2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</a:t>
            </a:r>
          </a:p>
          <a:p>
            <a:pPr>
              <a:buNone/>
            </a:pPr>
            <a:r>
              <a:rPr lang="en-US" sz="1600" dirty="0"/>
              <a:t>WHERE  NOT EXISTS(</a:t>
            </a:r>
          </a:p>
          <a:p>
            <a:pPr>
              <a:buNone/>
            </a:pPr>
            <a:r>
              <a:rPr lang="en-US" sz="1600" dirty="0"/>
              <a:t>	SELECT *  // </a:t>
            </a:r>
            <a:r>
              <a:rPr lang="en-US" sz="1600" dirty="0">
                <a:solidFill>
                  <a:srgbClr val="FF0000"/>
                </a:solidFill>
              </a:rPr>
              <a:t>poor review for J</a:t>
            </a:r>
          </a:p>
          <a:p>
            <a:pPr>
              <a:buNone/>
            </a:pPr>
            <a:r>
              <a:rPr lang="en-US" sz="1600" dirty="0"/>
              <a:t>	FROM Reviews  R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600" dirty="0"/>
              <a:t>	WHERE </a:t>
            </a:r>
            <a:r>
              <a:rPr lang="en-US" sz="1600" dirty="0" err="1"/>
              <a:t>R.jokeid</a:t>
            </a:r>
            <a:r>
              <a:rPr lang="en-US" sz="1600" dirty="0"/>
              <a:t> = </a:t>
            </a:r>
            <a:r>
              <a:rPr lang="en-US" sz="1600" dirty="0" err="1"/>
              <a:t>J.jokeid</a:t>
            </a:r>
            <a:r>
              <a:rPr lang="en-US" sz="1600" dirty="0"/>
              <a:t> AND </a:t>
            </a:r>
            <a:r>
              <a:rPr lang="en-US" sz="1600" dirty="0" err="1"/>
              <a:t>R.score</a:t>
            </a:r>
            <a:r>
              <a:rPr lang="en-US" sz="1600" dirty="0"/>
              <a:t> = “Poor”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7D5F7-3BE8-49F4-BF81-B6170E30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28538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Collusion: List all user pairs &lt;A, B&gt; such that they always give each other “excellent” review for every single joke the other posted.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BB7A5-8ED2-425D-B729-F362767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5466228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2" y="1629526"/>
            <a:ext cx="67056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U1.authorid, U2.authorid</a:t>
            </a:r>
          </a:p>
          <a:p>
            <a:pPr>
              <a:buNone/>
            </a:pPr>
            <a:r>
              <a:rPr lang="en-US" sz="1600" dirty="0"/>
              <a:t>FROM Jokes U1, Jokes U2</a:t>
            </a:r>
          </a:p>
          <a:p>
            <a:pPr>
              <a:buNone/>
            </a:pPr>
            <a:r>
              <a:rPr lang="en-US" sz="1600" dirty="0"/>
              <a:t>WHERE U1.authorid &lt; U2.authorid   AND  // to avoid duplicate </a:t>
            </a:r>
          </a:p>
          <a:p>
            <a:pPr>
              <a:buNone/>
            </a:pPr>
            <a:r>
              <a:rPr lang="en-US" sz="1600" dirty="0"/>
              <a:t>            (</a:t>
            </a:r>
            <a:r>
              <a:rPr lang="en-US" sz="1600" dirty="0">
                <a:solidFill>
                  <a:srgbClr val="FF0000"/>
                </a:solidFill>
              </a:rPr>
              <a:t>SELECT COUNT(*)         // 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number of jokes by U1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FROM Jokes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WHERE </a:t>
            </a:r>
            <a:r>
              <a:rPr lang="en-US" sz="1600" dirty="0" err="1">
                <a:solidFill>
                  <a:srgbClr val="FF0000"/>
                </a:solidFill>
              </a:rPr>
              <a:t>authorid</a:t>
            </a:r>
            <a:r>
              <a:rPr lang="en-US" sz="1600" dirty="0">
                <a:solidFill>
                  <a:srgbClr val="FF0000"/>
                </a:solidFill>
              </a:rPr>
              <a:t> = U1.authorid</a:t>
            </a:r>
            <a:r>
              <a:rPr lang="en-US" sz="1600" dirty="0"/>
              <a:t>) = </a:t>
            </a:r>
          </a:p>
          <a:p>
            <a:pPr>
              <a:buNone/>
            </a:pPr>
            <a:r>
              <a:rPr lang="en-US" sz="1600" dirty="0"/>
              <a:t>             (</a:t>
            </a:r>
            <a:r>
              <a:rPr lang="en-US" sz="1600" dirty="0">
                <a:solidFill>
                  <a:srgbClr val="0070C0"/>
                </a:solidFill>
              </a:rPr>
              <a:t>SELECT COUNT(</a:t>
            </a:r>
            <a:r>
              <a:rPr lang="en-US" sz="1600" dirty="0" err="1">
                <a:solidFill>
                  <a:srgbClr val="0070C0"/>
                </a:solidFill>
              </a:rPr>
              <a:t>J.jokeid</a:t>
            </a:r>
            <a:r>
              <a:rPr lang="en-US" sz="1600" dirty="0">
                <a:solidFill>
                  <a:srgbClr val="0070C0"/>
                </a:solidFill>
              </a:rPr>
              <a:t>)   //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number of excellent to U1 by U2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FROM Jokes J, Reviews R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WHERE  </a:t>
            </a:r>
            <a:r>
              <a:rPr lang="en-US" sz="1600" dirty="0" err="1">
                <a:solidFill>
                  <a:srgbClr val="0070C0"/>
                </a:solidFill>
              </a:rPr>
              <a:t>J.authorid</a:t>
            </a:r>
            <a:r>
              <a:rPr lang="en-US" sz="1600" dirty="0">
                <a:solidFill>
                  <a:srgbClr val="0070C0"/>
                </a:solidFill>
              </a:rPr>
              <a:t> = U1.authorid AND  </a:t>
            </a:r>
            <a:r>
              <a:rPr lang="en-US" sz="1600" dirty="0" err="1">
                <a:solidFill>
                  <a:srgbClr val="0070C0"/>
                </a:solidFill>
              </a:rPr>
              <a:t>J.jokeid</a:t>
            </a:r>
            <a:r>
              <a:rPr lang="en-US" sz="1600" dirty="0">
                <a:solidFill>
                  <a:srgbClr val="0070C0"/>
                </a:solidFill>
              </a:rPr>
              <a:t> = </a:t>
            </a:r>
            <a:r>
              <a:rPr lang="en-US" sz="1600" dirty="0" err="1">
                <a:solidFill>
                  <a:srgbClr val="0070C0"/>
                </a:solidFill>
              </a:rPr>
              <a:t>R.jokeid</a:t>
            </a:r>
            <a:r>
              <a:rPr lang="en-US" sz="1600" dirty="0">
                <a:solidFill>
                  <a:srgbClr val="0070C0"/>
                </a:solidFill>
              </a:rPr>
              <a:t> AND           	</a:t>
            </a:r>
            <a:r>
              <a:rPr lang="en-US" sz="1600" dirty="0" err="1">
                <a:solidFill>
                  <a:srgbClr val="0070C0"/>
                </a:solidFill>
              </a:rPr>
              <a:t>R.reviewerid</a:t>
            </a:r>
            <a:r>
              <a:rPr lang="en-US" sz="1600" dirty="0">
                <a:solidFill>
                  <a:srgbClr val="0070C0"/>
                </a:solidFill>
              </a:rPr>
              <a:t> = U2.authorid AND </a:t>
            </a:r>
            <a:r>
              <a:rPr lang="en-US" sz="1600" dirty="0" err="1">
                <a:solidFill>
                  <a:srgbClr val="0070C0"/>
                </a:solidFill>
              </a:rPr>
              <a:t>R.score</a:t>
            </a:r>
            <a:r>
              <a:rPr lang="en-US" sz="1600" dirty="0">
                <a:solidFill>
                  <a:srgbClr val="0070C0"/>
                </a:solidFill>
              </a:rPr>
              <a:t> = “Excellent”</a:t>
            </a:r>
            <a:r>
              <a:rPr lang="en-US" sz="1600" dirty="0"/>
              <a:t>) </a:t>
            </a:r>
          </a:p>
          <a:p>
            <a:pPr>
              <a:buNone/>
            </a:pPr>
            <a:r>
              <a:rPr lang="en-US" sz="1600" dirty="0"/>
              <a:t>                            AND</a:t>
            </a:r>
          </a:p>
          <a:p>
            <a:pPr>
              <a:buNone/>
            </a:pPr>
            <a:r>
              <a:rPr lang="en-US" sz="1600" dirty="0"/>
              <a:t>            (</a:t>
            </a:r>
            <a:r>
              <a:rPr lang="en-US" sz="1600" dirty="0">
                <a:solidFill>
                  <a:srgbClr val="FF0000"/>
                </a:solidFill>
              </a:rPr>
              <a:t>SELECT COUNT(*)         //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number of jokes by U2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FROM Jokes</a:t>
            </a:r>
          </a:p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            WHERE </a:t>
            </a:r>
            <a:r>
              <a:rPr lang="en-US" sz="1600" dirty="0" err="1">
                <a:solidFill>
                  <a:srgbClr val="FF0000"/>
                </a:solidFill>
              </a:rPr>
              <a:t>authorid</a:t>
            </a:r>
            <a:r>
              <a:rPr lang="en-US" sz="1600" dirty="0">
                <a:solidFill>
                  <a:srgbClr val="FF0000"/>
                </a:solidFill>
              </a:rPr>
              <a:t> = U2.authorid</a:t>
            </a:r>
            <a:r>
              <a:rPr lang="en-US" sz="1600" dirty="0"/>
              <a:t>) = </a:t>
            </a:r>
          </a:p>
          <a:p>
            <a:pPr>
              <a:buNone/>
            </a:pPr>
            <a:r>
              <a:rPr lang="en-US" sz="1600" dirty="0"/>
              <a:t>             (</a:t>
            </a:r>
            <a:r>
              <a:rPr lang="en-US" sz="1600" dirty="0">
                <a:solidFill>
                  <a:srgbClr val="0070C0"/>
                </a:solidFill>
              </a:rPr>
              <a:t>SELECT COUNT(J1.jokeid)   //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number of excellent to U2 by U1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FROM Jokes J1, Reviews R1</a:t>
            </a:r>
          </a:p>
          <a:p>
            <a:pPr>
              <a:buNone/>
            </a:pPr>
            <a:r>
              <a:rPr lang="en-US" sz="1600" dirty="0">
                <a:solidFill>
                  <a:srgbClr val="0070C0"/>
                </a:solidFill>
              </a:rPr>
              <a:t>             WHERE  J1.authorid = U2.authorid AND  J1.jokeid = R1.jokeid AND           	R1.reviewerid = U1.authorid AND R1.score = “Excellent”</a:t>
            </a: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// assumption: each reviewer can only give at most only review to each joke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945C9-3664-46FC-8370-63084CB6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226972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55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392" y="1629526"/>
            <a:ext cx="6705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U1.authorid, U2.authorid</a:t>
            </a:r>
          </a:p>
          <a:p>
            <a:pPr>
              <a:buNone/>
            </a:pPr>
            <a:r>
              <a:rPr lang="en-US" sz="1600" dirty="0"/>
              <a:t>FROM Jokes U1, Jokes U2</a:t>
            </a:r>
          </a:p>
          <a:p>
            <a:pPr>
              <a:buNone/>
            </a:pPr>
            <a:r>
              <a:rPr lang="en-US" sz="1600" dirty="0"/>
              <a:t>WHERE U1.authorid &lt; U2.authorid AND NOT EXISTS(</a:t>
            </a:r>
          </a:p>
          <a:p>
            <a:pPr>
              <a:buNone/>
            </a:pPr>
            <a:r>
              <a:rPr lang="en-US" sz="1600" dirty="0"/>
              <a:t>       SELECT </a:t>
            </a:r>
            <a:r>
              <a:rPr lang="en-US" sz="1600" dirty="0" err="1"/>
              <a:t>J.jokeid</a:t>
            </a:r>
            <a:r>
              <a:rPr lang="en-US" sz="1600" dirty="0"/>
              <a:t>   // any joke by U1 that U2 does not give a E?</a:t>
            </a:r>
          </a:p>
          <a:p>
            <a:pPr>
              <a:buNone/>
            </a:pPr>
            <a:r>
              <a:rPr lang="en-US" sz="1600" dirty="0"/>
              <a:t>       FROM Jokes J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J.authorid</a:t>
            </a:r>
            <a:r>
              <a:rPr lang="en-US" sz="1600" dirty="0"/>
              <a:t> = U1.authorid AND </a:t>
            </a:r>
            <a:r>
              <a:rPr lang="en-US" sz="1600" dirty="0" err="1"/>
              <a:t>J.jokeid</a:t>
            </a:r>
            <a:r>
              <a:rPr lang="en-US" sz="1600" dirty="0"/>
              <a:t> NOT IN</a:t>
            </a:r>
          </a:p>
          <a:p>
            <a:pPr>
              <a:buNone/>
            </a:pPr>
            <a:r>
              <a:rPr lang="en-US" sz="1600" dirty="0"/>
              <a:t>             (SELECT </a:t>
            </a:r>
            <a:r>
              <a:rPr lang="en-US" sz="1600" dirty="0" err="1"/>
              <a:t>jokeid</a:t>
            </a:r>
            <a:r>
              <a:rPr lang="en-US" sz="1600" dirty="0"/>
              <a:t> FROM Reviews R </a:t>
            </a:r>
          </a:p>
          <a:p>
            <a:pPr>
              <a:buNone/>
            </a:pPr>
            <a:r>
              <a:rPr lang="en-US" sz="1600" dirty="0"/>
              <a:t>               WHERE </a:t>
            </a:r>
            <a:r>
              <a:rPr lang="en-US" sz="1600" dirty="0" err="1"/>
              <a:t>R.reviewerid</a:t>
            </a:r>
            <a:r>
              <a:rPr lang="en-US" sz="1600" dirty="0"/>
              <a:t> = U2.authorid and </a:t>
            </a:r>
            <a:r>
              <a:rPr lang="en-US" sz="1600" dirty="0" err="1"/>
              <a:t>R.score</a:t>
            </a:r>
            <a:r>
              <a:rPr lang="en-US" sz="1600" dirty="0"/>
              <a:t> = ‘Excellent’)</a:t>
            </a:r>
          </a:p>
          <a:p>
            <a:pPr>
              <a:buNone/>
            </a:pPr>
            <a:r>
              <a:rPr lang="en-US" sz="1600" dirty="0"/>
              <a:t>)  AND  NOT EXISTS(</a:t>
            </a:r>
          </a:p>
          <a:p>
            <a:pPr>
              <a:buNone/>
            </a:pPr>
            <a:r>
              <a:rPr lang="en-US" sz="1600" dirty="0"/>
              <a:t>       SELECT </a:t>
            </a:r>
            <a:r>
              <a:rPr lang="en-US" sz="1600" dirty="0" err="1"/>
              <a:t>J.jokeid</a:t>
            </a:r>
            <a:r>
              <a:rPr lang="en-US" sz="1600" dirty="0"/>
              <a:t>   // any joke by U2 that U1 does not give a E?</a:t>
            </a:r>
          </a:p>
          <a:p>
            <a:pPr>
              <a:buNone/>
            </a:pPr>
            <a:r>
              <a:rPr lang="en-US" sz="1600" dirty="0"/>
              <a:t>       FROM Jokes J</a:t>
            </a:r>
          </a:p>
          <a:p>
            <a:pPr>
              <a:buNone/>
            </a:pPr>
            <a:r>
              <a:rPr lang="en-US" sz="1600" dirty="0"/>
              <a:t>       WHERE </a:t>
            </a:r>
            <a:r>
              <a:rPr lang="en-US" sz="1600" dirty="0" err="1"/>
              <a:t>J.authorid</a:t>
            </a:r>
            <a:r>
              <a:rPr lang="en-US" sz="1600" dirty="0"/>
              <a:t> = U2.authorid AND </a:t>
            </a:r>
            <a:r>
              <a:rPr lang="en-US" sz="1600" dirty="0" err="1"/>
              <a:t>J.jokeid</a:t>
            </a:r>
            <a:r>
              <a:rPr lang="en-US" sz="1600" dirty="0"/>
              <a:t> NOT IN</a:t>
            </a:r>
          </a:p>
          <a:p>
            <a:pPr>
              <a:buNone/>
            </a:pPr>
            <a:r>
              <a:rPr lang="en-US" sz="1600" dirty="0"/>
              <a:t>             (SELECT </a:t>
            </a:r>
            <a:r>
              <a:rPr lang="en-US" sz="1600" dirty="0" err="1"/>
              <a:t>jokeid</a:t>
            </a:r>
            <a:r>
              <a:rPr lang="en-US" sz="1600" dirty="0"/>
              <a:t> FROM Reviews R </a:t>
            </a:r>
          </a:p>
          <a:p>
            <a:pPr>
              <a:buNone/>
            </a:pPr>
            <a:r>
              <a:rPr lang="en-US" sz="1600" dirty="0"/>
              <a:t>               WHERE </a:t>
            </a:r>
            <a:r>
              <a:rPr lang="en-US" sz="1600" dirty="0" err="1"/>
              <a:t>R.reviewerid</a:t>
            </a:r>
            <a:r>
              <a:rPr lang="en-US" sz="1600" dirty="0"/>
              <a:t> = U1.authorid and </a:t>
            </a:r>
            <a:r>
              <a:rPr lang="en-US" sz="1600" dirty="0" err="1"/>
              <a:t>R.score</a:t>
            </a:r>
            <a:r>
              <a:rPr lang="en-US" sz="1600" dirty="0"/>
              <a:t> = ‘Excellent’)       </a:t>
            </a:r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// assumption: each reviewer can only give at most only review to each joke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5F2DD3-4DB7-45F0-B483-605D7416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3818520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are posted by users who are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23B842-C7EB-43FB-ABFA-E2D2BD5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324806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56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</a:t>
            </a:r>
          </a:p>
          <a:p>
            <a:pPr>
              <a:buNone/>
            </a:pPr>
            <a:r>
              <a:rPr lang="en-US" sz="1600" dirty="0"/>
              <a:t>WHERE  </a:t>
            </a:r>
            <a:r>
              <a:rPr lang="en-US" sz="1600" dirty="0" err="1"/>
              <a:t>authorid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  FROM Users</a:t>
            </a:r>
          </a:p>
          <a:p>
            <a:pPr>
              <a:buNone/>
            </a:pPr>
            <a:r>
              <a:rPr lang="en-US" sz="1600" dirty="0"/>
              <a:t>	WHERE banned = True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C41B9-4D9E-4C00-9EE4-E344B1DC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75205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 that contain a comment that is given by a user who is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80479-7313-465A-84C4-82B738FC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588164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57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</a:t>
            </a:r>
          </a:p>
          <a:p>
            <a:pPr>
              <a:buNone/>
            </a:pPr>
            <a:r>
              <a:rPr lang="en-US" sz="1600" dirty="0"/>
              <a:t>WHERE  </a:t>
            </a:r>
            <a:r>
              <a:rPr lang="en-US" sz="1600" dirty="0" err="1"/>
              <a:t>reviewerid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	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     FROM Users</a:t>
            </a:r>
          </a:p>
          <a:p>
            <a:pPr>
              <a:buNone/>
            </a:pPr>
            <a:r>
              <a:rPr lang="en-US" sz="1600" dirty="0"/>
              <a:t>	WHERE banned = True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252C7-AEE9-4EE0-8198-DCAF323E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4553196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those jokes, each comment of which is given by a user who is banned now.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B459B-AE07-4ADE-9E43-954A323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3560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58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Reviews R1</a:t>
            </a:r>
          </a:p>
          <a:p>
            <a:pPr>
              <a:buNone/>
            </a:pPr>
            <a:r>
              <a:rPr lang="en-US" sz="1600" dirty="0"/>
              <a:t>WHERE NOT EXISTS (</a:t>
            </a:r>
          </a:p>
          <a:p>
            <a:pPr>
              <a:buNone/>
            </a:pPr>
            <a:r>
              <a:rPr lang="en-US" sz="1600" dirty="0"/>
              <a:t>         SELECT *</a:t>
            </a:r>
          </a:p>
          <a:p>
            <a:pPr>
              <a:buNone/>
            </a:pPr>
            <a:r>
              <a:rPr lang="en-US" sz="1600" dirty="0"/>
              <a:t>         FROM Reviews R2, Users U</a:t>
            </a:r>
          </a:p>
          <a:p>
            <a:pPr>
              <a:buNone/>
            </a:pPr>
            <a:r>
              <a:rPr lang="en-US" sz="1600" dirty="0"/>
              <a:t>         WHERE R2.reviewerid = </a:t>
            </a:r>
            <a:r>
              <a:rPr lang="en-US" sz="1600" dirty="0" err="1"/>
              <a:t>U.userid</a:t>
            </a:r>
            <a:r>
              <a:rPr lang="en-US" sz="1600" dirty="0"/>
              <a:t>  AND</a:t>
            </a:r>
          </a:p>
          <a:p>
            <a:pPr>
              <a:buNone/>
            </a:pPr>
            <a:r>
              <a:rPr lang="en-US" sz="1600" dirty="0"/>
              <a:t>                        </a:t>
            </a:r>
            <a:r>
              <a:rPr lang="en-US" sz="1600" dirty="0" err="1"/>
              <a:t>U.banned</a:t>
            </a:r>
            <a:r>
              <a:rPr lang="en-US" sz="1600" dirty="0"/>
              <a:t> = False AND </a:t>
            </a:r>
          </a:p>
          <a:p>
            <a:pPr>
              <a:buNone/>
            </a:pPr>
            <a:r>
              <a:rPr lang="en-US" sz="1600" dirty="0"/>
              <a:t>                        R2.jokeid = R1.jokeid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1B38D9-0142-4600-9F1B-89110642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299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020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18D56008-3DBF-4536-8ADE-8798063F4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Query Languages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9DB214-0838-47EA-A57B-8A3B3A2F5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Languages for describing queries on a relational database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Structured Query Language</a:t>
            </a:r>
            <a:r>
              <a:rPr lang="en-US"/>
              <a:t> (SQL)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Predominant application-level query language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Declarative</a:t>
            </a:r>
          </a:p>
          <a:p>
            <a:pPr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Algebra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Intermediate language used within DBMS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Procedural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0B78C-9969-4ACC-A8B8-B82FEF3C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B88B3DE5-A8BB-40DB-BA9C-E85318659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Natural Join Example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8B8D8B8-CB33-47D1-B91F-CDF74F005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List all Ids of students who took at least two different courses: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4684E25A-A5A8-4189-B903-72E786A1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4197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StudId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</a:t>
            </a:r>
            <a:r>
              <a:rPr lang="en-US" altLang="zh-TW" sz="32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  CrsCode2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</a:p>
          <a:p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   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sz="3200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sz="3200" i="1">
              <a:ea typeface="新細明體" panose="02020500000000000000" pitchFamily="18" charset="-12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22AA46CF-5159-4A2E-A05F-BA3B2DA3C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4191000"/>
            <a:ext cx="7789863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 Transcript</a:t>
            </a:r>
            <a:r>
              <a:rPr lang="en-US" sz="3200" i="1"/>
              <a:t> </a:t>
            </a:r>
            <a:r>
              <a:rPr lang="en-US" sz="3200"/>
              <a:t>[</a:t>
            </a:r>
            <a:r>
              <a:rPr lang="en-US" sz="2800" i="1"/>
              <a:t>StudId, CrsCode2, Sem2, Grade2</a:t>
            </a:r>
            <a:r>
              <a:rPr lang="en-US" sz="3200"/>
              <a:t>] ))</a:t>
            </a:r>
          </a:p>
          <a:p>
            <a:pPr>
              <a:defRPr/>
            </a:pPr>
            <a:r>
              <a:rPr lang="en-US" sz="3200" i="1"/>
              <a:t>                        </a:t>
            </a:r>
          </a:p>
          <a:p>
            <a:pPr>
              <a:defRPr/>
            </a:pPr>
            <a:r>
              <a:rPr lang="en-US" sz="2400"/>
              <a:t>We don’t want to join on </a:t>
            </a:r>
            <a:r>
              <a:rPr lang="en-US" sz="2400" i="1"/>
              <a:t>CrsCode</a:t>
            </a:r>
            <a:r>
              <a:rPr lang="en-US" sz="2400"/>
              <a:t>, </a:t>
            </a:r>
            <a:r>
              <a:rPr lang="en-US" sz="2400" i="1"/>
              <a:t>Sem</a:t>
            </a:r>
            <a:r>
              <a:rPr lang="en-US" sz="2400"/>
              <a:t>, and </a:t>
            </a:r>
            <a:r>
              <a:rPr lang="en-US" sz="2400" i="1"/>
              <a:t>Grade</a:t>
            </a:r>
            <a:r>
              <a:rPr lang="en-US" sz="2400"/>
              <a:t> attributes,</a:t>
            </a:r>
          </a:p>
          <a:p>
            <a:pPr>
              <a:defRPr/>
            </a:pPr>
            <a:r>
              <a:rPr lang="en-US" sz="2400"/>
              <a:t>hence renaming!</a:t>
            </a:r>
          </a:p>
        </p:txBody>
      </p:sp>
      <p:grpSp>
        <p:nvGrpSpPr>
          <p:cNvPr id="27655" name="Group 9">
            <a:extLst>
              <a:ext uri="{FF2B5EF4-FFF2-40B4-BE49-F238E27FC236}">
                <a16:creationId xmlns:a16="http://schemas.microsoft.com/office/drawing/2014/main" id="{FFD99C4E-1E70-49AF-A073-1E9E4D70BF1E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62400"/>
            <a:ext cx="457200" cy="152400"/>
            <a:chOff x="2352" y="2064"/>
            <a:chExt cx="288" cy="96"/>
          </a:xfrm>
        </p:grpSpPr>
        <p:sp>
          <p:nvSpPr>
            <p:cNvPr id="27656" name="AutoShape 10">
              <a:extLst>
                <a:ext uri="{FF2B5EF4-FFF2-40B4-BE49-F238E27FC236}">
                  <a16:creationId xmlns:a16="http://schemas.microsoft.com/office/drawing/2014/main" id="{E3608804-1FB5-460F-BAD5-EA5D82BD80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27657" name="AutoShape 11">
              <a:extLst>
                <a:ext uri="{FF2B5EF4-FFF2-40B4-BE49-F238E27FC236}">
                  <a16:creationId xmlns:a16="http://schemas.microsoft.com/office/drawing/2014/main" id="{5212664E-A529-4DB5-81FE-971D745EEF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1D467-C6A8-41B9-8B81-278072A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all the jokes that have no tags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20D99-0F7F-4DEA-9369-F83E3DF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970907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59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 J</a:t>
            </a:r>
          </a:p>
          <a:p>
            <a:pPr>
              <a:buNone/>
            </a:pPr>
            <a:r>
              <a:rPr lang="en-US" sz="1600" dirty="0"/>
              <a:t>WHERE NOT EXISTS (</a:t>
            </a:r>
          </a:p>
          <a:p>
            <a:pPr>
              <a:buNone/>
            </a:pPr>
            <a:r>
              <a:rPr lang="en-US" sz="1600" dirty="0"/>
              <a:t>                  SELECT *</a:t>
            </a:r>
          </a:p>
          <a:p>
            <a:pPr>
              <a:buNone/>
            </a:pPr>
            <a:r>
              <a:rPr lang="en-US" sz="1600" dirty="0"/>
              <a:t>                  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                  WHERE </a:t>
            </a:r>
            <a:r>
              <a:rPr lang="en-US" sz="1600" dirty="0" err="1"/>
              <a:t>T.jokeid</a:t>
            </a:r>
            <a:r>
              <a:rPr lang="en-US" sz="1600" dirty="0"/>
              <a:t> = </a:t>
            </a:r>
            <a:r>
              <a:rPr lang="en-US" sz="1600" dirty="0" err="1"/>
              <a:t>J.jokeid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OR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r>
              <a:rPr lang="en-US" sz="1600" dirty="0"/>
              <a:t> FROM Jokes</a:t>
            </a:r>
          </a:p>
          <a:p>
            <a:pPr>
              <a:buNone/>
            </a:pPr>
            <a:r>
              <a:rPr lang="en-US" sz="1600" dirty="0"/>
              <a:t>EXCEPT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jokeid</a:t>
            </a:r>
            <a:r>
              <a:rPr lang="en-US" sz="1600" dirty="0"/>
              <a:t> FROM </a:t>
            </a:r>
            <a:r>
              <a:rPr lang="en-US" sz="1600" dirty="0" err="1"/>
              <a:t>JokeTag</a:t>
            </a: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1CCDE-7559-4969-A7C2-9790FFEB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9221957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jokeids</a:t>
            </a:r>
            <a:r>
              <a:rPr lang="en-US" sz="3200" dirty="0">
                <a:ea typeface="新細明體" panose="02020500000000000000" pitchFamily="18" charset="-120"/>
              </a:rPr>
              <a:t> of the jokes that have both tags of “database” and “</a:t>
            </a:r>
            <a:r>
              <a:rPr lang="en-US" sz="3200" dirty="0" err="1">
                <a:ea typeface="新細明體" panose="02020500000000000000" pitchFamily="18" charset="-120"/>
              </a:rPr>
              <a:t>sql</a:t>
            </a:r>
            <a:r>
              <a:rPr lang="en-US" sz="3200" dirty="0">
                <a:ea typeface="新細明體" panose="02020500000000000000" pitchFamily="18" charset="-120"/>
              </a:rPr>
              <a:t>”.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9BD36-9181-4A2C-95DE-D636F10B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904301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 (Solution 1)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JokeTags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‘database’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</a:t>
            </a:r>
            <a:r>
              <a:rPr lang="en-US" sz="1600" dirty="0" err="1"/>
              <a:t>sql</a:t>
            </a:r>
            <a:r>
              <a:rPr lang="en-US" sz="1600" dirty="0"/>
              <a:t>’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A7CF8-46D3-457F-AE9D-4BED5B58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7952389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60 (Solution 2)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JokeTags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‘database’ AND </a:t>
            </a:r>
            <a:r>
              <a:rPr lang="en-US" sz="1600" dirty="0" err="1"/>
              <a:t>jokeid</a:t>
            </a:r>
            <a:r>
              <a:rPr lang="en-US" sz="1600" dirty="0"/>
              <a:t> IN 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jokeid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</a:t>
            </a:r>
            <a:r>
              <a:rPr lang="en-US" sz="1600" dirty="0" err="1"/>
              <a:t>JokeTag</a:t>
            </a:r>
            <a:r>
              <a:rPr lang="en-US" sz="1600" dirty="0"/>
              <a:t> T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T.tag</a:t>
            </a:r>
            <a:r>
              <a:rPr lang="en-US" sz="1600" dirty="0"/>
              <a:t> = ‘</a:t>
            </a:r>
            <a:r>
              <a:rPr lang="en-US" sz="1600" dirty="0" err="1"/>
              <a:t>sql</a:t>
            </a:r>
            <a:r>
              <a:rPr lang="en-US" sz="1600" dirty="0"/>
              <a:t>’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5605C0-D6FD-4247-9CC4-07E6F35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374036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female users who never posted any jokes but gave some comments to some jokes.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CDA5A8-0267-48B5-9A1A-88DD0EF8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0320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61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((SELECT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U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U.gender</a:t>
            </a:r>
            <a:r>
              <a:rPr lang="en-US" sz="1600" dirty="0"/>
              <a:t> = ‘F’)</a:t>
            </a:r>
          </a:p>
          <a:p>
            <a:pPr>
              <a:buNone/>
            </a:pPr>
            <a:r>
              <a:rPr lang="en-US" sz="1600" dirty="0"/>
              <a:t>EXCEPT</a:t>
            </a:r>
          </a:p>
          <a:p>
            <a:pPr>
              <a:buNone/>
            </a:pPr>
            <a:r>
              <a:rPr lang="en-US" sz="1600" dirty="0"/>
              <a:t>(SELECT authored</a:t>
            </a:r>
          </a:p>
          <a:p>
            <a:pPr>
              <a:buNone/>
            </a:pPr>
            <a:r>
              <a:rPr lang="en-US" sz="1600" dirty="0"/>
              <a:t>FROM Jokes)) INTERSECT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13EA2-5075-40AC-A85F-993EE918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217474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those male users who only posted jokes but never gave any comments.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B2060-93BC-41F7-BBDE-AC60A74E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2801707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62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((SELECT </a:t>
            </a:r>
            <a:r>
              <a:rPr lang="en-US" sz="1600" dirty="0" err="1"/>
              <a:t>userid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Users U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U.gender</a:t>
            </a:r>
            <a:r>
              <a:rPr lang="en-US" sz="1600" dirty="0"/>
              <a:t> = ‘M’)</a:t>
            </a:r>
          </a:p>
          <a:p>
            <a:pPr>
              <a:buNone/>
            </a:pPr>
            <a:r>
              <a:rPr lang="en-US" sz="1600" dirty="0"/>
              <a:t>INTERSECT</a:t>
            </a:r>
          </a:p>
          <a:p>
            <a:pPr>
              <a:buNone/>
            </a:pPr>
            <a:r>
              <a:rPr lang="en-US" sz="1600" dirty="0"/>
              <a:t>(SELECT authored</a:t>
            </a:r>
          </a:p>
          <a:p>
            <a:pPr>
              <a:buNone/>
            </a:pPr>
            <a:r>
              <a:rPr lang="en-US" sz="1600" dirty="0"/>
              <a:t>FROM Jokes)) EXCEPT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8D4F3-0F76-41C3-9376-902F4468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4819770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an UPDATE </a:t>
            </a:r>
            <a:r>
              <a:rPr lang="en-US" sz="3200" dirty="0" err="1">
                <a:ea typeface="新細明體" panose="02020500000000000000" pitchFamily="18" charset="-120"/>
              </a:rPr>
              <a:t>stmt</a:t>
            </a:r>
            <a:r>
              <a:rPr lang="en-US" sz="3200" dirty="0">
                <a:ea typeface="新細明體" panose="02020500000000000000" pitchFamily="18" charset="-120"/>
              </a:rPr>
              <a:t> to ban the users who neither posted any jokes nor gave any comments.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70B308-963D-43C1-9D17-4B113A29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309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050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F988F5-61ED-4361-9F2C-D77995B04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99256"/>
              </p:ext>
            </p:extLst>
          </p:nvPr>
        </p:nvGraphicFramePr>
        <p:xfrm>
          <a:off x="188536" y="2367960"/>
          <a:ext cx="41949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374">
                  <a:extLst>
                    <a:ext uri="{9D8B030D-6E8A-4147-A177-3AD203B41FA5}">
                      <a16:colId xmlns:a16="http://schemas.microsoft.com/office/drawing/2014/main" val="1274345623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362059887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155586114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291052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f2001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csc6710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9470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E9327944-A518-4075-AA3F-ED01AC12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49097"/>
              </p:ext>
            </p:extLst>
          </p:nvPr>
        </p:nvGraphicFramePr>
        <p:xfrm>
          <a:off x="4945928" y="2367960"/>
          <a:ext cx="41980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18">
                  <a:extLst>
                    <a:ext uri="{9D8B030D-6E8A-4147-A177-3AD203B41FA5}">
                      <a16:colId xmlns:a16="http://schemas.microsoft.com/office/drawing/2014/main" val="1274345623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362059887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1555861144"/>
                    </a:ext>
                  </a:extLst>
                </a:gridCol>
                <a:gridCol w="1049518">
                  <a:extLst>
                    <a:ext uri="{9D8B030D-6E8A-4147-A177-3AD203B41FA5}">
                      <a16:colId xmlns:a16="http://schemas.microsoft.com/office/drawing/2014/main" val="291052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CrsCode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3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csc4710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8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csc6710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csc4110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w2002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9947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94B07-1EA3-42FE-80A4-300B087F01AB}"/>
              </a:ext>
            </a:extLst>
          </p:cNvPr>
          <p:cNvCxnSpPr/>
          <p:nvPr/>
        </p:nvCxnSpPr>
        <p:spPr bwMode="auto">
          <a:xfrm>
            <a:off x="4383464" y="2875175"/>
            <a:ext cx="562464" cy="8201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AB3BA-F1A7-424D-9E72-C00F3AAF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30491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63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UPDATE Users</a:t>
            </a:r>
          </a:p>
          <a:p>
            <a:pPr>
              <a:buNone/>
            </a:pPr>
            <a:r>
              <a:rPr lang="en-US" sz="1600" dirty="0"/>
              <a:t>SET banned = True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NOT IN (SELECT authored FROM Jokes) AND </a:t>
            </a:r>
          </a:p>
          <a:p>
            <a:pPr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userid</a:t>
            </a:r>
            <a:r>
              <a:rPr lang="en-US" sz="1600" dirty="0"/>
              <a:t> NOT IN 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870F4-D23A-4C62-9ED9-088760F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8474684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Write a DELETE </a:t>
            </a:r>
            <a:r>
              <a:rPr lang="en-US" sz="3200" dirty="0" err="1">
                <a:ea typeface="新細明體" panose="02020500000000000000" pitchFamily="18" charset="-120"/>
              </a:rPr>
              <a:t>stmt</a:t>
            </a:r>
            <a:r>
              <a:rPr lang="en-US" sz="3200" dirty="0">
                <a:ea typeface="新細明體" panose="02020500000000000000" pitchFamily="18" charset="-120"/>
              </a:rPr>
              <a:t> to delete all the users who posted at least 10 empty jokes – those jokes that have no description.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3ED8C-EC2D-4459-BB3A-84F8EC2D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187741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64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DELETE FROM Users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userid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         // a white list of authors who posted at least 10 white jokes</a:t>
            </a:r>
          </a:p>
          <a:p>
            <a:pPr>
              <a:buNone/>
            </a:pPr>
            <a:r>
              <a:rPr lang="en-US" sz="1600" dirty="0"/>
              <a:t>          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FROM Jokes J</a:t>
            </a:r>
          </a:p>
          <a:p>
            <a:pPr>
              <a:buNone/>
            </a:pPr>
            <a:r>
              <a:rPr lang="en-US" sz="1600" dirty="0"/>
              <a:t>           WHERE </a:t>
            </a:r>
            <a:r>
              <a:rPr lang="en-US" sz="1600" dirty="0" err="1"/>
              <a:t>J.desc</a:t>
            </a:r>
            <a:r>
              <a:rPr lang="en-US" sz="1600" dirty="0"/>
              <a:t> IS NULL</a:t>
            </a:r>
          </a:p>
          <a:p>
            <a:pPr>
              <a:buNone/>
            </a:pPr>
            <a:r>
              <a:rPr lang="en-US" sz="1600" dirty="0"/>
              <a:t>            GROUP BY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 HAVING COUNT(*)&gt;=10</a:t>
            </a:r>
          </a:p>
          <a:p>
            <a:pPr>
              <a:buNone/>
            </a:pPr>
            <a:r>
              <a:rPr 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7D8027-203A-44BF-BD05-9C433FE2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585535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ED11732-DAC1-4567-BFF9-24D4B7B7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</a:t>
            </a:r>
            <a:r>
              <a:rPr lang="en-US" sz="3200" dirty="0" err="1">
                <a:ea typeface="新細明體" panose="02020500000000000000" pitchFamily="18" charset="-120"/>
              </a:rPr>
              <a:t>userids</a:t>
            </a:r>
            <a:r>
              <a:rPr lang="en-US" sz="3200" dirty="0">
                <a:ea typeface="新細明體" panose="02020500000000000000" pitchFamily="18" charset="-120"/>
              </a:rPr>
              <a:t> of the users who have posted some jokes as well as some comments to some jokes.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1C600-31E0-4717-AC8E-20A7F4E4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178200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Users(</a:t>
            </a:r>
            <a:r>
              <a:rPr lang="en-US" altLang="zh-TW" u="sng" dirty="0" err="1">
                <a:ea typeface="新細明體" panose="02020500000000000000" pitchFamily="18" charset="-120"/>
              </a:rPr>
              <a:t>userid</a:t>
            </a:r>
            <a:r>
              <a:rPr lang="en-US" altLang="zh-TW" dirty="0">
                <a:ea typeface="新細明體" panose="02020500000000000000" pitchFamily="18" charset="-120"/>
              </a:rPr>
              <a:t>, name, gender, age, banned)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myFriends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friendid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Jokes(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, title, desc, </a:t>
            </a:r>
            <a:r>
              <a:rPr lang="en-US" altLang="zh-TW" dirty="0" err="1">
                <a:ea typeface="新細明體" panose="02020500000000000000" pitchFamily="18" charset="-120"/>
              </a:rPr>
              <a:t>authorid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postDay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JokeTag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tag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 err="1">
                <a:ea typeface="新細明體" panose="02020500000000000000" pitchFamily="18" charset="-120"/>
              </a:rPr>
              <a:t>myFavoriteJokes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 err="1">
                <a:ea typeface="新細明體" panose="02020500000000000000" pitchFamily="18" charset="-120"/>
              </a:rPr>
              <a:t>myid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jokeid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Reviews(</a:t>
            </a:r>
            <a:r>
              <a:rPr lang="en-US" altLang="zh-TW" u="sng" dirty="0" err="1">
                <a:ea typeface="新細明體" panose="02020500000000000000" pitchFamily="18" charset="-120"/>
              </a:rPr>
              <a:t>jokeid</a:t>
            </a:r>
            <a:r>
              <a:rPr lang="en-US" altLang="zh-TW" u="sng" dirty="0">
                <a:ea typeface="新細明體" panose="02020500000000000000" pitchFamily="18" charset="-120"/>
              </a:rPr>
              <a:t>, </a:t>
            </a:r>
            <a:r>
              <a:rPr lang="en-US" altLang="zh-TW" u="sng" dirty="0" err="1">
                <a:ea typeface="新細明體" panose="02020500000000000000" pitchFamily="18" charset="-120"/>
              </a:rPr>
              <a:t>reviewerid</a:t>
            </a:r>
            <a:r>
              <a:rPr lang="en-US" altLang="zh-TW" dirty="0">
                <a:ea typeface="新細明體" panose="02020500000000000000" pitchFamily="18" charset="-120"/>
              </a:rPr>
              <a:t>, score, comment, </a:t>
            </a:r>
            <a:r>
              <a:rPr lang="en-US" altLang="zh-TW" dirty="0" err="1">
                <a:ea typeface="新細明體" panose="02020500000000000000" pitchFamily="18" charset="-120"/>
              </a:rPr>
              <a:t>submitTime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F683DEA-9B11-46F9-94EB-ED8C945E0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91592"/>
            <a:ext cx="6705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1600" dirty="0"/>
              <a:t>Solution 1: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Jokes)</a:t>
            </a:r>
          </a:p>
          <a:p>
            <a:pPr>
              <a:buNone/>
            </a:pPr>
            <a:r>
              <a:rPr lang="en-US" sz="1600" dirty="0"/>
              <a:t>INTERSECT 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FROM Reviews)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Solution 2: </a:t>
            </a:r>
          </a:p>
          <a:p>
            <a:pPr>
              <a:buNone/>
            </a:pPr>
            <a:r>
              <a:rPr lang="en-US" sz="1600" dirty="0"/>
              <a:t>SELECT </a:t>
            </a:r>
            <a:r>
              <a:rPr lang="en-US" sz="1600" dirty="0" err="1"/>
              <a:t>authorid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FROM Jokes</a:t>
            </a:r>
          </a:p>
          <a:p>
            <a:pPr>
              <a:buNone/>
            </a:pPr>
            <a:r>
              <a:rPr lang="en-US" sz="1600" dirty="0"/>
              <a:t>WHERE </a:t>
            </a:r>
            <a:r>
              <a:rPr lang="en-US" sz="1600" dirty="0" err="1"/>
              <a:t>authorid</a:t>
            </a:r>
            <a:r>
              <a:rPr lang="en-US" sz="1600" dirty="0"/>
              <a:t> IN (</a:t>
            </a:r>
          </a:p>
          <a:p>
            <a:pPr>
              <a:buNone/>
            </a:pPr>
            <a:r>
              <a:rPr lang="en-US" sz="1600" dirty="0"/>
              <a:t>(SELECT </a:t>
            </a:r>
            <a:r>
              <a:rPr lang="en-US" sz="1600" dirty="0" err="1"/>
              <a:t>reviewerid</a:t>
            </a:r>
            <a:r>
              <a:rPr lang="en-US" sz="1600" dirty="0"/>
              <a:t> FROM Reviews)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157239-8154-4DFB-B7F1-E7DEB5C1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95553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FE469-6D1D-4A73-BDA0-26FCF7E6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55342"/>
              </p:ext>
            </p:extLst>
          </p:nvPr>
        </p:nvGraphicFramePr>
        <p:xfrm>
          <a:off x="1447800" y="2339392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02730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5707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1691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5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09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5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26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2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9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2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6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6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929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8F0413-491E-4F5A-B96E-BCFFA9C3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238125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id of the employee whose salary ranks the third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E8B7D-C950-4928-8F9D-FF548510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2267936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 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</a:t>
            </a:r>
          </a:p>
          <a:p>
            <a:pPr>
              <a:buNone/>
            </a:pPr>
            <a:r>
              <a:rPr lang="en-US" sz="2800" dirty="0"/>
              <a:t>GROUP BY E1.id</a:t>
            </a:r>
          </a:p>
          <a:p>
            <a:pPr>
              <a:buNone/>
            </a:pPr>
            <a:r>
              <a:rPr lang="en-US" sz="2800" dirty="0"/>
              <a:t>HAVING COUNT(*) =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DA506-F353-4878-9695-019ECDB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747115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For each company, return the id of the employee whose salary ranks the third in his/her own company.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F89C7-5F01-4E1C-B2D4-27DBAAF3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3216810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 AND E1.company = E2.company</a:t>
            </a:r>
          </a:p>
          <a:p>
            <a:pPr>
              <a:buNone/>
            </a:pPr>
            <a:r>
              <a:rPr lang="en-US" sz="2800" dirty="0"/>
              <a:t>GROUP BY E1.id, E1.company</a:t>
            </a:r>
          </a:p>
          <a:p>
            <a:pPr>
              <a:buNone/>
            </a:pPr>
            <a:r>
              <a:rPr lang="en-US" sz="2800" dirty="0"/>
              <a:t>HAVING COUNT(*) =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74E3E-9492-4EA4-A489-4FE3EAA0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369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93B71DB-E17E-4CB6-BAA2-F5E94EF8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0E6E2F-A738-43F3-A950-6A4330D2D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If A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 B = C, then C/A = B and C/B = 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Goal: Produce the tuples in one relation, A, that match </a:t>
            </a:r>
            <a:r>
              <a:rPr lang="en-US" altLang="zh-TW" i="1">
                <a:ea typeface="新細明體" panose="02020500000000000000" pitchFamily="18" charset="-120"/>
              </a:rPr>
              <a:t>each </a:t>
            </a:r>
            <a:r>
              <a:rPr lang="en-US" altLang="zh-TW">
                <a:ea typeface="新細明體" panose="02020500000000000000" pitchFamily="18" charset="-120"/>
              </a:rPr>
              <a:t>tuple in another relation, B</a:t>
            </a: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</a:t>
            </a:r>
            <a:r>
              <a:rPr lang="en-US" altLang="zh-TW" i="1">
                <a:ea typeface="新細明體" panose="02020500000000000000" pitchFamily="18" charset="-120"/>
              </a:rPr>
              <a:t>(A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…A</a:t>
            </a:r>
            <a:r>
              <a:rPr lang="en-US" altLang="zh-TW" i="1" baseline="-25000">
                <a:ea typeface="新細明體" panose="02020500000000000000" pitchFamily="18" charset="-120"/>
              </a:rPr>
              <a:t>n</a:t>
            </a:r>
            <a:r>
              <a:rPr lang="en-US" altLang="zh-TW" i="1">
                <a:ea typeface="新細明體" panose="02020500000000000000" pitchFamily="18" charset="-120"/>
              </a:rPr>
              <a:t>, B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…B</a:t>
            </a:r>
            <a:r>
              <a:rPr lang="en-US" altLang="zh-TW" i="1" baseline="-25000">
                <a:ea typeface="新細明體" panose="02020500000000000000" pitchFamily="18" charset="-120"/>
              </a:rPr>
              <a:t>m</a:t>
            </a:r>
            <a:r>
              <a:rPr lang="en-US" altLang="zh-TW" i="1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 i="1">
                <a:ea typeface="新細明體" panose="02020500000000000000" pitchFamily="18" charset="-120"/>
              </a:rPr>
              <a:t>(B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 …B</a:t>
            </a:r>
            <a:r>
              <a:rPr lang="en-US" altLang="zh-TW" i="1" baseline="-25000">
                <a:ea typeface="新細明體" panose="02020500000000000000" pitchFamily="18" charset="-120"/>
              </a:rPr>
              <a:t>m</a:t>
            </a:r>
            <a:r>
              <a:rPr lang="en-US" altLang="zh-TW" i="1">
                <a:ea typeface="新細明體" panose="02020500000000000000" pitchFamily="18" charset="-120"/>
              </a:rPr>
              <a:t>)</a:t>
            </a:r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</a:t>
            </a:r>
            <a:r>
              <a:rPr lang="en-US" altLang="zh-TW" i="1">
                <a:ea typeface="新細明體" panose="02020500000000000000" pitchFamily="18" charset="-120"/>
              </a:rPr>
              <a:t>/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, with attributes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 i="1" baseline="-25000">
                <a:ea typeface="新細明體" panose="02020500000000000000" pitchFamily="18" charset="-120"/>
              </a:rPr>
              <a:t>1</a:t>
            </a:r>
            <a:r>
              <a:rPr lang="en-US" altLang="zh-TW" i="1">
                <a:ea typeface="新細明體" panose="02020500000000000000" pitchFamily="18" charset="-120"/>
              </a:rPr>
              <a:t>, …A</a:t>
            </a:r>
            <a:r>
              <a:rPr lang="en-US" altLang="zh-TW" i="1" baseline="-25000">
                <a:ea typeface="新細明體" panose="02020500000000000000" pitchFamily="18" charset="-120"/>
              </a:rPr>
              <a:t>n</a:t>
            </a:r>
            <a:r>
              <a:rPr lang="en-US" altLang="zh-TW">
                <a:ea typeface="新細明體" panose="02020500000000000000" pitchFamily="18" charset="-120"/>
              </a:rPr>
              <a:t>, is the set of all tuples </a:t>
            </a:r>
            <a:r>
              <a:rPr lang="en-US" altLang="zh-TW" i="1">
                <a:ea typeface="新細明體" panose="02020500000000000000" pitchFamily="18" charset="-120"/>
              </a:rPr>
              <a:t>&lt;a&gt;</a:t>
            </a:r>
            <a:r>
              <a:rPr lang="en-US" altLang="zh-TW">
                <a:ea typeface="新細明體" panose="02020500000000000000" pitchFamily="18" charset="-120"/>
              </a:rPr>
              <a:t> such that for every tuple </a:t>
            </a:r>
            <a:r>
              <a:rPr lang="en-US" altLang="zh-TW" i="1">
                <a:ea typeface="新細明體" panose="02020500000000000000" pitchFamily="18" charset="-120"/>
              </a:rPr>
              <a:t>&lt;b&gt;</a:t>
            </a:r>
            <a:r>
              <a:rPr lang="en-US" altLang="zh-TW">
                <a:ea typeface="新細明體" panose="02020500000000000000" pitchFamily="18" charset="-120"/>
              </a:rPr>
              <a:t> in</a:t>
            </a:r>
            <a:r>
              <a:rPr lang="en-US" altLang="zh-TW" i="1">
                <a:ea typeface="新細明體" panose="02020500000000000000" pitchFamily="18" charset="-120"/>
              </a:rPr>
              <a:t>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B</a:t>
            </a:r>
            <a:r>
              <a:rPr lang="en-US" altLang="zh-TW" i="1">
                <a:ea typeface="新細明體" panose="02020500000000000000" pitchFamily="18" charset="-120"/>
              </a:rPr>
              <a:t>,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&lt;a,b&gt;</a:t>
            </a:r>
            <a:r>
              <a:rPr lang="en-US" altLang="zh-TW">
                <a:ea typeface="新細明體" panose="02020500000000000000" pitchFamily="18" charset="-120"/>
              </a:rPr>
              <a:t> is in </a:t>
            </a:r>
            <a:r>
              <a:rPr lang="en-US" altLang="zh-TW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 (&lt;a&gt; has a match with each tuple in B&gt;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69D57-F23C-4C64-9FE3-67237A7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Return the ids of the employees whose salaries rank from 3</a:t>
            </a:r>
            <a:r>
              <a:rPr lang="en-US" sz="3200" baseline="30000" dirty="0">
                <a:ea typeface="新細明體" panose="02020500000000000000" pitchFamily="18" charset="-120"/>
              </a:rPr>
              <a:t>rd</a:t>
            </a:r>
            <a:r>
              <a:rPr lang="en-US" sz="3200" dirty="0">
                <a:ea typeface="新細明體" panose="02020500000000000000" pitchFamily="18" charset="-120"/>
              </a:rPr>
              <a:t> to 7th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3D183-68FC-42C0-B379-607EE0D6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27225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 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</a:t>
            </a:r>
          </a:p>
          <a:p>
            <a:pPr>
              <a:buNone/>
            </a:pPr>
            <a:r>
              <a:rPr lang="en-US" sz="2800" dirty="0"/>
              <a:t>GROUP BY E1.id</a:t>
            </a:r>
          </a:p>
          <a:p>
            <a:pPr>
              <a:buNone/>
            </a:pPr>
            <a:r>
              <a:rPr lang="en-US" sz="2800" dirty="0"/>
              <a:t>HAVING COUNT(*) BETWEEN [3,7]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22D56-8B16-441B-AAE1-1A07638C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08047676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248982"/>
            <a:ext cx="748315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For each company, return the ids of the employees whose salaries rank from 3</a:t>
            </a:r>
            <a:r>
              <a:rPr lang="en-US" sz="3200" baseline="30000" dirty="0">
                <a:ea typeface="新細明體" panose="02020500000000000000" pitchFamily="18" charset="-120"/>
              </a:rPr>
              <a:t>rd</a:t>
            </a:r>
            <a:r>
              <a:rPr lang="en-US" sz="3200" dirty="0">
                <a:ea typeface="新細明體" panose="02020500000000000000" pitchFamily="18" charset="-120"/>
              </a:rPr>
              <a:t> to 7th in their own companies.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B6939-0E34-43D7-BEB1-7F38E8D0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408095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9504"/>
            <a:ext cx="670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sz="2800" dirty="0"/>
              <a:t>SELECT E1.id, E1.company, E1.salary</a:t>
            </a:r>
          </a:p>
          <a:p>
            <a:pPr>
              <a:buNone/>
            </a:pPr>
            <a:r>
              <a:rPr lang="en-US" sz="2800" dirty="0"/>
              <a:t>FROM Employees E1, Employees E2</a:t>
            </a:r>
          </a:p>
          <a:p>
            <a:pPr>
              <a:buNone/>
            </a:pPr>
            <a:r>
              <a:rPr lang="en-US" sz="2800" dirty="0"/>
              <a:t>WHERE E1.salary &lt;= E2.salary AND E1.company = E2.company</a:t>
            </a:r>
          </a:p>
          <a:p>
            <a:pPr>
              <a:buNone/>
            </a:pPr>
            <a:r>
              <a:rPr lang="en-US" sz="2800" dirty="0"/>
              <a:t>GROUP BY E1.id, E1.company</a:t>
            </a:r>
          </a:p>
          <a:p>
            <a:pPr>
              <a:buNone/>
            </a:pPr>
            <a:r>
              <a:rPr lang="en-US" sz="2800" dirty="0"/>
              <a:t>HAVING COUNT(*) BETWEEN [3,7]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6669D-288B-4270-8CB9-FD00388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9990419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Choose the company which has at least 2 employees whose salary is in the top 10 in all employees and none of its employees have salary in the bottom 10 in all employees. 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C7BDB-0780-4179-B807-837258BA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4433815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dirty="0">
                <a:ea typeface="新細明體" panose="02020500000000000000" pitchFamily="18" charset="-120"/>
              </a:rPr>
              <a:t>Choose the company </a:t>
            </a:r>
            <a:r>
              <a:rPr lang="en-US" altLang="zh-CN" sz="3200" dirty="0">
                <a:ea typeface="新細明體" panose="02020500000000000000" pitchFamily="18" charset="-120"/>
              </a:rPr>
              <a:t>whose average salary is higher than its median salary.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51834-0DA8-4540-94B9-3242AACF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593335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626E68-B108-4BEA-A752-EA2D107F4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425" y="3222615"/>
            <a:ext cx="74831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dirty="0">
                <a:ea typeface="新細明體" panose="02020500000000000000" pitchFamily="18" charset="-120"/>
              </a:rPr>
              <a:t>Return the median salary of all the employees.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91F86-C1A4-4850-B883-60EA6DB7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362792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65</a:t>
            </a:r>
          </a:p>
        </p:txBody>
      </p:sp>
      <p:sp>
        <p:nvSpPr>
          <p:cNvPr id="181251" name="TextBox 4">
            <a:extLst>
              <a:ext uri="{FF2B5EF4-FFF2-40B4-BE49-F238E27FC236}">
                <a16:creationId xmlns:a16="http://schemas.microsoft.com/office/drawing/2014/main" id="{F1DFA2F4-F994-408F-8FCB-82D4650D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752600"/>
            <a:ext cx="64008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Employees(</a:t>
            </a:r>
            <a:r>
              <a:rPr lang="en-US" altLang="zh-TW" u="sng" dirty="0">
                <a:ea typeface="新細明體" panose="02020500000000000000" pitchFamily="18" charset="-120"/>
              </a:rPr>
              <a:t>id</a:t>
            </a:r>
            <a:r>
              <a:rPr lang="en-US" altLang="zh-TW" dirty="0">
                <a:ea typeface="新細明體" panose="02020500000000000000" pitchFamily="18" charset="-120"/>
              </a:rPr>
              <a:t>, company, salary)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873231-7009-46FC-8D9E-D614C5CB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14" y="2152710"/>
            <a:ext cx="6705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None/>
            </a:pPr>
            <a:r>
              <a:rPr lang="en-US" dirty="0"/>
              <a:t>SELECT AVG(</a:t>
            </a:r>
            <a:r>
              <a:rPr lang="en-US" altLang="zh-CN" dirty="0"/>
              <a:t>salary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FROM</a:t>
            </a:r>
            <a:endParaRPr lang="en-US" dirty="0"/>
          </a:p>
          <a:p>
            <a:pPr>
              <a:buNone/>
            </a:pPr>
            <a:r>
              <a:rPr lang="en-US" dirty="0"/>
              <a:t>              </a:t>
            </a:r>
            <a:r>
              <a:rPr lang="zh-CN" altLang="en-US" dirty="0"/>
              <a:t>（</a:t>
            </a:r>
            <a:r>
              <a:rPr lang="en-US" dirty="0"/>
              <a:t>SELECT E1.salary</a:t>
            </a:r>
          </a:p>
          <a:p>
            <a:pPr>
              <a:buNone/>
            </a:pPr>
            <a:r>
              <a:rPr lang="en-US" dirty="0"/>
              <a:t>	FROM Employees E1</a:t>
            </a:r>
          </a:p>
          <a:p>
            <a:pPr>
              <a:buNone/>
            </a:pPr>
            <a:r>
              <a:rPr lang="en-US" dirty="0"/>
              <a:t>	WHERE (SELECT COUNT(*) FROM Employee E2 	WHERE E2.salary &gt;= </a:t>
            </a:r>
            <a:r>
              <a:rPr lang="en-US" dirty="0">
                <a:solidFill>
                  <a:srgbClr val="FF0000"/>
                </a:solidFill>
              </a:rPr>
              <a:t>E1.salary</a:t>
            </a:r>
            <a:r>
              <a:rPr lang="en-US" dirty="0"/>
              <a:t>) &gt;= 0.5*</a:t>
            </a:r>
            <a:r>
              <a:rPr lang="zh-CN" altLang="en-US" dirty="0"/>
              <a:t>（</a:t>
            </a:r>
            <a:r>
              <a:rPr lang="en-US" dirty="0"/>
              <a:t>SELECT 	COUNT(*) FROM Employee)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INTERSECT</a:t>
            </a:r>
            <a:endParaRPr lang="en-US" dirty="0"/>
          </a:p>
          <a:p>
            <a:pPr>
              <a:buNone/>
            </a:pPr>
            <a:r>
              <a:rPr lang="en-US" dirty="0"/>
              <a:t>	SELECT E1.salary</a:t>
            </a:r>
          </a:p>
          <a:p>
            <a:pPr>
              <a:buNone/>
            </a:pPr>
            <a:r>
              <a:rPr lang="en-US" dirty="0"/>
              <a:t>	FROM Employees E1</a:t>
            </a:r>
          </a:p>
          <a:p>
            <a:pPr>
              <a:buNone/>
            </a:pPr>
            <a:r>
              <a:rPr lang="en-US" dirty="0"/>
              <a:t>	WHERE</a:t>
            </a:r>
          </a:p>
          <a:p>
            <a:pPr>
              <a:buNone/>
            </a:pPr>
            <a:r>
              <a:rPr lang="en-US" dirty="0"/>
              <a:t>	(SELECT COUNT(*) FROM Employee E2 WHERE 	E2.salary &lt;= </a:t>
            </a:r>
            <a:r>
              <a:rPr lang="en-US" dirty="0">
                <a:solidFill>
                  <a:srgbClr val="FF0000"/>
                </a:solidFill>
              </a:rPr>
              <a:t>E1.salary</a:t>
            </a:r>
            <a:r>
              <a:rPr lang="en-US" dirty="0"/>
              <a:t>) &gt;= 0.5*SELECT COUNT(*) 	FROM Employee</a:t>
            </a:r>
            <a:r>
              <a:rPr lang="en-US" altLang="zh-CN" dirty="0"/>
              <a:t>+1</a:t>
            </a:r>
            <a:r>
              <a:rPr lang="zh-CN" altLang="en-US" dirty="0"/>
              <a:t>）</a:t>
            </a:r>
            <a:r>
              <a:rPr lang="en-US" altLang="zh-CN" dirty="0"/>
              <a:t>Sal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9819036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328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TABLE eat(</a:t>
            </a:r>
          </a:p>
          <a:p>
            <a:r>
              <a:rPr lang="en-US" dirty="0"/>
              <a:t> </a:t>
            </a:r>
            <a:r>
              <a:rPr lang="en-US" dirty="0" err="1"/>
              <a:t>ssn</a:t>
            </a:r>
            <a:r>
              <a:rPr lang="en-US" dirty="0"/>
              <a:t> INTEGER,</a:t>
            </a:r>
          </a:p>
          <a:p>
            <a:r>
              <a:rPr lang="en-US" dirty="0"/>
              <a:t>food VARCHAR(20), </a:t>
            </a:r>
          </a:p>
          <a:p>
            <a:r>
              <a:rPr lang="en-US" dirty="0"/>
              <a:t>day DATE,</a:t>
            </a:r>
          </a:p>
          <a:p>
            <a:r>
              <a:rPr lang="en-US" dirty="0"/>
              <a:t>PRIMARY KEY(</a:t>
            </a:r>
            <a:r>
              <a:rPr lang="en-US" dirty="0" err="1"/>
              <a:t>ssn</a:t>
            </a:r>
            <a:r>
              <a:rPr lang="en-US" dirty="0"/>
              <a:t>, food, day)</a:t>
            </a:r>
          </a:p>
          <a:p>
            <a:r>
              <a:rPr lang="en-US" dirty="0"/>
              <a:t>);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22229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329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40934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Delete from eat;</a:t>
            </a:r>
          </a:p>
          <a:p>
            <a:r>
              <a:rPr lang="en-US" dirty="0"/>
              <a:t>INSERT INTO eat</a:t>
            </a:r>
          </a:p>
          <a:p>
            <a:r>
              <a:rPr lang="en-US" dirty="0"/>
              <a:t>VALUES (111, 'apple', '2023-10-10'),</a:t>
            </a:r>
          </a:p>
          <a:p>
            <a:r>
              <a:rPr lang="en-US" dirty="0"/>
              <a:t>(222, 'pineapple', '2023-10-12'),</a:t>
            </a:r>
          </a:p>
          <a:p>
            <a:r>
              <a:rPr lang="en-US" dirty="0"/>
              <a:t>(333, 'cherry', '2023-10-11'),</a:t>
            </a:r>
          </a:p>
          <a:p>
            <a:r>
              <a:rPr lang="en-US" dirty="0"/>
              <a:t>(333, 'apple', '2023-10-11'),</a:t>
            </a:r>
          </a:p>
          <a:p>
            <a:r>
              <a:rPr lang="en-US" dirty="0"/>
              <a:t>(111, 'cherry', '2023-10-11'),</a:t>
            </a:r>
          </a:p>
          <a:p>
            <a:r>
              <a:rPr lang="en-US" dirty="0"/>
              <a:t>(222, 'cherry', '2023-10-11'),</a:t>
            </a:r>
          </a:p>
          <a:p>
            <a:r>
              <a:rPr lang="en-US" dirty="0"/>
              <a:t>(222, 'apple', '2023-10-11'),</a:t>
            </a:r>
          </a:p>
          <a:p>
            <a:r>
              <a:rPr lang="en-US" dirty="0"/>
              <a:t>(111, 'pineapple', '2013-10-11'), </a:t>
            </a:r>
          </a:p>
          <a:p>
            <a:r>
              <a:rPr lang="en-US" dirty="0"/>
              <a:t>(111, 'pears', '2023-10-10'),</a:t>
            </a:r>
          </a:p>
          <a:p>
            <a:r>
              <a:rPr lang="en-US" dirty="0"/>
              <a:t>(111, 'apple', '2023-10-12'),</a:t>
            </a:r>
          </a:p>
          <a:p>
            <a:r>
              <a:rPr lang="en-US" dirty="0"/>
              <a:t>(222, 'cheery', '2023-10-12');</a:t>
            </a:r>
          </a:p>
        </p:txBody>
      </p:sp>
    </p:spTree>
    <p:extLst>
      <p:ext uri="{BB962C8B-B14F-4D97-AF65-F5344CB8AC3E}">
        <p14:creationId xmlns:p14="http://schemas.microsoft.com/office/powerpoint/2010/main" val="3509153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93B71DB-E17E-4CB6-BAA2-F5E94EF8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Recap of arithmetic division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A0E6E2F-A738-43F3-A950-6A4330D2D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3 * 4 = 12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12/3 = 4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12/4 = 3</a:t>
            </a:r>
          </a:p>
          <a:p>
            <a:pPr marL="0" indent="0">
              <a:buNone/>
            </a:pP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13/3 =  4 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</a:t>
            </a:r>
          </a:p>
          <a:p>
            <a:pPr marL="0" indent="0">
              <a:buNone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13/4 = 3 R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E7A9B-593C-44AE-9DB6-433500F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358346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330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24676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dates when 111 eat at least two foods.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e1.day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e1.ssn = 111 and e2.ssn = 111 AND e1.day = e2.day AND e1.food &lt;&gt; e2.food</a:t>
            </a:r>
          </a:p>
        </p:txBody>
      </p:sp>
    </p:spTree>
    <p:extLst>
      <p:ext uri="{BB962C8B-B14F-4D97-AF65-F5344CB8AC3E}">
        <p14:creationId xmlns:p14="http://schemas.microsoft.com/office/powerpoint/2010/main" val="218410400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331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foods that are eaten by at least two different people on the same day.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e1.food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e2.food AND e1.day = e2.day AND e1.ssn &lt;&gt; e2.ssn</a:t>
            </a:r>
          </a:p>
        </p:txBody>
      </p:sp>
    </p:spTree>
    <p:extLst>
      <p:ext uri="{BB962C8B-B14F-4D97-AF65-F5344CB8AC3E}">
        <p14:creationId xmlns:p14="http://schemas.microsoft.com/office/powerpoint/2010/main" val="1163092804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332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255454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Return those people who have eaten the same food on at least two different days.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select distinct e1.ssn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e2.food AND e1.day &lt;&gt; e2.day AND e1.ssn = e2.ssn</a:t>
            </a:r>
          </a:p>
        </p:txBody>
      </p:sp>
    </p:spTree>
    <p:extLst>
      <p:ext uri="{BB962C8B-B14F-4D97-AF65-F5344CB8AC3E}">
        <p14:creationId xmlns:p14="http://schemas.microsoft.com/office/powerpoint/2010/main" val="3675381355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C29509C5-9AC2-4BF6-9D04-F12A3A306F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Query 66</a:t>
            </a: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B3504-5F5D-4F1B-8119-B9895DF5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333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AD496-DF13-5EFB-793B-109DC5120D9D}"/>
              </a:ext>
            </a:extLst>
          </p:cNvPr>
          <p:cNvSpPr txBox="1"/>
          <p:nvPr/>
        </p:nvSpPr>
        <p:spPr>
          <a:xfrm>
            <a:off x="1491615" y="2051685"/>
            <a:ext cx="6400800" cy="193899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r>
              <a:rPr lang="en-US" dirty="0"/>
              <a:t>On which days, apple are eaten by at least two people. </a:t>
            </a:r>
            <a:br>
              <a:rPr lang="en-US" dirty="0"/>
            </a:br>
            <a:r>
              <a:rPr lang="en-US" dirty="0"/>
              <a:t>select distinct e1.day</a:t>
            </a:r>
          </a:p>
          <a:p>
            <a:r>
              <a:rPr lang="en-US" dirty="0"/>
              <a:t>FROM eat e1, eat e2</a:t>
            </a:r>
          </a:p>
          <a:p>
            <a:r>
              <a:rPr lang="en-US" dirty="0"/>
              <a:t>WHERE e1.food = 'apple' AND e2.food = 'apple' AND e1.day = e2.day AND e1.ssn &lt;&gt; e2.ssn</a:t>
            </a:r>
          </a:p>
        </p:txBody>
      </p:sp>
    </p:spTree>
    <p:extLst>
      <p:ext uri="{BB962C8B-B14F-4D97-AF65-F5344CB8AC3E}">
        <p14:creationId xmlns:p14="http://schemas.microsoft.com/office/powerpoint/2010/main" val="4091328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668950-ECB8-4B76-B679-143EA4F4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58728"/>
              </p:ext>
            </p:extLst>
          </p:nvPr>
        </p:nvGraphicFramePr>
        <p:xfrm>
          <a:off x="1976487" y="168488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B87DEE2-D4BE-49EF-AB1A-181C747E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52634"/>
              </p:ext>
            </p:extLst>
          </p:nvPr>
        </p:nvGraphicFramePr>
        <p:xfrm>
          <a:off x="4881516" y="169367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1119C-303A-4439-B0F1-1BC5A032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58799"/>
              </p:ext>
            </p:extLst>
          </p:nvPr>
        </p:nvGraphicFramePr>
        <p:xfrm>
          <a:off x="152400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6647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3869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5768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790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229D4-7376-46C6-8AEC-E14D5BEF0A99}"/>
              </a:ext>
            </a:extLst>
          </p:cNvPr>
          <p:cNvSpPr txBox="1"/>
          <p:nvPr/>
        </p:nvSpPr>
        <p:spPr>
          <a:xfrm>
            <a:off x="2413261" y="1293564"/>
            <a:ext cx="89554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1B96-AEE0-47C0-9143-E8F09A28B0C2}"/>
              </a:ext>
            </a:extLst>
          </p:cNvPr>
          <p:cNvSpPr txBox="1"/>
          <p:nvPr/>
        </p:nvSpPr>
        <p:spPr>
          <a:xfrm>
            <a:off x="5260159" y="1302354"/>
            <a:ext cx="8484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7CBB8-320C-44C0-A4ED-74B0DA3700EC}"/>
              </a:ext>
            </a:extLst>
          </p:cNvPr>
          <p:cNvSpPr txBox="1"/>
          <p:nvPr/>
        </p:nvSpPr>
        <p:spPr>
          <a:xfrm>
            <a:off x="3959257" y="3028890"/>
            <a:ext cx="99767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CBBB9E-1D01-455D-B84B-92BC9C553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0564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Recap of Cartesian Product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B0BC1-19EB-4B24-AEDC-19E83B4B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1865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E88FBD4F-FA50-41BD-88AC-4F7AB5A1D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(con’t)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ADCFD6B-91E8-4065-8666-21497EC21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1054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A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 B = C, then C/A = B and C/B = A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Challenge: C’ = C  R, R is some remainder tuples, then C’/A = B, C’/B = A</a:t>
            </a:r>
          </a:p>
          <a:p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How can I tell what tuples in C’ are cross product result (red) or remainder tuples?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C33BC-F71F-4977-B919-868B7308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668950-ECB8-4B76-B679-143EA4F4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8516"/>
              </p:ext>
            </p:extLst>
          </p:nvPr>
        </p:nvGraphicFramePr>
        <p:xfrm>
          <a:off x="1976487" y="168488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B87DEE2-D4BE-49EF-AB1A-181C747EE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88756"/>
              </p:ext>
            </p:extLst>
          </p:nvPr>
        </p:nvGraphicFramePr>
        <p:xfrm>
          <a:off x="4881516" y="1693674"/>
          <a:ext cx="1907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78">
                  <a:extLst>
                    <a:ext uri="{9D8B030D-6E8A-4147-A177-3AD203B41FA5}">
                      <a16:colId xmlns:a16="http://schemas.microsoft.com/office/drawing/2014/main" val="3384702175"/>
                    </a:ext>
                  </a:extLst>
                </a:gridCol>
                <a:gridCol w="953678">
                  <a:extLst>
                    <a:ext uri="{9D8B030D-6E8A-4147-A177-3AD203B41FA5}">
                      <a16:colId xmlns:a16="http://schemas.microsoft.com/office/drawing/2014/main" val="1037604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35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2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996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B1119C-303A-4439-B0F1-1BC5A032D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15540"/>
              </p:ext>
            </p:extLst>
          </p:nvPr>
        </p:nvGraphicFramePr>
        <p:xfrm>
          <a:off x="1524000" y="3429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6647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03869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25768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9790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5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37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8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6794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229D4-7376-46C6-8AEC-E14D5BEF0A99}"/>
              </a:ext>
            </a:extLst>
          </p:cNvPr>
          <p:cNvSpPr txBox="1"/>
          <p:nvPr/>
        </p:nvSpPr>
        <p:spPr>
          <a:xfrm>
            <a:off x="2413261" y="1293564"/>
            <a:ext cx="895547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1B96-AEE0-47C0-9143-E8F09A28B0C2}"/>
              </a:ext>
            </a:extLst>
          </p:cNvPr>
          <p:cNvSpPr txBox="1"/>
          <p:nvPr/>
        </p:nvSpPr>
        <p:spPr>
          <a:xfrm>
            <a:off x="5260159" y="1302354"/>
            <a:ext cx="8484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7CBB8-320C-44C0-A4ED-74B0DA3700EC}"/>
              </a:ext>
            </a:extLst>
          </p:cNvPr>
          <p:cNvSpPr txBox="1"/>
          <p:nvPr/>
        </p:nvSpPr>
        <p:spPr>
          <a:xfrm>
            <a:off x="3959257" y="3028890"/>
            <a:ext cx="997673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3F561-8249-4837-96DB-BAAF59C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208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CE36-7536-DEAD-CE93-474D858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457295-9BEF-D52A-E85A-0133E8B5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37</a:t>
            </a:fld>
            <a:endParaRPr lang="en-US" altLang="zh-TW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B6A50E-626A-F9C5-2911-82636F218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8" y="1099812"/>
            <a:ext cx="876422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08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2B65D88-9E05-4285-8C51-25D7D00CC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(cont’d)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5178DF8D-A4B2-4A9E-8498-98A00892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52034"/>
            <a:ext cx="73152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>
            <a:extLst>
              <a:ext uri="{FF2B5EF4-FFF2-40B4-BE49-F238E27FC236}">
                <a16:creationId xmlns:a16="http://schemas.microsoft.com/office/drawing/2014/main" id="{C6AA8283-F2BF-4AF7-ABFF-9DC88A8F4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96000"/>
            <a:ext cx="533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C’</a:t>
            </a:r>
          </a:p>
        </p:txBody>
      </p:sp>
      <p:sp>
        <p:nvSpPr>
          <p:cNvPr id="30726" name="TextBox 5">
            <a:extLst>
              <a:ext uri="{FF2B5EF4-FFF2-40B4-BE49-F238E27FC236}">
                <a16:creationId xmlns:a16="http://schemas.microsoft.com/office/drawing/2014/main" id="{A0AF7569-861A-4504-8D9A-41D6DB955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67200"/>
            <a:ext cx="533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C7C40-E6F3-44D3-B8FC-647A35DF86E5}"/>
              </a:ext>
            </a:extLst>
          </p:cNvPr>
          <p:cNvSpPr txBox="1"/>
          <p:nvPr/>
        </p:nvSpPr>
        <p:spPr>
          <a:xfrm>
            <a:off x="3124200" y="12192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A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B494C-FDFF-4EE8-9C7B-CC140DD5EC5E}"/>
              </a:ext>
            </a:extLst>
          </p:cNvPr>
          <p:cNvSpPr txBox="1"/>
          <p:nvPr/>
        </p:nvSpPr>
        <p:spPr>
          <a:xfrm>
            <a:off x="4419600" y="12192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98620-B9A2-44F3-8F93-3C0DA498CEB1}"/>
              </a:ext>
            </a:extLst>
          </p:cNvPr>
          <p:cNvSpPr txBox="1"/>
          <p:nvPr/>
        </p:nvSpPr>
        <p:spPr>
          <a:xfrm>
            <a:off x="6858000" y="1905000"/>
            <a:ext cx="1295400" cy="40005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>
                <a:ea typeface="新細明體" panose="02020500000000000000" pitchFamily="18" charset="-120"/>
              </a:rPr>
              <a:t>B</a:t>
            </a:r>
            <a:r>
              <a:rPr lang="en-US" altLang="zh-TW" sz="1000">
                <a:ea typeface="新細明體" panose="02020500000000000000" pitchFamily="18" charset="-120"/>
              </a:rPr>
              <a:t>1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0730" name="TextBox 9">
            <a:extLst>
              <a:ext uri="{FF2B5EF4-FFF2-40B4-BE49-F238E27FC236}">
                <a16:creationId xmlns:a16="http://schemas.microsoft.com/office/drawing/2014/main" id="{9013CB75-EB4E-4DAB-8644-40BB240C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200400"/>
            <a:ext cx="6858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C/B</a:t>
            </a:r>
          </a:p>
        </p:txBody>
      </p:sp>
      <p:sp>
        <p:nvSpPr>
          <p:cNvPr id="30731" name="TextBox 10">
            <a:extLst>
              <a:ext uri="{FF2B5EF4-FFF2-40B4-BE49-F238E27FC236}">
                <a16:creationId xmlns:a16="http://schemas.microsoft.com/office/drawing/2014/main" id="{15968932-0264-4681-921E-76D9B275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953000"/>
            <a:ext cx="6858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C/B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0D7FE26-B237-4FE9-8E1B-437A67D2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241180"/>
              </p:ext>
            </p:extLst>
          </p:nvPr>
        </p:nvGraphicFramePr>
        <p:xfrm>
          <a:off x="7315200" y="4983480"/>
          <a:ext cx="68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13719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1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6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5808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5D359-766A-4E0A-A890-9BC4B8B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3255-B9BA-492D-32CA-5490FF51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288E8-CE50-9DB2-E497-32BB55EE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39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5B2BB-0BEA-E65F-7259-A30ECB4F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7" y="775917"/>
            <a:ext cx="867848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A7B37DC-74EC-4D2F-B02B-5BBFEEBDD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What is an Algebra?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C7F23CD-4520-4501-869A-55F5DF612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Operators: functions, whose functionalities are pre-defined.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Operands: a fixed set.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Domain: the set of values that operators take as inputs and outputs.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800" dirty="0">
                <a:ea typeface="新細明體" panose="02020500000000000000" pitchFamily="18" charset="-120"/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Operators: Add, Subtract, Multiply, and Divide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Domain: integer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45EC7A-56D8-4FDE-B730-034C4F5C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EEC75DF8-62CE-4E81-859B-0A013B4FE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altLang="zh-TW">
                <a:ea typeface="新細明體"/>
              </a:rPr>
              <a:t>Division – Example 1</a:t>
            </a:r>
            <a:endParaRPr lang="zh-TW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0343A7-5994-4B15-B4D2-7C43698EF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696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List the Ids of students who have passed </a:t>
            </a:r>
            <a:r>
              <a:rPr lang="en-US" altLang="zh-TW" i="1" u="sng" dirty="0">
                <a:ea typeface="新細明體" panose="02020500000000000000" pitchFamily="18" charset="-120"/>
              </a:rPr>
              <a:t>all</a:t>
            </a:r>
            <a:r>
              <a:rPr lang="en-US" altLang="zh-TW" dirty="0">
                <a:ea typeface="新細明體" panose="02020500000000000000" pitchFamily="18" charset="-120"/>
              </a:rPr>
              <a:t> courses that were taught in spring 2000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Numerator</a:t>
            </a:r>
            <a:r>
              <a:rPr lang="en-US" altLang="zh-TW" dirty="0">
                <a:ea typeface="新細明體" panose="02020500000000000000" pitchFamily="18" charset="-120"/>
              </a:rPr>
              <a:t>:  </a:t>
            </a:r>
          </a:p>
          <a:p>
            <a:pPr lvl="1">
              <a:lnSpc>
                <a:spcPct val="90000"/>
              </a:lnSpc>
            </a:pPr>
            <a:r>
              <a:rPr lang="en-US" altLang="zh-TW" i="1" dirty="0" err="1">
                <a:ea typeface="新細明體" panose="02020500000000000000" pitchFamily="18" charset="-120"/>
              </a:rPr>
              <a:t>StudId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 for every course passed by every student: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			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StudId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, 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Grade ‘F’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Transcript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</a:rPr>
              <a:t>Denominator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  </a:t>
            </a:r>
            <a:r>
              <a:rPr lang="en-US" altLang="zh-TW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dirty="0">
                <a:ea typeface="新細明體" panose="02020500000000000000" pitchFamily="18" charset="-120"/>
              </a:rPr>
              <a:t> of all courses taught in spring 2000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			</a:t>
            </a:r>
            <a:r>
              <a:rPr lang="en-US" altLang="zh-TW" i="1" baseline="-25000" dirty="0" err="1">
                <a:ea typeface="新細明體" panose="02020500000000000000" pitchFamily="18" charset="-120"/>
                <a:sym typeface="Symbol" panose="05050102010706020507" pitchFamily="18" charset="2"/>
              </a:rPr>
              <a:t>CrsCode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i="1" baseline="-25000" dirty="0">
                <a:ea typeface="新細明體" panose="02020500000000000000" pitchFamily="18" charset="-120"/>
                <a:sym typeface="Symbol" panose="05050102010706020507" pitchFamily="18" charset="2"/>
              </a:rPr>
              <a:t>Semester=‘S2000’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Teaching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Result is </a:t>
            </a: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numerator/denominator</a:t>
            </a: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新細明體" panose="02020500000000000000" pitchFamily="18" charset="-120"/>
                <a:sym typeface="Symbol" panose="05050102010706020507" pitchFamily="18" charset="2"/>
              </a:rPr>
              <a:t>Give me something that is linked to each denominator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19" name="Text Box 28">
            <a:extLst>
              <a:ext uri="{FF2B5EF4-FFF2-40B4-BE49-F238E27FC236}">
                <a16:creationId xmlns:a16="http://schemas.microsoft.com/office/drawing/2014/main" id="{F7BDD62D-C03A-482D-B59C-D6EC4F583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472" y="4814207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E0DF8605-B709-46EB-9DF0-5986D0B7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077" y="3240088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2000" i="1"/>
              <a:t>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DE86A-63DF-4726-B9E9-C4374EC0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>
            <a:extLst>
              <a:ext uri="{FF2B5EF4-FFF2-40B4-BE49-F238E27FC236}">
                <a16:creationId xmlns:a16="http://schemas.microsoft.com/office/drawing/2014/main" id="{74303FDA-1F50-45C6-927F-990C8F19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1" y="2231572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BB96AF8-9900-479E-B03E-252F313D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041" y="2231572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44FD6E3F-B284-4891-8068-609D7D6C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445" y="2609478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WorksIn</a:t>
            </a:r>
          </a:p>
        </p:txBody>
      </p:sp>
      <p:sp>
        <p:nvSpPr>
          <p:cNvPr id="11" name="Text Box 42">
            <a:extLst>
              <a:ext uri="{FF2B5EF4-FFF2-40B4-BE49-F238E27FC236}">
                <a16:creationId xmlns:a16="http://schemas.microsoft.com/office/drawing/2014/main" id="{A8692118-D75F-46B0-99E7-371DCA02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41" y="2307772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E7779219-004F-4117-BFDF-E34FCB4B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241" y="2307772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Department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9350DD50-7790-4B69-B2F3-96B78A14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94" y="2311252"/>
            <a:ext cx="1968048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1A591D-744F-4BC3-B594-40E0CC191584}"/>
              </a:ext>
            </a:extLst>
          </p:cNvPr>
          <p:cNvCxnSpPr/>
          <p:nvPr/>
        </p:nvCxnSpPr>
        <p:spPr bwMode="auto">
          <a:xfrm flipV="1">
            <a:off x="5054729" y="2528525"/>
            <a:ext cx="1297334" cy="257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FA7A254-5519-4B81-8398-5B36F5F34D1E}"/>
              </a:ext>
            </a:extLst>
          </p:cNvPr>
          <p:cNvCxnSpPr>
            <a:cxnSpLocks/>
          </p:cNvCxnSpPr>
          <p:nvPr/>
        </p:nvCxnSpPr>
        <p:spPr bwMode="auto">
          <a:xfrm>
            <a:off x="1968048" y="2530845"/>
            <a:ext cx="1192898" cy="241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954925E8-8132-4615-AC45-0D841EE9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012821"/>
              </p:ext>
            </p:extLst>
          </p:nvPr>
        </p:nvGraphicFramePr>
        <p:xfrm>
          <a:off x="6270370" y="1012478"/>
          <a:ext cx="2182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5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23" name="表格 24">
            <a:extLst>
              <a:ext uri="{FF2B5EF4-FFF2-40B4-BE49-F238E27FC236}">
                <a16:creationId xmlns:a16="http://schemas.microsoft.com/office/drawing/2014/main" id="{B99D6F54-065E-4B2A-BD0F-E8C48847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4134"/>
              </p:ext>
            </p:extLst>
          </p:nvPr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8CB6F0BC-CF6E-4E24-821A-C6D98D094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51426"/>
              </p:ext>
            </p:extLst>
          </p:nvPr>
        </p:nvGraphicFramePr>
        <p:xfrm>
          <a:off x="3237532" y="34812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32" name="Text Box 6">
            <a:extLst>
              <a:ext uri="{FF2B5EF4-FFF2-40B4-BE49-F238E27FC236}">
                <a16:creationId xmlns:a16="http://schemas.microsoft.com/office/drawing/2014/main" id="{F079C6B5-DB54-422D-85B2-84765DB0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5081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1) </a:t>
            </a:r>
            <a:r>
              <a:rPr lang="en-US" altLang="zh-TW" sz="2800" i="1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WorksIn</a:t>
            </a:r>
            <a:r>
              <a:rPr lang="en-US" altLang="zh-TW" sz="2800" i="1">
                <a:latin typeface="Times New Roman"/>
                <a:ea typeface="新細明體"/>
                <a:cs typeface="Times New Roman"/>
              </a:rPr>
              <a:t>/</a:t>
            </a:r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</a:t>
            </a:r>
            <a:r>
              <a:rPr lang="en-US" altLang="zh-TW" sz="2800" i="1" baseline="-25000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deptid</a:t>
            </a:r>
            <a:r>
              <a:rPr lang="en-US" altLang="zh-TW" sz="2800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(Department)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4" name="語音泡泡: 圓角矩形 33">
            <a:extLst>
              <a:ext uri="{FF2B5EF4-FFF2-40B4-BE49-F238E27FC236}">
                <a16:creationId xmlns:a16="http://schemas.microsoft.com/office/drawing/2014/main" id="{2E8BD5F3-F646-4CDE-9041-0E998C554960}"/>
              </a:ext>
            </a:extLst>
          </p:cNvPr>
          <p:cNvSpPr/>
          <p:nvPr/>
        </p:nvSpPr>
        <p:spPr bwMode="auto">
          <a:xfrm>
            <a:off x="5557330" y="4251895"/>
            <a:ext cx="1749892" cy="682272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 dirty="0">
                <a:latin typeface="Times New Roman"/>
                <a:cs typeface="Times New Roman"/>
              </a:rPr>
              <a:t> For </a:t>
            </a:r>
            <a:r>
              <a:rPr lang="en-US" altLang="zh-TW" dirty="0">
                <a:latin typeface="Times New Roman"/>
                <a:cs typeface="Times New Roman"/>
              </a:rPr>
              <a:t>each</a:t>
            </a:r>
            <a:r>
              <a:rPr lang="zh-TW" altLang="en-US" dirty="0">
                <a:latin typeface="Times New Roman"/>
                <a:cs typeface="Times New Roman"/>
              </a:rPr>
              <a:t> department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D189ADD-D03F-4ABA-BD49-6ACD62759F90}"/>
              </a:ext>
            </a:extLst>
          </p:cNvPr>
          <p:cNvCxnSpPr/>
          <p:nvPr/>
        </p:nvCxnSpPr>
        <p:spPr bwMode="auto">
          <a:xfrm flipV="1">
            <a:off x="5421707" y="5030650"/>
            <a:ext cx="659111" cy="547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F8ED6F9-3A49-4A6A-A06D-51888DCF6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38253"/>
              </p:ext>
            </p:extLst>
          </p:nvPr>
        </p:nvGraphicFramePr>
        <p:xfrm>
          <a:off x="5829775" y="5479712"/>
          <a:ext cx="1635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807">
                  <a:extLst>
                    <a:ext uri="{9D8B030D-6E8A-4147-A177-3AD203B41FA5}">
                      <a16:colId xmlns:a16="http://schemas.microsoft.com/office/drawing/2014/main" val="87853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Facid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9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2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857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DCE44-5FD4-4A36-A4C9-FE567E7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9">
            <a:extLst>
              <a:ext uri="{FF2B5EF4-FFF2-40B4-BE49-F238E27FC236}">
                <a16:creationId xmlns:a16="http://schemas.microsoft.com/office/drawing/2014/main" id="{74303FDA-1F50-45C6-927F-990C8F19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41" y="2231572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8BB96AF8-9900-479E-B03E-252F313D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041" y="2231572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44FD6E3F-B284-4891-8068-609D7D6C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445" y="2609478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WorksIn</a:t>
            </a:r>
          </a:p>
        </p:txBody>
      </p:sp>
      <p:sp>
        <p:nvSpPr>
          <p:cNvPr id="11" name="Text Box 42">
            <a:extLst>
              <a:ext uri="{FF2B5EF4-FFF2-40B4-BE49-F238E27FC236}">
                <a16:creationId xmlns:a16="http://schemas.microsoft.com/office/drawing/2014/main" id="{A8692118-D75F-46B0-99E7-371DCA02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41" y="2307772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Professor</a:t>
            </a: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E7779219-004F-4117-BFDF-E34FCB4B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241" y="2307772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</a:rPr>
              <a:t>Department</a:t>
            </a: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9350DD50-7790-4B69-B2F3-96B78A146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794" y="2311252"/>
            <a:ext cx="1968048" cy="9144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21A591D-744F-4BC3-B594-40E0CC191584}"/>
              </a:ext>
            </a:extLst>
          </p:cNvPr>
          <p:cNvCxnSpPr/>
          <p:nvPr/>
        </p:nvCxnSpPr>
        <p:spPr bwMode="auto">
          <a:xfrm flipV="1">
            <a:off x="5054729" y="2528525"/>
            <a:ext cx="1297334" cy="2576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7FA7A254-5519-4B81-8398-5B36F5F34D1E}"/>
              </a:ext>
            </a:extLst>
          </p:cNvPr>
          <p:cNvCxnSpPr>
            <a:cxnSpLocks/>
          </p:cNvCxnSpPr>
          <p:nvPr/>
        </p:nvCxnSpPr>
        <p:spPr bwMode="auto">
          <a:xfrm>
            <a:off x="1968048" y="2530845"/>
            <a:ext cx="1192898" cy="2413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954925E8-8132-4615-AC45-0D841EE9FB28}"/>
              </a:ext>
            </a:extLst>
          </p:cNvPr>
          <p:cNvGraphicFramePr>
            <a:graphicFrameLocks noGrp="1"/>
          </p:cNvGraphicFramePr>
          <p:nvPr/>
        </p:nvGraphicFramePr>
        <p:xfrm>
          <a:off x="6270370" y="1012478"/>
          <a:ext cx="21820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5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23" name="表格 24">
            <a:extLst>
              <a:ext uri="{FF2B5EF4-FFF2-40B4-BE49-F238E27FC236}">
                <a16:creationId xmlns:a16="http://schemas.microsoft.com/office/drawing/2014/main" id="{B99D6F54-065E-4B2A-BD0F-E8C488473045}"/>
              </a:ext>
            </a:extLst>
          </p:cNvPr>
          <p:cNvGraphicFramePr>
            <a:graphicFrameLocks noGrp="1"/>
          </p:cNvGraphicFramePr>
          <p:nvPr/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26" name="表格 26">
            <a:extLst>
              <a:ext uri="{FF2B5EF4-FFF2-40B4-BE49-F238E27FC236}">
                <a16:creationId xmlns:a16="http://schemas.microsoft.com/office/drawing/2014/main" id="{8CB6F0BC-CF6E-4E24-821A-C6D98D094FB9}"/>
              </a:ext>
            </a:extLst>
          </p:cNvPr>
          <p:cNvGraphicFramePr>
            <a:graphicFrameLocks noGrp="1"/>
          </p:cNvGraphicFramePr>
          <p:nvPr/>
        </p:nvGraphicFramePr>
        <p:xfrm>
          <a:off x="3237532" y="34812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TW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37" name="Text Box 6">
            <a:extLst>
              <a:ext uri="{FF2B5EF4-FFF2-40B4-BE49-F238E27FC236}">
                <a16:creationId xmlns:a16="http://schemas.microsoft.com/office/drawing/2014/main" id="{2BC405BE-1617-4056-8069-D8F37256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82" y="5001073"/>
            <a:ext cx="5081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2) </a:t>
            </a:r>
            <a:r>
              <a:rPr lang="en-US" altLang="zh-TW" sz="2800" i="1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WorksIn</a:t>
            </a:r>
            <a:r>
              <a:rPr lang="en-US" altLang="zh-TW" sz="2800" i="1">
                <a:latin typeface="Times New Roman"/>
                <a:ea typeface="新細明體"/>
                <a:cs typeface="Times New Roman"/>
              </a:rPr>
              <a:t>/</a:t>
            </a:r>
            <a:r>
              <a:rPr lang="en-US" altLang="zh-TW" sz="2800" i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</a:t>
            </a:r>
            <a:r>
              <a:rPr lang="en-US" altLang="zh-TW" sz="2800" i="1" baseline="-25000" err="1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facid</a:t>
            </a:r>
            <a:r>
              <a:rPr lang="en-US" altLang="zh-TW" sz="2800">
                <a:latin typeface="Times New Roman"/>
                <a:ea typeface="新細明體"/>
                <a:cs typeface="Times New Roman"/>
                <a:sym typeface="Symbol" panose="05050102010706020507" pitchFamily="18" charset="2"/>
              </a:rPr>
              <a:t>(Professor)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40" name="語音泡泡: 圓角矩形 39">
            <a:extLst>
              <a:ext uri="{FF2B5EF4-FFF2-40B4-BE49-F238E27FC236}">
                <a16:creationId xmlns:a16="http://schemas.microsoft.com/office/drawing/2014/main" id="{A3B857A2-C519-43B7-9C8A-9EEFB6A230C7}"/>
              </a:ext>
            </a:extLst>
          </p:cNvPr>
          <p:cNvSpPr/>
          <p:nvPr/>
        </p:nvSpPr>
        <p:spPr bwMode="auto">
          <a:xfrm>
            <a:off x="5913439" y="4093029"/>
            <a:ext cx="1749892" cy="682272"/>
          </a:xfrm>
          <a:prstGeom prst="wedgeRoundRect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TW" altLang="en-US">
                <a:latin typeface="Times New Roman"/>
                <a:cs typeface="Times New Roman"/>
              </a:rPr>
              <a:t> For every professor</a:t>
            </a:r>
            <a:endParaRPr lang="zh-TW" altLang="en-US" sz="2000" b="0" i="0" u="none" strike="noStrike" cap="none" baseline="0">
              <a:latin typeface="Times New Roman" pitchFamily="18" charset="0"/>
              <a:cs typeface="Times New Roman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46329D5-8F6A-4527-B43A-896171F49A6F}"/>
              </a:ext>
            </a:extLst>
          </p:cNvPr>
          <p:cNvCxnSpPr/>
          <p:nvPr/>
        </p:nvCxnSpPr>
        <p:spPr bwMode="auto">
          <a:xfrm flipV="1">
            <a:off x="4679058" y="4852202"/>
            <a:ext cx="1807911" cy="385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CE2F02-5FAC-439F-90A8-1376C98F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648748"/>
              </p:ext>
            </p:extLst>
          </p:nvPr>
        </p:nvGraphicFramePr>
        <p:xfrm>
          <a:off x="6152112" y="5608426"/>
          <a:ext cx="10872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225">
                  <a:extLst>
                    <a:ext uri="{9D8B030D-6E8A-4147-A177-3AD203B41FA5}">
                      <a16:colId xmlns:a16="http://schemas.microsoft.com/office/drawing/2014/main" val="3167955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deptid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3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bbb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58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496B2-DD0B-4D82-83FA-E2AAC3D4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5118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>
            <a:extLst>
              <a:ext uri="{FF2B5EF4-FFF2-40B4-BE49-F238E27FC236}">
                <a16:creationId xmlns:a16="http://schemas.microsoft.com/office/drawing/2014/main" id="{B1018FEF-35A9-4BE3-AFFD-E4F66239A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410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Schema for Student Registration System</a:t>
            </a:r>
          </a:p>
        </p:txBody>
      </p:sp>
      <p:sp>
        <p:nvSpPr>
          <p:cNvPr id="80899" name="Text Box 1027">
            <a:extLst>
              <a:ext uri="{FF2B5EF4-FFF2-40B4-BE49-F238E27FC236}">
                <a16:creationId xmlns:a16="http://schemas.microsoft.com/office/drawing/2014/main" id="{C0280321-85DA-4006-A337-55071013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7853363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3200"/>
              <a:t> (</a:t>
            </a:r>
            <a:r>
              <a:rPr lang="en-US" sz="3200" i="1" u="sng"/>
              <a:t>Id</a:t>
            </a:r>
            <a:r>
              <a:rPr lang="en-US" sz="3200" i="1"/>
              <a:t>, Name, </a:t>
            </a:r>
            <a:r>
              <a:rPr lang="en-US" sz="3200" i="1" err="1"/>
              <a:t>Addr</a:t>
            </a:r>
            <a:r>
              <a:rPr lang="en-US" sz="3200" i="1"/>
              <a:t>, Status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3200"/>
              <a:t> (</a:t>
            </a:r>
            <a:r>
              <a:rPr lang="en-US" sz="3200" i="1" u="sng"/>
              <a:t>Id</a:t>
            </a:r>
            <a:r>
              <a:rPr lang="en-US" sz="3200" i="1"/>
              <a:t>, Name, </a:t>
            </a:r>
            <a:r>
              <a:rPr lang="en-US" sz="3200" i="1" err="1"/>
              <a:t>DeptId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3200"/>
              <a:t> (</a:t>
            </a:r>
            <a:r>
              <a:rPr lang="en-US" sz="3200" i="1" err="1"/>
              <a:t>DeptId</a:t>
            </a:r>
            <a:r>
              <a:rPr lang="en-US" sz="3200" i="1"/>
              <a:t>, </a:t>
            </a:r>
            <a:r>
              <a:rPr lang="en-US" sz="3200" i="1" u="sng" err="1"/>
              <a:t>CrsCode</a:t>
            </a:r>
            <a:r>
              <a:rPr lang="en-US" sz="3200" i="1"/>
              <a:t>, </a:t>
            </a:r>
            <a:r>
              <a:rPr lang="en-US" sz="3200" i="1" err="1"/>
              <a:t>CrsName</a:t>
            </a:r>
            <a:r>
              <a:rPr lang="en-US" sz="3200" i="1"/>
              <a:t>, </a:t>
            </a:r>
            <a:r>
              <a:rPr lang="en-US" sz="3200" i="1" err="1"/>
              <a:t>Descr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3200"/>
              <a:t> (</a:t>
            </a:r>
            <a:r>
              <a:rPr lang="en-US" sz="3200" i="1" u="sng" err="1"/>
              <a:t>StudId</a:t>
            </a:r>
            <a:r>
              <a:rPr lang="en-US" sz="3200" i="1" u="sng"/>
              <a:t>, </a:t>
            </a:r>
            <a:r>
              <a:rPr lang="en-US" sz="3200" i="1" u="sng" err="1"/>
              <a:t>CrsCode</a:t>
            </a:r>
            <a:r>
              <a:rPr lang="en-US" sz="3200" i="1" u="sng"/>
              <a:t>, Semester</a:t>
            </a:r>
            <a:r>
              <a:rPr lang="en-US" sz="3200" i="1"/>
              <a:t>, Grade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3200"/>
              <a:t> (</a:t>
            </a:r>
            <a:r>
              <a:rPr lang="en-US" sz="3200" i="1" err="1"/>
              <a:t>ProfId</a:t>
            </a:r>
            <a:r>
              <a:rPr lang="en-US" sz="3200" i="1"/>
              <a:t>, </a:t>
            </a:r>
            <a:r>
              <a:rPr lang="en-US" sz="3200" i="1" u="sng" err="1"/>
              <a:t>CrsCode</a:t>
            </a:r>
            <a:r>
              <a:rPr lang="en-US" sz="3200" i="1" u="sng"/>
              <a:t>, Semester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3200"/>
              <a:t> (</a:t>
            </a:r>
            <a:r>
              <a:rPr lang="en-US" sz="3200" i="1" u="sng" err="1"/>
              <a:t>DeptId</a:t>
            </a:r>
            <a:r>
              <a:rPr lang="en-US" sz="3200" i="1"/>
              <a:t>, Name</a:t>
            </a:r>
            <a:r>
              <a:rPr lang="en-US" sz="3200"/>
              <a:t>)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85F34FB9-AB77-42FA-800B-B5FEC1B74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6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Learning SQL by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33D4C-BEF9-42DD-9ED6-4EC46AEA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6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449B0CBB-A103-4405-93C9-25B5BEAF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Query Sublanguage of SQL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CEB623F-00F0-4E2F-AB39-288165929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8382000" cy="3581400"/>
          </a:xfrm>
        </p:spPr>
        <p:txBody>
          <a:bodyPr/>
          <a:lstStyle/>
          <a:p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Tuple variable </a:t>
            </a:r>
            <a:r>
              <a:rPr lang="en-US" altLang="zh-TW" sz="2800">
                <a:ea typeface="新細明體" panose="02020500000000000000" pitchFamily="18" charset="-120"/>
              </a:rPr>
              <a:t> C ranges over rows of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Evaluation strategy: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 produces Cartesian product of listed tables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clause assigns rows to C in sequence and produces table containing only rows satisfying condition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clause retains listed columns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Equivalent to:  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DeptId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=‘CS’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91E8A589-B0B2-4B0B-911D-D25503D0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445928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3200">
                <a:ea typeface="新細明體" panose="02020500000000000000" pitchFamily="18" charset="-120"/>
              </a:rPr>
              <a:t>C.</a:t>
            </a:r>
            <a:r>
              <a:rPr lang="en-US" altLang="zh-TW" sz="3200" i="1">
                <a:ea typeface="新細明體" panose="02020500000000000000" pitchFamily="18" charset="-120"/>
              </a:rPr>
              <a:t>CrsName</a:t>
            </a:r>
            <a:endParaRPr lang="en-US" altLang="zh-TW" sz="32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3200"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3200">
                <a:ea typeface="新細明體" panose="02020500000000000000" pitchFamily="18" charset="-120"/>
              </a:rPr>
              <a:t>C.</a:t>
            </a:r>
            <a:r>
              <a:rPr lang="en-US" altLang="zh-TW" sz="3200" i="1">
                <a:ea typeface="新細明體" panose="02020500000000000000" pitchFamily="18" charset="-120"/>
              </a:rPr>
              <a:t>DeptId</a:t>
            </a:r>
            <a:r>
              <a:rPr lang="en-US" altLang="zh-TW" sz="3200">
                <a:ea typeface="新細明體" panose="02020500000000000000" pitchFamily="18" charset="-120"/>
              </a:rPr>
              <a:t> = ‘CS’</a:t>
            </a:r>
            <a:endParaRPr lang="en-US" altLang="zh-TW" sz="32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7D582-AE2E-4507-9586-5C77354C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4D3C98EE-F02B-47A8-8A0B-A76662A0E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Join Queries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AE38304-BBE3-4AA2-B669-0B2AF11EE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362200"/>
            <a:ext cx="7772400" cy="297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List CS courses taught in S2000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clarify meaning.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Join condition “C.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=T.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”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relates facts to each other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Selection condition “ 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=‘S2000’ ” 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eliminates irrelevant rows</a:t>
            </a:r>
          </a:p>
          <a:p>
            <a:pPr>
              <a:lnSpc>
                <a:spcPct val="8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Equivalent (using natural join) to:</a:t>
            </a: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ED21D14F-9A64-4105-991C-2AD8C025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10572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 sz="280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2E04A051-0A51-4943-8F23-9A562185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>
                <a:ea typeface="新細明體" panose="02020500000000000000" pitchFamily="18" charset="-120"/>
              </a:rPr>
              <a:t> C.</a:t>
            </a:r>
            <a:r>
              <a:rPr lang="en-US" altLang="zh-TW" sz="24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C,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C.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=T.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=‘S2000’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690D7618-09AA-436C-AE4E-D89FBBC8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241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</a:t>
            </a:r>
            <a:r>
              <a:rPr lang="en-US" altLang="zh-TW" sz="28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endParaRPr lang="en-US" altLang="zh-TW" sz="2800">
              <a:effectLst>
                <a:outerShdw blurRad="38100" dist="38100" dir="2700000" algn="tl">
                  <a:srgbClr val="C0C0C0"/>
                </a:outerShdw>
              </a:effectLst>
              <a:ea typeface="新細明體" panose="02020500000000000000" pitchFamily="18" charset="-120"/>
            </a:endParaRP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35A70E70-D9B2-4D49-B886-07639251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34000"/>
            <a:ext cx="4037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sym typeface="Symbol" pitchFamily="18" charset="2"/>
              </a:rPr>
              <a:t></a:t>
            </a:r>
            <a:r>
              <a:rPr lang="en-US" sz="2800" i="1" baseline="-25000">
                <a:sym typeface="Symbol" pitchFamily="18" charset="2"/>
              </a:rPr>
              <a:t>Semester=‘</a:t>
            </a:r>
            <a:r>
              <a:rPr lang="en-US" sz="2800" baseline="-25000">
                <a:sym typeface="Symbol" pitchFamily="18" charset="2"/>
              </a:rPr>
              <a:t>S2000’</a:t>
            </a:r>
            <a:r>
              <a:rPr lang="en-US" sz="2800" i="1" baseline="-250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/>
              <a:t>) )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3703B519-B65E-4566-8F6C-EEF457C24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851525"/>
            <a:ext cx="6838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>
                <a:sym typeface="Symbol" pitchFamily="18" charset="2"/>
              </a:rPr>
              <a:t></a:t>
            </a:r>
            <a:r>
              <a:rPr lang="en-US" sz="2800" i="1" baseline="-25000">
                <a:sym typeface="Symbol" pitchFamily="18" charset="2"/>
              </a:rPr>
              <a:t>CrsName </a:t>
            </a:r>
            <a:r>
              <a:rPr lang="en-US" sz="2800" i="1">
                <a:sym typeface="Symbol" pitchFamily="18" charset="2"/>
              </a:rPr>
              <a:t>(</a:t>
            </a:r>
            <a:r>
              <a:rPr lang="en-US" sz="2800" i="1" baseline="-25000">
                <a:sym typeface="Symbol" pitchFamily="18" charset="2"/>
              </a:rPr>
              <a:t>Sem=‘</a:t>
            </a:r>
            <a:r>
              <a:rPr lang="en-US" sz="2800" baseline="-25000">
                <a:sym typeface="Symbol" pitchFamily="18" charset="2"/>
              </a:rPr>
              <a:t>S2000’</a:t>
            </a:r>
            <a:r>
              <a:rPr lang="en-US" sz="2800" i="1" baseline="-25000">
                <a:sym typeface="Symbol" pitchFamily="18" charset="2"/>
              </a:rPr>
              <a:t>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Course</a:t>
            </a:r>
            <a:r>
              <a:rPr lang="en-US" sz="2800" i="1">
                <a:sym typeface="Symbol" pitchFamily="18" charset="2"/>
              </a:rPr>
              <a:t>       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800">
                <a:sym typeface="Symbol" pitchFamily="18" charset="2"/>
              </a:rPr>
              <a:t>) )</a:t>
            </a:r>
          </a:p>
        </p:txBody>
      </p:sp>
      <p:grpSp>
        <p:nvGrpSpPr>
          <p:cNvPr id="34826" name="Group 21">
            <a:extLst>
              <a:ext uri="{FF2B5EF4-FFF2-40B4-BE49-F238E27FC236}">
                <a16:creationId xmlns:a16="http://schemas.microsoft.com/office/drawing/2014/main" id="{E78C4770-8024-4F88-BE4E-0D2EDEEA987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6019800"/>
            <a:ext cx="457200" cy="152400"/>
            <a:chOff x="2352" y="2064"/>
            <a:chExt cx="288" cy="96"/>
          </a:xfrm>
        </p:grpSpPr>
        <p:sp>
          <p:nvSpPr>
            <p:cNvPr id="34830" name="AutoShape 22">
              <a:extLst>
                <a:ext uri="{FF2B5EF4-FFF2-40B4-BE49-F238E27FC236}">
                  <a16:creationId xmlns:a16="http://schemas.microsoft.com/office/drawing/2014/main" id="{882AB829-F9A0-4BBA-87EF-BB372A997A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4831" name="AutoShape 23">
              <a:extLst>
                <a:ext uri="{FF2B5EF4-FFF2-40B4-BE49-F238E27FC236}">
                  <a16:creationId xmlns:a16="http://schemas.microsoft.com/office/drawing/2014/main" id="{B471F70A-D50F-454C-93FA-AB4D8298D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grpSp>
        <p:nvGrpSpPr>
          <p:cNvPr id="34827" name="Group 24">
            <a:extLst>
              <a:ext uri="{FF2B5EF4-FFF2-40B4-BE49-F238E27FC236}">
                <a16:creationId xmlns:a16="http://schemas.microsoft.com/office/drawing/2014/main" id="{897E9E41-204D-4A14-91B5-BE5282C1072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562600"/>
            <a:ext cx="457200" cy="152400"/>
            <a:chOff x="2352" y="2064"/>
            <a:chExt cx="288" cy="96"/>
          </a:xfrm>
        </p:grpSpPr>
        <p:sp>
          <p:nvSpPr>
            <p:cNvPr id="34828" name="AutoShape 25">
              <a:extLst>
                <a:ext uri="{FF2B5EF4-FFF2-40B4-BE49-F238E27FC236}">
                  <a16:creationId xmlns:a16="http://schemas.microsoft.com/office/drawing/2014/main" id="{663264A8-2FCD-44F1-BFDD-E8D2D98FD1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4829" name="AutoShape 26">
              <a:extLst>
                <a:ext uri="{FF2B5EF4-FFF2-40B4-BE49-F238E27FC236}">
                  <a16:creationId xmlns:a16="http://schemas.microsoft.com/office/drawing/2014/main" id="{083CA242-EE7B-427C-A4A3-FAD7F6B172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F9C44-8B53-483E-98A6-1BB63413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D9EBE934-8676-4329-B07A-5E54C7DE9A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>
                <a:ea typeface="新細明體" panose="02020500000000000000" pitchFamily="18" charset="-120"/>
              </a:rPr>
              <a:t>Correspondence Between SQL and Relational Algebra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D3BC8BDB-D1A6-4B50-A043-06CEEF27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51000"/>
            <a:ext cx="80121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  C.</a:t>
            </a:r>
            <a:r>
              <a:rPr lang="en-US" altLang="zh-TW" sz="24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C,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 C.</a:t>
            </a:r>
            <a:r>
              <a:rPr lang="en-US" altLang="zh-TW" sz="2400" i="1">
                <a:ea typeface="新細明體" panose="02020500000000000000" pitchFamily="18" charset="-120"/>
              </a:rPr>
              <a:t>CrsCode </a:t>
            </a:r>
            <a:r>
              <a:rPr lang="en-US" altLang="zh-TW" sz="2400">
                <a:ea typeface="新細明體" panose="02020500000000000000" pitchFamily="18" charset="-120"/>
              </a:rPr>
              <a:t>=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Semester </a:t>
            </a:r>
            <a:r>
              <a:rPr lang="en-US" altLang="zh-TW" sz="2400">
                <a:ea typeface="新細明體" panose="02020500000000000000" pitchFamily="18" charset="-120"/>
              </a:rPr>
              <a:t>= ‘S2000’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D38B7266-FEAC-4B05-91C1-573724DF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288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Also equivalent to: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546D3D27-26F9-4066-A04F-556EA6792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29000"/>
            <a:ext cx="675481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CrsName </a:t>
            </a:r>
            <a:r>
              <a:rPr lang="en-US" altLang="zh-TW" sz="2800" i="1"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sz="24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C_</a:t>
            </a:r>
            <a:r>
              <a:rPr lang="en-US" altLang="zh-TW" sz="2800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CrsCode=T_CrsCode AND Semester=‘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S2000’</a:t>
            </a:r>
            <a:endParaRPr lang="en-US" altLang="zh-TW" sz="240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 i="1">
                <a:ea typeface="新細明體" panose="02020500000000000000" pitchFamily="18" charset="-120"/>
              </a:rPr>
              <a:t>    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Course</a:t>
            </a:r>
            <a:r>
              <a:rPr lang="en-US" altLang="zh-TW" sz="2400">
                <a:ea typeface="新細明體" panose="02020500000000000000" pitchFamily="18" charset="-120"/>
              </a:rPr>
              <a:t> [</a:t>
            </a:r>
            <a:r>
              <a:rPr lang="en-US" altLang="zh-TW" sz="2400" i="1">
                <a:ea typeface="新細明體" panose="02020500000000000000" pitchFamily="18" charset="-120"/>
              </a:rPr>
              <a:t>C_CrsCode, DeptId, CrsName, Desc</a:t>
            </a:r>
            <a:r>
              <a:rPr lang="en-US" altLang="zh-TW" sz="2800">
                <a:ea typeface="新細明體" panose="02020500000000000000" pitchFamily="18" charset="-120"/>
              </a:rPr>
              <a:t>]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</a:t>
            </a:r>
            <a:r>
              <a:rPr lang="en-US" altLang="zh-TW" sz="2400" i="1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[</a:t>
            </a:r>
            <a:r>
              <a:rPr lang="en-US" altLang="zh-TW" sz="2400" i="1">
                <a:ea typeface="新細明體" panose="02020500000000000000" pitchFamily="18" charset="-120"/>
              </a:rPr>
              <a:t>ProfId, T_CrsCode, Semester</a:t>
            </a:r>
            <a:r>
              <a:rPr lang="en-US" altLang="zh-TW" sz="2800">
                <a:ea typeface="新細明體" panose="02020500000000000000" pitchFamily="18" charset="-120"/>
              </a:rPr>
              <a:t>])</a:t>
            </a:r>
          </a:p>
        </p:txBody>
      </p:sp>
      <p:sp>
        <p:nvSpPr>
          <p:cNvPr id="35847" name="Text Box 8">
            <a:extLst>
              <a:ext uri="{FF2B5EF4-FFF2-40B4-BE49-F238E27FC236}">
                <a16:creationId xmlns:a16="http://schemas.microsoft.com/office/drawing/2014/main" id="{0B2DD047-BF41-4DDE-A5A2-65B45143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76581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This is the simplest evaluation algorithm for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.</a:t>
            </a:r>
          </a:p>
          <a:p>
            <a:pPr>
              <a:buFontTx/>
              <a:buChar char="•"/>
            </a:pPr>
            <a:r>
              <a:rPr lang="en-US" altLang="zh-TW" sz="2400">
                <a:ea typeface="新細明體" panose="02020500000000000000" pitchFamily="18" charset="-120"/>
              </a:rPr>
              <a:t> Relational algebra expressions are procedural.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>
                <a:ea typeface="新細明體" panose="02020500000000000000" pitchFamily="18" charset="-120"/>
              </a:rPr>
              <a:t> Which of the two equivalent expressions is more easily evaluated?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4AF39-47AE-4035-BB19-5CEBCEBE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9316DFE3-F365-498C-827B-DF8DA913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Self-join Queries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F6004AE9-0734-45B4-B7BA-0F50C208E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Find Ids of all professors who taught at least two courses in the same semester: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D293C67-B9FA-42D9-848D-F33A43B6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62200"/>
            <a:ext cx="48879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entury Gothic" pitchFamily="34" charset="0"/>
              </a:rPr>
              <a:t>SELECT</a:t>
            </a:r>
            <a:r>
              <a:rPr lang="en-US" sz="2400"/>
              <a:t>  T1.</a:t>
            </a:r>
            <a:r>
              <a:rPr lang="en-US" sz="2400" i="1"/>
              <a:t>ProfId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FROM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/>
              <a:t> T1,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/>
              <a:t> T2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WHERE</a:t>
            </a:r>
            <a:r>
              <a:rPr lang="en-US" sz="2400"/>
              <a:t>  T1.</a:t>
            </a:r>
            <a:r>
              <a:rPr lang="en-US" sz="2400" i="1"/>
              <a:t>ProfId</a:t>
            </a:r>
            <a:r>
              <a:rPr lang="en-US" sz="2400"/>
              <a:t> = T2.</a:t>
            </a:r>
            <a:r>
              <a:rPr lang="en-US" sz="2400" i="1"/>
              <a:t>ProfId</a:t>
            </a:r>
            <a:r>
              <a:rPr lang="en-US" sz="2400"/>
              <a:t> </a:t>
            </a:r>
          </a:p>
          <a:p>
            <a:pPr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AND  </a:t>
            </a:r>
            <a:r>
              <a:rPr lang="en-US" sz="2400"/>
              <a:t>T1.</a:t>
            </a:r>
            <a:r>
              <a:rPr lang="en-US" sz="2400" i="1"/>
              <a:t>Semester</a:t>
            </a:r>
            <a:r>
              <a:rPr lang="en-US" sz="2400"/>
              <a:t> = T2.</a:t>
            </a:r>
            <a:r>
              <a:rPr lang="en-US" sz="2400" i="1"/>
              <a:t>Semester</a:t>
            </a:r>
            <a:r>
              <a:rPr lang="en-US" sz="2400"/>
              <a:t> </a:t>
            </a:r>
          </a:p>
          <a:p>
            <a:pPr>
              <a:defRPr/>
            </a:pPr>
            <a:r>
              <a:rPr lang="en-US" sz="2400"/>
              <a:t>     </a:t>
            </a:r>
            <a:r>
              <a:rPr lang="en-US" sz="2400">
                <a:latin typeface="Century Gothic" pitchFamily="34" charset="0"/>
              </a:rPr>
              <a:t>AND</a:t>
            </a:r>
            <a:r>
              <a:rPr lang="en-US" sz="2400"/>
              <a:t>  T1.</a:t>
            </a:r>
            <a:r>
              <a:rPr lang="en-US" sz="2400" i="1"/>
              <a:t>CrsCode</a:t>
            </a:r>
            <a:r>
              <a:rPr lang="en-US" sz="2400"/>
              <a:t> &lt;&gt; T2.</a:t>
            </a:r>
            <a:r>
              <a:rPr lang="en-US" sz="2400" i="1"/>
              <a:t>CrsCode</a:t>
            </a:r>
          </a:p>
        </p:txBody>
      </p:sp>
      <p:sp>
        <p:nvSpPr>
          <p:cNvPr id="36870" name="Text Box 5">
            <a:extLst>
              <a:ext uri="{FF2B5EF4-FFF2-40B4-BE49-F238E27FC236}">
                <a16:creationId xmlns:a16="http://schemas.microsoft.com/office/drawing/2014/main" id="{6BEB0CB8-5197-4662-AAED-56649057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5411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>
                <a:ea typeface="新細明體" panose="02020500000000000000" pitchFamily="18" charset="-120"/>
              </a:rPr>
              <a:t>Tuple variables are essential in this query!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A2E399A5-7CC1-4911-B128-0F259C3A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5029200"/>
            <a:ext cx="86820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/>
              <a:t> Equivalent to:</a:t>
            </a:r>
          </a:p>
          <a:p>
            <a:pPr>
              <a:defRPr/>
            </a:pPr>
            <a:r>
              <a:rPr lang="en-US" sz="2800"/>
              <a:t> </a:t>
            </a:r>
            <a:r>
              <a:rPr lang="en-US" sz="2400" i="1">
                <a:sym typeface="Symbol" pitchFamily="18" charset="2"/>
              </a:rPr>
              <a:t></a:t>
            </a:r>
            <a:r>
              <a:rPr lang="en-US" sz="2400" i="1" baseline="-25000">
                <a:sym typeface="Symbol" pitchFamily="18" charset="2"/>
              </a:rPr>
              <a:t>ProfId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T1.CrsCodeT2.CrsCode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400">
                <a:sym typeface="Symbol" pitchFamily="18" charset="2"/>
              </a:rPr>
              <a:t>[</a:t>
            </a:r>
            <a:r>
              <a:rPr lang="en-US" sz="2400" i="1">
                <a:sym typeface="Symbol" pitchFamily="18" charset="2"/>
              </a:rPr>
              <a:t>ProfId, T1.CrsCode, Semester</a:t>
            </a:r>
            <a:r>
              <a:rPr lang="en-US" sz="2400">
                <a:sym typeface="Symbol" pitchFamily="18" charset="2"/>
              </a:rPr>
              <a:t>]</a:t>
            </a:r>
          </a:p>
          <a:p>
            <a:pPr>
              <a:defRPr/>
            </a:pPr>
            <a:r>
              <a:rPr lang="en-US" sz="2400" i="1">
                <a:sym typeface="Symbol" pitchFamily="18" charset="2"/>
              </a:rPr>
              <a:t>                                    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Teaching</a:t>
            </a:r>
            <a:r>
              <a:rPr lang="en-US" sz="2400">
                <a:sym typeface="Symbol" pitchFamily="18" charset="2"/>
              </a:rPr>
              <a:t>[</a:t>
            </a:r>
            <a:r>
              <a:rPr lang="en-US" sz="2400" i="1">
                <a:sym typeface="Symbol" pitchFamily="18" charset="2"/>
              </a:rPr>
              <a:t>ProfId, T2.CrsCode, Semester</a:t>
            </a:r>
            <a:r>
              <a:rPr lang="en-US" sz="2400">
                <a:sym typeface="Symbol" pitchFamily="18" charset="2"/>
              </a:rPr>
              <a:t>]))</a:t>
            </a:r>
          </a:p>
        </p:txBody>
      </p:sp>
      <p:grpSp>
        <p:nvGrpSpPr>
          <p:cNvPr id="36872" name="Group 9">
            <a:extLst>
              <a:ext uri="{FF2B5EF4-FFF2-40B4-BE49-F238E27FC236}">
                <a16:creationId xmlns:a16="http://schemas.microsoft.com/office/drawing/2014/main" id="{AA8E3399-7833-4DBD-85E6-4592FBCEB16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6096000"/>
            <a:ext cx="457200" cy="152400"/>
            <a:chOff x="2352" y="2064"/>
            <a:chExt cx="288" cy="96"/>
          </a:xfrm>
        </p:grpSpPr>
        <p:sp>
          <p:nvSpPr>
            <p:cNvPr id="36873" name="AutoShape 10">
              <a:extLst>
                <a:ext uri="{FF2B5EF4-FFF2-40B4-BE49-F238E27FC236}">
                  <a16:creationId xmlns:a16="http://schemas.microsoft.com/office/drawing/2014/main" id="{D7AD4EF5-3195-43B4-819F-8871DF8291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36874" name="AutoShape 11">
              <a:extLst>
                <a:ext uri="{FF2B5EF4-FFF2-40B4-BE49-F238E27FC236}">
                  <a16:creationId xmlns:a16="http://schemas.microsoft.com/office/drawing/2014/main" id="{414419B2-8EFF-4EA0-9317-E6AE5F9E8E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8E9C-C0D6-41D7-9121-E86C683F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DA753C82-01A9-4F2A-815B-829589624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Duplicates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D0176D11-39B6-4F77-B8B1-4BEC3C739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Duplicate rows not allowed in a relation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However, duplicate elimination from query result is costly and not done by default; must be explicitly requested:</a:t>
            </a: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85CEC8AD-2C35-4FB1-B96B-6A9A715BC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405313"/>
            <a:ext cx="3554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DISTINCT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…..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…..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58E55-C395-45F6-BA59-91C99F9F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5">
            <a:extLst>
              <a:ext uri="{FF2B5EF4-FFF2-40B4-BE49-F238E27FC236}">
                <a16:creationId xmlns:a16="http://schemas.microsoft.com/office/drawing/2014/main" id="{DE3A3FAB-227E-4B53-BB2F-86B47C57E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7848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Equality and comparison operators apply to strings (based on lexical ordering)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5BA09FA-1B2E-49DD-83BF-77BF449A19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 flipH="1">
            <a:off x="7391400" y="6248400"/>
            <a:ext cx="76200" cy="76200"/>
          </a:xfrm>
        </p:spPr>
        <p:txBody>
          <a:bodyPr/>
          <a:lstStyle/>
          <a:p>
            <a:endParaRPr lang="zh-TW" altLang="zh-TW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740D125B-3753-4CA4-8CBD-521F6C30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4638"/>
            <a:ext cx="339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800">
                <a:ea typeface="新細明體" panose="02020500000000000000" pitchFamily="18" charset="-120"/>
              </a:rPr>
              <a:t>S.</a:t>
            </a:r>
            <a:r>
              <a:rPr lang="en-US" altLang="zh-TW" sz="2800" i="1">
                <a:ea typeface="新細明體" panose="02020500000000000000" pitchFamily="18" charset="-120"/>
              </a:rPr>
              <a:t>Name</a:t>
            </a:r>
            <a:r>
              <a:rPr lang="en-US" altLang="zh-TW" sz="2800">
                <a:ea typeface="新細明體" panose="02020500000000000000" pitchFamily="18" charset="-120"/>
              </a:rPr>
              <a:t> &lt; ‘P’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5454589-521D-4210-81CD-9B6AE4F0F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Use of Expressions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94EC036C-58A2-4572-A8F9-794E60C0A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6508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Concatenate operator applies to strings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38920" name="Text Box 9">
            <a:extLst>
              <a:ext uri="{FF2B5EF4-FFF2-40B4-BE49-F238E27FC236}">
                <a16:creationId xmlns:a16="http://schemas.microsoft.com/office/drawing/2014/main" id="{A83AC0A0-0C87-495C-9BFD-C110185B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57638"/>
            <a:ext cx="5942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S.</a:t>
            </a:r>
            <a:r>
              <a:rPr lang="en-US" altLang="zh-TW" sz="2800" i="1">
                <a:ea typeface="新細明體" panose="02020500000000000000" pitchFamily="18" charset="-120"/>
              </a:rPr>
              <a:t>Name</a:t>
            </a:r>
            <a:r>
              <a:rPr lang="en-US" altLang="zh-TW" sz="2800">
                <a:ea typeface="新細明體" panose="02020500000000000000" pitchFamily="18" charset="-120"/>
              </a:rPr>
              <a:t> || ‘--’ || S.</a:t>
            </a:r>
            <a:r>
              <a:rPr lang="en-US" altLang="zh-TW" sz="2800" i="1">
                <a:ea typeface="新細明體" panose="02020500000000000000" pitchFamily="18" charset="-120"/>
              </a:rPr>
              <a:t>Address</a:t>
            </a:r>
            <a:r>
              <a:rPr lang="en-US" altLang="zh-TW" sz="2800">
                <a:ea typeface="新細明體" panose="02020500000000000000" pitchFamily="18" charset="-120"/>
              </a:rPr>
              <a:t> = ….</a:t>
            </a:r>
          </a:p>
        </p:txBody>
      </p:sp>
      <p:sp>
        <p:nvSpPr>
          <p:cNvPr id="38921" name="Text Box 10">
            <a:extLst>
              <a:ext uri="{FF2B5EF4-FFF2-40B4-BE49-F238E27FC236}">
                <a16:creationId xmlns:a16="http://schemas.microsoft.com/office/drawing/2014/main" id="{68CB161B-C98C-412C-B136-D21AFA83D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7972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Expressions can also be used in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clause</a:t>
            </a:r>
            <a:r>
              <a:rPr lang="en-US" altLang="zh-TW" sz="2800">
                <a:ea typeface="新細明體" panose="02020500000000000000" pitchFamily="18" charset="-120"/>
              </a:rPr>
              <a:t>: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1C0400E3-D843-426D-A4B3-87CEF44A7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81600"/>
            <a:ext cx="6875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entury Gothic" pitchFamily="34" charset="0"/>
              </a:rPr>
              <a:t>SELECT</a:t>
            </a:r>
            <a:r>
              <a:rPr lang="en-US" sz="2800"/>
              <a:t>  S.</a:t>
            </a:r>
            <a:r>
              <a:rPr lang="en-US" sz="2800" i="1"/>
              <a:t>Name</a:t>
            </a:r>
            <a:r>
              <a:rPr lang="en-US" sz="2800"/>
              <a:t> || ‘--’ || S.</a:t>
            </a:r>
            <a:r>
              <a:rPr lang="en-US" sz="2800" i="1"/>
              <a:t>Address</a:t>
            </a:r>
            <a:r>
              <a:rPr lang="en-US" sz="2800"/>
              <a:t> </a:t>
            </a:r>
            <a:r>
              <a:rPr lang="en-US" sz="2800">
                <a:latin typeface="Century Gothic" pitchFamily="34" charset="0"/>
              </a:rPr>
              <a:t>AS</a:t>
            </a:r>
            <a:r>
              <a:rPr lang="en-US" sz="2800"/>
              <a:t> </a:t>
            </a:r>
            <a:r>
              <a:rPr lang="en-US" sz="2800" i="1"/>
              <a:t>NmAdd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FROM</a:t>
            </a:r>
            <a:r>
              <a:rPr lang="en-US" sz="2800"/>
              <a:t>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lang="en-US" sz="2800"/>
              <a:t> 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C582E8-1845-40F4-A9B2-F8788A11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67DD14C-20E8-416E-8B5C-22F5842E7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Relational Algebra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A721196-AD39-4A6E-B824-721C90851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800" i="1"/>
              <a:t>Domain</a:t>
            </a:r>
            <a:r>
              <a:rPr lang="en-US" sz="2800"/>
              <a:t>: set of relations</a:t>
            </a:r>
          </a:p>
          <a:p>
            <a:pPr>
              <a:defRPr/>
            </a:pPr>
            <a:r>
              <a:rPr lang="en-US" sz="2800" i="1"/>
              <a:t>Basic operators</a:t>
            </a:r>
            <a:r>
              <a:rPr lang="en-US" sz="2800"/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union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set</a:t>
            </a:r>
            <a:r>
              <a:rPr lang="en-US" sz="2800"/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difference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Cartesian</a:t>
            </a:r>
            <a:r>
              <a:rPr lang="en-US" sz="2800"/>
              <a:t>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</a:p>
          <a:p>
            <a:pPr>
              <a:defRPr/>
            </a:pPr>
            <a:r>
              <a:rPr lang="en-US" sz="2800" i="1"/>
              <a:t>Derived operators</a:t>
            </a:r>
            <a:r>
              <a:rPr lang="en-US" sz="2800"/>
              <a:t>: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set intersection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division</a:t>
            </a:r>
            <a:r>
              <a:rPr lang="en-US" sz="2800"/>
              <a:t>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join</a:t>
            </a:r>
          </a:p>
          <a:p>
            <a:pPr>
              <a:defRPr/>
            </a:pPr>
            <a:r>
              <a:rPr lang="en-US" sz="2800" i="1"/>
              <a:t>Procedural</a:t>
            </a:r>
            <a:r>
              <a:rPr lang="en-US" sz="2800"/>
              <a:t>: Relational expression specifies query by describing an algorithm (the sequence in which operators are applied) for determining the result of an 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8925FE-7041-43EA-90FD-4B573652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35A5CEFB-48C8-4777-B951-6BD07825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Set Operators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5406375-AFD8-4397-A030-469E4A3D3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SQL provides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UNION, EXCEPT</a:t>
            </a:r>
            <a:r>
              <a:rPr lang="en-US" altLang="zh-TW" sz="2800">
                <a:ea typeface="新細明體" panose="02020500000000000000" pitchFamily="18" charset="-120"/>
              </a:rPr>
              <a:t> (set difference), and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INTERSECT </a:t>
            </a:r>
            <a:r>
              <a:rPr lang="en-US" altLang="zh-TW" sz="2800">
                <a:ea typeface="新細明體" panose="02020500000000000000" pitchFamily="18" charset="-120"/>
              </a:rPr>
              <a:t> for union compatible tables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Example:  Find all professors in the CS Department and all professors that have taught CS courses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CC9684D6-1DCA-4041-8DCD-DB1225A13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120063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</a:rPr>
              <a:t>(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Name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</a:t>
            </a:r>
            <a:r>
              <a:rPr lang="en-US" altLang="zh-TW" sz="2800" dirty="0">
                <a:ea typeface="新細明體" panose="02020500000000000000" pitchFamily="18" charset="-120"/>
              </a:rPr>
              <a:t>  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</a:rPr>
              <a:t> P,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 dirty="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WHERE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800" dirty="0">
                <a:ea typeface="新細明體" panose="02020500000000000000" pitchFamily="18" charset="-120"/>
              </a:rPr>
              <a:t>=</a:t>
            </a:r>
            <a:r>
              <a:rPr lang="en-US" altLang="zh-TW" sz="2800" dirty="0" err="1">
                <a:ea typeface="新細明體" panose="02020500000000000000" pitchFamily="18" charset="-120"/>
              </a:rPr>
              <a:t>T.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T.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LIKE </a:t>
            </a:r>
            <a:r>
              <a:rPr lang="en-US" altLang="zh-TW" sz="2800" dirty="0">
                <a:ea typeface="新細明體" panose="02020500000000000000" pitchFamily="18" charset="-120"/>
              </a:rPr>
              <a:t>‘CS%’)</a:t>
            </a:r>
          </a:p>
          <a:p>
            <a:r>
              <a:rPr lang="en-US" altLang="zh-TW" sz="2800" dirty="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UNION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(SELECT 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Name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FROM </a:t>
            </a:r>
            <a:r>
              <a:rPr lang="en-US" altLang="zh-TW" sz="2800" dirty="0"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8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WHERE</a:t>
            </a:r>
            <a:r>
              <a:rPr lang="en-US" altLang="zh-TW" sz="2800" dirty="0">
                <a:ea typeface="新細明體" panose="02020500000000000000" pitchFamily="18" charset="-120"/>
              </a:rPr>
              <a:t>  </a:t>
            </a:r>
            <a:r>
              <a:rPr lang="en-US" altLang="zh-TW" sz="2800" dirty="0" err="1">
                <a:ea typeface="新細明體" panose="02020500000000000000" pitchFamily="18" charset="-120"/>
              </a:rPr>
              <a:t>P.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DeptId</a:t>
            </a:r>
            <a:r>
              <a:rPr lang="en-US" altLang="zh-TW" sz="2800" dirty="0">
                <a:ea typeface="新細明體" panose="02020500000000000000" pitchFamily="18" charset="-120"/>
              </a:rPr>
              <a:t> = ‘CS’)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757291-8B41-43DB-BBE7-42AF3CE2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B17F2EEE-E53F-4DD8-B0A3-211425833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Nested Queries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65DBEA2B-EC14-47FF-871D-2B3B9F511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661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List all courses that were not taught in S2000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6AC53349-0FE2-4656-92AA-A9D49BE0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76463"/>
            <a:ext cx="580072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C.</a:t>
            </a:r>
            <a:r>
              <a:rPr lang="en-US" altLang="zh-TW" sz="2800" i="1">
                <a:ea typeface="新細明體" panose="02020500000000000000" pitchFamily="18" charset="-120"/>
              </a:rPr>
              <a:t>CrsName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800"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C.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IN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(SELECT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--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subquery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       </a:t>
            </a:r>
            <a:r>
              <a:rPr lang="en-US" altLang="zh-TW" sz="28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2800" i="1">
                <a:solidFill>
                  <a:schemeClr val="accent2"/>
                </a:solidFill>
                <a:ea typeface="新細明體" panose="02020500000000000000" pitchFamily="18" charset="-120"/>
              </a:rPr>
              <a:t>Sem</a:t>
            </a:r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 = ‘S2000’)</a:t>
            </a: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61E7E747-F021-4283-9ED2-FDEA2D86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75374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Evaluation strategy:  subquery evaluated once to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produces set of courses  taught in S2000.  Each row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(as C) tested against this 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3A6D4-08D1-4BEC-A081-09ECDCF1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9ECC1AA-372A-4ECA-861A-1066A1A32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C7F7A137-30D9-4B1E-8A37-CAECF804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295400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ea typeface="新細明體" panose="02020500000000000000" pitchFamily="18" charset="-120"/>
              </a:rPr>
              <a:t>Output a row &lt;</a:t>
            </a:r>
            <a:r>
              <a:rPr lang="en-US" altLang="zh-TW" sz="2800" i="1">
                <a:ea typeface="新細明體" panose="02020500000000000000" pitchFamily="18" charset="-120"/>
              </a:rPr>
              <a:t>prof, dept</a:t>
            </a:r>
            <a:r>
              <a:rPr lang="en-US" altLang="zh-TW" sz="2800">
                <a:ea typeface="新細明體" panose="02020500000000000000" pitchFamily="18" charset="-120"/>
              </a:rPr>
              <a:t>&gt; if </a:t>
            </a:r>
            <a:r>
              <a:rPr lang="en-US" altLang="zh-TW" sz="2800" i="1">
                <a:ea typeface="新細明體" panose="02020500000000000000" pitchFamily="18" charset="-120"/>
              </a:rPr>
              <a:t>prof</a:t>
            </a:r>
            <a:r>
              <a:rPr lang="en-US" altLang="zh-TW" sz="2800">
                <a:ea typeface="新細明體" panose="02020500000000000000" pitchFamily="18" charset="-120"/>
              </a:rPr>
              <a:t>  has taught a course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in </a:t>
            </a:r>
            <a:r>
              <a:rPr lang="en-US" altLang="zh-TW" sz="2800" i="1">
                <a:ea typeface="新細明體" panose="02020500000000000000" pitchFamily="18" charset="-120"/>
              </a:rPr>
              <a:t>dept.</a:t>
            </a:r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8023000E-CE77-4AE4-9F75-80B7623CD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14800"/>
            <a:ext cx="60261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(SELECT</a:t>
            </a:r>
            <a:r>
              <a:rPr lang="en-US" sz="2400">
                <a:solidFill>
                  <a:schemeClr val="accent2"/>
                </a:solidFill>
              </a:rPr>
              <a:t> T.ProfId                            </a:t>
            </a:r>
            <a:r>
              <a:rPr lang="en-US" sz="2400"/>
              <a:t>--</a:t>
            </a:r>
            <a:r>
              <a:rPr lang="en-US" sz="2400" i="1"/>
              <a:t>subquery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 FROM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>
                <a:solidFill>
                  <a:schemeClr val="accent2"/>
                </a:solidFill>
              </a:rPr>
              <a:t> T, </a:t>
            </a:r>
            <a:r>
              <a:rPr lang="en-US" sz="240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rgbClr val="996633"/>
                </a:solidFill>
              </a:rPr>
              <a:t>C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 WHERE</a:t>
            </a:r>
            <a:r>
              <a:rPr lang="en-US" sz="2400">
                <a:solidFill>
                  <a:schemeClr val="accent2"/>
                </a:solidFill>
              </a:rPr>
              <a:t> T.</a:t>
            </a:r>
            <a:r>
              <a:rPr lang="en-US" sz="2400" i="1">
                <a:solidFill>
                  <a:schemeClr val="accent2"/>
                </a:solidFill>
              </a:rPr>
              <a:t>CrsCode</a:t>
            </a:r>
            <a:r>
              <a:rPr lang="en-US" sz="2400">
                <a:solidFill>
                  <a:schemeClr val="accent2"/>
                </a:solidFill>
              </a:rPr>
              <a:t>=</a:t>
            </a:r>
            <a:r>
              <a:rPr lang="en-US" sz="2400">
                <a:solidFill>
                  <a:srgbClr val="996633"/>
                </a:solidFill>
              </a:rPr>
              <a:t>C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r>
              <a:rPr lang="en-US" sz="2400" i="1">
                <a:solidFill>
                  <a:schemeClr val="accent2"/>
                </a:solidFill>
              </a:rPr>
              <a:t>CrsCode</a:t>
            </a:r>
            <a:r>
              <a:rPr lang="en-US" sz="2400">
                <a:solidFill>
                  <a:schemeClr val="accent2"/>
                </a:solidFill>
              </a:rPr>
              <a:t>  </a:t>
            </a:r>
            <a:r>
              <a:rPr lang="en-US" sz="2400">
                <a:solidFill>
                  <a:schemeClr val="accent2"/>
                </a:solidFill>
                <a:latin typeface="Century Gothic" pitchFamily="34" charset="0"/>
              </a:rPr>
              <a:t>AND</a:t>
            </a:r>
            <a:r>
              <a:rPr lang="en-US" sz="2400">
                <a:solidFill>
                  <a:schemeClr val="accent2"/>
                </a:solidFill>
              </a:rPr>
              <a:t> 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</a:rPr>
              <a:t>                </a:t>
            </a:r>
            <a:r>
              <a:rPr lang="en-US" sz="2400">
                <a:solidFill>
                  <a:srgbClr val="996633"/>
                </a:solidFill>
              </a:rPr>
              <a:t>C</a:t>
            </a:r>
            <a:r>
              <a:rPr lang="en-US" sz="2400">
                <a:solidFill>
                  <a:schemeClr val="accent2"/>
                </a:solidFill>
              </a:rPr>
              <a:t>.</a:t>
            </a:r>
            <a:r>
              <a:rPr lang="en-US" sz="2400" i="1">
                <a:solidFill>
                  <a:srgbClr val="008000"/>
                </a:solidFill>
              </a:rPr>
              <a:t>DeptId</a:t>
            </a:r>
            <a:r>
              <a:rPr lang="en-US" sz="2400">
                <a:solidFill>
                  <a:schemeClr val="accent2"/>
                </a:solidFill>
              </a:rPr>
              <a:t>=</a:t>
            </a:r>
            <a:r>
              <a:rPr lang="en-US" sz="2400">
                <a:solidFill>
                  <a:srgbClr val="990033"/>
                </a:solidFill>
              </a:rPr>
              <a:t>D.</a:t>
            </a:r>
            <a:r>
              <a:rPr lang="en-US" sz="2400" i="1">
                <a:solidFill>
                  <a:srgbClr val="008000"/>
                </a:solidFill>
              </a:rPr>
              <a:t>DeptId</a:t>
            </a:r>
            <a:r>
              <a:rPr lang="en-US" sz="2400"/>
              <a:t>        --</a:t>
            </a:r>
            <a:r>
              <a:rPr lang="en-US" sz="2400" i="1"/>
              <a:t>correlation</a:t>
            </a:r>
          </a:p>
          <a:p>
            <a:pPr>
              <a:defRPr/>
            </a:pPr>
            <a:r>
              <a:rPr lang="en-US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4594B323-03BA-498D-9718-B9A4F9F2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8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>
                <a:ea typeface="新細明體" panose="02020500000000000000" pitchFamily="18" charset="-120"/>
              </a:rPr>
              <a:t> P.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, D.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                 --</a:t>
            </a:r>
            <a:r>
              <a:rPr lang="en-US" altLang="zh-TW" sz="2400" i="1">
                <a:ea typeface="新細明體" panose="02020500000000000000" pitchFamily="18" charset="-120"/>
              </a:rPr>
              <a:t>outer query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P, </a:t>
            </a:r>
            <a:r>
              <a:rPr lang="en-US" altLang="zh-TW" sz="24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D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>
                <a:ea typeface="新細明體" panose="02020500000000000000" pitchFamily="18" charset="-120"/>
              </a:rPr>
              <a:t>           -- </a:t>
            </a:r>
            <a:r>
              <a:rPr lang="en-US" altLang="zh-TW" i="1">
                <a:ea typeface="新細明體" panose="02020500000000000000" pitchFamily="18" charset="-120"/>
              </a:rPr>
              <a:t>set of  all ProfId’s who have taught a course in D.DeptId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C5D41-0E1D-474F-B82D-904AC6A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185C54-2CDE-40BB-B00E-68C910AB8FCE}"/>
              </a:ext>
            </a:extLst>
          </p:cNvPr>
          <p:cNvSpPr/>
          <p:nvPr/>
        </p:nvSpPr>
        <p:spPr bwMode="auto">
          <a:xfrm>
            <a:off x="685800" y="5218386"/>
            <a:ext cx="8153400" cy="4572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29ECC1AA-372A-4ECA-861A-1066A1A32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C7F7A137-30D9-4B1E-8A37-CAECF804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295400"/>
            <a:ext cx="8234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 dirty="0">
                <a:ea typeface="新細明體" panose="02020500000000000000" pitchFamily="18" charset="-120"/>
              </a:rPr>
              <a:t>Output a row &lt;</a:t>
            </a:r>
            <a:r>
              <a:rPr lang="en-US" altLang="zh-TW" sz="2800" i="1" dirty="0">
                <a:ea typeface="新細明體" panose="02020500000000000000" pitchFamily="18" charset="-120"/>
              </a:rPr>
              <a:t>prof, dept</a:t>
            </a:r>
            <a:r>
              <a:rPr lang="en-US" altLang="zh-TW" sz="2800" dirty="0">
                <a:ea typeface="新細明體" panose="02020500000000000000" pitchFamily="18" charset="-120"/>
              </a:rPr>
              <a:t>&gt; if </a:t>
            </a:r>
            <a:r>
              <a:rPr lang="en-US" altLang="zh-TW" sz="2800" i="1" dirty="0">
                <a:ea typeface="新細明體" panose="02020500000000000000" pitchFamily="18" charset="-120"/>
              </a:rPr>
              <a:t>prof</a:t>
            </a:r>
            <a:r>
              <a:rPr lang="en-US" altLang="zh-TW" sz="2800" dirty="0">
                <a:ea typeface="新細明體" panose="02020500000000000000" pitchFamily="18" charset="-120"/>
              </a:rPr>
              <a:t>  has taught a course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 in </a:t>
            </a:r>
            <a:r>
              <a:rPr lang="en-US" altLang="zh-TW" sz="2800" i="1" dirty="0">
                <a:ea typeface="新細明體" panose="02020500000000000000" pitchFamily="18" charset="-120"/>
              </a:rPr>
              <a:t>dept.</a:t>
            </a:r>
            <a:endParaRPr lang="en-US" altLang="zh-TW" sz="3200" dirty="0">
              <a:ea typeface="新細明體" panose="02020500000000000000" pitchFamily="18" charset="-12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4594B323-03BA-498D-9718-B9A4F9F2B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r>
              <a:rPr lang="en-US" altLang="zh-TW" sz="2400" dirty="0">
                <a:ea typeface="新細明體" panose="02020500000000000000" pitchFamily="18" charset="-120"/>
              </a:rPr>
              <a:t>                    --</a:t>
            </a:r>
            <a:r>
              <a:rPr lang="en-US" altLang="zh-TW" sz="2400" i="1" dirty="0">
                <a:ea typeface="新細明體" panose="02020500000000000000" pitchFamily="18" charset="-120"/>
              </a:rPr>
              <a:t>outer query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  <a:ea typeface="新細明體" panose="02020500000000000000" pitchFamily="18" charset="-120"/>
              </a:rPr>
              <a:t>each &lt;P, D&gt; pair</a:t>
            </a:r>
            <a:endParaRPr lang="en-US" altLang="zh-TW" sz="2400" dirty="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IN 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(the list of professor Ids that taught a course in 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           </a:t>
            </a:r>
            <a:r>
              <a:rPr lang="en-US" altLang="zh-TW" sz="2400" dirty="0" err="1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D.deptId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C5D41-0E1D-474F-B82D-904AC6A9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824B0-E8E1-6335-D074-618F678D556B}"/>
              </a:ext>
            </a:extLst>
          </p:cNvPr>
          <p:cNvSpPr txBox="1"/>
          <p:nvPr/>
        </p:nvSpPr>
        <p:spPr>
          <a:xfrm>
            <a:off x="1266825" y="5248374"/>
            <a:ext cx="7572375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Tip:  Consider P and D as two fixed tuples in the subquery.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672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3CC35A6F-EC05-4959-9DE6-700A7D664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Correlated Nested Queries (con’t)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C116AB2-7245-40A4-A547-D7692D951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T and C are </a:t>
            </a:r>
            <a:r>
              <a:rPr lang="en-US" altLang="zh-TW" sz="2800" i="1">
                <a:ea typeface="新細明體" panose="02020500000000000000" pitchFamily="18" charset="-120"/>
              </a:rPr>
              <a:t>local</a:t>
            </a:r>
            <a:r>
              <a:rPr lang="en-US" altLang="zh-TW" sz="2800">
                <a:ea typeface="新細明體" panose="02020500000000000000" pitchFamily="18" charset="-120"/>
              </a:rPr>
              <a:t> to subquery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Tuple variables P and D are </a:t>
            </a:r>
            <a:r>
              <a:rPr lang="en-US" altLang="zh-TW" sz="2800" i="1">
                <a:ea typeface="新細明體" panose="02020500000000000000" pitchFamily="18" charset="-120"/>
              </a:rPr>
              <a:t>global</a:t>
            </a:r>
            <a:r>
              <a:rPr lang="en-US" altLang="zh-TW" sz="2800">
                <a:ea typeface="新細明體" panose="02020500000000000000" pitchFamily="18" charset="-120"/>
              </a:rPr>
              <a:t> to subquery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Correlation</a:t>
            </a:r>
            <a:r>
              <a:rPr lang="en-US" altLang="zh-TW" sz="2800">
                <a:ea typeface="新細明體" panose="02020500000000000000" pitchFamily="18" charset="-120"/>
              </a:rPr>
              <a:t>: subquery  uses a global variable, 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The value of D.</a:t>
            </a:r>
            <a:r>
              <a:rPr lang="en-US" altLang="zh-TW" sz="2800" i="1">
                <a:ea typeface="新細明體" panose="02020500000000000000" pitchFamily="18" charset="-120"/>
              </a:rPr>
              <a:t>DeptId</a:t>
            </a:r>
            <a:r>
              <a:rPr lang="en-US" altLang="zh-TW" sz="2800">
                <a:ea typeface="新細明體" panose="02020500000000000000" pitchFamily="18" charset="-120"/>
              </a:rPr>
              <a:t>  parameterizes an evaluation of the subquery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Subquery must (at least) be  re-evaluated for each distinct value of D.</a:t>
            </a:r>
            <a:r>
              <a:rPr lang="en-US" altLang="zh-TW" sz="2800" i="1">
                <a:ea typeface="新細明體" panose="02020500000000000000" pitchFamily="18" charset="-120"/>
              </a:rPr>
              <a:t>DeptId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i="1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Correlated queries can be expensive to evaluate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25742-F6B5-4DFE-80D2-8A2B75BE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54</a:t>
            </a:fld>
            <a:endParaRPr lang="en-US" altLang="zh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8E3857B8-6B76-4BEA-8634-9CD11BE74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in SQL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5A3428D-962A-447D-AAA9-FB3260D72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924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 dirty="0">
                <a:ea typeface="新細明體" panose="02020500000000000000" pitchFamily="18" charset="-120"/>
              </a:rPr>
              <a:t>Query type</a:t>
            </a:r>
            <a:r>
              <a:rPr lang="en-US" altLang="zh-TW" sz="2800" dirty="0">
                <a:ea typeface="新細明體" panose="02020500000000000000" pitchFamily="18" charset="-120"/>
              </a:rPr>
              <a:t>: Find the subset of items in one set that are related to </a:t>
            </a:r>
            <a:r>
              <a:rPr lang="en-US" altLang="zh-TW" sz="2800" i="1" dirty="0">
                <a:ea typeface="新細明體" panose="02020500000000000000" pitchFamily="18" charset="-120"/>
              </a:rPr>
              <a:t>all</a:t>
            </a:r>
            <a:r>
              <a:rPr lang="en-US" altLang="zh-TW" sz="2800" dirty="0">
                <a:ea typeface="新細明體" panose="02020500000000000000" pitchFamily="18" charset="-120"/>
              </a:rPr>
              <a:t> items in another set</a:t>
            </a:r>
          </a:p>
          <a:p>
            <a:pPr>
              <a:lnSpc>
                <a:spcPct val="90000"/>
              </a:lnSpc>
            </a:pP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Example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: Find professors who taught courses in </a:t>
            </a:r>
            <a:r>
              <a:rPr lang="en-US" altLang="zh-TW" sz="2800" i="1" dirty="0">
                <a:solidFill>
                  <a:schemeClr val="accent2"/>
                </a:solidFill>
                <a:ea typeface="新細明體" panose="02020500000000000000" pitchFamily="18" charset="-120"/>
              </a:rPr>
              <a:t>all</a:t>
            </a:r>
            <a:r>
              <a:rPr lang="en-US" altLang="zh-TW" sz="2800" dirty="0">
                <a:solidFill>
                  <a:schemeClr val="accent2"/>
                </a:solidFill>
                <a:ea typeface="新細明體" panose="02020500000000000000" pitchFamily="18" charset="-120"/>
              </a:rPr>
              <a:t> departments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新細明體" panose="02020500000000000000" pitchFamily="18" charset="-120"/>
              </a:rPr>
              <a:t>Why does this involve division?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9A91E09F-97FC-47E8-A8C8-2D9D2AE1F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2133600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224FBE37-BC2E-415C-930F-8FE0F9A0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ProfId</a:t>
            </a:r>
            <a:r>
              <a:rPr lang="en-US" altLang="zh-TW">
                <a:ea typeface="新細明體" panose="02020500000000000000" pitchFamily="18" charset="-120"/>
              </a:rPr>
              <a:t>       </a:t>
            </a:r>
            <a:r>
              <a:rPr lang="en-US" altLang="zh-TW" i="1">
                <a:ea typeface="新細明體" panose="02020500000000000000" pitchFamily="18" charset="-120"/>
              </a:rPr>
              <a:t>DeptId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5ECBBAD9-DCC8-43BB-9B60-716D5DD6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85AB3E8D-FD76-4187-A7EF-246AB2CC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004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DeptId</a:t>
            </a: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F2BFF6BA-ADBE-4BA5-9ACF-4B49C827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81400"/>
            <a:ext cx="208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All department Ids</a:t>
            </a:r>
          </a:p>
        </p:txBody>
      </p:sp>
      <p:sp>
        <p:nvSpPr>
          <p:cNvPr id="44042" name="Text Box 9">
            <a:extLst>
              <a:ext uri="{FF2B5EF4-FFF2-40B4-BE49-F238E27FC236}">
                <a16:creationId xmlns:a16="http://schemas.microsoft.com/office/drawing/2014/main" id="{C583AA64-9AE2-42A6-B95F-4935836E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5200"/>
            <a:ext cx="20113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Contains row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p,d</a:t>
            </a:r>
            <a:r>
              <a:rPr lang="en-US" altLang="zh-TW">
                <a:ea typeface="新細明體" panose="02020500000000000000" pitchFamily="18" charset="-120"/>
              </a:rPr>
              <a:t>&gt; if professor</a:t>
            </a:r>
          </a:p>
          <a:p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taught a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course in 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department </a:t>
            </a:r>
            <a:r>
              <a:rPr lang="en-US" altLang="zh-TW" i="1">
                <a:ea typeface="新細明體" panose="02020500000000000000" pitchFamily="18" charset="-120"/>
              </a:rPr>
              <a:t>d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6D36A06B-F08F-4522-8019-6A539073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57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EB96D599-B55B-4F38-B3FA-DB0335911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5" name="Line 13">
            <a:extLst>
              <a:ext uri="{FF2B5EF4-FFF2-40B4-BE49-F238E27FC236}">
                <a16:creationId xmlns:a16="http://schemas.microsoft.com/office/drawing/2014/main" id="{B2965A10-62BB-4FCF-9C1A-40543B527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038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9CCE56B5-DBEF-4425-AABA-5CEE8E6AE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0"/>
            <a:ext cx="736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     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ProfId,DeptId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(Teaching       Course)  /  </a:t>
            </a:r>
            <a:r>
              <a:rPr lang="en-US" altLang="zh-TW" sz="2400" baseline="-25000">
                <a:ea typeface="新細明體" panose="02020500000000000000" pitchFamily="18" charset="-120"/>
                <a:sym typeface="Symbol" panose="05050102010706020507" pitchFamily="18" charset="2"/>
              </a:rPr>
              <a:t>DeptId</a:t>
            </a:r>
            <a:r>
              <a:rPr lang="en-US" altLang="zh-TW" sz="2400">
                <a:ea typeface="新細明體" panose="02020500000000000000" pitchFamily="18" charset="-120"/>
                <a:sym typeface="Symbol" panose="05050102010706020507" pitchFamily="18" charset="2"/>
              </a:rPr>
              <a:t>(Department)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44047" name="Group 15">
            <a:extLst>
              <a:ext uri="{FF2B5EF4-FFF2-40B4-BE49-F238E27FC236}">
                <a16:creationId xmlns:a16="http://schemas.microsoft.com/office/drawing/2014/main" id="{C13E3370-3466-470F-A0F0-4044003F293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867400"/>
            <a:ext cx="304800" cy="152400"/>
            <a:chOff x="2352" y="2064"/>
            <a:chExt cx="288" cy="96"/>
          </a:xfrm>
        </p:grpSpPr>
        <p:sp>
          <p:nvSpPr>
            <p:cNvPr id="44049" name="AutoShape 16">
              <a:extLst>
                <a:ext uri="{FF2B5EF4-FFF2-40B4-BE49-F238E27FC236}">
                  <a16:creationId xmlns:a16="http://schemas.microsoft.com/office/drawing/2014/main" id="{B905714B-7E65-43E4-8014-CFBC7F4A79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33107">
              <a:off x="2376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  <p:sp>
          <p:nvSpPr>
            <p:cNvPr id="44050" name="AutoShape 17">
              <a:extLst>
                <a:ext uri="{FF2B5EF4-FFF2-40B4-BE49-F238E27FC236}">
                  <a16:creationId xmlns:a16="http://schemas.microsoft.com/office/drawing/2014/main" id="{118ED970-40CC-4963-B079-DE0E6C5D1D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66893">
              <a:off x="2520" y="2040"/>
              <a:ext cx="96" cy="14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zh-TW" altLang="zh-TW" sz="1600"/>
            </a:p>
          </p:txBody>
        </p:sp>
      </p:grpSp>
      <p:pic>
        <p:nvPicPr>
          <p:cNvPr id="44048" name="Picture 21" descr="C:\2007\csc6710_fall\slides\schema_exp.bmp">
            <a:extLst>
              <a:ext uri="{FF2B5EF4-FFF2-40B4-BE49-F238E27FC236}">
                <a16:creationId xmlns:a16="http://schemas.microsoft.com/office/drawing/2014/main" id="{90943992-6492-4F33-BEA9-E4CF407A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48200"/>
            <a:ext cx="29527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95878-96EF-4A6C-AEB4-AC27C5D6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55</a:t>
            </a:fld>
            <a:endParaRPr lang="en-US" altLang="zh-TW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>
            <a:extLst>
              <a:ext uri="{FF2B5EF4-FFF2-40B4-BE49-F238E27FC236}">
                <a16:creationId xmlns:a16="http://schemas.microsoft.com/office/drawing/2014/main" id="{E8D85D72-211A-4D32-83C1-8AE67EF48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in SQL</a:t>
            </a:r>
          </a:p>
        </p:txBody>
      </p:sp>
      <p:sp>
        <p:nvSpPr>
          <p:cNvPr id="45060" name="Rectangle 1027">
            <a:extLst>
              <a:ext uri="{FF2B5EF4-FFF2-40B4-BE49-F238E27FC236}">
                <a16:creationId xmlns:a16="http://schemas.microsoft.com/office/drawing/2014/main" id="{59E34E5E-5587-4653-82FD-E8B3932E9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191000"/>
          </a:xfrm>
        </p:spPr>
        <p:txBody>
          <a:bodyPr/>
          <a:lstStyle/>
          <a:p>
            <a:r>
              <a:rPr lang="en-US" altLang="zh-TW" sz="3600" i="1">
                <a:ea typeface="新細明體" panose="02020500000000000000" pitchFamily="18" charset="-120"/>
              </a:rPr>
              <a:t>Strategy for implementing division in SQL</a:t>
            </a:r>
            <a:r>
              <a:rPr lang="en-US" altLang="zh-TW" sz="3600">
                <a:ea typeface="新細明體" panose="02020500000000000000" pitchFamily="18" charset="-120"/>
              </a:rPr>
              <a:t>: 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Find set, A, of all departments in which a particular professor, </a:t>
            </a:r>
            <a:r>
              <a:rPr lang="en-US" altLang="zh-TW" sz="3200" i="1">
                <a:ea typeface="新細明體" panose="02020500000000000000" pitchFamily="18" charset="-120"/>
              </a:rPr>
              <a:t>p</a:t>
            </a:r>
            <a:r>
              <a:rPr lang="en-US" altLang="zh-TW" sz="3200">
                <a:ea typeface="新細明體" panose="02020500000000000000" pitchFamily="18" charset="-120"/>
              </a:rPr>
              <a:t>, has taught a course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Find set, B, of all departments </a:t>
            </a:r>
          </a:p>
          <a:p>
            <a:pPr lvl="1"/>
            <a:r>
              <a:rPr lang="en-US" altLang="zh-TW" sz="3200">
                <a:ea typeface="新細明體" panose="02020500000000000000" pitchFamily="18" charset="-120"/>
              </a:rPr>
              <a:t>Output </a:t>
            </a:r>
            <a:r>
              <a:rPr lang="en-US" altLang="zh-TW" sz="3200" i="1">
                <a:ea typeface="新細明體" panose="02020500000000000000" pitchFamily="18" charset="-120"/>
              </a:rPr>
              <a:t>p </a:t>
            </a:r>
            <a:r>
              <a:rPr lang="en-US" altLang="zh-TW" sz="3200">
                <a:ea typeface="新細明體" panose="02020500000000000000" pitchFamily="18" charset="-120"/>
              </a:rPr>
              <a:t>if A </a:t>
            </a:r>
            <a:r>
              <a:rPr lang="en-US" altLang="zh-TW" sz="3200">
                <a:ea typeface="新細明體" panose="02020500000000000000" pitchFamily="18" charset="-120"/>
                <a:sym typeface="Symbol" panose="05050102010706020507" pitchFamily="18" charset="2"/>
              </a:rPr>
              <a:t> B, or, equivalently, if B–A is empty</a:t>
            </a:r>
          </a:p>
          <a:p>
            <a:r>
              <a:rPr lang="en-US" altLang="zh-TW" sz="3600" i="1">
                <a:ea typeface="新細明體" panose="02020500000000000000" pitchFamily="18" charset="-120"/>
              </a:rPr>
              <a:t>But how to do this exactly in SQL?</a:t>
            </a:r>
            <a:endParaRPr lang="en-US" altLang="zh-TW" sz="3600">
              <a:ea typeface="新細明體" panose="02020500000000000000" pitchFamily="18" charset="-120"/>
            </a:endParaRPr>
          </a:p>
          <a:p>
            <a:pPr lvl="1"/>
            <a:endParaRPr lang="en-US" altLang="zh-TW" sz="3200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47643-F187-4EC8-B960-0ACEEBCC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DA9A006A-D9B8-41CD-B9EF-068E343B4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Solution Sketch (1)</a:t>
            </a:r>
          </a:p>
        </p:txBody>
      </p:sp>
      <p:sp>
        <p:nvSpPr>
          <p:cNvPr id="160773" name="AutoShape 5">
            <a:extLst>
              <a:ext uri="{FF2B5EF4-FFF2-40B4-BE49-F238E27FC236}">
                <a16:creationId xmlns:a16="http://schemas.microsoft.com/office/drawing/2014/main" id="{0F880A20-F45C-4102-82F2-F0924866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620000" cy="4955203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 dirty="0">
                <a:solidFill>
                  <a:srgbClr val="990033"/>
                </a:solidFill>
                <a:ea typeface="新細明體" panose="02020500000000000000" pitchFamily="18" charset="-120"/>
              </a:rPr>
              <a:t>P taught courses in every department</a:t>
            </a: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990033"/>
                </a:solidFill>
                <a:ea typeface="新細明體" panose="02020500000000000000" pitchFamily="18" charset="-120"/>
              </a:rPr>
              <a:t>there does not exist any department that P has never taught a course</a:t>
            </a:r>
          </a:p>
          <a:p>
            <a:endParaRPr lang="en-US" altLang="zh-TW" sz="2400" dirty="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990033"/>
                </a:solidFill>
                <a:ea typeface="新細明體" panose="02020500000000000000" pitchFamily="18" charset="-120"/>
              </a:rPr>
              <a:t>NOT EXISTS(a department that P has never taught a course)</a:t>
            </a:r>
            <a:endParaRPr lang="en-US" altLang="zh-TW" sz="28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46085" name="AutoShape 9">
            <a:extLst>
              <a:ext uri="{FF2B5EF4-FFF2-40B4-BE49-F238E27FC236}">
                <a16:creationId xmlns:a16="http://schemas.microsoft.com/office/drawing/2014/main" id="{6C412A22-8537-4B1F-9871-9150F121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46086" name="AutoShape 10">
            <a:extLst>
              <a:ext uri="{FF2B5EF4-FFF2-40B4-BE49-F238E27FC236}">
                <a16:creationId xmlns:a16="http://schemas.microsoft.com/office/drawing/2014/main" id="{D03F57B4-2B07-45AA-88D8-DE3C9877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54E12-9E5C-4D57-979F-7474DF79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57</a:t>
            </a:fld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B012C82E-A90F-4BA8-A153-CB9360FD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Solution Sketch (1)</a:t>
            </a:r>
          </a:p>
        </p:txBody>
      </p:sp>
      <p:sp>
        <p:nvSpPr>
          <p:cNvPr id="162819" name="AutoShape 3">
            <a:extLst>
              <a:ext uri="{FF2B5EF4-FFF2-40B4-BE49-F238E27FC236}">
                <a16:creationId xmlns:a16="http://schemas.microsoft.com/office/drawing/2014/main" id="{3F2BE12B-0152-4082-986C-1C53C8D7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752600"/>
            <a:ext cx="7620000" cy="4845050"/>
          </a:xfrm>
          <a:prstGeom prst="wedgeRectCallout">
            <a:avLst>
              <a:gd name="adj1" fmla="val -43750"/>
              <a:gd name="adj2" fmla="val 7000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>
                <a:solidFill>
                  <a:srgbClr val="990033"/>
                </a:solidFill>
                <a:ea typeface="新細明體" panose="02020500000000000000" pitchFamily="18" charset="-120"/>
              </a:rPr>
              <a:t>NOT EXISTS(the departments that P has never taught a course)</a:t>
            </a:r>
            <a:endParaRPr lang="en-US" altLang="zh-TW" sz="280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endParaRPr lang="en-US" altLang="zh-TW" sz="2800">
              <a:solidFill>
                <a:srgbClr val="990033"/>
              </a:solidFill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P.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solidFill>
                  <a:srgbClr val="660066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NOT EXISTS(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B: All departments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EXCEPT</a:t>
            </a:r>
          </a:p>
          <a:p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  A: the departments that P has ever taught a course)</a:t>
            </a:r>
          </a:p>
          <a:p>
            <a:r>
              <a:rPr lang="en-US" altLang="zh-TW" sz="2800">
                <a:solidFill>
                  <a:schemeClr val="accent2"/>
                </a:solidFill>
                <a:ea typeface="新細明體" panose="02020500000000000000" pitchFamily="18" charset="-120"/>
              </a:rPr>
              <a:t>But how do we formulate A and B?</a:t>
            </a:r>
          </a:p>
        </p:txBody>
      </p:sp>
      <p:sp>
        <p:nvSpPr>
          <p:cNvPr id="47109" name="AutoShape 4">
            <a:extLst>
              <a:ext uri="{FF2B5EF4-FFF2-40B4-BE49-F238E27FC236}">
                <a16:creationId xmlns:a16="http://schemas.microsoft.com/office/drawing/2014/main" id="{193224C2-8F4A-4B7F-9FCA-F3BF1F15C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3C8851-221A-4722-9E79-9F07223F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58</a:t>
            </a:fld>
            <a:endParaRPr lang="en-US" altLang="zh-TW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椭圆 8">
            <a:extLst>
              <a:ext uri="{FF2B5EF4-FFF2-40B4-BE49-F238E27FC236}">
                <a16:creationId xmlns:a16="http://schemas.microsoft.com/office/drawing/2014/main" id="{27617938-E94B-4240-87C4-4477FFD3F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35" y="1541614"/>
            <a:ext cx="3124200" cy="30480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4" name="椭圆 9">
            <a:extLst>
              <a:ext uri="{FF2B5EF4-FFF2-40B4-BE49-F238E27FC236}">
                <a16:creationId xmlns:a16="http://schemas.microsoft.com/office/drawing/2014/main" id="{B8E20E6D-0875-4BC6-BFDD-C4254B5F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362200"/>
            <a:ext cx="1828800" cy="1752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153605" name="TextBox 16">
            <a:extLst>
              <a:ext uri="{FF2B5EF4-FFF2-40B4-BE49-F238E27FC236}">
                <a16:creationId xmlns:a16="http://schemas.microsoft.com/office/drawing/2014/main" id="{477BAB8B-4140-4E44-8730-2A5EE1D2F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17430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B: All dept IDs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53606" name="TextBox 17">
            <a:extLst>
              <a:ext uri="{FF2B5EF4-FFF2-40B4-BE49-F238E27FC236}">
                <a16:creationId xmlns:a16="http://schemas.microsoft.com/office/drawing/2014/main" id="{43F4C9F5-6BFD-423A-B394-A52A93D92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0"/>
            <a:ext cx="3402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A: Those dept IDs that P works</a:t>
            </a:r>
            <a:endParaRPr lang="en-US" dirty="0"/>
          </a:p>
        </p:txBody>
      </p:sp>
      <p:cxnSp>
        <p:nvCxnSpPr>
          <p:cNvPr id="153607" name="直接连接符 34">
            <a:extLst>
              <a:ext uri="{FF2B5EF4-FFF2-40B4-BE49-F238E27FC236}">
                <a16:creationId xmlns:a16="http://schemas.microsoft.com/office/drawing/2014/main" id="{E54E2679-CFFE-401D-8ACA-2EA59C9872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38400" y="3505200"/>
            <a:ext cx="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08" name="TextBox 48">
            <a:extLst>
              <a:ext uri="{FF2B5EF4-FFF2-40B4-BE49-F238E27FC236}">
                <a16:creationId xmlns:a16="http://schemas.microsoft.com/office/drawing/2014/main" id="{AA1ED686-3E26-41A6-8536-748752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790" y="6019800"/>
            <a:ext cx="1816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latin typeface="Times New Roman"/>
                <a:ea typeface="新細明體"/>
                <a:cs typeface="Times New Roman"/>
              </a:rPr>
              <a:t>If B-A= Empty </a:t>
            </a:r>
            <a:endParaRPr lang="en-US" altLang="zh-TW" dirty="0">
              <a:ea typeface="新細明體" panose="02020500000000000000" pitchFamily="18" charset="-120"/>
              <a:cs typeface="Times New Roman"/>
            </a:endParaRPr>
          </a:p>
        </p:txBody>
      </p:sp>
      <p:cxnSp>
        <p:nvCxnSpPr>
          <p:cNvPr id="153609" name="直接箭头连接符 11">
            <a:extLst>
              <a:ext uri="{FF2B5EF4-FFF2-40B4-BE49-F238E27FC236}">
                <a16:creationId xmlns:a16="http://schemas.microsoft.com/office/drawing/2014/main" id="{1ECFFB00-DC61-46D7-AD7E-0BE5796676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05761" y="4259925"/>
            <a:ext cx="4572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10" name="直接箭头连接符 14">
            <a:extLst>
              <a:ext uri="{FF2B5EF4-FFF2-40B4-BE49-F238E27FC236}">
                <a16:creationId xmlns:a16="http://schemas.microsoft.com/office/drawing/2014/main" id="{46640AAE-E299-4E70-9C12-F7905EA916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38600" y="3505200"/>
            <a:ext cx="838200" cy="1676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表格 24">
            <a:extLst>
              <a:ext uri="{FF2B5EF4-FFF2-40B4-BE49-F238E27FC236}">
                <a16:creationId xmlns:a16="http://schemas.microsoft.com/office/drawing/2014/main" id="{3581FADB-A692-482D-BF37-BB5E7355C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861966"/>
              </p:ext>
            </p:extLst>
          </p:nvPr>
        </p:nvGraphicFramePr>
        <p:xfrm>
          <a:off x="131822" y="664356"/>
          <a:ext cx="24064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156">
                  <a:extLst>
                    <a:ext uri="{9D8B030D-6E8A-4147-A177-3AD203B41FA5}">
                      <a16:colId xmlns:a16="http://schemas.microsoft.com/office/drawing/2014/main" val="4037064148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690061881"/>
                    </a:ext>
                  </a:extLst>
                </a:gridCol>
                <a:gridCol w="802156">
                  <a:extLst>
                    <a:ext uri="{9D8B030D-6E8A-4147-A177-3AD203B41FA5}">
                      <a16:colId xmlns:a16="http://schemas.microsoft.com/office/drawing/2014/main" val="2331991773"/>
                    </a:ext>
                  </a:extLst>
                </a:gridCol>
              </a:tblGrid>
              <a:tr h="262961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80227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john</a:t>
                      </a:r>
                      <a:endParaRPr lang="zh-TW" altLang="en-US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334414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kathy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5648"/>
                  </a:ext>
                </a:extLst>
              </a:tr>
              <a:tr h="262961">
                <a:tc>
                  <a:txBody>
                    <a:bodyPr/>
                    <a:lstStyle/>
                    <a:p>
                      <a:r>
                        <a:rPr lang="zh-TW" altLang="en-US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frank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71104"/>
                  </a:ext>
                </a:extLst>
              </a:tr>
            </a:tbl>
          </a:graphicData>
        </a:graphic>
      </p:graphicFrame>
      <p:graphicFrame>
        <p:nvGraphicFramePr>
          <p:cNvPr id="3" name="表格 21">
            <a:extLst>
              <a:ext uri="{FF2B5EF4-FFF2-40B4-BE49-F238E27FC236}">
                <a16:creationId xmlns:a16="http://schemas.microsoft.com/office/drawing/2014/main" id="{10F234D4-6C3F-4CCA-84F0-045A5393F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23837"/>
              </p:ext>
            </p:extLst>
          </p:nvPr>
        </p:nvGraphicFramePr>
        <p:xfrm>
          <a:off x="344623" y="5502482"/>
          <a:ext cx="218208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43">
                  <a:extLst>
                    <a:ext uri="{9D8B030D-6E8A-4147-A177-3AD203B41FA5}">
                      <a16:colId xmlns:a16="http://schemas.microsoft.com/office/drawing/2014/main" val="3330574142"/>
                    </a:ext>
                  </a:extLst>
                </a:gridCol>
                <a:gridCol w="1091043">
                  <a:extLst>
                    <a:ext uri="{9D8B030D-6E8A-4147-A177-3AD203B41FA5}">
                      <a16:colId xmlns:a16="http://schemas.microsoft.com/office/drawing/2014/main" val="3489822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00B050"/>
                          </a:solidFill>
                        </a:rPr>
                        <a:t>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5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00B050"/>
                          </a:solidFill>
                        </a:rPr>
                        <a:t>bbb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21070"/>
                  </a:ext>
                </a:extLst>
              </a:tr>
            </a:tbl>
          </a:graphicData>
        </a:graphic>
      </p:graphicFrame>
      <p:graphicFrame>
        <p:nvGraphicFramePr>
          <p:cNvPr id="5" name="表格 26">
            <a:extLst>
              <a:ext uri="{FF2B5EF4-FFF2-40B4-BE49-F238E27FC236}">
                <a16:creationId xmlns:a16="http://schemas.microsoft.com/office/drawing/2014/main" id="{2838F050-2EB6-4F2F-89E2-8D83276C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7927"/>
              </p:ext>
            </p:extLst>
          </p:nvPr>
        </p:nvGraphicFramePr>
        <p:xfrm>
          <a:off x="6431040" y="563234"/>
          <a:ext cx="18765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99">
                  <a:extLst>
                    <a:ext uri="{9D8B030D-6E8A-4147-A177-3AD203B41FA5}">
                      <a16:colId xmlns:a16="http://schemas.microsoft.com/office/drawing/2014/main" val="2203868746"/>
                    </a:ext>
                  </a:extLst>
                </a:gridCol>
                <a:gridCol w="938299">
                  <a:extLst>
                    <a:ext uri="{9D8B030D-6E8A-4147-A177-3AD203B41FA5}">
                      <a16:colId xmlns:a16="http://schemas.microsoft.com/office/drawing/2014/main" val="162673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/>
                        <a:t>facid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deptid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  <a:endParaRPr lang="zh-TW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aaa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rgbClr val="FF0000"/>
                          </a:solidFill>
                        </a:rPr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bbb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aaa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7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solidFill>
                            <a:schemeClr val="tx1"/>
                          </a:solidFill>
                        </a:rPr>
                        <a:t>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65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7FD65C-D3FE-47AD-9B73-21517425B7C5}"/>
              </a:ext>
            </a:extLst>
          </p:cNvPr>
          <p:cNvSpPr txBox="1"/>
          <p:nvPr/>
        </p:nvSpPr>
        <p:spPr>
          <a:xfrm>
            <a:off x="2913214" y="971837"/>
            <a:ext cx="376787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P</a:t>
            </a:r>
            <a:endParaRPr lang="en-US" dirty="0">
              <a:latin typeface="Times New Roman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F77C3-2ABE-41BE-9AFC-77406C365244}"/>
              </a:ext>
            </a:extLst>
          </p:cNvPr>
          <p:cNvCxnSpPr/>
          <p:nvPr/>
        </p:nvCxnSpPr>
        <p:spPr bwMode="auto">
          <a:xfrm flipH="1" flipV="1">
            <a:off x="2506988" y="1157214"/>
            <a:ext cx="418144" cy="160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5D957-E00C-43B0-9AAC-F9543E0B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59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743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2A1B54DD-1D8A-48DE-8DC9-6FE30F1F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09600"/>
          </a:xfrm>
          <a:solidFill>
            <a:srgbClr val="FFFFFF"/>
          </a:solidFill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The Role of Relational Algebra in a DBMS</a:t>
            </a:r>
          </a:p>
        </p:txBody>
      </p:sp>
      <p:pic>
        <p:nvPicPr>
          <p:cNvPr id="8196" name="Picture 29">
            <a:extLst>
              <a:ext uri="{FF2B5EF4-FFF2-40B4-BE49-F238E27FC236}">
                <a16:creationId xmlns:a16="http://schemas.microsoft.com/office/drawing/2014/main" id="{E59624CB-86B6-4BB8-8BE9-A7D60E74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990600"/>
            <a:ext cx="6376987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Freeform 30">
            <a:extLst>
              <a:ext uri="{FF2B5EF4-FFF2-40B4-BE49-F238E27FC236}">
                <a16:creationId xmlns:a16="http://schemas.microsoft.com/office/drawing/2014/main" id="{3D66BF45-4CE1-4B53-B69D-1D19868B7FDD}"/>
              </a:ext>
            </a:extLst>
          </p:cNvPr>
          <p:cNvSpPr>
            <a:spLocks/>
          </p:cNvSpPr>
          <p:nvPr/>
        </p:nvSpPr>
        <p:spPr bwMode="auto">
          <a:xfrm>
            <a:off x="606425" y="2220913"/>
            <a:ext cx="4694238" cy="2997200"/>
          </a:xfrm>
          <a:custGeom>
            <a:avLst/>
            <a:gdLst>
              <a:gd name="T0" fmla="*/ 2147483647 w 2957"/>
              <a:gd name="T1" fmla="*/ 2147483647 h 1888"/>
              <a:gd name="T2" fmla="*/ 2147483647 w 2957"/>
              <a:gd name="T3" fmla="*/ 2147483647 h 1888"/>
              <a:gd name="T4" fmla="*/ 2147483647 w 2957"/>
              <a:gd name="T5" fmla="*/ 2147483647 h 1888"/>
              <a:gd name="T6" fmla="*/ 2147483647 w 2957"/>
              <a:gd name="T7" fmla="*/ 2147483647 h 1888"/>
              <a:gd name="T8" fmla="*/ 2147483647 w 2957"/>
              <a:gd name="T9" fmla="*/ 2147483647 h 1888"/>
              <a:gd name="T10" fmla="*/ 2147483647 w 2957"/>
              <a:gd name="T11" fmla="*/ 2147483647 h 1888"/>
              <a:gd name="T12" fmla="*/ 2147483647 w 2957"/>
              <a:gd name="T13" fmla="*/ 2147483647 h 1888"/>
              <a:gd name="T14" fmla="*/ 2147483647 w 2957"/>
              <a:gd name="T15" fmla="*/ 2147483647 h 1888"/>
              <a:gd name="T16" fmla="*/ 2147483647 w 2957"/>
              <a:gd name="T17" fmla="*/ 2147483647 h 1888"/>
              <a:gd name="T18" fmla="*/ 2147483647 w 2957"/>
              <a:gd name="T19" fmla="*/ 2147483647 h 1888"/>
              <a:gd name="T20" fmla="*/ 2147483647 w 2957"/>
              <a:gd name="T21" fmla="*/ 2147483647 h 1888"/>
              <a:gd name="T22" fmla="*/ 2147483647 w 2957"/>
              <a:gd name="T23" fmla="*/ 2147483647 h 1888"/>
              <a:gd name="T24" fmla="*/ 2147483647 w 2957"/>
              <a:gd name="T25" fmla="*/ 2147483647 h 1888"/>
              <a:gd name="T26" fmla="*/ 2147483647 w 2957"/>
              <a:gd name="T27" fmla="*/ 2147483647 h 1888"/>
              <a:gd name="T28" fmla="*/ 2147483647 w 2957"/>
              <a:gd name="T29" fmla="*/ 2147483647 h 1888"/>
              <a:gd name="T30" fmla="*/ 2147483647 w 2957"/>
              <a:gd name="T31" fmla="*/ 2147483647 h 1888"/>
              <a:gd name="T32" fmla="*/ 2147483647 w 2957"/>
              <a:gd name="T33" fmla="*/ 2147483647 h 1888"/>
              <a:gd name="T34" fmla="*/ 2147483647 w 2957"/>
              <a:gd name="T35" fmla="*/ 2147483647 h 1888"/>
              <a:gd name="T36" fmla="*/ 2147483647 w 2957"/>
              <a:gd name="T37" fmla="*/ 2147483647 h 1888"/>
              <a:gd name="T38" fmla="*/ 2147483647 w 2957"/>
              <a:gd name="T39" fmla="*/ 2147483647 h 1888"/>
              <a:gd name="T40" fmla="*/ 2147483647 w 2957"/>
              <a:gd name="T41" fmla="*/ 2147483647 h 1888"/>
              <a:gd name="T42" fmla="*/ 2147483647 w 2957"/>
              <a:gd name="T43" fmla="*/ 2147483647 h 1888"/>
              <a:gd name="T44" fmla="*/ 2147483647 w 2957"/>
              <a:gd name="T45" fmla="*/ 2147483647 h 1888"/>
              <a:gd name="T46" fmla="*/ 2147483647 w 2957"/>
              <a:gd name="T47" fmla="*/ 2147483647 h 1888"/>
              <a:gd name="T48" fmla="*/ 2147483647 w 2957"/>
              <a:gd name="T49" fmla="*/ 2147483647 h 1888"/>
              <a:gd name="T50" fmla="*/ 2147483647 w 2957"/>
              <a:gd name="T51" fmla="*/ 2147483647 h 1888"/>
              <a:gd name="T52" fmla="*/ 2147483647 w 2957"/>
              <a:gd name="T53" fmla="*/ 2147483647 h 1888"/>
              <a:gd name="T54" fmla="*/ 2147483647 w 2957"/>
              <a:gd name="T55" fmla="*/ 2147483647 h 1888"/>
              <a:gd name="T56" fmla="*/ 2147483647 w 2957"/>
              <a:gd name="T57" fmla="*/ 2147483647 h 1888"/>
              <a:gd name="T58" fmla="*/ 2147483647 w 2957"/>
              <a:gd name="T59" fmla="*/ 2147483647 h 1888"/>
              <a:gd name="T60" fmla="*/ 2147483647 w 2957"/>
              <a:gd name="T61" fmla="*/ 2147483647 h 1888"/>
              <a:gd name="T62" fmla="*/ 2147483647 w 2957"/>
              <a:gd name="T63" fmla="*/ 2147483647 h 188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957"/>
              <a:gd name="T97" fmla="*/ 0 h 1888"/>
              <a:gd name="T98" fmla="*/ 2957 w 2957"/>
              <a:gd name="T99" fmla="*/ 1888 h 188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C1FB3-44A1-4453-94C4-A244B4A3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B1DAB0D7-5214-4689-98AC-902B6A68F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– SQL Solution in details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7DE06FA8-DD21-4481-905D-9DCB2E35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98600"/>
            <a:ext cx="761702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 dirty="0" err="1">
                <a:solidFill>
                  <a:srgbClr val="660066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660066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6600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2400" dirty="0">
                <a:solidFill>
                  <a:srgbClr val="660066"/>
                </a:solidFill>
                <a:ea typeface="新細明體" panose="02020500000000000000" pitchFamily="18" charset="-120"/>
              </a:rPr>
              <a:t> P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NOT EXISTS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(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            // all dept Ids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</a:t>
            </a:r>
            <a:r>
              <a:rPr lang="en-US" altLang="zh-TW" sz="2400" b="1" dirty="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// dept Ids that P teaches a course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T,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7CE7A-5923-4FE5-B1F1-4DF0AC2E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D2184-D747-5EA2-E1F1-38A83CD6337B}"/>
              </a:ext>
            </a:extLst>
          </p:cNvPr>
          <p:cNvSpPr txBox="1"/>
          <p:nvPr/>
        </p:nvSpPr>
        <p:spPr>
          <a:xfrm>
            <a:off x="1062990" y="5653584"/>
            <a:ext cx="739521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Tip: consider P as a fixed tuple in the subquery.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C1209-788A-4636-9311-BA1C69CF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591759A5-74C8-DB6E-A4D1-3793192A0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Division – SQL Solution in details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12465530-EB6F-1000-FDCB-827EA072A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498600"/>
            <a:ext cx="761702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1. For each Professor P, calculate B - A </a:t>
            </a:r>
            <a:endParaRPr lang="en-US" altLang="zh-TW" sz="2400" dirty="0">
              <a:solidFill>
                <a:srgbClr val="660066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(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D.</a:t>
            </a:r>
            <a:r>
              <a:rPr lang="en-US" altLang="zh-TW" sz="24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008000"/>
                </a:solidFill>
                <a:ea typeface="新細明體" panose="02020500000000000000" pitchFamily="18" charset="-120"/>
              </a:rPr>
              <a:t>            // all dept Ids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2400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Department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</a:rPr>
              <a:t> D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            </a:t>
            </a:r>
            <a:r>
              <a:rPr lang="en-US" altLang="zh-TW" sz="2400" b="1" dirty="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EXCEPT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DeptId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      // dept Ids that P teaches a course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T,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Course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C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ProfId</a:t>
            </a:r>
            <a:r>
              <a:rPr lang="en-US" altLang="zh-TW" sz="2400" i="1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P.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Id</a:t>
            </a:r>
            <a:endParaRPr lang="en-US" altLang="zh-TW" sz="2400" i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               </a:t>
            </a:r>
            <a:r>
              <a:rPr lang="en-US" altLang="zh-TW" sz="2400" dirty="0">
                <a:solidFill>
                  <a:srgbClr val="FF0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24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C.</a:t>
            </a:r>
            <a:r>
              <a:rPr lang="en-US" altLang="zh-TW" sz="2400" i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) 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2. If the result is empty, then P will be in the answer.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E4C70-943B-85B2-2DE4-08933AC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685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E18E079A-C77A-498C-B4FC-0D5208DF1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Aggregates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2CAC568-E79E-4395-8378-C90C3A9FA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236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Functions that operate on sets: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COUNT, SUM, AVG, MAX, MIN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Produce numbers (not tables)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Aggregates over multiple rows into one row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Not part of relational algebra (but not hard to add)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B77D3164-E2E3-4ED2-B221-C14E75BB3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00600"/>
            <a:ext cx="35242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 </a:t>
            </a:r>
            <a:r>
              <a:rPr lang="en-US" altLang="zh-TW" sz="32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(*)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Professor</a:t>
            </a:r>
            <a:r>
              <a:rPr lang="en-US" altLang="zh-TW" sz="3200">
                <a:ea typeface="新細明體" panose="02020500000000000000" pitchFamily="18" charset="-120"/>
              </a:rPr>
              <a:t> P</a:t>
            </a:r>
            <a:endParaRPr lang="en-US" altLang="zh-TW" sz="32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7E578EED-6FF7-474B-AB78-0117A676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4813300"/>
            <a:ext cx="39798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entury Gothic" pitchFamily="34" charset="0"/>
              </a:rPr>
              <a:t>SELECT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MAX</a:t>
            </a:r>
            <a:r>
              <a:rPr lang="en-US" sz="3200"/>
              <a:t> (</a:t>
            </a:r>
            <a:r>
              <a:rPr lang="en-US" sz="3200" i="1"/>
              <a:t>Salary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>
                <a:latin typeface="Century Gothic" pitchFamily="34" charset="0"/>
              </a:rPr>
              <a:t>FROM</a:t>
            </a:r>
            <a:r>
              <a:rPr lang="en-US" sz="3200"/>
              <a:t> 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 sz="3200"/>
              <a:t> 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CCCD-27F3-424F-87DD-7CE2390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62</a:t>
            </a:fld>
            <a:endParaRPr lang="en-US" altLang="zh-TW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631FCBB5-0A81-4540-8A08-34FD299FE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Aggregates (cont’d)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32FCBD26-5669-419A-A32B-C5C59DE9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59013"/>
            <a:ext cx="46751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(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 = ‘S2000’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A364EBFE-26DC-444B-8426-7B0A47C7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49813"/>
            <a:ext cx="61785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(DISTINCT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Semester</a:t>
            </a:r>
            <a:r>
              <a:rPr lang="en-US" altLang="zh-TW" sz="2800">
                <a:ea typeface="新細明體" panose="02020500000000000000" pitchFamily="18" charset="-120"/>
              </a:rPr>
              <a:t> = ‘S2000’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D25CFCAC-7E70-4515-A7A1-ABA70627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556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Count the number of courses taught in S2000</a:t>
            </a:r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E5EB0BC1-9904-45F9-BCD6-7DF6318E6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66325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But if multiple sections of same course </a:t>
            </a:r>
          </a:p>
          <a:p>
            <a:r>
              <a:rPr lang="en-US" altLang="zh-TW" sz="3200">
                <a:ea typeface="新細明體" panose="02020500000000000000" pitchFamily="18" charset="-120"/>
              </a:rPr>
              <a:t>are taught, use: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C3430-734B-4379-ACA5-B505F1D3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63</a:t>
            </a:fld>
            <a:endParaRPr lang="en-US" altLang="zh-TW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322C0F71-AE18-4863-9210-BA4EAD739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Grouping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8630650-FAE3-41B9-A8E2-4A7D42F9B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But how do we compute the number of courses taught in S2000 </a:t>
            </a:r>
            <a:r>
              <a:rPr lang="en-US" altLang="zh-TW" i="1" dirty="0">
                <a:ea typeface="新細明體" panose="02020500000000000000" pitchFamily="18" charset="-120"/>
              </a:rPr>
              <a:t>per professor</a:t>
            </a:r>
            <a:r>
              <a:rPr lang="en-US" altLang="zh-TW" dirty="0">
                <a:ea typeface="新細明體" panose="02020500000000000000" pitchFamily="18" charset="-120"/>
              </a:rPr>
              <a:t>?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Strategy 1:  Fire off a separate query for </a:t>
            </a:r>
            <a:r>
              <a:rPr lang="en-US" altLang="zh-TW" u="sng" dirty="0">
                <a:ea typeface="新細明體" panose="02020500000000000000" pitchFamily="18" charset="-120"/>
              </a:rPr>
              <a:t>each</a:t>
            </a:r>
            <a:r>
              <a:rPr lang="en-US" altLang="zh-TW" dirty="0">
                <a:ea typeface="新細明體" panose="02020500000000000000" pitchFamily="18" charset="-120"/>
              </a:rPr>
              <a:t> professor: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SELECT   COUNT(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FROM    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000" dirty="0">
                <a:ea typeface="新細明體" panose="02020500000000000000" pitchFamily="18" charset="-120"/>
              </a:rPr>
              <a:t>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WHERE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Semester</a:t>
            </a:r>
            <a:r>
              <a:rPr lang="en-US" altLang="zh-TW" sz="2000" dirty="0">
                <a:ea typeface="新細明體" panose="02020500000000000000" pitchFamily="18" charset="-120"/>
              </a:rPr>
              <a:t> = ‘S2000’ </a:t>
            </a:r>
            <a:r>
              <a:rPr lang="en-US" altLang="zh-TW" sz="1800" dirty="0">
                <a:ea typeface="新細明體" panose="02020500000000000000" pitchFamily="18" charset="-120"/>
              </a:rPr>
              <a:t>AND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ea typeface="新細明體" panose="02020500000000000000" pitchFamily="18" charset="-120"/>
              </a:rPr>
              <a:t> = 123456789</a:t>
            </a:r>
          </a:p>
          <a:p>
            <a:pPr lvl="2">
              <a:spcBef>
                <a:spcPct val="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Cumbersome</a:t>
            </a:r>
          </a:p>
          <a:p>
            <a:pPr lvl="2">
              <a:spcBef>
                <a:spcPct val="0"/>
              </a:spcBef>
            </a:pPr>
            <a:r>
              <a:rPr lang="en-US" altLang="zh-TW" sz="2000" dirty="0">
                <a:ea typeface="新細明體" panose="02020500000000000000" pitchFamily="18" charset="-120"/>
              </a:rPr>
              <a:t>What if the number of professors changes?  Add another query?</a:t>
            </a:r>
          </a:p>
          <a:p>
            <a:pPr lvl="1">
              <a:spcBef>
                <a:spcPct val="0"/>
              </a:spcBef>
            </a:pPr>
            <a:r>
              <a:rPr lang="en-US" altLang="zh-TW" dirty="0">
                <a:ea typeface="新細明體" panose="02020500000000000000" pitchFamily="18" charset="-120"/>
              </a:rPr>
              <a:t>Strategy 2:  define a special </a:t>
            </a:r>
            <a:r>
              <a:rPr lang="en-US" altLang="zh-TW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grouping operator</a:t>
            </a:r>
            <a:r>
              <a:rPr lang="en-US" altLang="zh-TW" dirty="0">
                <a:ea typeface="新細明體" panose="02020500000000000000" pitchFamily="18" charset="-120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SELECT   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ProfId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,  COUNT(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FROM       </a:t>
            </a:r>
            <a:r>
              <a:rPr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Teaching</a:t>
            </a:r>
            <a:r>
              <a:rPr lang="en-US" altLang="zh-TW" sz="2000" dirty="0">
                <a:ea typeface="新細明體" panose="02020500000000000000" pitchFamily="18" charset="-120"/>
              </a:rPr>
              <a:t> 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			WHERE      </a:t>
            </a:r>
            <a:r>
              <a:rPr lang="en-US" altLang="zh-TW" sz="2000" dirty="0" err="1"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ea typeface="新細明體" panose="02020500000000000000" pitchFamily="18" charset="-120"/>
              </a:rPr>
              <a:t>Semester</a:t>
            </a:r>
            <a:r>
              <a:rPr lang="en-US" altLang="zh-TW" sz="2000" dirty="0">
                <a:ea typeface="新細明體" panose="02020500000000000000" pitchFamily="18" charset="-120"/>
              </a:rPr>
              <a:t> = ‘S2000’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			</a:t>
            </a:r>
            <a:r>
              <a:rPr lang="en-US" altLang="zh-TW" sz="1800" dirty="0">
                <a:solidFill>
                  <a:srgbClr val="990033"/>
                </a:solidFill>
                <a:ea typeface="新細明體" panose="02020500000000000000" pitchFamily="18" charset="-120"/>
              </a:rPr>
              <a:t>GROUP BY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ProfId</a:t>
            </a:r>
            <a:endParaRPr lang="en-US" altLang="zh-TW" sz="2000" i="1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i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Grou</a:t>
            </a:r>
            <a:r>
              <a:rPr lang="en-US" altLang="zh-TW" sz="2000" i="1" dirty="0">
                <a:solidFill>
                  <a:srgbClr val="008000"/>
                </a:solidFill>
                <a:ea typeface="新細明體" panose="02020500000000000000" pitchFamily="18" charset="-120"/>
              </a:rPr>
              <a:t> ID is unique in a group!</a:t>
            </a:r>
            <a:endParaRPr lang="en-US" altLang="zh-TW" i="1" dirty="0">
              <a:solidFill>
                <a:srgbClr val="008000"/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8CD54-681F-415E-8FA2-BE2D8A29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64</a:t>
            </a:fld>
            <a:endParaRPr lang="en-US" altLang="zh-TW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25D05D29-214C-49E1-ACB5-A40BFE462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105400" cy="838200"/>
          </a:xfrm>
        </p:spPr>
        <p:txBody>
          <a:bodyPr/>
          <a:lstStyle/>
          <a:p>
            <a:r>
              <a:rPr lang="en-US" altLang="zh-TW" sz="4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4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BY</a:t>
            </a:r>
            <a:endParaRPr lang="en-US" altLang="zh-TW" sz="4000" dirty="0">
              <a:ea typeface="新細明體" panose="02020500000000000000" pitchFamily="18" charset="-120"/>
            </a:endParaRPr>
          </a:p>
        </p:txBody>
      </p:sp>
      <p:pic>
        <p:nvPicPr>
          <p:cNvPr id="52228" name="Picture 59">
            <a:extLst>
              <a:ext uri="{FF2B5EF4-FFF2-40B4-BE49-F238E27FC236}">
                <a16:creationId xmlns:a16="http://schemas.microsoft.com/office/drawing/2014/main" id="{581E0937-1697-403A-8381-B28057945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6350"/>
            <a:ext cx="81534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Line 60">
            <a:extLst>
              <a:ext uri="{FF2B5EF4-FFF2-40B4-BE49-F238E27FC236}">
                <a16:creationId xmlns:a16="http://schemas.microsoft.com/office/drawing/2014/main" id="{84314EFC-7093-40CF-991C-EF1720065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76600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30" name="Text Box 62">
            <a:extLst>
              <a:ext uri="{FF2B5EF4-FFF2-40B4-BE49-F238E27FC236}">
                <a16:creationId xmlns:a16="http://schemas.microsoft.com/office/drawing/2014/main" id="{61160C24-1691-4EB2-99A0-A01A42F8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Values are the same  for all rows in same group</a:t>
            </a:r>
          </a:p>
        </p:txBody>
      </p:sp>
      <p:sp>
        <p:nvSpPr>
          <p:cNvPr id="52231" name="Text Box 63">
            <a:extLst>
              <a:ext uri="{FF2B5EF4-FFF2-40B4-BE49-F238E27FC236}">
                <a16:creationId xmlns:a16="http://schemas.microsoft.com/office/drawing/2014/main" id="{03B70744-37C1-4EF1-ABCC-61AFC05F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15000"/>
            <a:ext cx="1905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200">
                <a:ea typeface="新細明體" panose="02020500000000000000" pitchFamily="18" charset="-120"/>
              </a:rPr>
              <a:t>Values might be different for rows in the same group, need aggregation!</a:t>
            </a:r>
          </a:p>
        </p:txBody>
      </p:sp>
      <p:sp>
        <p:nvSpPr>
          <p:cNvPr id="52232" name="Line 64">
            <a:extLst>
              <a:ext uri="{FF2B5EF4-FFF2-40B4-BE49-F238E27FC236}">
                <a16:creationId xmlns:a16="http://schemas.microsoft.com/office/drawing/2014/main" id="{FC104070-6BBE-4FF2-83A2-FADB461A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200400"/>
            <a:ext cx="6096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A7226-33D2-4543-9ACA-2E77DDCE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65</a:t>
            </a:fld>
            <a:endParaRPr lang="en-US" altLang="zh-TW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69B87C-A9A4-70A4-5CBE-ABDCC98E61D8}"/>
              </a:ext>
            </a:extLst>
          </p:cNvPr>
          <p:cNvCxnSpPr/>
          <p:nvPr/>
        </p:nvCxnSpPr>
        <p:spPr bwMode="auto">
          <a:xfrm>
            <a:off x="1500809" y="914400"/>
            <a:ext cx="487017" cy="586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31C50B-A231-23C7-7516-58BE1215B18E}"/>
              </a:ext>
            </a:extLst>
          </p:cNvPr>
          <p:cNvSpPr txBox="1"/>
          <p:nvPr/>
        </p:nvSpPr>
        <p:spPr>
          <a:xfrm>
            <a:off x="460832" y="741678"/>
            <a:ext cx="2053768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Groupid</a:t>
            </a:r>
            <a:r>
              <a:rPr lang="en-US" dirty="0"/>
              <a:t> attributes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46FCB0-3DBB-6610-DD72-9B995DE307E3}"/>
              </a:ext>
            </a:extLst>
          </p:cNvPr>
          <p:cNvCxnSpPr>
            <a:cxnSpLocks/>
          </p:cNvCxnSpPr>
          <p:nvPr/>
        </p:nvCxnSpPr>
        <p:spPr bwMode="auto">
          <a:xfrm flipH="1">
            <a:off x="3041374" y="1126081"/>
            <a:ext cx="178904" cy="374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F89190-7FC0-7561-1AA7-DB7E3449D55C}"/>
              </a:ext>
            </a:extLst>
          </p:cNvPr>
          <p:cNvSpPr txBox="1"/>
          <p:nvPr/>
        </p:nvSpPr>
        <p:spPr>
          <a:xfrm>
            <a:off x="2463586" y="752445"/>
            <a:ext cx="1782860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Other attributes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62355693-617A-492A-8D3F-E67F3D53B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dirty="0">
                <a:ea typeface="新細明體" panose="02020500000000000000" pitchFamily="18" charset="-120"/>
              </a:rPr>
              <a:t> - Example</a:t>
            </a:r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06041103-9170-4B91-9140-1AFFC38B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D49FAFBC-9C7F-475A-9847-C6510E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38E779FC-C062-495B-851D-B25905C6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F74FC974-032F-496A-9D5F-7F2E423DC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3CCFD5AB-8CDA-4672-AC63-F3F7EDC0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4AB65E53-4380-4C9C-A235-A7BD1658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BC903EEE-F498-4D3E-BAE3-CA165FE9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8E16A628-7A56-475D-98BC-D032AFB44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0" name="Line 11">
            <a:extLst>
              <a:ext uri="{FF2B5EF4-FFF2-40B4-BE49-F238E27FC236}">
                <a16:creationId xmlns:a16="http://schemas.microsoft.com/office/drawing/2014/main" id="{A7454431-F270-44BC-BF87-72748A303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1" name="Line 12">
            <a:extLst>
              <a:ext uri="{FF2B5EF4-FFF2-40B4-BE49-F238E27FC236}">
                <a16:creationId xmlns:a16="http://schemas.microsoft.com/office/drawing/2014/main" id="{88EF9266-03A6-4EA0-BEC4-0F7A8D66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Line 13">
            <a:extLst>
              <a:ext uri="{FF2B5EF4-FFF2-40B4-BE49-F238E27FC236}">
                <a16:creationId xmlns:a16="http://schemas.microsoft.com/office/drawing/2014/main" id="{30E546BC-7581-45BD-ABF1-D370CBCE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3" name="Line 14">
            <a:extLst>
              <a:ext uri="{FF2B5EF4-FFF2-40B4-BE49-F238E27FC236}">
                <a16:creationId xmlns:a16="http://schemas.microsoft.com/office/drawing/2014/main" id="{2C3818D3-DFBE-47D3-8504-8B74D1F3E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4" name="Line 15">
            <a:extLst>
              <a:ext uri="{FF2B5EF4-FFF2-40B4-BE49-F238E27FC236}">
                <a16:creationId xmlns:a16="http://schemas.microsoft.com/office/drawing/2014/main" id="{29A6F5DF-1168-4D72-8006-7E124FDD9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5" name="Line 16">
            <a:extLst>
              <a:ext uri="{FF2B5EF4-FFF2-40B4-BE49-F238E27FC236}">
                <a16:creationId xmlns:a16="http://schemas.microsoft.com/office/drawing/2014/main" id="{4E93087D-E201-4543-94A7-A463BD9E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6" name="Line 17">
            <a:extLst>
              <a:ext uri="{FF2B5EF4-FFF2-40B4-BE49-F238E27FC236}">
                <a16:creationId xmlns:a16="http://schemas.microsoft.com/office/drawing/2014/main" id="{3638A55A-EC6A-4380-B0D3-4BDA27DC3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86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7" name="Line 18">
            <a:extLst>
              <a:ext uri="{FF2B5EF4-FFF2-40B4-BE49-F238E27FC236}">
                <a16:creationId xmlns:a16="http://schemas.microsoft.com/office/drawing/2014/main" id="{FE6B29D9-FEA8-4E51-8DBA-A1C46EB8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Line 19">
            <a:extLst>
              <a:ext uri="{FF2B5EF4-FFF2-40B4-BE49-F238E27FC236}">
                <a16:creationId xmlns:a16="http://schemas.microsoft.com/office/drawing/2014/main" id="{94ACCD65-68FC-4CF8-9E11-FE0D497FA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733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84612DFF-9084-4D9D-8866-D8A564FC3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29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21" name="Text Box 21">
            <a:extLst>
              <a:ext uri="{FF2B5EF4-FFF2-40B4-BE49-F238E27FC236}">
                <a16:creationId xmlns:a16="http://schemas.microsoft.com/office/drawing/2014/main" id="{7FBBF345-4D21-4C3E-86D7-B0D8D489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4267200"/>
            <a:ext cx="5378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800">
                <a:latin typeface="Century Gothic" pitchFamily="34" charset="0"/>
              </a:rPr>
              <a:t>SELECT </a:t>
            </a:r>
            <a:r>
              <a:rPr lang="en-US" sz="1800"/>
              <a:t>T.</a:t>
            </a:r>
            <a:r>
              <a:rPr lang="en-US" sz="1800" i="1"/>
              <a:t>StudId</a:t>
            </a:r>
            <a:r>
              <a:rPr lang="en-US" sz="1800">
                <a:latin typeface="Century Gothic" pitchFamily="34" charset="0"/>
              </a:rPr>
              <a:t>, AVG(</a:t>
            </a:r>
            <a:r>
              <a:rPr lang="en-US" sz="1800"/>
              <a:t>T.</a:t>
            </a:r>
            <a:r>
              <a:rPr lang="en-US" sz="1800" i="1"/>
              <a:t>Grade</a:t>
            </a:r>
            <a:r>
              <a:rPr lang="en-US" sz="1800">
                <a:latin typeface="Century Gothic" pitchFamily="34" charset="0"/>
              </a:rPr>
              <a:t>), COUNT (*)</a:t>
            </a:r>
          </a:p>
          <a:p>
            <a:pPr>
              <a:defRPr/>
            </a:pPr>
            <a:r>
              <a:rPr lang="en-US" sz="1800">
                <a:latin typeface="Century Gothic" pitchFamily="34" charset="0"/>
              </a:rPr>
              <a:t>FROM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1800">
                <a:latin typeface="Century Gothic" pitchFamily="34" charset="0"/>
              </a:rPr>
              <a:t> </a:t>
            </a:r>
            <a:r>
              <a:rPr lang="en-US" sz="1800"/>
              <a:t>T</a:t>
            </a:r>
          </a:p>
          <a:p>
            <a:pPr>
              <a:defRPr/>
            </a:pPr>
            <a:r>
              <a:rPr lang="en-US" sz="1800">
                <a:latin typeface="Century Gothic" pitchFamily="34" charset="0"/>
              </a:rPr>
              <a:t>GROUP BY </a:t>
            </a:r>
            <a:r>
              <a:rPr lang="en-US" sz="1800"/>
              <a:t>T.</a:t>
            </a:r>
            <a:r>
              <a:rPr lang="en-US" sz="1800" i="1"/>
              <a:t>StudId</a:t>
            </a:r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7DDCE9D8-2CF6-4949-B382-B29CAE46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625"/>
            <a:ext cx="164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</p:txBody>
      </p:sp>
      <p:sp>
        <p:nvSpPr>
          <p:cNvPr id="53273" name="Text Box 24">
            <a:extLst>
              <a:ext uri="{FF2B5EF4-FFF2-40B4-BE49-F238E27FC236}">
                <a16:creationId xmlns:a16="http://schemas.microsoft.com/office/drawing/2014/main" id="{7CC4349F-A436-45BA-8738-C4361C6F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1234  3.3  4</a:t>
            </a:r>
          </a:p>
        </p:txBody>
      </p:sp>
      <p:sp>
        <p:nvSpPr>
          <p:cNvPr id="53274" name="Text Box 25">
            <a:extLst>
              <a:ext uri="{FF2B5EF4-FFF2-40B4-BE49-F238E27FC236}">
                <a16:creationId xmlns:a16="http://schemas.microsoft.com/office/drawing/2014/main" id="{A035D36F-A454-45BC-9E9C-0ADF4F85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38488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5FEB6AE9-CA8C-494A-A737-8E8873B57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95FBCB82-4C0B-4FD0-AF52-7774C9F78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7" name="Line 38">
            <a:extLst>
              <a:ext uri="{FF2B5EF4-FFF2-40B4-BE49-F238E27FC236}">
                <a16:creationId xmlns:a16="http://schemas.microsoft.com/office/drawing/2014/main" id="{C586FF81-0AB4-445A-9BEB-532F15F69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8" name="Text Box 39">
            <a:extLst>
              <a:ext uri="{FF2B5EF4-FFF2-40B4-BE49-F238E27FC236}">
                <a16:creationId xmlns:a16="http://schemas.microsoft.com/office/drawing/2014/main" id="{D256B857-7A57-4319-A272-46E80591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562600"/>
            <a:ext cx="693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Each group is aggregated into one row. 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66</a:t>
            </a:fld>
            <a:endParaRPr lang="en-US" altLang="zh-TW"/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526EEB1A-B41D-55E1-1713-FB0A953F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6" y="3154362"/>
            <a:ext cx="5693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3.0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3.6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Line 3">
            <a:extLst>
              <a:ext uri="{FF2B5EF4-FFF2-40B4-BE49-F238E27FC236}">
                <a16:creationId xmlns:a16="http://schemas.microsoft.com/office/drawing/2014/main" id="{06041103-9170-4B91-9140-1AFFC38B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D49FAFBC-9C7F-475A-9847-C6510E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38E779FC-C062-495B-851D-B25905C61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81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F74FC974-032F-496A-9D5F-7F2E423DC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19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6" name="Line 7">
            <a:extLst>
              <a:ext uri="{FF2B5EF4-FFF2-40B4-BE49-F238E27FC236}">
                <a16:creationId xmlns:a16="http://schemas.microsoft.com/office/drawing/2014/main" id="{3CCFD5AB-8CDA-4672-AC63-F3F7EDC06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7" name="Line 8">
            <a:extLst>
              <a:ext uri="{FF2B5EF4-FFF2-40B4-BE49-F238E27FC236}">
                <a16:creationId xmlns:a16="http://schemas.microsoft.com/office/drawing/2014/main" id="{4AB65E53-4380-4C9C-A235-A7BD16586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BC903EEE-F498-4D3E-BAE3-CA165FE9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59" name="Line 10">
            <a:extLst>
              <a:ext uri="{FF2B5EF4-FFF2-40B4-BE49-F238E27FC236}">
                <a16:creationId xmlns:a16="http://schemas.microsoft.com/office/drawing/2014/main" id="{8E16A628-7A56-475D-98BC-D032AFB44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0" name="Line 11">
            <a:extLst>
              <a:ext uri="{FF2B5EF4-FFF2-40B4-BE49-F238E27FC236}">
                <a16:creationId xmlns:a16="http://schemas.microsoft.com/office/drawing/2014/main" id="{A7454431-F270-44BC-BF87-72748A303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1" name="Line 12">
            <a:extLst>
              <a:ext uri="{FF2B5EF4-FFF2-40B4-BE49-F238E27FC236}">
                <a16:creationId xmlns:a16="http://schemas.microsoft.com/office/drawing/2014/main" id="{88EF9266-03A6-4EA0-BEC4-0F7A8D66E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76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2" name="Line 13">
            <a:extLst>
              <a:ext uri="{FF2B5EF4-FFF2-40B4-BE49-F238E27FC236}">
                <a16:creationId xmlns:a16="http://schemas.microsoft.com/office/drawing/2014/main" id="{30E546BC-7581-45BD-ABF1-D370CBCE8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581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3" name="Line 14">
            <a:extLst>
              <a:ext uri="{FF2B5EF4-FFF2-40B4-BE49-F238E27FC236}">
                <a16:creationId xmlns:a16="http://schemas.microsoft.com/office/drawing/2014/main" id="{2C3818D3-DFBE-47D3-8504-8B74D1F3E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4" name="Line 15">
            <a:extLst>
              <a:ext uri="{FF2B5EF4-FFF2-40B4-BE49-F238E27FC236}">
                <a16:creationId xmlns:a16="http://schemas.microsoft.com/office/drawing/2014/main" id="{29A6F5DF-1168-4D72-8006-7E124FDD9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5" name="Line 16">
            <a:extLst>
              <a:ext uri="{FF2B5EF4-FFF2-40B4-BE49-F238E27FC236}">
                <a16:creationId xmlns:a16="http://schemas.microsoft.com/office/drawing/2014/main" id="{4E93087D-E201-4543-94A7-A463BD9E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6" name="Line 17">
            <a:extLst>
              <a:ext uri="{FF2B5EF4-FFF2-40B4-BE49-F238E27FC236}">
                <a16:creationId xmlns:a16="http://schemas.microsoft.com/office/drawing/2014/main" id="{3638A55A-EC6A-4380-B0D3-4BDA27DC3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86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7" name="Line 18">
            <a:extLst>
              <a:ext uri="{FF2B5EF4-FFF2-40B4-BE49-F238E27FC236}">
                <a16:creationId xmlns:a16="http://schemas.microsoft.com/office/drawing/2014/main" id="{FE6B29D9-FEA8-4E51-8DBA-A1C46EB85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8194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8" name="Line 19">
            <a:extLst>
              <a:ext uri="{FF2B5EF4-FFF2-40B4-BE49-F238E27FC236}">
                <a16:creationId xmlns:a16="http://schemas.microsoft.com/office/drawing/2014/main" id="{94ACCD65-68FC-4CF8-9E11-FE0D497FA7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7338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269" name="Line 20">
            <a:extLst>
              <a:ext uri="{FF2B5EF4-FFF2-40B4-BE49-F238E27FC236}">
                <a16:creationId xmlns:a16="http://schemas.microsoft.com/office/drawing/2014/main" id="{84612DFF-9084-4D9D-8866-D8A564FC3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29000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7DDCE9D8-2CF6-4949-B382-B29CAE46E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625"/>
            <a:ext cx="1644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</a:p>
        </p:txBody>
      </p:sp>
      <p:sp>
        <p:nvSpPr>
          <p:cNvPr id="53273" name="Text Box 24">
            <a:extLst>
              <a:ext uri="{FF2B5EF4-FFF2-40B4-BE49-F238E27FC236}">
                <a16:creationId xmlns:a16="http://schemas.microsoft.com/office/drawing/2014/main" id="{7CC4349F-A436-45BA-8738-C4361C6F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1234  3.3  4</a:t>
            </a:r>
          </a:p>
        </p:txBody>
      </p:sp>
      <p:sp>
        <p:nvSpPr>
          <p:cNvPr id="53274" name="Text Box 25">
            <a:extLst>
              <a:ext uri="{FF2B5EF4-FFF2-40B4-BE49-F238E27FC236}">
                <a16:creationId xmlns:a16="http://schemas.microsoft.com/office/drawing/2014/main" id="{A035D36F-A454-45BC-9E9C-0ADF4F852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138488"/>
            <a:ext cx="6921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1234</a:t>
            </a:r>
          </a:p>
        </p:txBody>
      </p:sp>
      <p:sp>
        <p:nvSpPr>
          <p:cNvPr id="53275" name="Line 26">
            <a:extLst>
              <a:ext uri="{FF2B5EF4-FFF2-40B4-BE49-F238E27FC236}">
                <a16:creationId xmlns:a16="http://schemas.microsoft.com/office/drawing/2014/main" id="{5FEB6AE9-CA8C-494A-A737-8E8873B57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6" name="Line 36">
            <a:extLst>
              <a:ext uri="{FF2B5EF4-FFF2-40B4-BE49-F238E27FC236}">
                <a16:creationId xmlns:a16="http://schemas.microsoft.com/office/drawing/2014/main" id="{95FBCB82-4C0B-4FD0-AF52-7774C9F78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7" name="Line 38">
            <a:extLst>
              <a:ext uri="{FF2B5EF4-FFF2-40B4-BE49-F238E27FC236}">
                <a16:creationId xmlns:a16="http://schemas.microsoft.com/office/drawing/2014/main" id="{C586FF81-0AB4-445A-9BEB-532F15F69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67</a:t>
            </a:fld>
            <a:endParaRPr lang="en-US" altLang="zh-TW"/>
          </a:p>
        </p:txBody>
      </p:sp>
      <p:sp>
        <p:nvSpPr>
          <p:cNvPr id="3" name="Text Box 25">
            <a:extLst>
              <a:ext uri="{FF2B5EF4-FFF2-40B4-BE49-F238E27FC236}">
                <a16:creationId xmlns:a16="http://schemas.microsoft.com/office/drawing/2014/main" id="{526EEB1A-B41D-55E1-1713-FB0A953F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6" y="3154362"/>
            <a:ext cx="5693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dirty="0">
                <a:ea typeface="新細明體" panose="02020500000000000000" pitchFamily="18" charset="-120"/>
              </a:rPr>
              <a:t> 3.0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3.6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3.5</a:t>
            </a:r>
          </a:p>
        </p:txBody>
      </p:sp>
      <p:sp>
        <p:nvSpPr>
          <p:cNvPr id="4" name="Text Box 21">
            <a:extLst>
              <a:ext uri="{FF2B5EF4-FFF2-40B4-BE49-F238E27FC236}">
                <a16:creationId xmlns:a16="http://schemas.microsoft.com/office/drawing/2014/main" id="{AB979BB4-0F70-C9B7-E27B-8AE077FD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876800"/>
            <a:ext cx="70866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1. 1234 is selected as column 1. </a:t>
            </a: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2. AVG(grade) as column 2. </a:t>
            </a: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3. count(*) as column 3.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FA2702-A8CB-335A-925B-6FFEA5E60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6700"/>
            <a:ext cx="7772400" cy="1143000"/>
          </a:xfrm>
        </p:spPr>
        <p:txBody>
          <a:bodyPr/>
          <a:lstStyle/>
          <a:p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Each group is aggregated into one row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778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Text Box 21">
            <a:extLst>
              <a:ext uri="{FF2B5EF4-FFF2-40B4-BE49-F238E27FC236}">
                <a16:creationId xmlns:a16="http://schemas.microsoft.com/office/drawing/2014/main" id="{7FBBF345-4D21-4C3E-86D7-B0D8D489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699" y="1573152"/>
            <a:ext cx="708660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SELECT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groupid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 attributes, or aggregations on other attributes</a:t>
            </a: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t>Group BY </a:t>
            </a:r>
          </a:p>
        </p:txBody>
      </p:sp>
      <p:sp>
        <p:nvSpPr>
          <p:cNvPr id="53278" name="Text Box 39">
            <a:extLst>
              <a:ext uri="{FF2B5EF4-FFF2-40B4-BE49-F238E27FC236}">
                <a16:creationId xmlns:a16="http://schemas.microsoft.com/office/drawing/2014/main" id="{D256B857-7A57-4319-A272-46E80591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720" y="433508"/>
            <a:ext cx="6934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The  </a:t>
            </a:r>
            <a:r>
              <a:rPr lang="en-US" altLang="zh-TW" sz="3200" dirty="0" err="1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Groupby</a:t>
            </a:r>
            <a:r>
              <a:rPr lang="en-US" altLang="zh-TW" sz="32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 rule</a:t>
            </a: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CA490-1254-41B7-8971-52CBE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68</a:t>
            </a:fld>
            <a:endParaRPr lang="en-US" altLang="zh-TW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EE5A67-47D1-883C-5301-02CA81703F2F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6060" y="2025967"/>
            <a:ext cx="965835" cy="1574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8B293E-DAD3-2510-A622-8D92DE5EA867}"/>
              </a:ext>
            </a:extLst>
          </p:cNvPr>
          <p:cNvCxnSpPr/>
          <p:nvPr/>
        </p:nvCxnSpPr>
        <p:spPr bwMode="auto">
          <a:xfrm>
            <a:off x="1605915" y="2446020"/>
            <a:ext cx="0" cy="828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B4576E4-D169-5E20-85AB-805A66939A81}"/>
              </a:ext>
            </a:extLst>
          </p:cNvPr>
          <p:cNvSpPr txBox="1"/>
          <p:nvPr/>
        </p:nvSpPr>
        <p:spPr>
          <a:xfrm>
            <a:off x="1165860" y="4880610"/>
            <a:ext cx="7086601" cy="120032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Groupid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attributes have the same value in on group.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Other attributes might not have the same value in one group, therefore, they need aggregation. </a:t>
            </a:r>
          </a:p>
        </p:txBody>
      </p:sp>
    </p:spTree>
    <p:extLst>
      <p:ext uri="{BB962C8B-B14F-4D97-AF65-F5344CB8AC3E}">
        <p14:creationId xmlns:p14="http://schemas.microsoft.com/office/powerpoint/2010/main" val="2263070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97A279F0-765A-42DC-9ADC-83DB6F443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275E80F-C464-411F-905D-B47F43D70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Eliminates unwanted groups (analogous to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WHERE </a:t>
            </a:r>
            <a:r>
              <a:rPr lang="en-US" altLang="zh-TW" sz="2800">
                <a:ea typeface="新細明體" panose="02020500000000000000" pitchFamily="18" charset="-120"/>
              </a:rPr>
              <a:t>clause, but works on </a:t>
            </a:r>
            <a:r>
              <a:rPr lang="en-US" altLang="zh-TW" sz="2800">
                <a:solidFill>
                  <a:srgbClr val="990033"/>
                </a:solidFill>
                <a:ea typeface="新細明體" panose="02020500000000000000" pitchFamily="18" charset="-120"/>
              </a:rPr>
              <a:t>groups</a:t>
            </a:r>
            <a:r>
              <a:rPr lang="en-US" altLang="zh-TW" sz="2800">
                <a:ea typeface="新細明體" panose="02020500000000000000" pitchFamily="18" charset="-120"/>
              </a:rPr>
              <a:t> instead of individual tuples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HAVING </a:t>
            </a:r>
            <a:r>
              <a:rPr lang="en-US" altLang="zh-TW" sz="2800">
                <a:ea typeface="新細明體" panose="02020500000000000000" pitchFamily="18" charset="-120"/>
              </a:rPr>
              <a:t>condition is constructed from attributes of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800">
                <a:ea typeface="新細明體" panose="02020500000000000000" pitchFamily="18" charset="-120"/>
              </a:rPr>
              <a:t> list and aggregates on attributes not in that list</a:t>
            </a:r>
            <a:endParaRPr lang="en-US" altLang="zh-TW" sz="28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A4FFDAEB-79D8-4EE3-97B9-5BE148BB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81400"/>
            <a:ext cx="52720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, 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AVG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AS  </a:t>
            </a:r>
            <a:r>
              <a:rPr lang="en-US" altLang="zh-TW" sz="2400" i="1">
                <a:ea typeface="新細明體" panose="02020500000000000000" pitchFamily="18" charset="-120"/>
              </a:rPr>
              <a:t>CumGpa</a:t>
            </a:r>
            <a:r>
              <a:rPr lang="en-US" altLang="zh-TW" sz="2400">
                <a:ea typeface="新細明體" panose="02020500000000000000" pitchFamily="18" charset="-120"/>
              </a:rPr>
              <a:t>, 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COUNT (*)  AS  </a:t>
            </a:r>
            <a:r>
              <a:rPr lang="en-US" altLang="zh-TW" sz="2400" i="1">
                <a:ea typeface="新細明體" panose="02020500000000000000" pitchFamily="18" charset="-120"/>
              </a:rPr>
              <a:t>NumCrs</a:t>
            </a:r>
            <a:endParaRPr lang="en-US" altLang="zh-TW" sz="24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 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CrsCode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LIKE  </a:t>
            </a:r>
            <a:r>
              <a:rPr lang="en-US" altLang="zh-TW" sz="2400">
                <a:ea typeface="新細明體" panose="02020500000000000000" pitchFamily="18" charset="-120"/>
              </a:rPr>
              <a:t>‘CS%’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</a:p>
          <a:p>
            <a:r>
              <a:rPr lang="en-US" altLang="zh-TW" sz="24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&gt; 3.5</a:t>
            </a:r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AB539978-C743-434D-954D-268B913724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609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970A5754-40BD-4189-8D8D-832B6E664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324600"/>
            <a:ext cx="426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Apply to each group not to the whole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34F910-884D-43A1-9EB5-D0E3D8A8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69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41B19CCE-74D1-494F-9F18-0579557E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 Operator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14FEAF0-18A2-4DE2-AAFA-5B31E5C327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19200"/>
            <a:ext cx="7772400" cy="4495800"/>
          </a:xfrm>
        </p:spPr>
        <p:txBody>
          <a:bodyPr/>
          <a:lstStyle/>
          <a:p>
            <a:pPr>
              <a:defRPr/>
            </a:pPr>
            <a:r>
              <a:rPr lang="en-US"/>
              <a:t>Produce table containing subset of rows of argument table satisfying condition</a:t>
            </a:r>
          </a:p>
          <a:p>
            <a:pPr>
              <a:buFontTx/>
              <a:buNone/>
              <a:defRPr/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</a:t>
            </a:r>
            <a:r>
              <a:rPr lang="en-US" i="1" baseline="-25000">
                <a:sym typeface="Symbol" pitchFamily="18" charset="2"/>
              </a:rPr>
              <a:t>condition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relation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/>
              <a:t>	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Person                                   </a:t>
            </a:r>
            <a:r>
              <a:rPr lang="en-US">
                <a:sym typeface="Symbol" pitchFamily="18" charset="2"/>
              </a:rPr>
              <a:t></a:t>
            </a:r>
            <a:r>
              <a:rPr lang="en-US" i="1" baseline="-25000">
                <a:sym typeface="Symbol" pitchFamily="18" charset="2"/>
              </a:rPr>
              <a:t>Hobby</a:t>
            </a:r>
            <a:r>
              <a:rPr lang="en-US" baseline="-25000">
                <a:sym typeface="Symbol" pitchFamily="18" charset="2"/>
              </a:rPr>
              <a:t>=‘stamps’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Person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221" name="Text Box 9">
            <a:extLst>
              <a:ext uri="{FF2B5EF4-FFF2-40B4-BE49-F238E27FC236}">
                <a16:creationId xmlns:a16="http://schemas.microsoft.com/office/drawing/2014/main" id="{40C106F8-3F07-4AC9-8AD4-CF71D16F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97413"/>
            <a:ext cx="39338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1123     John     123 Main       stamps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1123     John     123 Main       coins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5556     Mary    7 Lake Dr      hiking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9876     Bart      5 Pine St       stamps</a:t>
            </a:r>
          </a:p>
        </p:txBody>
      </p:sp>
      <p:sp>
        <p:nvSpPr>
          <p:cNvPr id="9222" name="Line 12">
            <a:extLst>
              <a:ext uri="{FF2B5EF4-FFF2-40B4-BE49-F238E27FC236}">
                <a16:creationId xmlns:a16="http://schemas.microsoft.com/office/drawing/2014/main" id="{32B13698-F0BF-44D1-A41E-889CF962E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724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3" name="Line 13">
            <a:extLst>
              <a:ext uri="{FF2B5EF4-FFF2-40B4-BE49-F238E27FC236}">
                <a16:creationId xmlns:a16="http://schemas.microsoft.com/office/drawing/2014/main" id="{E133EAA1-1E6F-40E7-9F08-F839F9B44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248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4" name="Line 14">
            <a:extLst>
              <a:ext uri="{FF2B5EF4-FFF2-40B4-BE49-F238E27FC236}">
                <a16:creationId xmlns:a16="http://schemas.microsoft.com/office/drawing/2014/main" id="{9E6F6C7E-DA03-4631-A13A-335260781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5" name="Line 15">
            <a:extLst>
              <a:ext uri="{FF2B5EF4-FFF2-40B4-BE49-F238E27FC236}">
                <a16:creationId xmlns:a16="http://schemas.microsoft.com/office/drawing/2014/main" id="{F8F0F9E9-E2BC-454E-BE2D-591505A9E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6" name="Rectangle 17">
            <a:extLst>
              <a:ext uri="{FF2B5EF4-FFF2-40B4-BE49-F238E27FC236}">
                <a16:creationId xmlns:a16="http://schemas.microsoft.com/office/drawing/2014/main" id="{90ABDAEE-1BA6-4D48-B858-DBE02D33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697413"/>
            <a:ext cx="395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>
                <a:ea typeface="新細明體" panose="02020500000000000000" pitchFamily="18" charset="-120"/>
              </a:rPr>
              <a:t>1123     John      123 Main      stamps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9876     Bart       5 Pine St       stamps</a:t>
            </a:r>
          </a:p>
        </p:txBody>
      </p:sp>
      <p:sp>
        <p:nvSpPr>
          <p:cNvPr id="9227" name="Line 21">
            <a:extLst>
              <a:ext uri="{FF2B5EF4-FFF2-40B4-BE49-F238E27FC236}">
                <a16:creationId xmlns:a16="http://schemas.microsoft.com/office/drawing/2014/main" id="{55D17BD0-33F9-44B0-B71C-3EF286FC1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724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8" name="Line 22">
            <a:extLst>
              <a:ext uri="{FF2B5EF4-FFF2-40B4-BE49-F238E27FC236}">
                <a16:creationId xmlns:a16="http://schemas.microsoft.com/office/drawing/2014/main" id="{FACD0467-94B0-4816-A4E3-0570CDC31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410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29" name="Line 26">
            <a:extLst>
              <a:ext uri="{FF2B5EF4-FFF2-40B4-BE49-F238E27FC236}">
                <a16:creationId xmlns:a16="http://schemas.microsoft.com/office/drawing/2014/main" id="{F8DF6DF8-FEF6-4812-826D-D532CA860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343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0" name="Line 27">
            <a:extLst>
              <a:ext uri="{FF2B5EF4-FFF2-40B4-BE49-F238E27FC236}">
                <a16:creationId xmlns:a16="http://schemas.microsoft.com/office/drawing/2014/main" id="{E3B10CE7-A6AC-4517-AB7C-B371CB81F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1" name="Line 28">
            <a:extLst>
              <a:ext uri="{FF2B5EF4-FFF2-40B4-BE49-F238E27FC236}">
                <a16:creationId xmlns:a16="http://schemas.microsoft.com/office/drawing/2014/main" id="{4379CF4E-6527-4B6C-A049-A7C250B98D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2" name="Text Box 40">
            <a:extLst>
              <a:ext uri="{FF2B5EF4-FFF2-40B4-BE49-F238E27FC236}">
                <a16:creationId xmlns:a16="http://schemas.microsoft.com/office/drawing/2014/main" id="{0B5AFF40-105F-432C-B11E-1EF7F2688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210050"/>
            <a:ext cx="386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i="1">
                <a:ea typeface="新細明體" panose="02020500000000000000" pitchFamily="18" charset="-120"/>
              </a:rPr>
              <a:t>Id      Name     Address        Hobby</a:t>
            </a:r>
            <a:endParaRPr lang="en-US" altLang="zh-TW" sz="2400" i="1">
              <a:ea typeface="新細明體" panose="02020500000000000000" pitchFamily="18" charset="-120"/>
            </a:endParaRPr>
          </a:p>
        </p:txBody>
      </p:sp>
      <p:sp>
        <p:nvSpPr>
          <p:cNvPr id="9233" name="Line 41">
            <a:extLst>
              <a:ext uri="{FF2B5EF4-FFF2-40B4-BE49-F238E27FC236}">
                <a16:creationId xmlns:a16="http://schemas.microsoft.com/office/drawing/2014/main" id="{55CAEE2A-FFED-428D-91EE-78AF739BE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4" name="Line 42">
            <a:extLst>
              <a:ext uri="{FF2B5EF4-FFF2-40B4-BE49-F238E27FC236}">
                <a16:creationId xmlns:a16="http://schemas.microsoft.com/office/drawing/2014/main" id="{C322EF3C-5C52-474C-9D06-6265CBDAB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5" name="Line 43">
            <a:extLst>
              <a:ext uri="{FF2B5EF4-FFF2-40B4-BE49-F238E27FC236}">
                <a16:creationId xmlns:a16="http://schemas.microsoft.com/office/drawing/2014/main" id="{AB202987-0E46-444D-8ED6-30E5E3D61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343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236" name="Text Box 44">
            <a:extLst>
              <a:ext uri="{FF2B5EF4-FFF2-40B4-BE49-F238E27FC236}">
                <a16:creationId xmlns:a16="http://schemas.microsoft.com/office/drawing/2014/main" id="{83A515F1-EC27-4233-9B28-4371B145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357688"/>
            <a:ext cx="3817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i="1">
                <a:ea typeface="新細明體" panose="02020500000000000000" pitchFamily="18" charset="-120"/>
              </a:rPr>
              <a:t>Id         Name    Address        Hobby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AC2FB-C719-4AFF-AF43-87B28E9E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005B-6D55-6C21-A364-0A68B7439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06550C91-6A9B-E0E4-5B3D-1E89F27B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 condition and Having conditions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4F2BD6C-9E7D-3531-263E-EA7B33F2B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590" y="1895061"/>
            <a:ext cx="7901609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WHERE condition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filter rows</a:t>
            </a:r>
            <a:r>
              <a:rPr lang="en-US" dirty="0"/>
              <a:t>, compares </a:t>
            </a:r>
            <a:r>
              <a:rPr lang="en-US" b="1" dirty="0"/>
              <a:t>individual row attributes</a:t>
            </a:r>
            <a:r>
              <a:rPr lang="en-US" dirty="0"/>
              <a:t> to constants or to other attributes</a:t>
            </a:r>
          </a:p>
          <a:p>
            <a:pPr>
              <a:lnSpc>
                <a:spcPct val="90000"/>
              </a:lnSpc>
            </a:pPr>
            <a:r>
              <a:rPr lang="en-US" b="1" dirty="0"/>
              <a:t>HAVING condition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filter groups</a:t>
            </a:r>
            <a:r>
              <a:rPr lang="en-US" dirty="0"/>
              <a:t>, compares </a:t>
            </a:r>
            <a:r>
              <a:rPr lang="en-US" dirty="0" err="1"/>
              <a:t>groupid</a:t>
            </a:r>
            <a:r>
              <a:rPr lang="en-US" dirty="0"/>
              <a:t> </a:t>
            </a:r>
            <a:r>
              <a:rPr lang="en-US" b="1" dirty="0"/>
              <a:t>attributes or aggregations</a:t>
            </a:r>
            <a:r>
              <a:rPr lang="en-US" dirty="0"/>
              <a:t> to constants. </a:t>
            </a:r>
            <a:endParaRPr lang="en-US" altLang="zh-TW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146D0-BC37-2C42-F91E-301073C4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24237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E1A7E95E-9EEC-4103-9CE5-6989EB84B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altLang="zh-TW" sz="3600">
                <a:ea typeface="新細明體" panose="02020500000000000000" pitchFamily="18" charset="-120"/>
              </a:rPr>
              <a:t>Evaluation of GroupBy with Having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B768A790-73D3-4657-9735-6233F9D5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1066800"/>
            <a:ext cx="6637337" cy="539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91331-57D1-4ECB-A2FB-6D1091E6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732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8BE9FC66-F350-4341-BAD8-41263393C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7C8CB96-3F85-4A7F-B87A-C89522B0B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6962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Output the name and address of all seniors on the Dean’s List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50261DE3-AF6A-4997-AB83-0F119E45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7783513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Name</a:t>
            </a:r>
            <a:endParaRPr lang="en-US" altLang="zh-TW" sz="2400" i="1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 dirty="0">
                <a:ea typeface="新細明體" panose="02020500000000000000" pitchFamily="18" charset="-120"/>
              </a:rPr>
              <a:t>   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2400" dirty="0">
                <a:ea typeface="新細明體" panose="02020500000000000000" pitchFamily="18" charset="-120"/>
              </a:rPr>
              <a:t> S,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 dirty="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Id</a:t>
            </a:r>
            <a:r>
              <a:rPr lang="en-US" altLang="zh-TW" sz="2400" dirty="0">
                <a:ea typeface="新細明體" panose="02020500000000000000" pitchFamily="18" charset="-120"/>
              </a:rPr>
              <a:t> = 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StudId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S.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Status</a:t>
            </a:r>
            <a:r>
              <a:rPr lang="en-US" altLang="zh-TW" sz="2400" dirty="0">
                <a:ea typeface="新細明體" panose="02020500000000000000" pitchFamily="18" charset="-120"/>
              </a:rPr>
              <a:t> = ‘senior’</a:t>
            </a:r>
          </a:p>
          <a:p>
            <a:endParaRPr lang="en-US" altLang="zh-TW" sz="2400" dirty="0">
              <a:ea typeface="新細明體" panose="02020500000000000000" pitchFamily="18" charset="-120"/>
            </a:endParaRPr>
          </a:p>
          <a:p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GROUP BY </a:t>
            </a: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endParaRPr lang="en-US" altLang="zh-TW" sz="2400" dirty="0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HAVING AVG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Grade</a:t>
            </a:r>
            <a:r>
              <a:rPr lang="en-US" altLang="zh-TW" sz="2400" dirty="0">
                <a:ea typeface="新細明體" panose="02020500000000000000" pitchFamily="18" charset="-120"/>
              </a:rPr>
              <a:t>) &gt; 3.5  </a:t>
            </a:r>
            <a:r>
              <a:rPr lang="en-US" altLang="zh-TW" sz="24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  SUM</a:t>
            </a:r>
            <a:r>
              <a:rPr lang="en-US" altLang="zh-TW" sz="2400" dirty="0"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Credit</a:t>
            </a:r>
            <a:r>
              <a:rPr lang="en-US" altLang="zh-TW" sz="2400" dirty="0">
                <a:ea typeface="新細明體" panose="02020500000000000000" pitchFamily="18" charset="-120"/>
              </a:rPr>
              <a:t>) &gt; 90</a:t>
            </a:r>
          </a:p>
        </p:txBody>
      </p:sp>
      <p:sp>
        <p:nvSpPr>
          <p:cNvPr id="56326" name="Text Box 5">
            <a:extLst>
              <a:ext uri="{FF2B5EF4-FFF2-40B4-BE49-F238E27FC236}">
                <a16:creationId xmlns:a16="http://schemas.microsoft.com/office/drawing/2014/main" id="{A8814336-D5FF-4958-97D6-0BB2040F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002088"/>
            <a:ext cx="3038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S.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                 -- </a:t>
            </a:r>
            <a:r>
              <a:rPr lang="en-US" altLang="zh-TW" sz="2400" i="1">
                <a:ea typeface="新細明體" panose="02020500000000000000" pitchFamily="18" charset="-120"/>
              </a:rPr>
              <a:t>wrong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S.</a:t>
            </a:r>
            <a:r>
              <a:rPr lang="en-US" altLang="zh-TW" sz="2400" i="1">
                <a:ea typeface="新細明體" panose="02020500000000000000" pitchFamily="18" charset="-120"/>
              </a:rPr>
              <a:t>Id</a:t>
            </a:r>
            <a:r>
              <a:rPr lang="en-US" altLang="zh-TW" sz="2400">
                <a:ea typeface="新細明體" panose="02020500000000000000" pitchFamily="18" charset="-120"/>
              </a:rPr>
              <a:t>, S.</a:t>
            </a:r>
            <a:r>
              <a:rPr lang="en-US" altLang="zh-TW" sz="2400" i="1">
                <a:ea typeface="新細明體" panose="02020500000000000000" pitchFamily="18" charset="-120"/>
              </a:rPr>
              <a:t>Name</a:t>
            </a:r>
            <a:r>
              <a:rPr lang="en-US" altLang="zh-TW" sz="2400">
                <a:ea typeface="新細明體" panose="02020500000000000000" pitchFamily="18" charset="-120"/>
              </a:rPr>
              <a:t>   -- </a:t>
            </a:r>
            <a:r>
              <a:rPr lang="en-US" altLang="zh-TW" sz="2400" i="1">
                <a:ea typeface="新細明體" panose="02020500000000000000" pitchFamily="18" charset="-120"/>
              </a:rPr>
              <a:t>right</a:t>
            </a:r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6E8FA45D-3F75-44F6-840F-AC32096EC6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675" y="42306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C8B3E200-FAF8-4450-915B-80C1F42A8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44592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AutoShape 10">
            <a:extLst>
              <a:ext uri="{FF2B5EF4-FFF2-40B4-BE49-F238E27FC236}">
                <a16:creationId xmlns:a16="http://schemas.microsoft.com/office/drawing/2014/main" id="{1B6D3A3E-4209-432A-871E-DD8F1CCA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2819400" cy="1219200"/>
          </a:xfrm>
          <a:prstGeom prst="wedgeRoundRectCallout">
            <a:avLst>
              <a:gd name="adj1" fmla="val -75731"/>
              <a:gd name="adj2" fmla="val -27213"/>
              <a:gd name="adj3" fmla="val 16667"/>
            </a:avLst>
          </a:prstGeom>
          <a:noFill/>
          <a:ln w="9525">
            <a:solidFill>
              <a:srgbClr val="990033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Every attribute that occurs in </a:t>
            </a:r>
            <a:r>
              <a:rPr lang="en-US" altLang="zh-TW" sz="1600">
                <a:solidFill>
                  <a:srgbClr val="990033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SELECT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 clause must also occur in </a:t>
            </a:r>
            <a:r>
              <a:rPr lang="en-US" altLang="zh-TW" sz="1600">
                <a:solidFill>
                  <a:srgbClr val="990033"/>
                </a:solidFill>
                <a:latin typeface="Comic Sans MS" panose="030F0702030302020204" pitchFamily="66" charset="0"/>
                <a:ea typeface="新細明體" panose="02020500000000000000" pitchFamily="18" charset="-120"/>
              </a:rPr>
              <a:t>GROUP BY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  or it must be an aggregate. </a:t>
            </a:r>
            <a:r>
              <a:rPr lang="en-US" altLang="zh-TW" sz="1600">
                <a:solidFill>
                  <a:srgbClr val="990033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1600" i="1">
                <a:solidFill>
                  <a:srgbClr val="990033"/>
                </a:solidFill>
                <a:ea typeface="新細明體" panose="02020500000000000000" pitchFamily="18" charset="-120"/>
              </a:rPr>
              <a:t>.Name does not.</a:t>
            </a:r>
          </a:p>
        </p:txBody>
      </p:sp>
      <p:sp>
        <p:nvSpPr>
          <p:cNvPr id="56330" name="Text Box 11">
            <a:extLst>
              <a:ext uri="{FF2B5EF4-FFF2-40B4-BE49-F238E27FC236}">
                <a16:creationId xmlns:a16="http://schemas.microsoft.com/office/drawing/2014/main" id="{42CA4DF7-8EA8-47DD-802D-153E88CC7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731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dirty="0" err="1">
                <a:ea typeface="新細明體" panose="02020500000000000000" pitchFamily="18" charset="-120"/>
              </a:rPr>
              <a:t>S.Name</a:t>
            </a:r>
            <a:r>
              <a:rPr lang="en-US" altLang="zh-TW" dirty="0">
                <a:ea typeface="新細明體" panose="02020500000000000000" pitchFamily="18" charset="-120"/>
              </a:rPr>
              <a:t> needs to be part of a </a:t>
            </a:r>
            <a:r>
              <a:rPr lang="en-US" altLang="zh-TW" dirty="0" err="1">
                <a:ea typeface="新細明體" panose="02020500000000000000" pitchFamily="18" charset="-120"/>
              </a:rPr>
              <a:t>groupid</a:t>
            </a:r>
            <a:r>
              <a:rPr lang="en-US" altLang="zh-TW" dirty="0">
                <a:ea typeface="新細明體" panose="02020500000000000000" pitchFamily="18" charset="-120"/>
              </a:rPr>
              <a:t> attribute to be selected!</a:t>
            </a:r>
          </a:p>
        </p:txBody>
      </p:sp>
      <p:pic>
        <p:nvPicPr>
          <p:cNvPr id="56331" name="Picture 12" descr="C:\2007\csc6710_fall\slides\schema_exp.bmp">
            <a:extLst>
              <a:ext uri="{FF2B5EF4-FFF2-40B4-BE49-F238E27FC236}">
                <a16:creationId xmlns:a16="http://schemas.microsoft.com/office/drawing/2014/main" id="{6E40A9F2-6293-43E8-BC32-006570D7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2952750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0A8CBA-3F81-42CE-BB10-0AE73211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72</a:t>
            </a:fld>
            <a:endParaRPr lang="en-US" altLang="zh-TW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A31509E7-BF7D-482A-91E0-B2E964679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>
                <a:ea typeface="新細明體" panose="02020500000000000000" pitchFamily="18" charset="-120"/>
              </a:rPr>
              <a:t>Aggregates: Proper and Improper Usage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D9AD2D49-CDBF-4FC7-AEC4-9DB84276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70246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ea typeface="新細明體" panose="02020500000000000000" pitchFamily="18" charset="-120"/>
              </a:rPr>
              <a:t>), T. </a:t>
            </a:r>
            <a:r>
              <a:rPr lang="en-US" altLang="zh-TW" sz="2800" i="1">
                <a:ea typeface="新細明體" panose="02020500000000000000" pitchFamily="18" charset="-120"/>
              </a:rPr>
              <a:t>ProfId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makes no sense (in the absence of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  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800" i="1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</a:rPr>
              <a:t>clause)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EB5338BC-11E8-415F-9ABD-315E1696C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29000"/>
            <a:ext cx="57737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COUNT </a:t>
            </a:r>
            <a:r>
              <a:rPr lang="en-US" altLang="zh-TW" sz="2800">
                <a:ea typeface="新細明體" panose="02020500000000000000" pitchFamily="18" charset="-120"/>
              </a:rPr>
              <a:t>(*)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, AVG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but this is OK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5080D98-69CD-4AB8-9E7C-913539466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77549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&gt; COUNT (SELECT ….)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– </a:t>
            </a:r>
            <a:r>
              <a:rPr lang="en-US" altLang="zh-TW" sz="2800" i="1">
                <a:ea typeface="新細明體" panose="02020500000000000000" pitchFamily="18" charset="-120"/>
              </a:rPr>
              <a:t>aggregate cannot be applied to result </a:t>
            </a:r>
          </a:p>
          <a:p>
            <a:r>
              <a:rPr lang="en-US" altLang="zh-TW" sz="2800" i="1">
                <a:ea typeface="新細明體" panose="02020500000000000000" pitchFamily="18" charset="-120"/>
              </a:rPr>
              <a:t>                         of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 i="1">
                <a:ea typeface="新細明體" panose="02020500000000000000" pitchFamily="18" charset="-120"/>
              </a:rPr>
              <a:t> statement</a:t>
            </a:r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C0DD9-EC14-45D1-B309-5FA460F4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73</a:t>
            </a:fld>
            <a:endParaRPr lang="en-US" altLang="zh-TW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A079767D-7992-4C57-94C5-8005F0DAF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4000">
                <a:solidFill>
                  <a:srgbClr val="FF0000"/>
                </a:solidFill>
                <a:ea typeface="新細明體" panose="02020500000000000000" pitchFamily="18" charset="-120"/>
              </a:rPr>
              <a:t>Common Mistake</a:t>
            </a:r>
          </a:p>
        </p:txBody>
      </p:sp>
      <p:sp>
        <p:nvSpPr>
          <p:cNvPr id="58372" name="Text Box 6">
            <a:extLst>
              <a:ext uri="{FF2B5EF4-FFF2-40B4-BE49-F238E27FC236}">
                <a16:creationId xmlns:a16="http://schemas.microsoft.com/office/drawing/2014/main" id="{F1ABDE54-6F05-4FD4-AB89-57EB4D1B3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67818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…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Course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COUNT (crscode) &gt; 5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     </a:t>
            </a:r>
          </a:p>
          <a:p>
            <a:endParaRPr lang="en-US" altLang="zh-TW" sz="28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8373" name="TextBox 6">
            <a:extLst>
              <a:ext uri="{FF2B5EF4-FFF2-40B4-BE49-F238E27FC236}">
                <a16:creationId xmlns:a16="http://schemas.microsoft.com/office/drawing/2014/main" id="{2E9DEC37-8FA4-4ED5-A948-1EE775CD1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62400"/>
            <a:ext cx="6629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No aggregation allowed in the WHERE clause unless the aggregation is inside another nested SELECT statement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>
                <a:ea typeface="新細明體" panose="02020500000000000000" pitchFamily="18" charset="-120"/>
              </a:rPr>
              <a:t> WHERE for selecting rows, nothing to aggregate in one row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0D455-8227-4BAB-8BE7-68688A35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74</a:t>
            </a:fld>
            <a:endParaRPr lang="en-US" altLang="zh-TW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05400908-BF71-45A4-8163-7C655E9E0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0A096FFF-B4A8-4806-ADF9-1943E92E7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Causes rows to be output in a specified order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134F3D1F-26B8-40CA-8DF4-D4A34D86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7437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, COUNT (*) AS </a:t>
            </a:r>
            <a:r>
              <a:rPr lang="en-US" altLang="zh-TW" sz="2800" i="1">
                <a:ea typeface="新細明體" panose="02020500000000000000" pitchFamily="18" charset="-120"/>
              </a:rPr>
              <a:t>NumCrs</a:t>
            </a:r>
            <a:r>
              <a:rPr lang="en-US" altLang="zh-TW" sz="2800">
                <a:ea typeface="新細明體" panose="02020500000000000000" pitchFamily="18" charset="-120"/>
              </a:rPr>
              <a:t>,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            AVG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AS </a:t>
            </a:r>
            <a:r>
              <a:rPr lang="en-US" altLang="zh-TW" sz="2800" i="1">
                <a:ea typeface="新細明體" panose="02020500000000000000" pitchFamily="18" charset="-120"/>
              </a:rPr>
              <a:t>CumGpa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FROM  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8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CrsCode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LIKE </a:t>
            </a:r>
            <a:r>
              <a:rPr lang="en-US" altLang="zh-TW" sz="2800">
                <a:ea typeface="新細明體" panose="02020500000000000000" pitchFamily="18" charset="-120"/>
              </a:rPr>
              <a:t>‘CS%’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GROUP BY  </a:t>
            </a:r>
            <a:r>
              <a:rPr lang="en-US" altLang="zh-TW" sz="2800">
                <a:ea typeface="新細明體" panose="02020500000000000000" pitchFamily="18" charset="-120"/>
              </a:rPr>
              <a:t>T.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HAVING  AVG </a:t>
            </a:r>
            <a:r>
              <a:rPr lang="en-US" altLang="zh-TW" sz="2800">
                <a:ea typeface="新細明體" panose="02020500000000000000" pitchFamily="18" charset="-120"/>
              </a:rPr>
              <a:t>(T.</a:t>
            </a:r>
            <a:r>
              <a:rPr lang="en-US" altLang="zh-TW" sz="2800" i="1">
                <a:ea typeface="新細明體" panose="02020500000000000000" pitchFamily="18" charset="-120"/>
              </a:rPr>
              <a:t>Grade</a:t>
            </a:r>
            <a:r>
              <a:rPr lang="en-US" altLang="zh-TW" sz="2800">
                <a:ea typeface="新細明體" panose="02020500000000000000" pitchFamily="18" charset="-120"/>
              </a:rPr>
              <a:t>) &gt; 3.5</a:t>
            </a:r>
          </a:p>
          <a:p>
            <a:r>
              <a:rPr lang="en-US" altLang="zh-TW" sz="2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DESC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 </a:t>
            </a:r>
            <a:r>
              <a:rPr lang="en-US" altLang="zh-TW" sz="2800" i="1">
                <a:ea typeface="新細明體" panose="02020500000000000000" pitchFamily="18" charset="-120"/>
              </a:rPr>
              <a:t>CumGpa</a:t>
            </a:r>
            <a:r>
              <a:rPr lang="en-US" altLang="zh-TW" sz="2800">
                <a:ea typeface="新細明體" panose="02020500000000000000" pitchFamily="18" charset="-120"/>
              </a:rPr>
              <a:t>,  </a:t>
            </a:r>
            <a:r>
              <a:rPr lang="en-US" altLang="zh-TW" sz="2800">
                <a:solidFill>
                  <a:srgbClr val="008000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ASC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 i="1">
                <a:ea typeface="新細明體" panose="02020500000000000000" pitchFamily="18" charset="-120"/>
              </a:rPr>
              <a:t>StudId</a:t>
            </a:r>
            <a:endParaRPr lang="en-US" altLang="zh-TW" sz="3200" i="1">
              <a:ea typeface="新細明體" panose="02020500000000000000" pitchFamily="18" charset="-120"/>
            </a:endParaRPr>
          </a:p>
        </p:txBody>
      </p:sp>
      <p:sp>
        <p:nvSpPr>
          <p:cNvPr id="59398" name="AutoShape 5">
            <a:extLst>
              <a:ext uri="{FF2B5EF4-FFF2-40B4-BE49-F238E27FC236}">
                <a16:creationId xmlns:a16="http://schemas.microsoft.com/office/drawing/2014/main" id="{FA55EAEF-319E-42A4-9A94-3F256F864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91200"/>
            <a:ext cx="1371600" cy="381000"/>
          </a:xfrm>
          <a:prstGeom prst="wedgeRoundRectCallout">
            <a:avLst>
              <a:gd name="adj1" fmla="val 98611"/>
              <a:gd name="adj2" fmla="val -188750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solidFill>
                  <a:schemeClr val="accent2"/>
                </a:solidFill>
                <a:ea typeface="新細明體" panose="02020500000000000000" pitchFamily="18" charset="-120"/>
              </a:rPr>
              <a:t>Descending</a:t>
            </a:r>
            <a:endParaRPr lang="en-US" altLang="zh-TW" sz="1400" i="1">
              <a:ea typeface="新細明體" panose="02020500000000000000" pitchFamily="18" charset="-120"/>
            </a:endParaRPr>
          </a:p>
        </p:txBody>
      </p:sp>
      <p:sp>
        <p:nvSpPr>
          <p:cNvPr id="59399" name="AutoShape 6">
            <a:extLst>
              <a:ext uri="{FF2B5EF4-FFF2-40B4-BE49-F238E27FC236}">
                <a16:creationId xmlns:a16="http://schemas.microsoft.com/office/drawing/2014/main" id="{2DBDBC07-C68D-4E03-ADF0-16E79BA4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867400"/>
            <a:ext cx="1371600" cy="381000"/>
          </a:xfrm>
          <a:prstGeom prst="wedgeRoundRectCallout">
            <a:avLst>
              <a:gd name="adj1" fmla="val -83681"/>
              <a:gd name="adj2" fmla="val -210000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solidFill>
                  <a:schemeClr val="accent2"/>
                </a:solidFill>
                <a:ea typeface="新細明體" panose="02020500000000000000" pitchFamily="18" charset="-120"/>
              </a:rPr>
              <a:t>Ascending</a:t>
            </a:r>
            <a:endParaRPr lang="en-US" altLang="zh-TW" sz="1400" i="1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5915D-848B-41AA-8AD2-DB6CF3FB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75</a:t>
            </a:fld>
            <a:endParaRPr lang="en-US" altLang="zh-TW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7342B35E-2234-4E95-B98A-D1B64D0ED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Query Evaluation with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3200">
                <a:ea typeface="新細明體" panose="02020500000000000000" pitchFamily="18" charset="-120"/>
              </a:rPr>
              <a:t>,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3200">
                <a:ea typeface="新細明體" panose="02020500000000000000" pitchFamily="18" charset="-120"/>
              </a:rPr>
              <a:t>,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ORDER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BY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E75909A-F724-4509-A081-E7D6E4CD4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924800" cy="4648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1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: produces Cartesian product, A, of tables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list</a:t>
            </a:r>
          </a:p>
          <a:p>
            <a:pPr>
              <a:lnSpc>
                <a:spcPct val="90000"/>
              </a:lnSpc>
              <a:buFontTx/>
              <a:buChar char="2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: produces table, B, consisting  of rows of A that satisfy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condition</a:t>
            </a:r>
          </a:p>
          <a:p>
            <a:pPr>
              <a:lnSpc>
                <a:spcPct val="90000"/>
              </a:lnSpc>
              <a:buFontTx/>
              <a:buChar char="3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: partitions B into groups that agree on attribute values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 list</a:t>
            </a:r>
          </a:p>
          <a:p>
            <a:pPr>
              <a:lnSpc>
                <a:spcPct val="90000"/>
              </a:lnSpc>
              <a:buFontTx/>
              <a:buChar char="4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ea typeface="新細明體" panose="02020500000000000000" pitchFamily="18" charset="-120"/>
              </a:rPr>
              <a:t>: eliminates groups in B that do not satisfy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</a:t>
            </a:r>
            <a:r>
              <a:rPr lang="en-US" altLang="zh-TW" sz="2400">
                <a:ea typeface="新細明體" panose="02020500000000000000" pitchFamily="18" charset="-120"/>
              </a:rPr>
              <a:t> condition</a:t>
            </a:r>
          </a:p>
          <a:p>
            <a:pPr>
              <a:lnSpc>
                <a:spcPct val="90000"/>
              </a:lnSpc>
              <a:buFontTx/>
              <a:buChar char="5"/>
            </a:pPr>
            <a:r>
              <a:rPr lang="en-US" altLang="zh-TW" sz="2400"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: produces table C containing a row for each group. Attributes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list limited to those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2400">
                <a:ea typeface="新細明體" panose="02020500000000000000" pitchFamily="18" charset="-120"/>
              </a:rPr>
              <a:t> list and aggregates over group</a:t>
            </a:r>
          </a:p>
          <a:p>
            <a:pPr>
              <a:lnSpc>
                <a:spcPct val="90000"/>
              </a:lnSpc>
              <a:buFontTx/>
              <a:buChar char="6"/>
            </a:pP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Evaluate </a:t>
            </a:r>
            <a:r>
              <a:rPr lang="en-US" altLang="zh-TW" sz="2400">
                <a:solidFill>
                  <a:schemeClr val="accent2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ORDER BY</a:t>
            </a:r>
            <a:r>
              <a:rPr lang="en-US" altLang="zh-TW" sz="2400">
                <a:solidFill>
                  <a:schemeClr val="accent2"/>
                </a:solidFill>
                <a:ea typeface="新細明體" panose="02020500000000000000" pitchFamily="18" charset="-120"/>
              </a:rPr>
              <a:t>: orders rows of C</a:t>
            </a:r>
            <a:endParaRPr lang="en-US" altLang="zh-TW" sz="280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60421" name="AutoShape 4">
            <a:extLst>
              <a:ext uri="{FF2B5EF4-FFF2-40B4-BE49-F238E27FC236}">
                <a16:creationId xmlns:a16="http://schemas.microsoft.com/office/drawing/2014/main" id="{AE4B7376-FB2C-4579-888C-34445AC86B31}"/>
              </a:ext>
            </a:extLst>
          </p:cNvPr>
          <p:cNvSpPr>
            <a:spLocks/>
          </p:cNvSpPr>
          <p:nvPr/>
        </p:nvSpPr>
        <p:spPr bwMode="auto">
          <a:xfrm>
            <a:off x="533400" y="1447800"/>
            <a:ext cx="304800" cy="3810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60422" name="Text Box 5">
            <a:extLst>
              <a:ext uri="{FF2B5EF4-FFF2-40B4-BE49-F238E27FC236}">
                <a16:creationId xmlns:a16="http://schemas.microsoft.com/office/drawing/2014/main" id="{116115C3-C255-4BBB-9034-4B8ED38745F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612775" y="3203575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ea typeface="新細明體" panose="02020500000000000000" pitchFamily="18" charset="-120"/>
              </a:rPr>
              <a:t>A s   b e f o r 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32E22-1121-4834-B63B-B1A86D5D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76</a:t>
            </a:fld>
            <a:endParaRPr lang="en-US" altLang="zh-TW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4AF54F92-5284-42B6-91FA-6249C0E5B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2B227E9-24F4-473F-99C2-3D3888671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Used as a relation, but rows are not physically stored. 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The contents of a view is </a:t>
            </a:r>
            <a:r>
              <a:rPr lang="en-US" altLang="zh-TW" sz="2400" i="1">
                <a:ea typeface="新細明體" panose="02020500000000000000" pitchFamily="18" charset="-120"/>
              </a:rPr>
              <a:t>computed </a:t>
            </a:r>
            <a:r>
              <a:rPr lang="en-US" altLang="zh-TW" sz="2400">
                <a:ea typeface="新細明體" panose="02020500000000000000" pitchFamily="18" charset="-120"/>
              </a:rPr>
              <a:t>when it is used within an SQL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Each time it is used (thus computed), the content might different as underlying base tables might have changed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View is the result of a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statement over other views and base relations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When used in an SQL statement, the view definition is substituted for the view name in the statement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 SELECT </a:t>
            </a:r>
            <a:r>
              <a:rPr lang="en-US" altLang="zh-TW" sz="2400">
                <a:ea typeface="新細明體" panose="02020500000000000000" pitchFamily="18" charset="-120"/>
              </a:rPr>
              <a:t>statement nested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84398-C518-43D4-A44B-52CBBD17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77</a:t>
            </a:fld>
            <a:endParaRPr lang="en-US" altLang="zh-TW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1</a:t>
            </a:r>
            <a:endParaRPr lang="en-US" dirty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74850"/>
            <a:ext cx="74469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>
                <a:latin typeface="Century Gothic" pitchFamily="34" charset="0"/>
              </a:rPr>
              <a:t>CREATE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VIEW</a:t>
            </a:r>
            <a:r>
              <a:rPr lang="en-US" sz="3200"/>
              <a:t>  </a:t>
            </a:r>
            <a:r>
              <a:rPr 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CumGpa</a:t>
            </a:r>
            <a:r>
              <a:rPr lang="en-US" sz="3200"/>
              <a:t> (</a:t>
            </a:r>
            <a:r>
              <a:rPr lang="en-US" sz="3200" i="1"/>
              <a:t>StudId</a:t>
            </a:r>
            <a:r>
              <a:rPr lang="en-US" sz="3200"/>
              <a:t>, </a:t>
            </a:r>
            <a:r>
              <a:rPr lang="en-US" sz="3200" i="1"/>
              <a:t>Cum</a:t>
            </a:r>
            <a:r>
              <a:rPr lang="en-US" sz="3200"/>
              <a:t>) </a:t>
            </a:r>
            <a:r>
              <a:rPr lang="en-US" sz="3200">
                <a:solidFill>
                  <a:srgbClr val="990033"/>
                </a:solidFill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SELECT  </a:t>
            </a:r>
            <a:r>
              <a:rPr lang="en-US" sz="3200"/>
              <a:t>T.</a:t>
            </a:r>
            <a:r>
              <a:rPr lang="en-US" sz="3200" i="1"/>
              <a:t>StudId</a:t>
            </a:r>
            <a:r>
              <a:rPr lang="en-US" sz="3200"/>
              <a:t>,  </a:t>
            </a:r>
            <a:r>
              <a:rPr lang="en-US" sz="3200">
                <a:latin typeface="Century Gothic" pitchFamily="34" charset="0"/>
              </a:rPr>
              <a:t>AVG</a:t>
            </a:r>
            <a:r>
              <a:rPr lang="en-US" sz="3200"/>
              <a:t> (T.</a:t>
            </a:r>
            <a:r>
              <a:rPr lang="en-US" sz="3200" i="1"/>
              <a:t>Grade</a:t>
            </a:r>
            <a:r>
              <a:rPr lang="en-US" sz="3200"/>
              <a:t>)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FROM</a:t>
            </a:r>
            <a:r>
              <a:rPr lang="en-US" sz="3200"/>
              <a:t> 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3200"/>
              <a:t> T</a:t>
            </a:r>
          </a:p>
          <a:p>
            <a:pPr>
              <a:defRPr/>
            </a:pPr>
            <a:r>
              <a:rPr lang="en-US" sz="3200"/>
              <a:t>  </a:t>
            </a:r>
            <a:r>
              <a:rPr lang="en-US" sz="3200">
                <a:latin typeface="Century Gothic" pitchFamily="34" charset="0"/>
              </a:rPr>
              <a:t>GROUP BY</a:t>
            </a:r>
            <a:r>
              <a:rPr lang="en-US" sz="3200"/>
              <a:t> T.</a:t>
            </a:r>
            <a:r>
              <a:rPr lang="en-US" sz="3200" i="1"/>
              <a:t>StudId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3250"/>
            <a:ext cx="8188325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 S.</a:t>
            </a:r>
            <a:r>
              <a:rPr lang="en-US" altLang="zh-TW" sz="3200" i="1">
                <a:ea typeface="新細明體" panose="02020500000000000000" pitchFamily="18" charset="-120"/>
              </a:rPr>
              <a:t>Name</a:t>
            </a:r>
            <a:r>
              <a:rPr lang="en-US" altLang="zh-TW" sz="3200">
                <a:ea typeface="新細明體" panose="02020500000000000000" pitchFamily="18" charset="-120"/>
              </a:rPr>
              <a:t>,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CumGpa</a:t>
            </a:r>
            <a:r>
              <a:rPr lang="en-US" altLang="zh-TW" sz="3200">
                <a:ea typeface="新細明體" panose="02020500000000000000" pitchFamily="18" charset="-120"/>
              </a:rPr>
              <a:t> C,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3200">
                <a:ea typeface="新細明體" panose="02020500000000000000" pitchFamily="18" charset="-120"/>
              </a:rPr>
              <a:t> S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= S.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  <a:r>
              <a:rPr lang="en-US" altLang="zh-TW" sz="3200">
                <a:ea typeface="新細明體" panose="02020500000000000000" pitchFamily="18" charset="-120"/>
              </a:rPr>
              <a:t> &gt; 3.5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97433D-EE88-4D7A-B98F-0BD18D51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78</a:t>
            </a:fld>
            <a:endParaRPr lang="en-US" altLang="zh-TW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DFD439-CE33-461A-B6D1-B3BCBEB95FB0}"/>
              </a:ext>
            </a:extLst>
          </p:cNvPr>
          <p:cNvSpPr txBox="1"/>
          <p:nvPr/>
        </p:nvSpPr>
        <p:spPr>
          <a:xfrm>
            <a:off x="2753339" y="5334307"/>
            <a:ext cx="13236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Transcript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223DD-7C57-4C1A-B6A0-48B28AD1F530}"/>
              </a:ext>
            </a:extLst>
          </p:cNvPr>
          <p:cNvSpPr txBox="1"/>
          <p:nvPr/>
        </p:nvSpPr>
        <p:spPr>
          <a:xfrm>
            <a:off x="1803910" y="3859467"/>
            <a:ext cx="132366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CumGpa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85F8D9-BB79-483F-B6BF-E00A8FC5B7D9}"/>
              </a:ext>
            </a:extLst>
          </p:cNvPr>
          <p:cNvCxnSpPr/>
          <p:nvPr/>
        </p:nvCxnSpPr>
        <p:spPr bwMode="auto">
          <a:xfrm>
            <a:off x="2381864" y="4262283"/>
            <a:ext cx="997360" cy="1107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8A2D26-8135-442C-ACBE-E1859E4A3EF5}"/>
              </a:ext>
            </a:extLst>
          </p:cNvPr>
          <p:cNvSpPr txBox="1"/>
          <p:nvPr/>
        </p:nvSpPr>
        <p:spPr>
          <a:xfrm>
            <a:off x="2596636" y="2237145"/>
            <a:ext cx="1683159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Times New Roman"/>
              </a:rPr>
              <a:t>GoodCumGpa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537F1C-4DD2-4644-951F-19FFF60FF8DF}"/>
              </a:ext>
            </a:extLst>
          </p:cNvPr>
          <p:cNvCxnSpPr/>
          <p:nvPr/>
        </p:nvCxnSpPr>
        <p:spPr bwMode="auto">
          <a:xfrm flipH="1">
            <a:off x="2443623" y="2626134"/>
            <a:ext cx="993672" cy="1264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E3197-419F-47AC-8BB9-62D92BFE3361}"/>
              </a:ext>
            </a:extLst>
          </p:cNvPr>
          <p:cNvSpPr txBox="1"/>
          <p:nvPr/>
        </p:nvSpPr>
        <p:spPr>
          <a:xfrm>
            <a:off x="4679846" y="5334306"/>
            <a:ext cx="13236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Student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165FA-B58F-4607-9E19-0225896369B9}"/>
              </a:ext>
            </a:extLst>
          </p:cNvPr>
          <p:cNvSpPr txBox="1"/>
          <p:nvPr/>
        </p:nvSpPr>
        <p:spPr>
          <a:xfrm>
            <a:off x="4458619" y="2237144"/>
            <a:ext cx="1959691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NameCumGpa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93FB5B-0009-43B6-8EEC-F0B9709746AA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8146" y="2598480"/>
            <a:ext cx="2864873" cy="128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C517B6-A6CC-44C0-991E-B0FC9227779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37991" y="2598480"/>
            <a:ext cx="71899" cy="2739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9E53A2-3A0C-417B-9A01-BCD1CF373E77}"/>
              </a:ext>
            </a:extLst>
          </p:cNvPr>
          <p:cNvSpPr txBox="1"/>
          <p:nvPr/>
        </p:nvSpPr>
        <p:spPr>
          <a:xfrm>
            <a:off x="246113" y="5334306"/>
            <a:ext cx="2042652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ED226-1E5B-4CF9-9238-FD3D2B49420E}"/>
              </a:ext>
            </a:extLst>
          </p:cNvPr>
          <p:cNvSpPr txBox="1"/>
          <p:nvPr/>
        </p:nvSpPr>
        <p:spPr>
          <a:xfrm>
            <a:off x="246112" y="3859466"/>
            <a:ext cx="1084007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88E45-0096-426F-8173-61210DA41181}"/>
              </a:ext>
            </a:extLst>
          </p:cNvPr>
          <p:cNvSpPr txBox="1"/>
          <p:nvPr/>
        </p:nvSpPr>
        <p:spPr>
          <a:xfrm>
            <a:off x="246111" y="2283231"/>
            <a:ext cx="2042652" cy="400110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Floor 3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EBDD92-5869-4D74-B48E-1CAB87FC87EF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6451" y="4266891"/>
            <a:ext cx="366866" cy="1052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E2A03B-1755-480F-A4AF-F8712687F15F}"/>
              </a:ext>
            </a:extLst>
          </p:cNvPr>
          <p:cNvSpPr txBox="1"/>
          <p:nvPr/>
        </p:nvSpPr>
        <p:spPr>
          <a:xfrm>
            <a:off x="3619806" y="3859467"/>
            <a:ext cx="90886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CsReg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31C72-93B7-4AAC-A9D3-C283FF558524}"/>
              </a:ext>
            </a:extLst>
          </p:cNvPr>
          <p:cNvSpPr txBox="1"/>
          <p:nvPr/>
        </p:nvSpPr>
        <p:spPr>
          <a:xfrm>
            <a:off x="6136248" y="5334305"/>
            <a:ext cx="1148531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Professor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A20B00-35F0-4A35-90B3-14DC9B1631BE}"/>
              </a:ext>
            </a:extLst>
          </p:cNvPr>
          <p:cNvSpPr txBox="1"/>
          <p:nvPr/>
        </p:nvSpPr>
        <p:spPr>
          <a:xfrm>
            <a:off x="7472821" y="5334305"/>
            <a:ext cx="1508023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Department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4647A-4480-41F9-A7EB-EFDFA3528D22}"/>
              </a:ext>
            </a:extLst>
          </p:cNvPr>
          <p:cNvSpPr txBox="1"/>
          <p:nvPr/>
        </p:nvSpPr>
        <p:spPr>
          <a:xfrm>
            <a:off x="6892104" y="3831813"/>
            <a:ext cx="125914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>
                <a:cs typeface="Times New Roman"/>
              </a:rPr>
              <a:t>ProfDept</a:t>
            </a:r>
            <a:endParaRPr lang="en-US" dirty="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F26D1B-C7B4-4BFD-A9BA-B7D1B75CC4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92998" y="4257672"/>
            <a:ext cx="772447" cy="10526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11BFF1-3501-459B-8DCF-1EABCC50A323}"/>
              </a:ext>
            </a:extLst>
          </p:cNvPr>
          <p:cNvCxnSpPr>
            <a:cxnSpLocks/>
          </p:cNvCxnSpPr>
          <p:nvPr/>
        </p:nvCxnSpPr>
        <p:spPr bwMode="auto">
          <a:xfrm>
            <a:off x="7539186" y="4248454"/>
            <a:ext cx="647085" cy="1061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DD6FB-BC48-43C4-9824-19AAA288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79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57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0661B453-BC22-4A8A-A4DF-F7F462347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Selection Condition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AB56AEE-27C4-455B-BF8C-45F34AEBE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Operators:  &lt;,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, , &gt;, =, </a:t>
            </a:r>
          </a:p>
          <a:p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Simple selection condition: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i="1">
                <a:ea typeface="新細明體" panose="02020500000000000000" pitchFamily="18" charset="-120"/>
              </a:rPr>
              <a:t>operator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constant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i="1">
                <a:ea typeface="新細明體" panose="02020500000000000000" pitchFamily="18" charset="-120"/>
              </a:rPr>
              <a:t>operator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attribute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sz="2400">
                <a:ea typeface="新細明體" panose="02020500000000000000" pitchFamily="18" charset="-120"/>
              </a:rPr>
              <a:t>AND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 </a:t>
            </a:r>
            <a:r>
              <a:rPr lang="en-US" altLang="zh-TW" sz="2400">
                <a:ea typeface="新細明體" panose="02020500000000000000" pitchFamily="18" charset="-120"/>
              </a:rPr>
              <a:t>OR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  <a:p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a typeface="新細明體" panose="02020500000000000000" pitchFamily="18" charset="-120"/>
              </a:rPr>
              <a:t>NOT</a:t>
            </a:r>
            <a:r>
              <a:rPr lang="en-US" altLang="zh-TW">
                <a:ea typeface="新細明體" panose="02020500000000000000" pitchFamily="18" charset="-120"/>
              </a:rPr>
              <a:t> &lt;</a:t>
            </a:r>
            <a:r>
              <a:rPr lang="en-US" altLang="zh-TW" i="1">
                <a:ea typeface="新細明體" panose="02020500000000000000" pitchFamily="18" charset="-120"/>
              </a:rPr>
              <a:t>condition</a:t>
            </a:r>
            <a:r>
              <a:rPr lang="en-US" altLang="zh-TW">
                <a:ea typeface="新細明體" panose="02020500000000000000" pitchFamily="18" charset="-120"/>
              </a:rPr>
              <a:t>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630E2-24DA-4290-807B-E36DC586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- Example 2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71" y="2739923"/>
            <a:ext cx="843051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3200" dirty="0">
                <a:latin typeface="Century Gothic"/>
              </a:rPr>
              <a:t>CREATE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VIEW</a:t>
            </a:r>
            <a:r>
              <a:rPr lang="en-US" sz="3200" dirty="0">
                <a:latin typeface="Times New Roman"/>
                <a:cs typeface="Times New Roman"/>
              </a:rPr>
              <a:t>  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GoodCumGpa</a:t>
            </a:r>
            <a:r>
              <a:rPr lang="en-US" sz="3200" dirty="0">
                <a:latin typeface="Times New Roman"/>
                <a:cs typeface="Times New Roman"/>
              </a:rPr>
              <a:t> (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i="1" dirty="0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dirty="0">
                <a:latin typeface="Century Gothic"/>
              </a:rPr>
              <a:t>SELECT  *</a:t>
            </a:r>
            <a:endParaRPr lang="en-US" sz="3200" i="1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</a:t>
            </a:r>
            <a:r>
              <a:rPr lang="en-US" sz="3200" dirty="0">
                <a:latin typeface="Century Gothic"/>
              </a:rPr>
              <a:t>FROM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CumGpa</a:t>
            </a: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 C</a:t>
            </a:r>
            <a:endParaRPr lang="en-US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WHERE </a:t>
            </a:r>
            <a:r>
              <a:rPr lang="en-US" sz="3200" dirty="0" err="1">
                <a:latin typeface="Times New Roman"/>
                <a:cs typeface="Times New Roman"/>
              </a:rPr>
              <a:t>c.cum</a:t>
            </a:r>
            <a:r>
              <a:rPr lang="en-US" sz="3200" dirty="0">
                <a:latin typeface="Times New Roman"/>
                <a:cs typeface="Times New Roman"/>
              </a:rPr>
              <a:t> &gt; (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SELECT AVG(Cum) </a:t>
            </a:r>
          </a:p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                                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cs typeface="Times New Roman"/>
              </a:rPr>
              <a:t>CumGpa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            )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ORDER BY Cum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03" y="1684798"/>
            <a:ext cx="70470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Create a view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GreatCumGpa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for those students whose GPA is better than average.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3AE25-12D5-49F2-B54B-83A0F0EB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4789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443A49AC-7BFD-48C0-8730-E9A145508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3</a:t>
            </a:r>
            <a:endParaRPr lang="en-US" dirty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2596EFA5-9269-4862-9863-75A1883C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74850"/>
            <a:ext cx="840967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3200" dirty="0">
                <a:latin typeface="Century Gothic"/>
              </a:rPr>
              <a:t>CREATE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VIEW</a:t>
            </a:r>
            <a:r>
              <a:rPr lang="en-US" sz="3200" dirty="0">
                <a:latin typeface="Times New Roman"/>
                <a:cs typeface="Times New Roman"/>
              </a:rPr>
              <a:t>  </a:t>
            </a:r>
            <a:r>
              <a:rPr lang="en-US" sz="32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NameCumGpa</a:t>
            </a:r>
            <a:r>
              <a:rPr lang="en-US" sz="3200" dirty="0">
                <a:latin typeface="Times New Roman"/>
                <a:cs typeface="Times New Roman"/>
              </a:rPr>
              <a:t> (Name, </a:t>
            </a:r>
            <a:r>
              <a:rPr lang="en-US" sz="3200" i="1" dirty="0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>
                <a:solidFill>
                  <a:srgbClr val="990033"/>
                </a:solidFill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 SELECT  </a:t>
            </a:r>
            <a:r>
              <a:rPr lang="en-US" sz="3200" dirty="0" err="1">
                <a:latin typeface="Times New Roman"/>
                <a:cs typeface="Times New Roman"/>
              </a:rPr>
              <a:t>S.</a:t>
            </a:r>
            <a:r>
              <a:rPr lang="en-US" sz="3200" i="1" dirty="0" err="1">
                <a:latin typeface="Times New Roman"/>
                <a:cs typeface="Times New Roman"/>
              </a:rPr>
              <a:t>Name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Cum</a:t>
            </a:r>
            <a:endParaRPr lang="en-US" sz="3200" dirty="0" err="1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FROM  </a:t>
            </a:r>
            <a:r>
              <a:rPr lang="en-US" sz="3200" dirty="0" err="1">
                <a:solidFill>
                  <a:srgbClr val="008000"/>
                </a:solidFill>
                <a:latin typeface="Times New Roman"/>
                <a:cs typeface="Times New Roman"/>
              </a:rPr>
              <a:t>CumGpa</a:t>
            </a:r>
            <a:r>
              <a:rPr lang="en-US" sz="3200" dirty="0">
                <a:latin typeface="Times New Roman"/>
                <a:cs typeface="Times New Roman"/>
              </a:rPr>
              <a:t> C,  Student S</a:t>
            </a:r>
            <a:endParaRPr lang="en-US" sz="3200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WHERE 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dirty="0" err="1">
                <a:latin typeface="Times New Roman"/>
                <a:cs typeface="Times New Roman"/>
              </a:rPr>
              <a:t>S.</a:t>
            </a:r>
            <a:r>
              <a:rPr lang="en-US" sz="3200" i="1" dirty="0" err="1">
                <a:latin typeface="Times New Roman"/>
                <a:cs typeface="Times New Roman"/>
              </a:rPr>
              <a:t>StudId</a:t>
            </a:r>
            <a:r>
              <a:rPr lang="en-US" sz="3200" dirty="0">
                <a:latin typeface="Times New Roman"/>
                <a:cs typeface="Times New Roman"/>
              </a:rPr>
              <a:t> AND </a:t>
            </a:r>
            <a:r>
              <a:rPr lang="en-US" sz="3200" dirty="0" err="1">
                <a:latin typeface="Times New Roman"/>
                <a:cs typeface="Times New Roman"/>
              </a:rPr>
              <a:t>C.</a:t>
            </a:r>
            <a:r>
              <a:rPr lang="en-US" sz="3200" i="1" dirty="0" err="1">
                <a:latin typeface="Times New Roman"/>
                <a:cs typeface="Times New Roman"/>
              </a:rPr>
              <a:t>Cum</a:t>
            </a:r>
            <a:r>
              <a:rPr lang="en-US" sz="3200" dirty="0">
                <a:latin typeface="Times New Roman"/>
                <a:cs typeface="Times New Roman"/>
              </a:rPr>
              <a:t> &gt; 3.5</a:t>
            </a:r>
          </a:p>
          <a:p>
            <a:pPr>
              <a:defRPr/>
            </a:pPr>
            <a:endParaRPr lang="en-US" sz="3200" dirty="0">
              <a:cs typeface="Times New Roman"/>
            </a:endParaRPr>
          </a:p>
          <a:p>
            <a:pPr>
              <a:defRPr/>
            </a:pPr>
            <a:r>
              <a:rPr lang="en-US" sz="3200" dirty="0">
                <a:latin typeface="Times New Roman"/>
                <a:cs typeface="Times New Roman"/>
              </a:rPr>
              <a:t>SELECT * FROM </a:t>
            </a:r>
            <a:r>
              <a:rPr lang="en-US" sz="3200" dirty="0" err="1">
                <a:latin typeface="Times New Roman"/>
                <a:cs typeface="Times New Roman"/>
              </a:rPr>
              <a:t>NameCumGpa</a:t>
            </a:r>
            <a:r>
              <a:rPr lang="en-US" sz="3200" dirty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6209A75-1288-4F8C-A1ED-5F0494A5E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32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3F2BF6-75D7-4427-96DC-6A37F518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4180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C1CEF117-D0AF-4992-9009-134F7145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View – Example 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60B3AA8-4F02-4F7D-B364-C5474883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42" y="1473610"/>
            <a:ext cx="803187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dirty="0">
                <a:latin typeface="Century Gothic"/>
                <a:ea typeface="新細明體"/>
              </a:rPr>
              <a:t>CREATE VIEW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 </a:t>
            </a:r>
            <a:r>
              <a:rPr lang="en-US" altLang="zh-TW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新細明體"/>
                <a:cs typeface="Times New Roman"/>
              </a:rPr>
              <a:t>CsReg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(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StudId</a:t>
            </a:r>
            <a:r>
              <a:rPr lang="en-US" altLang="zh-TW" sz="2400" i="1" dirty="0">
                <a:latin typeface="Times New Roman"/>
                <a:ea typeface="新細明體"/>
                <a:cs typeface="Times New Roman"/>
              </a:rPr>
              <a:t>, 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i="1" dirty="0">
                <a:latin typeface="Times New Roman"/>
                <a:ea typeface="新細明體"/>
                <a:cs typeface="Times New Roman"/>
              </a:rPr>
              <a:t>, Semester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) </a:t>
            </a:r>
            <a:r>
              <a:rPr lang="en-US" altLang="zh-TW" sz="2400" dirty="0">
                <a:latin typeface="Century Gothic"/>
                <a:ea typeface="新細明體"/>
              </a:rPr>
              <a:t>AS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SELECT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           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StudId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, T. 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,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Semester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FROM               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新細明體"/>
                <a:cs typeface="Times New Roman"/>
              </a:rPr>
              <a:t>Transcript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T</a:t>
            </a:r>
          </a:p>
          <a:p>
            <a:r>
              <a:rPr lang="en-US" altLang="zh-TW" sz="2400" dirty="0">
                <a:latin typeface="Century Gothic"/>
                <a:ea typeface="新細明體"/>
              </a:rPr>
              <a:t>WHERE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   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CrsCode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400" dirty="0">
                <a:latin typeface="Century Gothic"/>
                <a:ea typeface="新細明體"/>
              </a:rPr>
              <a:t>LIKE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 ‘CS%’  </a:t>
            </a:r>
            <a:r>
              <a:rPr lang="en-US" altLang="zh-TW" sz="2400" dirty="0">
                <a:latin typeface="Century Gothic"/>
                <a:ea typeface="新細明體"/>
              </a:rPr>
              <a:t>AND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 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T.</a:t>
            </a:r>
            <a:r>
              <a:rPr lang="en-US" altLang="zh-TW" sz="2400" i="1" dirty="0" err="1">
                <a:latin typeface="Times New Roman"/>
                <a:ea typeface="新細明體"/>
                <a:cs typeface="Times New Roman"/>
              </a:rPr>
              <a:t>Semester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=‘S2000’</a:t>
            </a:r>
          </a:p>
          <a:p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  <a:p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  <a:p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SELECT * FROM </a:t>
            </a:r>
            <a:r>
              <a:rPr lang="en-US" altLang="zh-TW" sz="2400" dirty="0" err="1">
                <a:latin typeface="Times New Roman"/>
                <a:ea typeface="新細明體"/>
                <a:cs typeface="Times New Roman"/>
              </a:rPr>
              <a:t>CsReg</a:t>
            </a:r>
            <a:r>
              <a:rPr lang="en-US" altLang="zh-TW" sz="2400" dirty="0">
                <a:latin typeface="Times New Roman"/>
                <a:ea typeface="新細明體"/>
                <a:cs typeface="Times New Roman"/>
              </a:rPr>
              <a:t>;</a:t>
            </a:r>
            <a:endParaRPr lang="en-US" altLang="zh-TW" sz="2400" dirty="0">
              <a:ea typeface="新細明體" panose="02020500000000000000" pitchFamily="18" charset="-120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C1BC6-1B9F-4FD4-AA69-8510C241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4847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72B9E71B-41EC-41D3-A92E-C794A547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View – Example 5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052B793-F517-4968-B911-F29A2A00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63" y="2438247"/>
            <a:ext cx="764023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t">
            <a:spAutoFit/>
          </a:bodyPr>
          <a:lstStyle/>
          <a:p>
            <a:pPr>
              <a:defRPr/>
            </a:pPr>
            <a:r>
              <a:rPr lang="en-US" sz="2800" dirty="0">
                <a:latin typeface="Century Gothic"/>
              </a:rPr>
              <a:t>CREATE VIEW</a:t>
            </a:r>
            <a:r>
              <a:rPr lang="en-US" sz="2800" dirty="0">
                <a:latin typeface="Times New Roman"/>
                <a:cs typeface="Times New Roman"/>
              </a:rPr>
              <a:t>  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ProfDept</a:t>
            </a:r>
            <a:r>
              <a:rPr lang="en-US" sz="2800" dirty="0">
                <a:latin typeface="Times New Roman"/>
                <a:cs typeface="Times New Roman"/>
              </a:rPr>
              <a:t> (</a:t>
            </a:r>
            <a:r>
              <a:rPr lang="en-US" sz="2800" i="1" dirty="0" err="1">
                <a:latin typeface="Times New Roman"/>
                <a:cs typeface="Times New Roman"/>
              </a:rPr>
              <a:t>PrName</a:t>
            </a:r>
            <a:r>
              <a:rPr lang="en-US" sz="2800" i="1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DeName</a:t>
            </a:r>
            <a:r>
              <a:rPr lang="en-US" sz="2800" dirty="0">
                <a:latin typeface="Times New Roman"/>
                <a:cs typeface="Times New Roman"/>
              </a:rPr>
              <a:t>)  </a:t>
            </a:r>
            <a:r>
              <a:rPr lang="en-US" sz="2800" dirty="0">
                <a:latin typeface="Century Gothic"/>
              </a:rPr>
              <a:t>AS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SELECT</a:t>
            </a:r>
            <a:r>
              <a:rPr lang="en-US" sz="2800" dirty="0">
                <a:latin typeface="Times New Roman"/>
                <a:cs typeface="Times New Roman"/>
              </a:rPr>
              <a:t>    </a:t>
            </a:r>
            <a:r>
              <a:rPr lang="en-US" sz="2800" dirty="0" err="1">
                <a:latin typeface="Times New Roman"/>
                <a:cs typeface="Times New Roman"/>
              </a:rPr>
              <a:t>P.</a:t>
            </a:r>
            <a:r>
              <a:rPr lang="en-US" sz="2800" i="1" dirty="0" err="1">
                <a:latin typeface="Times New Roman"/>
                <a:cs typeface="Times New Roman"/>
              </a:rPr>
              <a:t>Name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dirty="0" err="1">
                <a:latin typeface="Times New Roman"/>
                <a:cs typeface="Times New Roman"/>
              </a:rPr>
              <a:t>D.</a:t>
            </a:r>
            <a:r>
              <a:rPr lang="en-US" sz="2800" i="1" dirty="0" err="1">
                <a:latin typeface="Times New Roman"/>
                <a:cs typeface="Times New Roman"/>
              </a:rPr>
              <a:t>Name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FROM </a:t>
            </a:r>
            <a:r>
              <a:rPr lang="en-US" sz="2800" dirty="0">
                <a:latin typeface="Times New Roman"/>
                <a:cs typeface="Times New Roman"/>
              </a:rPr>
              <a:t>   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Professor</a:t>
            </a:r>
            <a:r>
              <a:rPr lang="en-US" sz="2800" dirty="0">
                <a:latin typeface="Times New Roman"/>
                <a:cs typeface="Times New Roman"/>
              </a:rPr>
              <a:t> P,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cs typeface="Times New Roman"/>
              </a:rPr>
              <a:t>Department</a:t>
            </a:r>
            <a:r>
              <a:rPr lang="en-US" sz="2800" dirty="0">
                <a:latin typeface="Times New Roman"/>
                <a:cs typeface="Times New Roman"/>
              </a:rPr>
              <a:t> D</a:t>
            </a:r>
          </a:p>
          <a:p>
            <a:pPr>
              <a:defRPr/>
            </a:pPr>
            <a:r>
              <a:rPr lang="en-US" sz="2800" dirty="0">
                <a:latin typeface="Century Gothic"/>
              </a:rPr>
              <a:t>WHERE </a:t>
            </a:r>
            <a:r>
              <a:rPr lang="en-US" sz="2800" dirty="0">
                <a:latin typeface="Times New Roman"/>
                <a:cs typeface="Times New Roman"/>
              </a:rPr>
              <a:t>   </a:t>
            </a:r>
            <a:r>
              <a:rPr lang="en-US" sz="2800" dirty="0" err="1">
                <a:latin typeface="Times New Roman"/>
                <a:cs typeface="Times New Roman"/>
              </a:rPr>
              <a:t>P.</a:t>
            </a:r>
            <a:r>
              <a:rPr lang="en-US" sz="2800" i="1" dirty="0" err="1">
                <a:latin typeface="Times New Roman"/>
                <a:cs typeface="Times New Roman"/>
              </a:rPr>
              <a:t>DeptId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dirty="0" err="1">
                <a:latin typeface="Times New Roman"/>
                <a:cs typeface="Times New Roman"/>
              </a:rPr>
              <a:t>D.</a:t>
            </a:r>
            <a:r>
              <a:rPr lang="en-US" sz="2800" i="1" dirty="0" err="1">
                <a:latin typeface="Times New Roman"/>
                <a:cs typeface="Times New Roman"/>
              </a:rPr>
              <a:t>DeptId</a:t>
            </a:r>
          </a:p>
          <a:p>
            <a:pPr>
              <a:defRPr/>
            </a:pPr>
            <a:endParaRPr lang="en-US" sz="2800" i="1" dirty="0">
              <a:cs typeface="Times New Roman"/>
            </a:endParaRPr>
          </a:p>
          <a:p>
            <a:pPr>
              <a:defRPr/>
            </a:pPr>
            <a:r>
              <a:rPr lang="en-US" sz="2800" dirty="0">
                <a:latin typeface="Times New Roman"/>
                <a:cs typeface="Times New Roman"/>
              </a:rPr>
              <a:t>SELECT * FROM </a:t>
            </a:r>
            <a:r>
              <a:rPr lang="en-US" sz="2800" dirty="0" err="1">
                <a:latin typeface="Times New Roman"/>
                <a:cs typeface="Times New Roman"/>
              </a:rPr>
              <a:t>ProfDept</a:t>
            </a:r>
            <a:endParaRPr lang="en-US" sz="2800" dirty="0" err="1"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A7B11-0BFA-4500-B2A7-C39D5DFF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9900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FDCE086A-68C1-4A5D-B33A-7451FD24A55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4E9900C-9A1E-4176-8464-FEFA603D5F77}" type="slidenum">
              <a:rPr lang="en-US" altLang="zh-TW" sz="1400">
                <a:ea typeface="新細明體" panose="02020500000000000000" pitchFamily="18" charset="-120"/>
              </a:rPr>
              <a:pPr algn="r"/>
              <a:t>84</a:t>
            </a:fld>
            <a:endParaRPr lang="en-US" altLang="zh-TW" sz="1400">
              <a:ea typeface="新細明體" panose="02020500000000000000" pitchFamily="18" charset="-12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FD0316A-237A-4F61-A837-AC688A249E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- Substitution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BF5EB644-4813-4AD3-AEBC-F8C8FF4C7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188325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3200">
                <a:ea typeface="新細明體" panose="02020500000000000000" pitchFamily="18" charset="-120"/>
              </a:rPr>
              <a:t>  S.</a:t>
            </a:r>
            <a:r>
              <a:rPr lang="en-US" altLang="zh-TW" sz="3200" i="1">
                <a:ea typeface="新細明體" panose="02020500000000000000" pitchFamily="18" charset="-120"/>
              </a:rPr>
              <a:t>Name</a:t>
            </a:r>
            <a:r>
              <a:rPr lang="en-US" altLang="zh-TW" sz="3200">
                <a:ea typeface="新細明體" panose="02020500000000000000" pitchFamily="18" charset="-120"/>
              </a:rPr>
              <a:t>,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FROM (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SELECT  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StudId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,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AVG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(T.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Grade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                               </a:t>
            </a:r>
            <a:r>
              <a:rPr lang="en-US" altLang="zh-TW" sz="1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GROUP BY</a:t>
            </a:r>
            <a:r>
              <a:rPr lang="en-US" altLang="zh-TW" sz="1800">
                <a:solidFill>
                  <a:srgbClr val="990033"/>
                </a:solidFill>
                <a:ea typeface="新細明體" panose="02020500000000000000" pitchFamily="18" charset="-120"/>
              </a:rPr>
              <a:t> T.</a:t>
            </a:r>
            <a:r>
              <a:rPr lang="en-US" altLang="zh-TW" sz="1800" i="1">
                <a:solidFill>
                  <a:srgbClr val="990033"/>
                </a:solidFill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) C,  </a:t>
            </a:r>
            <a:r>
              <a:rPr lang="en-US" altLang="zh-TW" sz="32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Student</a:t>
            </a:r>
            <a:r>
              <a:rPr lang="en-US" altLang="zh-TW" sz="3200">
                <a:ea typeface="新細明體" panose="02020500000000000000" pitchFamily="18" charset="-120"/>
              </a:rPr>
              <a:t> S</a:t>
            </a:r>
          </a:p>
          <a:p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= S.</a:t>
            </a:r>
            <a:r>
              <a:rPr lang="en-US" altLang="zh-TW" sz="3200" i="1">
                <a:ea typeface="新細明體" panose="02020500000000000000" pitchFamily="18" charset="-120"/>
              </a:rPr>
              <a:t>StudId</a:t>
            </a:r>
            <a:r>
              <a:rPr lang="en-US" altLang="zh-TW" sz="3200">
                <a:ea typeface="新細明體" panose="02020500000000000000" pitchFamily="18" charset="-120"/>
              </a:rPr>
              <a:t> </a:t>
            </a:r>
            <a:r>
              <a:rPr lang="en-US" altLang="zh-TW" sz="32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3200">
                <a:ea typeface="新細明體" panose="02020500000000000000" pitchFamily="18" charset="-120"/>
              </a:rPr>
              <a:t> C.</a:t>
            </a:r>
            <a:r>
              <a:rPr lang="en-US" altLang="zh-TW" sz="3200" i="1">
                <a:ea typeface="新細明體" panose="02020500000000000000" pitchFamily="18" charset="-120"/>
              </a:rPr>
              <a:t>Cum</a:t>
            </a:r>
            <a:r>
              <a:rPr lang="en-US" altLang="zh-TW" sz="3200">
                <a:ea typeface="新細明體" panose="02020500000000000000" pitchFamily="18" charset="-120"/>
              </a:rPr>
              <a:t> &gt; 3.5</a:t>
            </a:r>
          </a:p>
          <a:p>
            <a:endParaRPr lang="en-US" altLang="zh-TW" sz="3200">
              <a:ea typeface="新細明體" panose="02020500000000000000" pitchFamily="18" charset="-120"/>
            </a:endParaRPr>
          </a:p>
        </p:txBody>
      </p:sp>
      <p:sp>
        <p:nvSpPr>
          <p:cNvPr id="63493" name="Rectangle 1030">
            <a:extLst>
              <a:ext uri="{FF2B5EF4-FFF2-40B4-BE49-F238E27FC236}">
                <a16:creationId xmlns:a16="http://schemas.microsoft.com/office/drawing/2014/main" id="{440CD9AE-2D46-4EEC-936F-9025CE75B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4676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>
                <a:ea typeface="新細明體" panose="02020500000000000000" pitchFamily="18" charset="-120"/>
              </a:rPr>
              <a:t>When used in an SQL statement, the view definition is substituted for the view name in the statement.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 SELECT </a:t>
            </a:r>
            <a:r>
              <a:rPr lang="en-US" altLang="zh-TW" sz="2400">
                <a:ea typeface="新細明體" panose="02020500000000000000" pitchFamily="18" charset="-120"/>
              </a:rPr>
              <a:t>statement nested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52F9B-275A-474D-BF59-33F5EB2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44F7D-F2A9-47DF-AF03-DD8A31F9F388}" type="slidenum">
              <a:rPr lang="en-US" altLang="zh-TW" smtClean="0"/>
              <a:pPr/>
              <a:t>84</a:t>
            </a:fld>
            <a:endParaRPr lang="en-US" altLang="zh-TW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8809E41F-0219-478C-BA30-09EDB155B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Benefits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B47EFEF-9A0F-44CE-A7B2-64348C67D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/>
              <a:t>Access Control</a:t>
            </a:r>
            <a:r>
              <a:rPr lang="en-US"/>
              <a:t>:  Users not granted access to base tables.  Instead they are granted access to the view of the database appropriate to their needs.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External schema</a:t>
            </a:r>
            <a:r>
              <a:rPr lang="en-US"/>
              <a:t> is composed of views.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View allows owner to provide </a:t>
            </a:r>
            <a:r>
              <a:rPr lang="en-US">
                <a:latin typeface="Century Gothic" pitchFamily="34" charset="0"/>
              </a:rPr>
              <a:t>SELECT</a:t>
            </a:r>
            <a:r>
              <a:rPr lang="en-US"/>
              <a:t> access to a subset of columns (analogous to providing </a:t>
            </a:r>
            <a:r>
              <a:rPr lang="en-US">
                <a:latin typeface="Century Gothic" pitchFamily="34" charset="0"/>
              </a:rPr>
              <a:t>UPDATE</a:t>
            </a:r>
            <a:r>
              <a:rPr lang="en-US"/>
              <a:t> and </a:t>
            </a:r>
            <a:r>
              <a:rPr lang="en-US">
                <a:latin typeface="Century Gothic" pitchFamily="34" charset="0"/>
              </a:rPr>
              <a:t>INSERT</a:t>
            </a:r>
            <a:r>
              <a:rPr lang="en-US"/>
              <a:t> access to a subset of columns)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6C0DAB-D9E5-481B-B677-49CAB245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85</a:t>
            </a:fld>
            <a:endParaRPr lang="en-US" altLang="zh-TW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7267FDB9-B82E-41BA-AB7B-83C2E7F07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Views – Limiting Visibility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96BC31E-C870-4690-802C-F6CB7B240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440738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 VIEW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PartOfTranscript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400">
                <a:ea typeface="新細明體" panose="02020500000000000000" pitchFamily="18" charset="-120"/>
              </a:rPr>
              <a:t>)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SELECT</a:t>
            </a:r>
            <a:r>
              <a:rPr lang="en-US" altLang="zh-TW" sz="2400">
                <a:ea typeface="新細明體" panose="02020500000000000000" pitchFamily="18" charset="-120"/>
              </a:rPr>
              <a:t>  T. 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     -- </a:t>
            </a:r>
            <a:r>
              <a:rPr lang="en-US" altLang="zh-TW" sz="2400" i="1">
                <a:ea typeface="新細明體" panose="02020500000000000000" pitchFamily="18" charset="-120"/>
              </a:rPr>
              <a:t>limit columns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= ‘S2000’                         -- </a:t>
            </a:r>
            <a:r>
              <a:rPr lang="en-US" altLang="zh-TW" sz="2400" i="1">
                <a:ea typeface="新細明體" panose="02020500000000000000" pitchFamily="18" charset="-120"/>
              </a:rPr>
              <a:t>limit rows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Give permissions to access data through view:</a:t>
            </a:r>
          </a:p>
          <a:p>
            <a:pPr>
              <a:lnSpc>
                <a:spcPct val="13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GRANT  SELECT  ON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PartOfTranscript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TO</a:t>
            </a:r>
            <a:r>
              <a:rPr lang="en-US" altLang="zh-TW" sz="2400">
                <a:ea typeface="新細明體" panose="02020500000000000000" pitchFamily="18" charset="-120"/>
              </a:rPr>
              <a:t>  joe</a:t>
            </a:r>
          </a:p>
          <a:p>
            <a:endParaRPr lang="en-US" altLang="zh-TW" sz="16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This would have been analogous to:</a:t>
            </a:r>
          </a:p>
          <a:p>
            <a:pPr>
              <a:lnSpc>
                <a:spcPct val="70000"/>
              </a:lnSpc>
            </a:pP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      GRANT  SELECT 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StudId,CrsCode,Semester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                                                 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ON 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TO </a:t>
            </a:r>
            <a:r>
              <a:rPr lang="en-US" altLang="zh-TW" sz="2400">
                <a:ea typeface="新細明體" panose="02020500000000000000" pitchFamily="18" charset="-120"/>
              </a:rPr>
              <a:t> joe</a:t>
            </a:r>
          </a:p>
          <a:p>
            <a:pPr>
              <a:lnSpc>
                <a:spcPct val="70000"/>
              </a:lnSpc>
            </a:pPr>
            <a:endParaRPr lang="en-US" altLang="zh-TW" sz="12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on regular tables, </a:t>
            </a:r>
            <a:r>
              <a:rPr lang="en-US" altLang="zh-TW" sz="2400" u="sng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if</a:t>
            </a:r>
            <a:r>
              <a:rPr lang="en-US" altLang="zh-TW" sz="2400">
                <a:ea typeface="新細明體" panose="02020500000000000000" pitchFamily="18" charset="-120"/>
              </a:rPr>
              <a:t> SQL allowed attribute lists in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GRANT  SELECT </a:t>
            </a:r>
          </a:p>
        </p:txBody>
      </p:sp>
      <p:sp>
        <p:nvSpPr>
          <p:cNvPr id="65541" name="AutoShape 4">
            <a:extLst>
              <a:ext uri="{FF2B5EF4-FFF2-40B4-BE49-F238E27FC236}">
                <a16:creationId xmlns:a16="http://schemas.microsoft.com/office/drawing/2014/main" id="{B3CCBBFA-4571-478E-A938-6CFF1A14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90600"/>
            <a:ext cx="1752600" cy="381000"/>
          </a:xfrm>
          <a:prstGeom prst="wedgeRoundRectCallout">
            <a:avLst>
              <a:gd name="adj1" fmla="val -84241"/>
              <a:gd name="adj2" fmla="val 41667"/>
              <a:gd name="adj3" fmla="val 16667"/>
            </a:avLst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1400" i="1">
                <a:ea typeface="新細明體" panose="02020500000000000000" pitchFamily="18" charset="-120"/>
              </a:rPr>
              <a:t>Grade</a:t>
            </a:r>
            <a:r>
              <a:rPr lang="en-US" altLang="zh-TW" sz="1400">
                <a:ea typeface="新細明體" panose="02020500000000000000" pitchFamily="18" charset="-120"/>
              </a:rPr>
              <a:t> projected out</a:t>
            </a:r>
          </a:p>
        </p:txBody>
      </p:sp>
      <p:sp>
        <p:nvSpPr>
          <p:cNvPr id="65542" name="AutoShape 5">
            <a:extLst>
              <a:ext uri="{FF2B5EF4-FFF2-40B4-BE49-F238E27FC236}">
                <a16:creationId xmlns:a16="http://schemas.microsoft.com/office/drawing/2014/main" id="{D657A700-C74F-4B30-8706-AD017A29244E}"/>
              </a:ext>
            </a:extLst>
          </p:cNvPr>
          <p:cNvSpPr>
            <a:spLocks/>
          </p:cNvSpPr>
          <p:nvPr/>
        </p:nvSpPr>
        <p:spPr bwMode="auto">
          <a:xfrm rot="5400000">
            <a:off x="6438900" y="-38100"/>
            <a:ext cx="152400" cy="3124200"/>
          </a:xfrm>
          <a:prstGeom prst="leftBrace">
            <a:avLst>
              <a:gd name="adj1" fmla="val 170833"/>
              <a:gd name="adj2" fmla="val 496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zh-TW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0B26E8-6E04-47A1-A9AA-057A3FF4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A0AA-4B70-401C-82A5-0F5F0B9C4CA4}" type="slidenum">
              <a:rPr lang="en-US" altLang="zh-TW" smtClean="0"/>
              <a:pPr/>
              <a:t>86</a:t>
            </a:fld>
            <a:endParaRPr lang="en-US" altLang="zh-TW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D45E749E-9CC0-480D-89FD-48848BA39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View Benefits (cont’d)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B559E2A-A480-40F0-A5FE-B3912F43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>
                <a:ea typeface="新細明體" panose="02020500000000000000" pitchFamily="18" charset="-120"/>
              </a:rPr>
              <a:t>Customization</a:t>
            </a:r>
            <a:r>
              <a:rPr lang="en-US" altLang="zh-TW">
                <a:ea typeface="新細明體" panose="02020500000000000000" pitchFamily="18" charset="-120"/>
              </a:rPr>
              <a:t>: Users need not see full complexity of database.  View creates the illusion of a simpler database customized to the needs of a particular category of users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 view is </a:t>
            </a:r>
            <a:r>
              <a:rPr lang="en-US" altLang="zh-TW" i="1">
                <a:ea typeface="新細明體" panose="02020500000000000000" pitchFamily="18" charset="-120"/>
              </a:rPr>
              <a:t>similar in many ways to a subroutine</a:t>
            </a:r>
            <a:r>
              <a:rPr lang="en-US" altLang="zh-TW">
                <a:ea typeface="新細明體" panose="02020500000000000000" pitchFamily="18" charset="-120"/>
              </a:rPr>
              <a:t> in standard programming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Can be reused in multiple queries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0BFA2-A650-4096-A8B1-1DDF3FC3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87</a:t>
            </a:fld>
            <a:endParaRPr lang="en-US" altLang="zh-TW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A67E964A-A164-4D10-9197-586477CD8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54CE7B0-803C-4E11-80D9-253E31271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Conditions</a:t>
            </a:r>
            <a:r>
              <a:rPr lang="en-US" altLang="zh-TW" sz="2800">
                <a:ea typeface="新細明體" panose="02020500000000000000" pitchFamily="18" charset="-120"/>
              </a:rPr>
              <a:t>: </a:t>
            </a:r>
            <a:r>
              <a:rPr lang="en-US" altLang="zh-TW" sz="2800" i="1">
                <a:ea typeface="新細明體" panose="02020500000000000000" pitchFamily="18" charset="-120"/>
              </a:rPr>
              <a:t>x op y  </a:t>
            </a:r>
            <a:r>
              <a:rPr lang="en-US" altLang="zh-TW" sz="2800">
                <a:ea typeface="新細明體" panose="02020500000000000000" pitchFamily="18" charset="-120"/>
              </a:rPr>
              <a:t>(where </a:t>
            </a:r>
            <a:r>
              <a:rPr lang="en-US" altLang="zh-TW" sz="2800" i="1">
                <a:ea typeface="新細明體" panose="02020500000000000000" pitchFamily="18" charset="-120"/>
              </a:rPr>
              <a:t>op</a:t>
            </a:r>
            <a:r>
              <a:rPr lang="en-US" altLang="zh-TW" sz="2800">
                <a:ea typeface="新細明體" panose="02020500000000000000" pitchFamily="18" charset="-120"/>
              </a:rPr>
              <a:t> is &lt;, &gt;, &lt;&gt;, =, etc.) has value </a:t>
            </a:r>
            <a:r>
              <a:rPr lang="en-US" altLang="zh-TW" sz="2800" i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unknown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U</a:t>
            </a:r>
            <a:r>
              <a:rPr lang="en-US" altLang="zh-TW" sz="2800">
                <a:ea typeface="新細明體" panose="02020500000000000000" pitchFamily="18" charset="-120"/>
              </a:rPr>
              <a:t>) when either x or y is null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cost</a:t>
            </a:r>
            <a:r>
              <a:rPr lang="en-US" altLang="zh-TW" sz="2400">
                <a:ea typeface="新細明體" panose="02020500000000000000" pitchFamily="18" charset="-120"/>
              </a:rPr>
              <a:t> &gt; T.</a:t>
            </a:r>
            <a:r>
              <a:rPr lang="en-US" altLang="zh-TW" sz="2400" i="1">
                <a:ea typeface="新細明體" panose="02020500000000000000" pitchFamily="18" charset="-120"/>
              </a:rPr>
              <a:t>price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Arithmetic expression</a:t>
            </a:r>
            <a:r>
              <a:rPr lang="en-US" altLang="zh-TW" sz="2800">
                <a:ea typeface="新細明體" panose="02020500000000000000" pitchFamily="18" charset="-120"/>
              </a:rPr>
              <a:t>: x </a:t>
            </a:r>
            <a:r>
              <a:rPr lang="en-US" altLang="zh-TW" sz="2800" i="1">
                <a:ea typeface="新細明體" panose="02020500000000000000" pitchFamily="18" charset="-120"/>
              </a:rPr>
              <a:t>op y </a:t>
            </a:r>
            <a:r>
              <a:rPr lang="en-US" altLang="zh-TW" sz="2800">
                <a:ea typeface="新細明體" panose="02020500000000000000" pitchFamily="18" charset="-120"/>
              </a:rPr>
              <a:t>(where </a:t>
            </a:r>
            <a:r>
              <a:rPr lang="en-US" altLang="zh-TW" sz="2800" i="1">
                <a:ea typeface="新細明體" panose="02020500000000000000" pitchFamily="18" charset="-120"/>
              </a:rPr>
              <a:t>op </a:t>
            </a:r>
            <a:r>
              <a:rPr lang="en-US" altLang="zh-TW" sz="2800">
                <a:ea typeface="新細明體" panose="02020500000000000000" pitchFamily="18" charset="-120"/>
              </a:rPr>
              <a:t>is +, –, *, etc.) has value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 if x or y is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endParaRPr lang="en-US" altLang="zh-TW" sz="2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</a:t>
            </a:r>
            <a:r>
              <a:rPr lang="en-US" altLang="zh-TW" sz="2400">
                <a:ea typeface="新細明體" panose="02020500000000000000" pitchFamily="18" charset="-120"/>
              </a:rPr>
              <a:t> (T. </a:t>
            </a:r>
            <a:r>
              <a:rPr lang="en-US" altLang="zh-TW" sz="2400" i="1">
                <a:ea typeface="新細明體" panose="02020500000000000000" pitchFamily="18" charset="-120"/>
              </a:rPr>
              <a:t>price</a:t>
            </a:r>
            <a:r>
              <a:rPr lang="en-US" altLang="zh-TW" sz="2400">
                <a:ea typeface="新細明體" panose="02020500000000000000" pitchFamily="18" charset="-120"/>
              </a:rPr>
              <a:t>/T.</a:t>
            </a:r>
            <a:r>
              <a:rPr lang="en-US" altLang="zh-TW" sz="2400" i="1">
                <a:ea typeface="新細明體" panose="02020500000000000000" pitchFamily="18" charset="-120"/>
              </a:rPr>
              <a:t>cost</a:t>
            </a:r>
            <a:r>
              <a:rPr lang="en-US" altLang="zh-TW" sz="2400">
                <a:ea typeface="新細明體" panose="02020500000000000000" pitchFamily="18" charset="-120"/>
              </a:rPr>
              <a:t>) &gt; 2 </a:t>
            </a:r>
          </a:p>
          <a:p>
            <a:pPr>
              <a:lnSpc>
                <a:spcPct val="90000"/>
              </a:lnSpc>
            </a:pPr>
            <a:r>
              <a:rPr lang="en-US" altLang="zh-TW" sz="2800" i="1">
                <a:ea typeface="新細明體" panose="02020500000000000000" pitchFamily="18" charset="-120"/>
              </a:rPr>
              <a:t>Aggregates</a:t>
            </a:r>
            <a:r>
              <a:rPr lang="en-US" altLang="zh-TW" sz="2800">
                <a:ea typeface="新細明體" panose="02020500000000000000" pitchFamily="18" charset="-120"/>
              </a:rPr>
              <a:t>: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COUNT</a:t>
            </a:r>
            <a:r>
              <a:rPr lang="en-US" altLang="zh-TW" sz="2800">
                <a:ea typeface="新細明體" panose="02020500000000000000" pitchFamily="18" charset="-120"/>
              </a:rPr>
              <a:t> counts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s like any other value; other aggregates ignore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 sz="2800">
                <a:ea typeface="新細明體" panose="02020500000000000000" pitchFamily="18" charset="-120"/>
              </a:rPr>
              <a:t>s 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7D994F69-889B-406D-BF0D-22007DF7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948238"/>
            <a:ext cx="63071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COUNT</a:t>
            </a:r>
            <a:r>
              <a:rPr lang="en-US" altLang="zh-TW" sz="2400">
                <a:ea typeface="新細明體" panose="02020500000000000000" pitchFamily="18" charset="-120"/>
              </a:rPr>
              <a:t> (T.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),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 = ‘1234’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BA5BA-8C73-4688-9D49-108991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88</a:t>
            </a:fld>
            <a:endParaRPr lang="en-US" altLang="zh-TW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E73DB277-4F14-44F4-9B04-E73461C39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799"/>
            <a:ext cx="7924800" cy="55029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 dirty="0">
                <a:ea typeface="新細明體" panose="02020500000000000000" pitchFamily="18" charset="-120"/>
              </a:rPr>
              <a:t> clause uses a 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three-valued logic – T, F, U(</a:t>
            </a:r>
            <a:r>
              <a:rPr lang="en-US" altLang="zh-TW" sz="28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ndefined</a:t>
            </a:r>
            <a:r>
              <a:rPr lang="en-US" altLang="zh-TW" sz="28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) –</a:t>
            </a:r>
            <a:r>
              <a:rPr lang="en-US" altLang="zh-TW" sz="2800" dirty="0">
                <a:ea typeface="新細明體" panose="02020500000000000000" pitchFamily="18" charset="-120"/>
              </a:rPr>
              <a:t> to filter rows.  Portion of truth table: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Rows are discarded if </a:t>
            </a:r>
            <a:r>
              <a:rPr lang="en-US" altLang="zh-TW" sz="2800" dirty="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 dirty="0">
                <a:ea typeface="新細明體" panose="02020500000000000000" pitchFamily="18" charset="-120"/>
              </a:rPr>
              <a:t> condition is </a:t>
            </a:r>
            <a:r>
              <a:rPr lang="en-US" altLang="zh-TW" sz="2800" i="1" dirty="0">
                <a:ea typeface="新細明體" panose="02020500000000000000" pitchFamily="18" charset="-120"/>
              </a:rPr>
              <a:t>F(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alse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  <a:r>
              <a:rPr lang="en-US" altLang="zh-TW" sz="2800" dirty="0">
                <a:ea typeface="新細明體" panose="02020500000000000000" pitchFamily="18" charset="-120"/>
              </a:rPr>
              <a:t> or U(</a:t>
            </a:r>
            <a:r>
              <a:rPr lang="en-US" altLang="zh-TW" sz="2800" i="1" dirty="0" err="1">
                <a:ea typeface="新細明體" panose="02020500000000000000" pitchFamily="18" charset="-120"/>
              </a:rPr>
              <a:t>nknown</a:t>
            </a:r>
            <a:r>
              <a:rPr lang="en-US" altLang="zh-TW" sz="2800" i="1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WHERE </a:t>
            </a:r>
            <a:r>
              <a:rPr lang="en-US" altLang="zh-TW" sz="2800" dirty="0">
                <a:ea typeface="新細明體" panose="02020500000000000000" pitchFamily="18" charset="-120"/>
              </a:rPr>
              <a:t>NOT(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CrsCode</a:t>
            </a:r>
            <a:r>
              <a:rPr lang="en-US" altLang="zh-TW" sz="2400" dirty="0">
                <a:ea typeface="新細明體" panose="02020500000000000000" pitchFamily="18" charset="-120"/>
              </a:rPr>
              <a:t> = ‘CS305’)  </a:t>
            </a:r>
            <a:r>
              <a:rPr lang="en-US" altLang="zh-TW" sz="2000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 </a:t>
            </a:r>
            <a:r>
              <a:rPr lang="en-US" altLang="zh-TW" sz="2400" dirty="0" err="1">
                <a:ea typeface="新細明體" panose="02020500000000000000" pitchFamily="18" charset="-120"/>
              </a:rPr>
              <a:t>T.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Grade</a:t>
            </a:r>
            <a:r>
              <a:rPr lang="en-US" altLang="zh-TW" sz="2400" dirty="0">
                <a:ea typeface="新細明體" panose="02020500000000000000" pitchFamily="18" charset="-120"/>
              </a:rPr>
              <a:t> &gt; 2.5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TW" sz="2400" dirty="0">
                <a:ea typeface="新細明體" panose="02020500000000000000" pitchFamily="18" charset="-120"/>
              </a:rPr>
              <a:t>Student: 1111, NULL, 3.3</a:t>
            </a: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CA7765FA-FF11-46D6-AFEB-F6502D979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Nulls (cont’d)</a:t>
            </a:r>
          </a:p>
        </p:txBody>
      </p:sp>
      <p:sp>
        <p:nvSpPr>
          <p:cNvPr id="68613" name="Text Box 4">
            <a:extLst>
              <a:ext uri="{FF2B5EF4-FFF2-40B4-BE49-F238E27FC236}">
                <a16:creationId xmlns:a16="http://schemas.microsoft.com/office/drawing/2014/main" id="{541343E6-E59D-4ECB-B431-7BAF85A30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2963"/>
            <a:ext cx="439896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 i="1" dirty="0">
                <a:ea typeface="新細明體" panose="02020500000000000000" pitchFamily="18" charset="-120"/>
              </a:rPr>
              <a:t>C1   C2    C1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C2    C1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Century Gothic" panose="020B0502020202020204" pitchFamily="34" charset="0"/>
                <a:ea typeface="新細明體" panose="02020500000000000000" pitchFamily="18" charset="-120"/>
              </a:rPr>
              <a:t>OR</a:t>
            </a:r>
            <a:r>
              <a:rPr lang="en-US" altLang="zh-TW" sz="2400" dirty="0">
                <a:ea typeface="新細明體" panose="02020500000000000000" pitchFamily="18" charset="-120"/>
              </a:rPr>
              <a:t> </a:t>
            </a:r>
            <a:r>
              <a:rPr lang="en-US" altLang="zh-TW" sz="2400" i="1" dirty="0">
                <a:ea typeface="新細明體" panose="02020500000000000000" pitchFamily="18" charset="-120"/>
              </a:rPr>
              <a:t>C2</a:t>
            </a:r>
            <a:endParaRPr lang="en-US" altLang="zh-TW" sz="2800" i="1" dirty="0">
              <a:ea typeface="新細明體" panose="02020500000000000000" pitchFamily="18" charset="-120"/>
            </a:endParaRPr>
          </a:p>
          <a:p>
            <a:r>
              <a:rPr lang="en-US" altLang="zh-TW" sz="2800" dirty="0">
                <a:ea typeface="新細明體" panose="02020500000000000000" pitchFamily="18" charset="-120"/>
              </a:rPr>
              <a:t>T     U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      T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F     U          F                 U</a:t>
            </a:r>
          </a:p>
          <a:p>
            <a:r>
              <a:rPr lang="en-US" altLang="zh-TW" sz="2800" dirty="0">
                <a:ea typeface="新細明體" panose="02020500000000000000" pitchFamily="18" charset="-120"/>
              </a:rPr>
              <a:t>U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r>
              <a:rPr lang="en-US" altLang="zh-TW" sz="2800" dirty="0">
                <a:ea typeface="新細明體" panose="02020500000000000000" pitchFamily="18" charset="-120"/>
              </a:rPr>
              <a:t>                 </a:t>
            </a:r>
            <a:r>
              <a:rPr lang="en-US" altLang="zh-TW" sz="2800" dirty="0" err="1">
                <a:ea typeface="新細明體" panose="02020500000000000000" pitchFamily="18" charset="-120"/>
              </a:rPr>
              <a:t>U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68614" name="Line 5">
            <a:extLst>
              <a:ext uri="{FF2B5EF4-FFF2-40B4-BE49-F238E27FC236}">
                <a16:creationId xmlns:a16="http://schemas.microsoft.com/office/drawing/2014/main" id="{F605BFBF-A50E-4806-9903-6F13E3388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146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8615" name="Line 6">
            <a:extLst>
              <a:ext uri="{FF2B5EF4-FFF2-40B4-BE49-F238E27FC236}">
                <a16:creationId xmlns:a16="http://schemas.microsoft.com/office/drawing/2014/main" id="{0FE87854-17A0-47C1-A85C-221D5D227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86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45813-6090-4C4E-B918-524711A0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89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6346A136-CFC4-432A-BE74-4B0C453C6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Selection Condition - Examples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A301828-8A78-4C15-9A4B-224D7CA2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Id&gt;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3000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OR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Hobby=‘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Id&gt;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3000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AND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 Id &lt;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3999</a:t>
            </a: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sz="2800" baseline="-25000">
                <a:ea typeface="新細明體" panose="02020500000000000000" pitchFamily="18" charset="-120"/>
                <a:sym typeface="Symbol" panose="05050102010706020507" pitchFamily="18" charset="2"/>
              </a:rPr>
              <a:t>NOT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Hobby=‘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hiking’)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i="1">
                <a:ea typeface="新細明體" panose="02020500000000000000" pitchFamily="18" charset="-120"/>
                <a:sym typeface="Symbol" panose="05050102010706020507" pitchFamily="18" charset="2"/>
              </a:rPr>
              <a:t> 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Hobby‘</a:t>
            </a:r>
            <a:r>
              <a:rPr lang="en-US" altLang="zh-TW" baseline="-25000">
                <a:ea typeface="新細明體" panose="02020500000000000000" pitchFamily="18" charset="-120"/>
                <a:sym typeface="Symbol" panose="05050102010706020507" pitchFamily="18" charset="2"/>
              </a:rPr>
              <a:t>hiking’</a:t>
            </a:r>
            <a:r>
              <a:rPr lang="en-US" altLang="zh-TW" i="1" baseline="-2500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  <a:sym typeface="Symbol" panose="05050102010706020507" pitchFamily="18" charset="2"/>
              </a:rPr>
              <a:t>Person</a:t>
            </a:r>
            <a:r>
              <a:rPr lang="en-US" altLang="zh-TW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i="1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endParaRPr lang="en-US" altLang="zh-TW" i="1"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35E5C-DEDB-42D7-945A-F262341F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389BD-D036-5A66-D9A9-5FA2C52B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49850D1D-06F5-4043-6079-D9B69A619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complete truth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A0FB01-FEE2-D5F9-6B24-BC5BFB4A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90</a:t>
            </a:fld>
            <a:endParaRPr lang="en-US" altLang="zh-TW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BD0B5E-9E28-C8B6-3757-C810B5695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1966"/>
              </p:ext>
            </p:extLst>
          </p:nvPr>
        </p:nvGraphicFramePr>
        <p:xfrm>
          <a:off x="1524000" y="1397000"/>
          <a:ext cx="642551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69">
                  <a:extLst>
                    <a:ext uri="{9D8B030D-6E8A-4147-A177-3AD203B41FA5}">
                      <a16:colId xmlns:a16="http://schemas.microsoft.com/office/drawing/2014/main" val="3211139686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933436796"/>
                    </a:ext>
                  </a:extLst>
                </a:gridCol>
                <a:gridCol w="1415562">
                  <a:extLst>
                    <a:ext uri="{9D8B030D-6E8A-4147-A177-3AD203B41FA5}">
                      <a16:colId xmlns:a16="http://schemas.microsoft.com/office/drawing/2014/main" val="1117315818"/>
                    </a:ext>
                  </a:extLst>
                </a:gridCol>
                <a:gridCol w="1362807">
                  <a:extLst>
                    <a:ext uri="{9D8B030D-6E8A-4147-A177-3AD203B41FA5}">
                      <a16:colId xmlns:a16="http://schemas.microsoft.com/office/drawing/2014/main" val="2870002166"/>
                    </a:ext>
                  </a:extLst>
                </a:gridCol>
                <a:gridCol w="1997126">
                  <a:extLst>
                    <a:ext uri="{9D8B030D-6E8A-4147-A177-3AD203B41FA5}">
                      <a16:colId xmlns:a16="http://schemas.microsoft.com/office/drawing/2014/main" val="226482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  AND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C1 OR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9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71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72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6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72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7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7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6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0310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15C2128D-9ABC-4B6C-88C5-8026DCC00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Tables – Insert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6E2FAFF-2383-4128-8941-B60538A9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Inserting a single row into a table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Attribute list can be omitted if it is the same as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TABLE</a:t>
            </a:r>
            <a:r>
              <a:rPr lang="en-US" altLang="zh-TW">
                <a:ea typeface="新細明體" panose="02020500000000000000" pitchFamily="18" charset="-120"/>
              </a:rPr>
              <a:t> (but do not omit it)</a:t>
            </a:r>
          </a:p>
          <a:p>
            <a:pPr lvl="1"/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DEFAULT</a:t>
            </a:r>
            <a:r>
              <a:rPr lang="en-US" altLang="zh-TW">
                <a:ea typeface="新細明體" panose="02020500000000000000" pitchFamily="18" charset="-120"/>
              </a:rPr>
              <a:t> values can be specified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D20E6EE5-23B6-42F5-8BA2-0B20B15F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482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990033"/>
                </a:solidFill>
                <a:latin typeface="Century Gothic" pitchFamily="34" charset="0"/>
              </a:rPr>
              <a:t>INSERT INTO</a:t>
            </a:r>
            <a:r>
              <a:rPr lang="en-US" sz="2400"/>
              <a:t>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400"/>
              <a:t>(</a:t>
            </a:r>
            <a:r>
              <a:rPr lang="en-US" sz="2400" i="1"/>
              <a:t>StudId</a:t>
            </a:r>
            <a:r>
              <a:rPr lang="en-US" sz="2400"/>
              <a:t>, </a:t>
            </a:r>
            <a:r>
              <a:rPr lang="en-US" sz="2400" i="1"/>
              <a:t>CrsCode</a:t>
            </a:r>
            <a:r>
              <a:rPr lang="en-US" sz="2400"/>
              <a:t>, </a:t>
            </a:r>
            <a:r>
              <a:rPr lang="en-US" sz="2400" i="1"/>
              <a:t>Semester</a:t>
            </a:r>
            <a:r>
              <a:rPr lang="en-US" sz="2400"/>
              <a:t>, </a:t>
            </a:r>
            <a:r>
              <a:rPr lang="en-US" sz="2400" i="1"/>
              <a:t>Grade</a:t>
            </a:r>
            <a:r>
              <a:rPr lang="en-US" sz="2400"/>
              <a:t>)</a:t>
            </a:r>
          </a:p>
          <a:p>
            <a:pPr>
              <a:defRPr/>
            </a:pPr>
            <a:r>
              <a:rPr lang="en-US" sz="2400">
                <a:latin typeface="Century Gothic" pitchFamily="34" charset="0"/>
              </a:rPr>
              <a:t>VALUES</a:t>
            </a:r>
            <a:r>
              <a:rPr lang="en-US" sz="2400"/>
              <a:t> (12345, ‘CSE305’, ‘S2000’,  </a:t>
            </a:r>
            <a:r>
              <a:rPr lang="en-US" sz="2400">
                <a:latin typeface="Century Gothic" pitchFamily="34" charset="0"/>
              </a:rPr>
              <a:t>NULL</a:t>
            </a:r>
            <a:r>
              <a:rPr lang="en-US" sz="240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4696F-5569-4834-B7B1-512391FF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91</a:t>
            </a:fld>
            <a:endParaRPr lang="en-US" altLang="zh-TW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6E95B411-5870-4D99-93C8-6F3274673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Bulk Insertion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16A6A96-54E0-4BB7-99F2-DE677532C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Insert the rows output by a SELECT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E08541A1-D705-4983-8D2C-E4C814F8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815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DeansList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Credits, CumGpa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       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3 *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COUNT (*),  AVG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GROUP BY   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endParaRPr lang="en-US" altLang="zh-TW" sz="2400" i="1">
              <a:latin typeface="Century Gothic" panose="020B0502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HAVING  AVG </a:t>
            </a:r>
            <a:r>
              <a:rPr lang="en-US" altLang="zh-TW" sz="2400">
                <a:ea typeface="新細明體" panose="02020500000000000000" pitchFamily="18" charset="-120"/>
              </a:rPr>
              <a:t>(T.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) &gt; 3.5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 AND  COUNT(*) </a:t>
            </a:r>
            <a:r>
              <a:rPr lang="en-US" altLang="zh-TW" sz="2400">
                <a:ea typeface="新細明體" panose="02020500000000000000" pitchFamily="18" charset="-120"/>
              </a:rPr>
              <a:t>&gt; 30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DAD2381A-44DC-4B1C-A041-49066925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51000"/>
            <a:ext cx="41544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TABLE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DeansList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	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2400"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Credits</a:t>
            </a:r>
            <a:r>
              <a:rPr lang="en-US" altLang="zh-TW" sz="2400">
                <a:ea typeface="新細明體" panose="02020500000000000000" pitchFamily="18" charset="-120"/>
              </a:rPr>
              <a:t>   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INTEGER</a:t>
            </a:r>
            <a:r>
              <a:rPr lang="en-US" altLang="zh-TW" sz="2400"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	</a:t>
            </a:r>
            <a:r>
              <a:rPr lang="en-US" altLang="zh-TW" sz="2400" i="1">
                <a:ea typeface="新細明體" panose="02020500000000000000" pitchFamily="18" charset="-120"/>
              </a:rPr>
              <a:t>CumGpa</a:t>
            </a:r>
            <a:r>
              <a:rPr lang="en-US" altLang="zh-TW" sz="2400">
                <a:ea typeface="新細明體" panose="02020500000000000000" pitchFamily="18" charset="-120"/>
              </a:rPr>
              <a:t>    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FLOAT,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	PRIMARY KEY  </a:t>
            </a:r>
            <a:r>
              <a:rPr lang="en-US" altLang="zh-TW" sz="2400" i="1">
                <a:ea typeface="新細明體" panose="02020500000000000000" pitchFamily="18" charset="-120"/>
              </a:rPr>
              <a:t>StudId 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  <a:endParaRPr lang="en-US" altLang="zh-TW" sz="2400">
              <a:latin typeface="Century Gothic" panose="020B0502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A94D9-56C5-46BD-BAFB-2278A201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92</a:t>
            </a:fld>
            <a:endParaRPr lang="en-US" altLang="zh-TW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AF581ED-A4E8-4D3E-8296-D942FB480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Tables – Delete 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455AB89-B0A6-4B9F-9753-083CEA1FB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Similar to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800">
                <a:ea typeface="新細明體" panose="02020500000000000000" pitchFamily="18" charset="-120"/>
              </a:rPr>
              <a:t> except: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project list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DELETE</a:t>
            </a:r>
            <a:r>
              <a:rPr lang="en-US" altLang="zh-TW" sz="2400">
                <a:ea typeface="新細明體" panose="02020500000000000000" pitchFamily="18" charset="-120"/>
              </a:rPr>
              <a:t> clause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No Cartesian product in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</a:t>
            </a:r>
            <a:r>
              <a:rPr lang="en-US" altLang="zh-TW" sz="2400">
                <a:ea typeface="新細明體" panose="02020500000000000000" pitchFamily="18" charset="-120"/>
              </a:rPr>
              <a:t> clause (only 1 table name)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Rows satisfying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clause (general  form, including subqueries, allowed) are deleted instead of output 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B5BBCCB8-A21D-46B3-A765-EDB83311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8813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DELETE FROM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  </a:t>
            </a:r>
            <a:r>
              <a:rPr lang="en-US" altLang="zh-TW" sz="2400">
                <a:ea typeface="新細明體" panose="02020500000000000000" pitchFamily="18" charset="-120"/>
              </a:rPr>
              <a:t>T.</a:t>
            </a:r>
            <a:r>
              <a:rPr lang="en-US" altLang="zh-TW" sz="2400" i="1">
                <a:ea typeface="新細明體" panose="02020500000000000000" pitchFamily="18" charset="-120"/>
              </a:rPr>
              <a:t>Grade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IS NULL  AND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 &lt;&gt; ‘S2000’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D3210-E875-4FC5-8756-B6AC210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93</a:t>
            </a:fld>
            <a:endParaRPr lang="en-US" altLang="zh-TW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B405710C-C47E-4368-9D74-970425D23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Modifying Data - Update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268C353-88CD-457C-8261-CEA2C673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733800"/>
            <a:ext cx="7772400" cy="2667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Updates rows in a single table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All rows satisfying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>
                <a:ea typeface="新細明體" panose="02020500000000000000" pitchFamily="18" charset="-120"/>
              </a:rPr>
              <a:t> clause (general form, including subqueries, allowed) are updated 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D938EAAF-D05F-424E-BEE0-39C7FB7F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47863"/>
            <a:ext cx="550386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solidFill>
                  <a:srgbClr val="990033"/>
                </a:solidFill>
                <a:latin typeface="Century Gothic" panose="020B0502020202020204" pitchFamily="34" charset="0"/>
                <a:ea typeface="新細明體" panose="02020500000000000000" pitchFamily="18" charset="-120"/>
              </a:rPr>
              <a:t>UPDATE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Employee</a:t>
            </a:r>
            <a:r>
              <a:rPr lang="en-US" altLang="zh-TW" sz="2800">
                <a:ea typeface="新細明體" panose="02020500000000000000" pitchFamily="18" charset="-120"/>
              </a:rPr>
              <a:t> E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SET</a:t>
            </a:r>
            <a:r>
              <a:rPr lang="en-US" altLang="zh-TW" sz="2800">
                <a:ea typeface="新細明體" panose="02020500000000000000" pitchFamily="18" charset="-120"/>
              </a:rPr>
              <a:t>           E.</a:t>
            </a:r>
            <a:r>
              <a:rPr lang="en-US" altLang="zh-TW" sz="2800" i="1">
                <a:ea typeface="新細明體" panose="02020500000000000000" pitchFamily="18" charset="-120"/>
              </a:rPr>
              <a:t>Salary</a:t>
            </a:r>
            <a:r>
              <a:rPr lang="en-US" altLang="zh-TW" sz="2800">
                <a:ea typeface="新細明體" panose="02020500000000000000" pitchFamily="18" charset="-120"/>
              </a:rPr>
              <a:t> = E.</a:t>
            </a:r>
            <a:r>
              <a:rPr lang="en-US" altLang="zh-TW" sz="2800" i="1">
                <a:ea typeface="新細明體" panose="02020500000000000000" pitchFamily="18" charset="-120"/>
              </a:rPr>
              <a:t>Salary</a:t>
            </a:r>
            <a:r>
              <a:rPr lang="en-US" altLang="zh-TW" sz="2800">
                <a:ea typeface="新細明體" panose="02020500000000000000" pitchFamily="18" charset="-120"/>
              </a:rPr>
              <a:t> * 1.05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800">
                <a:ea typeface="新細明體" panose="02020500000000000000" pitchFamily="18" charset="-120"/>
              </a:rPr>
              <a:t>   E.</a:t>
            </a:r>
            <a:r>
              <a:rPr lang="en-US" altLang="zh-TW" sz="2800" i="1">
                <a:ea typeface="新細明體" panose="02020500000000000000" pitchFamily="18" charset="-120"/>
              </a:rPr>
              <a:t>Department</a:t>
            </a:r>
            <a:r>
              <a:rPr lang="en-US" altLang="zh-TW" sz="2800">
                <a:ea typeface="新細明體" panose="02020500000000000000" pitchFamily="18" charset="-120"/>
              </a:rPr>
              <a:t> = ‘R&amp;D’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1BC75-1690-4265-A227-555F2EBB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94</a:t>
            </a:fld>
            <a:endParaRPr lang="en-US" altLang="zh-TW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>
            <a:extLst>
              <a:ext uri="{FF2B5EF4-FFF2-40B4-BE49-F238E27FC236}">
                <a16:creationId xmlns:a16="http://schemas.microsoft.com/office/drawing/2014/main" id="{C1CEF117-D0AF-4992-9009-134F7145B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2DC99A0-D172-488C-8CB5-94EA86D1B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Question:  Since views look like tables to users, can they be updated?</a:t>
            </a:r>
          </a:p>
          <a:p>
            <a:pPr>
              <a:lnSpc>
                <a:spcPct val="90000"/>
              </a:lnSpc>
            </a:pPr>
            <a:r>
              <a:rPr lang="en-US" altLang="zh-TW" sz="2800">
                <a:ea typeface="新細明體" panose="02020500000000000000" pitchFamily="18" charset="-120"/>
              </a:rPr>
              <a:t>Answer:  Yes – a view update changes the underlying base table to produce the requested change to the view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260B3AA8-4F02-4F7D-B364-C5474883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80343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CREATE VIEW</a:t>
            </a:r>
            <a:r>
              <a:rPr lang="en-US" altLang="zh-TW" sz="2400">
                <a:ea typeface="新細明體" panose="02020500000000000000" pitchFamily="18" charset="-120"/>
              </a:rPr>
              <a:t>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400">
                <a:ea typeface="新細明體" panose="02020500000000000000" pitchFamily="18" charset="-120"/>
              </a:rPr>
              <a:t> (</a:t>
            </a:r>
            <a:r>
              <a:rPr lang="en-US" altLang="zh-TW" sz="24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400">
                <a:ea typeface="新細明體" panose="02020500000000000000" pitchFamily="18" charset="-120"/>
              </a:rPr>
              <a:t>)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AS</a:t>
            </a:r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SELECT</a:t>
            </a:r>
            <a:r>
              <a:rPr lang="en-US" altLang="zh-TW" sz="2400">
                <a:ea typeface="新細明體" panose="02020500000000000000" pitchFamily="18" charset="-120"/>
              </a:rPr>
              <a:t>               T.</a:t>
            </a:r>
            <a:r>
              <a:rPr lang="en-US" altLang="zh-TW" sz="2400" i="1">
                <a:ea typeface="新細明體" panose="02020500000000000000" pitchFamily="18" charset="-120"/>
              </a:rPr>
              <a:t>StudId</a:t>
            </a:r>
            <a:r>
              <a:rPr lang="en-US" altLang="zh-TW" sz="2400">
                <a:ea typeface="新細明體" panose="02020500000000000000" pitchFamily="18" charset="-120"/>
              </a:rPr>
              <a:t>, T. 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,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FROM               </a:t>
            </a:r>
            <a:r>
              <a:rPr lang="en-US" altLang="zh-TW" sz="24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Transcript</a:t>
            </a:r>
            <a:r>
              <a:rPr lang="en-US" altLang="zh-TW" sz="2400">
                <a:ea typeface="新細明體" panose="02020500000000000000" pitchFamily="18" charset="-120"/>
              </a:rPr>
              <a:t> T</a:t>
            </a:r>
          </a:p>
          <a:p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WHERE</a:t>
            </a:r>
            <a:r>
              <a:rPr lang="en-US" altLang="zh-TW" sz="2400">
                <a:ea typeface="新細明體" panose="02020500000000000000" pitchFamily="18" charset="-120"/>
              </a:rPr>
              <a:t>      T.</a:t>
            </a:r>
            <a:r>
              <a:rPr lang="en-US" altLang="zh-TW" sz="2400" i="1">
                <a:ea typeface="新細明體" panose="02020500000000000000" pitchFamily="18" charset="-120"/>
              </a:rPr>
              <a:t>CrsCode</a:t>
            </a:r>
            <a:r>
              <a:rPr lang="en-US" altLang="zh-TW" sz="2400">
                <a:ea typeface="新細明體" panose="02020500000000000000" pitchFamily="18" charset="-120"/>
              </a:rPr>
              <a:t>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LIKE</a:t>
            </a:r>
            <a:r>
              <a:rPr lang="en-US" altLang="zh-TW" sz="2400">
                <a:ea typeface="新細明體" panose="02020500000000000000" pitchFamily="18" charset="-120"/>
              </a:rPr>
              <a:t> ‘CS%’  </a:t>
            </a:r>
            <a:r>
              <a:rPr lang="en-US" altLang="zh-TW" sz="2400">
                <a:latin typeface="Century Gothic" panose="020B0502020202020204" pitchFamily="34" charset="0"/>
                <a:ea typeface="新細明體" panose="02020500000000000000" pitchFamily="18" charset="-120"/>
              </a:rPr>
              <a:t>AND</a:t>
            </a:r>
            <a:r>
              <a:rPr lang="en-US" altLang="zh-TW" sz="2400">
                <a:ea typeface="新細明體" panose="02020500000000000000" pitchFamily="18" charset="-120"/>
              </a:rPr>
              <a:t>  T.</a:t>
            </a:r>
            <a:r>
              <a:rPr lang="en-US" altLang="zh-TW" sz="2400" i="1">
                <a:ea typeface="新細明體" panose="02020500000000000000" pitchFamily="18" charset="-120"/>
              </a:rPr>
              <a:t>Semester</a:t>
            </a:r>
            <a:r>
              <a:rPr lang="en-US" altLang="zh-TW" sz="2400">
                <a:ea typeface="新細明體" panose="02020500000000000000" pitchFamily="18" charset="-120"/>
              </a:rPr>
              <a:t>=‘S2000’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C7105B-714A-4F5F-ADF5-589555FE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95</a:t>
            </a:fld>
            <a:endParaRPr lang="en-US" altLang="zh-TW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76A284C4-2537-4232-BD3A-CA8946AD6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1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ABEE06E-43CB-45D4-9AC5-2CE160908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352800"/>
            <a:ext cx="7924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Question</a:t>
            </a:r>
            <a:r>
              <a:rPr lang="en-US" altLang="zh-TW">
                <a:ea typeface="新細明體" panose="02020500000000000000" pitchFamily="18" charset="-120"/>
              </a:rPr>
              <a:t>: What value should be placed in attributes of underlying table that have been projected out (e.g., </a:t>
            </a:r>
            <a:r>
              <a:rPr lang="en-US" altLang="zh-TW" i="1">
                <a:ea typeface="新細明體" panose="02020500000000000000" pitchFamily="18" charset="-120"/>
              </a:rPr>
              <a:t>Grade</a:t>
            </a:r>
            <a:r>
              <a:rPr lang="en-US" altLang="zh-TW">
                <a:ea typeface="新細明體" panose="02020500000000000000" pitchFamily="18" charset="-120"/>
              </a:rPr>
              <a:t>)?</a:t>
            </a:r>
          </a:p>
          <a:p>
            <a:pPr>
              <a:lnSpc>
                <a:spcPct val="90000"/>
              </a:lnSpc>
            </a:pPr>
            <a:r>
              <a:rPr lang="en-US" altLang="zh-TW" b="1">
                <a:ea typeface="新細明體" panose="02020500000000000000" pitchFamily="18" charset="-120"/>
              </a:rPr>
              <a:t>Answer</a:t>
            </a:r>
            <a:r>
              <a:rPr lang="en-US" altLang="zh-TW">
                <a:ea typeface="新細明體" panose="02020500000000000000" pitchFamily="18" charset="-120"/>
              </a:rPr>
              <a:t>: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NULL</a:t>
            </a:r>
            <a:r>
              <a:rPr lang="en-US" altLang="zh-TW">
                <a:ea typeface="新細明體" panose="02020500000000000000" pitchFamily="18" charset="-120"/>
              </a:rPr>
              <a:t> (assuming null allowed in the missing attribute) or </a:t>
            </a:r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DEFAULT</a:t>
            </a:r>
            <a:endParaRPr lang="en-US" altLang="zh-TW" sz="2800">
              <a:ea typeface="新細明體" panose="02020500000000000000" pitchFamily="18" charset="-120"/>
            </a:endParaRP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60502FF4-217C-4E16-AE0A-C3EA8758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73564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VALUES</a:t>
            </a:r>
            <a:r>
              <a:rPr lang="en-US" altLang="zh-TW" sz="2800">
                <a:ea typeface="新細明體" panose="02020500000000000000" pitchFamily="18" charset="-120"/>
              </a:rPr>
              <a:t> (1111, ‘CSE305’, ‘S2000’)</a:t>
            </a:r>
          </a:p>
          <a:p>
            <a:r>
              <a:rPr lang="en-US" altLang="zh-TW" sz="2800" b="1">
                <a:ea typeface="新細明體" panose="02020500000000000000" pitchFamily="18" charset="-120"/>
              </a:rPr>
              <a:t>Tuple is in the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45ABB-6107-471D-A86A-4F780CD3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96</a:t>
            </a:fld>
            <a:endParaRPr lang="en-US" altLang="zh-TW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C0A8DEF8-796F-47B3-AD8E-BD318055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2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6EAC4AF-B2CF-477A-A908-E4DE7577A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200400"/>
            <a:ext cx="7620000" cy="2895600"/>
          </a:xfrm>
        </p:spPr>
        <p:txBody>
          <a:bodyPr/>
          <a:lstStyle/>
          <a:p>
            <a:r>
              <a:rPr lang="en-US" altLang="zh-TW" b="1">
                <a:ea typeface="新細明體" panose="02020500000000000000" pitchFamily="18" charset="-120"/>
              </a:rPr>
              <a:t>Problem</a:t>
            </a:r>
            <a:r>
              <a:rPr lang="en-US" altLang="zh-TW">
                <a:ea typeface="新細明體" panose="02020500000000000000" pitchFamily="18" charset="-120"/>
              </a:rPr>
              <a:t>: New tuple not in view</a:t>
            </a:r>
          </a:p>
          <a:p>
            <a:r>
              <a:rPr lang="en-US" altLang="zh-TW" b="1">
                <a:ea typeface="新細明體" panose="02020500000000000000" pitchFamily="18" charset="-120"/>
              </a:rPr>
              <a:t>Solution</a:t>
            </a:r>
            <a:r>
              <a:rPr lang="en-US" altLang="zh-TW">
                <a:ea typeface="新細明體" panose="02020500000000000000" pitchFamily="18" charset="-120"/>
              </a:rPr>
              <a:t>: Allow insertion (assuming the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WITH CHECK OPTION</a:t>
            </a:r>
            <a:r>
              <a:rPr lang="en-US" altLang="zh-TW">
                <a:ea typeface="新細明體" panose="02020500000000000000" pitchFamily="18" charset="-120"/>
              </a:rPr>
              <a:t>  clause has not been appended to the </a:t>
            </a:r>
            <a:r>
              <a:rPr lang="en-US" altLang="zh-TW">
                <a:latin typeface="Century Gothic" panose="020B0502020202020204" pitchFamily="34" charset="0"/>
                <a:ea typeface="新細明體" panose="02020500000000000000" pitchFamily="18" charset="-120"/>
              </a:rPr>
              <a:t>CREATE VIEW</a:t>
            </a:r>
            <a:r>
              <a:rPr lang="en-US" altLang="zh-TW">
                <a:ea typeface="新細明體" panose="02020500000000000000" pitchFamily="18" charset="-120"/>
              </a:rPr>
              <a:t> statement)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13D11228-6392-4DD6-BECC-586FD8BA6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738313"/>
            <a:ext cx="73564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INSERT INTO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ffectLst>
                  <a:outerShdw blurRad="38100" dist="38100" dir="2700000" algn="tl">
                    <a:srgbClr val="C0C0C0"/>
                  </a:outerShdw>
                </a:effectLst>
                <a:ea typeface="新細明體" panose="02020500000000000000" pitchFamily="18" charset="-120"/>
              </a:rPr>
              <a:t>CsReg</a:t>
            </a:r>
            <a:r>
              <a:rPr lang="en-US" altLang="zh-TW" sz="2800">
                <a:ea typeface="新細明體" panose="02020500000000000000" pitchFamily="18" charset="-120"/>
              </a:rPr>
              <a:t> (</a:t>
            </a:r>
            <a:r>
              <a:rPr lang="en-US" altLang="zh-TW" sz="2800" i="1">
                <a:ea typeface="新細明體" panose="02020500000000000000" pitchFamily="18" charset="-120"/>
              </a:rPr>
              <a:t>StudId, CrsCode, Semester</a:t>
            </a:r>
            <a:r>
              <a:rPr lang="en-US" altLang="zh-TW" sz="280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sz="2800">
                <a:latin typeface="Century Gothic" panose="020B0502020202020204" pitchFamily="34" charset="0"/>
                <a:ea typeface="新細明體" panose="02020500000000000000" pitchFamily="18" charset="-120"/>
              </a:rPr>
              <a:t>VALUES</a:t>
            </a:r>
            <a:r>
              <a:rPr lang="en-US" altLang="zh-TW" sz="2800">
                <a:ea typeface="新細明體" panose="02020500000000000000" pitchFamily="18" charset="-120"/>
              </a:rPr>
              <a:t> (1111, ‘ECO105’, ‘S2000’)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DA93E-2570-4C7A-A3BD-A1D21B9D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97</a:t>
            </a:fld>
            <a:endParaRPr lang="en-US" altLang="zh-TW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72B9E71B-41EC-41D3-A92E-C794A547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Updating Views - Problem 3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CE91551-7A5A-4D6D-B02F-7794B8102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77200" cy="1447800"/>
          </a:xfrm>
        </p:spPr>
        <p:txBody>
          <a:bodyPr/>
          <a:lstStyle/>
          <a:p>
            <a:r>
              <a:rPr lang="en-US" altLang="zh-TW" sz="2800">
                <a:ea typeface="新細明體" panose="02020500000000000000" pitchFamily="18" charset="-120"/>
              </a:rPr>
              <a:t>Update to a view might </a:t>
            </a:r>
            <a:r>
              <a:rPr lang="en-US" altLang="zh-TW" sz="2800" i="1" u="sng">
                <a:ea typeface="新細明體" panose="02020500000000000000" pitchFamily="18" charset="-120"/>
              </a:rPr>
              <a:t>not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r>
              <a:rPr lang="en-US" altLang="zh-TW" sz="2800" i="1" u="sng">
                <a:ea typeface="新細明體" panose="02020500000000000000" pitchFamily="18" charset="-120"/>
              </a:rPr>
              <a:t>uniquely</a:t>
            </a:r>
            <a:r>
              <a:rPr lang="en-US" altLang="zh-TW" sz="2800" i="1">
                <a:ea typeface="新細明體" panose="02020500000000000000" pitchFamily="18" charset="-120"/>
              </a:rPr>
              <a:t> </a:t>
            </a:r>
            <a:r>
              <a:rPr lang="en-US" altLang="zh-TW" sz="2800">
                <a:ea typeface="新細明體" panose="02020500000000000000" pitchFamily="18" charset="-120"/>
              </a:rPr>
              <a:t>specify the change to the base table(s) that results in the desired modification of the view (ambiguity)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052B793-F517-4968-B911-F29A2A00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005263"/>
            <a:ext cx="75676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entury Gothic" pitchFamily="34" charset="0"/>
              </a:rPr>
              <a:t>CREATE VIEW</a:t>
            </a:r>
            <a:r>
              <a:rPr lang="en-US" sz="2800"/>
              <a:t>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ProfDept</a:t>
            </a:r>
            <a:r>
              <a:rPr lang="en-US" sz="2800"/>
              <a:t> (</a:t>
            </a:r>
            <a:r>
              <a:rPr lang="en-US" sz="2800" i="1"/>
              <a:t>PrName, DeName</a:t>
            </a:r>
            <a:r>
              <a:rPr lang="en-US" sz="2800"/>
              <a:t>)  </a:t>
            </a:r>
            <a:r>
              <a:rPr lang="en-US" sz="2800">
                <a:latin typeface="Century Gothic" pitchFamily="34" charset="0"/>
              </a:rPr>
              <a:t>AS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SELECT</a:t>
            </a:r>
            <a:r>
              <a:rPr lang="en-US" sz="2800"/>
              <a:t>    P.</a:t>
            </a:r>
            <a:r>
              <a:rPr lang="en-US" sz="2800" i="1"/>
              <a:t>Name</a:t>
            </a:r>
            <a:r>
              <a:rPr lang="en-US" sz="2800"/>
              <a:t>, D.</a:t>
            </a:r>
            <a:r>
              <a:rPr lang="en-US" sz="2800" i="1"/>
              <a:t>Name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FROM </a:t>
            </a:r>
            <a:r>
              <a:rPr lang="en-US" sz="2800"/>
              <a:t>  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 sz="2800"/>
              <a:t> P,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 sz="2800"/>
              <a:t> D</a:t>
            </a:r>
          </a:p>
          <a:p>
            <a:pPr>
              <a:defRPr/>
            </a:pPr>
            <a:r>
              <a:rPr lang="en-US" sz="2800">
                <a:latin typeface="Century Gothic" pitchFamily="34" charset="0"/>
              </a:rPr>
              <a:t>WHERE </a:t>
            </a:r>
            <a:r>
              <a:rPr lang="en-US" sz="2800"/>
              <a:t>   P.</a:t>
            </a:r>
            <a:r>
              <a:rPr lang="en-US" sz="2800" i="1"/>
              <a:t>DeptId</a:t>
            </a:r>
            <a:r>
              <a:rPr lang="en-US" sz="2800"/>
              <a:t> = D.</a:t>
            </a:r>
            <a:r>
              <a:rPr lang="en-US" sz="2800" i="1"/>
              <a:t>DeptId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62F7D-1641-4111-A423-D44744B3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98</a:t>
            </a:fld>
            <a:endParaRPr lang="en-US" altLang="zh-TW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3887BE6B-E6EA-4FA6-A6C3-457614646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762000"/>
          </a:xfrm>
        </p:spPr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Updating Views - Problem 3 (cont’d)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7E46741-E0AF-4AE6-89B3-BA4078FA9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Tuple &lt;Smith, CS&gt; can be deleted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ProfDept</a:t>
            </a:r>
            <a:r>
              <a:rPr lang="en-US"/>
              <a:t> by: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Deleting row for Smith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(but this is inappropriate if he is still at the University)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Deleting row for CS from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Department</a:t>
            </a:r>
            <a:r>
              <a:rPr lang="en-US"/>
              <a:t> (not what is intended)</a:t>
            </a:r>
          </a:p>
          <a:p>
            <a:pPr lvl="1">
              <a:lnSpc>
                <a:spcPct val="90000"/>
              </a:lnSpc>
              <a:defRPr/>
            </a:pPr>
            <a:r>
              <a:rPr lang="en-US"/>
              <a:t>Updating row for Smith in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by setting </a:t>
            </a:r>
            <a:r>
              <a:rPr lang="en-US" i="1"/>
              <a:t>DeptId</a:t>
            </a:r>
            <a:r>
              <a:rPr lang="en-US"/>
              <a:t> to null (seems like a good idea, but how would the computer know?)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E4A21-C598-4164-8792-312C2D15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A34B-63A5-4A4A-AF13-D208EE42D3DF}" type="slidenum">
              <a:rPr lang="en-US" altLang="zh-TW" smtClean="0"/>
              <a:pPr/>
              <a:t>99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solidFill>
          <a:srgbClr val="FFFFFF"/>
        </a:solidFill>
      </a:spPr>
      <a:bodyPr wrap="squar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3983</TotalTime>
  <Words>19534</Words>
  <Application>Microsoft Office PowerPoint</Application>
  <PresentationFormat>On-screen Show (4:3)</PresentationFormat>
  <Paragraphs>3483</Paragraphs>
  <Slides>333</Slides>
  <Notes>333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333</vt:i4>
      </vt:variant>
    </vt:vector>
  </HeadingPairs>
  <TitlesOfParts>
    <vt:vector size="343" baseType="lpstr">
      <vt:lpstr>新細明體</vt:lpstr>
      <vt:lpstr>宋体</vt:lpstr>
      <vt:lpstr>Arial</vt:lpstr>
      <vt:lpstr>Arial Narrow</vt:lpstr>
      <vt:lpstr>Century Gothic</vt:lpstr>
      <vt:lpstr>Comic Sans MS</vt:lpstr>
      <vt:lpstr>Symbol</vt:lpstr>
      <vt:lpstr>Times New Roman</vt:lpstr>
      <vt:lpstr>Wingdings</vt:lpstr>
      <vt:lpstr>Blank Presentation</vt:lpstr>
      <vt:lpstr>Chapter 5</vt:lpstr>
      <vt:lpstr>Father of Relational Model  Edgar F. Codd (1923-2003) </vt:lpstr>
      <vt:lpstr>Relational Query Languages</vt:lpstr>
      <vt:lpstr>What is an Algebra?</vt:lpstr>
      <vt:lpstr>Relational Algebra</vt:lpstr>
      <vt:lpstr>The Role of Relational Algebra in a DBMS</vt:lpstr>
      <vt:lpstr>Select Operator</vt:lpstr>
      <vt:lpstr>Selection Condition</vt:lpstr>
      <vt:lpstr>Selection Condition - Examples</vt:lpstr>
      <vt:lpstr>Project Operator</vt:lpstr>
      <vt:lpstr>Project Operator</vt:lpstr>
      <vt:lpstr>Expressions</vt:lpstr>
      <vt:lpstr>Set Operators</vt:lpstr>
      <vt:lpstr>Intersection </vt:lpstr>
      <vt:lpstr>Union </vt:lpstr>
      <vt:lpstr>Set Difference -</vt:lpstr>
      <vt:lpstr>Set Difference -</vt:lpstr>
      <vt:lpstr>Union Compatible Relations</vt:lpstr>
      <vt:lpstr>Example</vt:lpstr>
      <vt:lpstr>Cartesian Product</vt:lpstr>
      <vt:lpstr>Renaming</vt:lpstr>
      <vt:lpstr>Example</vt:lpstr>
      <vt:lpstr> Derived Operation: Join</vt:lpstr>
      <vt:lpstr>Join and Renaming</vt:lpstr>
      <vt:lpstr>Theta Join – Example </vt:lpstr>
      <vt:lpstr>Equijoin  - Example</vt:lpstr>
      <vt:lpstr>Difference between Theta Join and Equijoin</vt:lpstr>
      <vt:lpstr>Natural Join</vt:lpstr>
      <vt:lpstr>Natural Join (cont’d)</vt:lpstr>
      <vt:lpstr>Natural Join Example</vt:lpstr>
      <vt:lpstr>PowerPoint Presentation</vt:lpstr>
      <vt:lpstr>Division</vt:lpstr>
      <vt:lpstr>Recap of arithmetic division</vt:lpstr>
      <vt:lpstr>Recap of Cartesian Product</vt:lpstr>
      <vt:lpstr>Division (con’t)</vt:lpstr>
      <vt:lpstr>PowerPoint Presentation</vt:lpstr>
      <vt:lpstr>PowerPoint Presentation</vt:lpstr>
      <vt:lpstr>Division (cont’d)</vt:lpstr>
      <vt:lpstr>PowerPoint Presentation</vt:lpstr>
      <vt:lpstr>Division – Example 1</vt:lpstr>
      <vt:lpstr>PowerPoint Presentation</vt:lpstr>
      <vt:lpstr>PowerPoint Presentation</vt:lpstr>
      <vt:lpstr>Schema for Student Registration System</vt:lpstr>
      <vt:lpstr>Query Sublanguage of SQL</vt:lpstr>
      <vt:lpstr>Join Queries</vt:lpstr>
      <vt:lpstr>Correspondence Between SQL and Relational Algebra</vt:lpstr>
      <vt:lpstr>Self-join Queries</vt:lpstr>
      <vt:lpstr>Duplicates</vt:lpstr>
      <vt:lpstr>Use of Expressions</vt:lpstr>
      <vt:lpstr>Set Operators</vt:lpstr>
      <vt:lpstr>Nested Queries</vt:lpstr>
      <vt:lpstr>Correlated Nested Queries </vt:lpstr>
      <vt:lpstr>Correlated Nested Queries </vt:lpstr>
      <vt:lpstr>Correlated Nested Queries (con’t)</vt:lpstr>
      <vt:lpstr>Division in SQL</vt:lpstr>
      <vt:lpstr>Division in SQL</vt:lpstr>
      <vt:lpstr>Division Solution Sketch (1)</vt:lpstr>
      <vt:lpstr>Division Solution Sketch (1)</vt:lpstr>
      <vt:lpstr>PowerPoint Presentation</vt:lpstr>
      <vt:lpstr>Division – SQL Solution in details</vt:lpstr>
      <vt:lpstr>Division – SQL Solution in details</vt:lpstr>
      <vt:lpstr>Aggregates</vt:lpstr>
      <vt:lpstr>Aggregates (cont’d)</vt:lpstr>
      <vt:lpstr>Grouping</vt:lpstr>
      <vt:lpstr>GROUP BY</vt:lpstr>
      <vt:lpstr>GROUP BY - Example</vt:lpstr>
      <vt:lpstr>Each group is aggregated into one row</vt:lpstr>
      <vt:lpstr>PowerPoint Presentation</vt:lpstr>
      <vt:lpstr>HAVING Clause</vt:lpstr>
      <vt:lpstr>Where condition and Having conditions</vt:lpstr>
      <vt:lpstr>Evaluation of GroupBy with Having</vt:lpstr>
      <vt:lpstr>Example</vt:lpstr>
      <vt:lpstr>Aggregates: Proper and Improper Usage</vt:lpstr>
      <vt:lpstr>Common Mistake</vt:lpstr>
      <vt:lpstr>ORDER BY Clause</vt:lpstr>
      <vt:lpstr>Query Evaluation with GROUP BY, HAVING, ORDER BY</vt:lpstr>
      <vt:lpstr>Views</vt:lpstr>
      <vt:lpstr>View – Example 1</vt:lpstr>
      <vt:lpstr>PowerPoint Presentation</vt:lpstr>
      <vt:lpstr>View - Example 2</vt:lpstr>
      <vt:lpstr>View – Example 3</vt:lpstr>
      <vt:lpstr>View – Example 4</vt:lpstr>
      <vt:lpstr>View – Example 5</vt:lpstr>
      <vt:lpstr>View - Substitution</vt:lpstr>
      <vt:lpstr>View Benefits</vt:lpstr>
      <vt:lpstr>Views – Limiting Visibility</vt:lpstr>
      <vt:lpstr>View Benefits (cont’d)</vt:lpstr>
      <vt:lpstr>Nulls</vt:lpstr>
      <vt:lpstr>Nulls (cont’d)</vt:lpstr>
      <vt:lpstr>The complete truth table</vt:lpstr>
      <vt:lpstr>Modifying Tables – Insert</vt:lpstr>
      <vt:lpstr>Bulk Insertion</vt:lpstr>
      <vt:lpstr>Modifying Tables – Delete </vt:lpstr>
      <vt:lpstr>Modifying Data - Update</vt:lpstr>
      <vt:lpstr>Updating Views</vt:lpstr>
      <vt:lpstr>Updating Views - Problem 1</vt:lpstr>
      <vt:lpstr>Updating Views - Problem 2</vt:lpstr>
      <vt:lpstr>Updating Views - Problem 3</vt:lpstr>
      <vt:lpstr>Updating Views - Problem 3 (cont’d) </vt:lpstr>
      <vt:lpstr>Updating Views – Restrictions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Relational Algebra and SQL Exercises</vt:lpstr>
      <vt:lpstr>Query Patterns</vt:lpstr>
      <vt:lpstr>Query Patterns</vt:lpstr>
      <vt:lpstr>Query 1</vt:lpstr>
      <vt:lpstr>Double Circle Pattern</vt:lpstr>
      <vt:lpstr>Relational Algebra Solution</vt:lpstr>
      <vt:lpstr>SQL  Solution</vt:lpstr>
      <vt:lpstr>Simulate Except</vt:lpstr>
      <vt:lpstr>What does it mean by NOT IN</vt:lpstr>
      <vt:lpstr>Query 2</vt:lpstr>
      <vt:lpstr>Double Circle Pattern</vt:lpstr>
      <vt:lpstr>Relational Algebra Solution</vt:lpstr>
      <vt:lpstr>SQL  Solution</vt:lpstr>
      <vt:lpstr>Similate INTERSECT</vt:lpstr>
      <vt:lpstr>LHRH Pattern</vt:lpstr>
      <vt:lpstr>SQL  Solution</vt:lpstr>
      <vt:lpstr>Common mistake</vt:lpstr>
      <vt:lpstr>Query 3</vt:lpstr>
      <vt:lpstr>Negation Pattern</vt:lpstr>
      <vt:lpstr>Relational Algebra Solution</vt:lpstr>
      <vt:lpstr>SQL  Solution</vt:lpstr>
      <vt:lpstr>Simulate Except</vt:lpstr>
      <vt:lpstr>Query 4</vt:lpstr>
      <vt:lpstr>LHRH Pattern</vt:lpstr>
      <vt:lpstr>Relational Algebra Solution</vt:lpstr>
      <vt:lpstr>SQL  Solution</vt:lpstr>
      <vt:lpstr>Query 5</vt:lpstr>
      <vt:lpstr>Double Circle Pattern</vt:lpstr>
      <vt:lpstr>Relational Algebra Solution 2</vt:lpstr>
      <vt:lpstr>Relational Algebra Solution 3</vt:lpstr>
      <vt:lpstr>Relational Algebra Solution 4</vt:lpstr>
      <vt:lpstr>SQL  Solution</vt:lpstr>
      <vt:lpstr>SQL  Solution</vt:lpstr>
      <vt:lpstr>Query 6</vt:lpstr>
      <vt:lpstr>Negation Pattern</vt:lpstr>
      <vt:lpstr>Relational Algebra Solution</vt:lpstr>
      <vt:lpstr>SQL  Solution</vt:lpstr>
      <vt:lpstr>SQL  Solution</vt:lpstr>
      <vt:lpstr>Query 7</vt:lpstr>
      <vt:lpstr>LHRH Pattern</vt:lpstr>
      <vt:lpstr>Relational Algebra Solution</vt:lpstr>
      <vt:lpstr>SQL  Solution</vt:lpstr>
      <vt:lpstr>Query 8</vt:lpstr>
      <vt:lpstr>PowerPoint Presentation</vt:lpstr>
      <vt:lpstr>SQL  Solution</vt:lpstr>
      <vt:lpstr>Query 9</vt:lpstr>
      <vt:lpstr>SQL  Solution</vt:lpstr>
      <vt:lpstr>Query 10</vt:lpstr>
      <vt:lpstr>Relational Algebra Solution</vt:lpstr>
      <vt:lpstr>SQL  Solution</vt:lpstr>
      <vt:lpstr>Query 11</vt:lpstr>
      <vt:lpstr>Relational Algebra Solution</vt:lpstr>
      <vt:lpstr>SQL  Solution</vt:lpstr>
      <vt:lpstr>Query 12</vt:lpstr>
      <vt:lpstr>SQL  Solution</vt:lpstr>
      <vt:lpstr>SQL  Solution</vt:lpstr>
      <vt:lpstr>Query 13</vt:lpstr>
      <vt:lpstr>Let’s insert some professors first</vt:lpstr>
      <vt:lpstr>SQL  Solution</vt:lpstr>
      <vt:lpstr>Query 14</vt:lpstr>
      <vt:lpstr>SQL  Solution</vt:lpstr>
      <vt:lpstr>Query 15</vt:lpstr>
      <vt:lpstr>SQL  Solution</vt:lpstr>
      <vt:lpstr>Query 16</vt:lpstr>
      <vt:lpstr>SQL  Solution</vt:lpstr>
      <vt:lpstr>SQL  Solution</vt:lpstr>
      <vt:lpstr>Query 17</vt:lpstr>
      <vt:lpstr>Relational Algebra Solution</vt:lpstr>
      <vt:lpstr>SQL  Solution</vt:lpstr>
      <vt:lpstr>Query 18</vt:lpstr>
      <vt:lpstr>SQL  Solution</vt:lpstr>
      <vt:lpstr>Query 19</vt:lpstr>
      <vt:lpstr>SQL  Solution</vt:lpstr>
      <vt:lpstr>Query 20</vt:lpstr>
      <vt:lpstr>SQL  Solution</vt:lpstr>
      <vt:lpstr>SQL  Solution</vt:lpstr>
      <vt:lpstr>Query 21</vt:lpstr>
      <vt:lpstr>SQL  Solution</vt:lpstr>
      <vt:lpstr>SQL  Solution</vt:lpstr>
      <vt:lpstr>Query 22</vt:lpstr>
      <vt:lpstr>Query 22</vt:lpstr>
      <vt:lpstr> Meaning of IN</vt:lpstr>
      <vt:lpstr>SQL  Solution 1</vt:lpstr>
      <vt:lpstr>SQL  Solution 2</vt:lpstr>
      <vt:lpstr>SQL  Solution 3</vt:lpstr>
      <vt:lpstr>SQL  Solution 3</vt:lpstr>
      <vt:lpstr>Meaning of NOT EXISTS</vt:lpstr>
      <vt:lpstr>SQL  Solution 4</vt:lpstr>
      <vt:lpstr>Query 23</vt:lpstr>
      <vt:lpstr>SQL  Solution 1</vt:lpstr>
      <vt:lpstr>SQL  Solution 2</vt:lpstr>
      <vt:lpstr>SQL  Solution 2</vt:lpstr>
      <vt:lpstr>SQL  Solution 3</vt:lpstr>
      <vt:lpstr>Query 24</vt:lpstr>
      <vt:lpstr>Relational Algebra Solution</vt:lpstr>
      <vt:lpstr>SQL  Solution</vt:lpstr>
      <vt:lpstr>NO witness | all witness</vt:lpstr>
      <vt:lpstr>Query 25</vt:lpstr>
      <vt:lpstr>Double Circle Pattern</vt:lpstr>
      <vt:lpstr>SQL  Solution 1</vt:lpstr>
      <vt:lpstr>Negation Pattern</vt:lpstr>
      <vt:lpstr>SQL  Solution 2</vt:lpstr>
      <vt:lpstr>Relational Algebra Solution</vt:lpstr>
      <vt:lpstr>SQL  Solution 3</vt:lpstr>
      <vt:lpstr>Common Mistake</vt:lpstr>
      <vt:lpstr>Query 25</vt:lpstr>
      <vt:lpstr>Change the Taught table</vt:lpstr>
      <vt:lpstr>Relational Algebra Solution</vt:lpstr>
      <vt:lpstr>SQL  Solution 1</vt:lpstr>
      <vt:lpstr>SQL  Solution 2</vt:lpstr>
      <vt:lpstr>PowerPoint Presentation</vt:lpstr>
      <vt:lpstr>Query 27</vt:lpstr>
      <vt:lpstr>A graph example</vt:lpstr>
      <vt:lpstr>PowerPoint Presentation</vt:lpstr>
      <vt:lpstr>PowerPoint Presentation</vt:lpstr>
      <vt:lpstr>Query 27</vt:lpstr>
      <vt:lpstr>SQL Solution</vt:lpstr>
      <vt:lpstr>SQL Solution</vt:lpstr>
      <vt:lpstr>Query 28</vt:lpstr>
      <vt:lpstr>SQL Solution</vt:lpstr>
      <vt:lpstr>Query 29</vt:lpstr>
      <vt:lpstr>SQL Solution</vt:lpstr>
      <vt:lpstr>SQL Solution</vt:lpstr>
      <vt:lpstr>SQL Solution</vt:lpstr>
      <vt:lpstr>Query 30</vt:lpstr>
      <vt:lpstr>SQL Solution</vt:lpstr>
      <vt:lpstr>Query 31</vt:lpstr>
      <vt:lpstr>SQL Solution</vt:lpstr>
      <vt:lpstr>SQL Solution</vt:lpstr>
      <vt:lpstr>SQL Solution</vt:lpstr>
      <vt:lpstr>Query 32</vt:lpstr>
      <vt:lpstr>SQL Solution</vt:lpstr>
      <vt:lpstr>Query 33</vt:lpstr>
      <vt:lpstr>SQL Solution</vt:lpstr>
      <vt:lpstr>Query 34</vt:lpstr>
      <vt:lpstr>SQL Solution</vt:lpstr>
      <vt:lpstr>SQL Solution</vt:lpstr>
      <vt:lpstr>Query 35</vt:lpstr>
      <vt:lpstr>SQL Solution</vt:lpstr>
      <vt:lpstr>Query 36</vt:lpstr>
      <vt:lpstr>Query 36</vt:lpstr>
      <vt:lpstr>SQL Solution</vt:lpstr>
      <vt:lpstr>Query 37</vt:lpstr>
      <vt:lpstr>SQL Solution</vt:lpstr>
      <vt:lpstr>SQL Exercise 3</vt:lpstr>
      <vt:lpstr>Query 38</vt:lpstr>
      <vt:lpstr>Query 38</vt:lpstr>
      <vt:lpstr>Query 39</vt:lpstr>
      <vt:lpstr>Query 39</vt:lpstr>
      <vt:lpstr>Query 39</vt:lpstr>
      <vt:lpstr>Query 40</vt:lpstr>
      <vt:lpstr>Query 40</vt:lpstr>
      <vt:lpstr>Query 41</vt:lpstr>
      <vt:lpstr>Query 41</vt:lpstr>
      <vt:lpstr>Query 42</vt:lpstr>
      <vt:lpstr>Query 42</vt:lpstr>
      <vt:lpstr>Query 42</vt:lpstr>
      <vt:lpstr>Query 43</vt:lpstr>
      <vt:lpstr>Query 43</vt:lpstr>
      <vt:lpstr>Query 44</vt:lpstr>
      <vt:lpstr>Query 44</vt:lpstr>
      <vt:lpstr>Query 45</vt:lpstr>
      <vt:lpstr>Query 45</vt:lpstr>
      <vt:lpstr>Query 46</vt:lpstr>
      <vt:lpstr>Query 46</vt:lpstr>
      <vt:lpstr>Query 47</vt:lpstr>
      <vt:lpstr>Query 47</vt:lpstr>
      <vt:lpstr>Query 48</vt:lpstr>
      <vt:lpstr>Query 48</vt:lpstr>
      <vt:lpstr>Query 49</vt:lpstr>
      <vt:lpstr>Query 49</vt:lpstr>
      <vt:lpstr>Query 49</vt:lpstr>
      <vt:lpstr>Query 49</vt:lpstr>
      <vt:lpstr>Query 50</vt:lpstr>
      <vt:lpstr>Query 50 (Solution 1)</vt:lpstr>
      <vt:lpstr>Query 50 (Solution 2)</vt:lpstr>
      <vt:lpstr>Query 51</vt:lpstr>
      <vt:lpstr>Query 51</vt:lpstr>
      <vt:lpstr>Query 52</vt:lpstr>
      <vt:lpstr>Query 52</vt:lpstr>
      <vt:lpstr>Query 53</vt:lpstr>
      <vt:lpstr>Query 53</vt:lpstr>
      <vt:lpstr>Query 54</vt:lpstr>
      <vt:lpstr>Query 54</vt:lpstr>
      <vt:lpstr>Query 55</vt:lpstr>
      <vt:lpstr>Query 55</vt:lpstr>
      <vt:lpstr>Query 55</vt:lpstr>
      <vt:lpstr>Query 56</vt:lpstr>
      <vt:lpstr>Query 56</vt:lpstr>
      <vt:lpstr>Query 57</vt:lpstr>
      <vt:lpstr>Query 57</vt:lpstr>
      <vt:lpstr>Query 58</vt:lpstr>
      <vt:lpstr>Query 58</vt:lpstr>
      <vt:lpstr>Query 59</vt:lpstr>
      <vt:lpstr>Query 59</vt:lpstr>
      <vt:lpstr>Query 60</vt:lpstr>
      <vt:lpstr>Query 60 (Solution 1)</vt:lpstr>
      <vt:lpstr>Query 60 (Solution 2)</vt:lpstr>
      <vt:lpstr>Query 61</vt:lpstr>
      <vt:lpstr>Query 61</vt:lpstr>
      <vt:lpstr>Query 62</vt:lpstr>
      <vt:lpstr>Query 62</vt:lpstr>
      <vt:lpstr>Query 63</vt:lpstr>
      <vt:lpstr>Query 63</vt:lpstr>
      <vt:lpstr>Query 64</vt:lpstr>
      <vt:lpstr>Query 64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65</vt:lpstr>
      <vt:lpstr>Query 66 </vt:lpstr>
      <vt:lpstr>Query 66 </vt:lpstr>
      <vt:lpstr>Query 66 </vt:lpstr>
      <vt:lpstr>Query 66 </vt:lpstr>
      <vt:lpstr>Query 66 </vt:lpstr>
      <vt:lpstr>Query 66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and SQL</dc:title>
  <dc:creator>ARTHUR  BERNSTEIN</dc:creator>
  <cp:lastModifiedBy>ds_pres_classstd@ad.wayne.edu</cp:lastModifiedBy>
  <cp:revision>525</cp:revision>
  <cp:lastPrinted>1980-01-05T02:56:28Z</cp:lastPrinted>
  <dcterms:created xsi:type="dcterms:W3CDTF">1980-01-04T06:48:56Z</dcterms:created>
  <dcterms:modified xsi:type="dcterms:W3CDTF">2025-10-29T22:37:17Z</dcterms:modified>
</cp:coreProperties>
</file>