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0"/>
  </p:notesMasterIdLst>
  <p:sldIdLst>
    <p:sldId id="316" r:id="rId2"/>
    <p:sldId id="285" r:id="rId3"/>
    <p:sldId id="258" r:id="rId4"/>
    <p:sldId id="301" r:id="rId5"/>
    <p:sldId id="265" r:id="rId6"/>
    <p:sldId id="266" r:id="rId7"/>
    <p:sldId id="267" r:id="rId8"/>
    <p:sldId id="268" r:id="rId9"/>
    <p:sldId id="280" r:id="rId10"/>
    <p:sldId id="318" r:id="rId11"/>
    <p:sldId id="282" r:id="rId12"/>
    <p:sldId id="283" r:id="rId13"/>
    <p:sldId id="279" r:id="rId14"/>
    <p:sldId id="275" r:id="rId15"/>
    <p:sldId id="276" r:id="rId16"/>
    <p:sldId id="277" r:id="rId17"/>
    <p:sldId id="302" r:id="rId18"/>
    <p:sldId id="319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90971" autoAdjust="0"/>
  </p:normalViewPr>
  <p:slideViewPr>
    <p:cSldViewPr>
      <p:cViewPr varScale="1">
        <p:scale>
          <a:sx n="76" d="100"/>
          <a:sy n="76" d="100"/>
        </p:scale>
        <p:origin x="1675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DFE3BEF-BE7C-4993-BA15-44E694A5F9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FE3BEF-BE7C-4993-BA15-44E694A5F98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67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5257800" y="914400"/>
            <a:ext cx="3200400" cy="12954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45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5257800" y="2743200"/>
            <a:ext cx="32766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32EA0B-9B6D-4F16-81DB-743D2F13A1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0F1F1F-B857-4504-A4CC-E21A6D70A9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AB69C8-A007-4B5C-923E-B4767AB404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9A0121-DD1E-4386-8A7F-DE4CB6ECCF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B20A5-3CAC-436B-9CC6-8D67D062F4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E86222-F049-463A-A914-83F0872F27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48979-F253-42F0-A842-ED9C47DBDD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61B5A1-BFCD-4001-8C8E-9765518834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8F0A6E-B7A4-4290-AF44-975B346C20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C7517B-DCE9-47A8-9199-D9E09361EC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E1922B-91C4-4EB5-8EC0-2470A32D6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CA69AC5-9BC8-491E-B24F-0C15C3156D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eecs.berkeley.edu/turing-colloquium/schedule/stonebraker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sql/online-compiler/#google_vignett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ysql.com/" TargetMode="External"/><Relationship Id="rId2" Type="http://schemas.openxmlformats.org/officeDocument/2006/relationships/hyperlink" Target="https://www.oracle.com/database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icrosoft.com/en-us/server-cloud/products/sql-server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>
                <a:latin typeface="Arial" charset="0"/>
              </a:rPr>
              <a:t>Chapter 1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Overview of Databases and Transaction Processing</a:t>
            </a:r>
          </a:p>
        </p:txBody>
      </p:sp>
    </p:spTree>
    <p:extLst>
      <p:ext uri="{BB962C8B-B14F-4D97-AF65-F5344CB8AC3E}">
        <p14:creationId xmlns:p14="http://schemas.microsoft.com/office/powerpoint/2010/main" val="2446895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/>
              <a:t>How big is your data?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BB984D-90F7-4792-91CE-45C5D2011CB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12C7A1-D40D-54F9-5B3D-314AA3899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19200"/>
            <a:ext cx="7296150" cy="562927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9A1E7EB6-9EB1-7A57-99EC-AFD0C9E9CE83}"/>
              </a:ext>
            </a:extLst>
          </p:cNvPr>
          <p:cNvSpPr/>
          <p:nvPr/>
        </p:nvSpPr>
        <p:spPr bwMode="auto">
          <a:xfrm>
            <a:off x="457200" y="4419600"/>
            <a:ext cx="6096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010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/>
              <a:t>Big Data Opportunities to Auto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4572000"/>
          </a:xfrm>
        </p:spPr>
        <p:txBody>
          <a:bodyPr/>
          <a:lstStyle/>
          <a:p>
            <a:r>
              <a:rPr lang="en-US" dirty="0"/>
              <a:t>Google self-driving car (generates 1GB/s).</a:t>
            </a:r>
          </a:p>
          <a:p>
            <a:r>
              <a:rPr lang="en-US" dirty="0"/>
              <a:t>Recommendation/alert to customers.</a:t>
            </a:r>
          </a:p>
          <a:p>
            <a:r>
              <a:rPr lang="en-US" dirty="0"/>
              <a:t>Manufactures can better understand customers and market trends.</a:t>
            </a:r>
          </a:p>
          <a:p>
            <a:r>
              <a:rPr lang="en-US" dirty="0"/>
              <a:t>Better driving behaviors, better cars, less accidents, and the bottom line is </a:t>
            </a:r>
            <a:r>
              <a:rPr lang="en-US" dirty="0">
                <a:solidFill>
                  <a:srgbClr val="00B050"/>
                </a:solidFill>
              </a:rPr>
              <a:t>happier customers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57792E-B59C-485D-AD1F-DF67D146548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/>
              <a:t>Big Data Opportunities to Auto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4572000"/>
          </a:xfrm>
        </p:spPr>
        <p:txBody>
          <a:bodyPr/>
          <a:lstStyle/>
          <a:p>
            <a:r>
              <a:rPr lang="en-US" dirty="0"/>
              <a:t>Google self-driving car (generates 1GB/s).</a:t>
            </a:r>
          </a:p>
          <a:p>
            <a:r>
              <a:rPr lang="en-US" dirty="0"/>
              <a:t>Recommendation/alert to customers.</a:t>
            </a:r>
          </a:p>
          <a:p>
            <a:r>
              <a:rPr lang="en-US" dirty="0"/>
              <a:t>Manufactures can better understand customers and market trends.</a:t>
            </a:r>
          </a:p>
          <a:p>
            <a:r>
              <a:rPr lang="en-US" dirty="0"/>
              <a:t>Better driving behaviors, better cars, less accidents, and the bottom line is </a:t>
            </a:r>
            <a:r>
              <a:rPr lang="en-US" dirty="0">
                <a:solidFill>
                  <a:srgbClr val="00B050"/>
                </a:solidFill>
              </a:rPr>
              <a:t>happier customers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57792E-B59C-485D-AD1F-DF67D146548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04961F-158B-4465-A7C1-E8CC227111E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en-US" altLang="zh-CN">
                <a:ea typeface="SimSun" pitchFamily="2" charset="-122"/>
              </a:rPr>
              <a:t>Turing Awardees in DB</a:t>
            </a:r>
          </a:p>
        </p:txBody>
      </p:sp>
      <p:pic>
        <p:nvPicPr>
          <p:cNvPr id="18436" name="Picture 4" descr="CharlieBachman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0" y="1905000"/>
            <a:ext cx="2246313" cy="2514600"/>
          </a:xfrm>
          <a:noFill/>
        </p:spPr>
      </p:pic>
      <p:pic>
        <p:nvPicPr>
          <p:cNvPr id="18437" name="Picture 6" descr="edga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0" y="1981200"/>
            <a:ext cx="2068513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8" name="Picture 8" descr="jim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43400" y="1981200"/>
            <a:ext cx="188912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9" name="Text Box 10"/>
          <p:cNvSpPr txBox="1">
            <a:spLocks noChangeArrowheads="1"/>
          </p:cNvSpPr>
          <p:nvPr/>
        </p:nvSpPr>
        <p:spPr bwMode="auto">
          <a:xfrm>
            <a:off x="4572000" y="4572000"/>
            <a:ext cx="152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ea typeface="SimSun" pitchFamily="2" charset="-122"/>
              </a:rPr>
              <a:t>Jim Gray (1998)</a:t>
            </a:r>
          </a:p>
        </p:txBody>
      </p:sp>
      <p:sp>
        <p:nvSpPr>
          <p:cNvPr id="18440" name="Text Box 11"/>
          <p:cNvSpPr txBox="1">
            <a:spLocks noChangeArrowheads="1"/>
          </p:cNvSpPr>
          <p:nvPr/>
        </p:nvSpPr>
        <p:spPr bwMode="auto">
          <a:xfrm>
            <a:off x="2514600" y="4495800"/>
            <a:ext cx="152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ea typeface="SimSun" pitchFamily="2" charset="-122"/>
              </a:rPr>
              <a:t>Edgar F. </a:t>
            </a:r>
            <a:r>
              <a:rPr lang="en-US" altLang="zh-CN" sz="1800" dirty="0" err="1">
                <a:ea typeface="SimSun" pitchFamily="2" charset="-122"/>
              </a:rPr>
              <a:t>Codd</a:t>
            </a:r>
            <a:r>
              <a:rPr lang="en-US" altLang="zh-CN" sz="1800" dirty="0">
                <a:ea typeface="SimSun" pitchFamily="2" charset="-122"/>
              </a:rPr>
              <a:t> (1981)</a:t>
            </a:r>
          </a:p>
        </p:txBody>
      </p:sp>
      <p:sp>
        <p:nvSpPr>
          <p:cNvPr id="18441" name="Text Box 12"/>
          <p:cNvSpPr txBox="1">
            <a:spLocks noChangeArrowheads="1"/>
          </p:cNvSpPr>
          <p:nvPr/>
        </p:nvSpPr>
        <p:spPr bwMode="auto">
          <a:xfrm>
            <a:off x="304800" y="4419600"/>
            <a:ext cx="1828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ea typeface="SimSun" pitchFamily="2" charset="-122"/>
              </a:rPr>
              <a:t>Charles Bachman (1973)</a:t>
            </a:r>
          </a:p>
        </p:txBody>
      </p:sp>
      <p:pic>
        <p:nvPicPr>
          <p:cNvPr id="10" name="图片 9" descr="michael_stonebraker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48400" y="1981200"/>
            <a:ext cx="2514600" cy="2590800"/>
          </a:xfrm>
          <a:prstGeom prst="rect">
            <a:avLst/>
          </a:prstGeom>
        </p:spPr>
      </p:pic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781800" y="4648200"/>
            <a:ext cx="1524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ea typeface="SimSun" pitchFamily="2" charset="-122"/>
              </a:rPr>
              <a:t>Michael </a:t>
            </a:r>
            <a:r>
              <a:rPr lang="en-US" altLang="zh-CN" sz="1800" dirty="0" err="1">
                <a:ea typeface="SimSun" pitchFamily="2" charset="-122"/>
              </a:rPr>
              <a:t>Stonebraker</a:t>
            </a:r>
            <a:r>
              <a:rPr lang="en-US" altLang="zh-CN" sz="1800" dirty="0">
                <a:ea typeface="SimSun" pitchFamily="2" charset="-122"/>
              </a:rPr>
              <a:t> (2014)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extBox 5"/>
          <p:cNvSpPr txBox="1">
            <a:spLocks noChangeArrowheads="1"/>
          </p:cNvSpPr>
          <p:nvPr/>
        </p:nvSpPr>
        <p:spPr bwMode="auto">
          <a:xfrm>
            <a:off x="990600" y="6180649"/>
            <a:ext cx="7315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Developer of IDS: the first database system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B60223-798B-0A2C-9F60-9D045DCB6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802" y="10889"/>
            <a:ext cx="3760796" cy="623751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7B5513-75D1-4635-AE3C-C6CE11D2A14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0485" name="TextBox 8"/>
          <p:cNvSpPr txBox="1">
            <a:spLocks noChangeArrowheads="1"/>
          </p:cNvSpPr>
          <p:nvPr/>
        </p:nvSpPr>
        <p:spPr bwMode="auto">
          <a:xfrm>
            <a:off x="2057400" y="5867400"/>
            <a:ext cx="6019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Inventor of the Relational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D759BA-1274-F720-90F7-06490DD9E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0"/>
            <a:ext cx="4572000" cy="597182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Jim Gray</a:t>
            </a: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3BCE16-74D3-4B61-AD48-4A6F541377E3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21508" name="Picture 4" descr="Jim_Gray_portrait%2C_1999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1676400"/>
            <a:ext cx="2667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TextBox 4"/>
          <p:cNvSpPr txBox="1">
            <a:spLocks noChangeArrowheads="1"/>
          </p:cNvSpPr>
          <p:nvPr/>
        </p:nvSpPr>
        <p:spPr bwMode="auto">
          <a:xfrm>
            <a:off x="1752600" y="5715000"/>
            <a:ext cx="6781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Founder of Transaction Processing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3BCE16-74D3-4B61-AD48-4A6F541377E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1509" name="TextBox 4"/>
          <p:cNvSpPr txBox="1">
            <a:spLocks noChangeArrowheads="1"/>
          </p:cNvSpPr>
          <p:nvPr/>
        </p:nvSpPr>
        <p:spPr bwMode="auto">
          <a:xfrm>
            <a:off x="1752600" y="5715000"/>
            <a:ext cx="67818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Inventor of Ingres and Postgres</a:t>
            </a:r>
          </a:p>
          <a:p>
            <a:r>
              <a:rPr lang="en-US" dirty="0"/>
              <a:t>Talk: </a:t>
            </a:r>
            <a:r>
              <a:rPr lang="en-US" dirty="0">
                <a:hlinkClick r:id="rId2"/>
              </a:rPr>
              <a:t>https://eecs.berkeley.edu/turing-colloquium/schedule/stonebraker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EC1CD7-8214-8058-88DE-32355D74E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0"/>
            <a:ext cx="4724400" cy="562946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3BCE16-74D3-4B61-AD48-4A6F541377E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2A3F00-3225-B930-1D84-FFAA1FF7E29A}"/>
              </a:ext>
            </a:extLst>
          </p:cNvPr>
          <p:cNvSpPr txBox="1"/>
          <p:nvPr/>
        </p:nvSpPr>
        <p:spPr>
          <a:xfrm>
            <a:off x="1371600" y="2057400"/>
            <a:ext cx="6477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try some SQL: </a:t>
            </a:r>
            <a:r>
              <a:rPr lang="en-US" dirty="0">
                <a:hlinkClick r:id="rId2"/>
              </a:rPr>
              <a:t>https://www.programiz.com/sql/online-compiler/#google_vignette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03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1143000"/>
          </a:xfrm>
        </p:spPr>
        <p:txBody>
          <a:bodyPr/>
          <a:lstStyle/>
          <a:p>
            <a:r>
              <a:rPr lang="en-US" dirty="0"/>
              <a:t>What is a Database?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52600"/>
            <a:ext cx="7772400" cy="3581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Collection of data central to some enterprise</a:t>
            </a:r>
          </a:p>
          <a:p>
            <a:pPr>
              <a:lnSpc>
                <a:spcPct val="90000"/>
              </a:lnSpc>
            </a:pPr>
            <a:r>
              <a:rPr lang="en-US"/>
              <a:t>Essential to operation of enterprise</a:t>
            </a:r>
          </a:p>
          <a:p>
            <a:pPr lvl="1">
              <a:lnSpc>
                <a:spcPct val="90000"/>
              </a:lnSpc>
            </a:pPr>
            <a:r>
              <a:rPr lang="en-US"/>
              <a:t>Contains the only record of enterprise activity</a:t>
            </a:r>
          </a:p>
          <a:p>
            <a:pPr>
              <a:lnSpc>
                <a:spcPct val="90000"/>
              </a:lnSpc>
            </a:pPr>
            <a:r>
              <a:rPr lang="en-US"/>
              <a:t>An asset in its own right</a:t>
            </a:r>
          </a:p>
          <a:p>
            <a:pPr lvl="1">
              <a:lnSpc>
                <a:spcPct val="90000"/>
              </a:lnSpc>
            </a:pPr>
            <a:r>
              <a:rPr lang="en-US"/>
              <a:t>Historical data can guide enterprise strategy</a:t>
            </a:r>
          </a:p>
          <a:p>
            <a:pPr lvl="1">
              <a:lnSpc>
                <a:spcPct val="90000"/>
              </a:lnSpc>
            </a:pPr>
            <a:r>
              <a:rPr lang="en-US"/>
              <a:t>Of interest to other enterprises</a:t>
            </a:r>
          </a:p>
          <a:p>
            <a:pPr>
              <a:lnSpc>
                <a:spcPct val="90000"/>
              </a:lnSpc>
            </a:pPr>
            <a:r>
              <a:rPr lang="en-US"/>
              <a:t>State of database mirrors state of enterprise</a:t>
            </a:r>
          </a:p>
          <a:p>
            <a:pPr lvl="1">
              <a:lnSpc>
                <a:spcPct val="90000"/>
              </a:lnSpc>
            </a:pPr>
            <a:r>
              <a:rPr lang="en-US"/>
              <a:t>Database is persistent</a:t>
            </a:r>
          </a:p>
          <a:p>
            <a:pPr>
              <a:lnSpc>
                <a:spcPct val="90000"/>
              </a:lnSpc>
            </a:pPr>
            <a:endParaRPr lang="en-US" sz="2800"/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3ABFBD-268F-40D9-9DEF-BDBDAE05BE4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Database Management System?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Database Management System (DBMS) is a program that manages a database:</a:t>
            </a:r>
          </a:p>
          <a:p>
            <a:pPr lvl="1"/>
            <a:r>
              <a:rPr lang="en-US"/>
              <a:t>Supports a high-level access language (e.g. SQL).</a:t>
            </a:r>
          </a:p>
          <a:p>
            <a:pPr lvl="1"/>
            <a:r>
              <a:rPr lang="en-US"/>
              <a:t>Application describes database accesses using that language.</a:t>
            </a:r>
          </a:p>
          <a:p>
            <a:pPr lvl="1"/>
            <a:r>
              <a:rPr lang="en-US"/>
              <a:t>DBMS interprets statements of language to perform requested database access.</a:t>
            </a:r>
          </a:p>
          <a:p>
            <a:endParaRPr lang="en-US"/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67B523-938D-4535-ABB9-055B4F3F88D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products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44237" y="1440873"/>
            <a:ext cx="7848600" cy="4419600"/>
          </a:xfrm>
        </p:spPr>
        <p:txBody>
          <a:bodyPr/>
          <a:lstStyle/>
          <a:p>
            <a:r>
              <a:rPr lang="en-US" dirty="0"/>
              <a:t>Oracle (</a:t>
            </a:r>
            <a:r>
              <a:rPr lang="en-US" dirty="0">
                <a:hlinkClick r:id="rId2"/>
              </a:rPr>
              <a:t>https://www.oracle.com/database/index.html</a:t>
            </a:r>
            <a:r>
              <a:rPr lang="en-US" dirty="0"/>
              <a:t>) </a:t>
            </a:r>
          </a:p>
          <a:p>
            <a:r>
              <a:rPr lang="en-US" dirty="0" err="1"/>
              <a:t>MySQL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https://www.mysql.com/</a:t>
            </a:r>
            <a:endParaRPr lang="en-US" dirty="0"/>
          </a:p>
          <a:p>
            <a:r>
              <a:rPr lang="en-US" dirty="0"/>
              <a:t>Microsoft SQL server (</a:t>
            </a:r>
            <a:r>
              <a:rPr lang="en-US" dirty="0">
                <a:hlinkClick r:id="rId4"/>
              </a:rPr>
              <a:t>http://www.microsoft.com/en-us/server-cloud/products/sql-server/</a:t>
            </a:r>
            <a:r>
              <a:rPr lang="en-US" dirty="0"/>
              <a:t>)</a:t>
            </a:r>
          </a:p>
          <a:p>
            <a:r>
              <a:rPr lang="en-US" dirty="0"/>
              <a:t>SAP HANA (www.sap.com)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67B523-938D-4535-ABB9-055B4F3F88D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490467-4270-4C6D-92F8-2EA343EC8D56}"/>
              </a:ext>
            </a:extLst>
          </p:cNvPr>
          <p:cNvSpPr txBox="1"/>
          <p:nvPr/>
        </p:nvSpPr>
        <p:spPr>
          <a:xfrm>
            <a:off x="384464" y="5891644"/>
            <a:ext cx="8624452" cy="107721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Question:  What are the requirements of the system?</a:t>
            </a:r>
            <a:endParaRPr lang="en-US" dirty="0">
              <a:solidFill>
                <a:schemeClr val="accent2">
                  <a:lumMod val="75000"/>
                </a:schemeClr>
              </a:solidFill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Requirements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High Availability</a:t>
            </a:r>
            <a:r>
              <a:rPr lang="en-US"/>
              <a:t>: on-line =&gt; must be operational while enterprise is functioning</a:t>
            </a:r>
          </a:p>
          <a:p>
            <a:r>
              <a:rPr lang="en-US" b="1"/>
              <a:t>High Reliability</a:t>
            </a:r>
            <a:r>
              <a:rPr lang="en-US"/>
              <a:t>: correctly tracks state, does not lose data, controlled concurrency</a:t>
            </a:r>
          </a:p>
          <a:p>
            <a:r>
              <a:rPr lang="en-US" b="1"/>
              <a:t>High Throughput</a:t>
            </a:r>
            <a:r>
              <a:rPr lang="en-US"/>
              <a:t>: many users =&gt; many transactions/sec</a:t>
            </a:r>
          </a:p>
          <a:p>
            <a:r>
              <a:rPr lang="en-US" b="1"/>
              <a:t>Low Response Time</a:t>
            </a:r>
            <a:r>
              <a:rPr lang="en-US"/>
              <a:t>: on-line =&gt; users are waiting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30F8AC-33EB-48FA-9922-0A1699F4ECD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Requirements (con’t)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Long Lifetime</a:t>
            </a:r>
            <a:r>
              <a:rPr lang="en-US"/>
              <a:t>: complex systems are not easily replaced</a:t>
            </a:r>
          </a:p>
          <a:p>
            <a:pPr lvl="1"/>
            <a:r>
              <a:rPr lang="en-US"/>
              <a:t>Must be designed so they can be easily extended as the needs of the enterprise change</a:t>
            </a:r>
          </a:p>
          <a:p>
            <a:r>
              <a:rPr lang="en-US" b="1"/>
              <a:t>Security</a:t>
            </a:r>
            <a:r>
              <a:rPr lang="en-US"/>
              <a:t>: sensitive information must be carefully protected since system  is accessible to many users</a:t>
            </a:r>
          </a:p>
          <a:p>
            <a:pPr lvl="1"/>
            <a:r>
              <a:rPr lang="en-US"/>
              <a:t>Authentication, authorization, encryption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00E9CA-21D0-404B-9B52-96FE424387F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Roles in Design, Implementation, and Maintenance of a TPS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r>
              <a:rPr lang="en-US" sz="2800" b="1" dirty="0"/>
              <a:t>System Analyst</a:t>
            </a:r>
            <a:r>
              <a:rPr lang="en-US" sz="2800" dirty="0"/>
              <a:t> - specifies system using input from customer; provides complete description of functionality from customer’s and user’s point of view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Data Scientists: </a:t>
            </a:r>
            <a:r>
              <a:rPr lang="en-US" sz="2800" dirty="0"/>
              <a:t>use all available data sources (internal and external) to analyze and gain insights to help decision makers.</a:t>
            </a:r>
            <a:endParaRPr lang="en-US" sz="2800" b="1" dirty="0">
              <a:solidFill>
                <a:srgbClr val="00B050"/>
              </a:solidFill>
            </a:endParaRPr>
          </a:p>
          <a:p>
            <a:r>
              <a:rPr lang="en-US" sz="2800" b="1" dirty="0"/>
              <a:t>Database Designer</a:t>
            </a:r>
            <a:r>
              <a:rPr lang="en-US" sz="2800" dirty="0"/>
              <a:t> - specifies structure of data that will be stored in database.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E2530E-0333-450B-A475-1481B005EBE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Roles in Design, Implementation and Maintenance of a TPS (con’t)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924800" cy="4572000"/>
          </a:xfrm>
        </p:spPr>
        <p:txBody>
          <a:bodyPr/>
          <a:lstStyle/>
          <a:p>
            <a:r>
              <a:rPr lang="en-US" sz="2800" b="1" dirty="0"/>
              <a:t>Application Programmer</a:t>
            </a:r>
            <a:r>
              <a:rPr lang="en-US" sz="2800" dirty="0"/>
              <a:t> - implements application programs (transactions) that access data and support enterprise rules</a:t>
            </a:r>
          </a:p>
          <a:p>
            <a:r>
              <a:rPr lang="en-US" sz="2800" b="1" dirty="0"/>
              <a:t>Database Administrator</a:t>
            </a:r>
            <a:r>
              <a:rPr lang="en-US" sz="2800" dirty="0"/>
              <a:t> - maintains database once system is operational: space allocation, performance optimization, database security</a:t>
            </a:r>
          </a:p>
          <a:p>
            <a:r>
              <a:rPr lang="en-US" sz="2800" b="1" dirty="0"/>
              <a:t>System Administrator</a:t>
            </a:r>
            <a:r>
              <a:rPr lang="en-US" sz="2800" dirty="0"/>
              <a:t> - maintains transaction processing system: monitors interconnection of HW and SW modules, deals with failures and congestion</a:t>
            </a: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00B6A6-0154-4BEE-B583-BB8B4CC6140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/>
              <a:t>Big Data Era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610600" cy="4953000"/>
          </a:xfrm>
        </p:spPr>
        <p:txBody>
          <a:bodyPr/>
          <a:lstStyle/>
          <a:p>
            <a:r>
              <a:rPr lang="en-US" dirty="0"/>
              <a:t>Science: Astronomy, Physics, Bioinformatics, </a:t>
            </a:r>
            <a:r>
              <a:rPr lang="en-US" dirty="0" err="1"/>
              <a:t>Neuroinfomatics</a:t>
            </a:r>
            <a:r>
              <a:rPr lang="en-US" dirty="0"/>
              <a:t>, earth science, etc.</a:t>
            </a:r>
          </a:p>
          <a:p>
            <a:r>
              <a:rPr lang="en-US" dirty="0"/>
              <a:t>Business: Automobile, Healthcare, Financial, </a:t>
            </a:r>
            <a:r>
              <a:rPr lang="en-US" dirty="0" err="1"/>
              <a:t>infotaiment</a:t>
            </a:r>
            <a:endParaRPr lang="en-US" dirty="0"/>
          </a:p>
          <a:p>
            <a:endParaRPr lang="en-US" dirty="0"/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BB984D-90F7-4792-91CE-45C5D2011CB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58719F-5037-4C13-10E9-61CBC1E3F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626139"/>
            <a:ext cx="6477000" cy="25622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24500</TotalTime>
  <Words>642</Words>
  <Application>Microsoft Office PowerPoint</Application>
  <PresentationFormat>On-screen Show (4:3)</PresentationFormat>
  <Paragraphs>83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Times New Roman</vt:lpstr>
      <vt:lpstr>Blank Presentation</vt:lpstr>
      <vt:lpstr>Chapter 1</vt:lpstr>
      <vt:lpstr>What is a Database?</vt:lpstr>
      <vt:lpstr>What is a Database Management System?</vt:lpstr>
      <vt:lpstr>Database products</vt:lpstr>
      <vt:lpstr>System Requirements</vt:lpstr>
      <vt:lpstr>System Requirements (con’t)</vt:lpstr>
      <vt:lpstr>Roles in Design, Implementation, and Maintenance of a TPS</vt:lpstr>
      <vt:lpstr>Roles in Design, Implementation and Maintenance of a TPS (con’t)</vt:lpstr>
      <vt:lpstr>Big Data Era</vt:lpstr>
      <vt:lpstr>How big is your data?</vt:lpstr>
      <vt:lpstr>Big Data Opportunities to Auto</vt:lpstr>
      <vt:lpstr>Big Data Opportunities to Auto</vt:lpstr>
      <vt:lpstr>Turing Awardees in DB</vt:lpstr>
      <vt:lpstr>PowerPoint Presentation</vt:lpstr>
      <vt:lpstr>PowerPoint Presentation</vt:lpstr>
      <vt:lpstr>Jim Gray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Databases and Transaction Processing</dc:title>
  <dc:creator>ARTHUR  BERNSTEIN</dc:creator>
  <cp:lastModifiedBy>Shiyong Lu</cp:lastModifiedBy>
  <cp:revision>173</cp:revision>
  <cp:lastPrinted>2000-08-23T15:30:00Z</cp:lastPrinted>
  <dcterms:created xsi:type="dcterms:W3CDTF">1980-01-04T09:54:02Z</dcterms:created>
  <dcterms:modified xsi:type="dcterms:W3CDTF">2023-10-26T00:34:48Z</dcterms:modified>
</cp:coreProperties>
</file>