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58" r:id="rId4"/>
    <p:sldId id="288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2" r:id="rId16"/>
    <p:sldId id="279" r:id="rId17"/>
    <p:sldId id="269" r:id="rId18"/>
    <p:sldId id="270" r:id="rId19"/>
    <p:sldId id="271" r:id="rId20"/>
    <p:sldId id="285" r:id="rId21"/>
    <p:sldId id="277" r:id="rId22"/>
    <p:sldId id="272" r:id="rId23"/>
    <p:sldId id="273" r:id="rId24"/>
    <p:sldId id="286" r:id="rId25"/>
    <p:sldId id="274" r:id="rId26"/>
    <p:sldId id="293" r:id="rId27"/>
    <p:sldId id="275" r:id="rId28"/>
    <p:sldId id="287" r:id="rId29"/>
    <p:sldId id="290" r:id="rId30"/>
    <p:sldId id="276" r:id="rId31"/>
    <p:sldId id="278" r:id="rId32"/>
    <p:sldId id="291" r:id="rId33"/>
    <p:sldId id="280" r:id="rId34"/>
    <p:sldId id="281" r:id="rId35"/>
    <p:sldId id="283" r:id="rId36"/>
    <p:sldId id="292" r:id="rId37"/>
    <p:sldId id="284" r:id="rId38"/>
  </p:sldIdLst>
  <p:sldSz cx="9144000" cy="6858000" type="screen4x3"/>
  <p:notesSz cx="6946900" cy="92329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preferSingleView="1">
    <p:restoredLeft sz="15620" autoAdjust="0"/>
    <p:restoredTop sz="94637" autoAdjust="0"/>
  </p:normalViewPr>
  <p:slideViewPr>
    <p:cSldViewPr>
      <p:cViewPr>
        <p:scale>
          <a:sx n="66" d="100"/>
          <a:sy n="66" d="100"/>
        </p:scale>
        <p:origin x="-3822" y="-1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B5DCEEAE-9FDC-41BC-9D76-8B7365940DA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endParaRPr lang="en-US"/>
          </a:p>
        </p:txBody>
      </p:sp>
      <p:sp>
        <p:nvSpPr>
          <p:cNvPr id="1946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65225" y="692150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86263"/>
            <a:ext cx="5095875" cy="415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defTabSz="923925">
              <a:defRPr sz="1200"/>
            </a:lvl1pPr>
          </a:lstStyle>
          <a:p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fld id="{1A7D6919-A627-4679-A424-69D8776C57E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90600"/>
            <a:ext cx="3276600" cy="13716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667000"/>
            <a:ext cx="3200400" cy="29718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7108" name="Rectangle 1028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7109" name="Rectangle 1029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7110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CF4D775-1E2C-4AC4-ABB2-6BE65A42C0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AD3335-1CCD-43A0-B620-0A666C1574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F2D615-B145-4482-8C5B-FE532871C5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B85DC3-8BFC-4EC2-92DA-50959DBBC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52183-8C96-4F33-9DB6-CDD65EF3E5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9781BD-1845-4906-A65A-3B5BC76BA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309BA-FD4E-48BD-9C6D-3D5DD31D6E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70CCC-2CC9-4365-B7C0-AB6A328327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C5BA46-9ED8-49B5-B757-CA1C52A69D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68020A-AC5A-4CD5-8A02-207AACC8CC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74437-7689-489A-BF1D-1CFFDD29B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F0A36A2-2D59-427D-8BD3-CBF406A2A38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3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EED357F8-87F3-410A-9500-4D174546211F}" type="slidenum">
              <a:rPr lang="en-US"/>
              <a:pPr/>
              <a:t>1</a:t>
            </a:fld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>
                <a:latin typeface="Arial" charset="0"/>
              </a:rPr>
              <a:t>Chapter 11</a:t>
            </a: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 Overview of Query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EAA2A-3C4D-417A-8F51-553BDD4760FF}" type="slidenum">
              <a:rPr lang="en-US"/>
              <a:pPr/>
              <a:t>10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4000"/>
              <a:t>Equivalence Example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924800" cy="1676400"/>
          </a:xfrm>
        </p:spPr>
        <p:txBody>
          <a:bodyPr/>
          <a:lstStyle/>
          <a:p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C1 </a:t>
            </a:r>
            <a:r>
              <a:rPr lang="en-US" baseline="-25000">
                <a:sym typeface="Symbol" pitchFamily="-76" charset="2"/>
              </a:rPr>
              <a:t></a:t>
            </a:r>
            <a:r>
              <a:rPr lang="en-US" i="1" baseline="-25000">
                <a:sym typeface="Symbol" pitchFamily="-76" charset="2"/>
              </a:rPr>
              <a:t>C2 </a:t>
            </a:r>
            <a:r>
              <a:rPr lang="en-US" baseline="-25000">
                <a:sym typeface="Symbol" pitchFamily="-76" charset="2"/>
              </a:rPr>
              <a:t></a:t>
            </a:r>
            <a:r>
              <a:rPr lang="en-US" i="1" baseline="-25000">
                <a:sym typeface="Symbol" pitchFamily="-76" charset="2"/>
              </a:rPr>
              <a:t>C3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>
                <a:sym typeface="Symbol" pitchFamily="-76" charset="2"/>
              </a:rPr>
              <a:t>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</a:t>
            </a:r>
            <a:r>
              <a:rPr lang="en-US">
                <a:sym typeface="Symbol" pitchFamily="-76" charset="2"/>
              </a:rPr>
              <a:t>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C1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C2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C3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>
                <a:sym typeface="Symbol" pitchFamily="-76" charset="2"/>
              </a:rPr>
              <a:t>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) )		 </a:t>
            </a:r>
            <a:r>
              <a:rPr lang="en-US">
                <a:sym typeface="Symbol" pitchFamily="-76" charset="2"/>
              </a:rPr>
              <a:t>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C1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C2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>
                <a:sym typeface="Symbol" pitchFamily="-76" charset="2"/>
              </a:rPr>
              <a:t>)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C3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)				 </a:t>
            </a:r>
            <a:r>
              <a:rPr lang="en-US">
                <a:sym typeface="Symbol" pitchFamily="-76" charset="2"/>
              </a:rPr>
              <a:t>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C2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>
                <a:sym typeface="Symbol" pitchFamily="-76" charset="2"/>
              </a:rPr>
              <a:t>)        </a:t>
            </a:r>
            <a:r>
              <a:rPr lang="en-US" i="1" baseline="-25000">
                <a:sym typeface="Symbol" pitchFamily="-76" charset="2"/>
              </a:rPr>
              <a:t>C1</a:t>
            </a:r>
            <a:r>
              <a:rPr lang="en-US" sz="2800" i="1" baseline="-25000">
                <a:sym typeface="Symbol" pitchFamily="-76" charset="2"/>
              </a:rPr>
              <a:t>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C3</a:t>
            </a:r>
            <a:r>
              <a:rPr lang="en-US" i="1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		</a:t>
            </a:r>
          </a:p>
        </p:txBody>
      </p:sp>
      <p:sp>
        <p:nvSpPr>
          <p:cNvPr id="10244" name="AutoShape 4"/>
          <p:cNvSpPr>
            <a:spLocks noChangeArrowheads="1"/>
          </p:cNvSpPr>
          <p:nvPr/>
        </p:nvSpPr>
        <p:spPr bwMode="auto">
          <a:xfrm rot="5400000" flipH="1">
            <a:off x="4343400" y="3124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AutoShape 5"/>
          <p:cNvSpPr>
            <a:spLocks noChangeArrowheads="1"/>
          </p:cNvSpPr>
          <p:nvPr/>
        </p:nvSpPr>
        <p:spPr bwMode="auto">
          <a:xfrm rot="-5400000">
            <a:off x="4648200" y="3124200"/>
            <a:ext cx="304800" cy="3048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219200" y="3886200"/>
            <a:ext cx="6607175" cy="173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ym typeface="Symbol" pitchFamily="-76" charset="2"/>
              </a:rPr>
              <a:t>assuming  </a:t>
            </a:r>
            <a:r>
              <a:rPr lang="en-US" sz="2800" i="1">
                <a:sym typeface="Symbol" pitchFamily="-76" charset="2"/>
              </a:rPr>
              <a:t>C2 </a:t>
            </a:r>
            <a:r>
              <a:rPr lang="en-US" sz="2800">
                <a:sym typeface="Symbol" pitchFamily="-76" charset="2"/>
              </a:rPr>
              <a:t> involves only attributes of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 sz="2800">
                <a:sym typeface="Symbol" pitchFamily="-76" charset="2"/>
              </a:rPr>
              <a:t>, </a:t>
            </a:r>
          </a:p>
          <a:p>
            <a:r>
              <a:rPr lang="en-US" sz="2800" i="1">
                <a:sym typeface="Symbol" pitchFamily="-76" charset="2"/>
              </a:rPr>
              <a:t>C3</a:t>
            </a:r>
            <a:r>
              <a:rPr lang="en-US" sz="2800">
                <a:sym typeface="Symbol" pitchFamily="-76" charset="2"/>
              </a:rPr>
              <a:t>  involves only attributes of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, </a:t>
            </a:r>
          </a:p>
          <a:p>
            <a:r>
              <a:rPr lang="en-US" sz="2800">
                <a:sym typeface="Symbol" pitchFamily="-76" charset="2"/>
              </a:rPr>
              <a:t>and  </a:t>
            </a:r>
            <a:r>
              <a:rPr lang="en-US" sz="2800" i="1">
                <a:sym typeface="Symbol" pitchFamily="-76" charset="2"/>
              </a:rPr>
              <a:t>C1</a:t>
            </a:r>
            <a:r>
              <a:rPr lang="en-US" sz="2800">
                <a:sym typeface="Symbol" pitchFamily="-76" charset="2"/>
              </a:rPr>
              <a:t>  relates attributes of  R and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S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DFD19-6CE8-4EFC-9E23-6F7B3671DE61}" type="slidenum">
              <a:rPr lang="en-US"/>
              <a:pPr/>
              <a:t>11</a:t>
            </a:fld>
            <a:endParaRPr lang="en-US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04800" y="1295400"/>
            <a:ext cx="8421688" cy="240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 P.</a:t>
            </a:r>
            <a:r>
              <a:rPr lang="en-US" i="1"/>
              <a:t>Name</a:t>
            </a:r>
          </a:p>
          <a:p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P,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T</a:t>
            </a:r>
          </a:p>
          <a:p>
            <a:r>
              <a:rPr lang="en-US">
                <a:latin typeface="Century Gothic" pitchFamily="34" charset="0"/>
              </a:rPr>
              <a:t>WHERE </a:t>
            </a:r>
            <a:r>
              <a:rPr lang="en-US"/>
              <a:t> P.Id = T.</a:t>
            </a:r>
            <a:r>
              <a:rPr lang="en-US" i="1"/>
              <a:t>ProfId</a:t>
            </a:r>
            <a:r>
              <a:rPr lang="en-US"/>
              <a:t>             -- </a:t>
            </a:r>
            <a:r>
              <a:rPr lang="en-US" i="1"/>
              <a:t>join condition</a:t>
            </a:r>
            <a:endParaRPr lang="en-US" i="1">
              <a:latin typeface="Century Gothic" pitchFamily="34" charset="0"/>
            </a:endParaRPr>
          </a:p>
          <a:p>
            <a:r>
              <a:rPr lang="en-US"/>
              <a:t>	 </a:t>
            </a:r>
            <a:r>
              <a:rPr lang="en-US" sz="2000">
                <a:latin typeface="Century Gothic" pitchFamily="34" charset="0"/>
              </a:rPr>
              <a:t>AND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/>
              <a:t> P. </a:t>
            </a:r>
            <a:r>
              <a:rPr lang="en-US" i="1"/>
              <a:t>DeptId</a:t>
            </a:r>
            <a:r>
              <a:rPr lang="en-US"/>
              <a:t> = ‘CS’  </a:t>
            </a:r>
            <a:r>
              <a:rPr lang="en-US" sz="2000">
                <a:latin typeface="Century Gothic" pitchFamily="34" charset="0"/>
              </a:rPr>
              <a:t>AND</a:t>
            </a:r>
            <a:r>
              <a:rPr lang="en-US">
                <a:latin typeface="Century Gothic" pitchFamily="34" charset="0"/>
              </a:rPr>
              <a:t> </a:t>
            </a:r>
            <a:r>
              <a:rPr lang="en-US"/>
              <a:t> T.</a:t>
            </a:r>
            <a:r>
              <a:rPr lang="en-US" i="1"/>
              <a:t>Semester</a:t>
            </a:r>
            <a:r>
              <a:rPr lang="en-US"/>
              <a:t> = ‘F1994’</a:t>
            </a:r>
          </a:p>
          <a:p>
            <a:endParaRPr lang="en-US"/>
          </a:p>
          <a:p>
            <a:r>
              <a:rPr lang="en-US" sz="3200">
                <a:sym typeface="Symbol" pitchFamily="-76" charset="2"/>
              </a:rPr>
              <a:t>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Name</a:t>
            </a:r>
            <a:r>
              <a:rPr lang="en-US" i="1">
                <a:sym typeface="Symbol" pitchFamily="-76" charset="2"/>
              </a:rPr>
              <a:t>(</a:t>
            </a:r>
            <a:r>
              <a:rPr lang="en-US" i="1" baseline="-25000">
                <a:sym typeface="Symbol" pitchFamily="-76" charset="2"/>
              </a:rPr>
              <a:t>DeptId=‘CS’ </a:t>
            </a:r>
            <a:r>
              <a:rPr lang="en-US" baseline="-25000">
                <a:sym typeface="Symbol" pitchFamily="-76" charset="2"/>
              </a:rPr>
              <a:t></a:t>
            </a:r>
            <a:r>
              <a:rPr lang="en-US" i="1" baseline="-25000">
                <a:sym typeface="Symbol" pitchFamily="-76" charset="2"/>
              </a:rPr>
              <a:t> Semester=‘F1994’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>
                <a:sym typeface="Symbol" pitchFamily="-76" charset="2"/>
              </a:rPr>
              <a:t>          </a:t>
            </a:r>
            <a:r>
              <a:rPr lang="en-US" i="1" baseline="-25000">
                <a:sym typeface="Symbol" pitchFamily="-76" charset="2"/>
              </a:rPr>
              <a:t>Id=ProfId</a:t>
            </a:r>
            <a:r>
              <a:rPr lang="en-US">
                <a:sym typeface="Symbol" pitchFamily="-76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>
                <a:sym typeface="Symbol" pitchFamily="-76" charset="2"/>
              </a:rPr>
              <a:t>)) 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Cost - Example 1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413125" y="3744913"/>
            <a:ext cx="3154363" cy="2166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ym typeface="Symbol" pitchFamily="-76" charset="2"/>
              </a:rPr>
              <a:t>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Name</a:t>
            </a: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DeptId=‘CS’ Semester=‘F1994’</a:t>
            </a: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r>
              <a:rPr lang="en-US" i="1" baseline="-25000">
                <a:sym typeface="Symbol" pitchFamily="-76" charset="2"/>
              </a:rPr>
              <a:t>         Id=ProfId</a:t>
            </a:r>
          </a:p>
        </p:txBody>
      </p:sp>
      <p:sp>
        <p:nvSpPr>
          <p:cNvPr id="11275" name="Text Box 11"/>
          <p:cNvSpPr txBox="1">
            <a:spLocks noChangeArrowheads="1"/>
          </p:cNvSpPr>
          <p:nvPr/>
        </p:nvSpPr>
        <p:spPr bwMode="auto">
          <a:xfrm>
            <a:off x="1752600" y="6019800"/>
            <a:ext cx="4449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               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3733800" y="4343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3733800" y="5181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 flipH="1">
            <a:off x="2743200" y="5867400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Line 17"/>
          <p:cNvSpPr>
            <a:spLocks noChangeShapeType="1"/>
          </p:cNvSpPr>
          <p:nvPr/>
        </p:nvSpPr>
        <p:spPr bwMode="auto">
          <a:xfrm>
            <a:off x="4114800" y="5943600"/>
            <a:ext cx="838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1296" name="Group 32"/>
          <p:cNvGrpSpPr>
            <a:grpSpLocks/>
          </p:cNvGrpSpPr>
          <p:nvPr/>
        </p:nvGrpSpPr>
        <p:grpSpPr bwMode="auto">
          <a:xfrm>
            <a:off x="5791200" y="3352800"/>
            <a:ext cx="228600" cy="304800"/>
            <a:chOff x="3600" y="2112"/>
            <a:chExt cx="144" cy="192"/>
          </a:xfrm>
        </p:grpSpPr>
        <p:grpSp>
          <p:nvGrpSpPr>
            <p:cNvPr id="11294" name="Group 30"/>
            <p:cNvGrpSpPr>
              <a:grpSpLocks/>
            </p:cNvGrpSpPr>
            <p:nvPr/>
          </p:nvGrpSpPr>
          <p:grpSpPr bwMode="auto">
            <a:xfrm>
              <a:off x="3600" y="2112"/>
              <a:ext cx="144" cy="192"/>
              <a:chOff x="3600" y="2112"/>
              <a:chExt cx="144" cy="192"/>
            </a:xfrm>
          </p:grpSpPr>
          <p:sp>
            <p:nvSpPr>
              <p:cNvPr id="11290" name="Line 26"/>
              <p:cNvSpPr>
                <a:spLocks noChangeShapeType="1"/>
              </p:cNvSpPr>
              <p:nvPr/>
            </p:nvSpPr>
            <p:spPr bwMode="auto">
              <a:xfrm>
                <a:off x="3600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1" name="Line 27"/>
              <p:cNvSpPr>
                <a:spLocks noChangeShapeType="1"/>
              </p:cNvSpPr>
              <p:nvPr/>
            </p:nvSpPr>
            <p:spPr bwMode="auto">
              <a:xfrm>
                <a:off x="3744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295" name="Group 31"/>
            <p:cNvGrpSpPr>
              <a:grpSpLocks/>
            </p:cNvGrpSpPr>
            <p:nvPr/>
          </p:nvGrpSpPr>
          <p:grpSpPr bwMode="auto">
            <a:xfrm>
              <a:off x="3600" y="2112"/>
              <a:ext cx="144" cy="192"/>
              <a:chOff x="3600" y="2112"/>
              <a:chExt cx="144" cy="192"/>
            </a:xfrm>
          </p:grpSpPr>
          <p:sp>
            <p:nvSpPr>
              <p:cNvPr id="11292" name="Line 28"/>
              <p:cNvSpPr>
                <a:spLocks noChangeShapeType="1"/>
              </p:cNvSpPr>
              <p:nvPr/>
            </p:nvSpPr>
            <p:spPr bwMode="auto">
              <a:xfrm>
                <a:off x="3600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93" name="Line 29"/>
              <p:cNvSpPr>
                <a:spLocks noChangeShapeType="1"/>
              </p:cNvSpPr>
              <p:nvPr/>
            </p:nvSpPr>
            <p:spPr bwMode="auto">
              <a:xfrm flipH="1">
                <a:off x="3600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297" name="Group 33"/>
          <p:cNvGrpSpPr>
            <a:grpSpLocks/>
          </p:cNvGrpSpPr>
          <p:nvPr/>
        </p:nvGrpSpPr>
        <p:grpSpPr bwMode="auto">
          <a:xfrm>
            <a:off x="3657600" y="5562600"/>
            <a:ext cx="228600" cy="304800"/>
            <a:chOff x="3600" y="2112"/>
            <a:chExt cx="144" cy="192"/>
          </a:xfrm>
        </p:grpSpPr>
        <p:grpSp>
          <p:nvGrpSpPr>
            <p:cNvPr id="11298" name="Group 34"/>
            <p:cNvGrpSpPr>
              <a:grpSpLocks/>
            </p:cNvGrpSpPr>
            <p:nvPr/>
          </p:nvGrpSpPr>
          <p:grpSpPr bwMode="auto">
            <a:xfrm>
              <a:off x="3600" y="2112"/>
              <a:ext cx="144" cy="192"/>
              <a:chOff x="3600" y="2112"/>
              <a:chExt cx="144" cy="192"/>
            </a:xfrm>
          </p:grpSpPr>
          <p:sp>
            <p:nvSpPr>
              <p:cNvPr id="11299" name="Line 35"/>
              <p:cNvSpPr>
                <a:spLocks noChangeShapeType="1"/>
              </p:cNvSpPr>
              <p:nvPr/>
            </p:nvSpPr>
            <p:spPr bwMode="auto">
              <a:xfrm>
                <a:off x="3600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0" name="Line 36"/>
              <p:cNvSpPr>
                <a:spLocks noChangeShapeType="1"/>
              </p:cNvSpPr>
              <p:nvPr/>
            </p:nvSpPr>
            <p:spPr bwMode="auto">
              <a:xfrm>
                <a:off x="3744" y="2112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01" name="Group 37"/>
            <p:cNvGrpSpPr>
              <a:grpSpLocks/>
            </p:cNvGrpSpPr>
            <p:nvPr/>
          </p:nvGrpSpPr>
          <p:grpSpPr bwMode="auto">
            <a:xfrm>
              <a:off x="3600" y="2112"/>
              <a:ext cx="144" cy="192"/>
              <a:chOff x="3600" y="2112"/>
              <a:chExt cx="144" cy="192"/>
            </a:xfrm>
          </p:grpSpPr>
          <p:sp>
            <p:nvSpPr>
              <p:cNvPr id="11302" name="Line 38"/>
              <p:cNvSpPr>
                <a:spLocks noChangeShapeType="1"/>
              </p:cNvSpPr>
              <p:nvPr/>
            </p:nvSpPr>
            <p:spPr bwMode="auto">
              <a:xfrm>
                <a:off x="3600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03" name="Line 39"/>
              <p:cNvSpPr>
                <a:spLocks noChangeShapeType="1"/>
              </p:cNvSpPr>
              <p:nvPr/>
            </p:nvSpPr>
            <p:spPr bwMode="auto">
              <a:xfrm flipH="1">
                <a:off x="3600" y="21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04" name="AutoShape 40"/>
          <p:cNvSpPr>
            <a:spLocks noChangeArrowheads="1"/>
          </p:cNvSpPr>
          <p:nvPr/>
        </p:nvSpPr>
        <p:spPr bwMode="auto">
          <a:xfrm>
            <a:off x="152400" y="4267200"/>
            <a:ext cx="1905000" cy="762000"/>
          </a:xfrm>
          <a:prstGeom prst="wedgeRoundRectCallout">
            <a:avLst>
              <a:gd name="adj1" fmla="val 97750"/>
              <a:gd name="adj2" fmla="val 31250"/>
              <a:gd name="adj3" fmla="val 16667"/>
            </a:avLst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 i="1"/>
              <a:t>Master query execution plan (nothing pushed)</a:t>
            </a:r>
          </a:p>
          <a:p>
            <a:pPr algn="ctr"/>
            <a:endParaRPr lang="en-US" sz="1200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207AE-5960-4954-896A-84B0A09DC370}" type="slidenum">
              <a:rPr lang="en-US"/>
              <a:pPr/>
              <a:t>12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2296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Metadata on Tables  </a:t>
            </a:r>
            <a:r>
              <a:rPr lang="en-US" sz="3200"/>
              <a:t>(in system catalogue)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5334000"/>
          </a:xfrm>
        </p:spPr>
        <p:txBody>
          <a:bodyPr/>
          <a:lstStyle/>
          <a:p>
            <a:pPr lvl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</a:t>
            </a:r>
            <a:r>
              <a:rPr lang="en-US" i="1"/>
              <a:t>Id</a:t>
            </a:r>
            <a:r>
              <a:rPr lang="en-US"/>
              <a:t>, </a:t>
            </a:r>
            <a:r>
              <a:rPr lang="en-US" i="1"/>
              <a:t>Name</a:t>
            </a:r>
            <a:r>
              <a:rPr lang="en-US"/>
              <a:t>, </a:t>
            </a:r>
            <a:r>
              <a:rPr lang="en-US" i="1"/>
              <a:t>DeptId</a:t>
            </a:r>
            <a:r>
              <a:rPr lang="en-US"/>
              <a:t>)</a:t>
            </a:r>
          </a:p>
          <a:p>
            <a:pPr lvl="2"/>
            <a:r>
              <a:rPr lang="en-US" i="1"/>
              <a:t>size</a:t>
            </a:r>
            <a:r>
              <a:rPr lang="en-US"/>
              <a:t>: 200 pages, 1000 rows, 50 departments</a:t>
            </a:r>
          </a:p>
          <a:p>
            <a:pPr lvl="2"/>
            <a:r>
              <a:rPr lang="en-US" i="1"/>
              <a:t>indexes</a:t>
            </a:r>
            <a:r>
              <a:rPr lang="en-US"/>
              <a:t>: clustered, 2-level B</a:t>
            </a:r>
            <a:r>
              <a:rPr lang="en-US" baseline="30000"/>
              <a:t>+</a:t>
            </a:r>
            <a:r>
              <a:rPr lang="en-US"/>
              <a:t>tree on </a:t>
            </a:r>
            <a:r>
              <a:rPr lang="en-US" i="1"/>
              <a:t>DeptId</a:t>
            </a:r>
            <a:r>
              <a:rPr lang="en-US"/>
              <a:t>, hash on </a:t>
            </a:r>
            <a:r>
              <a:rPr lang="en-US" i="1"/>
              <a:t>Id</a:t>
            </a:r>
          </a:p>
          <a:p>
            <a:pPr lvl="1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</a:t>
            </a:r>
            <a:r>
              <a:rPr lang="en-US" i="1"/>
              <a:t>ProfId</a:t>
            </a:r>
            <a:r>
              <a:rPr lang="en-US"/>
              <a:t>, </a:t>
            </a:r>
            <a:r>
              <a:rPr lang="en-US" i="1"/>
              <a:t>CrsCode</a:t>
            </a:r>
            <a:r>
              <a:rPr lang="en-US"/>
              <a:t>, </a:t>
            </a:r>
            <a:r>
              <a:rPr lang="en-US" i="1"/>
              <a:t>Semester</a:t>
            </a:r>
            <a:r>
              <a:rPr lang="en-US"/>
              <a:t>)</a:t>
            </a:r>
          </a:p>
          <a:p>
            <a:pPr lvl="2"/>
            <a:r>
              <a:rPr lang="en-US" i="1"/>
              <a:t>size</a:t>
            </a:r>
            <a:r>
              <a:rPr lang="en-US"/>
              <a:t>: 1000 pages, 10,000 rows, 4 semesters</a:t>
            </a:r>
          </a:p>
          <a:p>
            <a:pPr lvl="2"/>
            <a:r>
              <a:rPr lang="en-US" i="1"/>
              <a:t>indexes</a:t>
            </a:r>
            <a:r>
              <a:rPr lang="en-US"/>
              <a:t>: clustered, 2-level B</a:t>
            </a:r>
            <a:r>
              <a:rPr lang="en-US" baseline="30000"/>
              <a:t>+</a:t>
            </a:r>
            <a:r>
              <a:rPr lang="en-US"/>
              <a:t>tree on Semester;</a:t>
            </a:r>
          </a:p>
          <a:p>
            <a:pPr lvl="2">
              <a:buFontTx/>
              <a:buNone/>
            </a:pPr>
            <a:r>
              <a:rPr lang="en-US"/>
              <a:t>		     hash on </a:t>
            </a:r>
            <a:r>
              <a:rPr lang="en-US" i="1"/>
              <a:t>ProfId</a:t>
            </a:r>
          </a:p>
          <a:p>
            <a:pPr lvl="1"/>
            <a:r>
              <a:rPr lang="en-US" b="1"/>
              <a:t>Definition</a:t>
            </a:r>
            <a:r>
              <a:rPr lang="en-US"/>
              <a:t>: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Weight</a:t>
            </a:r>
            <a:r>
              <a:rPr lang="en-US" i="1"/>
              <a:t> of an attribute –  average number of rows that have a particular value</a:t>
            </a:r>
            <a:r>
              <a:rPr lang="en-US"/>
              <a:t> </a:t>
            </a:r>
          </a:p>
          <a:p>
            <a:pPr lvl="2"/>
            <a:r>
              <a:rPr lang="en-US" i="1"/>
              <a:t>weight</a:t>
            </a:r>
            <a:r>
              <a:rPr lang="en-US"/>
              <a:t> of </a:t>
            </a:r>
            <a:r>
              <a:rPr lang="en-US" i="1"/>
              <a:t>Id</a:t>
            </a:r>
            <a:r>
              <a:rPr lang="en-US"/>
              <a:t> = 1 (it is a key)</a:t>
            </a:r>
          </a:p>
          <a:p>
            <a:pPr lvl="2"/>
            <a:r>
              <a:rPr lang="en-US" i="1"/>
              <a:t>weight</a:t>
            </a:r>
            <a:r>
              <a:rPr lang="en-US"/>
              <a:t> of </a:t>
            </a:r>
            <a:r>
              <a:rPr lang="en-US" i="1"/>
              <a:t>ProfId</a:t>
            </a:r>
            <a:r>
              <a:rPr lang="en-US"/>
              <a:t> = 10 (10,000 classes/1000 professors)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2F9B8-7138-48EE-A467-909307585179}" type="slidenum">
              <a:rPr lang="en-US"/>
              <a:pPr/>
              <a:t>13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/>
              <a:t>Estimating Cost - Example 1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458200" cy="4724400"/>
          </a:xfrm>
        </p:spPr>
        <p:txBody>
          <a:bodyPr/>
          <a:lstStyle/>
          <a:p>
            <a:r>
              <a:rPr lang="en-US" sz="2800" i="1"/>
              <a:t>Join</a:t>
            </a:r>
            <a:r>
              <a:rPr lang="en-US" sz="2800"/>
              <a:t> - block-nested loops with  52  page buffer (50 pages – input for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Professor, </a:t>
            </a:r>
            <a:r>
              <a:rPr lang="en-US" sz="2800"/>
              <a:t>1 page – input for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800"/>
              <a:t>, 1 – output page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/>
            <a:r>
              <a:rPr lang="en-US"/>
              <a:t>Scanning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(outer loop): 200 page transfers, (4 iterations, 50 transfers each)</a:t>
            </a:r>
          </a:p>
          <a:p>
            <a:pPr lvl="1"/>
            <a:r>
              <a:rPr lang="en-US"/>
              <a:t>Finding matching rows in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(inner loop):  1000 page transfers </a:t>
            </a:r>
            <a:r>
              <a:rPr lang="en-US" i="1" u="sng"/>
              <a:t>for each iteration</a:t>
            </a:r>
            <a:r>
              <a:rPr lang="en-US"/>
              <a:t> of outer loop</a:t>
            </a:r>
          </a:p>
          <a:p>
            <a:pPr lvl="1"/>
            <a:r>
              <a:rPr lang="en-US"/>
              <a:t>Total cost = 200+4*1000 = 4200 page transfers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2EA90-1EC0-407F-B4F5-FA92925CB35C}" type="slidenum">
              <a:rPr lang="en-US"/>
              <a:pPr/>
              <a:t>14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001000" cy="838200"/>
          </a:xfrm>
        </p:spPr>
        <p:txBody>
          <a:bodyPr/>
          <a:lstStyle/>
          <a:p>
            <a:r>
              <a:rPr lang="en-US" sz="4000"/>
              <a:t>Estimating Cost - Example 1 (cont’d)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/>
              <a:t>Selection</a:t>
            </a:r>
            <a:r>
              <a:rPr lang="en-US"/>
              <a:t> and </a:t>
            </a:r>
            <a:r>
              <a:rPr lang="en-US" i="1"/>
              <a:t>projection</a:t>
            </a:r>
            <a:r>
              <a:rPr lang="en-US"/>
              <a:t> – scan rows of intermediate file, discard those that don’t satisfy selection, project on those that do, write result when output buffer is full.</a:t>
            </a:r>
          </a:p>
          <a:p>
            <a:pPr>
              <a:lnSpc>
                <a:spcPct val="90000"/>
              </a:lnSpc>
            </a:pPr>
            <a:r>
              <a:rPr lang="en-US"/>
              <a:t>Complete algorithm:</a:t>
            </a:r>
          </a:p>
          <a:p>
            <a:pPr lvl="1">
              <a:lnSpc>
                <a:spcPct val="90000"/>
              </a:lnSpc>
            </a:pPr>
            <a:r>
              <a:rPr lang="en-US"/>
              <a:t>do </a:t>
            </a:r>
            <a:r>
              <a:rPr lang="en-US" i="1"/>
              <a:t>join</a:t>
            </a:r>
            <a:r>
              <a:rPr lang="en-US"/>
              <a:t>, write result to intermediate file on disk</a:t>
            </a:r>
          </a:p>
          <a:p>
            <a:pPr lvl="1">
              <a:lnSpc>
                <a:spcPct val="90000"/>
              </a:lnSpc>
            </a:pPr>
            <a:r>
              <a:rPr lang="en-US"/>
              <a:t>read intermediate file, do </a:t>
            </a:r>
            <a:r>
              <a:rPr lang="en-US" i="1"/>
              <a:t>select</a:t>
            </a:r>
            <a:r>
              <a:rPr lang="en-US"/>
              <a:t>/</a:t>
            </a:r>
            <a:r>
              <a:rPr lang="en-US" i="1"/>
              <a:t>project</a:t>
            </a:r>
            <a:r>
              <a:rPr lang="en-US"/>
              <a:t>, write final result</a:t>
            </a:r>
          </a:p>
          <a:p>
            <a:pPr lvl="1">
              <a:lnSpc>
                <a:spcPct val="90000"/>
              </a:lnSpc>
            </a:pPr>
            <a:r>
              <a:rPr lang="en-US" b="1"/>
              <a:t>Problem</a:t>
            </a:r>
            <a:r>
              <a:rPr lang="en-US"/>
              <a:t>: unnecessary I/O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3D345-3F00-434E-9953-C627DA79AB18}" type="slidenum">
              <a:rPr lang="en-US"/>
              <a:pPr/>
              <a:t>15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762000"/>
          </a:xfrm>
        </p:spPr>
        <p:txBody>
          <a:bodyPr/>
          <a:lstStyle/>
          <a:p>
            <a:r>
              <a:rPr lang="en-US"/>
              <a:t>Pipelining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610600" cy="3733800"/>
          </a:xfrm>
        </p:spPr>
        <p:txBody>
          <a:bodyPr/>
          <a:lstStyle/>
          <a:p>
            <a:r>
              <a:rPr lang="en-US" b="1"/>
              <a:t>Solution</a:t>
            </a:r>
            <a:r>
              <a:rPr lang="en-US"/>
              <a:t>:  use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pipelining</a:t>
            </a:r>
            <a:r>
              <a:rPr lang="en-US" i="1"/>
              <a:t>:</a:t>
            </a:r>
            <a:r>
              <a:rPr lang="en-US"/>
              <a:t> </a:t>
            </a:r>
          </a:p>
          <a:p>
            <a:pPr lvl="1"/>
            <a:r>
              <a:rPr lang="en-US" i="1"/>
              <a:t>join</a:t>
            </a:r>
            <a:r>
              <a:rPr lang="en-US"/>
              <a:t> and </a:t>
            </a:r>
            <a:r>
              <a:rPr lang="en-US" i="1"/>
              <a:t>select</a:t>
            </a:r>
            <a:r>
              <a:rPr lang="en-US"/>
              <a:t>/</a:t>
            </a:r>
            <a:r>
              <a:rPr lang="en-US" i="1"/>
              <a:t>project</a:t>
            </a:r>
            <a:r>
              <a:rPr lang="en-US"/>
              <a:t> act as coroutines, operate as producer/consumer sharing a buffer in main memory.</a:t>
            </a:r>
          </a:p>
          <a:p>
            <a:pPr lvl="2"/>
            <a:r>
              <a:rPr lang="en-US"/>
              <a:t>When join  fills buffer; </a:t>
            </a:r>
            <a:r>
              <a:rPr lang="en-US" i="1"/>
              <a:t>select</a:t>
            </a:r>
            <a:r>
              <a:rPr lang="en-US"/>
              <a:t>/</a:t>
            </a:r>
            <a:r>
              <a:rPr lang="en-US" i="1"/>
              <a:t>project</a:t>
            </a:r>
            <a:r>
              <a:rPr lang="en-US"/>
              <a:t> filters it and outputs  result</a:t>
            </a:r>
          </a:p>
          <a:p>
            <a:pPr lvl="2"/>
            <a:r>
              <a:rPr lang="en-US"/>
              <a:t>Process is repeated until </a:t>
            </a:r>
            <a:r>
              <a:rPr lang="en-US" i="1"/>
              <a:t>select</a:t>
            </a:r>
            <a:r>
              <a:rPr lang="en-US"/>
              <a:t>/</a:t>
            </a:r>
            <a:r>
              <a:rPr lang="en-US" i="1"/>
              <a:t>project</a:t>
            </a:r>
            <a:r>
              <a:rPr lang="en-US"/>
              <a:t> has processed last output from join </a:t>
            </a:r>
          </a:p>
          <a:p>
            <a:pPr lvl="1"/>
            <a:r>
              <a:rPr lang="en-US"/>
              <a:t>Performing select/project adds no additional cost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609600" y="5105400"/>
            <a:ext cx="1752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join</a:t>
            </a:r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876800" y="5105400"/>
            <a:ext cx="1752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select</a:t>
            </a:r>
            <a:r>
              <a:rPr lang="en-US"/>
              <a:t>/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project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2895600" y="5105400"/>
            <a:ext cx="15240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Intermediate</a:t>
            </a:r>
          </a:p>
          <a:p>
            <a:pPr algn="ctr"/>
            <a:r>
              <a:rPr lang="en-US" sz="2000"/>
              <a:t>result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2362200" y="5486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44196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66294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7391400" y="5105400"/>
            <a:ext cx="12731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/>
              <a:t>output</a:t>
            </a:r>
          </a:p>
          <a:p>
            <a:pPr algn="ctr"/>
            <a:r>
              <a:rPr lang="en-US" sz="2000"/>
              <a:t>final result</a:t>
            </a:r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2895600" y="5029200"/>
            <a:ext cx="15240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AutoShape 15"/>
          <p:cNvSpPr>
            <a:spLocks noChangeArrowheads="1"/>
          </p:cNvSpPr>
          <p:nvPr/>
        </p:nvSpPr>
        <p:spPr bwMode="auto">
          <a:xfrm>
            <a:off x="2057400" y="6248400"/>
            <a:ext cx="914400" cy="381000"/>
          </a:xfrm>
          <a:prstGeom prst="wedgeRoundRectCallout">
            <a:avLst>
              <a:gd name="adj1" fmla="val 72051"/>
              <a:gd name="adj2" fmla="val -151250"/>
              <a:gd name="adj3" fmla="val 16667"/>
            </a:avLst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sz="1800" i="1"/>
              <a:t>buffer</a:t>
            </a:r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7315200" y="5029200"/>
            <a:ext cx="14478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66388-D457-4597-A855-166185BD9CE3}" type="slidenum">
              <a:rPr lang="en-US"/>
              <a:pPr/>
              <a:t>16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762000"/>
          </a:xfrm>
        </p:spPr>
        <p:txBody>
          <a:bodyPr/>
          <a:lstStyle/>
          <a:p>
            <a:r>
              <a:rPr lang="en-US" sz="4000"/>
              <a:t>Estimating Cost - Example 1 (cont’d)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Total cost:</a:t>
            </a:r>
          </a:p>
          <a:p>
            <a:pPr lvl="1">
              <a:buFontTx/>
              <a:buNone/>
            </a:pPr>
            <a:r>
              <a:rPr lang="en-US"/>
              <a:t>		4200 + (cost of outputting final result)</a:t>
            </a:r>
          </a:p>
          <a:p>
            <a:pPr lvl="1">
              <a:buFontTx/>
              <a:buNone/>
            </a:pPr>
            <a:endParaRPr lang="en-US"/>
          </a:p>
          <a:p>
            <a:pPr lvl="1"/>
            <a:r>
              <a:rPr lang="en-US"/>
              <a:t>We will </a:t>
            </a:r>
            <a:r>
              <a:rPr lang="en-US" i="1"/>
              <a:t> disregard the cost of  outputting final result  </a:t>
            </a:r>
            <a:r>
              <a:rPr lang="en-US"/>
              <a:t>in comparing with other query evaluation strategies, since this will be same for all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6FDA8-FF6F-448D-83E5-F9D70D033A67}" type="slidenum">
              <a:rPr lang="en-US"/>
              <a:pPr/>
              <a:t>17</a:t>
            </a:fld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304800" y="2514600"/>
            <a:ext cx="840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-76" charset="2"/>
              </a:rPr>
              <a:t></a:t>
            </a:r>
            <a:r>
              <a:rPr lang="en-US" i="1" baseline="-25000">
                <a:sym typeface="Symbol" pitchFamily="-76" charset="2"/>
              </a:rPr>
              <a:t>Name</a:t>
            </a:r>
            <a:r>
              <a:rPr lang="en-US" i="1">
                <a:sym typeface="Symbol" pitchFamily="-76" charset="2"/>
              </a:rPr>
              <a:t>(</a:t>
            </a:r>
            <a:r>
              <a:rPr lang="en-US" i="1" baseline="-25000">
                <a:sym typeface="Symbol" pitchFamily="-76" charset="2"/>
              </a:rPr>
              <a:t>Semester=‘F1994’ </a:t>
            </a:r>
            <a:r>
              <a:rPr lang="en-US" i="1">
                <a:sym typeface="Symbol" pitchFamily="-76" charset="2"/>
              </a:rPr>
              <a:t>(</a:t>
            </a:r>
            <a:r>
              <a:rPr lang="en-US" i="1" baseline="-25000">
                <a:sym typeface="Symbol" pitchFamily="-76" charset="2"/>
              </a:rPr>
              <a:t>DeptId=‘CS’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>
                <a:sym typeface="Symbol" pitchFamily="-76" charset="2"/>
              </a:rPr>
              <a:t>)         </a:t>
            </a:r>
            <a:r>
              <a:rPr lang="en-US" i="1" baseline="-25000">
                <a:sym typeface="Symbol" pitchFamily="-76" charset="2"/>
              </a:rPr>
              <a:t>Id=ProfId</a:t>
            </a:r>
            <a:r>
              <a:rPr lang="en-US">
                <a:sym typeface="Symbol" pitchFamily="-76" charset="2"/>
              </a:rPr>
              <a:t>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>
                <a:sym typeface="Symbol" pitchFamily="-76" charset="2"/>
              </a:rPr>
              <a:t>))</a:t>
            </a:r>
            <a:endParaRPr lang="en-US" sz="1800">
              <a:sym typeface="Symbol" pitchFamily="-76" charset="2"/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/>
              <a:t>Cost Example 2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46125" y="1103313"/>
            <a:ext cx="7788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  P.</a:t>
            </a:r>
            <a:r>
              <a:rPr lang="en-US" i="1"/>
              <a:t>Name</a:t>
            </a:r>
          </a:p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 P,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T</a:t>
            </a:r>
          </a:p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WHERE</a:t>
            </a:r>
            <a:r>
              <a:rPr lang="en-US"/>
              <a:t>  P.Id = T.</a:t>
            </a:r>
            <a:r>
              <a:rPr lang="en-US" i="1"/>
              <a:t>ProfId</a:t>
            </a:r>
            <a:r>
              <a:rPr lang="en-US"/>
              <a:t>  </a:t>
            </a:r>
            <a:r>
              <a:rPr lang="en-US" sz="2000">
                <a:latin typeface="Century Gothic" pitchFamily="34" charset="0"/>
              </a:rPr>
              <a:t>AND</a:t>
            </a:r>
          </a:p>
          <a:p>
            <a:pPr>
              <a:lnSpc>
                <a:spcPct val="90000"/>
              </a:lnSpc>
            </a:pPr>
            <a:r>
              <a:rPr lang="en-US"/>
              <a:t>	      P. </a:t>
            </a:r>
            <a:r>
              <a:rPr lang="en-US" i="1"/>
              <a:t>DeptId</a:t>
            </a:r>
            <a:r>
              <a:rPr lang="en-US"/>
              <a:t> = ‘CS’ </a:t>
            </a:r>
            <a:r>
              <a:rPr lang="en-US" sz="2000">
                <a:latin typeface="Century Gothic" pitchFamily="34" charset="0"/>
              </a:rPr>
              <a:t>AND</a:t>
            </a:r>
            <a:r>
              <a:rPr lang="en-US"/>
              <a:t>  T.</a:t>
            </a:r>
            <a:r>
              <a:rPr lang="en-US" i="1"/>
              <a:t>Semester</a:t>
            </a:r>
            <a:r>
              <a:rPr lang="en-US"/>
              <a:t> = ‘F1994’</a:t>
            </a:r>
          </a:p>
        </p:txBody>
      </p:sp>
      <p:grpSp>
        <p:nvGrpSpPr>
          <p:cNvPr id="15383" name="Group 23"/>
          <p:cNvGrpSpPr>
            <a:grpSpLocks/>
          </p:cNvGrpSpPr>
          <p:nvPr/>
        </p:nvGrpSpPr>
        <p:grpSpPr bwMode="auto">
          <a:xfrm>
            <a:off x="5791200" y="2590800"/>
            <a:ext cx="457200" cy="304800"/>
            <a:chOff x="3648" y="1728"/>
            <a:chExt cx="288" cy="192"/>
          </a:xfrm>
        </p:grpSpPr>
        <p:sp>
          <p:nvSpPr>
            <p:cNvPr id="15365" name="AutoShape 5"/>
            <p:cNvSpPr>
              <a:spLocks noChangeArrowheads="1"/>
            </p:cNvSpPr>
            <p:nvPr/>
          </p:nvSpPr>
          <p:spPr bwMode="auto">
            <a:xfrm rot="5400000" flipH="1">
              <a:off x="3624" y="175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66" name="AutoShape 6"/>
            <p:cNvSpPr>
              <a:spLocks noChangeArrowheads="1"/>
            </p:cNvSpPr>
            <p:nvPr/>
          </p:nvSpPr>
          <p:spPr bwMode="auto">
            <a:xfrm rot="-5400000">
              <a:off x="3768" y="175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362200" y="2895600"/>
            <a:ext cx="3763963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i="1">
                <a:sym typeface="Symbol" pitchFamily="-76" charset="2"/>
              </a:rPr>
              <a:t>                     </a:t>
            </a:r>
            <a:r>
              <a:rPr lang="en-US" i="1" baseline="-25000">
                <a:sym typeface="Symbol" pitchFamily="-76" charset="2"/>
              </a:rPr>
              <a:t>Name</a:t>
            </a: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r>
              <a:rPr lang="en-US" i="1">
                <a:sym typeface="Symbol" pitchFamily="-76" charset="2"/>
              </a:rPr>
              <a:t>             </a:t>
            </a:r>
            <a:r>
              <a:rPr lang="en-US" i="1" baseline="-25000">
                <a:sym typeface="Symbol" pitchFamily="-76" charset="2"/>
              </a:rPr>
              <a:t>Semester=‘F1994’</a:t>
            </a: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DeptId</a:t>
            </a:r>
            <a:r>
              <a:rPr lang="en-US" baseline="-25000">
                <a:sym typeface="Symbol" pitchFamily="-76" charset="2"/>
              </a:rPr>
              <a:t>=‘CS’</a:t>
            </a:r>
          </a:p>
          <a:p>
            <a:endParaRPr lang="en-US" i="1" baseline="-25000">
              <a:sym typeface="Symbol" pitchFamily="-76" charset="2"/>
            </a:endParaRPr>
          </a:p>
          <a:p>
            <a:endParaRPr lang="en-US" i="1" baseline="-25000">
              <a:sym typeface="Symbol" pitchFamily="-76" charset="2"/>
            </a:endParaRP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>
                <a:sym typeface="Symbol" pitchFamily="-76" charset="2"/>
              </a:rPr>
              <a:t>       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endParaRPr lang="en-US" i="1" baseline="-25000">
              <a:sym typeface="Symbol" pitchFamily="-76" charset="2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495800" y="4800600"/>
            <a:ext cx="10223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baseline="-25000">
                <a:sym typeface="Symbol" pitchFamily="-76" charset="2"/>
              </a:rPr>
              <a:t>Id=ProfId</a:t>
            </a:r>
          </a:p>
        </p:txBody>
      </p:sp>
      <p:sp>
        <p:nvSpPr>
          <p:cNvPr id="15372" name="Line 12"/>
          <p:cNvSpPr>
            <a:spLocks noChangeShapeType="1"/>
          </p:cNvSpPr>
          <p:nvPr/>
        </p:nvSpPr>
        <p:spPr bwMode="auto">
          <a:xfrm>
            <a:off x="4267200" y="3429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4267200" y="4267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>
            <a:off x="3276600" y="5029200"/>
            <a:ext cx="533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4648200" y="52578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3200400" y="563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84" name="Group 24"/>
          <p:cNvGrpSpPr>
            <a:grpSpLocks/>
          </p:cNvGrpSpPr>
          <p:nvPr/>
        </p:nvGrpSpPr>
        <p:grpSpPr bwMode="auto">
          <a:xfrm>
            <a:off x="4038600" y="4724400"/>
            <a:ext cx="457200" cy="304800"/>
            <a:chOff x="3648" y="1728"/>
            <a:chExt cx="288" cy="192"/>
          </a:xfrm>
        </p:grpSpPr>
        <p:sp>
          <p:nvSpPr>
            <p:cNvPr id="15385" name="AutoShape 25"/>
            <p:cNvSpPr>
              <a:spLocks noChangeArrowheads="1"/>
            </p:cNvSpPr>
            <p:nvPr/>
          </p:nvSpPr>
          <p:spPr bwMode="auto">
            <a:xfrm rot="5400000" flipH="1">
              <a:off x="3624" y="175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86" name="AutoShape 26"/>
            <p:cNvSpPr>
              <a:spLocks noChangeArrowheads="1"/>
            </p:cNvSpPr>
            <p:nvPr/>
          </p:nvSpPr>
          <p:spPr bwMode="auto">
            <a:xfrm rot="-5400000">
              <a:off x="3768" y="1752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87" name="AutoShape 27"/>
          <p:cNvSpPr>
            <a:spLocks noChangeArrowheads="1"/>
          </p:cNvSpPr>
          <p:nvPr/>
        </p:nvSpPr>
        <p:spPr bwMode="auto">
          <a:xfrm>
            <a:off x="304800" y="3581400"/>
            <a:ext cx="2209800" cy="762000"/>
          </a:xfrm>
          <a:prstGeom prst="wedgeRoundRectCallout">
            <a:avLst>
              <a:gd name="adj1" fmla="val 67889"/>
              <a:gd name="adj2" fmla="val 151250"/>
              <a:gd name="adj3" fmla="val 16667"/>
            </a:avLst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sz="1800" i="1"/>
              <a:t>Partially pushed plan</a:t>
            </a:r>
            <a:r>
              <a:rPr lang="en-US" sz="1800"/>
              <a:t>:</a:t>
            </a:r>
            <a:r>
              <a:rPr lang="en-US" sz="1800" i="1"/>
              <a:t>  </a:t>
            </a:r>
            <a:r>
              <a:rPr lang="en-US" sz="1800"/>
              <a:t> </a:t>
            </a:r>
            <a:r>
              <a:rPr lang="en-US" sz="1800" i="1"/>
              <a:t>selection pushed to</a:t>
            </a:r>
            <a:r>
              <a:rPr lang="en-US" sz="1800"/>
              <a:t> </a:t>
            </a:r>
            <a:r>
              <a:rPr lang="en-US" sz="1800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endParaRPr lang="en-US" sz="1800"/>
          </a:p>
          <a:p>
            <a:pPr algn="ctr"/>
            <a:endParaRPr lang="en-US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D6BBC-F18B-4E5A-BA10-8F644AA5B2FF}" type="slidenum">
              <a:rPr lang="en-US"/>
              <a:pPr/>
              <a:t>18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/>
              <a:t>Cost Example 2 -- </a:t>
            </a:r>
            <a:r>
              <a:rPr lang="en-US" i="1"/>
              <a:t>selection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458200" cy="3352800"/>
          </a:xfrm>
        </p:spPr>
        <p:txBody>
          <a:bodyPr/>
          <a:lstStyle/>
          <a:p>
            <a:r>
              <a:rPr lang="en-US" sz="2800"/>
              <a:t>Compute </a:t>
            </a:r>
            <a:r>
              <a:rPr lang="en-US" sz="2800" i="1">
                <a:sym typeface="Symbol" pitchFamily="-76" charset="2"/>
              </a:rPr>
              <a:t></a:t>
            </a:r>
            <a:r>
              <a:rPr lang="en-US" sz="2800" i="1" baseline="-25000">
                <a:sym typeface="Symbol" pitchFamily="-76" charset="2"/>
              </a:rPr>
              <a:t>DeptId</a:t>
            </a:r>
            <a:r>
              <a:rPr lang="en-US" sz="2800" baseline="-25000">
                <a:sym typeface="Symbol" pitchFamily="-76" charset="2"/>
              </a:rPr>
              <a:t>=‘CS’</a:t>
            </a:r>
            <a:r>
              <a:rPr lang="en-US" sz="2800" i="1" baseline="-25000">
                <a:sym typeface="Symbol" pitchFamily="-76" charset="2"/>
              </a:rPr>
              <a:t> </a:t>
            </a:r>
            <a:r>
              <a:rPr lang="en-US" sz="2800">
                <a:sym typeface="Symbol" pitchFamily="-76" charset="2"/>
              </a:rPr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 sz="2800">
                <a:sym typeface="Symbol" pitchFamily="-76" charset="2"/>
              </a:rPr>
              <a:t>) (to reduce size of one join table</a:t>
            </a:r>
            <a:r>
              <a:rPr lang="en-US" sz="2800"/>
              <a:t>) using </a:t>
            </a:r>
            <a:r>
              <a:rPr lang="en-US" sz="2800" u="sng"/>
              <a:t>clustered</a:t>
            </a:r>
            <a:r>
              <a:rPr lang="en-US" sz="2800"/>
              <a:t>, 2-level B</a:t>
            </a:r>
            <a:r>
              <a:rPr lang="en-US" sz="2800" baseline="30000"/>
              <a:t>+ </a:t>
            </a:r>
            <a:r>
              <a:rPr lang="en-US" sz="2800"/>
              <a:t>tree on </a:t>
            </a:r>
            <a:r>
              <a:rPr lang="en-US" sz="2800" i="1"/>
              <a:t>DeptId</a:t>
            </a:r>
            <a:r>
              <a:rPr lang="en-US" sz="2800"/>
              <a:t>.</a:t>
            </a:r>
          </a:p>
          <a:p>
            <a:pPr lvl="1"/>
            <a:r>
              <a:rPr lang="en-US"/>
              <a:t>50 departments and 1000 professors; hence </a:t>
            </a:r>
            <a:r>
              <a:rPr lang="en-US" i="1"/>
              <a:t>weight</a:t>
            </a:r>
            <a:r>
              <a:rPr lang="en-US"/>
              <a:t> of DeptId is 20 (roughly 20 CS professors).  These rows are in ~4 consecutive pages in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.</a:t>
            </a:r>
          </a:p>
          <a:p>
            <a:pPr lvl="2"/>
            <a:r>
              <a:rPr lang="en-US"/>
              <a:t>Cost = 4 (to get rows) + 2 (to search index) = 6</a:t>
            </a:r>
          </a:p>
          <a:p>
            <a:pPr lvl="2"/>
            <a:r>
              <a:rPr lang="en-US"/>
              <a:t>keep resulting 4 pages in memory and pipe to next step</a:t>
            </a: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4038600" y="4495800"/>
            <a:ext cx="2133600" cy="11430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3962400" y="5715000"/>
            <a:ext cx="2209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6"/>
          <p:cNvSpPr>
            <a:spLocks noChangeShapeType="1"/>
          </p:cNvSpPr>
          <p:nvPr/>
        </p:nvSpPr>
        <p:spPr bwMode="auto">
          <a:xfrm flipH="1">
            <a:off x="4876800" y="4648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1" name="Line 7"/>
          <p:cNvSpPr>
            <a:spLocks noChangeShapeType="1"/>
          </p:cNvSpPr>
          <p:nvPr/>
        </p:nvSpPr>
        <p:spPr bwMode="auto">
          <a:xfrm>
            <a:off x="4876800" y="5029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2" name="Line 8"/>
          <p:cNvSpPr>
            <a:spLocks noChangeShapeType="1"/>
          </p:cNvSpPr>
          <p:nvPr/>
        </p:nvSpPr>
        <p:spPr bwMode="auto">
          <a:xfrm flipH="1">
            <a:off x="4800600" y="53340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4800600" y="5715000"/>
            <a:ext cx="838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AutoShape 10"/>
          <p:cNvSpPr>
            <a:spLocks/>
          </p:cNvSpPr>
          <p:nvPr/>
        </p:nvSpPr>
        <p:spPr bwMode="auto">
          <a:xfrm>
            <a:off x="3200400" y="44958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11"/>
          <p:cNvSpPr txBox="1">
            <a:spLocks noChangeArrowheads="1"/>
          </p:cNvSpPr>
          <p:nvPr/>
        </p:nvSpPr>
        <p:spPr bwMode="auto">
          <a:xfrm>
            <a:off x="1219200" y="4953000"/>
            <a:ext cx="20351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clustered index</a:t>
            </a:r>
          </a:p>
          <a:p>
            <a:r>
              <a:rPr lang="en-US"/>
              <a:t>on </a:t>
            </a:r>
            <a:r>
              <a:rPr lang="en-US" i="1"/>
              <a:t>DeptId</a:t>
            </a:r>
          </a:p>
        </p:txBody>
      </p: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6781800" y="5486400"/>
            <a:ext cx="1336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rows of</a:t>
            </a:r>
          </a:p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</a:p>
        </p:txBody>
      </p:sp>
      <p:sp>
        <p:nvSpPr>
          <p:cNvPr id="16397" name="AutoShape 13"/>
          <p:cNvSpPr>
            <a:spLocks/>
          </p:cNvSpPr>
          <p:nvPr/>
        </p:nvSpPr>
        <p:spPr bwMode="auto">
          <a:xfrm flipH="1">
            <a:off x="6324600" y="5638800"/>
            <a:ext cx="304800" cy="609600"/>
          </a:xfrm>
          <a:prstGeom prst="leftBrace">
            <a:avLst>
              <a:gd name="adj1" fmla="val 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BB5E8-59C6-4592-82C1-3D447EAB4A67}" type="slidenum">
              <a:rPr lang="en-US"/>
              <a:pPr/>
              <a:t>19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/>
          <a:lstStyle/>
          <a:p>
            <a:r>
              <a:rPr lang="en-US"/>
              <a:t>Cost Example 2 -- </a:t>
            </a:r>
            <a:r>
              <a:rPr lang="en-US" i="1"/>
              <a:t>join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419600"/>
          </a:xfrm>
        </p:spPr>
        <p:txBody>
          <a:bodyPr/>
          <a:lstStyle/>
          <a:p>
            <a:r>
              <a:rPr lang="en-US"/>
              <a:t>Index-nested loops join using hash index on </a:t>
            </a:r>
            <a:r>
              <a:rPr lang="en-US" i="1"/>
              <a:t>ProfId</a:t>
            </a:r>
            <a:r>
              <a:rPr lang="en-US"/>
              <a:t> of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/>
              <a:t> and looping on the selected professors (computed on previous slide)</a:t>
            </a:r>
          </a:p>
          <a:p>
            <a:pPr lvl="1"/>
            <a:r>
              <a:rPr lang="en-US">
                <a:sym typeface="Symbol" pitchFamily="-76" charset="2"/>
              </a:rPr>
              <a:t>Since selection on </a:t>
            </a:r>
            <a:r>
              <a:rPr lang="en-US" i="1">
                <a:sym typeface="Symbol" pitchFamily="-76" charset="2"/>
              </a:rPr>
              <a:t>Semester</a:t>
            </a:r>
            <a:r>
              <a:rPr lang="en-US">
                <a:sym typeface="Symbol" pitchFamily="-76" charset="2"/>
              </a:rPr>
              <a:t> was not pushed, hash index on </a:t>
            </a:r>
            <a:r>
              <a:rPr lang="en-US" i="1">
                <a:sym typeface="Symbol" pitchFamily="-76" charset="2"/>
              </a:rPr>
              <a:t>ProfId</a:t>
            </a:r>
            <a:r>
              <a:rPr lang="en-US">
                <a:sym typeface="Symbol" pitchFamily="-76" charset="2"/>
              </a:rPr>
              <a:t> of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>
                <a:sym typeface="Symbol" pitchFamily="-76" charset="2"/>
              </a:rPr>
              <a:t> can be used </a:t>
            </a:r>
          </a:p>
          <a:p>
            <a:pPr lvl="1"/>
            <a:r>
              <a:rPr lang="en-US" i="1">
                <a:sym typeface="Symbol" pitchFamily="-76" charset="2"/>
              </a:rPr>
              <a:t>Note</a:t>
            </a:r>
            <a:r>
              <a:rPr lang="en-US">
                <a:sym typeface="Symbol" pitchFamily="-76" charset="2"/>
              </a:rPr>
              <a:t>: if selection on </a:t>
            </a:r>
            <a:r>
              <a:rPr lang="en-US" i="1">
                <a:sym typeface="Symbol" pitchFamily="-76" charset="2"/>
              </a:rPr>
              <a:t>Semester</a:t>
            </a:r>
            <a:r>
              <a:rPr lang="en-US">
                <a:sym typeface="Symbol" pitchFamily="-76" charset="2"/>
              </a:rPr>
              <a:t> were pushed, the index on </a:t>
            </a:r>
            <a:r>
              <a:rPr lang="en-US" i="1">
                <a:sym typeface="Symbol" pitchFamily="-76" charset="2"/>
              </a:rPr>
              <a:t>ProfId</a:t>
            </a:r>
            <a:r>
              <a:rPr lang="en-US">
                <a:sym typeface="Symbol" pitchFamily="-76" charset="2"/>
              </a:rPr>
              <a:t> would have been lost – an advantage of </a:t>
            </a:r>
            <a:r>
              <a:rPr lang="en-US" i="1" u="sng">
                <a:sym typeface="Symbol" pitchFamily="-76" charset="2"/>
              </a:rPr>
              <a:t>not</a:t>
            </a:r>
            <a:r>
              <a:rPr lang="en-US">
                <a:sym typeface="Symbol" pitchFamily="-76" charset="2"/>
              </a:rPr>
              <a:t> using a fully pushed query execution plan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08A0C-7D83-4AF8-A791-7A09ACEE216D}" type="slidenum">
              <a:rPr lang="en-US"/>
              <a:pPr/>
              <a:t>2</a:t>
            </a:fld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n-US"/>
              <a:t>Query Evaluation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77200" cy="4800600"/>
          </a:xfrm>
        </p:spPr>
        <p:txBody>
          <a:bodyPr/>
          <a:lstStyle/>
          <a:p>
            <a:r>
              <a:rPr lang="en-US" b="1" i="1"/>
              <a:t>Problem</a:t>
            </a:r>
            <a:r>
              <a:rPr lang="en-US"/>
              <a:t>: An SQL query is declarative –  does not specify a query execution plan.</a:t>
            </a:r>
          </a:p>
          <a:p>
            <a:r>
              <a:rPr lang="en-US"/>
              <a:t>A relational algebra expression is procedural –  there is an associated query execution plan.</a:t>
            </a:r>
          </a:p>
          <a:p>
            <a:r>
              <a:rPr lang="en-US" b="1" i="1"/>
              <a:t>Solution</a:t>
            </a:r>
            <a:r>
              <a:rPr lang="en-US" b="1"/>
              <a:t>:</a:t>
            </a:r>
            <a:r>
              <a:rPr lang="en-US"/>
              <a:t> Convert SQL query to an equivalent  relational algebra and evaluate it using the associated query execution plan.</a:t>
            </a:r>
          </a:p>
          <a:p>
            <a:pPr lvl="1"/>
            <a:r>
              <a:rPr lang="en-US" i="1"/>
              <a:t>But which equivalent expression is best?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C9EC6-C3EA-4223-B972-9319D638A5DD}" type="slidenum">
              <a:rPr lang="en-US"/>
              <a:pPr/>
              <a:t>20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4000"/>
              <a:t>Cost Example 2 – </a:t>
            </a:r>
            <a:r>
              <a:rPr lang="en-US" sz="4000" i="1"/>
              <a:t>join</a:t>
            </a:r>
            <a:r>
              <a:rPr lang="en-US" sz="4000"/>
              <a:t> (cont’d)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458200" cy="2819400"/>
          </a:xfrm>
        </p:spPr>
        <p:txBody>
          <a:bodyPr/>
          <a:lstStyle/>
          <a:p>
            <a:pPr lvl="1"/>
            <a:r>
              <a:rPr lang="en-US" sz="2400"/>
              <a:t>Each professor matches ~10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  <a:r>
              <a:rPr lang="en-US" sz="2400"/>
              <a:t> rows. Since 20 CS professors, hence 200 teaching records.</a:t>
            </a:r>
          </a:p>
          <a:p>
            <a:pPr lvl="1"/>
            <a:r>
              <a:rPr lang="en-US" sz="2400"/>
              <a:t>  All index entries for a particular </a:t>
            </a:r>
            <a:r>
              <a:rPr lang="en-US" sz="2400" i="1"/>
              <a:t>ProfId</a:t>
            </a:r>
            <a:r>
              <a:rPr lang="en-US" sz="2400"/>
              <a:t> are in same bucket.  Assume ~1.2 I/Os to get a bucket.</a:t>
            </a:r>
            <a:endParaRPr lang="en-US"/>
          </a:p>
          <a:p>
            <a:pPr lvl="2"/>
            <a:r>
              <a:rPr lang="en-US"/>
              <a:t>Cost = 1.2 </a:t>
            </a:r>
            <a:r>
              <a:rPr lang="en-US">
                <a:sym typeface="Symbol" pitchFamily="-76" charset="2"/>
              </a:rPr>
              <a:t> 20 (to fetch index entries for 20 CS professors) + 200 (to fetch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>
                <a:sym typeface="Symbol" pitchFamily="-76" charset="2"/>
              </a:rPr>
              <a:t> rows, since hash index is </a:t>
            </a:r>
            <a:r>
              <a:rPr lang="en-US" u="sng">
                <a:sym typeface="Symbol" pitchFamily="-76" charset="2"/>
              </a:rPr>
              <a:t>unclustered</a:t>
            </a:r>
            <a:r>
              <a:rPr lang="en-US">
                <a:sym typeface="Symbol" pitchFamily="-76" charset="2"/>
              </a:rPr>
              <a:t>) = 224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581400" y="41148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581400" y="49530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581400" y="5791200"/>
            <a:ext cx="609600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6096000" y="4038600"/>
            <a:ext cx="1447800" cy="2438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Teaching</a:t>
            </a:r>
          </a:p>
        </p:txBody>
      </p:sp>
      <p:sp>
        <p:nvSpPr>
          <p:cNvPr id="35848" name="Oval 8"/>
          <p:cNvSpPr>
            <a:spLocks noChangeArrowheads="1"/>
          </p:cNvSpPr>
          <p:nvPr/>
        </p:nvSpPr>
        <p:spPr bwMode="auto">
          <a:xfrm>
            <a:off x="1905000" y="4800600"/>
            <a:ext cx="914400" cy="9144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/>
              <a:t>hash</a:t>
            </a:r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2590800" y="44958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2819400" y="5257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2667000" y="5562600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>
            <a:off x="4038600" y="4191000"/>
            <a:ext cx="2057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>
            <a:off x="4038600" y="4495800"/>
            <a:ext cx="20574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4038600" y="4648200"/>
            <a:ext cx="2057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3" name="Text Box 23"/>
          <p:cNvSpPr txBox="1">
            <a:spLocks noChangeArrowheads="1"/>
          </p:cNvSpPr>
          <p:nvPr/>
        </p:nvSpPr>
        <p:spPr bwMode="auto">
          <a:xfrm>
            <a:off x="2667000" y="4343400"/>
            <a:ext cx="5016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1.2</a:t>
            </a:r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4724400" y="4489450"/>
            <a:ext cx="9588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/>
              <a:t>20 </a:t>
            </a:r>
            <a:r>
              <a:rPr lang="en-US" sz="2000">
                <a:sym typeface="Symbol" pitchFamily="-76" charset="2"/>
              </a:rPr>
              <a:t> </a:t>
            </a:r>
            <a:r>
              <a:rPr lang="en-US" sz="2000"/>
              <a:t>10</a:t>
            </a: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1447800" y="5257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381000" y="5029200"/>
            <a:ext cx="979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/>
              <a:t>ProfId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D9A18-51FF-44F5-9E33-F7F75C7D30F6}" type="slidenum">
              <a:rPr lang="en-US"/>
              <a:pPr/>
              <a:t>21</a:t>
            </a:fld>
            <a:endParaRPr lang="en-US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Cost Example 2 – </a:t>
            </a:r>
            <a:r>
              <a:rPr lang="en-US" i="1"/>
              <a:t>select</a:t>
            </a:r>
            <a:r>
              <a:rPr lang="en-US"/>
              <a:t>/</a:t>
            </a:r>
            <a:r>
              <a:rPr lang="en-US" i="1"/>
              <a:t>project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r>
              <a:rPr lang="en-US"/>
              <a:t>Pipe result of join to </a:t>
            </a:r>
            <a:r>
              <a:rPr lang="en-US" i="1"/>
              <a:t>select</a:t>
            </a:r>
            <a:r>
              <a:rPr lang="en-US"/>
              <a:t> (on </a:t>
            </a:r>
            <a:r>
              <a:rPr lang="en-US" i="1"/>
              <a:t>Semester</a:t>
            </a:r>
            <a:r>
              <a:rPr lang="en-US"/>
              <a:t>) and </a:t>
            </a:r>
            <a:r>
              <a:rPr lang="en-US" i="1"/>
              <a:t>project</a:t>
            </a:r>
            <a:r>
              <a:rPr lang="en-US"/>
              <a:t> (on </a:t>
            </a:r>
            <a:r>
              <a:rPr lang="en-US" i="1"/>
              <a:t>Name</a:t>
            </a:r>
            <a:r>
              <a:rPr lang="en-US"/>
              <a:t>) at no I/O cost</a:t>
            </a:r>
          </a:p>
          <a:p>
            <a:r>
              <a:rPr lang="en-US"/>
              <a:t>Cost of output same as for Example 1</a:t>
            </a:r>
          </a:p>
          <a:p>
            <a:r>
              <a:rPr lang="en-US"/>
              <a:t>Total cost:</a:t>
            </a:r>
          </a:p>
          <a:p>
            <a:pPr lvl="1">
              <a:buFontTx/>
              <a:buNone/>
            </a:pPr>
            <a:r>
              <a:rPr lang="en-US"/>
              <a:t>	6 (select on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Professor</a:t>
            </a:r>
            <a:r>
              <a:rPr lang="en-US"/>
              <a:t>) + 224 (join)  =  230</a:t>
            </a:r>
          </a:p>
          <a:p>
            <a:r>
              <a:rPr lang="en-US"/>
              <a:t>Comparison: </a:t>
            </a:r>
          </a:p>
          <a:p>
            <a:pPr lvl="1">
              <a:buFontTx/>
              <a:buNone/>
            </a:pPr>
            <a:r>
              <a:rPr lang="en-US"/>
              <a:t>	4200 (example 1) vs. 230 (example 2) !!!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098D-3025-4639-828F-E51FB6A03F45}" type="slidenum">
              <a:rPr lang="en-US"/>
              <a:pPr/>
              <a:t>22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Estimating Output Size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It is important to estimate the size of the output of a relational expression – size serves as input to the next stage and affects the choice of how the next stage will be evaluated.</a:t>
            </a:r>
          </a:p>
          <a:p>
            <a:pPr>
              <a:lnSpc>
                <a:spcPct val="90000"/>
              </a:lnSpc>
            </a:pPr>
            <a:r>
              <a:rPr lang="en-US" sz="2800"/>
              <a:t>Size estimation uses the following measures on a particular instance of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800"/>
              <a:t>: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Tuples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/>
              <a:t>): number of tuples 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Blocks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/>
              <a:t>): number of blocks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Values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/>
              <a:t>.</a:t>
            </a:r>
            <a:r>
              <a:rPr lang="en-US" sz="2400" i="1"/>
              <a:t>A</a:t>
            </a:r>
            <a:r>
              <a:rPr lang="en-US" sz="2400"/>
              <a:t>): number of distinct values of </a:t>
            </a:r>
            <a:r>
              <a:rPr lang="en-US" sz="2400" i="1"/>
              <a:t>A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MaxVal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/>
              <a:t>.</a:t>
            </a:r>
            <a:r>
              <a:rPr lang="en-US" sz="2400" i="1"/>
              <a:t>A</a:t>
            </a:r>
            <a:r>
              <a:rPr lang="en-US" sz="2400"/>
              <a:t>): maximum value of </a:t>
            </a:r>
            <a:r>
              <a:rPr lang="en-US" sz="2400" i="1"/>
              <a:t>A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MinVal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/>
              <a:t>.</a:t>
            </a:r>
            <a:r>
              <a:rPr lang="en-US" sz="2400" i="1"/>
              <a:t>A</a:t>
            </a:r>
            <a:r>
              <a:rPr lang="en-US" sz="2400"/>
              <a:t>): minimum value of </a:t>
            </a:r>
            <a:r>
              <a:rPr lang="en-US" sz="2400" i="1"/>
              <a:t>A</a:t>
            </a:r>
            <a:endParaRPr lang="en-US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CF59C-C77D-4AF6-9DD4-3415C652C320}" type="slidenum">
              <a:rPr lang="en-US"/>
              <a:pPr/>
              <a:t>23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Estimating Output Size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For the query</a:t>
            </a:r>
            <a:r>
              <a:rPr lang="en-US"/>
              <a:t>:</a:t>
            </a:r>
          </a:p>
          <a:p>
            <a:endParaRPr lang="en-US"/>
          </a:p>
          <a:p>
            <a:pPr>
              <a:buFontTx/>
              <a:buNone/>
            </a:pPr>
            <a:endParaRPr lang="en-US" sz="2400"/>
          </a:p>
          <a:p>
            <a:pPr lvl="1"/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factor</a:t>
            </a:r>
            <a:r>
              <a:rPr lang="en-US" sz="2400"/>
              <a:t>  is</a:t>
            </a:r>
          </a:p>
          <a:p>
            <a:pPr lvl="1">
              <a:buFontTx/>
              <a:buNone/>
            </a:pPr>
            <a:endParaRPr lang="en-US" sz="2400"/>
          </a:p>
          <a:p>
            <a:pPr lvl="1">
              <a:buFontTx/>
              <a:buNone/>
            </a:pPr>
            <a:endParaRPr lang="en-US" sz="2400"/>
          </a:p>
          <a:p>
            <a:pPr lvl="2"/>
            <a:r>
              <a:rPr lang="en-US" sz="2000"/>
              <a:t>Estimates by how much query result is smaller than input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4038600" y="2133600"/>
            <a:ext cx="30749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Century Gothic" pitchFamily="34" charset="0"/>
              </a:rPr>
              <a:t>SELECT</a:t>
            </a:r>
            <a:r>
              <a:rPr lang="en-US"/>
              <a:t>  </a:t>
            </a:r>
            <a:r>
              <a:rPr lang="en-US" i="1"/>
              <a:t>TargetList</a:t>
            </a:r>
          </a:p>
          <a:p>
            <a:r>
              <a:rPr lang="en-US">
                <a:latin typeface="Century Gothic" pitchFamily="34" charset="0"/>
              </a:rPr>
              <a:t>FROM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/>
              <a:t>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/>
              <a:t>, …,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n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r>
              <a:rPr lang="en-US">
                <a:latin typeface="Century Gothic" pitchFamily="34" charset="0"/>
              </a:rPr>
              <a:t>WHERE</a:t>
            </a:r>
            <a:r>
              <a:rPr lang="en-US"/>
              <a:t>  </a:t>
            </a:r>
            <a:r>
              <a:rPr lang="en-US" i="1"/>
              <a:t>Condition</a:t>
            </a:r>
            <a:endParaRPr lang="en-US"/>
          </a:p>
        </p:txBody>
      </p:sp>
      <p:grpSp>
        <p:nvGrpSpPr>
          <p:cNvPr id="20489" name="Group 9"/>
          <p:cNvGrpSpPr>
            <a:grpSpLocks/>
          </p:cNvGrpSpPr>
          <p:nvPr/>
        </p:nvGrpSpPr>
        <p:grpSpPr bwMode="auto">
          <a:xfrm>
            <a:off x="4191000" y="3429000"/>
            <a:ext cx="3689350" cy="822325"/>
            <a:chOff x="2640" y="2160"/>
            <a:chExt cx="2324" cy="518"/>
          </a:xfrm>
        </p:grpSpPr>
        <p:sp>
          <p:nvSpPr>
            <p:cNvPr id="20485" name="Text Box 5"/>
            <p:cNvSpPr txBox="1">
              <a:spLocks noChangeArrowheads="1"/>
            </p:cNvSpPr>
            <p:nvPr/>
          </p:nvSpPr>
          <p:spPr bwMode="auto">
            <a:xfrm>
              <a:off x="2640" y="2160"/>
              <a:ext cx="2324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   </a:t>
              </a:r>
              <a:r>
                <a:rPr lang="en-US" i="1"/>
                <a:t> Blocks </a:t>
              </a:r>
              <a:r>
                <a:rPr lang="en-US"/>
                <a:t>(result set)</a:t>
              </a:r>
            </a:p>
            <a:p>
              <a:r>
                <a:rPr lang="en-US" i="1"/>
                <a:t>Blocks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r>
                <a:rPr lang="en-US"/>
                <a:t>) </a:t>
              </a:r>
              <a:r>
                <a:rPr lang="en-US">
                  <a:sym typeface="Symbol" pitchFamily="-76" charset="2"/>
                </a:rPr>
                <a:t> ...  </a:t>
              </a:r>
              <a:r>
                <a:rPr lang="en-US" i="1">
                  <a:sym typeface="Symbol" pitchFamily="-76" charset="2"/>
                </a:rPr>
                <a:t>Blocks</a:t>
              </a:r>
              <a:r>
                <a:rPr lang="en-US">
                  <a:sym typeface="Symbol" pitchFamily="-76" charset="2"/>
                </a:rPr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-76" charset="2"/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itchFamily="-76" charset="2"/>
                </a:rPr>
                <a:t>n</a:t>
              </a:r>
              <a:r>
                <a:rPr lang="en-US">
                  <a:sym typeface="Symbol" pitchFamily="-76" charset="2"/>
                </a:rPr>
                <a:t>)</a:t>
              </a:r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640" y="2400"/>
              <a:ext cx="2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6297A-4EAB-4421-A9F8-715AD60FDD1B}" type="slidenum">
              <a:rPr lang="en-US"/>
              <a:pPr/>
              <a:t>24</a:t>
            </a:fld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Estimation of Reduction Factor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that reduction factors due to target list and query condition are independent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i="1"/>
          </a:p>
          <a:p>
            <a:pPr>
              <a:spcBef>
                <a:spcPct val="0"/>
              </a:spcBef>
            </a:pPr>
            <a:r>
              <a:rPr lang="en-US" sz="2800"/>
              <a:t>Thus: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i="1"/>
              <a:t>	</a:t>
            </a:r>
            <a:r>
              <a:rPr lang="en-US" sz="2800" i="1"/>
              <a:t>reduction(Query) =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i="1"/>
              <a:t>     	reduction(TargetList)</a:t>
            </a:r>
            <a:r>
              <a:rPr lang="en-US" sz="2800"/>
              <a:t>  </a:t>
            </a:r>
            <a:r>
              <a:rPr lang="en-US" sz="2800">
                <a:sym typeface="Symbol" pitchFamily="-76" charset="2"/>
              </a:rPr>
              <a:t>  </a:t>
            </a:r>
            <a:r>
              <a:rPr lang="en-US" sz="2800" i="1">
                <a:sym typeface="Symbol" pitchFamily="-76" charset="2"/>
              </a:rPr>
              <a:t>reduction(Condition)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67F5-4770-43EC-BB46-8242BB63B0CB}" type="slidenum">
              <a:rPr lang="en-US"/>
              <a:pPr/>
              <a:t>25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/>
              <a:t>reduction 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/>
              <a:t>.</a:t>
            </a:r>
            <a:r>
              <a:rPr lang="en-US" sz="2400" i="1"/>
              <a:t>A=val</a:t>
            </a:r>
            <a:r>
              <a:rPr lang="en-US" sz="2400"/>
              <a:t>)   =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 i="1"/>
              <a:t>reduction 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/>
              <a:t>.</a:t>
            </a:r>
            <a:r>
              <a:rPr lang="en-US" sz="2400" i="1"/>
              <a:t>A</a:t>
            </a:r>
            <a:r>
              <a:rPr lang="en-US" sz="2400"/>
              <a:t>=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/>
              <a:t>.</a:t>
            </a:r>
            <a:r>
              <a:rPr lang="en-US" sz="2400" i="1"/>
              <a:t>B</a:t>
            </a:r>
            <a:r>
              <a:rPr lang="en-US" sz="2400"/>
              <a:t>)</a:t>
            </a:r>
            <a:r>
              <a:rPr lang="en-US" sz="2400" i="1"/>
              <a:t>   =</a:t>
            </a:r>
            <a:endParaRPr lang="en-US" sz="2400"/>
          </a:p>
          <a:p>
            <a:pPr lvl="1">
              <a:lnSpc>
                <a:spcPct val="120000"/>
              </a:lnSpc>
              <a:buFontTx/>
              <a:buNone/>
            </a:pPr>
            <a:endParaRPr lang="en-US" sz="2400"/>
          </a:p>
          <a:p>
            <a:pPr lvl="1">
              <a:lnSpc>
                <a:spcPct val="120000"/>
              </a:lnSpc>
            </a:pPr>
            <a:r>
              <a:rPr lang="en-US" sz="2400"/>
              <a:t>Assume that  values are uniformly distributed,              </a:t>
            </a:r>
            <a:r>
              <a:rPr lang="en-US" sz="2400" i="1"/>
              <a:t>Tuples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/>
              <a:t>) &lt;</a:t>
            </a:r>
            <a:r>
              <a:rPr lang="en-US" sz="2400" i="1"/>
              <a:t> Tuples</a:t>
            </a:r>
            <a:r>
              <a:rPr lang="en-US" sz="2400"/>
              <a:t>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/>
              <a:t>), and every row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400"/>
              <a:t> matches a row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4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 sz="2400"/>
              <a:t> .  Then</a:t>
            </a:r>
            <a:r>
              <a:rPr lang="en-US" sz="2400" baseline="-25000"/>
              <a:t> </a:t>
            </a:r>
            <a:r>
              <a:rPr lang="en-US" sz="2400"/>
              <a:t>the number of tuples that satisfy </a:t>
            </a:r>
            <a:r>
              <a:rPr lang="en-US" sz="2400" i="1"/>
              <a:t>Condition</a:t>
            </a:r>
            <a:r>
              <a:rPr lang="en-US" sz="2400"/>
              <a:t>  is: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800" i="1"/>
          </a:p>
          <a:p>
            <a:pPr>
              <a:lnSpc>
                <a:spcPct val="90000"/>
              </a:lnSpc>
            </a:pPr>
            <a:r>
              <a:rPr lang="en-US" sz="2800" i="1"/>
              <a:t>reduction </a:t>
            </a:r>
            <a:r>
              <a:rPr lang="en-US" sz="2800"/>
              <a:t>(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2800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sz="2800"/>
              <a:t>.</a:t>
            </a:r>
            <a:r>
              <a:rPr lang="en-US" sz="2800" i="1"/>
              <a:t>A</a:t>
            </a:r>
            <a:r>
              <a:rPr lang="en-US" sz="2800"/>
              <a:t> &gt; </a:t>
            </a:r>
            <a:r>
              <a:rPr lang="en-US" sz="2800" i="1"/>
              <a:t>val</a:t>
            </a:r>
            <a:r>
              <a:rPr lang="en-US" sz="2800"/>
              <a:t>)</a:t>
            </a:r>
            <a:r>
              <a:rPr lang="en-US" sz="2800" i="1"/>
              <a:t>   = </a:t>
            </a:r>
            <a:endParaRPr lang="en-US" sz="2800"/>
          </a:p>
        </p:txBody>
      </p:sp>
      <p:grpSp>
        <p:nvGrpSpPr>
          <p:cNvPr id="21519" name="Group 15"/>
          <p:cNvGrpSpPr>
            <a:grpSpLocks/>
          </p:cNvGrpSpPr>
          <p:nvPr/>
        </p:nvGrpSpPr>
        <p:grpSpPr bwMode="auto">
          <a:xfrm>
            <a:off x="4648200" y="5486400"/>
            <a:ext cx="3798888" cy="858838"/>
            <a:chOff x="2928" y="3456"/>
            <a:chExt cx="2393" cy="541"/>
          </a:xfrm>
        </p:grpSpPr>
        <p:sp>
          <p:nvSpPr>
            <p:cNvPr id="21513" name="Text Box 9"/>
            <p:cNvSpPr txBox="1">
              <a:spLocks noChangeArrowheads="1"/>
            </p:cNvSpPr>
            <p:nvPr/>
          </p:nvSpPr>
          <p:spPr bwMode="auto">
            <a:xfrm>
              <a:off x="2928" y="3456"/>
              <a:ext cx="2393" cy="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/>
                <a:t>       MaxVal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/>
                <a:t>.</a:t>
              </a:r>
              <a:r>
                <a:rPr lang="en-US" i="1"/>
                <a:t>A</a:t>
              </a:r>
              <a:r>
                <a:rPr lang="en-US"/>
                <a:t>) – </a:t>
              </a:r>
              <a:r>
                <a:rPr lang="en-US" i="1"/>
                <a:t>val</a:t>
              </a:r>
              <a:endParaRPr lang="en-US"/>
            </a:p>
            <a:p>
              <a:pPr>
                <a:lnSpc>
                  <a:spcPct val="110000"/>
                </a:lnSpc>
              </a:pPr>
              <a:r>
                <a:rPr lang="en-US" i="1"/>
                <a:t>MaxVal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/>
                <a:t>.</a:t>
              </a:r>
              <a:r>
                <a:rPr lang="en-US" i="1"/>
                <a:t>A</a:t>
              </a:r>
              <a:r>
                <a:rPr lang="en-US"/>
                <a:t>) – </a:t>
              </a:r>
              <a:r>
                <a:rPr lang="en-US" i="1"/>
                <a:t>MinVal</a:t>
              </a:r>
              <a:r>
                <a:rPr lang="en-US"/>
                <a:t>(</a:t>
              </a:r>
              <a:r>
                <a:rPr lang="en-US" i="1"/>
                <a:t>R</a:t>
              </a:r>
              <a:r>
                <a:rPr lang="en-US" baseline="-25000"/>
                <a:t>i</a:t>
              </a:r>
              <a:r>
                <a:rPr lang="en-US"/>
                <a:t>.</a:t>
              </a:r>
              <a:r>
                <a:rPr lang="en-US" i="1"/>
                <a:t>A</a:t>
              </a:r>
              <a:r>
                <a:rPr lang="en-US"/>
                <a:t>)</a:t>
              </a:r>
            </a:p>
          </p:txBody>
        </p:sp>
        <p:sp>
          <p:nvSpPr>
            <p:cNvPr id="21515" name="Line 11"/>
            <p:cNvSpPr>
              <a:spLocks noChangeShapeType="1"/>
            </p:cNvSpPr>
            <p:nvPr/>
          </p:nvSpPr>
          <p:spPr bwMode="auto">
            <a:xfrm>
              <a:off x="3038" y="3744"/>
              <a:ext cx="2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/>
              <a:t>Reduction Due to Simple </a:t>
            </a:r>
            <a:r>
              <a:rPr lang="en-US" sz="4000" i="1"/>
              <a:t>Condition</a:t>
            </a:r>
            <a:endParaRPr lang="en-US" sz="4000"/>
          </a:p>
        </p:txBody>
      </p:sp>
      <p:grpSp>
        <p:nvGrpSpPr>
          <p:cNvPr id="21517" name="Group 13"/>
          <p:cNvGrpSpPr>
            <a:grpSpLocks/>
          </p:cNvGrpSpPr>
          <p:nvPr/>
        </p:nvGrpSpPr>
        <p:grpSpPr bwMode="auto">
          <a:xfrm>
            <a:off x="3962400" y="1066800"/>
            <a:ext cx="1752600" cy="822325"/>
            <a:chOff x="2640" y="720"/>
            <a:chExt cx="1104" cy="518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2640" y="720"/>
              <a:ext cx="105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   1</a:t>
              </a:r>
            </a:p>
            <a:p>
              <a:r>
                <a:rPr lang="en-US" i="1"/>
                <a:t>Values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/>
                <a:t>.</a:t>
              </a:r>
              <a:r>
                <a:rPr lang="en-US" i="1"/>
                <a:t>A</a:t>
              </a:r>
              <a:r>
                <a:rPr lang="en-US"/>
                <a:t>)</a:t>
              </a:r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>
              <a:off x="2640" y="1008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524000" y="4419600"/>
            <a:ext cx="7156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/>
            <a:r>
              <a:rPr lang="en-US" i="1"/>
              <a:t>Values</a:t>
            </a:r>
            <a:r>
              <a:rPr lang="en-US"/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/>
              <a:t>.</a:t>
            </a:r>
            <a:r>
              <a:rPr lang="en-US" i="1"/>
              <a:t>A</a:t>
            </a:r>
            <a:r>
              <a:rPr lang="en-US"/>
              <a:t>) </a:t>
            </a:r>
            <a:r>
              <a:rPr lang="en-US">
                <a:sym typeface="Symbol" pitchFamily="-76" charset="2"/>
              </a:rPr>
              <a:t> (</a:t>
            </a:r>
            <a:r>
              <a:rPr lang="en-US" i="1">
                <a:sym typeface="Symbol" pitchFamily="-76" charset="2"/>
              </a:rPr>
              <a:t>Tuples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/>
              <a:t>)/</a:t>
            </a:r>
            <a:r>
              <a:rPr lang="en-US" i="1"/>
              <a:t>Values</a:t>
            </a:r>
            <a:r>
              <a:rPr lang="en-US"/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/>
              <a:t>.</a:t>
            </a:r>
            <a:r>
              <a:rPr lang="en-US" i="1"/>
              <a:t>A</a:t>
            </a:r>
            <a:r>
              <a:rPr lang="en-US"/>
              <a:t>)) </a:t>
            </a:r>
          </a:p>
          <a:p>
            <a:pPr lvl="1"/>
            <a:r>
              <a:rPr lang="en-US"/>
              <a:t>                      </a:t>
            </a:r>
            <a:r>
              <a:rPr lang="en-US">
                <a:sym typeface="Symbol" pitchFamily="-76" charset="2"/>
              </a:rPr>
              <a:t> (</a:t>
            </a:r>
            <a:r>
              <a:rPr lang="en-US" i="1">
                <a:sym typeface="Symbol" pitchFamily="-76" charset="2"/>
              </a:rPr>
              <a:t>Tuples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/>
              <a:t>)/</a:t>
            </a:r>
            <a:r>
              <a:rPr lang="en-US" i="1"/>
              <a:t>Values</a:t>
            </a:r>
            <a:r>
              <a:rPr lang="en-US"/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j</a:t>
            </a:r>
            <a:r>
              <a:rPr lang="en-US"/>
              <a:t>.B))</a:t>
            </a:r>
          </a:p>
        </p:txBody>
      </p:sp>
      <p:grpSp>
        <p:nvGrpSpPr>
          <p:cNvPr id="21518" name="Group 14"/>
          <p:cNvGrpSpPr>
            <a:grpSpLocks/>
          </p:cNvGrpSpPr>
          <p:nvPr/>
        </p:nvGrpSpPr>
        <p:grpSpPr bwMode="auto">
          <a:xfrm>
            <a:off x="4038600" y="1905000"/>
            <a:ext cx="4156075" cy="822325"/>
            <a:chOff x="2640" y="1248"/>
            <a:chExt cx="2618" cy="518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2640" y="1248"/>
              <a:ext cx="261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                             1</a:t>
              </a:r>
            </a:p>
            <a:p>
              <a:r>
                <a:rPr lang="en-US" i="1"/>
                <a:t>max(Values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/>
                <a:t>.</a:t>
              </a:r>
              <a:r>
                <a:rPr lang="en-US" i="1"/>
                <a:t>A</a:t>
              </a:r>
              <a:r>
                <a:rPr lang="en-US"/>
                <a:t>), </a:t>
              </a:r>
              <a:r>
                <a:rPr lang="en-US" i="1"/>
                <a:t>Values</a:t>
              </a:r>
              <a:r>
                <a:rPr lang="en-US"/>
                <a:t>(</a:t>
              </a:r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j</a:t>
              </a:r>
              <a:r>
                <a:rPr lang="en-US"/>
                <a:t>.</a:t>
              </a:r>
              <a:r>
                <a:rPr lang="en-US" i="1"/>
                <a:t>B</a:t>
              </a:r>
              <a:r>
                <a:rPr lang="en-US"/>
                <a:t>))</a:t>
              </a:r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2736" y="1488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2FB63-D8F9-4796-B1CF-041C07E5E376}" type="slidenum">
              <a:rPr lang="en-US"/>
              <a:pPr/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1447800"/>
          </a:xfrm>
        </p:spPr>
        <p:txBody>
          <a:bodyPr/>
          <a:lstStyle/>
          <a:p>
            <a:r>
              <a:rPr lang="en-US" sz="4000"/>
              <a:t>Reduction Due to Complex </a:t>
            </a:r>
            <a:r>
              <a:rPr lang="en-US" sz="4000" i="1"/>
              <a:t>Condition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r>
              <a:rPr lang="en-US" i="1"/>
              <a:t>reduction</a:t>
            </a:r>
            <a:r>
              <a:rPr lang="en-US"/>
              <a:t>(</a:t>
            </a:r>
            <a:r>
              <a:rPr lang="en-US" i="1"/>
              <a:t>Cond</a:t>
            </a:r>
            <a:r>
              <a:rPr lang="en-US" sz="2800" i="1" baseline="-25000"/>
              <a:t>1</a:t>
            </a:r>
            <a:r>
              <a:rPr lang="en-US"/>
              <a:t> </a:t>
            </a:r>
            <a:r>
              <a:rPr lang="en-US" sz="2400">
                <a:sym typeface="Symbol" pitchFamily="-76" charset="2"/>
              </a:rPr>
              <a:t>AND</a:t>
            </a:r>
            <a:r>
              <a:rPr lang="en-US">
                <a:sym typeface="Symbol" pitchFamily="-76" charset="2"/>
              </a:rPr>
              <a:t> </a:t>
            </a:r>
            <a:r>
              <a:rPr lang="en-US" i="1"/>
              <a:t>Cond</a:t>
            </a:r>
            <a:r>
              <a:rPr lang="en-US" sz="2800" i="1" baseline="-25000"/>
              <a:t>2</a:t>
            </a:r>
            <a:r>
              <a:rPr lang="en-US"/>
              <a:t>) =  	</a:t>
            </a:r>
            <a:r>
              <a:rPr lang="en-US" sz="2800" i="1"/>
              <a:t>reduction</a:t>
            </a:r>
            <a:r>
              <a:rPr lang="en-US" sz="2800"/>
              <a:t>(</a:t>
            </a:r>
            <a:r>
              <a:rPr lang="en-US" sz="2800" i="1"/>
              <a:t>Cond</a:t>
            </a:r>
            <a:r>
              <a:rPr lang="en-US" sz="2400" i="1" baseline="-25000"/>
              <a:t>1</a:t>
            </a:r>
            <a:r>
              <a:rPr lang="en-US" sz="2800"/>
              <a:t>) 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 sz="2800" i="1"/>
              <a:t>reduction</a:t>
            </a:r>
            <a:r>
              <a:rPr lang="en-US" sz="2800"/>
              <a:t>(</a:t>
            </a:r>
            <a:r>
              <a:rPr lang="en-US" sz="2800" i="1"/>
              <a:t>Cond</a:t>
            </a:r>
            <a:r>
              <a:rPr lang="en-US" sz="2400" i="1" baseline="-25000"/>
              <a:t>2</a:t>
            </a:r>
            <a:r>
              <a:rPr lang="en-US" sz="2800"/>
              <a:t>)</a:t>
            </a:r>
          </a:p>
          <a:p>
            <a:r>
              <a:rPr lang="en-US" i="1"/>
              <a:t>reduction</a:t>
            </a:r>
            <a:r>
              <a:rPr lang="en-US"/>
              <a:t>(</a:t>
            </a:r>
            <a:r>
              <a:rPr lang="en-US" i="1"/>
              <a:t>Cond</a:t>
            </a:r>
            <a:r>
              <a:rPr lang="en-US" sz="2800" i="1" baseline="-25000"/>
              <a:t>1</a:t>
            </a:r>
            <a:r>
              <a:rPr lang="en-US"/>
              <a:t> </a:t>
            </a:r>
            <a:r>
              <a:rPr lang="en-US" sz="2400">
                <a:sym typeface="Symbol" pitchFamily="-76" charset="2"/>
              </a:rPr>
              <a:t>OR</a:t>
            </a:r>
            <a:r>
              <a:rPr lang="en-US">
                <a:sym typeface="Symbol" pitchFamily="-76" charset="2"/>
              </a:rPr>
              <a:t> </a:t>
            </a:r>
            <a:r>
              <a:rPr lang="en-US" i="1"/>
              <a:t>Cond</a:t>
            </a:r>
            <a:r>
              <a:rPr lang="en-US" sz="2800" i="1" baseline="-25000"/>
              <a:t>2</a:t>
            </a:r>
            <a:r>
              <a:rPr lang="en-US"/>
              <a:t>) =  	</a:t>
            </a:r>
          </a:p>
          <a:p>
            <a:pPr>
              <a:buFontTx/>
              <a:buNone/>
            </a:pPr>
            <a:r>
              <a:rPr lang="en-US"/>
              <a:t>		</a:t>
            </a:r>
            <a:r>
              <a:rPr lang="en-US" sz="2800"/>
              <a:t>min(1,  </a:t>
            </a:r>
            <a:r>
              <a:rPr lang="en-US" sz="2800" i="1"/>
              <a:t>reduction</a:t>
            </a:r>
            <a:r>
              <a:rPr lang="en-US" sz="2800"/>
              <a:t>(</a:t>
            </a:r>
            <a:r>
              <a:rPr lang="en-US" sz="2800" i="1"/>
              <a:t>Cond</a:t>
            </a:r>
            <a:r>
              <a:rPr lang="en-US" sz="2400" i="1" baseline="-25000"/>
              <a:t>1</a:t>
            </a:r>
            <a:r>
              <a:rPr lang="en-US" sz="2800"/>
              <a:t>) </a:t>
            </a:r>
            <a:r>
              <a:rPr lang="en-US" sz="2800">
                <a:sym typeface="Symbol" pitchFamily="-76" charset="2"/>
              </a:rPr>
              <a:t>+ </a:t>
            </a:r>
            <a:r>
              <a:rPr lang="en-US" sz="2800" i="1"/>
              <a:t>reduction</a:t>
            </a:r>
            <a:r>
              <a:rPr lang="en-US" sz="2800"/>
              <a:t>(</a:t>
            </a:r>
            <a:r>
              <a:rPr lang="en-US" sz="2800" i="1"/>
              <a:t>Cond</a:t>
            </a:r>
            <a:r>
              <a:rPr lang="en-US" sz="2400" i="1" baseline="-25000"/>
              <a:t>2</a:t>
            </a:r>
            <a:r>
              <a:rPr lang="en-US" sz="2800"/>
              <a:t>))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1DBA1-539C-4189-8AAA-698FC073C872}" type="slidenum">
              <a:rPr lang="en-US"/>
              <a:pPr/>
              <a:t>27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 Due to </a:t>
            </a:r>
            <a:r>
              <a:rPr lang="en-US" i="1"/>
              <a:t>TargetList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1219200"/>
          </a:xfrm>
        </p:spPr>
        <p:txBody>
          <a:bodyPr/>
          <a:lstStyle/>
          <a:p>
            <a:endParaRPr lang="en-US"/>
          </a:p>
          <a:p>
            <a:r>
              <a:rPr lang="en-US" i="1"/>
              <a:t>reduction(TargetList) = </a:t>
            </a:r>
            <a:endParaRPr lang="en-US"/>
          </a:p>
        </p:txBody>
      </p:sp>
      <p:grpSp>
        <p:nvGrpSpPr>
          <p:cNvPr id="22535" name="Group 7"/>
          <p:cNvGrpSpPr>
            <a:grpSpLocks/>
          </p:cNvGrpSpPr>
          <p:nvPr/>
        </p:nvGrpSpPr>
        <p:grpSpPr bwMode="auto">
          <a:xfrm>
            <a:off x="2667000" y="3200400"/>
            <a:ext cx="5637213" cy="1066800"/>
            <a:chOff x="1680" y="2016"/>
            <a:chExt cx="3551" cy="672"/>
          </a:xfrm>
        </p:grpSpPr>
        <p:sp>
          <p:nvSpPr>
            <p:cNvPr id="22532" name="Text Box 4"/>
            <p:cNvSpPr txBox="1">
              <a:spLocks noChangeArrowheads="1"/>
            </p:cNvSpPr>
            <p:nvPr/>
          </p:nvSpPr>
          <p:spPr bwMode="auto">
            <a:xfrm>
              <a:off x="1680" y="2016"/>
              <a:ext cx="3551" cy="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/>
                <a:t>number-of-attributes</a:t>
              </a:r>
              <a:r>
                <a:rPr lang="en-US" sz="3200"/>
                <a:t> (</a:t>
              </a:r>
              <a:r>
                <a:rPr lang="en-US" sz="3200" i="1"/>
                <a:t>TargetList</a:t>
              </a:r>
              <a:r>
                <a:rPr lang="en-US" sz="3200"/>
                <a:t>)</a:t>
              </a:r>
            </a:p>
            <a:p>
              <a:r>
                <a:rPr lang="en-US" sz="3200"/>
                <a:t>     </a:t>
              </a:r>
              <a:r>
                <a:rPr lang="en-US" sz="3200">
                  <a:sym typeface="Symbol" pitchFamily="-76" charset="2"/>
                </a:rPr>
                <a:t></a:t>
              </a:r>
              <a:r>
                <a:rPr lang="en-US" sz="3200" baseline="-25000">
                  <a:sym typeface="Symbol" pitchFamily="-76" charset="2"/>
                </a:rPr>
                <a:t>i</a:t>
              </a:r>
              <a:r>
                <a:rPr lang="en-US" sz="3200">
                  <a:sym typeface="Symbol" pitchFamily="-76" charset="2"/>
                </a:rPr>
                <a:t> </a:t>
              </a:r>
              <a:r>
                <a:rPr lang="en-US" sz="3200" i="1"/>
                <a:t>number-of-attributes</a:t>
              </a:r>
              <a:r>
                <a:rPr lang="en-US" sz="3200"/>
                <a:t> (</a:t>
              </a:r>
              <a:r>
                <a:rPr lang="en-US" sz="32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sz="3200" baseline="-25000"/>
                <a:t>i</a:t>
              </a:r>
              <a:r>
                <a:rPr lang="en-US" sz="3200"/>
                <a:t>)</a:t>
              </a:r>
            </a:p>
          </p:txBody>
        </p:sp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>
              <a:off x="1824" y="2352"/>
              <a:ext cx="3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619B1-AB51-4C11-925E-AD0BE3949092}" type="slidenum">
              <a:rPr lang="en-US"/>
              <a:pPr/>
              <a:t>28</a:t>
            </a:fld>
            <a:endParaRPr lang="en-US"/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n-US"/>
              <a:t>Estimating Weight of Attribute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3600"/>
              <a:t>weight(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600"/>
              <a:t>.</a:t>
            </a:r>
            <a:r>
              <a:rPr lang="en-US" sz="3600" i="1"/>
              <a:t>A</a:t>
            </a:r>
            <a:r>
              <a:rPr lang="en-US" sz="3600"/>
              <a:t>) = </a:t>
            </a:r>
          </a:p>
          <a:p>
            <a:pPr lvl="1">
              <a:buFontTx/>
              <a:buNone/>
            </a:pPr>
            <a:r>
              <a:rPr lang="en-US" sz="3200"/>
              <a:t>		</a:t>
            </a:r>
            <a:r>
              <a:rPr lang="en-US" sz="3200" i="1"/>
              <a:t>Tuples</a:t>
            </a:r>
            <a:r>
              <a:rPr lang="en-US" sz="3200"/>
              <a:t>(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R</a:t>
            </a:r>
            <a:r>
              <a:rPr lang="en-US" sz="3200"/>
              <a:t>) </a:t>
            </a:r>
            <a:r>
              <a:rPr lang="en-US" sz="3200">
                <a:sym typeface="Symbol" pitchFamily="-76" charset="2"/>
              </a:rPr>
              <a:t> </a:t>
            </a:r>
            <a:r>
              <a:rPr lang="en-US" sz="3200" i="1">
                <a:sym typeface="Symbol" pitchFamily="-76" charset="2"/>
              </a:rPr>
              <a:t>reduction</a:t>
            </a:r>
            <a:r>
              <a:rPr lang="en-US" sz="3200">
                <a:sym typeface="Symbol" pitchFamily="-76" charset="2"/>
              </a:rPr>
              <a:t>(</a:t>
            </a:r>
            <a:r>
              <a:rPr lang="en-US" sz="32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R</a:t>
            </a:r>
            <a:r>
              <a:rPr lang="en-US" sz="3200">
                <a:sym typeface="Symbol" pitchFamily="-76" charset="2"/>
              </a:rPr>
              <a:t>.</a:t>
            </a:r>
            <a:r>
              <a:rPr lang="en-US" sz="3200" i="1">
                <a:sym typeface="Symbol" pitchFamily="-76" charset="2"/>
              </a:rPr>
              <a:t>A</a:t>
            </a:r>
            <a:r>
              <a:rPr lang="en-US" sz="3200">
                <a:sym typeface="Symbol" pitchFamily="-76" charset="2"/>
              </a:rPr>
              <a:t>=</a:t>
            </a:r>
            <a:r>
              <a:rPr lang="en-US" sz="3200" i="1">
                <a:sym typeface="Symbol" pitchFamily="-76" charset="2"/>
              </a:rPr>
              <a:t>value</a:t>
            </a:r>
            <a:r>
              <a:rPr lang="en-US" sz="3200">
                <a:sym typeface="Symbol" pitchFamily="-76" charset="2"/>
              </a:rPr>
              <a:t>)</a:t>
            </a:r>
            <a:endParaRPr lang="en-US" sz="3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C54F5-713E-4009-B855-E01F1A2D1278}" type="slidenum">
              <a:rPr lang="en-US"/>
              <a:pPr/>
              <a:t>29</a:t>
            </a:fld>
            <a:endParaRPr lang="en-US"/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Query Execution Plan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 1: Choose a </a:t>
            </a:r>
            <a:r>
              <a:rPr lang="en-US" i="1"/>
              <a:t>logical</a:t>
            </a:r>
            <a:r>
              <a:rPr lang="en-US"/>
              <a:t> plan</a:t>
            </a:r>
          </a:p>
          <a:p>
            <a:r>
              <a:rPr lang="en-US"/>
              <a:t>Step 2: Reduce search space</a:t>
            </a:r>
          </a:p>
          <a:p>
            <a:r>
              <a:rPr lang="en-US"/>
              <a:t>Step 3: Use a heuristic search to further reduce complexity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42E6A-5995-49CC-8B3A-3EF22F61FDDB}" type="slidenum">
              <a:rPr lang="en-US"/>
              <a:pPr/>
              <a:t>3</a:t>
            </a:fld>
            <a:endParaRPr lang="en-US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4000"/>
              <a:t>Naive Conversion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28600" y="990600"/>
            <a:ext cx="8686800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SELECT DISTINCT</a:t>
            </a:r>
            <a:r>
              <a:rPr lang="en-US"/>
              <a:t>   </a:t>
            </a:r>
            <a:r>
              <a:rPr lang="en-US" i="1"/>
              <a:t>TargetList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FROM</a:t>
            </a:r>
            <a:r>
              <a:rPr lang="en-US"/>
              <a:t>      R1, R2, …, RN</a:t>
            </a:r>
          </a:p>
          <a:p>
            <a:pPr>
              <a:lnSpc>
                <a:spcPct val="90000"/>
              </a:lnSpc>
            </a:pPr>
            <a:r>
              <a:rPr lang="en-US">
                <a:latin typeface="Century Gothic" pitchFamily="34" charset="0"/>
              </a:rPr>
              <a:t>WHERE    </a:t>
            </a:r>
            <a:r>
              <a:rPr lang="en-US" i="1"/>
              <a:t>Condition</a:t>
            </a:r>
          </a:p>
          <a:p>
            <a:pPr>
              <a:lnSpc>
                <a:spcPct val="80000"/>
              </a:lnSpc>
            </a:pPr>
            <a:endParaRPr lang="en-US" sz="1600" i="1"/>
          </a:p>
          <a:p>
            <a:pPr>
              <a:lnSpc>
                <a:spcPct val="80000"/>
              </a:lnSpc>
            </a:pPr>
            <a:r>
              <a:rPr lang="en-US"/>
              <a:t>is equivalent to</a:t>
            </a:r>
          </a:p>
          <a:p>
            <a:pPr>
              <a:lnSpc>
                <a:spcPct val="80000"/>
              </a:lnSpc>
            </a:pPr>
            <a:endParaRPr lang="en-US" sz="1000"/>
          </a:p>
          <a:p>
            <a:pPr>
              <a:lnSpc>
                <a:spcPct val="80000"/>
              </a:lnSpc>
            </a:pPr>
            <a:r>
              <a:rPr lang="en-US">
                <a:sym typeface="Symbol" pitchFamily="-76" charset="2"/>
              </a:rPr>
              <a:t>            </a:t>
            </a:r>
            <a:r>
              <a:rPr lang="en-US" i="1" baseline="-25000">
                <a:sym typeface="Symbol" pitchFamily="-76" charset="2"/>
              </a:rPr>
              <a:t>TargetList</a:t>
            </a:r>
            <a:r>
              <a:rPr lang="en-US" baseline="-25000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(</a:t>
            </a:r>
            <a:r>
              <a:rPr lang="en-US" i="1" baseline="-25000">
                <a:sym typeface="Symbol" pitchFamily="-76" charset="2"/>
              </a:rPr>
              <a:t>Condition </a:t>
            </a:r>
            <a:r>
              <a:rPr lang="en-US">
                <a:sym typeface="Symbol" pitchFamily="-76" charset="2"/>
              </a:rPr>
              <a:t>(R1  R2  ...  RN))</a:t>
            </a:r>
          </a:p>
          <a:p>
            <a:pPr>
              <a:lnSpc>
                <a:spcPct val="80000"/>
              </a:lnSpc>
            </a:pPr>
            <a:endParaRPr lang="en-US" sz="1400">
              <a:sym typeface="Symbol" pitchFamily="-76" charset="2"/>
            </a:endParaRPr>
          </a:p>
          <a:p>
            <a:pPr>
              <a:lnSpc>
                <a:spcPct val="80000"/>
              </a:lnSpc>
            </a:pPr>
            <a:r>
              <a:rPr lang="en-US">
                <a:sym typeface="Symbol" pitchFamily="-76" charset="2"/>
              </a:rPr>
              <a:t>but this may  imply a very inefficient query execution plan.</a:t>
            </a:r>
          </a:p>
          <a:p>
            <a:endParaRPr lang="en-US" sz="1200">
              <a:sym typeface="Symbol" pitchFamily="-76" charset="2"/>
            </a:endParaRPr>
          </a:p>
          <a:p>
            <a:r>
              <a:rPr lang="en-US" i="1">
                <a:sym typeface="Symbol" pitchFamily="-76" charset="2"/>
              </a:rPr>
              <a:t>Example</a:t>
            </a:r>
            <a:r>
              <a:rPr lang="en-US">
                <a:sym typeface="Symbol" pitchFamily="-76" charset="2"/>
              </a:rPr>
              <a:t>:    </a:t>
            </a:r>
            <a:r>
              <a:rPr lang="en-US" i="1" baseline="-25000">
                <a:sym typeface="Symbol" pitchFamily="-76" charset="2"/>
              </a:rPr>
              <a:t>Name</a:t>
            </a:r>
            <a:r>
              <a:rPr lang="en-US" baseline="-25000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(</a:t>
            </a:r>
            <a:r>
              <a:rPr lang="en-US" i="1" baseline="-25000">
                <a:sym typeface="Symbol" pitchFamily="-76" charset="2"/>
              </a:rPr>
              <a:t>Id=ProfId </a:t>
            </a:r>
            <a:r>
              <a:rPr lang="en-US" baseline="-25000">
                <a:sym typeface="Symbol" pitchFamily="-76" charset="2"/>
              </a:rPr>
              <a:t></a:t>
            </a:r>
            <a:r>
              <a:rPr lang="en-US" i="1" baseline="-25000">
                <a:sym typeface="Symbol" pitchFamily="-76" charset="2"/>
              </a:rPr>
              <a:t>CrsCode=‘CS532’ </a:t>
            </a:r>
            <a:r>
              <a:rPr lang="en-US">
                <a:sym typeface="Symbol" pitchFamily="-76" charset="2"/>
              </a:rPr>
              <a:t>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>
                <a:sym typeface="Symbol" pitchFamily="-76" charset="2"/>
              </a:rPr>
              <a:t> 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>
                <a:sym typeface="Symbol" pitchFamily="-76" charset="2"/>
              </a:rPr>
              <a:t>))</a:t>
            </a:r>
          </a:p>
          <a:p>
            <a:pPr lvl="2">
              <a:lnSpc>
                <a:spcPct val="120000"/>
              </a:lnSpc>
              <a:buFontTx/>
              <a:buChar char="•"/>
            </a:pPr>
            <a:r>
              <a:rPr lang="en-US">
                <a:sym typeface="Symbol" pitchFamily="-76" charset="2"/>
              </a:rPr>
              <a:t> </a:t>
            </a:r>
            <a:r>
              <a:rPr lang="en-US" sz="2000">
                <a:sym typeface="Symbol" pitchFamily="-76" charset="2"/>
              </a:rPr>
              <a:t>Result can be  &lt; 100  bytes</a:t>
            </a:r>
          </a:p>
          <a:p>
            <a:pPr lvl="2">
              <a:buFontTx/>
              <a:buChar char="•"/>
            </a:pPr>
            <a:r>
              <a:rPr lang="en-US">
                <a:sym typeface="Symbol" pitchFamily="-76" charset="2"/>
              </a:rPr>
              <a:t> </a:t>
            </a:r>
            <a:r>
              <a:rPr lang="en-US" sz="2000">
                <a:sym typeface="Symbol" pitchFamily="-76" charset="2"/>
              </a:rPr>
              <a:t>But if each relation is 50K then we end up computing an</a:t>
            </a:r>
          </a:p>
          <a:p>
            <a:pPr lvl="2"/>
            <a:r>
              <a:rPr lang="en-US" sz="2000">
                <a:sym typeface="Symbol" pitchFamily="-76" charset="2"/>
              </a:rPr>
              <a:t>   intermediate  result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Professor</a:t>
            </a:r>
            <a:r>
              <a:rPr lang="en-US" sz="2000">
                <a:sym typeface="Symbol" pitchFamily="-76" charset="2"/>
              </a:rPr>
              <a:t>  </a:t>
            </a:r>
            <a:r>
              <a:rPr lang="en-US" sz="2000"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-76" charset="2"/>
              </a:rPr>
              <a:t>Teaching</a:t>
            </a:r>
            <a:r>
              <a:rPr lang="en-US" sz="2000">
                <a:sym typeface="Symbol" pitchFamily="-76" charset="2"/>
              </a:rPr>
              <a:t>  of size 500M</a:t>
            </a:r>
          </a:p>
          <a:p>
            <a:pPr lvl="2"/>
            <a:r>
              <a:rPr lang="en-US" sz="2000">
                <a:sym typeface="Symbol" pitchFamily="-76" charset="2"/>
              </a:rPr>
              <a:t>   before shrinking it down to just a few bytes.</a:t>
            </a:r>
          </a:p>
          <a:p>
            <a:endParaRPr lang="en-US" sz="1600">
              <a:sym typeface="Symbol" pitchFamily="-76" charset="2"/>
            </a:endParaRPr>
          </a:p>
          <a:p>
            <a:r>
              <a:rPr lang="en-US" b="1" i="1">
                <a:sym typeface="Symbol" pitchFamily="-76" charset="2"/>
              </a:rPr>
              <a:t>Problem</a:t>
            </a:r>
            <a:r>
              <a:rPr lang="en-US">
                <a:sym typeface="Symbol" pitchFamily="-76" charset="2"/>
              </a:rPr>
              <a:t>: Find an </a:t>
            </a:r>
            <a:r>
              <a:rPr lang="en-US" i="1">
                <a:sym typeface="Symbol" pitchFamily="-76" charset="2"/>
              </a:rPr>
              <a:t>equivalent</a:t>
            </a:r>
            <a:r>
              <a:rPr lang="en-US">
                <a:sym typeface="Symbol" pitchFamily="-76" charset="2"/>
              </a:rPr>
              <a:t> relational algebra expression that can be evaluated “</a:t>
            </a:r>
            <a:r>
              <a:rPr lang="en-US" i="1">
                <a:sym typeface="Symbol" pitchFamily="-76" charset="2"/>
              </a:rPr>
              <a:t>efficiently</a:t>
            </a:r>
            <a:r>
              <a:rPr lang="en-US">
                <a:sym typeface="Symbol" pitchFamily="-76" charset="2"/>
              </a:rPr>
              <a:t>”.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F7CF3-E8A3-43A3-AECC-0E8B66E30F03}" type="slidenum">
              <a:rPr lang="en-US"/>
              <a:pPr/>
              <a:t>30</a:t>
            </a:fld>
            <a:endParaRPr lang="en-US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1: Choosing a Logical Plan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534400" cy="4114800"/>
          </a:xfrm>
        </p:spPr>
        <p:txBody>
          <a:bodyPr/>
          <a:lstStyle/>
          <a:p>
            <a:r>
              <a:rPr lang="en-US" sz="2800"/>
              <a:t>Involves choosing a query tree, which indicates the order in which algebraic operations are applied</a:t>
            </a:r>
          </a:p>
          <a:p>
            <a:r>
              <a:rPr lang="en-US" sz="2800" i="1"/>
              <a:t>Heuristic</a:t>
            </a:r>
            <a:r>
              <a:rPr lang="en-US" sz="2800"/>
              <a:t>: Pushed trees are good, but sometimes “nearly fully pushed” trees are better due to indexing (as we saw in the example)</a:t>
            </a:r>
          </a:p>
          <a:p>
            <a:r>
              <a:rPr lang="en-US" sz="2800" b="1"/>
              <a:t>So</a:t>
            </a:r>
            <a:r>
              <a:rPr lang="en-US" sz="2800"/>
              <a:t>: Take the initial “master plan” tree and produce a </a:t>
            </a:r>
            <a:r>
              <a:rPr lang="en-US" sz="2800" i="1"/>
              <a:t>fully pushed</a:t>
            </a:r>
            <a:r>
              <a:rPr lang="en-US" sz="2800"/>
              <a:t> tree plus several </a:t>
            </a:r>
            <a:r>
              <a:rPr lang="en-US" sz="2800" i="1"/>
              <a:t>nearly fully pushed</a:t>
            </a:r>
            <a:r>
              <a:rPr lang="en-US" sz="2800"/>
              <a:t> trees.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3597B-D5CE-4D7C-A569-35D3FA9E6C10}" type="slidenum">
              <a:rPr lang="en-US"/>
              <a:pPr/>
              <a:t>31</a:t>
            </a:fld>
            <a:endParaRPr lang="en-US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2: Reduce Search Space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495800"/>
          </a:xfrm>
        </p:spPr>
        <p:txBody>
          <a:bodyPr/>
          <a:lstStyle/>
          <a:p>
            <a:r>
              <a:rPr lang="en-US"/>
              <a:t>Deal with </a:t>
            </a:r>
            <a:r>
              <a:rPr lang="en-US" i="1"/>
              <a:t>associativity</a:t>
            </a:r>
            <a:r>
              <a:rPr lang="en-US"/>
              <a:t> of binary operators (join, union, …)</a:t>
            </a: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593725" y="3927475"/>
            <a:ext cx="2251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B      C     D</a:t>
            </a:r>
          </a:p>
        </p:txBody>
      </p:sp>
      <p:grpSp>
        <p:nvGrpSpPr>
          <p:cNvPr id="25656" name="Group 56"/>
          <p:cNvGrpSpPr>
            <a:grpSpLocks/>
          </p:cNvGrpSpPr>
          <p:nvPr/>
        </p:nvGrpSpPr>
        <p:grpSpPr bwMode="auto">
          <a:xfrm>
            <a:off x="3962400" y="3200400"/>
            <a:ext cx="457200" cy="304800"/>
            <a:chOff x="2496" y="2064"/>
            <a:chExt cx="288" cy="192"/>
          </a:xfrm>
        </p:grpSpPr>
        <p:sp>
          <p:nvSpPr>
            <p:cNvPr id="25607" name="AutoShape 7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08" name="AutoShape 8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2955925" y="4613275"/>
            <a:ext cx="2479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  B     C       D</a:t>
            </a:r>
          </a:p>
        </p:txBody>
      </p:sp>
      <p:sp>
        <p:nvSpPr>
          <p:cNvPr id="25623" name="Line 23"/>
          <p:cNvSpPr>
            <a:spLocks noChangeShapeType="1"/>
          </p:cNvSpPr>
          <p:nvPr/>
        </p:nvSpPr>
        <p:spPr bwMode="auto">
          <a:xfrm flipH="1">
            <a:off x="914400" y="3581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4" name="Line 24"/>
          <p:cNvSpPr>
            <a:spLocks noChangeShapeType="1"/>
          </p:cNvSpPr>
          <p:nvPr/>
        </p:nvSpPr>
        <p:spPr bwMode="auto">
          <a:xfrm flipH="1">
            <a:off x="1447800" y="3581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5" name="Line 25"/>
          <p:cNvSpPr>
            <a:spLocks noChangeShapeType="1"/>
          </p:cNvSpPr>
          <p:nvPr/>
        </p:nvSpPr>
        <p:spPr bwMode="auto">
          <a:xfrm>
            <a:off x="1676400" y="3581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6" name="Line 26"/>
          <p:cNvSpPr>
            <a:spLocks noChangeShapeType="1"/>
          </p:cNvSpPr>
          <p:nvPr/>
        </p:nvSpPr>
        <p:spPr bwMode="auto">
          <a:xfrm>
            <a:off x="1676400" y="3581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3581400" y="3581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Line 29"/>
          <p:cNvSpPr>
            <a:spLocks noChangeShapeType="1"/>
          </p:cNvSpPr>
          <p:nvPr/>
        </p:nvSpPr>
        <p:spPr bwMode="auto">
          <a:xfrm>
            <a:off x="4191000" y="3581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 flipH="1">
            <a:off x="3200400" y="4114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1" name="Line 31"/>
          <p:cNvSpPr>
            <a:spLocks noChangeShapeType="1"/>
          </p:cNvSpPr>
          <p:nvPr/>
        </p:nvSpPr>
        <p:spPr bwMode="auto">
          <a:xfrm>
            <a:off x="3581400" y="4191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2" name="Line 32"/>
          <p:cNvSpPr>
            <a:spLocks noChangeShapeType="1"/>
          </p:cNvSpPr>
          <p:nvPr/>
        </p:nvSpPr>
        <p:spPr bwMode="auto">
          <a:xfrm flipH="1">
            <a:off x="4495800" y="4114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3" name="Line 33"/>
          <p:cNvSpPr>
            <a:spLocks noChangeShapeType="1"/>
          </p:cNvSpPr>
          <p:nvPr/>
        </p:nvSpPr>
        <p:spPr bwMode="auto">
          <a:xfrm>
            <a:off x="4800600" y="4114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7832725" y="3775075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7070725" y="453707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699125" y="5222875"/>
            <a:ext cx="1141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  B</a:t>
            </a:r>
          </a:p>
        </p:txBody>
      </p:sp>
      <p:sp>
        <p:nvSpPr>
          <p:cNvPr id="25642" name="Line 42"/>
          <p:cNvSpPr>
            <a:spLocks noChangeShapeType="1"/>
          </p:cNvSpPr>
          <p:nvPr/>
        </p:nvSpPr>
        <p:spPr bwMode="auto">
          <a:xfrm flipH="1">
            <a:off x="6858000" y="35814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3" name="Line 43"/>
          <p:cNvSpPr>
            <a:spLocks noChangeShapeType="1"/>
          </p:cNvSpPr>
          <p:nvPr/>
        </p:nvSpPr>
        <p:spPr bwMode="auto">
          <a:xfrm>
            <a:off x="7543800" y="3581400"/>
            <a:ext cx="381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4" name="Line 44"/>
          <p:cNvSpPr>
            <a:spLocks noChangeShapeType="1"/>
          </p:cNvSpPr>
          <p:nvPr/>
        </p:nvSpPr>
        <p:spPr bwMode="auto">
          <a:xfrm flipH="1">
            <a:off x="6324600" y="41910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5" name="Line 45"/>
          <p:cNvSpPr>
            <a:spLocks noChangeShapeType="1"/>
          </p:cNvSpPr>
          <p:nvPr/>
        </p:nvSpPr>
        <p:spPr bwMode="auto">
          <a:xfrm>
            <a:off x="6781800" y="41910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0" name="Line 50"/>
          <p:cNvSpPr>
            <a:spLocks noChangeShapeType="1"/>
          </p:cNvSpPr>
          <p:nvPr/>
        </p:nvSpPr>
        <p:spPr bwMode="auto">
          <a:xfrm flipH="1">
            <a:off x="5943600" y="487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1" name="Line 51"/>
          <p:cNvSpPr>
            <a:spLocks noChangeShapeType="1"/>
          </p:cNvSpPr>
          <p:nvPr/>
        </p:nvSpPr>
        <p:spPr bwMode="auto">
          <a:xfrm>
            <a:off x="6248400" y="4876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53" name="Text Box 53"/>
          <p:cNvSpPr txBox="1">
            <a:spLocks noChangeArrowheads="1"/>
          </p:cNvSpPr>
          <p:nvPr/>
        </p:nvSpPr>
        <p:spPr bwMode="auto">
          <a:xfrm>
            <a:off x="593725" y="4765675"/>
            <a:ext cx="19669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Logical query</a:t>
            </a:r>
          </a:p>
          <a:p>
            <a:r>
              <a:rPr lang="en-US"/>
              <a:t>execution plan</a:t>
            </a:r>
          </a:p>
        </p:txBody>
      </p:sp>
      <p:sp>
        <p:nvSpPr>
          <p:cNvPr id="25654" name="Text Box 54"/>
          <p:cNvSpPr txBox="1">
            <a:spLocks noChangeArrowheads="1"/>
          </p:cNvSpPr>
          <p:nvPr/>
        </p:nvSpPr>
        <p:spPr bwMode="auto">
          <a:xfrm>
            <a:off x="3260725" y="5375275"/>
            <a:ext cx="1501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Equivalent</a:t>
            </a:r>
          </a:p>
          <a:p>
            <a:r>
              <a:rPr lang="en-US"/>
              <a:t>query tree</a:t>
            </a:r>
          </a:p>
        </p:txBody>
      </p:sp>
      <p:sp>
        <p:nvSpPr>
          <p:cNvPr id="25655" name="Text Box 55"/>
          <p:cNvSpPr txBox="1">
            <a:spLocks noChangeArrowheads="1"/>
          </p:cNvSpPr>
          <p:nvPr/>
        </p:nvSpPr>
        <p:spPr bwMode="auto">
          <a:xfrm>
            <a:off x="5791200" y="5562600"/>
            <a:ext cx="20780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Equivalent </a:t>
            </a: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left </a:t>
            </a:r>
          </a:p>
          <a:p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deep query tree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5657" name="Group 57"/>
          <p:cNvGrpSpPr>
            <a:grpSpLocks/>
          </p:cNvGrpSpPr>
          <p:nvPr/>
        </p:nvGrpSpPr>
        <p:grpSpPr bwMode="auto">
          <a:xfrm>
            <a:off x="3352800" y="3810000"/>
            <a:ext cx="457200" cy="304800"/>
            <a:chOff x="2496" y="2064"/>
            <a:chExt cx="288" cy="192"/>
          </a:xfrm>
        </p:grpSpPr>
        <p:sp>
          <p:nvSpPr>
            <p:cNvPr id="25658" name="AutoShape 58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59" name="AutoShape 59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5660" name="Group 60"/>
          <p:cNvGrpSpPr>
            <a:grpSpLocks/>
          </p:cNvGrpSpPr>
          <p:nvPr/>
        </p:nvGrpSpPr>
        <p:grpSpPr bwMode="auto">
          <a:xfrm>
            <a:off x="4572000" y="3810000"/>
            <a:ext cx="457200" cy="304800"/>
            <a:chOff x="2496" y="2064"/>
            <a:chExt cx="288" cy="192"/>
          </a:xfrm>
        </p:grpSpPr>
        <p:sp>
          <p:nvSpPr>
            <p:cNvPr id="25661" name="AutoShape 61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62" name="AutoShape 62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5663" name="Group 63"/>
          <p:cNvGrpSpPr>
            <a:grpSpLocks/>
          </p:cNvGrpSpPr>
          <p:nvPr/>
        </p:nvGrpSpPr>
        <p:grpSpPr bwMode="auto">
          <a:xfrm>
            <a:off x="6553200" y="3886200"/>
            <a:ext cx="457200" cy="304800"/>
            <a:chOff x="2496" y="2064"/>
            <a:chExt cx="288" cy="192"/>
          </a:xfrm>
        </p:grpSpPr>
        <p:sp>
          <p:nvSpPr>
            <p:cNvPr id="25664" name="AutoShape 64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65" name="AutoShape 65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5666" name="Group 66"/>
          <p:cNvGrpSpPr>
            <a:grpSpLocks/>
          </p:cNvGrpSpPr>
          <p:nvPr/>
        </p:nvGrpSpPr>
        <p:grpSpPr bwMode="auto">
          <a:xfrm>
            <a:off x="7315200" y="3200400"/>
            <a:ext cx="457200" cy="304800"/>
            <a:chOff x="2496" y="2064"/>
            <a:chExt cx="288" cy="192"/>
          </a:xfrm>
        </p:grpSpPr>
        <p:sp>
          <p:nvSpPr>
            <p:cNvPr id="25667" name="AutoShape 67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68" name="AutoShape 68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5669" name="Group 69"/>
          <p:cNvGrpSpPr>
            <a:grpSpLocks/>
          </p:cNvGrpSpPr>
          <p:nvPr/>
        </p:nvGrpSpPr>
        <p:grpSpPr bwMode="auto">
          <a:xfrm>
            <a:off x="6019800" y="4495800"/>
            <a:ext cx="457200" cy="304800"/>
            <a:chOff x="2496" y="2064"/>
            <a:chExt cx="288" cy="192"/>
          </a:xfrm>
        </p:grpSpPr>
        <p:sp>
          <p:nvSpPr>
            <p:cNvPr id="25670" name="AutoShape 70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71" name="AutoShape 71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5672" name="Group 72"/>
          <p:cNvGrpSpPr>
            <a:grpSpLocks/>
          </p:cNvGrpSpPr>
          <p:nvPr/>
        </p:nvGrpSpPr>
        <p:grpSpPr bwMode="auto">
          <a:xfrm>
            <a:off x="1447800" y="3200400"/>
            <a:ext cx="457200" cy="304800"/>
            <a:chOff x="2496" y="2064"/>
            <a:chExt cx="288" cy="192"/>
          </a:xfrm>
        </p:grpSpPr>
        <p:sp>
          <p:nvSpPr>
            <p:cNvPr id="25673" name="AutoShape 73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74" name="AutoShape 74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22CC5-7C76-4B39-860F-CE89FFB3EF87}" type="slidenum">
              <a:rPr lang="en-US"/>
              <a:pPr/>
              <a:t>32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(cont’d)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issues:</a:t>
            </a:r>
          </a:p>
          <a:p>
            <a:pPr lvl="1"/>
            <a:r>
              <a:rPr lang="en-US"/>
              <a:t>Choose a particular </a:t>
            </a:r>
            <a:r>
              <a:rPr lang="en-US" i="1"/>
              <a:t>shape</a:t>
            </a:r>
            <a:r>
              <a:rPr lang="en-US"/>
              <a:t> of a tree (like in the previous slide)</a:t>
            </a:r>
          </a:p>
          <a:p>
            <a:pPr lvl="2"/>
            <a:r>
              <a:rPr lang="en-US"/>
              <a:t>Equals the number of ways to parenthesize N-way join – grows very rapidly</a:t>
            </a:r>
          </a:p>
          <a:p>
            <a:pPr lvl="1"/>
            <a:r>
              <a:rPr lang="en-US"/>
              <a:t>Choose a particular permutation of the leaves</a:t>
            </a:r>
          </a:p>
          <a:p>
            <a:pPr lvl="2"/>
            <a:r>
              <a:rPr lang="en-US"/>
              <a:t>E.g., 4! permutations of the leaves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A, B, C, 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D03E6-9799-4A6C-BC71-CF6663E6C3E6}" type="slidenum">
              <a:rPr lang="en-US"/>
              <a:pPr/>
              <a:t>33</a:t>
            </a:fld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838200"/>
          </a:xfrm>
        </p:spPr>
        <p:txBody>
          <a:bodyPr/>
          <a:lstStyle/>
          <a:p>
            <a:r>
              <a:rPr lang="en-US" sz="4000"/>
              <a:t>Step 2: Dealing With Associativity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Too many trees to evaluate: settle on a particular shape:  </a:t>
            </a:r>
            <a:r>
              <a:rPr lang="en-US" sz="2800" i="1">
                <a:effectLst>
                  <a:outerShdw blurRad="38100" dist="38100" dir="2700000" algn="tl">
                    <a:srgbClr val="C0C0C0"/>
                  </a:outerShdw>
                </a:effectLst>
              </a:rPr>
              <a:t>left-deep tree.</a:t>
            </a:r>
            <a:r>
              <a:rPr 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because it allows </a:t>
            </a:r>
            <a:r>
              <a:rPr lang="en-US" sz="2400" i="1">
                <a:effectLst>
                  <a:outerShdw blurRad="38100" dist="38100" dir="2700000" algn="tl">
                    <a:srgbClr val="C0C0C0"/>
                  </a:outerShdw>
                </a:effectLst>
              </a:rPr>
              <a:t>pipelining</a:t>
            </a:r>
            <a:r>
              <a:rPr lang="en-US" sz="2400"/>
              <a:t>:</a:t>
            </a: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  <a:p>
            <a:pPr>
              <a:lnSpc>
                <a:spcPct val="90000"/>
              </a:lnSpc>
              <a:buFontTx/>
              <a:buNone/>
            </a:pP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400" i="1"/>
              <a:t>Property</a:t>
            </a:r>
            <a:r>
              <a:rPr lang="en-US" sz="2400"/>
              <a:t>: once a row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/>
              <a:t> has been output by P</a:t>
            </a:r>
            <a:r>
              <a:rPr lang="en-US" sz="2400" baseline="-25000"/>
              <a:t>1</a:t>
            </a:r>
            <a:r>
              <a:rPr lang="en-US" sz="2400"/>
              <a:t>, it need not be output again (but C may have to be processed several times in P</a:t>
            </a:r>
            <a:r>
              <a:rPr lang="en-US" sz="2400" baseline="-25000"/>
              <a:t>2</a:t>
            </a:r>
            <a:r>
              <a:rPr lang="en-US" sz="2400"/>
              <a:t> for successive portions of 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2400"/>
              <a:t>)</a:t>
            </a:r>
          </a:p>
          <a:p>
            <a:pPr lvl="1">
              <a:lnSpc>
                <a:spcPct val="90000"/>
              </a:lnSpc>
            </a:pPr>
            <a:r>
              <a:rPr lang="en-US" sz="2400" i="1"/>
              <a:t>Advantage</a:t>
            </a:r>
            <a:r>
              <a:rPr lang="en-US" sz="2400"/>
              <a:t>: none of the intermediate relations (</a:t>
            </a:r>
            <a:r>
              <a:rPr lang="en-US" sz="2400">
                <a:effectLst>
                  <a:outerShdw blurRad="38100" dist="38100" dir="2700000" algn="tl">
                    <a:srgbClr val="C0C0C0"/>
                  </a:outerShdw>
                </a:effectLst>
              </a:rPr>
              <a:t>X, Y</a:t>
            </a:r>
            <a:r>
              <a:rPr lang="en-US" sz="2400"/>
              <a:t>) have to be completely materialized and saved on disk.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Important if one such relation is very large, but the final result is small</a:t>
            </a:r>
            <a:endParaRPr lang="en-US"/>
          </a:p>
        </p:txBody>
      </p:sp>
      <p:grpSp>
        <p:nvGrpSpPr>
          <p:cNvPr id="27698" name="Group 50"/>
          <p:cNvGrpSpPr>
            <a:grpSpLocks/>
          </p:cNvGrpSpPr>
          <p:nvPr/>
        </p:nvGrpSpPr>
        <p:grpSpPr bwMode="auto">
          <a:xfrm>
            <a:off x="1447800" y="2286000"/>
            <a:ext cx="6781800" cy="1482725"/>
            <a:chOff x="912" y="1610"/>
            <a:chExt cx="4272" cy="934"/>
          </a:xfrm>
        </p:grpSpPr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 rot="-5400000">
              <a:off x="1344" y="2160"/>
              <a:ext cx="192" cy="19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7655" name="Rectangle 7"/>
            <p:cNvSpPr>
              <a:spLocks noChangeArrowheads="1"/>
            </p:cNvSpPr>
            <p:nvPr/>
          </p:nvSpPr>
          <p:spPr bwMode="auto">
            <a:xfrm>
              <a:off x="912" y="196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          B</a:t>
              </a:r>
            </a:p>
          </p:txBody>
        </p:sp>
        <p:sp>
          <p:nvSpPr>
            <p:cNvPr id="27661" name="Rectangle 13"/>
            <p:cNvSpPr>
              <a:spLocks noChangeArrowheads="1"/>
            </p:cNvSpPr>
            <p:nvPr/>
          </p:nvSpPr>
          <p:spPr bwMode="auto">
            <a:xfrm>
              <a:off x="2496" y="196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          C</a:t>
              </a:r>
            </a:p>
          </p:txBody>
        </p:sp>
        <p:sp>
          <p:nvSpPr>
            <p:cNvPr id="27662" name="Rectangle 14"/>
            <p:cNvSpPr>
              <a:spLocks noChangeArrowheads="1"/>
            </p:cNvSpPr>
            <p:nvPr/>
          </p:nvSpPr>
          <p:spPr bwMode="auto">
            <a:xfrm>
              <a:off x="4272" y="1968"/>
              <a:ext cx="912" cy="5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         D</a:t>
              </a:r>
            </a:p>
          </p:txBody>
        </p:sp>
        <p:sp>
          <p:nvSpPr>
            <p:cNvPr id="27664" name="Line 16"/>
            <p:cNvSpPr>
              <a:spLocks noChangeShapeType="1"/>
            </p:cNvSpPr>
            <p:nvPr/>
          </p:nvSpPr>
          <p:spPr bwMode="auto">
            <a:xfrm>
              <a:off x="1824" y="2256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5" name="Line 17"/>
            <p:cNvSpPr>
              <a:spLocks noChangeShapeType="1"/>
            </p:cNvSpPr>
            <p:nvPr/>
          </p:nvSpPr>
          <p:spPr bwMode="auto">
            <a:xfrm>
              <a:off x="3408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2006" y="223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</a:p>
          </p:txBody>
        </p:sp>
        <p:sp>
          <p:nvSpPr>
            <p:cNvPr id="27679" name="Text Box 31"/>
            <p:cNvSpPr txBox="1">
              <a:spLocks noChangeArrowheads="1"/>
            </p:cNvSpPr>
            <p:nvPr/>
          </p:nvSpPr>
          <p:spPr bwMode="auto">
            <a:xfrm>
              <a:off x="3686" y="223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Y</a:t>
              </a:r>
            </a:p>
          </p:txBody>
        </p:sp>
        <p:sp>
          <p:nvSpPr>
            <p:cNvPr id="27688" name="Text Box 40"/>
            <p:cNvSpPr txBox="1">
              <a:spLocks noChangeArrowheads="1"/>
            </p:cNvSpPr>
            <p:nvPr/>
          </p:nvSpPr>
          <p:spPr bwMode="auto">
            <a:xfrm>
              <a:off x="1190" y="1610"/>
              <a:ext cx="355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P</a:t>
              </a:r>
              <a:r>
                <a:rPr lang="en-US" baseline="-25000"/>
                <a:t>1</a:t>
              </a:r>
              <a:r>
                <a:rPr lang="en-US"/>
                <a:t>                             P</a:t>
              </a:r>
              <a:r>
                <a:rPr lang="en-US" baseline="-25000"/>
                <a:t>2</a:t>
              </a:r>
              <a:r>
                <a:rPr lang="en-US"/>
                <a:t>                                P</a:t>
              </a:r>
              <a:r>
                <a:rPr lang="en-US" baseline="-25000"/>
                <a:t>3</a:t>
              </a:r>
              <a:endParaRPr lang="en-US"/>
            </a:p>
          </p:txBody>
        </p:sp>
        <p:grpSp>
          <p:nvGrpSpPr>
            <p:cNvPr id="27689" name="Group 41"/>
            <p:cNvGrpSpPr>
              <a:grpSpLocks/>
            </p:cNvGrpSpPr>
            <p:nvPr/>
          </p:nvGrpSpPr>
          <p:grpSpPr bwMode="auto">
            <a:xfrm>
              <a:off x="2832" y="2160"/>
              <a:ext cx="288" cy="192"/>
              <a:chOff x="2496" y="2064"/>
              <a:chExt cx="288" cy="192"/>
            </a:xfrm>
          </p:grpSpPr>
          <p:sp>
            <p:nvSpPr>
              <p:cNvPr id="27690" name="AutoShape 42"/>
              <p:cNvSpPr>
                <a:spLocks noChangeArrowheads="1"/>
              </p:cNvSpPr>
              <p:nvPr/>
            </p:nvSpPr>
            <p:spPr bwMode="auto">
              <a:xfrm rot="5400000" flipH="1">
                <a:off x="2472" y="2088"/>
                <a:ext cx="192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1" name="AutoShape 43"/>
              <p:cNvSpPr>
                <a:spLocks noChangeArrowheads="1"/>
              </p:cNvSpPr>
              <p:nvPr/>
            </p:nvSpPr>
            <p:spPr bwMode="auto">
              <a:xfrm rot="-5400000">
                <a:off x="2616" y="2088"/>
                <a:ext cx="192" cy="144"/>
              </a:xfrm>
              <a:prstGeom prst="triangle">
                <a:avLst>
                  <a:gd name="adj" fmla="val 5051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92" name="Group 44"/>
            <p:cNvGrpSpPr>
              <a:grpSpLocks/>
            </p:cNvGrpSpPr>
            <p:nvPr/>
          </p:nvGrpSpPr>
          <p:grpSpPr bwMode="auto">
            <a:xfrm>
              <a:off x="4560" y="2160"/>
              <a:ext cx="288" cy="192"/>
              <a:chOff x="2496" y="2064"/>
              <a:chExt cx="288" cy="192"/>
            </a:xfrm>
          </p:grpSpPr>
          <p:sp>
            <p:nvSpPr>
              <p:cNvPr id="27693" name="AutoShape 45"/>
              <p:cNvSpPr>
                <a:spLocks noChangeArrowheads="1"/>
              </p:cNvSpPr>
              <p:nvPr/>
            </p:nvSpPr>
            <p:spPr bwMode="auto">
              <a:xfrm rot="5400000" flipH="1">
                <a:off x="2472" y="2088"/>
                <a:ext cx="192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4" name="AutoShape 46"/>
              <p:cNvSpPr>
                <a:spLocks noChangeArrowheads="1"/>
              </p:cNvSpPr>
              <p:nvPr/>
            </p:nvSpPr>
            <p:spPr bwMode="auto">
              <a:xfrm rot="-5400000">
                <a:off x="2616" y="2088"/>
                <a:ext cx="192" cy="144"/>
              </a:xfrm>
              <a:prstGeom prst="triangle">
                <a:avLst>
                  <a:gd name="adj" fmla="val 5051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695" name="Group 47"/>
            <p:cNvGrpSpPr>
              <a:grpSpLocks/>
            </p:cNvGrpSpPr>
            <p:nvPr/>
          </p:nvGrpSpPr>
          <p:grpSpPr bwMode="auto">
            <a:xfrm>
              <a:off x="1200" y="2160"/>
              <a:ext cx="288" cy="192"/>
              <a:chOff x="2496" y="2064"/>
              <a:chExt cx="288" cy="192"/>
            </a:xfrm>
          </p:grpSpPr>
          <p:sp>
            <p:nvSpPr>
              <p:cNvPr id="27696" name="AutoShape 48"/>
              <p:cNvSpPr>
                <a:spLocks noChangeArrowheads="1"/>
              </p:cNvSpPr>
              <p:nvPr/>
            </p:nvSpPr>
            <p:spPr bwMode="auto">
              <a:xfrm rot="5400000" flipH="1">
                <a:off x="2472" y="2088"/>
                <a:ext cx="192" cy="14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rot="10800000" vert="eaVert"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27697" name="AutoShape 49"/>
              <p:cNvSpPr>
                <a:spLocks noChangeArrowheads="1"/>
              </p:cNvSpPr>
              <p:nvPr/>
            </p:nvSpPr>
            <p:spPr bwMode="auto">
              <a:xfrm rot="-5400000">
                <a:off x="2616" y="2088"/>
                <a:ext cx="192" cy="144"/>
              </a:xfrm>
              <a:prstGeom prst="triangle">
                <a:avLst>
                  <a:gd name="adj" fmla="val 50519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vert="eaVert"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DC90A-5B4D-49E1-961C-085BA3962D1F}" type="slidenum">
              <a:rPr lang="en-US"/>
              <a:pPr/>
              <a:t>34</a:t>
            </a:fld>
            <a:endParaRPr lang="en-US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838200"/>
          </a:xfrm>
        </p:spPr>
        <p:txBody>
          <a:bodyPr/>
          <a:lstStyle/>
          <a:p>
            <a:r>
              <a:rPr lang="en-US" sz="4000"/>
              <a:t>Step 2: Dealing with Associativity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447800"/>
            <a:ext cx="7620000" cy="1219200"/>
          </a:xfrm>
        </p:spPr>
        <p:txBody>
          <a:bodyPr/>
          <a:lstStyle/>
          <a:p>
            <a:r>
              <a:rPr lang="en-US"/>
              <a:t>consider the alternative:  if we use the association ((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   B</a:t>
            </a:r>
            <a:r>
              <a:rPr lang="en-US"/>
              <a:t>)        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        D</a:t>
            </a:r>
            <a:r>
              <a:rPr lang="en-US"/>
              <a:t>))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447800" y="27432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     B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447800" y="40386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          D</a:t>
            </a:r>
          </a:p>
        </p:txBody>
      </p:sp>
      <p:sp>
        <p:nvSpPr>
          <p:cNvPr id="28681" name="Rectangle 9"/>
          <p:cNvSpPr>
            <a:spLocks noChangeArrowheads="1"/>
          </p:cNvSpPr>
          <p:nvPr/>
        </p:nvSpPr>
        <p:spPr bwMode="auto">
          <a:xfrm>
            <a:off x="4267200" y="3352800"/>
            <a:ext cx="14478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         Y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3581400" y="3048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2895600" y="32004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Line 27"/>
          <p:cNvSpPr>
            <a:spLocks noChangeShapeType="1"/>
          </p:cNvSpPr>
          <p:nvPr/>
        </p:nvSpPr>
        <p:spPr bwMode="auto">
          <a:xfrm flipV="1">
            <a:off x="2895600" y="3810000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3581400" y="4191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080125" y="30130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702" name="Text Box 30"/>
          <p:cNvSpPr txBox="1">
            <a:spLocks noChangeArrowheads="1"/>
          </p:cNvSpPr>
          <p:nvPr/>
        </p:nvSpPr>
        <p:spPr bwMode="auto">
          <a:xfrm>
            <a:off x="6096000" y="2971800"/>
            <a:ext cx="2830513" cy="272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/>
              <a:t>Each row of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/>
              <a:t> must</a:t>
            </a:r>
          </a:p>
          <a:p>
            <a:pPr>
              <a:lnSpc>
                <a:spcPct val="90000"/>
              </a:lnSpc>
            </a:pPr>
            <a:r>
              <a:rPr lang="en-US"/>
              <a:t>be processed against</a:t>
            </a:r>
          </a:p>
          <a:p>
            <a:pPr>
              <a:lnSpc>
                <a:spcPct val="90000"/>
              </a:lnSpc>
            </a:pPr>
            <a:r>
              <a:rPr lang="en-US"/>
              <a:t>all of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/>
              <a:t>.  Hence all of</a:t>
            </a:r>
          </a:p>
          <a:p>
            <a:pPr>
              <a:lnSpc>
                <a:spcPct val="90000"/>
              </a:lnSpc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/>
              <a:t> (can be very large)</a:t>
            </a:r>
          </a:p>
          <a:p>
            <a:pPr>
              <a:lnSpc>
                <a:spcPct val="90000"/>
              </a:lnSpc>
            </a:pPr>
            <a:r>
              <a:rPr lang="en-US"/>
              <a:t> must be stored </a:t>
            </a:r>
          </a:p>
          <a:p>
            <a:pPr>
              <a:lnSpc>
                <a:spcPct val="90000"/>
              </a:lnSpc>
            </a:pPr>
            <a:r>
              <a:rPr lang="en-US"/>
              <a:t>in P</a:t>
            </a:r>
            <a:r>
              <a:rPr lang="en-US" baseline="-25000"/>
              <a:t>3</a:t>
            </a:r>
            <a:r>
              <a:rPr lang="en-US"/>
              <a:t>, or P</a:t>
            </a:r>
            <a:r>
              <a:rPr lang="en-US" baseline="-25000"/>
              <a:t>2</a:t>
            </a:r>
            <a:r>
              <a:rPr lang="en-US"/>
              <a:t> has to</a:t>
            </a:r>
          </a:p>
          <a:p>
            <a:pPr>
              <a:lnSpc>
                <a:spcPct val="90000"/>
              </a:lnSpc>
            </a:pPr>
            <a:r>
              <a:rPr lang="en-US"/>
              <a:t>recompute it several </a:t>
            </a:r>
          </a:p>
          <a:p>
            <a:pPr>
              <a:lnSpc>
                <a:spcPct val="90000"/>
              </a:lnSpc>
            </a:pPr>
            <a:r>
              <a:rPr lang="en-US"/>
              <a:t>times.</a:t>
            </a:r>
          </a:p>
        </p:txBody>
      </p:sp>
      <p:sp>
        <p:nvSpPr>
          <p:cNvPr id="28703" name="Text Box 31"/>
          <p:cNvSpPr txBox="1">
            <a:spLocks noChangeArrowheads="1"/>
          </p:cNvSpPr>
          <p:nvPr/>
        </p:nvSpPr>
        <p:spPr bwMode="auto">
          <a:xfrm>
            <a:off x="822325" y="2936875"/>
            <a:ext cx="45561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28704" name="Text Box 32"/>
          <p:cNvSpPr txBox="1">
            <a:spLocks noChangeArrowheads="1"/>
          </p:cNvSpPr>
          <p:nvPr/>
        </p:nvSpPr>
        <p:spPr bwMode="auto">
          <a:xfrm>
            <a:off x="4479925" y="4308475"/>
            <a:ext cx="45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3</a:t>
            </a:r>
            <a:endParaRPr lang="en-US"/>
          </a:p>
        </p:txBody>
      </p:sp>
      <p:grpSp>
        <p:nvGrpSpPr>
          <p:cNvPr id="28705" name="Group 33"/>
          <p:cNvGrpSpPr>
            <a:grpSpLocks/>
          </p:cNvGrpSpPr>
          <p:nvPr/>
        </p:nvGrpSpPr>
        <p:grpSpPr bwMode="auto">
          <a:xfrm>
            <a:off x="4114800" y="2057400"/>
            <a:ext cx="457200" cy="304800"/>
            <a:chOff x="2496" y="2064"/>
            <a:chExt cx="288" cy="192"/>
          </a:xfrm>
        </p:grpSpPr>
        <p:sp>
          <p:nvSpPr>
            <p:cNvPr id="28706" name="AutoShape 34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07" name="AutoShape 35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8708" name="Group 36"/>
          <p:cNvGrpSpPr>
            <a:grpSpLocks/>
          </p:cNvGrpSpPr>
          <p:nvPr/>
        </p:nvGrpSpPr>
        <p:grpSpPr bwMode="auto">
          <a:xfrm>
            <a:off x="5334000" y="2057400"/>
            <a:ext cx="457200" cy="304800"/>
            <a:chOff x="2496" y="2064"/>
            <a:chExt cx="288" cy="192"/>
          </a:xfrm>
        </p:grpSpPr>
        <p:sp>
          <p:nvSpPr>
            <p:cNvPr id="28709" name="AutoShape 37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10" name="AutoShape 38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8711" name="Group 39"/>
          <p:cNvGrpSpPr>
            <a:grpSpLocks/>
          </p:cNvGrpSpPr>
          <p:nvPr/>
        </p:nvGrpSpPr>
        <p:grpSpPr bwMode="auto">
          <a:xfrm>
            <a:off x="6629400" y="2057400"/>
            <a:ext cx="457200" cy="304800"/>
            <a:chOff x="2496" y="2064"/>
            <a:chExt cx="288" cy="192"/>
          </a:xfrm>
        </p:grpSpPr>
        <p:sp>
          <p:nvSpPr>
            <p:cNvPr id="28712" name="AutoShape 40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13" name="AutoShape 41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8714" name="Group 42"/>
          <p:cNvGrpSpPr>
            <a:grpSpLocks/>
          </p:cNvGrpSpPr>
          <p:nvPr/>
        </p:nvGrpSpPr>
        <p:grpSpPr bwMode="auto">
          <a:xfrm>
            <a:off x="1981200" y="3048000"/>
            <a:ext cx="457200" cy="304800"/>
            <a:chOff x="2496" y="2064"/>
            <a:chExt cx="288" cy="192"/>
          </a:xfrm>
        </p:grpSpPr>
        <p:sp>
          <p:nvSpPr>
            <p:cNvPr id="28715" name="AutoShape 43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16" name="AutoShape 44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8717" name="Group 45"/>
          <p:cNvGrpSpPr>
            <a:grpSpLocks/>
          </p:cNvGrpSpPr>
          <p:nvPr/>
        </p:nvGrpSpPr>
        <p:grpSpPr bwMode="auto">
          <a:xfrm>
            <a:off x="4724400" y="3657600"/>
            <a:ext cx="457200" cy="304800"/>
            <a:chOff x="2496" y="2064"/>
            <a:chExt cx="288" cy="192"/>
          </a:xfrm>
        </p:grpSpPr>
        <p:sp>
          <p:nvSpPr>
            <p:cNvPr id="28718" name="AutoShape 46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19" name="AutoShape 47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28720" name="Group 48"/>
          <p:cNvGrpSpPr>
            <a:grpSpLocks/>
          </p:cNvGrpSpPr>
          <p:nvPr/>
        </p:nvGrpSpPr>
        <p:grpSpPr bwMode="auto">
          <a:xfrm>
            <a:off x="1905000" y="4343400"/>
            <a:ext cx="457200" cy="304800"/>
            <a:chOff x="2496" y="2064"/>
            <a:chExt cx="288" cy="192"/>
          </a:xfrm>
        </p:grpSpPr>
        <p:sp>
          <p:nvSpPr>
            <p:cNvPr id="28721" name="AutoShape 49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8722" name="AutoShape 50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44625-67B7-4DCF-AE92-5DA7E0125D8A}" type="slidenum">
              <a:rPr lang="en-US"/>
              <a:pPr/>
              <a:t>35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Step 3: Heuristic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r>
              <a:rPr lang="en-US"/>
              <a:t>The choice of left-deep trees still leaves open too many options (N! permutations):</a:t>
            </a:r>
          </a:p>
          <a:p>
            <a:pPr lvl="1"/>
            <a:r>
              <a:rPr lang="en-US"/>
              <a:t>(((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        B</a:t>
            </a:r>
            <a:r>
              <a:rPr lang="en-US"/>
              <a:t>)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/>
              <a:t>)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/>
              <a:t>), </a:t>
            </a:r>
          </a:p>
          <a:p>
            <a:pPr lvl="1"/>
            <a:r>
              <a:rPr lang="en-US"/>
              <a:t>(((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        A</a:t>
            </a:r>
            <a:r>
              <a:rPr lang="en-US"/>
              <a:t>)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/>
              <a:t>)          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/>
              <a:t>), …..</a:t>
            </a:r>
          </a:p>
          <a:p>
            <a:r>
              <a:rPr lang="en-US"/>
              <a:t>A heuristic (often dynamic programming based) algorithm is used to get a ‘good’ plan</a:t>
            </a:r>
          </a:p>
        </p:txBody>
      </p:sp>
      <p:grpSp>
        <p:nvGrpSpPr>
          <p:cNvPr id="30736" name="Group 16"/>
          <p:cNvGrpSpPr>
            <a:grpSpLocks/>
          </p:cNvGrpSpPr>
          <p:nvPr/>
        </p:nvGrpSpPr>
        <p:grpSpPr bwMode="auto">
          <a:xfrm>
            <a:off x="4648200" y="3124200"/>
            <a:ext cx="457200" cy="304800"/>
            <a:chOff x="2496" y="2064"/>
            <a:chExt cx="288" cy="192"/>
          </a:xfrm>
        </p:grpSpPr>
        <p:sp>
          <p:nvSpPr>
            <p:cNvPr id="30737" name="AutoShape 17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38" name="AutoShape 18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0739" name="Group 19"/>
          <p:cNvGrpSpPr>
            <a:grpSpLocks/>
          </p:cNvGrpSpPr>
          <p:nvPr/>
        </p:nvGrpSpPr>
        <p:grpSpPr bwMode="auto">
          <a:xfrm>
            <a:off x="4648200" y="3657600"/>
            <a:ext cx="457200" cy="304800"/>
            <a:chOff x="2496" y="2064"/>
            <a:chExt cx="288" cy="192"/>
          </a:xfrm>
        </p:grpSpPr>
        <p:sp>
          <p:nvSpPr>
            <p:cNvPr id="30740" name="AutoShape 20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41" name="AutoShape 21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0742" name="Group 22"/>
          <p:cNvGrpSpPr>
            <a:grpSpLocks/>
          </p:cNvGrpSpPr>
          <p:nvPr/>
        </p:nvGrpSpPr>
        <p:grpSpPr bwMode="auto">
          <a:xfrm>
            <a:off x="3429000" y="3124200"/>
            <a:ext cx="457200" cy="304800"/>
            <a:chOff x="2496" y="2064"/>
            <a:chExt cx="288" cy="192"/>
          </a:xfrm>
        </p:grpSpPr>
        <p:sp>
          <p:nvSpPr>
            <p:cNvPr id="30743" name="AutoShape 23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44" name="AutoShape 24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0745" name="Group 25"/>
          <p:cNvGrpSpPr>
            <a:grpSpLocks/>
          </p:cNvGrpSpPr>
          <p:nvPr/>
        </p:nvGrpSpPr>
        <p:grpSpPr bwMode="auto">
          <a:xfrm>
            <a:off x="3429000" y="3657600"/>
            <a:ext cx="457200" cy="304800"/>
            <a:chOff x="2496" y="2064"/>
            <a:chExt cx="288" cy="192"/>
          </a:xfrm>
        </p:grpSpPr>
        <p:sp>
          <p:nvSpPr>
            <p:cNvPr id="30746" name="AutoShape 26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47" name="AutoShape 27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0748" name="Group 28"/>
          <p:cNvGrpSpPr>
            <a:grpSpLocks/>
          </p:cNvGrpSpPr>
          <p:nvPr/>
        </p:nvGrpSpPr>
        <p:grpSpPr bwMode="auto">
          <a:xfrm>
            <a:off x="2286000" y="3124200"/>
            <a:ext cx="457200" cy="304800"/>
            <a:chOff x="2496" y="2064"/>
            <a:chExt cx="288" cy="192"/>
          </a:xfrm>
        </p:grpSpPr>
        <p:sp>
          <p:nvSpPr>
            <p:cNvPr id="30749" name="AutoShape 29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50" name="AutoShape 30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30751" name="Group 31"/>
          <p:cNvGrpSpPr>
            <a:grpSpLocks/>
          </p:cNvGrpSpPr>
          <p:nvPr/>
        </p:nvGrpSpPr>
        <p:grpSpPr bwMode="auto">
          <a:xfrm>
            <a:off x="2286000" y="3657600"/>
            <a:ext cx="457200" cy="304800"/>
            <a:chOff x="2496" y="2064"/>
            <a:chExt cx="288" cy="192"/>
          </a:xfrm>
        </p:grpSpPr>
        <p:sp>
          <p:nvSpPr>
            <p:cNvPr id="30752" name="AutoShape 32"/>
            <p:cNvSpPr>
              <a:spLocks noChangeArrowheads="1"/>
            </p:cNvSpPr>
            <p:nvPr/>
          </p:nvSpPr>
          <p:spPr bwMode="auto">
            <a:xfrm rot="5400000" flipH="1">
              <a:off x="2472" y="2088"/>
              <a:ext cx="192" cy="144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30753" name="AutoShape 33"/>
            <p:cNvSpPr>
              <a:spLocks noChangeArrowheads="1"/>
            </p:cNvSpPr>
            <p:nvPr/>
          </p:nvSpPr>
          <p:spPr bwMode="auto">
            <a:xfrm rot="-5400000">
              <a:off x="2616" y="2088"/>
              <a:ext cx="192" cy="144"/>
            </a:xfrm>
            <a:prstGeom prst="triangle">
              <a:avLst>
                <a:gd name="adj" fmla="val 5051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F79C7-4B10-4CC4-924C-244178BF9A22}" type="slidenum">
              <a:rPr lang="en-US"/>
              <a:pPr/>
              <a:t>36</a:t>
            </a:fld>
            <a:endParaRPr lang="en-US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153400" cy="1143000"/>
          </a:xfrm>
        </p:spPr>
        <p:txBody>
          <a:bodyPr/>
          <a:lstStyle/>
          <a:p>
            <a:r>
              <a:rPr lang="en-US" sz="3600"/>
              <a:t>Step 3: Dynamic Programming Algorithm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534400" cy="4495800"/>
          </a:xfrm>
        </p:spPr>
        <p:txBody>
          <a:bodyPr/>
          <a:lstStyle/>
          <a:p>
            <a:r>
              <a:rPr lang="en-US" sz="2800"/>
              <a:t>Just an idea – see book for details</a:t>
            </a:r>
          </a:p>
          <a:p>
            <a:r>
              <a:rPr lang="en-US" sz="2800"/>
              <a:t>To compute a join of  E</a:t>
            </a:r>
            <a:r>
              <a:rPr lang="en-US" sz="2800" baseline="-25000"/>
              <a:t>1</a:t>
            </a:r>
            <a:r>
              <a:rPr lang="en-US" sz="2800"/>
              <a:t>, E</a:t>
            </a:r>
            <a:r>
              <a:rPr lang="en-US" sz="2800" baseline="-25000"/>
              <a:t>2</a:t>
            </a:r>
            <a:r>
              <a:rPr lang="en-US" sz="2800"/>
              <a:t>, …, E</a:t>
            </a:r>
            <a:r>
              <a:rPr lang="en-US" sz="2800" baseline="-25000"/>
              <a:t>N</a:t>
            </a:r>
            <a:r>
              <a:rPr lang="en-US" sz="2800"/>
              <a:t> in a left-deep manner:</a:t>
            </a:r>
          </a:p>
          <a:p>
            <a:pPr lvl="1"/>
            <a:r>
              <a:rPr lang="en-US" sz="2400"/>
              <a:t>Start with 1-relation expressions (can involve </a:t>
            </a:r>
            <a:r>
              <a:rPr lang="en-US" sz="2400">
                <a:sym typeface="Symbol" pitchFamily="-76" charset="2"/>
              </a:rPr>
              <a:t>, )</a:t>
            </a:r>
          </a:p>
          <a:p>
            <a:pPr lvl="1"/>
            <a:r>
              <a:rPr lang="en-US" sz="2400">
                <a:sym typeface="Symbol" pitchFamily="-76" charset="2"/>
              </a:rPr>
              <a:t>Choose the best and “nearly best” plans for each (a plan is considered nearly best if its out put has some “interesting” form, e.g., is sorted)</a:t>
            </a:r>
          </a:p>
          <a:p>
            <a:pPr lvl="1"/>
            <a:r>
              <a:rPr lang="en-US" sz="2400">
                <a:sym typeface="Symbol" pitchFamily="-76" charset="2"/>
              </a:rPr>
              <a:t>Combine these 1-relation plans into 2-relation expressions.  Retain only the best and nearly best 2-relation plans</a:t>
            </a:r>
          </a:p>
          <a:p>
            <a:pPr lvl="1"/>
            <a:r>
              <a:rPr lang="en-US" sz="2400">
                <a:sym typeface="Symbol" pitchFamily="-76" charset="2"/>
              </a:rPr>
              <a:t>Do same for 3-relation expressions, etc.</a:t>
            </a: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A4DE9-B4FF-48AA-AB39-D0E177888006}" type="slidenum">
              <a:rPr lang="en-US"/>
              <a:pPr/>
              <a:t>37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/>
              <a:t>Index-Only Queries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  B</a:t>
            </a:r>
            <a:r>
              <a:rPr lang="en-US" sz="2800" baseline="30000"/>
              <a:t>+</a:t>
            </a:r>
            <a:r>
              <a:rPr lang="en-US" sz="2800"/>
              <a:t>  tree index with search key attributes </a:t>
            </a:r>
            <a:r>
              <a:rPr lang="en-US" sz="2800" i="1"/>
              <a:t>A</a:t>
            </a:r>
            <a:r>
              <a:rPr lang="en-US" sz="2800" i="1" baseline="-25000"/>
              <a:t>1</a:t>
            </a:r>
            <a:r>
              <a:rPr lang="en-US" sz="2800"/>
              <a:t>, </a:t>
            </a:r>
            <a:r>
              <a:rPr lang="en-US" sz="2800" i="1"/>
              <a:t>A</a:t>
            </a:r>
            <a:r>
              <a:rPr lang="en-US" sz="2800" i="1" baseline="-25000"/>
              <a:t>2</a:t>
            </a:r>
            <a:r>
              <a:rPr lang="en-US" sz="2800"/>
              <a:t>, …, </a:t>
            </a:r>
            <a:r>
              <a:rPr lang="en-US" sz="2800" i="1"/>
              <a:t>A</a:t>
            </a:r>
            <a:r>
              <a:rPr lang="en-US" sz="2800" i="1" baseline="-25000"/>
              <a:t>n</a:t>
            </a:r>
            <a:r>
              <a:rPr lang="en-US" sz="2800" baseline="-25000"/>
              <a:t>  </a:t>
            </a:r>
            <a:r>
              <a:rPr lang="en-US" sz="2800"/>
              <a:t>has stored in it the values of these attributes for each row in the table.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Queries involving a prefix of the attribute list </a:t>
            </a:r>
            <a:r>
              <a:rPr lang="en-US" sz="2400" i="1"/>
              <a:t>A</a:t>
            </a:r>
            <a:r>
              <a:rPr lang="en-US" sz="2400" i="1" baseline="-25000"/>
              <a:t>1</a:t>
            </a:r>
            <a:r>
              <a:rPr lang="en-US" sz="2400"/>
              <a:t>, </a:t>
            </a:r>
            <a:r>
              <a:rPr lang="en-US" sz="2400" i="1"/>
              <a:t>A</a:t>
            </a:r>
            <a:r>
              <a:rPr lang="en-US" sz="2400" i="1" baseline="-25000"/>
              <a:t>2</a:t>
            </a:r>
            <a:r>
              <a:rPr lang="en-US" sz="2400"/>
              <a:t>, .., 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 baseline="-25000"/>
              <a:t>  </a:t>
            </a:r>
            <a:r>
              <a:rPr lang="en-US" sz="2400"/>
              <a:t>can be satisfied using </a:t>
            </a:r>
            <a:r>
              <a:rPr lang="en-US" sz="2400" i="1"/>
              <a:t>only the index</a:t>
            </a:r>
            <a:r>
              <a:rPr lang="en-US" sz="2400"/>
              <a:t> – no access to the actual table is required.</a:t>
            </a:r>
          </a:p>
          <a:p>
            <a:pPr>
              <a:lnSpc>
                <a:spcPct val="90000"/>
              </a:lnSpc>
            </a:pPr>
            <a:r>
              <a:rPr lang="en-US" sz="2800" b="1"/>
              <a:t>Example</a:t>
            </a:r>
            <a:r>
              <a:rPr lang="en-US" sz="2800"/>
              <a:t>:  </a:t>
            </a: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Transcript</a:t>
            </a:r>
            <a:r>
              <a:rPr lang="en-US" sz="2800"/>
              <a:t> has a clustered B</a:t>
            </a:r>
            <a:r>
              <a:rPr lang="en-US" sz="2800" baseline="30000"/>
              <a:t>+</a:t>
            </a:r>
            <a:r>
              <a:rPr lang="en-US" sz="2800"/>
              <a:t> tree index on </a:t>
            </a:r>
            <a:r>
              <a:rPr lang="en-US" sz="2800" i="1"/>
              <a:t>StudId</a:t>
            </a:r>
            <a:r>
              <a:rPr lang="en-US" sz="2800"/>
              <a:t>.  A frequently asked query is one that requests all grades for a given </a:t>
            </a:r>
            <a:r>
              <a:rPr lang="en-US" sz="2800" i="1"/>
              <a:t>CrsCode</a:t>
            </a:r>
            <a:r>
              <a:rPr lang="en-US" sz="2800"/>
              <a:t>.  </a:t>
            </a:r>
          </a:p>
          <a:p>
            <a:pPr lvl="1">
              <a:lnSpc>
                <a:spcPct val="90000"/>
              </a:lnSpc>
            </a:pPr>
            <a:r>
              <a:rPr lang="en-US" sz="2400" b="1" i="1"/>
              <a:t>Problem</a:t>
            </a:r>
            <a:r>
              <a:rPr lang="en-US" sz="2400"/>
              <a:t>: Already have a clustered index on StudId – cannot create another one (on </a:t>
            </a:r>
            <a:r>
              <a:rPr lang="en-US" sz="2400" i="1"/>
              <a:t>CrsCode)</a:t>
            </a:r>
          </a:p>
          <a:p>
            <a:pPr lvl="1">
              <a:lnSpc>
                <a:spcPct val="90000"/>
              </a:lnSpc>
            </a:pPr>
            <a:r>
              <a:rPr lang="en-US" sz="2400" b="1" i="1"/>
              <a:t>Solution</a:t>
            </a:r>
            <a:r>
              <a:rPr lang="en-US" sz="2400"/>
              <a:t>: Create an unclustered index on (</a:t>
            </a:r>
            <a:r>
              <a:rPr lang="en-US" sz="2400" i="1"/>
              <a:t>CrsCode</a:t>
            </a:r>
            <a:r>
              <a:rPr lang="en-US" sz="2400"/>
              <a:t>, </a:t>
            </a:r>
            <a:r>
              <a:rPr lang="en-US" sz="2400" i="1"/>
              <a:t>Grade</a:t>
            </a:r>
            <a:r>
              <a:rPr lang="en-US" sz="2400"/>
              <a:t>)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Keep in mind, however, the overhead in maintaining extra indices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2BDFD-3FB5-40AE-BDCB-BA2BEEC38A51}" type="slidenum">
              <a:rPr lang="en-US"/>
              <a:pPr/>
              <a:t>4</a:t>
            </a:fld>
            <a:endParaRPr lang="en-US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Query Processing Architecture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30313"/>
            <a:ext cx="8153400" cy="53641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40D23-F542-47F8-BB18-26EBB812890E}" type="slidenum">
              <a:rPr lang="en-US"/>
              <a:pPr/>
              <a:t>5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/>
              <a:t>Query Optimizer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8153400" cy="4495800"/>
          </a:xfrm>
        </p:spPr>
        <p:txBody>
          <a:bodyPr/>
          <a:lstStyle/>
          <a:p>
            <a:r>
              <a:rPr lang="en-US" sz="2800"/>
              <a:t>Uses heuristic algorithms to evaluate relational algebra expressions. This involves:</a:t>
            </a:r>
          </a:p>
          <a:p>
            <a:pPr lvl="1"/>
            <a:r>
              <a:rPr lang="en-US" sz="2400"/>
              <a:t> estimating the cost of a relational algebra expression</a:t>
            </a:r>
          </a:p>
          <a:p>
            <a:pPr lvl="1"/>
            <a:r>
              <a:rPr lang="en-US" sz="2400"/>
              <a:t>transforming one relational algebra expression to an equivalent one</a:t>
            </a:r>
          </a:p>
          <a:p>
            <a:pPr lvl="1"/>
            <a:r>
              <a:rPr lang="en-US" sz="2400"/>
              <a:t>choosing access paths for evaluating the subexpressions</a:t>
            </a:r>
          </a:p>
          <a:p>
            <a:r>
              <a:rPr lang="en-US" sz="2800"/>
              <a:t>Query optimizers do not “optimize” – just try to find “reasonably good” evaluation strategies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FCCDF-AE9B-4FB3-A404-CC2D83D8B7C2}" type="slidenum">
              <a:rPr lang="en-US"/>
              <a:pPr/>
              <a:t>6</a:t>
            </a:fld>
            <a:endParaRPr lang="en-US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Equivalence Preserving Transformations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To transform a relational expression into another equivalent expression we need transformation rules that preserve equivalence</a:t>
            </a:r>
          </a:p>
          <a:p>
            <a:r>
              <a:rPr lang="en-US" sz="2800"/>
              <a:t>Each transformation rule</a:t>
            </a:r>
          </a:p>
          <a:p>
            <a:pPr lvl="1"/>
            <a:r>
              <a:rPr lang="en-US" sz="2400"/>
              <a:t>Is provably correct (ie, does preserve equivalence)</a:t>
            </a:r>
          </a:p>
          <a:p>
            <a:pPr lvl="1"/>
            <a:r>
              <a:rPr lang="en-US" sz="2400"/>
              <a:t>Has a heuristic associated with 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3080A3-530E-47CB-A7C4-D2241350835D}" type="slidenum">
              <a:rPr lang="en-US"/>
              <a:pPr/>
              <a:t>7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685800"/>
          </a:xfrm>
        </p:spPr>
        <p:txBody>
          <a:bodyPr/>
          <a:lstStyle/>
          <a:p>
            <a:r>
              <a:rPr lang="en-US" sz="3600"/>
              <a:t>Selection and Projection Rules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en-US">
                <a:sym typeface="Symbol" pitchFamily="-76" charset="2"/>
              </a:rPr>
              <a:t>Break complex selection into simpler ones:</a:t>
            </a:r>
            <a:endParaRPr lang="en-US" i="1">
              <a:sym typeface="Symbol" pitchFamily="-76" charset="2"/>
            </a:endParaRPr>
          </a:p>
          <a:p>
            <a:pPr lvl="1"/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Cond1</a:t>
            </a:r>
            <a:r>
              <a:rPr lang="en-US" baseline="-25000">
                <a:sym typeface="Symbol" pitchFamily="-76" charset="2"/>
              </a:rPr>
              <a:t></a:t>
            </a:r>
            <a:r>
              <a:rPr lang="en-US" i="1" baseline="-25000">
                <a:sym typeface="Symbol" pitchFamily="-76" charset="2"/>
              </a:rPr>
              <a:t>Cond2</a:t>
            </a:r>
            <a:r>
              <a:rPr lang="en-US">
                <a:sym typeface="Symbol" pitchFamily="-76" charset="2"/>
              </a:rPr>
              <a:t> (R) 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Cond1</a:t>
            </a:r>
            <a:r>
              <a:rPr lang="en-US" baseline="-25000">
                <a:sym typeface="Symbol" pitchFamily="-76" charset="2"/>
              </a:rPr>
              <a:t> </a:t>
            </a:r>
            <a:r>
              <a:rPr lang="en-US">
                <a:sym typeface="Symbol" pitchFamily="-76" charset="2"/>
              </a:rPr>
              <a:t>(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Cond2</a:t>
            </a:r>
            <a:r>
              <a:rPr lang="en-US">
                <a:sym typeface="Symbol" pitchFamily="-76" charset="2"/>
              </a:rPr>
              <a:t> (R) )</a:t>
            </a:r>
          </a:p>
          <a:p>
            <a:r>
              <a:rPr lang="en-US">
                <a:sym typeface="Symbol" pitchFamily="-76" charset="2"/>
              </a:rPr>
              <a:t>Break projection into stages:</a:t>
            </a:r>
          </a:p>
          <a:p>
            <a:pPr lvl="1"/>
            <a:r>
              <a:rPr lang="en-US">
                <a:sym typeface="Symbol" pitchFamily="-76" charset="2"/>
              </a:rPr>
              <a:t>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 (R)  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 (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attr</a:t>
            </a:r>
            <a:r>
              <a:rPr lang="en-US">
                <a:sym typeface="Symbol" pitchFamily="-76" charset="2"/>
              </a:rPr>
              <a:t> (R)),  if </a:t>
            </a:r>
            <a:r>
              <a:rPr lang="en-US" i="1">
                <a:sym typeface="Symbol" pitchFamily="-76" charset="2"/>
              </a:rPr>
              <a:t>attr  attr</a:t>
            </a:r>
          </a:p>
          <a:p>
            <a:r>
              <a:rPr lang="en-US">
                <a:sym typeface="Symbol" pitchFamily="-76" charset="2"/>
              </a:rPr>
              <a:t>Commute projection and selection:</a:t>
            </a:r>
          </a:p>
          <a:p>
            <a:pPr lvl="1"/>
            <a:r>
              <a:rPr lang="en-US">
                <a:sym typeface="Symbol" pitchFamily="-76" charset="2"/>
              </a:rPr>
              <a:t>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 (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</a:t>
            </a:r>
            <a:r>
              <a:rPr lang="en-US">
                <a:sym typeface="Symbol" pitchFamily="-76" charset="2"/>
              </a:rPr>
              <a:t>(R)) 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</a:t>
            </a:r>
            <a:r>
              <a:rPr lang="en-US">
                <a:sym typeface="Symbol" pitchFamily="-76" charset="2"/>
              </a:rPr>
              <a:t> (</a:t>
            </a:r>
            <a:r>
              <a:rPr lang="en-US" i="1">
                <a:sym typeface="Symbol" pitchFamily="-76" charset="2"/>
              </a:rPr>
              <a:t> 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 (R)),  </a:t>
            </a:r>
          </a:p>
          <a:p>
            <a:pPr lvl="1">
              <a:buFontTx/>
              <a:buNone/>
            </a:pPr>
            <a:r>
              <a:rPr lang="en-US">
                <a:sym typeface="Symbol" pitchFamily="-76" charset="2"/>
              </a:rPr>
              <a:t>			if </a:t>
            </a:r>
            <a:r>
              <a:rPr lang="en-US" i="1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    all attributes in </a:t>
            </a:r>
            <a:r>
              <a:rPr lang="en-US" i="1">
                <a:sym typeface="Symbol" pitchFamily="-76" charset="2"/>
              </a:rPr>
              <a:t>Cond</a:t>
            </a:r>
          </a:p>
          <a:p>
            <a:endParaRPr lang="en-US">
              <a:sym typeface="Symbol" pitchFamily="-76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18BA8-8345-43F1-8441-0A17FF18D91A}" type="slidenum">
              <a:rPr lang="en-US"/>
              <a:pPr/>
              <a:t>8</a:t>
            </a:fld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/>
              <a:t>Commutativity and Associativity of Join</a:t>
            </a:r>
            <a:r>
              <a:rPr lang="en-US" sz="4000"/>
              <a:t> </a:t>
            </a:r>
            <a:br>
              <a:rPr lang="en-US" sz="4000"/>
            </a:br>
            <a:r>
              <a:rPr lang="en-US" sz="2800"/>
              <a:t>(and Cartesian Product as Special Case)</a:t>
            </a:r>
            <a:endParaRPr lang="en-US" sz="40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610600" cy="5105400"/>
          </a:xfrm>
        </p:spPr>
        <p:txBody>
          <a:bodyPr/>
          <a:lstStyle/>
          <a:p>
            <a:r>
              <a:rPr lang="en-US" sz="2800"/>
              <a:t>Join commutativity:  R        S  </a:t>
            </a:r>
            <a:r>
              <a:rPr lang="en-US" sz="2800">
                <a:sym typeface="Symbol" pitchFamily="-76" charset="2"/>
              </a:rPr>
              <a:t>  S        R</a:t>
            </a:r>
          </a:p>
          <a:p>
            <a:pPr lvl="1"/>
            <a:r>
              <a:rPr lang="en-US" sz="2000"/>
              <a:t>used to reduce cost of nested loop evaluation strategies (smaller relation should be in outer loop)</a:t>
            </a:r>
            <a:endParaRPr lang="en-US" sz="2400"/>
          </a:p>
          <a:p>
            <a:r>
              <a:rPr lang="en-US" sz="2800"/>
              <a:t>Join associativity:  R        (S        T)  </a:t>
            </a:r>
            <a:r>
              <a:rPr lang="en-US" sz="2800">
                <a:sym typeface="Symbol" pitchFamily="-76" charset="2"/>
              </a:rPr>
              <a:t>  (R        S)        T</a:t>
            </a:r>
          </a:p>
          <a:p>
            <a:pPr lvl="1"/>
            <a:r>
              <a:rPr lang="en-US" sz="2000">
                <a:sym typeface="Symbol" pitchFamily="-76" charset="2"/>
              </a:rPr>
              <a:t>used to reduce the size of intermediate relations in computation of multi-relational join – first compute the join that yields smaller intermediate result</a:t>
            </a:r>
          </a:p>
          <a:p>
            <a:r>
              <a:rPr lang="en-US" sz="2400">
                <a:sym typeface="Symbol" pitchFamily="-76" charset="2"/>
              </a:rPr>
              <a:t>N-way join has </a:t>
            </a:r>
            <a:r>
              <a:rPr lang="en-US" sz="2400" i="1">
                <a:sym typeface="Symbol" pitchFamily="-76" charset="2"/>
              </a:rPr>
              <a:t>T(N)  N</a:t>
            </a:r>
            <a:r>
              <a:rPr lang="en-US" sz="2400">
                <a:sym typeface="Symbol" pitchFamily="-76" charset="2"/>
              </a:rPr>
              <a:t>! different evaluation plans</a:t>
            </a:r>
          </a:p>
          <a:p>
            <a:pPr lvl="1"/>
            <a:r>
              <a:rPr lang="en-US" sz="2000" i="1">
                <a:sym typeface="Symbol" pitchFamily="-76" charset="2"/>
              </a:rPr>
              <a:t>T(N)</a:t>
            </a:r>
            <a:r>
              <a:rPr lang="en-US" sz="2000">
                <a:sym typeface="Symbol" pitchFamily="-76" charset="2"/>
              </a:rPr>
              <a:t> is the number of parenthesized expressions</a:t>
            </a:r>
          </a:p>
          <a:p>
            <a:pPr lvl="1"/>
            <a:r>
              <a:rPr lang="en-US" sz="2000" i="1">
                <a:sym typeface="Symbol" pitchFamily="-76" charset="2"/>
              </a:rPr>
              <a:t>N</a:t>
            </a:r>
            <a:r>
              <a:rPr lang="en-US" sz="2000">
                <a:sym typeface="Symbol" pitchFamily="-76" charset="2"/>
              </a:rPr>
              <a:t>! is the number of permutations</a:t>
            </a:r>
          </a:p>
          <a:p>
            <a:r>
              <a:rPr lang="en-US" sz="2400">
                <a:sym typeface="Symbol" pitchFamily="-76" charset="2"/>
              </a:rPr>
              <a:t>Query optimizer </a:t>
            </a:r>
            <a:r>
              <a:rPr lang="en-US" sz="2400" u="sng">
                <a:sym typeface="Symbol" pitchFamily="-76" charset="2"/>
              </a:rPr>
              <a:t>cannot</a:t>
            </a:r>
            <a:r>
              <a:rPr lang="en-US" sz="2400">
                <a:sym typeface="Symbol" pitchFamily="-76" charset="2"/>
              </a:rPr>
              <a:t> look at all plans (might take longer to find an optimal plan than to compute query brute-force). Hence it does not necessarily produce optimal plan</a:t>
            </a:r>
          </a:p>
        </p:txBody>
      </p:sp>
      <p:grpSp>
        <p:nvGrpSpPr>
          <p:cNvPr id="8210" name="Group 18"/>
          <p:cNvGrpSpPr>
            <a:grpSpLocks/>
          </p:cNvGrpSpPr>
          <p:nvPr/>
        </p:nvGrpSpPr>
        <p:grpSpPr bwMode="auto">
          <a:xfrm>
            <a:off x="4191000" y="1524000"/>
            <a:ext cx="304800" cy="228600"/>
            <a:chOff x="768" y="1008"/>
            <a:chExt cx="192" cy="144"/>
          </a:xfrm>
        </p:grpSpPr>
        <p:sp>
          <p:nvSpPr>
            <p:cNvPr id="8197" name="AutoShape 5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" name="AutoShape 6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1" name="Group 19"/>
          <p:cNvGrpSpPr>
            <a:grpSpLocks/>
          </p:cNvGrpSpPr>
          <p:nvPr/>
        </p:nvGrpSpPr>
        <p:grpSpPr bwMode="auto">
          <a:xfrm>
            <a:off x="5867400" y="1524000"/>
            <a:ext cx="304800" cy="228600"/>
            <a:chOff x="768" y="1008"/>
            <a:chExt cx="192" cy="144"/>
          </a:xfrm>
        </p:grpSpPr>
        <p:sp>
          <p:nvSpPr>
            <p:cNvPr id="8212" name="AutoShape 20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3" name="AutoShape 21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4" name="Group 22"/>
          <p:cNvGrpSpPr>
            <a:grpSpLocks/>
          </p:cNvGrpSpPr>
          <p:nvPr/>
        </p:nvGrpSpPr>
        <p:grpSpPr bwMode="auto">
          <a:xfrm>
            <a:off x="7924800" y="2743200"/>
            <a:ext cx="304800" cy="228600"/>
            <a:chOff x="768" y="1008"/>
            <a:chExt cx="192" cy="144"/>
          </a:xfrm>
        </p:grpSpPr>
        <p:sp>
          <p:nvSpPr>
            <p:cNvPr id="8215" name="AutoShape 23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6" name="AutoShape 24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17" name="Group 25"/>
          <p:cNvGrpSpPr>
            <a:grpSpLocks/>
          </p:cNvGrpSpPr>
          <p:nvPr/>
        </p:nvGrpSpPr>
        <p:grpSpPr bwMode="auto">
          <a:xfrm>
            <a:off x="3886200" y="2743200"/>
            <a:ext cx="304800" cy="228600"/>
            <a:chOff x="768" y="1008"/>
            <a:chExt cx="192" cy="144"/>
          </a:xfrm>
        </p:grpSpPr>
        <p:sp>
          <p:nvSpPr>
            <p:cNvPr id="8218" name="AutoShape 26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9" name="AutoShape 27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0" name="Group 28"/>
          <p:cNvGrpSpPr>
            <a:grpSpLocks/>
          </p:cNvGrpSpPr>
          <p:nvPr/>
        </p:nvGrpSpPr>
        <p:grpSpPr bwMode="auto">
          <a:xfrm>
            <a:off x="4953000" y="2743200"/>
            <a:ext cx="304800" cy="228600"/>
            <a:chOff x="768" y="1008"/>
            <a:chExt cx="192" cy="144"/>
          </a:xfrm>
        </p:grpSpPr>
        <p:sp>
          <p:nvSpPr>
            <p:cNvPr id="8221" name="AutoShape 29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2" name="AutoShape 30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6858000" y="2743200"/>
            <a:ext cx="304800" cy="228600"/>
            <a:chOff x="768" y="1008"/>
            <a:chExt cx="192" cy="144"/>
          </a:xfrm>
        </p:grpSpPr>
        <p:sp>
          <p:nvSpPr>
            <p:cNvPr id="8224" name="AutoShape 32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25" name="AutoShape 33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1E755-E9DB-4454-909B-F86126912D53}" type="slidenum">
              <a:rPr lang="en-US"/>
              <a:pPr/>
              <a:t>9</a:t>
            </a:fld>
            <a:endParaRPr lang="en-US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4000"/>
              <a:t>Pushing Selections and Projections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82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 </a:t>
            </a:r>
            <a:r>
              <a:rPr lang="en-US">
                <a:sym typeface="Symbol" pitchFamily="-76" charset="2"/>
              </a:rPr>
              <a:t>(R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</a:t>
            </a:r>
            <a:r>
              <a:rPr lang="en-US">
                <a:sym typeface="Symbol" pitchFamily="-76" charset="2"/>
              </a:rPr>
              <a:t> R      </a:t>
            </a:r>
            <a:r>
              <a:rPr lang="en-US" i="1" baseline="-25000">
                <a:sym typeface="Symbol" pitchFamily="-76" charset="2"/>
              </a:rPr>
              <a:t>Cond</a:t>
            </a:r>
            <a:r>
              <a:rPr lang="en-US">
                <a:sym typeface="Symbol" pitchFamily="-76" charset="2"/>
              </a:rPr>
              <a:t> S </a:t>
            </a: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pitchFamily="-76" charset="2"/>
              </a:rPr>
              <a:t>Cond </a:t>
            </a:r>
            <a:r>
              <a:rPr lang="en-US" sz="2400">
                <a:sym typeface="Symbol" pitchFamily="-76" charset="2"/>
              </a:rPr>
              <a:t>relates attributes of both R and S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-76" charset="2"/>
              </a:rPr>
              <a:t>Reduces size of intermediate relation since rows can be discarded sooner</a:t>
            </a:r>
          </a:p>
          <a:p>
            <a:pPr>
              <a:lnSpc>
                <a:spcPct val="90000"/>
              </a:lnSpc>
            </a:pP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 </a:t>
            </a:r>
            <a:r>
              <a:rPr lang="en-US">
                <a:sym typeface="Symbol" pitchFamily="-76" charset="2"/>
              </a:rPr>
              <a:t>(R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</a:t>
            </a:r>
            <a:r>
              <a:rPr lang="en-US">
                <a:sym typeface="Symbol" pitchFamily="-76" charset="2"/>
              </a:rPr>
              <a:t> </a:t>
            </a:r>
            <a:r>
              <a:rPr lang="en-US" i="1">
                <a:sym typeface="Symbol" pitchFamily="-76" charset="2"/>
              </a:rPr>
              <a:t></a:t>
            </a:r>
            <a:r>
              <a:rPr lang="en-US" i="1" baseline="-25000">
                <a:sym typeface="Symbol" pitchFamily="-76" charset="2"/>
              </a:rPr>
              <a:t>Cond </a:t>
            </a:r>
            <a:r>
              <a:rPr lang="en-US">
                <a:sym typeface="Symbol" pitchFamily="-76" charset="2"/>
              </a:rPr>
              <a:t>(R) </a:t>
            </a:r>
            <a:r>
              <a:rPr lang="en-US" sz="2800">
                <a:sym typeface="Symbol" pitchFamily="-76" charset="2"/>
              </a:rPr>
              <a:t> S </a:t>
            </a:r>
            <a:endParaRPr lang="en-US">
              <a:sym typeface="Symbol" pitchFamily="-76" charset="2"/>
            </a:endParaRPr>
          </a:p>
          <a:p>
            <a:pPr lvl="1">
              <a:lnSpc>
                <a:spcPct val="90000"/>
              </a:lnSpc>
            </a:pPr>
            <a:r>
              <a:rPr lang="en-US" sz="2400" i="1">
                <a:sym typeface="Symbol" pitchFamily="-76" charset="2"/>
              </a:rPr>
              <a:t>Cond </a:t>
            </a:r>
            <a:r>
              <a:rPr lang="en-US" sz="2400">
                <a:sym typeface="Symbol" pitchFamily="-76" charset="2"/>
              </a:rPr>
              <a:t>involves only the attributes of R</a:t>
            </a: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-76" charset="2"/>
              </a:rPr>
              <a:t>Reduces size of intermediate relation since rows of R are discarded sooner</a:t>
            </a:r>
          </a:p>
          <a:p>
            <a:pPr>
              <a:lnSpc>
                <a:spcPct val="90000"/>
              </a:lnSpc>
            </a:pPr>
            <a:r>
              <a:rPr lang="en-US" sz="2800">
                <a:sym typeface="Symbol" pitchFamily="-76" charset="2"/>
              </a:rPr>
              <a:t>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(R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 </a:t>
            </a:r>
            <a:r>
              <a:rPr lang="en-US">
                <a:sym typeface="Symbol" pitchFamily="-76" charset="2"/>
              </a:rPr>
              <a:t> </a:t>
            </a:r>
            <a:r>
              <a:rPr lang="en-US" sz="2800">
                <a:sym typeface="Symbol" pitchFamily="-76" charset="2"/>
              </a:rPr>
              <a:t>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>
                <a:sym typeface="Symbol" pitchFamily="-76" charset="2"/>
              </a:rPr>
              <a:t>(</a:t>
            </a:r>
            <a:r>
              <a:rPr lang="en-US" sz="2800">
                <a:sym typeface="Symbol" pitchFamily="-76" charset="2"/>
              </a:rPr>
              <a:t></a:t>
            </a:r>
            <a:r>
              <a:rPr lang="en-US" i="1" baseline="-25000">
                <a:sym typeface="Symbol" pitchFamily="-76" charset="2"/>
              </a:rPr>
              <a:t>attr</a:t>
            </a:r>
            <a:r>
              <a:rPr lang="en-US" baseline="-25000">
                <a:sym typeface="Symbol" pitchFamily="-76" charset="2"/>
              </a:rPr>
              <a:t></a:t>
            </a:r>
            <a:r>
              <a:rPr lang="en-US">
                <a:sym typeface="Symbol" pitchFamily="-76" charset="2"/>
              </a:rPr>
              <a:t> (R) </a:t>
            </a:r>
            <a:r>
              <a:rPr lang="en-US" sz="2800">
                <a:sym typeface="Symbol" pitchFamily="-76" charset="2"/>
              </a:rPr>
              <a:t> </a:t>
            </a:r>
            <a:r>
              <a:rPr lang="en-US">
                <a:sym typeface="Symbol" pitchFamily="-76" charset="2"/>
              </a:rPr>
              <a:t>S</a:t>
            </a:r>
            <a:r>
              <a:rPr lang="en-US" sz="2800">
                <a:sym typeface="Symbol" pitchFamily="-76" charset="2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pitchFamily="-76" charset="2"/>
              </a:rPr>
              <a:t>	 if  </a:t>
            </a:r>
            <a:r>
              <a:rPr lang="en-US" i="1">
                <a:sym typeface="Symbol" pitchFamily="-76" charset="2"/>
              </a:rPr>
              <a:t>attributes(R) </a:t>
            </a:r>
            <a:r>
              <a:rPr lang="en-US">
                <a:sym typeface="Symbol" pitchFamily="-76" charset="2"/>
              </a:rPr>
              <a:t> </a:t>
            </a:r>
            <a:r>
              <a:rPr lang="en-US" i="1">
                <a:sym typeface="Symbol" pitchFamily="-76" charset="2"/>
              </a:rPr>
              <a:t>attr</a:t>
            </a:r>
            <a:r>
              <a:rPr lang="en-US">
                <a:sym typeface="Symbol" pitchFamily="-76" charset="2"/>
              </a:rPr>
              <a:t>  </a:t>
            </a:r>
            <a:r>
              <a:rPr lang="en-US" i="1">
                <a:sym typeface="Symbol" pitchFamily="-76" charset="2"/>
              </a:rPr>
              <a:t>attr </a:t>
            </a:r>
            <a:r>
              <a:rPr lang="en-US" i="1">
                <a:ea typeface="ヒラギノ角ゴ Pro W3" pitchFamily="-76" charset="-128"/>
                <a:sym typeface="Symbol" pitchFamily="-76" charset="2"/>
              </a:rPr>
              <a:t>∩</a:t>
            </a:r>
            <a:r>
              <a:rPr lang="en-US" i="1">
                <a:cs typeface="Times New Roman" charset="0"/>
                <a:sym typeface="Symbol" pitchFamily="-76" charset="2"/>
              </a:rPr>
              <a:t> </a:t>
            </a:r>
            <a:r>
              <a:rPr lang="en-US" i="1">
                <a:sym typeface="Symbol" pitchFamily="-76" charset="2"/>
              </a:rPr>
              <a:t>attributes(R)</a:t>
            </a:r>
            <a:endParaRPr lang="en-US" i="1">
              <a:cs typeface="Times New Roman" charset="0"/>
              <a:sym typeface="Symbol" pitchFamily="-76" charset="2"/>
            </a:endParaRPr>
          </a:p>
          <a:p>
            <a:pPr lvl="1">
              <a:lnSpc>
                <a:spcPct val="90000"/>
              </a:lnSpc>
            </a:pPr>
            <a:r>
              <a:rPr lang="en-US" sz="2400">
                <a:sym typeface="Symbol" pitchFamily="-76" charset="2"/>
              </a:rPr>
              <a:t>reduces the size of an operand of product</a:t>
            </a:r>
          </a:p>
        </p:txBody>
      </p:sp>
      <p:grpSp>
        <p:nvGrpSpPr>
          <p:cNvPr id="9223" name="Group 7"/>
          <p:cNvGrpSpPr>
            <a:grpSpLocks/>
          </p:cNvGrpSpPr>
          <p:nvPr/>
        </p:nvGrpSpPr>
        <p:grpSpPr bwMode="auto">
          <a:xfrm>
            <a:off x="4038600" y="1371600"/>
            <a:ext cx="304800" cy="228600"/>
            <a:chOff x="768" y="1008"/>
            <a:chExt cx="192" cy="144"/>
          </a:xfrm>
        </p:grpSpPr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 rot="5400000" flipH="1">
              <a:off x="744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9"/>
            <p:cNvSpPr>
              <a:spLocks noChangeArrowheads="1"/>
            </p:cNvSpPr>
            <p:nvPr/>
          </p:nvSpPr>
          <p:spPr bwMode="auto">
            <a:xfrm rot="-5400000">
              <a:off x="840" y="1032"/>
              <a:ext cx="144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17695</TotalTime>
  <Words>2270</Words>
  <Application>Microsoft PowerPoint</Application>
  <PresentationFormat>全屏显示(4:3)</PresentationFormat>
  <Paragraphs>349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3" baseType="lpstr">
      <vt:lpstr>Times New Roman</vt:lpstr>
      <vt:lpstr>Arial</vt:lpstr>
      <vt:lpstr>Century Gothic</vt:lpstr>
      <vt:lpstr>Symbol</vt:lpstr>
      <vt:lpstr>ヒラギノ角ゴ Pro W3</vt:lpstr>
      <vt:lpstr>Default Design</vt:lpstr>
      <vt:lpstr>Chapter 11</vt:lpstr>
      <vt:lpstr>Query Evaluation</vt:lpstr>
      <vt:lpstr>Naive Conversion</vt:lpstr>
      <vt:lpstr>Query Processing Architecture</vt:lpstr>
      <vt:lpstr>Query Optimizer</vt:lpstr>
      <vt:lpstr>Equivalence Preserving Transformations</vt:lpstr>
      <vt:lpstr>Selection and Projection Rules</vt:lpstr>
      <vt:lpstr>Commutativity and Associativity of Join  (and Cartesian Product as Special Case)</vt:lpstr>
      <vt:lpstr>Pushing Selections and Projections</vt:lpstr>
      <vt:lpstr>Equivalence Example</vt:lpstr>
      <vt:lpstr>Cost - Example 1</vt:lpstr>
      <vt:lpstr>Metadata on Tables  (in system catalogue)</vt:lpstr>
      <vt:lpstr>Estimating Cost - Example 1</vt:lpstr>
      <vt:lpstr>Estimating Cost - Example 1 (cont’d)</vt:lpstr>
      <vt:lpstr>Pipelining</vt:lpstr>
      <vt:lpstr>Estimating Cost - Example 1 (cont’d)</vt:lpstr>
      <vt:lpstr>Cost Example 2</vt:lpstr>
      <vt:lpstr>Cost Example 2 -- selection</vt:lpstr>
      <vt:lpstr>Cost Example 2 -- join</vt:lpstr>
      <vt:lpstr>Cost Example 2 – join (cont’d)</vt:lpstr>
      <vt:lpstr>Cost Example 2 – select/project</vt:lpstr>
      <vt:lpstr>Estimating Output Size</vt:lpstr>
      <vt:lpstr>Estimating Output Size</vt:lpstr>
      <vt:lpstr>Estimation of Reduction Factor</vt:lpstr>
      <vt:lpstr>Reduction Due to Simple Condition</vt:lpstr>
      <vt:lpstr>Reduction Due to Complex Condition</vt:lpstr>
      <vt:lpstr>Reduction Due to TargetList</vt:lpstr>
      <vt:lpstr>Estimating Weight of Attribute</vt:lpstr>
      <vt:lpstr>Choosing Query Execution Plan</vt:lpstr>
      <vt:lpstr>Step 1: Choosing a Logical Plan</vt:lpstr>
      <vt:lpstr>Step 2: Reduce Search Space</vt:lpstr>
      <vt:lpstr>Step 2 (cont’d)</vt:lpstr>
      <vt:lpstr>Step 2: Dealing With Associativity</vt:lpstr>
      <vt:lpstr>Step 2: Dealing with Associativity</vt:lpstr>
      <vt:lpstr>Step 3: Heuristic Search</vt:lpstr>
      <vt:lpstr>Step 3: Dynamic Programming Algorithm</vt:lpstr>
      <vt:lpstr>Index-Only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Query Optimization</dc:title>
  <dc:creator>ARTHUR  BERNSTEIN</dc:creator>
  <cp:lastModifiedBy>Shiyong Lu</cp:lastModifiedBy>
  <cp:revision>62</cp:revision>
  <dcterms:created xsi:type="dcterms:W3CDTF">2001-12-04T15:36:10Z</dcterms:created>
  <dcterms:modified xsi:type="dcterms:W3CDTF">2018-04-03T19:20:55Z</dcterms:modified>
</cp:coreProperties>
</file>