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0" r:id="rId3"/>
    <p:sldId id="424" r:id="rId4"/>
    <p:sldId id="361" r:id="rId5"/>
    <p:sldId id="405" r:id="rId6"/>
    <p:sldId id="407" r:id="rId7"/>
    <p:sldId id="425" r:id="rId8"/>
    <p:sldId id="434" r:id="rId9"/>
    <p:sldId id="430" r:id="rId10"/>
    <p:sldId id="431" r:id="rId11"/>
    <p:sldId id="437" r:id="rId12"/>
    <p:sldId id="432" r:id="rId13"/>
    <p:sldId id="433" r:id="rId14"/>
    <p:sldId id="426" r:id="rId15"/>
    <p:sldId id="408" r:id="rId16"/>
    <p:sldId id="411" r:id="rId17"/>
    <p:sldId id="427" r:id="rId18"/>
    <p:sldId id="412" r:id="rId19"/>
    <p:sldId id="428" r:id="rId20"/>
    <p:sldId id="409" r:id="rId21"/>
    <p:sldId id="438" r:id="rId22"/>
    <p:sldId id="439" r:id="rId23"/>
    <p:sldId id="440" r:id="rId24"/>
    <p:sldId id="442" r:id="rId25"/>
    <p:sldId id="435" r:id="rId26"/>
    <p:sldId id="436" r:id="rId27"/>
    <p:sldId id="429" r:id="rId28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74" d="100"/>
          <a:sy n="74" d="100"/>
        </p:scale>
        <p:origin x="802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43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F06E-BD71-46FF-9A3B-6BE43BF20A7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E4166-0BD0-4322-8787-7A251ECF7A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2B23E4A-1284-4681-83F8-69EDBA3986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5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0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2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48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7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61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99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2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35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8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0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0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112" y="274637"/>
            <a:ext cx="4572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58499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112" y="274637"/>
            <a:ext cx="4572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112" y="274637"/>
            <a:ext cx="4572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D9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ww.windsim.com/images/sky/sky_107.bm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0624" cy="111283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</a:t>
            </a:r>
            <a:r>
              <a:rPr lang="en-GB" dirty="0" err="1"/>
              <a:t>LevelFourth</a:t>
            </a:r>
            <a:r>
              <a:rPr lang="en-GB" dirty="0"/>
              <a:t>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pic>
        <p:nvPicPr>
          <p:cNvPr id="8" name="图片 7" descr="detroit5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44716" y="7102411"/>
            <a:ext cx="9735909" cy="457264"/>
          </a:xfrm>
          <a:prstGeom prst="rect">
            <a:avLst/>
          </a:prstGeom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910450"/>
            <a:ext cx="2304293" cy="6492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12163" y="6675438"/>
            <a:ext cx="1666875" cy="873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594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XML and Web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912" y="2713037"/>
            <a:ext cx="8686800" cy="263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Dr. Shiyong Lu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>Big Data Research Laboratory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>Department of Computer Science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>Wayne State University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>shiyong@wayne.edu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687" y="276736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 DTD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54588-AA24-4D4A-8A7F-316057638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3" y="2455522"/>
            <a:ext cx="4143375" cy="2381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EB0A4-6896-4937-93F9-181297B9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12" y="2455522"/>
            <a:ext cx="4533900" cy="2381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DF63A-0941-41E4-89EC-884487E6EEF7}"/>
              </a:ext>
            </a:extLst>
          </p:cNvPr>
          <p:cNvSpPr txBox="1"/>
          <p:nvPr/>
        </p:nvSpPr>
        <p:spPr>
          <a:xfrm>
            <a:off x="849312" y="5227637"/>
            <a:ext cx="834390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"Valid" XML document is "Well Formed", as well as it conforms to the rules of a DTD.</a:t>
            </a:r>
          </a:p>
        </p:txBody>
      </p:sp>
    </p:spTree>
    <p:extLst>
      <p:ext uri="{BB962C8B-B14F-4D97-AF65-F5344CB8AC3E}">
        <p14:creationId xmlns:p14="http://schemas.microsoft.com/office/powerpoint/2010/main" val="2769040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687" y="276736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ID and IDREF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E3E99-AF1C-4E51-A583-3679A92E3572}"/>
              </a:ext>
            </a:extLst>
          </p:cNvPr>
          <p:cNvSpPr txBox="1"/>
          <p:nvPr/>
        </p:nvSpPr>
        <p:spPr>
          <a:xfrm>
            <a:off x="392112" y="1493837"/>
            <a:ext cx="4038600" cy="24110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&lt;!ELEMENT book (</a:t>
            </a:r>
            <a:r>
              <a:rPr lang="en-US" dirty="0" err="1"/>
              <a:t>title,author,publisher</a:t>
            </a:r>
            <a:r>
              <a:rPr lang="en-US" dirty="0"/>
              <a:t>)&gt;</a:t>
            </a:r>
          </a:p>
          <a:p>
            <a:r>
              <a:rPr lang="en-US" dirty="0"/>
              <a:t>&lt;!ATTLIST book destination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#REQUIRED&gt;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&lt;!ELEMENT </a:t>
            </a:r>
            <a:r>
              <a:rPr lang="en-US" dirty="0" err="1"/>
              <a:t>bestbooks</a:t>
            </a:r>
            <a:r>
              <a:rPr lang="en-US" dirty="0"/>
              <a:t> (</a:t>
            </a:r>
            <a:r>
              <a:rPr lang="en-US" dirty="0" err="1"/>
              <a:t>bookref</a:t>
            </a:r>
            <a:r>
              <a:rPr lang="en-US" dirty="0"/>
              <a:t>)* &gt;</a:t>
            </a:r>
          </a:p>
          <a:p>
            <a:r>
              <a:rPr lang="en-US" dirty="0"/>
              <a:t>&lt;!ELEMENT </a:t>
            </a:r>
            <a:r>
              <a:rPr lang="en-US" dirty="0" err="1"/>
              <a:t>bookref</a:t>
            </a:r>
            <a:r>
              <a:rPr lang="en-US" dirty="0"/>
              <a:t> (#PCDATA)&gt;</a:t>
            </a:r>
          </a:p>
          <a:p>
            <a:r>
              <a:rPr lang="en-US" dirty="0"/>
              <a:t>&lt;!ATTLIST </a:t>
            </a:r>
            <a:r>
              <a:rPr lang="en-US" dirty="0" err="1"/>
              <a:t>bookref</a:t>
            </a:r>
            <a:r>
              <a:rPr lang="en-US" dirty="0"/>
              <a:t> target </a:t>
            </a:r>
            <a:r>
              <a:rPr lang="en-US" dirty="0">
                <a:solidFill>
                  <a:srgbClr val="FF0000"/>
                </a:solidFill>
              </a:rPr>
              <a:t>IDREF</a:t>
            </a:r>
            <a:r>
              <a:rPr lang="en-US" dirty="0"/>
              <a:t> #IMPLIED&gt;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F8FB1-8BB4-40A1-993D-A61AB9FA6EE4}"/>
              </a:ext>
            </a:extLst>
          </p:cNvPr>
          <p:cNvSpPr txBox="1"/>
          <p:nvPr/>
        </p:nvSpPr>
        <p:spPr>
          <a:xfrm>
            <a:off x="4811712" y="1646237"/>
            <a:ext cx="4495800" cy="138050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&lt;book destination="</a:t>
            </a:r>
            <a:r>
              <a:rPr lang="en-US" dirty="0">
                <a:solidFill>
                  <a:srgbClr val="FF0000"/>
                </a:solidFill>
              </a:rPr>
              <a:t>BookId28752</a:t>
            </a:r>
            <a:r>
              <a:rPr lang="en-US" dirty="0"/>
              <a:t>"&gt;</a:t>
            </a:r>
          </a:p>
          <a:p>
            <a:r>
              <a:rPr lang="en-US" dirty="0"/>
              <a:t>    &lt;title&gt;Introduction to GKS&lt;/title&gt;</a:t>
            </a:r>
          </a:p>
          <a:p>
            <a:r>
              <a:rPr lang="en-US" dirty="0"/>
              <a:t>    &lt;author&gt;Bob Hopgood&lt;/author&gt;</a:t>
            </a:r>
          </a:p>
          <a:p>
            <a:r>
              <a:rPr lang="en-US" dirty="0"/>
              <a:t>    &lt;publisher&gt;Academic&lt;/publisher&gt;</a:t>
            </a:r>
          </a:p>
          <a:p>
            <a:r>
              <a:rPr lang="en-US" dirty="0"/>
              <a:t>  &lt;/book&gt;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0D9D4-AE6A-4AF1-B857-12CC5A213766}"/>
              </a:ext>
            </a:extLst>
          </p:cNvPr>
          <p:cNvSpPr txBox="1"/>
          <p:nvPr/>
        </p:nvSpPr>
        <p:spPr>
          <a:xfrm>
            <a:off x="4811712" y="3475037"/>
            <a:ext cx="5105400" cy="163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bestbooks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bookref</a:t>
            </a:r>
            <a:r>
              <a:rPr lang="en-US" dirty="0"/>
              <a:t> target="</a:t>
            </a:r>
            <a:r>
              <a:rPr lang="en-US" dirty="0">
                <a:solidFill>
                  <a:srgbClr val="FF0000"/>
                </a:solidFill>
              </a:rPr>
              <a:t>BookId28752</a:t>
            </a:r>
            <a:r>
              <a:rPr lang="en-US" dirty="0"/>
              <a:t>"&gt;</a:t>
            </a:r>
          </a:p>
          <a:p>
            <a:r>
              <a:rPr lang="en-US" dirty="0"/>
              <a:t>         Introduction to GKS</a:t>
            </a:r>
          </a:p>
          <a:p>
            <a:r>
              <a:rPr lang="en-US" dirty="0"/>
              <a:t>    &lt;/</a:t>
            </a:r>
            <a:r>
              <a:rPr lang="en-US" dirty="0" err="1"/>
              <a:t>bookref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bookref</a:t>
            </a:r>
            <a:r>
              <a:rPr lang="en-US" dirty="0"/>
              <a:t>&gt;GKS for Dummies&lt;/</a:t>
            </a:r>
            <a:r>
              <a:rPr lang="en-US" dirty="0" err="1"/>
              <a:t>bookref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bestbooks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4702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XSD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1A90D-1261-4CC1-8434-62A9AFEC140B}"/>
              </a:ext>
            </a:extLst>
          </p:cNvPr>
          <p:cNvSpPr txBox="1"/>
          <p:nvPr/>
        </p:nvSpPr>
        <p:spPr>
          <a:xfrm>
            <a:off x="81756" y="2494347"/>
            <a:ext cx="9917112" cy="32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XSD stands for XML Schema Definition.</a:t>
            </a:r>
          </a:p>
          <a:p>
            <a:pPr marL="125730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An XSD defines the structure and the legal elements and attributes of an XML document.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An XML schema language, more sophisticated than DTD.</a:t>
            </a: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31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An XSD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01B1A9-83A0-489C-9DB3-9F8A9647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631949"/>
            <a:ext cx="6010275" cy="429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8E58A5-9A3E-4235-9AAC-BC8E04A2477E}"/>
              </a:ext>
            </a:extLst>
          </p:cNvPr>
          <p:cNvSpPr txBox="1"/>
          <p:nvPr/>
        </p:nvSpPr>
        <p:spPr>
          <a:xfrm>
            <a:off x="1839912" y="6294437"/>
            <a:ext cx="594360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an XML document with predefined tags (vocabulary of XSD).</a:t>
            </a:r>
          </a:p>
        </p:txBody>
      </p:sp>
    </p:spTree>
    <p:extLst>
      <p:ext uri="{BB962C8B-B14F-4D97-AF65-F5344CB8AC3E}">
        <p14:creationId xmlns:p14="http://schemas.microsoft.com/office/powerpoint/2010/main" val="318200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100A7-018A-44A9-8B6C-D1ABF918C4D7}"/>
              </a:ext>
            </a:extLst>
          </p:cNvPr>
          <p:cNvSpPr txBox="1"/>
          <p:nvPr/>
        </p:nvSpPr>
        <p:spPr>
          <a:xfrm>
            <a:off x="81756" y="2494347"/>
            <a:ext cx="9917112" cy="10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3BCD7-A2CF-41B3-B183-A9C49E391614}"/>
              </a:ext>
            </a:extLst>
          </p:cNvPr>
          <p:cNvSpPr txBox="1"/>
          <p:nvPr/>
        </p:nvSpPr>
        <p:spPr>
          <a:xfrm>
            <a:off x="81756" y="2494347"/>
            <a:ext cx="9917112" cy="23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XPath can be used to navigate through elements and attributes in an XML document.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It is a simple XML query language. 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Simpler than XQuery </a:t>
            </a: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03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Another example of XML doc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FBD7D6-A338-4191-A8EF-6D6C0584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1189037"/>
            <a:ext cx="5048250" cy="6172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XPath expression examples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BCC1B3-D4B0-409E-8096-1D812B03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67593"/>
            <a:ext cx="10080625" cy="50244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347F8-3921-4E27-8C52-605044DFE265}"/>
              </a:ext>
            </a:extLst>
          </p:cNvPr>
          <p:cNvSpPr txBox="1"/>
          <p:nvPr/>
        </p:nvSpPr>
        <p:spPr>
          <a:xfrm>
            <a:off x="81756" y="2494347"/>
            <a:ext cx="9917112" cy="284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XQuery is the language for querying XML data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XQuery for XML is like SQL for databases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XQuery is built on XPath expressions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XQuery is supported by all major databases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XQuery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055448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An XQuery 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79B799-43BB-4A64-9CC5-44AAE236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3" y="2018282"/>
            <a:ext cx="6839494" cy="1962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135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 comparison between SQL, XPath and XQuery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505F4-9DC3-4303-A092-3F40B0A4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12" y="1991284"/>
            <a:ext cx="3814626" cy="101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4C594C-393E-42AD-BD34-B1C510DE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311" y="3422983"/>
            <a:ext cx="5698419" cy="58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8306F-BC8F-489E-AF09-F73F83622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549" y="4541836"/>
            <a:ext cx="6490499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0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What is 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421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stands for </a:t>
            </a:r>
            <a:r>
              <a:rPr lang="en-US" sz="3200" dirty="0" err="1">
                <a:solidFill>
                  <a:srgbClr val="002060"/>
                </a:solidFill>
              </a:rPr>
              <a:t>eXtensible</a:t>
            </a:r>
            <a:r>
              <a:rPr lang="en-US" sz="3200" dirty="0">
                <a:solidFill>
                  <a:srgbClr val="002060"/>
                </a:solidFill>
              </a:rPr>
              <a:t> Markup Language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is a markup language much like HTML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was designed to store and transport data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was designed to be self-descriptive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is a W3C Recommendation</a:t>
            </a:r>
          </a:p>
          <a:p>
            <a:pPr lvl="1" indent="0"/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JSON or 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B1A20-914F-45F3-A831-49E236AC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" y="1765179"/>
            <a:ext cx="2952750" cy="3171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1848F-E5DF-4117-AC7D-97E858BC1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12" y="1963602"/>
            <a:ext cx="4200525" cy="2638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Join in XQuery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9438E-EB0F-4D92-A3A8-6D656A56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25" y="1417637"/>
            <a:ext cx="3914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Join in XQuery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737F2-11F4-4877-8E8C-0AFDA52D3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212" y="2160587"/>
            <a:ext cx="3886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4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Join in XQuery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07734-D8BC-4708-BA8E-6777165FA09E}"/>
              </a:ext>
            </a:extLst>
          </p:cNvPr>
          <p:cNvSpPr txBox="1"/>
          <p:nvPr/>
        </p:nvSpPr>
        <p:spPr>
          <a:xfrm>
            <a:off x="1535112" y="2027237"/>
            <a:ext cx="7086600" cy="395685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AllFaculty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r>
              <a:rPr lang="en-US" dirty="0">
                <a:solidFill>
                  <a:srgbClr val="FFC000"/>
                </a:solidFill>
              </a:rPr>
              <a:t>  &lt;Faculty&gt;</a:t>
            </a:r>
          </a:p>
          <a:p>
            <a:r>
              <a:rPr lang="en-US" dirty="0">
                <a:solidFill>
                  <a:srgbClr val="FFC000"/>
                </a:solidFill>
              </a:rPr>
              <a:t>    &lt;</a:t>
            </a:r>
            <a:r>
              <a:rPr lang="en-US" dirty="0" err="1">
                <a:solidFill>
                  <a:srgbClr val="FFC000"/>
                </a:solidFill>
              </a:rPr>
              <a:t>FacultyID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>
                <a:solidFill>
                  <a:srgbClr val="002060"/>
                </a:solidFill>
              </a:rPr>
              <a:t>201586985</a:t>
            </a:r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FacultyID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r>
              <a:rPr lang="en-US" dirty="0">
                <a:solidFill>
                  <a:srgbClr val="FFC000"/>
                </a:solidFill>
              </a:rPr>
              <a:t>    &lt;Rank&gt;</a:t>
            </a:r>
            <a:r>
              <a:rPr lang="en-US" dirty="0">
                <a:solidFill>
                  <a:srgbClr val="002060"/>
                </a:solidFill>
              </a:rPr>
              <a:t>Professor</a:t>
            </a:r>
            <a:r>
              <a:rPr lang="en-US" dirty="0">
                <a:solidFill>
                  <a:srgbClr val="FFC000"/>
                </a:solidFill>
              </a:rPr>
              <a:t>&lt;/Rank&gt;</a:t>
            </a:r>
          </a:p>
          <a:p>
            <a:r>
              <a:rPr lang="en-US" dirty="0">
                <a:solidFill>
                  <a:srgbClr val="FFC000"/>
                </a:solidFill>
              </a:rPr>
              <a:t>  &lt;/Faculty&gt;</a:t>
            </a:r>
          </a:p>
          <a:p>
            <a:r>
              <a:rPr lang="en-US" dirty="0">
                <a:solidFill>
                  <a:srgbClr val="FFC000"/>
                </a:solidFill>
              </a:rPr>
              <a:t>  &lt;Faculty&gt;</a:t>
            </a:r>
          </a:p>
          <a:p>
            <a:r>
              <a:rPr lang="en-US" dirty="0">
                <a:solidFill>
                  <a:srgbClr val="FFC000"/>
                </a:solidFill>
              </a:rPr>
              <a:t>    &lt;</a:t>
            </a:r>
            <a:r>
              <a:rPr lang="en-US" dirty="0" err="1">
                <a:solidFill>
                  <a:srgbClr val="FFC000"/>
                </a:solidFill>
              </a:rPr>
              <a:t>FacultyID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>
                <a:solidFill>
                  <a:srgbClr val="002060"/>
                </a:solidFill>
              </a:rPr>
              <a:t>997111094</a:t>
            </a:r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FacultyID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r>
              <a:rPr lang="en-US" dirty="0">
                <a:solidFill>
                  <a:srgbClr val="FFC000"/>
                </a:solidFill>
              </a:rPr>
              <a:t>    &lt;Rank&gt;</a:t>
            </a:r>
            <a:r>
              <a:rPr lang="en-US" dirty="0">
                <a:solidFill>
                  <a:srgbClr val="002060"/>
                </a:solidFill>
              </a:rPr>
              <a:t>Reader</a:t>
            </a:r>
            <a:r>
              <a:rPr lang="en-US" dirty="0">
                <a:solidFill>
                  <a:srgbClr val="FFC000"/>
                </a:solidFill>
              </a:rPr>
              <a:t>&lt;/Rank&gt;</a:t>
            </a:r>
          </a:p>
          <a:p>
            <a:r>
              <a:rPr lang="en-US" dirty="0">
                <a:solidFill>
                  <a:srgbClr val="FFC000"/>
                </a:solidFill>
              </a:rPr>
              <a:t>  &lt;/Faculty&gt;</a:t>
            </a:r>
          </a:p>
          <a:p>
            <a:r>
              <a:rPr lang="en-US" dirty="0">
                <a:solidFill>
                  <a:srgbClr val="FFC000"/>
                </a:solidFill>
              </a:rPr>
              <a:t>  ...</a:t>
            </a:r>
          </a:p>
          <a:p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AllFaculty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EB594-EA58-4621-9995-B914FAF02383}"/>
              </a:ext>
            </a:extLst>
          </p:cNvPr>
          <p:cNvSpPr txBox="1"/>
          <p:nvPr/>
        </p:nvSpPr>
        <p:spPr>
          <a:xfrm>
            <a:off x="1763712" y="1570037"/>
            <a:ext cx="20574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Faculty.xml</a:t>
            </a:r>
          </a:p>
        </p:txBody>
      </p:sp>
    </p:spTree>
    <p:extLst>
      <p:ext uri="{BB962C8B-B14F-4D97-AF65-F5344CB8AC3E}">
        <p14:creationId xmlns:p14="http://schemas.microsoft.com/office/powerpoint/2010/main" val="2749699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Join in XQuery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B6E6D-6A74-4722-9057-8508E511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3" y="1629568"/>
            <a:ext cx="9553965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80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XML in </a:t>
            </a:r>
            <a:r>
              <a:rPr lang="en-US" sz="4400" dirty="0" err="1">
                <a:solidFill>
                  <a:schemeClr val="accent3"/>
                </a:solidFill>
              </a:rPr>
              <a:t>mysql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1973C-F527-490F-B7EF-8B3F730F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587" y="1265237"/>
            <a:ext cx="3981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16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XML in </a:t>
            </a:r>
            <a:r>
              <a:rPr lang="en-US" sz="4400" dirty="0" err="1">
                <a:solidFill>
                  <a:schemeClr val="accent3"/>
                </a:solidFill>
              </a:rPr>
              <a:t>mysql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6A8F8-252F-44BF-A9DC-F30CDF3C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2" y="1367484"/>
            <a:ext cx="5800725" cy="2276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DD302B-2EC0-4DC4-AC2C-66D86EB8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681" y="4099311"/>
            <a:ext cx="33337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FE095-FF7D-4888-9780-EB5766639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693" y="5423092"/>
            <a:ext cx="46577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75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347F8-3921-4E27-8C52-605044DFE265}"/>
              </a:ext>
            </a:extLst>
          </p:cNvPr>
          <p:cNvSpPr txBox="1"/>
          <p:nvPr/>
        </p:nvSpPr>
        <p:spPr>
          <a:xfrm>
            <a:off x="81756" y="2494347"/>
            <a:ext cx="9917112" cy="32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is one Markup language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Tags are not predefined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Self-descriptive and semi-structured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Schemas and query languages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For some applications, JSON might be a simpler alternative.</a:t>
            </a:r>
          </a:p>
        </p:txBody>
      </p:sp>
    </p:spTree>
    <p:extLst>
      <p:ext uri="{BB962C8B-B14F-4D97-AF65-F5344CB8AC3E}">
        <p14:creationId xmlns:p14="http://schemas.microsoft.com/office/powerpoint/2010/main" val="2834177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An example of XML 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92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  <a:p>
            <a:pPr lvl="1" indent="0"/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E612C-EA69-47AA-8C27-30F96A10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2" y="1307987"/>
            <a:ext cx="5421221" cy="2338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72F52-D9EF-4FB9-9AD7-D9A89B060955}"/>
              </a:ext>
            </a:extLst>
          </p:cNvPr>
          <p:cNvSpPr txBox="1"/>
          <p:nvPr/>
        </p:nvSpPr>
        <p:spPr>
          <a:xfrm>
            <a:off x="1176337" y="3968667"/>
            <a:ext cx="8061325" cy="32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Tags: note, to, from, heading, body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Nested elements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Self-descriptive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has no predefined tags, but for a particular application, tags can be predefined and fixed. </a:t>
            </a:r>
          </a:p>
          <a:p>
            <a:pPr lvl="1" indent="0"/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21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Difference between XML and 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421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was designed to carry data - with focus on what data is.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HTML was designed to display data - with focus on how data looks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HTML tags are predefined.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XML tags are not predefined, but are introduced by each application. </a:t>
            </a: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Advantages of 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A1954-7A9E-4FC9-BA90-F3C7E38EAEF5}"/>
              </a:ext>
            </a:extLst>
          </p:cNvPr>
          <p:cNvSpPr txBox="1"/>
          <p:nvPr/>
        </p:nvSpPr>
        <p:spPr>
          <a:xfrm>
            <a:off x="81756" y="2494347"/>
            <a:ext cx="9917112" cy="284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It simplifies data sharing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It simplifies data transport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It simplifies platform changes</a:t>
            </a:r>
          </a:p>
          <a:p>
            <a:pPr marL="1257300" lvl="1" indent="-51435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It simplifies data availability</a:t>
            </a: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XML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181E2-FD77-41F4-94B1-0590607B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6" y="1951037"/>
            <a:ext cx="4914900" cy="3476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04B235-1D85-4FA0-AD37-B828F683A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005" y="1961406"/>
            <a:ext cx="3619500" cy="22574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XML 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50364-5CF6-491E-B8CA-D18AD2F5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49" y="1722437"/>
            <a:ext cx="778470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7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XML visualization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DB5AC-A90A-4482-91F0-0A065FD9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12" y="1112837"/>
            <a:ext cx="7219950" cy="346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D8812-A4F1-4718-B4ED-42850CEF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12" y="4639451"/>
            <a:ext cx="5229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74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637"/>
            <a:ext cx="1008062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DTD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2437"/>
            <a:ext cx="9917112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</a:endParaRPr>
          </a:p>
          <a:p>
            <a:pPr marL="1257300" lvl="1" indent="-514350"/>
            <a:endParaRPr lang="en-US" sz="3200" dirty="0">
              <a:solidFill>
                <a:srgbClr val="002060"/>
              </a:solidFill>
            </a:endParaRPr>
          </a:p>
          <a:p>
            <a:pPr marL="1085850" lvl="1" indent="-342900">
              <a:buFont typeface="Arial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1A90D-1261-4CC1-8434-62A9AFEC140B}"/>
              </a:ext>
            </a:extLst>
          </p:cNvPr>
          <p:cNvSpPr txBox="1"/>
          <p:nvPr/>
        </p:nvSpPr>
        <p:spPr>
          <a:xfrm>
            <a:off x="81756" y="2494347"/>
            <a:ext cx="9917112" cy="23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DTD stands for Document Type Definition.</a:t>
            </a:r>
          </a:p>
          <a:p>
            <a:pPr marL="125730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A DTD defines the structure and the legal elements and attributes of an XML document.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A simple XML schema language, simpler than XSD.</a:t>
            </a:r>
          </a:p>
        </p:txBody>
      </p:sp>
    </p:spTree>
    <p:extLst>
      <p:ext uri="{BB962C8B-B14F-4D97-AF65-F5344CB8AC3E}">
        <p14:creationId xmlns:p14="http://schemas.microsoft.com/office/powerpoint/2010/main" val="348804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611</Words>
  <Application>Microsoft Office PowerPoint</Application>
  <PresentationFormat>Custom</PresentationFormat>
  <Paragraphs>156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Shiyong Lu</dc:creator>
  <cp:lastModifiedBy>Shiyong Lu</cp:lastModifiedBy>
  <cp:revision>245</cp:revision>
  <cp:lastPrinted>1601-01-01T00:00:00Z</cp:lastPrinted>
  <dcterms:created xsi:type="dcterms:W3CDTF">1601-01-01T00:00:00Z</dcterms:created>
  <dcterms:modified xsi:type="dcterms:W3CDTF">2021-04-14T19:24:08Z</dcterms:modified>
</cp:coreProperties>
</file>