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47" r:id="rId2"/>
    <p:sldId id="348" r:id="rId3"/>
    <p:sldId id="256" r:id="rId4"/>
    <p:sldId id="257" r:id="rId5"/>
    <p:sldId id="312" r:id="rId6"/>
    <p:sldId id="258" r:id="rId7"/>
    <p:sldId id="260" r:id="rId8"/>
    <p:sldId id="262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92" r:id="rId18"/>
    <p:sldId id="271" r:id="rId19"/>
    <p:sldId id="272" r:id="rId20"/>
    <p:sldId id="336" r:id="rId21"/>
    <p:sldId id="273" r:id="rId22"/>
    <p:sldId id="363" r:id="rId23"/>
    <p:sldId id="335" r:id="rId24"/>
    <p:sldId id="274" r:id="rId25"/>
    <p:sldId id="314" r:id="rId26"/>
    <p:sldId id="339" r:id="rId27"/>
    <p:sldId id="337" r:id="rId28"/>
    <p:sldId id="338" r:id="rId29"/>
    <p:sldId id="278" r:id="rId30"/>
    <p:sldId id="277" r:id="rId31"/>
    <p:sldId id="281" r:id="rId32"/>
    <p:sldId id="282" r:id="rId33"/>
    <p:sldId id="325" r:id="rId34"/>
    <p:sldId id="329" r:id="rId35"/>
    <p:sldId id="331" r:id="rId36"/>
    <p:sldId id="332" r:id="rId37"/>
    <p:sldId id="333" r:id="rId38"/>
    <p:sldId id="334" r:id="rId39"/>
    <p:sldId id="283" r:id="rId40"/>
    <p:sldId id="284" r:id="rId41"/>
    <p:sldId id="285" r:id="rId42"/>
    <p:sldId id="365" r:id="rId43"/>
    <p:sldId id="280" r:id="rId44"/>
    <p:sldId id="286" r:id="rId45"/>
    <p:sldId id="287" r:id="rId46"/>
    <p:sldId id="340" r:id="rId47"/>
    <p:sldId id="288" r:id="rId48"/>
    <p:sldId id="289" r:id="rId49"/>
    <p:sldId id="290" r:id="rId50"/>
    <p:sldId id="360" r:id="rId51"/>
    <p:sldId id="293" r:id="rId52"/>
    <p:sldId id="297" r:id="rId53"/>
    <p:sldId id="296" r:id="rId54"/>
    <p:sldId id="298" r:id="rId55"/>
    <p:sldId id="299" r:id="rId56"/>
    <p:sldId id="300" r:id="rId57"/>
    <p:sldId id="301" r:id="rId58"/>
    <p:sldId id="316" r:id="rId59"/>
    <p:sldId id="302" r:id="rId60"/>
    <p:sldId id="317" r:id="rId61"/>
    <p:sldId id="303" r:id="rId62"/>
    <p:sldId id="318" r:id="rId63"/>
    <p:sldId id="304" r:id="rId64"/>
    <p:sldId id="306" r:id="rId65"/>
    <p:sldId id="313" r:id="rId66"/>
    <p:sldId id="307" r:id="rId67"/>
    <p:sldId id="364" r:id="rId68"/>
  </p:sldIdLst>
  <p:sldSz cx="9144000" cy="6858000" type="screen4x3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6" autoAdjust="0"/>
    <p:restoredTop sz="90929"/>
  </p:normalViewPr>
  <p:slideViewPr>
    <p:cSldViewPr>
      <p:cViewPr>
        <p:scale>
          <a:sx n="87" d="100"/>
          <a:sy n="87" d="100"/>
        </p:scale>
        <p:origin x="9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D71EB80A-E0E3-4C63-A3DF-EE4DB039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9587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4749D51-FC39-41FA-B5DF-EFD0385EE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255AA-49DE-416E-9596-22873AF3B5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82000-33AC-4B39-86DC-11D406B975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07DC1-CEC9-4AC9-BB40-8B207E52F2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60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E9821-1675-4876-824B-86A72B8877D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B47B0-B0C4-4B78-B24B-CA30D7BFF9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2347C-BE76-47B8-8105-8C82B93155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52442-1632-4333-938F-2DE536AC06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0A5E0-7FC8-4F0F-9E79-BCBD2F6025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1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57BE7-A5D9-4653-9DEE-E090D0DE76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1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EDEEA-7B23-4734-9B5C-2135D7EB52B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31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E5BA3-EEF0-48F2-9BFC-18A02C24DD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059C3-44DA-4578-83C8-0DC6F8CE3B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E5BA3-EEF0-48F2-9BFC-18A02C24DD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1D6E4-3D95-47FF-AF7D-2ABC4343809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E5BA3-EEF0-48F2-9BFC-18A02C24DD1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63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1D6E4-3D95-47FF-AF7D-2ABC434380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5F421-9727-48D2-A587-DB5921BEAB4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C2840-568E-4579-98A8-9814D7E5900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5F421-9727-48D2-A587-DB5921BEAB4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62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2D02D-17F1-49FD-81D7-2C0D59E322A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2D02D-17F1-49FD-81D7-2C0D59E322A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AF6E7-EF42-4DDB-AEE0-60AA15F18AB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ACD48-0610-4DD9-987A-37BEA0D992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C4E7A-67E9-4BB3-AAC6-CC86E2259B1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2657D-F92B-428F-8CF6-FBCDAC2B45F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0778D-DD34-4A74-B917-3D25D6CEDE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DDDBD-EDFE-4475-B044-91085BA508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2BEF2-DA63-4FA5-B8A0-98BAE89D24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602D4-03F4-4D5C-AE93-F36ABBAF9EE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0B333-9A28-4A47-B03C-E928B2498C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5B150-3906-4FA1-B560-C8BFC637049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251BE-18E7-4F40-94FE-1D0AD19E866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864819-B1EC-4BB6-B6C8-304F4FF2B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A7A34-64AD-4822-BACC-31FE4C6B67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9B141-6F57-4444-AC08-E7A711AB356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B8CA8-6A97-4801-95C2-6B0D0308495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B8CA8-6A97-4801-95C2-6B0D0308495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3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C24E0-B570-4E16-AA88-AF27E32D642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398AD-39A5-4A8D-8799-783EA28CA53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23D5B-E6C5-4978-9D04-4549F6C836F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23D5B-E6C5-4978-9D04-4549F6C836F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E1686-2395-4029-82B5-4A25FBD357D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0FC39-3C7E-41FC-8FDF-02E99B9479C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1392B-C5B5-46DE-8484-2D9F581A2A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F54FD-6137-45DD-8F44-B26F18ADED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D138-573A-4660-953C-B5EDA76850B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041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05205-4519-4BBC-A6FA-77C1E252FE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92BC0-7B14-425C-9C28-B5D6D2FB63A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26776-79A5-44E8-8622-139FFB9FE55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329D4-D588-45F2-8FB3-D2511EA847F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4F77F-DC9C-4F23-A0F9-BEB0B0D192D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33FC3-BAE5-45D1-9C94-04D5B7FE9C9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C3B83-74BD-422B-9840-B135E76436A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E43C4-F898-4748-87E6-436252361E5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D06B9-148E-4558-8924-013035276F2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7C648-A108-4465-928C-D39AE2382F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B4A2D-4A47-4C7B-AB48-F22052D0587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46725-D748-4653-8E5A-B75032E1754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7FE4A-00EB-4E91-9178-7006298AAA4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A5233-1E47-4872-8B3B-8ECC910F2B4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C0795-092B-4045-9008-670FA1D78FF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FE5D1-EBAB-40CA-973E-9CF90508CE1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B10B1-3DDB-4F80-B6C4-0C10D573D17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B8CA8-6A97-4801-95C2-6B0D0308495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C61A0-F765-49F6-A216-B6B7A0B4DD1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BF012-E91B-40D2-A3A3-665452F47A7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D22DB-C75D-4EC6-8844-31EEE7A6C6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181600" y="914400"/>
            <a:ext cx="3276600" cy="15240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94630-1ED8-4DCA-A3AC-18DCAFD9E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184C-B3D7-4746-A074-6CE9CB74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B7582-07E5-4853-AFED-8BCC724A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856B-61F3-4660-BBD0-9A32FC744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F761-4C4E-45C7-A317-FDC1DC12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45DF-E737-4831-93DA-2091E1F1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44C4-AF02-416D-A6A3-BF3641B9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3DC4-F3D4-4FC6-AB9B-12B9EBBC5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52AA-2B67-4513-B834-9FD358D5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70A1-1F53-49E4-9D27-E5F30AD1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3882-8377-40FA-9DE8-413F255A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0ABC-1F8C-415F-B700-6805F757A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A8CF4D1-0BF1-425E-956F-63C0DF23E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90307-8A48-44C4-9609-F00B94EBA9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Chapter 3</a:t>
            </a:r>
            <a:endParaRPr lang="en-US" dirty="0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8D3BC-AE3D-4A84-A94C-EB9D3B633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Relational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A particular way of structuring data (using relations)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Simple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Mathematically based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Expressions (</a:t>
            </a:r>
            <a:r>
              <a:rPr lang="en-US">
                <a:sym typeface="Symbol" pitchFamily="18" charset="2"/>
              </a:rPr>
              <a:t>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queries</a:t>
            </a:r>
            <a:r>
              <a:rPr lang="en-US"/>
              <a:t>) can be analyzed by DBMS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Queries are transformed to equivalent expressions automatically  (</a:t>
            </a:r>
            <a:r>
              <a:rPr lang="en-US" i="1"/>
              <a:t>query optimization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  <a:defRPr/>
            </a:pPr>
            <a:r>
              <a:rPr lang="en-US" b="1"/>
              <a:t>Optimizers have limits (=&gt; programmer needs to know how queries are evaluated and optimized)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29AF4-16F8-4829-9353-9444147200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Relation Instance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257800"/>
          </a:xfrm>
        </p:spPr>
        <p:txBody>
          <a:bodyPr/>
          <a:lstStyle/>
          <a:p>
            <a:pPr>
              <a:defRPr/>
            </a:pPr>
            <a:r>
              <a:rPr lang="en-US" sz="2800"/>
              <a:t>Relation is a set  of tuples</a:t>
            </a:r>
          </a:p>
          <a:p>
            <a:pPr lvl="1">
              <a:defRPr/>
            </a:pPr>
            <a:r>
              <a:rPr lang="en-US" sz="2400"/>
              <a:t>Tuple ordering immaterial</a:t>
            </a:r>
          </a:p>
          <a:p>
            <a:pPr lvl="1">
              <a:defRPr/>
            </a:pPr>
            <a:r>
              <a:rPr lang="en-US" sz="2400"/>
              <a:t>No duplicates</a:t>
            </a:r>
          </a:p>
          <a:p>
            <a:pPr lvl="1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</a:t>
            </a:r>
            <a:r>
              <a:rPr lang="en-US" sz="2400"/>
              <a:t> of relation = number of tuples</a:t>
            </a:r>
          </a:p>
          <a:p>
            <a:pPr>
              <a:defRPr/>
            </a:pPr>
            <a:r>
              <a:rPr lang="en-US" sz="2800"/>
              <a:t>All tuples in a relation have the same structure;  constructed from the same set of attributes</a:t>
            </a:r>
          </a:p>
          <a:p>
            <a:pPr lvl="1">
              <a:defRPr/>
            </a:pPr>
            <a:r>
              <a:rPr lang="en-US" sz="2400"/>
              <a:t>Attributes are named (ordering is immaterial)</a:t>
            </a:r>
          </a:p>
          <a:p>
            <a:pPr lvl="1">
              <a:defRPr/>
            </a:pPr>
            <a:r>
              <a:rPr lang="en-US" sz="2400"/>
              <a:t>Value of an attribute is drawn from the attribute’s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domain</a:t>
            </a:r>
            <a:endParaRPr lang="en-US" sz="2400"/>
          </a:p>
          <a:p>
            <a:pPr lvl="2">
              <a:defRPr/>
            </a:pPr>
            <a:r>
              <a:rPr lang="en-US" sz="2000"/>
              <a:t>There is also a special value </a:t>
            </a:r>
            <a:r>
              <a:rPr lang="en-US" sz="2000" b="1"/>
              <a:t>null</a:t>
            </a:r>
            <a:r>
              <a:rPr lang="en-US" sz="2000"/>
              <a:t> (value unknown or undefined), which belongs to no domain</a:t>
            </a:r>
            <a:endParaRPr lang="en-US" sz="2000" b="1"/>
          </a:p>
          <a:p>
            <a:pPr lvl="1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Arity</a:t>
            </a:r>
            <a:r>
              <a:rPr lang="en-US" sz="2400"/>
              <a:t> of relation = number of 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9CF08-E7A1-4909-9127-A6423875A81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Relation Instance (Example)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73100" y="2527300"/>
          <a:ext cx="83566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833320" imgH="3959280" progId="Word.Document.8">
                  <p:embed/>
                </p:oleObj>
              </mc:Choice>
              <mc:Fallback>
                <p:oleObj name="Document" r:id="rId3" imgW="8833320" imgH="3959280" progId="Word.Documen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527300"/>
                        <a:ext cx="8356600" cy="374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334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334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5791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620000" y="2438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93725" y="1771650"/>
            <a:ext cx="6316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/>
              <a:t>    </a:t>
            </a:r>
            <a:r>
              <a:rPr lang="en-US" sz="3200" i="1"/>
              <a:t>Id</a:t>
            </a:r>
            <a:r>
              <a:rPr lang="en-US" sz="3200"/>
              <a:t>          </a:t>
            </a:r>
            <a:r>
              <a:rPr lang="en-US" sz="3200" i="1"/>
              <a:t>Name</a:t>
            </a:r>
            <a:r>
              <a:rPr lang="en-US" sz="3200"/>
              <a:t>   </a:t>
            </a:r>
            <a:r>
              <a:rPr lang="en-US" sz="3200" i="1"/>
              <a:t>Address</a:t>
            </a:r>
            <a:r>
              <a:rPr lang="en-US" sz="3200"/>
              <a:t>        </a:t>
            </a:r>
            <a:r>
              <a:rPr lang="en-US" sz="3200" i="1"/>
              <a:t>Status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533400" y="1752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5334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00" y="175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200400" y="5867400"/>
            <a:ext cx="1425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F0E25-1347-4ABB-89B3-DAAE6BFA382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Schema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Relation name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Attribute names &amp; domains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Integrity constraints like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The values of a particular attribute in all tuples are unique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The values of a particular attribute in all tuples are greater than 0 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Default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7666C-DB5C-4DB6-9167-F60F1679E7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Finite set of relations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Each relation consists of a schema and an instance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r>
              <a:rPr lang="en-US"/>
              <a:t> =  set of relation schemas constraints among relations (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inter-relational</a:t>
            </a:r>
            <a:r>
              <a:rPr lang="en-US"/>
              <a:t> constraints)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Database instance</a:t>
            </a:r>
            <a:r>
              <a:rPr lang="en-US"/>
              <a:t> = set of (corresponding) relation instances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EFF75-CF72-41BC-8C86-72F7EF5AB5A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 (Example)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038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/>
              <a:t> </a:t>
            </a:r>
            <a:r>
              <a:rPr lang="en-US" sz="2800"/>
              <a:t>(</a:t>
            </a:r>
            <a:r>
              <a:rPr lang="en-US" sz="2800" i="1"/>
              <a:t>Id</a:t>
            </a:r>
            <a:r>
              <a:rPr lang="en-US" sz="2800"/>
              <a:t>: </a:t>
            </a:r>
            <a:r>
              <a:rPr lang="en-US" sz="2400"/>
              <a:t>INT</a:t>
            </a:r>
            <a:r>
              <a:rPr lang="en-US" sz="2800"/>
              <a:t>, </a:t>
            </a:r>
            <a:r>
              <a:rPr lang="en-US" sz="2800" i="1"/>
              <a:t>Name</a:t>
            </a:r>
            <a:r>
              <a:rPr lang="en-US" sz="2800"/>
              <a:t>: </a:t>
            </a:r>
            <a:r>
              <a:rPr lang="en-US" sz="2400"/>
              <a:t>STRING</a:t>
            </a:r>
            <a:r>
              <a:rPr lang="en-US" sz="2800"/>
              <a:t>, </a:t>
            </a:r>
            <a:r>
              <a:rPr lang="en-US" sz="2800" i="1"/>
              <a:t>Address</a:t>
            </a:r>
            <a:r>
              <a:rPr lang="en-US" sz="2800"/>
              <a:t>: </a:t>
            </a:r>
            <a:r>
              <a:rPr lang="en-US" sz="2400"/>
              <a:t>STRING</a:t>
            </a:r>
            <a:r>
              <a:rPr lang="en-US" sz="2800"/>
              <a:t>,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/>
              <a:t>                  Status</a:t>
            </a:r>
            <a:r>
              <a:rPr lang="en-US" sz="2800"/>
              <a:t>: </a:t>
            </a:r>
            <a:r>
              <a:rPr lang="en-US" sz="2400"/>
              <a:t>STRING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/>
              <a:t> (</a:t>
            </a:r>
            <a:r>
              <a:rPr lang="en-US" sz="2800" i="1"/>
              <a:t>Id</a:t>
            </a:r>
            <a:r>
              <a:rPr lang="en-US" sz="2800"/>
              <a:t>: </a:t>
            </a:r>
            <a:r>
              <a:rPr lang="en-US" sz="2400"/>
              <a:t>INT</a:t>
            </a:r>
            <a:r>
              <a:rPr lang="en-US" sz="2800"/>
              <a:t>, </a:t>
            </a:r>
            <a:r>
              <a:rPr lang="en-US" sz="2800" i="1"/>
              <a:t>Name</a:t>
            </a:r>
            <a:r>
              <a:rPr lang="en-US" sz="2800"/>
              <a:t>: </a:t>
            </a:r>
            <a:r>
              <a:rPr lang="en-US" sz="2400"/>
              <a:t>STRING</a:t>
            </a:r>
            <a:r>
              <a:rPr lang="en-US" sz="2800"/>
              <a:t>, </a:t>
            </a:r>
            <a:r>
              <a:rPr lang="en-US" sz="2800" i="1"/>
              <a:t>DeptId</a:t>
            </a:r>
            <a:r>
              <a:rPr lang="en-US" sz="2800"/>
              <a:t>: </a:t>
            </a:r>
            <a:r>
              <a:rPr lang="en-US" sz="2400"/>
              <a:t>DEPTS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800"/>
              <a:t> (</a:t>
            </a:r>
            <a:r>
              <a:rPr lang="en-US" sz="2800" i="1"/>
              <a:t>DeptId</a:t>
            </a:r>
            <a:r>
              <a:rPr lang="en-US" sz="2800"/>
              <a:t>: </a:t>
            </a:r>
            <a:r>
              <a:rPr lang="en-US" sz="2400"/>
              <a:t>DEPTS</a:t>
            </a:r>
            <a:r>
              <a:rPr lang="en-US" sz="2800"/>
              <a:t>, </a:t>
            </a:r>
            <a:r>
              <a:rPr lang="en-US" sz="2800" i="1"/>
              <a:t>CrsName</a:t>
            </a:r>
            <a:r>
              <a:rPr lang="en-US" sz="2800"/>
              <a:t>: </a:t>
            </a:r>
            <a:r>
              <a:rPr lang="en-US" sz="2400"/>
              <a:t>STRING</a:t>
            </a:r>
            <a:r>
              <a:rPr lang="en-US" sz="2800"/>
              <a:t>,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i="1"/>
              <a:t>                 CrsCode</a:t>
            </a:r>
            <a:r>
              <a:rPr lang="en-US" sz="2800"/>
              <a:t>: </a:t>
            </a:r>
            <a:r>
              <a:rPr lang="en-US" sz="2400"/>
              <a:t>COURSES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800"/>
              <a:t> (</a:t>
            </a:r>
            <a:r>
              <a:rPr lang="en-US" sz="2800" i="1"/>
              <a:t>CrsCode</a:t>
            </a:r>
            <a:r>
              <a:rPr lang="en-US" sz="2800"/>
              <a:t>: </a:t>
            </a:r>
            <a:r>
              <a:rPr lang="en-US" sz="2400"/>
              <a:t>COURSES</a:t>
            </a:r>
            <a:r>
              <a:rPr lang="en-US" sz="2800"/>
              <a:t>, </a:t>
            </a:r>
            <a:r>
              <a:rPr lang="en-US" sz="2800" i="1"/>
              <a:t>StudId</a:t>
            </a:r>
            <a:r>
              <a:rPr lang="en-US" sz="2800"/>
              <a:t>: </a:t>
            </a:r>
            <a:r>
              <a:rPr lang="en-US" sz="2400"/>
              <a:t>INT</a:t>
            </a:r>
            <a:r>
              <a:rPr lang="en-US" sz="2800"/>
              <a:t>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                       </a:t>
            </a:r>
            <a:r>
              <a:rPr lang="en-US" sz="2800" i="1"/>
              <a:t>Grade</a:t>
            </a:r>
            <a:r>
              <a:rPr lang="en-US" sz="2800"/>
              <a:t>: </a:t>
            </a:r>
            <a:r>
              <a:rPr lang="en-US" sz="2400"/>
              <a:t>GRADES</a:t>
            </a:r>
            <a:r>
              <a:rPr lang="en-US" sz="2800"/>
              <a:t>, </a:t>
            </a:r>
            <a:r>
              <a:rPr lang="en-US" sz="2800" i="1"/>
              <a:t>Semester</a:t>
            </a:r>
            <a:r>
              <a:rPr lang="en-US" sz="2800"/>
              <a:t>: </a:t>
            </a:r>
            <a:r>
              <a:rPr lang="en-US" sz="2400"/>
              <a:t>SEMESTERS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800"/>
              <a:t>(</a:t>
            </a:r>
            <a:r>
              <a:rPr lang="en-US" sz="2800" i="1"/>
              <a:t>DeptId</a:t>
            </a:r>
            <a:r>
              <a:rPr lang="en-US" sz="2800"/>
              <a:t>: </a:t>
            </a:r>
            <a:r>
              <a:rPr lang="en-US" sz="2400"/>
              <a:t>DEPTS</a:t>
            </a:r>
            <a:r>
              <a:rPr lang="en-US" sz="2800"/>
              <a:t>, </a:t>
            </a:r>
            <a:r>
              <a:rPr lang="en-US" sz="2800" i="1"/>
              <a:t>Name</a:t>
            </a:r>
            <a:r>
              <a:rPr lang="en-US" sz="2800"/>
              <a:t>: </a:t>
            </a:r>
            <a:r>
              <a:rPr lang="en-US" sz="2400"/>
              <a:t>STRING</a:t>
            </a:r>
            <a:r>
              <a:rPr lang="en-US" sz="280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36972-A86B-4577-B010-A1722EEA388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/>
              <a:t>Part of schema</a:t>
            </a:r>
          </a:p>
          <a:p>
            <a:pPr>
              <a:lnSpc>
                <a:spcPct val="90000"/>
              </a:lnSpc>
              <a:defRPr/>
            </a:pPr>
            <a:r>
              <a:rPr lang="en-US" sz="2800"/>
              <a:t>Restriction on state (or of sequence of states) of a database</a:t>
            </a:r>
          </a:p>
          <a:p>
            <a:pPr>
              <a:lnSpc>
                <a:spcPct val="90000"/>
              </a:lnSpc>
              <a:defRPr/>
            </a:pPr>
            <a:r>
              <a:rPr lang="en-US" sz="2800"/>
              <a:t>Enforced by DBMS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Intra-relational</a:t>
            </a:r>
            <a:r>
              <a:rPr lang="en-US" sz="2800"/>
              <a:t> - involve only one relation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Part of relation schema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e.g., all </a:t>
            </a:r>
            <a:r>
              <a:rPr lang="en-US" sz="2400" i="1"/>
              <a:t>Id</a:t>
            </a:r>
            <a:r>
              <a:rPr lang="en-US" sz="2400"/>
              <a:t>s are unique</a:t>
            </a:r>
          </a:p>
          <a:p>
            <a:pPr>
              <a:lnSpc>
                <a:spcPct val="90000"/>
              </a:lnSpc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Inter-relational</a:t>
            </a:r>
            <a:r>
              <a:rPr lang="en-US" sz="2800"/>
              <a:t> - involve several relations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Part of relation schema or database 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90F744-BE47-4547-8133-452836BFE36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Checking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Automatically</a:t>
            </a:r>
            <a:r>
              <a:rPr lang="en-US"/>
              <a:t> checked by DBMS</a:t>
            </a:r>
          </a:p>
          <a:p>
            <a:r>
              <a:rPr lang="en-US"/>
              <a:t>Protects database from errors</a:t>
            </a:r>
          </a:p>
          <a:p>
            <a:r>
              <a:rPr lang="en-US"/>
              <a:t>Enforces enterprise rules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AEFD7D-29AF-484A-A79A-1FD90259E4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Integrity Constraints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restricts the values</a:t>
            </a:r>
          </a:p>
          <a:p>
            <a:pPr lvl="1"/>
            <a:r>
              <a:rPr lang="en-US" dirty="0"/>
              <a:t>Syntactic (structural)</a:t>
            </a:r>
          </a:p>
          <a:p>
            <a:pPr lvl="2"/>
            <a:r>
              <a:rPr lang="en-US" dirty="0"/>
              <a:t>e.g., all values in a column must be unique</a:t>
            </a:r>
          </a:p>
          <a:p>
            <a:pPr lvl="1"/>
            <a:r>
              <a:rPr lang="en-US" dirty="0"/>
              <a:t>Semantic (involve meaning of attributes)</a:t>
            </a:r>
          </a:p>
          <a:p>
            <a:pPr lvl="2"/>
            <a:r>
              <a:rPr lang="en-US" dirty="0"/>
              <a:t>e.g., cannot register for more than 18 credits</a:t>
            </a:r>
          </a:p>
          <a:p>
            <a:r>
              <a:rPr lang="en-US" dirty="0"/>
              <a:t>Dynamic –restrict the value changes (always increase)</a:t>
            </a:r>
          </a:p>
          <a:p>
            <a:pPr lvl="2"/>
            <a:r>
              <a:rPr lang="en-US" dirty="0"/>
              <a:t>e.g., cannot raise salary by more than 5%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84F474-5305-4991-9681-7907ACA5A40E}"/>
              </a:ext>
            </a:extLst>
          </p:cNvPr>
          <p:cNvSpPr/>
          <p:nvPr/>
        </p:nvSpPr>
        <p:spPr bwMode="auto">
          <a:xfrm>
            <a:off x="5410200" y="2590800"/>
            <a:ext cx="762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E60610-CE09-425A-A6D9-0D7D84C748ED}"/>
              </a:ext>
            </a:extLst>
          </p:cNvPr>
          <p:cNvSpPr/>
          <p:nvPr/>
        </p:nvSpPr>
        <p:spPr bwMode="auto">
          <a:xfrm>
            <a:off x="7239000" y="2590800"/>
            <a:ext cx="6858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968CC7-4580-4846-97A7-5D0936020D54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6172200" y="2781300"/>
            <a:ext cx="10668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07EBB0-A948-4C7A-9AEA-E0D898BD85FB}"/>
              </a:ext>
            </a:extLst>
          </p:cNvPr>
          <p:cNvSpPr txBox="1"/>
          <p:nvPr/>
        </p:nvSpPr>
        <p:spPr>
          <a:xfrm>
            <a:off x="6240781" y="2362200"/>
            <a:ext cx="1303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F2376-1842-44A0-8496-4F1755606F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Key Constraint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A </a:t>
            </a:r>
            <a:r>
              <a:rPr 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 constraint</a:t>
            </a:r>
            <a:r>
              <a:rPr lang="en-US" sz="2800" dirty="0"/>
              <a:t> is a sequence of attributes 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dirty="0"/>
              <a:t>,…,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 (n=1 possible) of a relation schema, </a:t>
            </a:r>
            <a:r>
              <a:rPr lang="en-US" sz="2800" b="1" dirty="0"/>
              <a:t>S</a:t>
            </a:r>
            <a:r>
              <a:rPr lang="en-US" sz="2800" dirty="0"/>
              <a:t>, with the following property: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 A relation instance </a:t>
            </a:r>
            <a:r>
              <a:rPr lang="en-US" sz="2400" b="1" dirty="0"/>
              <a:t>s </a:t>
            </a:r>
            <a:r>
              <a:rPr lang="en-US" sz="2400" dirty="0"/>
              <a:t>of</a:t>
            </a:r>
            <a:r>
              <a:rPr lang="en-US" sz="2400" b="1" dirty="0"/>
              <a:t> S </a:t>
            </a:r>
            <a:r>
              <a:rPr lang="en-US" sz="2400" dirty="0"/>
              <a:t>satisfies the key constraint </a:t>
            </a:r>
            <a:r>
              <a:rPr lang="en-US" sz="2400" dirty="0" err="1"/>
              <a:t>iff</a:t>
            </a:r>
            <a:r>
              <a:rPr lang="en-US" sz="2400" dirty="0"/>
              <a:t> at most one row in </a:t>
            </a:r>
            <a:r>
              <a:rPr lang="en-US" sz="2400" b="1" dirty="0"/>
              <a:t>s</a:t>
            </a:r>
            <a:r>
              <a:rPr lang="en-US" sz="2400" dirty="0"/>
              <a:t> can contain a particular set of values, a</a:t>
            </a:r>
            <a:r>
              <a:rPr lang="en-US" sz="2400" baseline="-25000" dirty="0"/>
              <a:t>1</a:t>
            </a:r>
            <a:r>
              <a:rPr lang="en-US" sz="2400" dirty="0"/>
              <a:t>,…,a</a:t>
            </a:r>
            <a:r>
              <a:rPr lang="en-US" sz="2400" baseline="-25000" dirty="0"/>
              <a:t>n</a:t>
            </a:r>
            <a:r>
              <a:rPr lang="en-US" sz="2400" dirty="0"/>
              <a:t>, for the attributes </a:t>
            </a:r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i="1" dirty="0"/>
              <a:t>Minimality</a:t>
            </a:r>
            <a:r>
              <a:rPr lang="en-US" sz="2400" dirty="0"/>
              <a:t>:  no subset of </a:t>
            </a:r>
            <a:r>
              <a:rPr lang="en-US" sz="2400" i="1" dirty="0"/>
              <a:t>A</a:t>
            </a:r>
            <a:r>
              <a:rPr lang="en-US" sz="2400" i="1" baseline="-25000" dirty="0"/>
              <a:t>1</a:t>
            </a:r>
            <a:r>
              <a:rPr lang="en-US" sz="2400" dirty="0"/>
              <a:t>,…,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is a key constraint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i="1" dirty="0"/>
              <a:t>Key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1" dirty="0"/>
              <a:t> (Property 1: </a:t>
            </a:r>
            <a:r>
              <a:rPr lang="en-US" sz="2400" b="1" dirty="0" err="1"/>
              <a:t>Uniquess</a:t>
            </a:r>
            <a:r>
              <a:rPr lang="en-US" sz="2400" b="1" dirty="0"/>
              <a:t>) </a:t>
            </a:r>
            <a:r>
              <a:rPr lang="en-US" sz="2400" dirty="0"/>
              <a:t>Set of attributes mentioned in a key constraint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e.g., </a:t>
            </a:r>
            <a:r>
              <a:rPr lang="en-US" sz="2000" i="1" dirty="0"/>
              <a:t>Id</a:t>
            </a:r>
            <a:r>
              <a:rPr lang="en-US" sz="2000" dirty="0"/>
              <a:t> 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000" dirty="0"/>
              <a:t>,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e.g., (</a:t>
            </a:r>
            <a:r>
              <a:rPr lang="en-US" sz="2000" i="1" dirty="0" err="1"/>
              <a:t>StudId</a:t>
            </a:r>
            <a:r>
              <a:rPr lang="en-US" sz="2000" dirty="0"/>
              <a:t>, </a:t>
            </a:r>
            <a:r>
              <a:rPr lang="en-US" sz="2000" i="1" dirty="0" err="1"/>
              <a:t>CrsCode</a:t>
            </a:r>
            <a:r>
              <a:rPr lang="en-US" sz="2000" dirty="0"/>
              <a:t>, </a:t>
            </a:r>
            <a:r>
              <a:rPr lang="en-US" sz="2000" i="1" dirty="0"/>
              <a:t>Semester</a:t>
            </a:r>
            <a:r>
              <a:rPr lang="en-US" sz="2000" dirty="0"/>
              <a:t>) in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(</a:t>
            </a:r>
            <a:r>
              <a:rPr lang="en-US" sz="2400" b="1" dirty="0"/>
              <a:t>Property 2:</a:t>
            </a:r>
            <a:r>
              <a:rPr lang="en-US" sz="2400" dirty="0"/>
              <a:t> </a:t>
            </a:r>
            <a:r>
              <a:rPr lang="en-US" sz="2400" b="1" dirty="0"/>
              <a:t>Minimality</a:t>
            </a:r>
            <a:r>
              <a:rPr lang="en-US" sz="2400" dirty="0"/>
              <a:t>) It is </a:t>
            </a:r>
            <a:r>
              <a:rPr lang="en-US" sz="2400" i="1" dirty="0"/>
              <a:t>minimal</a:t>
            </a:r>
            <a:r>
              <a:rPr lang="en-US" sz="2400" dirty="0"/>
              <a:t>: no subset of a key is a key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(</a:t>
            </a:r>
            <a:r>
              <a:rPr lang="en-US" sz="2000" i="1" dirty="0"/>
              <a:t>Id</a:t>
            </a:r>
            <a:r>
              <a:rPr lang="en-US" sz="2000" dirty="0"/>
              <a:t>, </a:t>
            </a:r>
            <a:r>
              <a:rPr lang="en-US" sz="2000" i="1" dirty="0"/>
              <a:t>Name</a:t>
            </a:r>
            <a:r>
              <a:rPr lang="en-US" sz="2000" dirty="0"/>
              <a:t>) is not a key of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D6B1E-EF64-42AD-9730-14D5D5A604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Its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Data is actually stored as bits, but it is difficult to work with data at this level.</a:t>
            </a:r>
          </a:p>
          <a:p>
            <a:pPr>
              <a:defRPr/>
            </a:pPr>
            <a:r>
              <a:rPr lang="en-US" sz="2800"/>
              <a:t>It is convenient to view data at different </a:t>
            </a:r>
            <a:r>
              <a:rPr lang="en-US" sz="2800" i="1"/>
              <a:t>levels of abstraction</a:t>
            </a:r>
            <a:r>
              <a:rPr lang="en-US" sz="2800"/>
              <a:t>.</a:t>
            </a:r>
          </a:p>
          <a:p>
            <a:pPr>
              <a:defRPr/>
            </a:pPr>
            <a:r>
              <a:rPr lang="en-US" sz="2800" b="1" i="1"/>
              <a:t>Schema</a:t>
            </a:r>
            <a:r>
              <a:rPr lang="en-US" sz="2800"/>
              <a:t>: Description of data at some abstraction level. Each level has its own schema.</a:t>
            </a:r>
          </a:p>
          <a:p>
            <a:pPr>
              <a:defRPr/>
            </a:pPr>
            <a:r>
              <a:rPr lang="en-US" sz="2800"/>
              <a:t>We will be concerned with three schemas: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physical</a:t>
            </a:r>
            <a:r>
              <a:rPr lang="en-US" sz="2800"/>
              <a:t>,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conceptual</a:t>
            </a:r>
            <a:r>
              <a:rPr lang="en-US" sz="2800"/>
              <a:t>, and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external</a:t>
            </a:r>
            <a:r>
              <a:rPr lang="en-US" sz="28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F2376-1842-44A0-8496-4F1755606FE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CN" dirty="0"/>
              <a:t>Why is </a:t>
            </a:r>
            <a:r>
              <a:rPr lang="zh-CN" altLang="en-US" dirty="0"/>
              <a:t>（</a:t>
            </a:r>
            <a:r>
              <a:rPr lang="en-US" altLang="zh-CN" dirty="0" err="1"/>
              <a:t>StudentId</a:t>
            </a:r>
            <a:r>
              <a:rPr lang="en-US" altLang="zh-CN" dirty="0"/>
              <a:t>, </a:t>
            </a:r>
            <a:r>
              <a:rPr lang="en-US" altLang="zh-CN" dirty="0" err="1"/>
              <a:t>CrsCode</a:t>
            </a:r>
            <a:r>
              <a:rPr lang="en-US" altLang="zh-CN" dirty="0"/>
              <a:t>, Semester</a:t>
            </a:r>
            <a:r>
              <a:rPr lang="zh-CN" altLang="en-US" dirty="0"/>
              <a:t>）</a:t>
            </a:r>
            <a:r>
              <a:rPr lang="en-US" altLang="zh-CN" dirty="0"/>
              <a:t> a key?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981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  <a:r>
                        <a:rPr lang="en-US" baseline="0" dirty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baseline="0" dirty="0"/>
                        <a:t>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17" descr="quesstion.jpg">
            <a:extLst>
              <a:ext uri="{FF2B5EF4-FFF2-40B4-BE49-F238E27FC236}">
                <a16:creationId xmlns:a16="http://schemas.microsoft.com/office/drawing/2014/main" id="{64FFFED7-AA33-4CCA-946A-6AF9F23163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036" y="5126808"/>
            <a:ext cx="881743" cy="881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7BC41-7C8C-4C6E-8AC3-4D4577A60D98}"/>
              </a:ext>
            </a:extLst>
          </p:cNvPr>
          <p:cNvSpPr txBox="1"/>
          <p:nvPr/>
        </p:nvSpPr>
        <p:spPr>
          <a:xfrm>
            <a:off x="1576779" y="5257800"/>
            <a:ext cx="6881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Q1: Is </a:t>
            </a:r>
            <a:r>
              <a:rPr lang="en-US" dirty="0" err="1"/>
              <a:t>StudentID</a:t>
            </a:r>
            <a:r>
              <a:rPr lang="en-US" dirty="0"/>
              <a:t> a key?</a:t>
            </a:r>
          </a:p>
          <a:p>
            <a:pPr algn="l"/>
            <a:r>
              <a:rPr lang="en-US" dirty="0"/>
              <a:t>Q2: Is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CrsCode</a:t>
            </a:r>
            <a:r>
              <a:rPr lang="en-US" dirty="0"/>
              <a:t>, Semester) a key?</a:t>
            </a:r>
          </a:p>
          <a:p>
            <a:pPr algn="l"/>
            <a:r>
              <a:rPr lang="en-US" dirty="0"/>
              <a:t>Q3: Is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CrsCode</a:t>
            </a:r>
            <a:r>
              <a:rPr lang="en-US" dirty="0"/>
              <a:t>, Semester, Grade) a key?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9B249-1900-4DE9-BB4B-479129F806F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Superkey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i="1" dirty="0" err="1"/>
              <a:t>Superkey</a:t>
            </a:r>
            <a:r>
              <a:rPr lang="en-US" b="1" dirty="0"/>
              <a:t> (key container) </a:t>
            </a:r>
            <a:r>
              <a:rPr lang="en-US" dirty="0"/>
              <a:t>- set of attributes containing key (case 1: a key; case 2: a </a:t>
            </a:r>
            <a:r>
              <a:rPr lang="en-US" dirty="0" err="1"/>
              <a:t>key+redundant</a:t>
            </a:r>
            <a:r>
              <a:rPr lang="en-US" dirty="0"/>
              <a:t> attributes)</a:t>
            </a:r>
          </a:p>
          <a:p>
            <a:pPr>
              <a:defRPr/>
            </a:pPr>
            <a:r>
              <a:rPr lang="en-US" dirty="0"/>
              <a:t>Every relation has a key</a:t>
            </a:r>
          </a:p>
          <a:p>
            <a:pPr>
              <a:defRPr/>
            </a:pPr>
            <a:r>
              <a:rPr lang="en-US" dirty="0"/>
              <a:t>Relation can have several keys:</a:t>
            </a:r>
          </a:p>
          <a:p>
            <a:pPr lvl="1">
              <a:defRPr/>
            </a:pPr>
            <a:r>
              <a:rPr lang="en-US" b="1" i="1" dirty="0"/>
              <a:t>primary key:</a:t>
            </a:r>
            <a:r>
              <a:rPr lang="en-US" b="1" dirty="0"/>
              <a:t>  </a:t>
            </a:r>
            <a:r>
              <a:rPr lang="en-US" i="1" dirty="0"/>
              <a:t>Id</a:t>
            </a:r>
            <a:r>
              <a:rPr lang="en-US" dirty="0"/>
              <a:t>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  (can’t be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b="1" i="1" dirty="0"/>
              <a:t>candidate key</a:t>
            </a:r>
            <a:r>
              <a:rPr lang="en-US" b="1" dirty="0"/>
              <a:t>:  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Address</a:t>
            </a:r>
            <a:r>
              <a:rPr lang="en-US" dirty="0"/>
              <a:t>)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F2376-1842-44A0-8496-4F1755606F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CN" dirty="0"/>
              <a:t>Why is </a:t>
            </a:r>
            <a:r>
              <a:rPr lang="zh-CN" altLang="en-US" dirty="0"/>
              <a:t>（</a:t>
            </a:r>
            <a:r>
              <a:rPr lang="en-US" altLang="zh-CN" dirty="0" err="1"/>
              <a:t>StudentId</a:t>
            </a:r>
            <a:r>
              <a:rPr lang="en-US" altLang="zh-CN" dirty="0"/>
              <a:t>, </a:t>
            </a:r>
            <a:r>
              <a:rPr lang="en-US" altLang="zh-CN" dirty="0" err="1"/>
              <a:t>CrsCode</a:t>
            </a:r>
            <a:r>
              <a:rPr lang="en-US" altLang="zh-CN" dirty="0"/>
              <a:t>, Semester</a:t>
            </a:r>
            <a:r>
              <a:rPr lang="zh-CN" altLang="en-US" dirty="0"/>
              <a:t>）</a:t>
            </a:r>
            <a:r>
              <a:rPr lang="en-US" altLang="zh-CN" dirty="0"/>
              <a:t> a </a:t>
            </a:r>
            <a:r>
              <a:rPr lang="en-US" altLang="zh-CN" dirty="0" err="1"/>
              <a:t>superkey</a:t>
            </a:r>
            <a:r>
              <a:rPr lang="en-US" altLang="zh-CN" dirty="0"/>
              <a:t>?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981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  <a:r>
                        <a:rPr lang="en-US" baseline="0" dirty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baseline="0" dirty="0"/>
                        <a:t> 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17" descr="quesstion.jpg">
            <a:extLst>
              <a:ext uri="{FF2B5EF4-FFF2-40B4-BE49-F238E27FC236}">
                <a16:creationId xmlns:a16="http://schemas.microsoft.com/office/drawing/2014/main" id="{64FFFED7-AA33-4CCA-946A-6AF9F23163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036" y="5126808"/>
            <a:ext cx="881743" cy="881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7BC41-7C8C-4C6E-8AC3-4D4577A60D98}"/>
              </a:ext>
            </a:extLst>
          </p:cNvPr>
          <p:cNvSpPr txBox="1"/>
          <p:nvPr/>
        </p:nvSpPr>
        <p:spPr>
          <a:xfrm>
            <a:off x="1576779" y="5257800"/>
            <a:ext cx="749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Q1: Is </a:t>
            </a:r>
            <a:r>
              <a:rPr lang="en-US" dirty="0" err="1"/>
              <a:t>StudentID</a:t>
            </a:r>
            <a:r>
              <a:rPr lang="en-US" dirty="0"/>
              <a:t> a </a:t>
            </a:r>
            <a:r>
              <a:rPr lang="en-US" dirty="0" err="1"/>
              <a:t>superkey</a:t>
            </a:r>
            <a:r>
              <a:rPr lang="en-US" dirty="0"/>
              <a:t>?</a:t>
            </a:r>
          </a:p>
          <a:p>
            <a:pPr algn="l"/>
            <a:r>
              <a:rPr lang="en-US" dirty="0"/>
              <a:t>Q2: Is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CrsCode</a:t>
            </a:r>
            <a:r>
              <a:rPr lang="en-US" dirty="0"/>
              <a:t>, Semester) a </a:t>
            </a:r>
            <a:r>
              <a:rPr lang="en-US" dirty="0" err="1"/>
              <a:t>superkey</a:t>
            </a:r>
            <a:r>
              <a:rPr lang="en-US" dirty="0"/>
              <a:t>?</a:t>
            </a:r>
          </a:p>
          <a:p>
            <a:pPr algn="l"/>
            <a:r>
              <a:rPr lang="en-US" dirty="0"/>
              <a:t>Q3: Is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CrsCode</a:t>
            </a:r>
            <a:r>
              <a:rPr lang="en-US" dirty="0"/>
              <a:t>, Semester, </a:t>
            </a:r>
            <a:r>
              <a:rPr lang="en-US" dirty="0">
                <a:solidFill>
                  <a:srgbClr val="FF0000"/>
                </a:solidFill>
              </a:rPr>
              <a:t>Grade</a:t>
            </a:r>
            <a:r>
              <a:rPr lang="en-US" dirty="0"/>
              <a:t>) a </a:t>
            </a:r>
            <a:r>
              <a:rPr lang="en-US" dirty="0" err="1"/>
              <a:t>superkey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081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9B249-1900-4DE9-BB4B-479129F806F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and </a:t>
            </a:r>
            <a:r>
              <a:rPr lang="en-US" dirty="0" err="1"/>
              <a:t>Superkey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i="1" dirty="0"/>
              <a:t>Is a </a:t>
            </a:r>
            <a:r>
              <a:rPr lang="en-US" i="1" dirty="0" err="1"/>
              <a:t>Superkey</a:t>
            </a:r>
            <a:r>
              <a:rPr lang="en-US" i="1" dirty="0"/>
              <a:t> a key?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i="1" dirty="0"/>
              <a:t>Is a key a </a:t>
            </a:r>
            <a:r>
              <a:rPr lang="en-US" i="1" dirty="0" err="1"/>
              <a:t>superkey</a:t>
            </a:r>
            <a:r>
              <a:rPr lang="en-US" i="1" dirty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i="1" dirty="0"/>
              <a:t>Does a </a:t>
            </a:r>
            <a:r>
              <a:rPr lang="en-US" i="1" dirty="0" err="1"/>
              <a:t>superkey</a:t>
            </a:r>
            <a:r>
              <a:rPr lang="en-US" i="1" dirty="0"/>
              <a:t> contain a key?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i="1" dirty="0"/>
              <a:t>Does a relation contain a key </a:t>
            </a:r>
            <a:r>
              <a:rPr lang="en-US" i="1" dirty="0" err="1"/>
              <a:t>necesarrily</a:t>
            </a:r>
            <a:r>
              <a:rPr lang="en-US" i="1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6AD0A-D776-49B1-A5AD-FCD7A644D60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Foreign Key Constraint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i="1" dirty="0"/>
              <a:t>R</a:t>
            </a:r>
            <a:r>
              <a:rPr lang="en-US" sz="2400" b="1" i="1" dirty="0"/>
              <a:t>eferential integrity: </a:t>
            </a:r>
            <a:r>
              <a:rPr lang="en-US" sz="2400" dirty="0"/>
              <a:t> Item named in one relation must refer to </a:t>
            </a:r>
            <a:r>
              <a:rPr lang="en-US" sz="2400" dirty="0" err="1"/>
              <a:t>tuples</a:t>
            </a:r>
            <a:r>
              <a:rPr lang="en-US" sz="2400" dirty="0"/>
              <a:t> that describe that item in another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000" dirty="0"/>
              <a:t> (</a:t>
            </a:r>
            <a:r>
              <a:rPr lang="en-US" sz="2000" i="1" dirty="0" err="1"/>
              <a:t>CrsCode</a:t>
            </a:r>
            <a:r>
              <a:rPr lang="en-US" sz="2000" dirty="0"/>
              <a:t>)   references 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000" dirty="0"/>
              <a:t>(</a:t>
            </a:r>
            <a:r>
              <a:rPr lang="en-US" sz="2000" i="1" dirty="0" err="1"/>
              <a:t>CrsCode</a:t>
            </a:r>
            <a:r>
              <a:rPr lang="en-US" sz="2000" dirty="0"/>
              <a:t> 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000" dirty="0"/>
              <a:t>(</a:t>
            </a:r>
            <a:r>
              <a:rPr lang="en-US" sz="2000" i="1" dirty="0" err="1"/>
              <a:t>DeptId</a:t>
            </a:r>
            <a:r>
              <a:rPr lang="en-US" sz="2000" dirty="0"/>
              <a:t>)   </a:t>
            </a:r>
            <a:r>
              <a:rPr lang="en-US" sz="2400" dirty="0">
                <a:ea typeface="+mn-ea"/>
                <a:cs typeface="+mn-cs"/>
              </a:rPr>
              <a:t>references</a:t>
            </a:r>
            <a:r>
              <a:rPr lang="en-US" sz="2000" dirty="0"/>
              <a:t> 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000" dirty="0"/>
              <a:t>(</a:t>
            </a:r>
            <a:r>
              <a:rPr lang="en-US" sz="2000" i="1" dirty="0" err="1"/>
              <a:t>DeptId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Attribute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is a </a:t>
            </a:r>
            <a:r>
              <a:rPr lang="en-US" sz="2400" b="1" i="1" dirty="0"/>
              <a:t>foreign key</a:t>
            </a:r>
            <a:r>
              <a:rPr lang="en-US" sz="2400" dirty="0"/>
              <a:t> of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R1</a:t>
            </a:r>
            <a:r>
              <a:rPr lang="en-US" sz="2400" dirty="0"/>
              <a:t> referring to attribute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  <a:r>
              <a:rPr lang="en-US" sz="2400" dirty="0"/>
              <a:t>,  if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1) </a:t>
            </a:r>
            <a:r>
              <a:rPr lang="en-US" sz="2000" b="1" dirty="0"/>
              <a:t>(Inclusion </a:t>
            </a:r>
            <a:r>
              <a:rPr lang="en-US" altLang="zh-CN" sz="2000" b="1" dirty="0"/>
              <a:t>dependency)</a:t>
            </a:r>
            <a:r>
              <a:rPr lang="zh-CN" altLang="en-US" sz="2000" b="1" dirty="0"/>
              <a:t> </a:t>
            </a:r>
            <a:r>
              <a:rPr lang="en-US" sz="2000" dirty="0"/>
              <a:t>there is a value </a:t>
            </a:r>
            <a:r>
              <a:rPr lang="en-US" sz="2000" i="1" dirty="0"/>
              <a:t>v</a:t>
            </a:r>
            <a:r>
              <a:rPr lang="en-US" sz="2000" dirty="0"/>
              <a:t> of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there is a tuple of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  <a:r>
              <a:rPr lang="en-US" sz="2000" dirty="0"/>
              <a:t> in which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has value </a:t>
            </a:r>
            <a:r>
              <a:rPr lang="en-US" sz="2000" i="1" dirty="0"/>
              <a:t>v,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i="1" dirty="0"/>
              <a:t>2) </a:t>
            </a:r>
            <a:r>
              <a:rPr lang="en-US" sz="2000" b="1" i="1" dirty="0"/>
              <a:t>(Key constraint)</a:t>
            </a:r>
            <a:r>
              <a:rPr lang="en-US" sz="2000" i="1" dirty="0"/>
              <a:t> A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is a key of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CE92E-3F0D-4F1A-9605-AF8D3DBB35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Constraint (Example)</a:t>
            </a:r>
          </a:p>
        </p:txBody>
      </p:sp>
      <p:sp>
        <p:nvSpPr>
          <p:cNvPr id="24580" name="Text Box 37"/>
          <p:cNvSpPr txBox="1">
            <a:spLocks noChangeArrowheads="1"/>
          </p:cNvSpPr>
          <p:nvPr/>
        </p:nvSpPr>
        <p:spPr bwMode="auto">
          <a:xfrm>
            <a:off x="5867400" y="2362200"/>
            <a:ext cx="7970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i="1" dirty="0" err="1"/>
              <a:t>FacId</a:t>
            </a:r>
            <a:endParaRPr lang="en-US" sz="2000" dirty="0">
              <a:solidFill>
                <a:srgbClr val="990033"/>
              </a:solidFill>
            </a:endParaRPr>
          </a:p>
          <a:p>
            <a:pPr algn="l"/>
            <a:r>
              <a:rPr lang="en-US" sz="2000" dirty="0"/>
              <a:t>f3</a:t>
            </a:r>
          </a:p>
          <a:p>
            <a:pPr algn="l"/>
            <a:r>
              <a:rPr lang="en-US" sz="2000" dirty="0">
                <a:solidFill>
                  <a:schemeClr val="accent2"/>
                </a:solidFill>
              </a:rPr>
              <a:t>f1</a:t>
            </a:r>
          </a:p>
          <a:p>
            <a:pPr algn="l"/>
            <a:r>
              <a:rPr lang="en-US" sz="2000" dirty="0"/>
              <a:t>f6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f2</a:t>
            </a:r>
          </a:p>
          <a:p>
            <a:pPr algn="l"/>
            <a:r>
              <a:rPr lang="en-US" sz="2000" dirty="0"/>
              <a:t>f7</a:t>
            </a:r>
          </a:p>
          <a:p>
            <a:pPr algn="l"/>
            <a:r>
              <a:rPr lang="en-US" sz="2000" dirty="0">
                <a:solidFill>
                  <a:srgbClr val="006600"/>
                </a:solidFill>
              </a:rPr>
              <a:t>f4</a:t>
            </a:r>
          </a:p>
        </p:txBody>
      </p:sp>
      <p:sp>
        <p:nvSpPr>
          <p:cNvPr id="24581" name="Text Box 38"/>
          <p:cNvSpPr txBox="1">
            <a:spLocks noChangeArrowheads="1"/>
          </p:cNvSpPr>
          <p:nvPr/>
        </p:nvSpPr>
        <p:spPr bwMode="auto">
          <a:xfrm>
            <a:off x="2971800" y="2667000"/>
            <a:ext cx="12522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 dirty="0" err="1"/>
              <a:t>AdvisorID</a:t>
            </a:r>
            <a:endParaRPr lang="en-US" sz="2000" baseline="-25000" dirty="0"/>
          </a:p>
          <a:p>
            <a:pPr algn="l"/>
            <a:r>
              <a:rPr lang="en-US" sz="2000" dirty="0">
                <a:solidFill>
                  <a:schemeClr val="accent2"/>
                </a:solidFill>
              </a:rPr>
              <a:t>f6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f2</a:t>
            </a:r>
          </a:p>
          <a:p>
            <a:pPr algn="l"/>
            <a:r>
              <a:rPr lang="en-US" sz="2000" dirty="0">
                <a:solidFill>
                  <a:srgbClr val="990033"/>
                </a:solidFill>
              </a:rPr>
              <a:t>f3</a:t>
            </a:r>
          </a:p>
          <a:p>
            <a:pPr algn="l"/>
            <a:r>
              <a:rPr lang="en-US" sz="2000" dirty="0">
                <a:solidFill>
                  <a:srgbClr val="006600"/>
                </a:solidFill>
              </a:rPr>
              <a:t>f4</a:t>
            </a:r>
          </a:p>
          <a:p>
            <a:pPr algn="l"/>
            <a:r>
              <a:rPr lang="en-US" sz="1800" dirty="0"/>
              <a:t>null</a:t>
            </a:r>
          </a:p>
          <a:p>
            <a:pPr algn="l"/>
            <a:r>
              <a:rPr lang="en-US" sz="2000" dirty="0">
                <a:solidFill>
                  <a:srgbClr val="990033"/>
                </a:solidFill>
              </a:rPr>
              <a:t>f3</a:t>
            </a:r>
          </a:p>
        </p:txBody>
      </p:sp>
      <p:sp>
        <p:nvSpPr>
          <p:cNvPr id="24582" name="Line 39"/>
          <p:cNvSpPr>
            <a:spLocks noChangeShapeType="1"/>
          </p:cNvSpPr>
          <p:nvPr/>
        </p:nvSpPr>
        <p:spPr bwMode="auto">
          <a:xfrm>
            <a:off x="2971800" y="3048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70"/>
          <p:cNvSpPr>
            <a:spLocks noChangeShapeType="1"/>
          </p:cNvSpPr>
          <p:nvPr/>
        </p:nvSpPr>
        <p:spPr bwMode="auto">
          <a:xfrm>
            <a:off x="3124200" y="3048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71"/>
          <p:cNvSpPr>
            <a:spLocks noChangeShapeType="1"/>
          </p:cNvSpPr>
          <p:nvPr/>
        </p:nvSpPr>
        <p:spPr bwMode="auto">
          <a:xfrm>
            <a:off x="31242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72"/>
          <p:cNvSpPr>
            <a:spLocks noChangeShapeType="1"/>
          </p:cNvSpPr>
          <p:nvPr/>
        </p:nvSpPr>
        <p:spPr bwMode="auto">
          <a:xfrm>
            <a:off x="3124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73"/>
          <p:cNvSpPr>
            <a:spLocks noChangeShapeType="1"/>
          </p:cNvSpPr>
          <p:nvPr/>
        </p:nvSpPr>
        <p:spPr bwMode="auto">
          <a:xfrm>
            <a:off x="3505200" y="3048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74"/>
          <p:cNvSpPr>
            <a:spLocks noChangeShapeType="1"/>
          </p:cNvSpPr>
          <p:nvPr/>
        </p:nvSpPr>
        <p:spPr bwMode="auto">
          <a:xfrm flipH="1">
            <a:off x="1447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75"/>
          <p:cNvSpPr>
            <a:spLocks noChangeShapeType="1"/>
          </p:cNvSpPr>
          <p:nvPr/>
        </p:nvSpPr>
        <p:spPr bwMode="auto">
          <a:xfrm flipH="1">
            <a:off x="14478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76"/>
          <p:cNvSpPr>
            <a:spLocks noChangeShapeType="1"/>
          </p:cNvSpPr>
          <p:nvPr/>
        </p:nvSpPr>
        <p:spPr bwMode="auto">
          <a:xfrm>
            <a:off x="1447800" y="3048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77"/>
          <p:cNvSpPr>
            <a:spLocks noChangeShapeType="1"/>
          </p:cNvSpPr>
          <p:nvPr/>
        </p:nvSpPr>
        <p:spPr bwMode="auto">
          <a:xfrm>
            <a:off x="3124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78"/>
          <p:cNvSpPr>
            <a:spLocks noChangeShapeType="1"/>
          </p:cNvSpPr>
          <p:nvPr/>
        </p:nvSpPr>
        <p:spPr bwMode="auto">
          <a:xfrm>
            <a:off x="31242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79"/>
          <p:cNvSpPr>
            <a:spLocks noChangeShapeType="1"/>
          </p:cNvSpPr>
          <p:nvPr/>
        </p:nvSpPr>
        <p:spPr bwMode="auto">
          <a:xfrm>
            <a:off x="31242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80"/>
          <p:cNvSpPr>
            <a:spLocks noChangeShapeType="1"/>
          </p:cNvSpPr>
          <p:nvPr/>
        </p:nvSpPr>
        <p:spPr bwMode="auto">
          <a:xfrm>
            <a:off x="31242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81"/>
          <p:cNvSpPr>
            <a:spLocks noChangeShapeType="1"/>
          </p:cNvSpPr>
          <p:nvPr/>
        </p:nvSpPr>
        <p:spPr bwMode="auto">
          <a:xfrm flipH="1">
            <a:off x="14478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82"/>
          <p:cNvSpPr>
            <a:spLocks noChangeShapeType="1"/>
          </p:cNvSpPr>
          <p:nvPr/>
        </p:nvSpPr>
        <p:spPr bwMode="auto">
          <a:xfrm flipH="1">
            <a:off x="14478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83"/>
          <p:cNvSpPr>
            <a:spLocks noChangeShapeType="1"/>
          </p:cNvSpPr>
          <p:nvPr/>
        </p:nvSpPr>
        <p:spPr bwMode="auto">
          <a:xfrm flipH="1">
            <a:off x="1447800" y="396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84"/>
          <p:cNvSpPr>
            <a:spLocks noChangeShapeType="1"/>
          </p:cNvSpPr>
          <p:nvPr/>
        </p:nvSpPr>
        <p:spPr bwMode="auto">
          <a:xfrm flipH="1">
            <a:off x="1447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85"/>
          <p:cNvSpPr>
            <a:spLocks noChangeShapeType="1"/>
          </p:cNvSpPr>
          <p:nvPr/>
        </p:nvSpPr>
        <p:spPr bwMode="auto">
          <a:xfrm flipH="1">
            <a:off x="1447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97"/>
          <p:cNvSpPr>
            <a:spLocks noChangeShapeType="1"/>
          </p:cNvSpPr>
          <p:nvPr/>
        </p:nvSpPr>
        <p:spPr bwMode="auto">
          <a:xfrm>
            <a:off x="5867400" y="2743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104"/>
          <p:cNvSpPr>
            <a:spLocks noChangeShapeType="1"/>
          </p:cNvSpPr>
          <p:nvPr/>
        </p:nvSpPr>
        <p:spPr bwMode="auto">
          <a:xfrm>
            <a:off x="58674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Line 105"/>
          <p:cNvSpPr>
            <a:spLocks noChangeShapeType="1"/>
          </p:cNvSpPr>
          <p:nvPr/>
        </p:nvSpPr>
        <p:spPr bwMode="auto">
          <a:xfrm>
            <a:off x="80772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106"/>
          <p:cNvSpPr>
            <a:spLocks noChangeShapeType="1"/>
          </p:cNvSpPr>
          <p:nvPr/>
        </p:nvSpPr>
        <p:spPr bwMode="auto">
          <a:xfrm flipH="1">
            <a:off x="5867400" y="4876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Line 107"/>
          <p:cNvSpPr>
            <a:spLocks noChangeShapeType="1"/>
          </p:cNvSpPr>
          <p:nvPr/>
        </p:nvSpPr>
        <p:spPr bwMode="auto">
          <a:xfrm>
            <a:off x="58674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108"/>
          <p:cNvSpPr>
            <a:spLocks noChangeShapeType="1"/>
          </p:cNvSpPr>
          <p:nvPr/>
        </p:nvSpPr>
        <p:spPr bwMode="auto">
          <a:xfrm>
            <a:off x="5867400" y="3352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109"/>
          <p:cNvSpPr>
            <a:spLocks noChangeShapeType="1"/>
          </p:cNvSpPr>
          <p:nvPr/>
        </p:nvSpPr>
        <p:spPr bwMode="auto">
          <a:xfrm>
            <a:off x="5867400" y="3657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110"/>
          <p:cNvSpPr>
            <a:spLocks noChangeShapeType="1"/>
          </p:cNvSpPr>
          <p:nvPr/>
        </p:nvSpPr>
        <p:spPr bwMode="auto">
          <a:xfrm>
            <a:off x="58674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111"/>
          <p:cNvSpPr>
            <a:spLocks noChangeShapeType="1"/>
          </p:cNvSpPr>
          <p:nvPr/>
        </p:nvSpPr>
        <p:spPr bwMode="auto">
          <a:xfrm>
            <a:off x="5867400" y="4267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112"/>
          <p:cNvSpPr>
            <a:spLocks noChangeShapeType="1"/>
          </p:cNvSpPr>
          <p:nvPr/>
        </p:nvSpPr>
        <p:spPr bwMode="auto">
          <a:xfrm>
            <a:off x="5867400" y="4572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113"/>
          <p:cNvSpPr>
            <a:spLocks noChangeShapeType="1"/>
          </p:cNvSpPr>
          <p:nvPr/>
        </p:nvSpPr>
        <p:spPr bwMode="auto">
          <a:xfrm>
            <a:off x="63246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114"/>
          <p:cNvSpPr>
            <a:spLocks noChangeShapeType="1"/>
          </p:cNvSpPr>
          <p:nvPr/>
        </p:nvSpPr>
        <p:spPr bwMode="auto">
          <a:xfrm>
            <a:off x="3505200" y="32004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115"/>
          <p:cNvSpPr>
            <a:spLocks noChangeShapeType="1"/>
          </p:cNvSpPr>
          <p:nvPr/>
        </p:nvSpPr>
        <p:spPr bwMode="auto">
          <a:xfrm>
            <a:off x="3505200" y="35052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116"/>
          <p:cNvSpPr>
            <a:spLocks noChangeShapeType="1"/>
          </p:cNvSpPr>
          <p:nvPr/>
        </p:nvSpPr>
        <p:spPr bwMode="auto">
          <a:xfrm flipV="1">
            <a:off x="3505200" y="28956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119"/>
          <p:cNvSpPr>
            <a:spLocks noChangeShapeType="1"/>
          </p:cNvSpPr>
          <p:nvPr/>
        </p:nvSpPr>
        <p:spPr bwMode="auto">
          <a:xfrm flipV="1">
            <a:off x="3505200" y="2971800"/>
            <a:ext cx="2362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120"/>
          <p:cNvSpPr>
            <a:spLocks noChangeShapeType="1"/>
          </p:cNvSpPr>
          <p:nvPr/>
        </p:nvSpPr>
        <p:spPr bwMode="auto">
          <a:xfrm>
            <a:off x="3505200" y="41148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945" name="Text Box 121"/>
          <p:cNvSpPr txBox="1">
            <a:spLocks noChangeArrowheads="1"/>
          </p:cNvSpPr>
          <p:nvPr/>
        </p:nvSpPr>
        <p:spPr bwMode="auto">
          <a:xfrm>
            <a:off x="2041525" y="4967288"/>
            <a:ext cx="1066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Students</a:t>
            </a:r>
          </a:p>
        </p:txBody>
      </p:sp>
      <p:sp>
        <p:nvSpPr>
          <p:cNvPr id="77946" name="Text Box 122"/>
          <p:cNvSpPr txBox="1">
            <a:spLocks noChangeArrowheads="1"/>
          </p:cNvSpPr>
          <p:nvPr/>
        </p:nvSpPr>
        <p:spPr bwMode="auto">
          <a:xfrm>
            <a:off x="6689725" y="4967288"/>
            <a:ext cx="952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Faculty</a:t>
            </a:r>
          </a:p>
        </p:txBody>
      </p:sp>
      <p:sp>
        <p:nvSpPr>
          <p:cNvPr id="24617" name="Text Box 123"/>
          <p:cNvSpPr txBox="1">
            <a:spLocks noChangeArrowheads="1"/>
          </p:cNvSpPr>
          <p:nvPr/>
        </p:nvSpPr>
        <p:spPr bwMode="auto">
          <a:xfrm>
            <a:off x="3184525" y="5195888"/>
            <a:ext cx="2000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Foreign key </a:t>
            </a:r>
          </a:p>
          <a:p>
            <a:pPr algn="l"/>
            <a:r>
              <a:rPr lang="en-US" sz="2000"/>
              <a:t>(or key reference)</a:t>
            </a:r>
          </a:p>
        </p:txBody>
      </p:sp>
      <p:sp>
        <p:nvSpPr>
          <p:cNvPr id="24618" name="Text Box 124"/>
          <p:cNvSpPr txBox="1">
            <a:spLocks noChangeArrowheads="1"/>
          </p:cNvSpPr>
          <p:nvPr/>
        </p:nvSpPr>
        <p:spPr bwMode="auto">
          <a:xfrm>
            <a:off x="5851525" y="5424488"/>
            <a:ext cx="164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Candidate key</a:t>
            </a:r>
          </a:p>
        </p:txBody>
      </p:sp>
      <p:sp>
        <p:nvSpPr>
          <p:cNvPr id="24619" name="Line 125"/>
          <p:cNvSpPr>
            <a:spLocks noChangeShapeType="1"/>
          </p:cNvSpPr>
          <p:nvPr/>
        </p:nvSpPr>
        <p:spPr bwMode="auto">
          <a:xfrm flipH="1" flipV="1">
            <a:off x="32766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126"/>
          <p:cNvSpPr>
            <a:spLocks noChangeShapeType="1"/>
          </p:cNvSpPr>
          <p:nvPr/>
        </p:nvSpPr>
        <p:spPr bwMode="auto">
          <a:xfrm flipV="1">
            <a:off x="6096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49A57-AF0D-4043-92FA-88106A76E73D}"/>
              </a:ext>
            </a:extLst>
          </p:cNvPr>
          <p:cNvSpPr txBox="1"/>
          <p:nvPr/>
        </p:nvSpPr>
        <p:spPr>
          <a:xfrm>
            <a:off x="1944362" y="2960637"/>
            <a:ext cx="62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62C1B3-0A49-415F-BED2-B105FBE0099F}"/>
              </a:ext>
            </a:extLst>
          </p:cNvPr>
          <p:cNvSpPr txBox="1"/>
          <p:nvPr/>
        </p:nvSpPr>
        <p:spPr>
          <a:xfrm>
            <a:off x="1952136" y="326990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F362A5-57FD-4E00-B184-E53EDAB904FD}"/>
              </a:ext>
            </a:extLst>
          </p:cNvPr>
          <p:cNvSpPr txBox="1"/>
          <p:nvPr/>
        </p:nvSpPr>
        <p:spPr>
          <a:xfrm>
            <a:off x="1985765" y="450897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40B6BE-828D-4D43-B4E6-E1C5B71B2A02}"/>
              </a:ext>
            </a:extLst>
          </p:cNvPr>
          <p:cNvSpPr txBox="1"/>
          <p:nvPr/>
        </p:nvSpPr>
        <p:spPr>
          <a:xfrm>
            <a:off x="1921535" y="358821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C5887F-0677-4567-8656-72D15449E2D4}"/>
              </a:ext>
            </a:extLst>
          </p:cNvPr>
          <p:cNvSpPr txBox="1"/>
          <p:nvPr/>
        </p:nvSpPr>
        <p:spPr>
          <a:xfrm>
            <a:off x="1941329" y="385921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BDD8E-5CDC-482A-B227-199A083E27FD}"/>
              </a:ext>
            </a:extLst>
          </p:cNvPr>
          <p:cNvSpPr txBox="1"/>
          <p:nvPr/>
        </p:nvSpPr>
        <p:spPr>
          <a:xfrm>
            <a:off x="1953519" y="416401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66AD0A-D776-49B1-A5AD-FCD7A644D60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foreign key a key?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i="1" kern="0" dirty="0">
                <a:latin typeface="+mn-lt"/>
              </a:rPr>
              <a:t>Is a key a foreign key? 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 key and a foreign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 in the same table? (see next slide)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F4257-0611-487B-9D55-4D182675FA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(cont’d)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Names of the </a:t>
            </a:r>
            <a:r>
              <a:rPr lang="en-US" sz="2800" dirty="0" err="1"/>
              <a:t>attrs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and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 need not be the same.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With tables: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i="1" dirty="0" err="1">
                <a:solidFill>
                  <a:schemeClr val="accent2"/>
                </a:solidFill>
              </a:rPr>
              <a:t>ProfId</a:t>
            </a:r>
            <a:r>
              <a:rPr lang="en-US" sz="2400" dirty="0"/>
              <a:t> attribute of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 dirty="0"/>
              <a:t> references </a:t>
            </a:r>
            <a:r>
              <a:rPr lang="en-US" sz="2400" i="1" dirty="0">
                <a:solidFill>
                  <a:schemeClr val="accent2"/>
                </a:solidFill>
              </a:rPr>
              <a:t>Id</a:t>
            </a:r>
            <a:r>
              <a:rPr lang="en-US" sz="2400" dirty="0"/>
              <a:t> attribute of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R1</a:t>
            </a:r>
            <a:r>
              <a:rPr lang="en-US" sz="2800" dirty="0"/>
              <a:t> and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R2</a:t>
            </a:r>
            <a:r>
              <a:rPr lang="en-US" sz="2800" dirty="0"/>
              <a:t> need not be distinct.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Employee(</a:t>
            </a:r>
            <a:r>
              <a:rPr lang="en-US" sz="2400" i="1" dirty="0" err="1">
                <a:solidFill>
                  <a:schemeClr val="accent2"/>
                </a:solidFill>
              </a:rPr>
              <a:t>Id</a:t>
            </a:r>
            <a:r>
              <a:rPr lang="en-US" sz="2400" dirty="0" err="1"/>
              <a:t>:INT</a:t>
            </a:r>
            <a:r>
              <a:rPr lang="en-US" sz="2400" dirty="0"/>
              <a:t>, </a:t>
            </a:r>
            <a:r>
              <a:rPr lang="en-US" sz="2400" i="1" dirty="0" err="1">
                <a:solidFill>
                  <a:schemeClr val="accent2"/>
                </a:solidFill>
              </a:rPr>
              <a:t>MgrId</a:t>
            </a:r>
            <a:r>
              <a:rPr lang="en-US" sz="2400" dirty="0" err="1"/>
              <a:t>:INT</a:t>
            </a:r>
            <a:r>
              <a:rPr lang="en-US" sz="2400" dirty="0"/>
              <a:t>, ….)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chemeClr val="accent2"/>
                </a:solidFill>
              </a:rPr>
              <a:t>MgrId</a:t>
            </a:r>
            <a:r>
              <a:rPr lang="en-US" sz="2000" dirty="0"/>
              <a:t>) references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000" dirty="0"/>
              <a:t>(</a:t>
            </a:r>
            <a:r>
              <a:rPr lang="en-US" sz="2000" i="1" dirty="0">
                <a:solidFill>
                  <a:schemeClr val="accent2"/>
                </a:solidFill>
              </a:rPr>
              <a:t>Id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Every manager is also an employee and hence has a unique row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676400" y="29718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701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000" dirty="0"/>
              <a:t>(</a:t>
            </a:r>
            <a:r>
              <a:rPr lang="en-US" sz="2000" i="1" dirty="0" err="1"/>
              <a:t>CrsCode</a:t>
            </a:r>
            <a:r>
              <a:rPr lang="en-US" sz="2000" dirty="0"/>
              <a:t>: COURSES,  </a:t>
            </a:r>
            <a:r>
              <a:rPr lang="en-US" sz="2000" i="1" dirty="0"/>
              <a:t>Sem</a:t>
            </a:r>
            <a:r>
              <a:rPr lang="en-US" sz="2000" dirty="0"/>
              <a:t>: SEMESTERS, </a:t>
            </a:r>
            <a:r>
              <a:rPr lang="en-US" sz="2000" i="1" dirty="0" err="1">
                <a:solidFill>
                  <a:schemeClr val="accent2"/>
                </a:solidFill>
              </a:rPr>
              <a:t>ProfId</a:t>
            </a:r>
            <a:r>
              <a:rPr lang="en-US" sz="2000" dirty="0"/>
              <a:t>: INT)</a:t>
            </a:r>
          </a:p>
          <a:p>
            <a:pPr algn="l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000" dirty="0"/>
              <a:t>(</a:t>
            </a:r>
            <a:r>
              <a:rPr lang="en-US" sz="2000" i="1" dirty="0">
                <a:solidFill>
                  <a:schemeClr val="accent2"/>
                </a:solidFill>
              </a:rPr>
              <a:t>Id</a:t>
            </a:r>
            <a:r>
              <a:rPr lang="en-US" sz="2000" dirty="0"/>
              <a:t>: INT, </a:t>
            </a:r>
            <a:r>
              <a:rPr lang="en-US" sz="2000" i="1" dirty="0"/>
              <a:t>Name</a:t>
            </a:r>
            <a:r>
              <a:rPr lang="en-US" sz="2000" dirty="0"/>
              <a:t>: STRING, </a:t>
            </a:r>
            <a:r>
              <a:rPr lang="en-US" sz="2000" i="1" dirty="0" err="1"/>
              <a:t>DeptId</a:t>
            </a:r>
            <a:r>
              <a:rPr lang="en-US" sz="2000" dirty="0"/>
              <a:t>: DEPTS)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F4257-0611-487B-9D55-4D182675FA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</a:t>
            </a:r>
            <a:r>
              <a:rPr lang="en-US" altLang="zh-CN" dirty="0"/>
              <a:t>Example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27578"/>
              </p:ext>
            </p:extLst>
          </p:nvPr>
        </p:nvGraphicFramePr>
        <p:xfrm>
          <a:off x="1447800" y="2057400"/>
          <a:ext cx="6629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4800600"/>
            <a:ext cx="688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Primary </a:t>
            </a:r>
            <a:r>
              <a:rPr lang="en-US" altLang="zh-CN" dirty="0"/>
              <a:t>Key</a:t>
            </a:r>
            <a:r>
              <a:rPr lang="zh-CN" altLang="en-US" dirty="0"/>
              <a:t>（</a:t>
            </a:r>
            <a:r>
              <a:rPr lang="en-US" altLang="zh-CN" dirty="0"/>
              <a:t>ID),</a:t>
            </a:r>
          </a:p>
          <a:p>
            <a:pPr algn="l"/>
            <a:r>
              <a:rPr lang="en-US" altLang="zh-CN" dirty="0"/>
              <a:t>FOREIGN</a:t>
            </a:r>
            <a:r>
              <a:rPr lang="zh-CN" altLang="en-US" dirty="0"/>
              <a:t>　</a:t>
            </a:r>
            <a:r>
              <a:rPr lang="en-US" altLang="zh-CN" dirty="0"/>
              <a:t>KEY</a:t>
            </a:r>
            <a:r>
              <a:rPr lang="zh-CN" altLang="en-US" dirty="0"/>
              <a:t>（</a:t>
            </a:r>
            <a:r>
              <a:rPr lang="en-US" altLang="zh-CN" dirty="0" err="1"/>
              <a:t>MgrId</a:t>
            </a:r>
            <a:r>
              <a:rPr lang="en-US" altLang="zh-CN" dirty="0"/>
              <a:t>) References Employee(Id)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57314-9CDE-41B4-A81E-2EC1EEF4D2E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Inclusion Dependency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sz="2800"/>
              <a:t>Referential integrity constraint that is not a foreign key constraint</a:t>
            </a:r>
          </a:p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/>
              <a:t>(</a:t>
            </a:r>
            <a:r>
              <a:rPr lang="en-US" sz="2800" i="1"/>
              <a:t>CrsCode</a:t>
            </a:r>
            <a:r>
              <a:rPr lang="en-US" sz="2800"/>
              <a:t>, </a:t>
            </a:r>
            <a:r>
              <a:rPr lang="en-US" sz="2800" i="1"/>
              <a:t>Semester</a:t>
            </a:r>
            <a:r>
              <a:rPr lang="en-US" sz="2800"/>
              <a:t>) </a:t>
            </a:r>
            <a:r>
              <a:rPr lang="en-US" sz="2800" u="sng"/>
              <a:t>references</a:t>
            </a:r>
            <a:r>
              <a:rPr lang="en-US" sz="2800"/>
              <a:t>   				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800"/>
              <a:t>(</a:t>
            </a:r>
            <a:r>
              <a:rPr lang="en-US" sz="2800" i="1"/>
              <a:t>CrsCode</a:t>
            </a:r>
            <a:r>
              <a:rPr lang="en-US" sz="2800"/>
              <a:t>, </a:t>
            </a:r>
            <a:r>
              <a:rPr lang="en-US" sz="2800" i="1"/>
              <a:t>Semester</a:t>
            </a:r>
            <a:r>
              <a:rPr lang="en-US" sz="2800"/>
              <a:t>) </a:t>
            </a:r>
          </a:p>
          <a:p>
            <a:pPr>
              <a:buFontTx/>
              <a:buNone/>
              <a:defRPr/>
            </a:pPr>
            <a:r>
              <a:rPr lang="en-US" sz="2800"/>
              <a:t>    (no empty classes allowed)</a:t>
            </a:r>
          </a:p>
          <a:p>
            <a:pPr>
              <a:defRPr/>
            </a:pPr>
            <a:r>
              <a:rPr lang="en-US" sz="2800"/>
              <a:t>Target attributes do not form a candidate key in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 </a:t>
            </a:r>
            <a:r>
              <a:rPr lang="en-US" sz="2800"/>
              <a:t>(</a:t>
            </a:r>
            <a:r>
              <a:rPr lang="en-US" sz="2800" i="1"/>
              <a:t>StudId</a:t>
            </a:r>
            <a:r>
              <a:rPr lang="en-US" sz="2800"/>
              <a:t> missing)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800"/>
              <a:t>No simple enforcement mechanism for inclusion dependencies in SQL (requires </a:t>
            </a:r>
            <a:r>
              <a:rPr lang="en-US" sz="2800" i="1"/>
              <a:t>assertions -- later</a:t>
            </a:r>
            <a:r>
              <a:rPr lang="en-US" sz="280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0DD49-3F1D-4474-AA95-0F583DA976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39000" cy="685800"/>
          </a:xfrm>
        </p:spPr>
        <p:txBody>
          <a:bodyPr/>
          <a:lstStyle/>
          <a:p>
            <a:r>
              <a:rPr lang="en-US"/>
              <a:t>Physical Data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/>
              <a:t> describes details of how data is stored:  computer/disks, tracks, cylinders, indices etc.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Early applications worked at this level – explicitly dealt with details.</a:t>
            </a:r>
          </a:p>
          <a:p>
            <a:pPr>
              <a:lnSpc>
                <a:spcPct val="90000"/>
              </a:lnSpc>
              <a:defRPr/>
            </a:pPr>
            <a:r>
              <a:rPr lang="en-US" b="1"/>
              <a:t>Problem:</a:t>
            </a:r>
            <a:r>
              <a:rPr lang="en-US"/>
              <a:t>  Routines were hard-coded to deal with physical representation.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Changes to data structure difficult to make.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Application code becomes complex since it must deal with details.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Rapid implementation of new features impossible.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7EDCC5-A18D-423E-AB1B-7C53E0FE7B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for describing database schema and operations on tables</a:t>
            </a:r>
          </a:p>
          <a:p>
            <a:r>
              <a:rPr lang="en-US" b="1" i="1" dirty="0"/>
              <a:t>Data Definition Language</a:t>
            </a:r>
            <a:r>
              <a:rPr lang="en-US" b="1" dirty="0"/>
              <a:t>  (</a:t>
            </a:r>
            <a:r>
              <a:rPr lang="en-US" dirty="0"/>
              <a:t>DDL</a:t>
            </a:r>
            <a:r>
              <a:rPr lang="en-US" b="1" dirty="0"/>
              <a:t>): </a:t>
            </a:r>
            <a:r>
              <a:rPr lang="en-US" dirty="0"/>
              <a:t>sublanguage of SQL for describing schema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68452-17E4-4D37-8479-A767B8C34E7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entity that corresponds to a relation</a:t>
            </a:r>
          </a:p>
          <a:p>
            <a:r>
              <a:rPr lang="en-US"/>
              <a:t>An element of the database schema</a:t>
            </a:r>
          </a:p>
          <a:p>
            <a:r>
              <a:rPr lang="en-US"/>
              <a:t>SQL-92 is currently the most supported standard but is now superseded  by SQL:1999 and SQL:2003</a:t>
            </a:r>
          </a:p>
          <a:p>
            <a:r>
              <a:rPr lang="en-US"/>
              <a:t>Database vendors generally deviate from the standard, but eventually converge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0529E-363F-4392-87F6-9927A053A50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Table Declaration</a:t>
            </a:r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838200" y="923925"/>
            <a:ext cx="7348538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CREATE TABLE  Student (</a:t>
            </a:r>
          </a:p>
          <a:p>
            <a:pPr algn="l"/>
            <a:r>
              <a:rPr lang="en-US"/>
              <a:t>   Id  INTEGER,</a:t>
            </a:r>
          </a:p>
          <a:p>
            <a:pPr algn="l"/>
            <a:r>
              <a:rPr lang="en-US"/>
              <a:t>   Name  VARCHAR(20),</a:t>
            </a:r>
          </a:p>
          <a:p>
            <a:pPr algn="l"/>
            <a:r>
              <a:rPr lang="en-US"/>
              <a:t>   Address  VARCHAR(50),</a:t>
            </a:r>
          </a:p>
          <a:p>
            <a:pPr algn="l"/>
            <a:r>
              <a:rPr lang="en-US"/>
              <a:t>   Status  VARCHAR(10)</a:t>
            </a:r>
          </a:p>
          <a:p>
            <a:pPr algn="l"/>
            <a:r>
              <a:rPr lang="en-US"/>
              <a:t>);</a:t>
            </a:r>
          </a:p>
          <a:p>
            <a:pPr algn="l"/>
            <a:endParaRPr lang="en-US"/>
          </a:p>
          <a:p>
            <a:pPr algn="l"/>
            <a:r>
              <a:rPr lang="en-US"/>
              <a:t>INSERT INTO Student </a:t>
            </a:r>
          </a:p>
          <a:p>
            <a:pPr algn="l"/>
            <a:r>
              <a:rPr lang="en-US"/>
              <a:t>VALUES (10122233, 'John', '10 Cedar St', 'Freshman');</a:t>
            </a:r>
          </a:p>
          <a:p>
            <a:pPr algn="l"/>
            <a:endParaRPr lang="en-US"/>
          </a:p>
          <a:p>
            <a:pPr algn="l"/>
            <a:r>
              <a:rPr lang="en-US"/>
              <a:t>INSERT INTO Student </a:t>
            </a:r>
          </a:p>
          <a:p>
            <a:pPr algn="l"/>
            <a:r>
              <a:rPr lang="en-US"/>
              <a:t>VALUES (234567890, ‘Mary', ’22 Main St', ‘Sophmore');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5E4F2-FEC3-415C-9050-9932905F93E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409700"/>
            <a:ext cx="83343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MySQL Screenshot</a:t>
            </a: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1828800" y="5715000"/>
            <a:ext cx="518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Credit of </a:t>
            </a:r>
            <a:r>
              <a:rPr lang="en-US" b="1"/>
              <a:t>Hussein Siblini. 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53BFD-D6A2-4D5F-BD3B-902D2098D7C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3795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MySQL Screenshot</a:t>
            </a: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828800" y="5715000"/>
            <a:ext cx="518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Credit of </a:t>
            </a:r>
            <a:r>
              <a:rPr lang="en-US" b="1"/>
              <a:t>Zhipeng Liang</a:t>
            </a:r>
            <a:endParaRPr lang="en-US"/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5838" y="1833563"/>
            <a:ext cx="7172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FA12C8-8B76-4216-8FE9-5F7A7038D6B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MySQL Datatypes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79327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FA350-1DFF-4434-AB86-C230FB4A79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MySQL Datatypes (con’t)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942263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5594B-EDA7-47D1-82F2-46022095418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6867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MySQL Datatypes (con’t)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7951788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F0E2F-70FD-49EF-8583-A6DCBB8869E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7891" name="Text Box 8"/>
          <p:cNvSpPr txBox="1">
            <a:spLocks noChangeArrowheads="1"/>
          </p:cNvSpPr>
          <p:nvPr/>
        </p:nvSpPr>
        <p:spPr bwMode="auto">
          <a:xfrm>
            <a:off x="974725" y="3241675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MySQL Datatypes (con’t)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980363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B3FEFA-FCEE-4494-AD48-DB0850FBD9A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Primary/Candidate Keys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95400" y="2128838"/>
            <a:ext cx="61737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CREATE TABLE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dirty="0"/>
              <a:t> (</a:t>
            </a:r>
          </a:p>
          <a:p>
            <a:pPr algn="l">
              <a:defRPr/>
            </a:pPr>
            <a:r>
              <a:rPr lang="en-US" dirty="0"/>
              <a:t>   </a:t>
            </a:r>
            <a:r>
              <a:rPr lang="en-US" i="1" dirty="0" err="1"/>
              <a:t>CrsCode</a:t>
            </a:r>
            <a:r>
              <a:rPr lang="en-US" dirty="0"/>
              <a:t>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(6),</a:t>
            </a:r>
          </a:p>
          <a:p>
            <a:pPr algn="l">
              <a:defRPr/>
            </a:pPr>
            <a:r>
              <a:rPr lang="en-US" dirty="0"/>
              <a:t>   </a:t>
            </a:r>
            <a:r>
              <a:rPr lang="en-US" i="1" dirty="0" err="1"/>
              <a:t>CrsName</a:t>
            </a:r>
            <a:r>
              <a:rPr lang="en-US" dirty="0">
                <a:latin typeface="Century Gothic" pitchFamily="34" charset="0"/>
              </a:rPr>
              <a:t> CHAR</a:t>
            </a:r>
            <a:r>
              <a:rPr lang="en-US" dirty="0"/>
              <a:t>(20),</a:t>
            </a:r>
          </a:p>
          <a:p>
            <a:pPr algn="l">
              <a:defRPr/>
            </a:pPr>
            <a:r>
              <a:rPr lang="en-US" dirty="0"/>
              <a:t>   </a:t>
            </a:r>
            <a:r>
              <a:rPr lang="en-US" i="1" dirty="0" err="1"/>
              <a:t>DeptId</a:t>
            </a:r>
            <a:r>
              <a:rPr lang="en-US" dirty="0"/>
              <a:t>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(4),</a:t>
            </a:r>
          </a:p>
          <a:p>
            <a:pPr algn="l">
              <a:defRPr/>
            </a:pPr>
            <a:r>
              <a:rPr lang="en-US" dirty="0"/>
              <a:t>   </a:t>
            </a:r>
            <a:r>
              <a:rPr lang="en-US" i="1" dirty="0" err="1"/>
              <a:t>Descr</a:t>
            </a:r>
            <a:r>
              <a:rPr lang="en-US" dirty="0"/>
              <a:t>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(100),</a:t>
            </a:r>
          </a:p>
          <a:p>
            <a:pPr algn="l">
              <a:defRPr/>
            </a:pPr>
            <a:r>
              <a:rPr lang="en-US" dirty="0"/>
              <a:t>  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PRIMARY KEY</a:t>
            </a:r>
            <a:r>
              <a:rPr lang="en-US" dirty="0"/>
              <a:t> (</a:t>
            </a:r>
            <a:r>
              <a:rPr lang="en-US" i="1" dirty="0" err="1"/>
              <a:t>CrsCode</a:t>
            </a:r>
            <a:r>
              <a:rPr lang="en-US" dirty="0"/>
              <a:t>),</a:t>
            </a:r>
          </a:p>
          <a:p>
            <a:pPr algn="l">
              <a:defRPr/>
            </a:pPr>
            <a:r>
              <a:rPr lang="en-US" dirty="0"/>
              <a:t>  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UNIQUE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i="1" dirty="0" err="1"/>
              <a:t>DeptId</a:t>
            </a:r>
            <a:r>
              <a:rPr lang="en-US" dirty="0"/>
              <a:t>, </a:t>
            </a:r>
            <a:r>
              <a:rPr lang="en-US" i="1" dirty="0" err="1"/>
              <a:t>CrsName</a:t>
            </a:r>
            <a:r>
              <a:rPr lang="en-US" dirty="0"/>
              <a:t>)   -- </a:t>
            </a:r>
            <a:r>
              <a:rPr lang="en-US" i="1" dirty="0"/>
              <a:t>candidate key</a:t>
            </a:r>
          </a:p>
          <a:p>
            <a:pPr algn="l">
              <a:defRPr/>
            </a:pPr>
            <a:r>
              <a:rPr lang="en-US" dirty="0"/>
              <a:t>)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810000" y="5562600"/>
            <a:ext cx="1828800" cy="609600"/>
          </a:xfrm>
          <a:prstGeom prst="wedgeRoundRectCallout">
            <a:avLst>
              <a:gd name="adj1" fmla="val 37412"/>
              <a:gd name="adj2" fmla="val -186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Comments start with 2 dashes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2A69E-0AC6-423E-AD4C-CB80B94A92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Conceptual Data Level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800600"/>
          </a:xfrm>
        </p:spPr>
        <p:txBody>
          <a:bodyPr/>
          <a:lstStyle/>
          <a:p>
            <a:r>
              <a:rPr lang="en-US" sz="2800"/>
              <a:t>Hides details.</a:t>
            </a:r>
          </a:p>
          <a:p>
            <a:pPr lvl="1"/>
            <a:r>
              <a:rPr lang="en-US" sz="2400"/>
              <a:t>In the relational model, the conceptual schema presents data as a set of tables.</a:t>
            </a:r>
          </a:p>
          <a:p>
            <a:r>
              <a:rPr lang="en-US" sz="2800"/>
              <a:t>DBMS maps from conceptual to physical schema automatically.</a:t>
            </a:r>
          </a:p>
          <a:p>
            <a:r>
              <a:rPr lang="en-US" sz="2800"/>
              <a:t>Physical schema can be changed without changing application:</a:t>
            </a:r>
          </a:p>
          <a:p>
            <a:pPr lvl="1"/>
            <a:r>
              <a:rPr lang="en-US" sz="2400"/>
              <a:t>DBMS would change mapping from conceptual to physical transparently</a:t>
            </a:r>
          </a:p>
          <a:p>
            <a:pPr lvl="1"/>
            <a:r>
              <a:rPr lang="en-US" sz="2400"/>
              <a:t>This property is referred to as </a:t>
            </a:r>
            <a:r>
              <a:rPr lang="en-US" sz="2400" b="1" i="1"/>
              <a:t>physical data independence</a:t>
            </a:r>
            <a:endParaRPr lang="en-US" sz="240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E4B25D-EF8D-4481-8F0A-E56ADF3954A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/>
              <a:t>We will use NULL when for an attribute when: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Not available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Not applicable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Not required (then keep it confidential)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sz="28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A9F72-3B94-4D4C-A23D-947DEA3CF5D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Value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812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3200"/>
              <a:t>Value to be assigned if  attribute value in a row </a:t>
            </a:r>
          </a:p>
          <a:p>
            <a:pPr algn="l"/>
            <a:r>
              <a:rPr lang="en-US" sz="3200"/>
              <a:t>  is not specified</a:t>
            </a:r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89125" y="3770313"/>
            <a:ext cx="67489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CREATE TABLE Student (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Id  INTEGER,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Name  VARCHAR(150) NOT NULL,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Address  VARCHAR(150),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Status  VARCHAR(20) DEFAULT ‘freshman’,</a:t>
            </a:r>
          </a:p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    PRIMARY KEY (Id) 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A9F72-3B94-4D4C-A23D-947DEA3CF5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with a default value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371600" y="2438400"/>
            <a:ext cx="57116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/>
              <a:t>INSERT INTO Student (Id, Name, Address) </a:t>
            </a:r>
          </a:p>
          <a:p>
            <a:pPr algn="l">
              <a:defRPr/>
            </a:pPr>
            <a:r>
              <a:rPr lang="en-US" dirty="0"/>
              <a:t>VALUES (1, 'John Doe', '123 Elm Street');</a:t>
            </a:r>
          </a:p>
        </p:txBody>
      </p:sp>
    </p:spTree>
    <p:extLst>
      <p:ext uri="{BB962C8B-B14F-4D97-AF65-F5344CB8AC3E}">
        <p14:creationId xmlns:p14="http://schemas.microsoft.com/office/powerpoint/2010/main" val="76096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334E72-4936-4543-9B3F-0719039433F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Constraints in SQL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Primary key and foreign key are examples of </a:t>
            </a:r>
            <a:r>
              <a:rPr lang="en-US" i="1"/>
              <a:t>structural</a:t>
            </a:r>
            <a:r>
              <a:rPr lang="en-US"/>
              <a:t> constraints</a:t>
            </a:r>
          </a:p>
          <a:p>
            <a:r>
              <a:rPr lang="en-US" b="1"/>
              <a:t>Semantic constraints</a:t>
            </a:r>
            <a:r>
              <a:rPr lang="en-US"/>
              <a:t> </a:t>
            </a:r>
          </a:p>
          <a:p>
            <a:pPr lvl="1"/>
            <a:r>
              <a:rPr lang="en-US"/>
              <a:t>Express the logic of the application at hand:</a:t>
            </a:r>
          </a:p>
          <a:p>
            <a:pPr lvl="2"/>
            <a:r>
              <a:rPr lang="en-US"/>
              <a:t>e.g., number of registered students </a:t>
            </a:r>
            <a:r>
              <a:rPr lang="en-US">
                <a:sym typeface="Symbol" pitchFamily="18" charset="2"/>
              </a:rPr>
              <a:t> maximum enrollment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7686B-128C-4664-ACF4-7C24F0C911C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/>
              <a:t>Semantic Constraints (cont’d)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Used for application dependent conditions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Example</a:t>
            </a:r>
            <a:r>
              <a:rPr lang="en-US" sz="2800" dirty="0"/>
              <a:t>: limit attribute values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Each row in table must satisfy condition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19200" y="2971800"/>
            <a:ext cx="7289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CREATE TABLE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dirty="0"/>
              <a:t> (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 err="1"/>
              <a:t>StudId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INTEGER,</a:t>
            </a:r>
            <a:endParaRPr lang="en-US" dirty="0"/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 err="1"/>
              <a:t>CrsCode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(6),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/>
              <a:t>Semester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(6),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/>
              <a:t>Grade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(1),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CHECK</a:t>
            </a:r>
            <a:r>
              <a:rPr lang="en-US" dirty="0"/>
              <a:t> (</a:t>
            </a:r>
            <a:r>
              <a:rPr lang="en-US" i="1" dirty="0"/>
              <a:t>Grade</a:t>
            </a:r>
            <a:r>
              <a:rPr lang="en-US" dirty="0"/>
              <a:t> </a:t>
            </a:r>
            <a:r>
              <a:rPr lang="en-US" dirty="0">
                <a:latin typeface="Century Gothic" pitchFamily="34" charset="0"/>
              </a:rPr>
              <a:t>IN</a:t>
            </a:r>
            <a:r>
              <a:rPr lang="en-US" dirty="0"/>
              <a:t> (‘A’, ‘B’, ‘C’, ‘D’, ‘F’)),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CHECK</a:t>
            </a:r>
            <a:r>
              <a:rPr lang="en-US" dirty="0"/>
              <a:t> (</a:t>
            </a:r>
            <a:r>
              <a:rPr lang="en-US" i="1" dirty="0" err="1"/>
              <a:t>StudId</a:t>
            </a:r>
            <a:r>
              <a:rPr lang="en-US" dirty="0"/>
              <a:t> &gt; 0 </a:t>
            </a:r>
            <a:r>
              <a:rPr lang="en-US" dirty="0">
                <a:latin typeface="Century Gothic" pitchFamily="34" charset="0"/>
              </a:rPr>
              <a:t>AND</a:t>
            </a:r>
            <a:r>
              <a:rPr lang="en-US" dirty="0"/>
              <a:t> </a:t>
            </a:r>
            <a:r>
              <a:rPr lang="en-US" i="1" dirty="0" err="1"/>
              <a:t>StudId</a:t>
            </a:r>
            <a:r>
              <a:rPr lang="en-US" dirty="0"/>
              <a:t> &lt; 1000000000) 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7F294-6F7E-4C31-A18C-5867A2A98D6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to support “A+”, “A-”, “B+”, “B-”?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17F294-6F7E-4C31-A18C-5867A2A98D6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Constraints (cont’d)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Example</a:t>
            </a:r>
            <a:r>
              <a:rPr lang="en-US"/>
              <a:t>: relate values of attributes in different columns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889125" y="3236913"/>
            <a:ext cx="4692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Salary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MngrSalary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INTEGER,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CHECK</a:t>
            </a:r>
            <a:r>
              <a:rPr lang="en-US"/>
              <a:t> ( </a:t>
            </a:r>
            <a:r>
              <a:rPr lang="en-US" i="1"/>
              <a:t>MngrSalary</a:t>
            </a:r>
            <a:r>
              <a:rPr lang="en-US"/>
              <a:t> &gt; </a:t>
            </a:r>
            <a:r>
              <a:rPr lang="en-US" i="1"/>
              <a:t>Salary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DF11C-C15B-4806-8F17-40607F2B687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/>
          <a:lstStyle/>
          <a:p>
            <a:r>
              <a:rPr lang="en-US"/>
              <a:t>Constraints – Problems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/>
              <a:t>Problem 1</a:t>
            </a:r>
            <a:r>
              <a:rPr lang="en-US" sz="2800"/>
              <a:t>: Empty table always satisfies all </a:t>
            </a:r>
            <a:r>
              <a:rPr lang="en-US" sz="2800">
                <a:latin typeface="Century Gothic" pitchFamily="34" charset="0"/>
              </a:rPr>
              <a:t>CHECK</a:t>
            </a:r>
            <a:r>
              <a:rPr lang="en-US" sz="2800"/>
              <a:t> constraints (an idiosyncrasy of the SQL standard)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If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 is empty, there are no rows on which to evaluate the </a:t>
            </a:r>
            <a:r>
              <a:rPr lang="en-US" sz="2400">
                <a:latin typeface="Century Gothic" pitchFamily="34" charset="0"/>
              </a:rPr>
              <a:t>CHECK</a:t>
            </a:r>
            <a:r>
              <a:rPr lang="en-US" sz="2400"/>
              <a:t> condition.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667000"/>
            <a:ext cx="76930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 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MngrSalary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CHECK (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0 &lt; (SELECT COUNT (*) FROM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>
                <a:solidFill>
                  <a:srgbClr val="006600"/>
                </a:solidFill>
              </a:rPr>
              <a:t>)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A79A72-9935-4F8B-B2CF-39C970B570F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Constraints – Problems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1"/>
              <a:t>Problem 2</a:t>
            </a:r>
            <a:r>
              <a:rPr lang="en-US" sz="2800"/>
              <a:t>: Inter-relational constraints should be symmetric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400"/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Why should constraint be in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 an not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What if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 is empty?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914400" y="2362200"/>
            <a:ext cx="7391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Id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Name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(20),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MngrSalary</a:t>
            </a:r>
            <a:r>
              <a:rPr lang="en-US"/>
              <a:t>  </a:t>
            </a:r>
            <a:r>
              <a:rPr lang="en-US">
                <a:latin typeface="Century Gothic" pitchFamily="34" charset="0"/>
              </a:rPr>
              <a:t>INTEGER,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CHECK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((SELECT  COUNT (*) FROM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>
                <a:solidFill>
                  <a:srgbClr val="006600"/>
                </a:solidFill>
              </a:rPr>
              <a:t>) &lt;</a:t>
            </a:r>
          </a:p>
          <a:p>
            <a:pPr algn="l">
              <a:defRPr/>
            </a:pPr>
            <a:r>
              <a:rPr lang="en-US">
                <a:solidFill>
                  <a:srgbClr val="006600"/>
                </a:solidFill>
              </a:rPr>
              <a:t>                   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(SELECT  COUNT (*) FROM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>
                <a:solidFill>
                  <a:srgbClr val="006600"/>
                </a:solidFill>
              </a:rPr>
              <a:t>)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FE33B-D3AC-4E1C-9186-E34473D4FBB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/>
              <a:t>Assertion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/>
              <a:t>Element of schema (like table)</a:t>
            </a:r>
          </a:p>
          <a:p>
            <a:pPr>
              <a:defRPr/>
            </a:pPr>
            <a:r>
              <a:rPr lang="en-US"/>
              <a:t>Symmetrically specifies an inter-relational constraint</a:t>
            </a:r>
          </a:p>
          <a:p>
            <a:pPr>
              <a:defRPr/>
            </a:pPr>
            <a:r>
              <a:rPr lang="en-US"/>
              <a:t>Applies to entire database (not just the individual rows of a single table)  </a:t>
            </a:r>
          </a:p>
          <a:p>
            <a:pPr lvl="1">
              <a:defRPr/>
            </a:pPr>
            <a:r>
              <a:rPr lang="en-US"/>
              <a:t>hence it works even if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is empty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066800" y="4876800"/>
            <a:ext cx="7308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CREATE ASSERTION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DontFireEveryone</a:t>
            </a:r>
          </a:p>
          <a:p>
            <a:pPr algn="l">
              <a:defRPr/>
            </a:pP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CHECK (0 &lt; SELECT  COUNT (*)  FROM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6E749-C009-4317-A85F-73EDBAD206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Data Level (con’t)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2362200" y="38100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2362200" y="5791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108325" y="2479675"/>
            <a:ext cx="162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200400" y="472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DBMS</a:t>
            </a:r>
          </a:p>
        </p:txBody>
      </p:sp>
      <p:sp>
        <p:nvSpPr>
          <p:cNvPr id="8200" name="Freeform 12"/>
          <p:cNvSpPr>
            <a:spLocks/>
          </p:cNvSpPr>
          <p:nvPr/>
        </p:nvSpPr>
        <p:spPr bwMode="auto">
          <a:xfrm>
            <a:off x="2933700" y="3048000"/>
            <a:ext cx="419100" cy="609600"/>
          </a:xfrm>
          <a:custGeom>
            <a:avLst/>
            <a:gdLst>
              <a:gd name="T0" fmla="*/ 2147483647 w 264"/>
              <a:gd name="T1" fmla="*/ 0 h 384"/>
              <a:gd name="T2" fmla="*/ 2147483647 w 264"/>
              <a:gd name="T3" fmla="*/ 2147483647 h 384"/>
              <a:gd name="T4" fmla="*/ 2147483647 w 264"/>
              <a:gd name="T5" fmla="*/ 2147483647 h 384"/>
              <a:gd name="T6" fmla="*/ 2147483647 w 264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384"/>
              <a:gd name="T14" fmla="*/ 264 w 26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384">
                <a:moveTo>
                  <a:pt x="264" y="0"/>
                </a:moveTo>
                <a:cubicBezTo>
                  <a:pt x="156" y="48"/>
                  <a:pt x="48" y="96"/>
                  <a:pt x="24" y="144"/>
                </a:cubicBezTo>
                <a:cubicBezTo>
                  <a:pt x="0" y="192"/>
                  <a:pt x="120" y="248"/>
                  <a:pt x="120" y="288"/>
                </a:cubicBezTo>
                <a:cubicBezTo>
                  <a:pt x="120" y="328"/>
                  <a:pt x="40" y="368"/>
                  <a:pt x="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AutoShape 14"/>
          <p:cNvSpPr>
            <a:spLocks noChangeArrowheads="1"/>
          </p:cNvSpPr>
          <p:nvPr/>
        </p:nvSpPr>
        <p:spPr bwMode="auto">
          <a:xfrm>
            <a:off x="6781800" y="1981200"/>
            <a:ext cx="1828800" cy="838200"/>
          </a:xfrm>
          <a:prstGeom prst="wedgeRoundRectCallout">
            <a:avLst>
              <a:gd name="adj1" fmla="val -79514"/>
              <a:gd name="adj2" fmla="val 13882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Conceptual view of data</a:t>
            </a:r>
          </a:p>
        </p:txBody>
      </p:sp>
      <p:sp>
        <p:nvSpPr>
          <p:cNvPr id="8202" name="AutoShape 15"/>
          <p:cNvSpPr>
            <a:spLocks noChangeArrowheads="1"/>
          </p:cNvSpPr>
          <p:nvPr/>
        </p:nvSpPr>
        <p:spPr bwMode="auto">
          <a:xfrm>
            <a:off x="6934200" y="4267200"/>
            <a:ext cx="1828800" cy="838200"/>
          </a:xfrm>
          <a:prstGeom prst="wedgeRoundRectCallout">
            <a:avLst>
              <a:gd name="adj1" fmla="val -76736"/>
              <a:gd name="adj2" fmla="val 1070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>
                <a:solidFill>
                  <a:schemeClr val="accent2"/>
                </a:solidFill>
              </a:rPr>
              <a:t>Physical view of data</a:t>
            </a:r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>
            <a:off x="3657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>
            <a:off x="36576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7B75C-7DEC-4763-89A4-2318BDC1DD6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zh-CN" dirty="0"/>
              <a:t>Trigger </a:t>
            </a:r>
            <a:r>
              <a:rPr lang="en-US" altLang="zh-CN" dirty="0" err="1"/>
              <a:t>DontFireEveryone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56260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CREATE TRIGGER </a:t>
            </a:r>
            <a:r>
              <a:rPr lang="en-US" sz="2800" dirty="0" err="1"/>
              <a:t>dontfireeveryone</a:t>
            </a:r>
            <a:r>
              <a:rPr lang="en-US" sz="2800" dirty="0"/>
              <a:t> BEFORE DELETE ON Employee</a:t>
            </a:r>
          </a:p>
          <a:p>
            <a:pPr>
              <a:buNone/>
            </a:pPr>
            <a:r>
              <a:rPr lang="en-US" sz="2800" dirty="0"/>
              <a:t>FOR EACH ROW</a:t>
            </a:r>
          </a:p>
          <a:p>
            <a:pPr>
              <a:buNone/>
            </a:pPr>
            <a:r>
              <a:rPr lang="en-US" sz="2800" dirty="0"/>
              <a:t>BEGIN</a:t>
            </a:r>
          </a:p>
          <a:p>
            <a:pPr>
              <a:buNone/>
            </a:pPr>
            <a:r>
              <a:rPr lang="en-US" sz="2800" dirty="0"/>
              <a:t>    IF 1 = SELECT COUNT(*) FROM Employee) THEN</a:t>
            </a:r>
          </a:p>
          <a:p>
            <a:pPr>
              <a:buNone/>
            </a:pPr>
            <a:r>
              <a:rPr lang="en-US" sz="2800" dirty="0"/>
              <a:t>        SIGNAL SQLSTATE ‘45000'</a:t>
            </a:r>
          </a:p>
          <a:p>
            <a:pPr>
              <a:buNone/>
            </a:pPr>
            <a:r>
              <a:rPr lang="en-US" sz="2800" dirty="0"/>
              <a:t>            SET MESSAGE_TEXT = ‘CANNOT DELETE THE LAST EMPLOYEE';</a:t>
            </a:r>
          </a:p>
          <a:p>
            <a:pPr>
              <a:buNone/>
            </a:pPr>
            <a:r>
              <a:rPr lang="en-US" sz="2800" dirty="0"/>
              <a:t>    END IF;</a:t>
            </a:r>
          </a:p>
          <a:p>
            <a:pPr>
              <a:buNone/>
            </a:pPr>
            <a:r>
              <a:rPr lang="en-US" sz="2800" dirty="0"/>
              <a:t>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50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C0600-0E57-499C-B151-321A761CF27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Possible attribute values can be specified </a:t>
            </a:r>
          </a:p>
          <a:p>
            <a:pPr lvl="1">
              <a:lnSpc>
                <a:spcPct val="90000"/>
              </a:lnSpc>
            </a:pPr>
            <a:r>
              <a:rPr lang="en-US"/>
              <a:t>Using a</a:t>
            </a:r>
            <a:r>
              <a:rPr lang="en-US">
                <a:latin typeface="Century Gothic" pitchFamily="34" charset="0"/>
              </a:rPr>
              <a:t> CHECK</a:t>
            </a:r>
            <a:r>
              <a:rPr lang="en-US"/>
              <a:t> constraint or</a:t>
            </a:r>
          </a:p>
          <a:p>
            <a:pPr lvl="1">
              <a:lnSpc>
                <a:spcPct val="90000"/>
              </a:lnSpc>
            </a:pPr>
            <a:r>
              <a:rPr lang="en-US"/>
              <a:t>Creating a new domain</a:t>
            </a:r>
          </a:p>
          <a:p>
            <a:pPr>
              <a:lnSpc>
                <a:spcPct val="90000"/>
              </a:lnSpc>
            </a:pPr>
            <a:r>
              <a:rPr lang="en-US"/>
              <a:t>Domain can be used in several declarations</a:t>
            </a:r>
          </a:p>
          <a:p>
            <a:pPr>
              <a:lnSpc>
                <a:spcPct val="90000"/>
              </a:lnSpc>
            </a:pPr>
            <a:r>
              <a:rPr lang="en-US"/>
              <a:t>Domain is a schema element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43000" y="4114800"/>
            <a:ext cx="61626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DOMAIN</a:t>
            </a:r>
            <a:r>
              <a:rPr lang="en-US"/>
              <a:t>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Grades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(1)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CHECK  (VALUE IN</a:t>
            </a:r>
            <a:r>
              <a:rPr lang="en-US"/>
              <a:t> (‘A’, ‘B’, ‘C’, ‘D’, ‘F’))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 ….,</a:t>
            </a:r>
          </a:p>
          <a:p>
            <a:pPr algn="l">
              <a:defRPr/>
            </a:pPr>
            <a:r>
              <a:rPr lang="en-US"/>
              <a:t>     </a:t>
            </a:r>
            <a:r>
              <a:rPr lang="en-US" i="1"/>
              <a:t>Grade</a:t>
            </a:r>
            <a:r>
              <a:rPr lang="en-US"/>
              <a:t>: </a:t>
            </a:r>
            <a:r>
              <a:rPr lang="en-US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Grades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 … 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73232-7D78-40A6-87AE-28C7D81F5E3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Constraint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62000" y="2052638"/>
            <a:ext cx="731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ProfId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INTEGER,</a:t>
            </a:r>
            <a:endParaRPr lang="en-US"/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CrsCode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Semester</a:t>
            </a: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PRIMARY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FOREIGN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REFERENCES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FOREIGN KEY</a:t>
            </a:r>
            <a:r>
              <a:rPr lang="en-US"/>
              <a:t> (</a:t>
            </a:r>
            <a:r>
              <a:rPr lang="en-US" i="1"/>
              <a:t>ProfId</a:t>
            </a:r>
            <a:r>
              <a:rPr lang="en-US"/>
              <a:t>)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REFERENCES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 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5E9D2-4A7F-4433-8C80-DB75CB486D6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 Constraint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219200" y="2819400"/>
            <a:ext cx="2590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62600" y="2133600"/>
            <a:ext cx="2971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5562600" y="251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5562600" y="2895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6324600" y="2133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391400" y="2133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Rectangle 22"/>
          <p:cNvSpPr>
            <a:spLocks noChangeArrowheads="1"/>
          </p:cNvSpPr>
          <p:nvPr/>
        </p:nvSpPr>
        <p:spPr bwMode="auto">
          <a:xfrm>
            <a:off x="5638800" y="4495800"/>
            <a:ext cx="2971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23"/>
          <p:cNvSpPr txBox="1">
            <a:spLocks noChangeArrowheads="1"/>
          </p:cNvSpPr>
          <p:nvPr/>
        </p:nvSpPr>
        <p:spPr bwMode="auto">
          <a:xfrm>
            <a:off x="6629400" y="2438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990033"/>
                </a:solidFill>
              </a:rPr>
              <a:t>x</a:t>
            </a:r>
          </a:p>
        </p:txBody>
      </p:sp>
      <p:sp>
        <p:nvSpPr>
          <p:cNvPr id="54284" name="Text Box 24"/>
          <p:cNvSpPr txBox="1">
            <a:spLocks noChangeArrowheads="1"/>
          </p:cNvSpPr>
          <p:nvPr/>
        </p:nvSpPr>
        <p:spPr bwMode="auto">
          <a:xfrm>
            <a:off x="6248400" y="1752600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/>
              <a:t>CrsCode</a:t>
            </a:r>
          </a:p>
        </p:txBody>
      </p:sp>
      <p:sp>
        <p:nvSpPr>
          <p:cNvPr id="54285" name="Line 25"/>
          <p:cNvSpPr>
            <a:spLocks noChangeShapeType="1"/>
          </p:cNvSpPr>
          <p:nvPr/>
        </p:nvSpPr>
        <p:spPr bwMode="auto">
          <a:xfrm>
            <a:off x="5638800" y="556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26"/>
          <p:cNvSpPr>
            <a:spLocks noChangeShapeType="1"/>
          </p:cNvSpPr>
          <p:nvPr/>
        </p:nvSpPr>
        <p:spPr bwMode="auto">
          <a:xfrm>
            <a:off x="62484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27"/>
          <p:cNvSpPr>
            <a:spLocks noChangeShapeType="1"/>
          </p:cNvSpPr>
          <p:nvPr/>
        </p:nvSpPr>
        <p:spPr bwMode="auto">
          <a:xfrm>
            <a:off x="74676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0"/>
          <p:cNvSpPr txBox="1">
            <a:spLocks noChangeArrowheads="1"/>
          </p:cNvSpPr>
          <p:nvPr/>
        </p:nvSpPr>
        <p:spPr bwMode="auto">
          <a:xfrm>
            <a:off x="58674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54289" name="Line 32"/>
          <p:cNvSpPr>
            <a:spLocks noChangeShapeType="1"/>
          </p:cNvSpPr>
          <p:nvPr/>
        </p:nvSpPr>
        <p:spPr bwMode="auto">
          <a:xfrm>
            <a:off x="1219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33"/>
          <p:cNvSpPr>
            <a:spLocks noChangeShapeType="1"/>
          </p:cNvSpPr>
          <p:nvPr/>
        </p:nvSpPr>
        <p:spPr bwMode="auto">
          <a:xfrm>
            <a:off x="12192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Line 36"/>
          <p:cNvSpPr>
            <a:spLocks noChangeShapeType="1"/>
          </p:cNvSpPr>
          <p:nvPr/>
        </p:nvSpPr>
        <p:spPr bwMode="auto">
          <a:xfrm>
            <a:off x="1752600" y="2819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37"/>
          <p:cNvSpPr>
            <a:spLocks noChangeShapeType="1"/>
          </p:cNvSpPr>
          <p:nvPr/>
        </p:nvSpPr>
        <p:spPr bwMode="auto">
          <a:xfrm>
            <a:off x="2743200" y="2819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Text Box 38"/>
          <p:cNvSpPr txBox="1">
            <a:spLocks noChangeArrowheads="1"/>
          </p:cNvSpPr>
          <p:nvPr/>
        </p:nvSpPr>
        <p:spPr bwMode="auto">
          <a:xfrm>
            <a:off x="21336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990033"/>
                </a:solidFill>
              </a:rPr>
              <a:t>x</a:t>
            </a:r>
          </a:p>
        </p:txBody>
      </p:sp>
      <p:sp>
        <p:nvSpPr>
          <p:cNvPr id="54294" name="Text Box 39"/>
          <p:cNvSpPr txBox="1">
            <a:spLocks noChangeArrowheads="1"/>
          </p:cNvSpPr>
          <p:nvPr/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54295" name="Line 40"/>
          <p:cNvSpPr>
            <a:spLocks noChangeShapeType="1"/>
          </p:cNvSpPr>
          <p:nvPr/>
        </p:nvSpPr>
        <p:spPr bwMode="auto">
          <a:xfrm>
            <a:off x="3581400" y="3733800"/>
            <a:ext cx="2057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41"/>
          <p:cNvSpPr>
            <a:spLocks noChangeShapeType="1"/>
          </p:cNvSpPr>
          <p:nvPr/>
        </p:nvSpPr>
        <p:spPr bwMode="auto">
          <a:xfrm flipV="1">
            <a:off x="2590800" y="2743200"/>
            <a:ext cx="2971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Text Box 42"/>
          <p:cNvSpPr txBox="1">
            <a:spLocks noChangeArrowheads="1"/>
          </p:cNvSpPr>
          <p:nvPr/>
        </p:nvSpPr>
        <p:spPr bwMode="auto">
          <a:xfrm>
            <a:off x="1752600" y="2438400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/>
              <a:t>CrsCode</a:t>
            </a:r>
            <a:endParaRPr lang="en-US" i="1"/>
          </a:p>
        </p:txBody>
      </p:sp>
      <p:sp>
        <p:nvSpPr>
          <p:cNvPr id="54298" name="Text Box 43"/>
          <p:cNvSpPr txBox="1">
            <a:spLocks noChangeArrowheads="1"/>
          </p:cNvSpPr>
          <p:nvPr/>
        </p:nvSpPr>
        <p:spPr bwMode="auto">
          <a:xfrm>
            <a:off x="2895600" y="24384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i="1"/>
              <a:t>ProfId</a:t>
            </a:r>
            <a:endParaRPr lang="en-US" i="1"/>
          </a:p>
        </p:txBody>
      </p:sp>
      <p:sp>
        <p:nvSpPr>
          <p:cNvPr id="54299" name="Text Box 44"/>
          <p:cNvSpPr txBox="1">
            <a:spLocks noChangeArrowheads="1"/>
          </p:cNvSpPr>
          <p:nvPr/>
        </p:nvSpPr>
        <p:spPr bwMode="auto">
          <a:xfrm>
            <a:off x="5638800" y="41148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Id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1676400" y="4419600"/>
            <a:ext cx="131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6384925" y="3622675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6461125" y="5984875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CA813-D612-4441-980F-71330FD95E9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/>
              <a:t>Circularity in Foreign Key Constraint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1066800" y="2133600"/>
            <a:ext cx="2667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4953000" y="2133600"/>
            <a:ext cx="2667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10668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953000" y="2514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10668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9530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17526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25908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56388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6629400" y="2133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1295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y</a:t>
            </a:r>
            <a:endParaRPr lang="en-US"/>
          </a:p>
        </p:txBody>
      </p:sp>
      <p:sp>
        <p:nvSpPr>
          <p:cNvPr id="55311" name="Text Box 22"/>
          <p:cNvSpPr txBox="1">
            <a:spLocks noChangeArrowheads="1"/>
          </p:cNvSpPr>
          <p:nvPr/>
        </p:nvSpPr>
        <p:spPr bwMode="auto">
          <a:xfrm>
            <a:off x="29718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55312" name="Text Box 23"/>
          <p:cNvSpPr txBox="1">
            <a:spLocks noChangeArrowheads="1"/>
          </p:cNvSpPr>
          <p:nvPr/>
        </p:nvSpPr>
        <p:spPr bwMode="auto">
          <a:xfrm>
            <a:off x="12192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A</a:t>
            </a:r>
            <a:r>
              <a:rPr lang="en-US" i="1" baseline="-25000"/>
              <a:t>1</a:t>
            </a:r>
          </a:p>
        </p:txBody>
      </p:sp>
      <p:sp>
        <p:nvSpPr>
          <p:cNvPr id="55313" name="Text Box 24"/>
          <p:cNvSpPr txBox="1">
            <a:spLocks noChangeArrowheads="1"/>
          </p:cNvSpPr>
          <p:nvPr/>
        </p:nvSpPr>
        <p:spPr bwMode="auto">
          <a:xfrm>
            <a:off x="19812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A</a:t>
            </a:r>
            <a:r>
              <a:rPr lang="en-US" i="1" baseline="-25000"/>
              <a:t>2</a:t>
            </a:r>
          </a:p>
        </p:txBody>
      </p:sp>
      <p:sp>
        <p:nvSpPr>
          <p:cNvPr id="55314" name="Text Box 25"/>
          <p:cNvSpPr txBox="1">
            <a:spLocks noChangeArrowheads="1"/>
          </p:cNvSpPr>
          <p:nvPr/>
        </p:nvSpPr>
        <p:spPr bwMode="auto">
          <a:xfrm>
            <a:off x="28194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A</a:t>
            </a:r>
            <a:r>
              <a:rPr lang="en-US" i="1" baseline="-25000"/>
              <a:t>3</a:t>
            </a:r>
          </a:p>
        </p:txBody>
      </p:sp>
      <p:sp>
        <p:nvSpPr>
          <p:cNvPr id="55315" name="Text Box 26"/>
          <p:cNvSpPr txBox="1">
            <a:spLocks noChangeArrowheads="1"/>
          </p:cNvSpPr>
          <p:nvPr/>
        </p:nvSpPr>
        <p:spPr bwMode="auto">
          <a:xfrm>
            <a:off x="51054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i="1" baseline="-25000"/>
              <a:t>1</a:t>
            </a:r>
          </a:p>
        </p:txBody>
      </p:sp>
      <p:sp>
        <p:nvSpPr>
          <p:cNvPr id="55316" name="Text Box 27"/>
          <p:cNvSpPr txBox="1">
            <a:spLocks noChangeArrowheads="1"/>
          </p:cNvSpPr>
          <p:nvPr/>
        </p:nvSpPr>
        <p:spPr bwMode="auto">
          <a:xfrm>
            <a:off x="57912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i="1" baseline="-25000"/>
              <a:t>2</a:t>
            </a:r>
          </a:p>
        </p:txBody>
      </p:sp>
      <p:sp>
        <p:nvSpPr>
          <p:cNvPr id="55317" name="Text Box 28"/>
          <p:cNvSpPr txBox="1">
            <a:spLocks noChangeArrowheads="1"/>
          </p:cNvSpPr>
          <p:nvPr/>
        </p:nvSpPr>
        <p:spPr bwMode="auto">
          <a:xfrm>
            <a:off x="6858000" y="1676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i="1"/>
              <a:t>B</a:t>
            </a:r>
            <a:r>
              <a:rPr lang="en-US" i="1" baseline="-25000"/>
              <a:t>3</a:t>
            </a:r>
          </a:p>
        </p:txBody>
      </p:sp>
      <p:sp>
        <p:nvSpPr>
          <p:cNvPr id="55318" name="Text Box 29"/>
          <p:cNvSpPr txBox="1">
            <a:spLocks noChangeArrowheads="1"/>
          </p:cNvSpPr>
          <p:nvPr/>
        </p:nvSpPr>
        <p:spPr bwMode="auto">
          <a:xfrm>
            <a:off x="51816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55319" name="Text Box 30"/>
          <p:cNvSpPr txBox="1">
            <a:spLocks noChangeArrowheads="1"/>
          </p:cNvSpPr>
          <p:nvPr/>
        </p:nvSpPr>
        <p:spPr bwMode="auto">
          <a:xfrm>
            <a:off x="68580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457200" y="2514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7848600" y="2438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55322" name="Text Box 33"/>
          <p:cNvSpPr txBox="1">
            <a:spLocks noChangeArrowheads="1"/>
          </p:cNvSpPr>
          <p:nvPr/>
        </p:nvSpPr>
        <p:spPr bwMode="auto">
          <a:xfrm>
            <a:off x="533400" y="3276600"/>
            <a:ext cx="4124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candidate key: </a:t>
            </a:r>
            <a:r>
              <a:rPr lang="en-US" i="1"/>
              <a:t>A</a:t>
            </a:r>
            <a:r>
              <a:rPr lang="en-US" i="1" baseline="-25000"/>
              <a:t>1</a:t>
            </a:r>
          </a:p>
          <a:p>
            <a:pPr algn="l"/>
            <a:r>
              <a:rPr lang="en-US"/>
              <a:t>foreign key: </a:t>
            </a:r>
            <a:r>
              <a:rPr lang="en-US" i="1"/>
              <a:t>A</a:t>
            </a:r>
            <a:r>
              <a:rPr lang="en-US" i="1" baseline="-25000"/>
              <a:t>3</a:t>
            </a:r>
            <a:r>
              <a:rPr lang="en-US"/>
              <a:t> references B(</a:t>
            </a:r>
            <a:r>
              <a:rPr lang="en-US" i="1"/>
              <a:t>B</a:t>
            </a:r>
            <a:r>
              <a:rPr lang="en-US" i="1" baseline="-25000"/>
              <a:t>1</a:t>
            </a:r>
            <a:r>
              <a:rPr lang="en-US"/>
              <a:t>)</a:t>
            </a:r>
          </a:p>
        </p:txBody>
      </p:sp>
      <p:sp>
        <p:nvSpPr>
          <p:cNvPr id="55323" name="Text Box 34"/>
          <p:cNvSpPr txBox="1">
            <a:spLocks noChangeArrowheads="1"/>
          </p:cNvSpPr>
          <p:nvPr/>
        </p:nvSpPr>
        <p:spPr bwMode="auto">
          <a:xfrm>
            <a:off x="4876800" y="3276600"/>
            <a:ext cx="4141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candidate key: </a:t>
            </a:r>
            <a:r>
              <a:rPr lang="en-US" i="1"/>
              <a:t>B</a:t>
            </a:r>
            <a:r>
              <a:rPr lang="en-US" i="1" baseline="-25000"/>
              <a:t>1</a:t>
            </a:r>
          </a:p>
          <a:p>
            <a:pPr algn="l"/>
            <a:r>
              <a:rPr lang="en-US"/>
              <a:t>foreign key: </a:t>
            </a:r>
            <a:r>
              <a:rPr lang="en-US" i="1"/>
              <a:t>B</a:t>
            </a:r>
            <a:r>
              <a:rPr lang="en-US" i="1" baseline="-25000"/>
              <a:t>3</a:t>
            </a:r>
            <a:r>
              <a:rPr lang="en-US"/>
              <a:t> references A(</a:t>
            </a:r>
            <a:r>
              <a:rPr lang="en-US" i="1"/>
              <a:t>A</a:t>
            </a:r>
            <a:r>
              <a:rPr lang="en-US" i="1" baseline="-25000"/>
              <a:t>1</a:t>
            </a:r>
            <a:r>
              <a:rPr lang="en-US"/>
              <a:t>)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28600" y="4419600"/>
            <a:ext cx="87010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/>
              <a:t>Problem 1:  Creation of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/>
              <a:t> requires existence of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000"/>
              <a:t> and vice versa</a:t>
            </a:r>
          </a:p>
          <a:p>
            <a:pPr algn="l">
              <a:defRPr/>
            </a:pPr>
            <a:r>
              <a:rPr lang="en-US" sz="2000"/>
              <a:t>Solution:          </a:t>
            </a:r>
            <a:r>
              <a:rPr lang="en-US" sz="2000">
                <a:latin typeface="Century Gothic" pitchFamily="34" charset="0"/>
              </a:rPr>
              <a:t>CREATE TABLE 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000"/>
              <a:t> ( ……)    -- </a:t>
            </a:r>
            <a:r>
              <a:rPr lang="en-US" sz="2000" i="1"/>
              <a:t>no</a:t>
            </a:r>
            <a:r>
              <a:rPr lang="en-US" sz="2000"/>
              <a:t> foreign key</a:t>
            </a:r>
          </a:p>
          <a:p>
            <a:pPr algn="l">
              <a:defRPr/>
            </a:pPr>
            <a:r>
              <a:rPr lang="en-US" sz="2000"/>
              <a:t>                         </a:t>
            </a:r>
            <a:r>
              <a:rPr lang="en-US" sz="2000">
                <a:latin typeface="Century Gothic" pitchFamily="34" charset="0"/>
              </a:rPr>
              <a:t>CREATE TABLE 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2000"/>
              <a:t> ( ……)    -- </a:t>
            </a:r>
            <a:r>
              <a:rPr lang="en-US" sz="2000" i="1"/>
              <a:t>include</a:t>
            </a:r>
            <a:r>
              <a:rPr lang="en-US" sz="2000"/>
              <a:t> foreign key</a:t>
            </a:r>
          </a:p>
          <a:p>
            <a:pPr algn="l">
              <a:defRPr/>
            </a:pPr>
            <a:r>
              <a:rPr lang="en-US" sz="2000"/>
              <a:t>                         </a:t>
            </a:r>
            <a:r>
              <a:rPr lang="en-US" sz="2000">
                <a:solidFill>
                  <a:srgbClr val="990033"/>
                </a:solidFill>
                <a:latin typeface="Century Gothic" pitchFamily="34" charset="0"/>
              </a:rPr>
              <a:t>ALTER</a:t>
            </a:r>
            <a:r>
              <a:rPr lang="en-US" sz="2000">
                <a:latin typeface="Century Gothic" pitchFamily="34" charset="0"/>
              </a:rPr>
              <a:t> TABLE </a:t>
            </a:r>
            <a:r>
              <a:rPr lang="en-US" sz="2000"/>
              <a:t>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  <a:p>
            <a:pPr algn="l">
              <a:defRPr/>
            </a:pPr>
            <a:r>
              <a:rPr lang="en-US" sz="2000"/>
              <a:t>                             </a:t>
            </a:r>
            <a:r>
              <a:rPr lang="en-US" sz="2000">
                <a:solidFill>
                  <a:srgbClr val="990033"/>
                </a:solidFill>
                <a:latin typeface="Century Gothic" pitchFamily="34" charset="0"/>
              </a:rPr>
              <a:t>ADD CONSTRAINT</a:t>
            </a:r>
            <a:r>
              <a:rPr lang="en-US" sz="2000"/>
              <a:t> cons</a:t>
            </a:r>
          </a:p>
          <a:p>
            <a:pPr algn="l">
              <a:defRPr/>
            </a:pPr>
            <a:r>
              <a:rPr lang="en-US" sz="2000"/>
              <a:t>                                 </a:t>
            </a:r>
            <a:r>
              <a:rPr lang="en-US" sz="2000">
                <a:latin typeface="Century Gothic" pitchFamily="34" charset="0"/>
              </a:rPr>
              <a:t>FOREIGN KEY</a:t>
            </a:r>
            <a:r>
              <a:rPr lang="en-US" sz="2000"/>
              <a:t> (</a:t>
            </a:r>
            <a:r>
              <a:rPr lang="en-US" sz="2000" i="1"/>
              <a:t>A</a:t>
            </a:r>
            <a:r>
              <a:rPr lang="en-US" sz="2000" i="1" baseline="-25000"/>
              <a:t>3</a:t>
            </a:r>
            <a:r>
              <a:rPr lang="en-US" sz="2000"/>
              <a:t>) </a:t>
            </a:r>
            <a:r>
              <a:rPr lang="en-US" sz="2000">
                <a:latin typeface="Century Gothic" pitchFamily="34" charset="0"/>
              </a:rPr>
              <a:t>REFERENCES </a:t>
            </a:r>
            <a:r>
              <a:rPr lang="en-US" sz="2000"/>
              <a:t>B (</a:t>
            </a:r>
            <a:r>
              <a:rPr lang="en-US" sz="2000" i="1"/>
              <a:t>B</a:t>
            </a:r>
            <a:r>
              <a:rPr lang="en-US" sz="2000" i="1" baseline="-25000"/>
              <a:t>1</a:t>
            </a:r>
            <a:r>
              <a:rPr lang="en-US" sz="2000"/>
              <a:t>)</a:t>
            </a:r>
          </a:p>
        </p:txBody>
      </p:sp>
      <p:sp>
        <p:nvSpPr>
          <p:cNvPr id="55325" name="Freeform 41"/>
          <p:cNvSpPr>
            <a:spLocks/>
          </p:cNvSpPr>
          <p:nvPr/>
        </p:nvSpPr>
        <p:spPr bwMode="auto">
          <a:xfrm>
            <a:off x="3505200" y="2732088"/>
            <a:ext cx="1633538" cy="11112"/>
          </a:xfrm>
          <a:custGeom>
            <a:avLst/>
            <a:gdLst>
              <a:gd name="T0" fmla="*/ 0 w 1029"/>
              <a:gd name="T1" fmla="*/ 2147483647 h 7"/>
              <a:gd name="T2" fmla="*/ 2147483647 w 1029"/>
              <a:gd name="T3" fmla="*/ 0 h 7"/>
              <a:gd name="T4" fmla="*/ 0 60000 65536"/>
              <a:gd name="T5" fmla="*/ 0 60000 65536"/>
              <a:gd name="T6" fmla="*/ 0 w 1029"/>
              <a:gd name="T7" fmla="*/ 0 h 7"/>
              <a:gd name="T8" fmla="*/ 1029 w 1029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9" h="7">
                <a:moveTo>
                  <a:pt x="0" y="7"/>
                </a:moveTo>
                <a:lnTo>
                  <a:pt x="1029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Freeform 43"/>
          <p:cNvSpPr>
            <a:spLocks/>
          </p:cNvSpPr>
          <p:nvPr/>
        </p:nvSpPr>
        <p:spPr bwMode="auto">
          <a:xfrm>
            <a:off x="1504950" y="1524000"/>
            <a:ext cx="5300663" cy="1104900"/>
          </a:xfrm>
          <a:custGeom>
            <a:avLst/>
            <a:gdLst>
              <a:gd name="T0" fmla="*/ 2147483647 w 3339"/>
              <a:gd name="T1" fmla="*/ 2147483647 h 696"/>
              <a:gd name="T2" fmla="*/ 2147483647 w 3339"/>
              <a:gd name="T3" fmla="*/ 2147483647 h 696"/>
              <a:gd name="T4" fmla="*/ 2147483647 w 3339"/>
              <a:gd name="T5" fmla="*/ 2147483647 h 696"/>
              <a:gd name="T6" fmla="*/ 2147483647 w 3339"/>
              <a:gd name="T7" fmla="*/ 2147483647 h 696"/>
              <a:gd name="T8" fmla="*/ 2147483647 w 3339"/>
              <a:gd name="T9" fmla="*/ 2147483647 h 696"/>
              <a:gd name="T10" fmla="*/ 2147483647 w 3339"/>
              <a:gd name="T11" fmla="*/ 2147483647 h 696"/>
              <a:gd name="T12" fmla="*/ 0 w 3339"/>
              <a:gd name="T13" fmla="*/ 2147483647 h 6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9"/>
              <a:gd name="T22" fmla="*/ 0 h 696"/>
              <a:gd name="T23" fmla="*/ 3339 w 3339"/>
              <a:gd name="T24" fmla="*/ 696 h 6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9" h="696">
                <a:moveTo>
                  <a:pt x="3339" y="696"/>
                </a:moveTo>
                <a:cubicBezTo>
                  <a:pt x="3231" y="595"/>
                  <a:pt x="3152" y="174"/>
                  <a:pt x="2676" y="87"/>
                </a:cubicBezTo>
                <a:cubicBezTo>
                  <a:pt x="2200" y="0"/>
                  <a:pt x="880" y="154"/>
                  <a:pt x="481" y="171"/>
                </a:cubicBezTo>
                <a:cubicBezTo>
                  <a:pt x="82" y="188"/>
                  <a:pt x="329" y="185"/>
                  <a:pt x="283" y="189"/>
                </a:cubicBezTo>
                <a:cubicBezTo>
                  <a:pt x="237" y="193"/>
                  <a:pt x="226" y="177"/>
                  <a:pt x="203" y="196"/>
                </a:cubicBezTo>
                <a:cubicBezTo>
                  <a:pt x="147" y="218"/>
                  <a:pt x="178" y="216"/>
                  <a:pt x="146" y="303"/>
                </a:cubicBezTo>
                <a:cubicBezTo>
                  <a:pt x="112" y="382"/>
                  <a:pt x="30" y="596"/>
                  <a:pt x="0" y="6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09071"/>
            <a:ext cx="1905000" cy="457200"/>
          </a:xfrm>
          <a:noFill/>
        </p:spPr>
        <p:txBody>
          <a:bodyPr/>
          <a:lstStyle/>
          <a:p>
            <a:fld id="{00CC2DD5-462E-4059-B1B0-B572EDF0FC0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457200"/>
          </a:xfrm>
        </p:spPr>
        <p:txBody>
          <a:bodyPr/>
          <a:lstStyle/>
          <a:p>
            <a:r>
              <a:rPr lang="en-US" sz="3600"/>
              <a:t>Circularity in Foreign Key Constraint (cont’d)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105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Problem 2: Insertion of row in A requires prior existence of row in B and vice versa</a:t>
            </a:r>
          </a:p>
          <a:p>
            <a:pPr>
              <a:defRPr/>
            </a:pPr>
            <a:r>
              <a:rPr lang="en-US" sz="2800" dirty="0"/>
              <a:t>Solution: use appropriate </a:t>
            </a:r>
            <a:r>
              <a:rPr lang="en-US" sz="2800" b="1" i="1" dirty="0"/>
              <a:t>constraint checking mode</a:t>
            </a:r>
            <a:r>
              <a:rPr lang="en-US" sz="2800" dirty="0"/>
              <a:t>:</a:t>
            </a:r>
          </a:p>
          <a:p>
            <a:pPr lvl="1">
              <a:defRPr/>
            </a:pPr>
            <a:r>
              <a:rPr 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IMMEDIATE</a:t>
            </a:r>
            <a:r>
              <a:rPr lang="en-US" sz="2400" dirty="0"/>
              <a:t> checking</a:t>
            </a:r>
          </a:p>
          <a:p>
            <a:pPr lvl="1">
              <a:defRPr/>
            </a:pPr>
            <a:r>
              <a:rPr 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DEFERRED</a:t>
            </a:r>
            <a:r>
              <a:rPr lang="en-US" sz="2400" dirty="0"/>
              <a:t> checking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53E3F-BE84-4E5D-ABAD-B8C07C93DB38}"/>
              </a:ext>
            </a:extLst>
          </p:cNvPr>
          <p:cNvSpPr txBox="1"/>
          <p:nvPr/>
        </p:nvSpPr>
        <p:spPr>
          <a:xfrm>
            <a:off x="492212" y="4261022"/>
            <a:ext cx="8149280" cy="230832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87C44"/>
                </a:solidFill>
                <a:latin typeface="Times New Roman"/>
                <a:cs typeface="Times New Roman"/>
              </a:rPr>
              <a:t>MySQL Solution, but...</a:t>
            </a:r>
          </a:p>
          <a:p>
            <a:pPr algn="l"/>
            <a:r>
              <a:rPr lang="en-US" dirty="0">
                <a:solidFill>
                  <a:srgbClr val="387C44"/>
                </a:solidFill>
                <a:latin typeface="Times New Roman"/>
                <a:cs typeface="Times New Roman"/>
              </a:rPr>
              <a:t>-- Specify to check foreign key constraints (this is the default)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lang="en-US" dirty="0">
                <a:latin typeface="Times New Roman"/>
                <a:cs typeface="Times New Roman"/>
              </a:rPr>
              <a:t> FOREIGN_KEY_CHECKS </a:t>
            </a:r>
            <a:r>
              <a:rPr lang="en-US" dirty="0">
                <a:solidFill>
                  <a:srgbClr val="0000A0"/>
                </a:solidFill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C66CC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;   </a:t>
            </a:r>
            <a:endParaRPr lang="en-US">
              <a:cs typeface="Times New Roman" pitchFamily="18" charset="0"/>
            </a:endParaRPr>
          </a:p>
          <a:p>
            <a:pPr algn="l"/>
            <a:endParaRPr lang="en-US" dirty="0">
              <a:solidFill>
                <a:srgbClr val="387C44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rgbClr val="387C44"/>
                </a:solidFill>
                <a:latin typeface="Times New Roman"/>
                <a:cs typeface="Times New Roman"/>
              </a:rPr>
              <a:t>-- Do not check foreign key constraints</a:t>
            </a:r>
            <a:r>
              <a:rPr lang="en-US" dirty="0">
                <a:latin typeface="Times New Roman"/>
                <a:cs typeface="Times New Roman"/>
              </a:rPr>
              <a:t> </a:t>
            </a:r>
            <a:endParaRPr lang="en-US" dirty="0">
              <a:cs typeface="Times New Roman"/>
            </a:endParaRPr>
          </a:p>
          <a:p>
            <a:pPr algn="l"/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lang="en-US" dirty="0">
                <a:latin typeface="Times New Roman"/>
                <a:cs typeface="Times New Roman"/>
              </a:rPr>
              <a:t> FOREIGN_KEY_CHECKS </a:t>
            </a:r>
            <a:r>
              <a:rPr lang="en-US" dirty="0">
                <a:solidFill>
                  <a:srgbClr val="0000A0"/>
                </a:solidFill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C66CC"/>
                </a:solidFill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>
              <a:cs typeface="Times New Roman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5037CE8-C608-4556-AA83-175FD14AFA97}"/>
              </a:ext>
            </a:extLst>
          </p:cNvPr>
          <p:cNvSpPr/>
          <p:nvPr/>
        </p:nvSpPr>
        <p:spPr bwMode="auto">
          <a:xfrm>
            <a:off x="8763000" y="6569346"/>
            <a:ext cx="198119" cy="161248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A5ECD-34AB-4F13-BE3A-A3FE84BE0A1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Constraints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defRPr/>
            </a:pPr>
            <a:r>
              <a:rPr lang="en-US" sz="2800"/>
              <a:t>Constraints enable DBMS to recognize a bad state and reject the statement or transaction that creates it</a:t>
            </a:r>
          </a:p>
          <a:p>
            <a:pPr>
              <a:defRPr/>
            </a:pPr>
            <a:r>
              <a:rPr lang="en-US" sz="2800"/>
              <a:t>More generally, it would be nice to have a mechanism that allows a user to specify how to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react</a:t>
            </a:r>
            <a:r>
              <a:rPr lang="en-US" sz="2800"/>
              <a:t> to a violation of a constraint</a:t>
            </a:r>
          </a:p>
          <a:p>
            <a:pPr>
              <a:defRPr/>
            </a:pPr>
            <a:r>
              <a:rPr lang="en-US" sz="2800"/>
              <a:t>SQL-92 provides a limited form of such a reactive mechanism for foreign key violations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7874A-33EE-4350-B1D6-45E5CEFA016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/>
              <a:t>Handling Foreign Key Violations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7432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into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Students</a:t>
            </a:r>
            <a:r>
              <a:rPr lang="en-US" dirty="0"/>
              <a:t>:  Reject if no row exists in Professors containing foreign key of inserted row</a:t>
            </a:r>
          </a:p>
          <a:p>
            <a:pPr>
              <a:defRPr/>
            </a:pPr>
            <a:r>
              <a:rPr lang="en-US" dirty="0"/>
              <a:t>Deletion from  Professors:  </a:t>
            </a:r>
          </a:p>
          <a:p>
            <a:pPr lvl="1">
              <a:defRPr/>
            </a:pP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NO ACTION</a:t>
            </a:r>
            <a:r>
              <a:rPr lang="en-US" dirty="0"/>
              <a:t>:  Reject if row(s)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Students</a:t>
            </a:r>
            <a:r>
              <a:rPr lang="en-US" dirty="0"/>
              <a:t> references row to be deleted (default response)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4876800" y="4800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524000" y="4800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111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524000" y="510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6" name="Line 7"/>
          <p:cNvSpPr>
            <a:spLocks noChangeShapeType="1"/>
          </p:cNvSpPr>
          <p:nvPr/>
        </p:nvSpPr>
        <p:spPr bwMode="auto">
          <a:xfrm>
            <a:off x="1524000" y="5410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4876800" y="510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200400" y="50292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6600"/>
                </a:solidFill>
              </a:rPr>
              <a:t>ccc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4953000" y="5334000"/>
            <a:ext cx="593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6600"/>
                </a:solidFill>
              </a:rPr>
              <a:t>ccc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0480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55626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36576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30375" y="4938144"/>
            <a:ext cx="12442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Students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391400" y="5105400"/>
            <a:ext cx="13484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</a:p>
        </p:txBody>
      </p:sp>
      <p:sp>
        <p:nvSpPr>
          <p:cNvPr id="58385" name="Line 18"/>
          <p:cNvSpPr>
            <a:spLocks noChangeShapeType="1"/>
          </p:cNvSpPr>
          <p:nvPr/>
        </p:nvSpPr>
        <p:spPr bwMode="auto">
          <a:xfrm>
            <a:off x="4876800" y="5410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20"/>
          <p:cNvSpPr>
            <a:spLocks noChangeShapeType="1"/>
          </p:cNvSpPr>
          <p:nvPr/>
        </p:nvSpPr>
        <p:spPr bwMode="auto">
          <a:xfrm>
            <a:off x="5334000" y="5334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 flipH="1">
            <a:off x="5562600" y="5334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Text Box 23"/>
          <p:cNvSpPr txBox="1">
            <a:spLocks noChangeArrowheads="1"/>
          </p:cNvSpPr>
          <p:nvPr/>
        </p:nvSpPr>
        <p:spPr bwMode="auto">
          <a:xfrm>
            <a:off x="5867400" y="5334000"/>
            <a:ext cx="365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58389" name="AutoShape 24"/>
          <p:cNvSpPr>
            <a:spLocks noChangeArrowheads="1"/>
          </p:cNvSpPr>
          <p:nvPr/>
        </p:nvSpPr>
        <p:spPr bwMode="auto">
          <a:xfrm>
            <a:off x="2514600" y="5943600"/>
            <a:ext cx="1752600" cy="609600"/>
          </a:xfrm>
          <a:prstGeom prst="wedgeRoundRectCallout">
            <a:avLst>
              <a:gd name="adj1" fmla="val 77991"/>
              <a:gd name="adj2" fmla="val -8437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Request to delete row  </a:t>
            </a:r>
            <a:r>
              <a:rPr lang="en-US" sz="1600" b="1" i="1"/>
              <a:t>rejected</a:t>
            </a:r>
            <a:endParaRPr lang="en-US" sz="1600" i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3F33F-F0CD-4874-945C-4BEDE90FF88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r>
              <a:rPr lang="en-US" sz="3600"/>
              <a:t>Handling Foreign Key Violations (cont’d)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 Professors(cont’d):  </a:t>
            </a:r>
          </a:p>
          <a:p>
            <a:pPr lvl="1">
              <a:defRPr/>
            </a:pP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SET NULL</a:t>
            </a:r>
            <a:r>
              <a:rPr lang="en-US" dirty="0"/>
              <a:t>: Set value of foreign key in referencing row(s) in Students to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600200" y="43434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111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1600200" y="4648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1600200" y="4953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32004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2743200" y="37338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  <p:sp>
        <p:nvSpPr>
          <p:cNvPr id="59402" name="AutoShape 9"/>
          <p:cNvSpPr>
            <a:spLocks noChangeArrowheads="1"/>
          </p:cNvSpPr>
          <p:nvPr/>
        </p:nvSpPr>
        <p:spPr bwMode="auto">
          <a:xfrm>
            <a:off x="3276600" y="4595813"/>
            <a:ext cx="492443" cy="369332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/>
              <a:t>ccc</a:t>
            </a: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4724400" y="4343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4724400" y="4648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53340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333266" y="4473079"/>
            <a:ext cx="12442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Students</a:t>
            </a:r>
          </a:p>
        </p:txBody>
      </p:sp>
      <p:sp>
        <p:nvSpPr>
          <p:cNvPr id="59407" name="Text Box 16"/>
          <p:cNvSpPr txBox="1">
            <a:spLocks noChangeArrowheads="1"/>
          </p:cNvSpPr>
          <p:nvPr/>
        </p:nvSpPr>
        <p:spPr bwMode="auto">
          <a:xfrm>
            <a:off x="7239000" y="4370388"/>
            <a:ext cx="1468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Professors</a:t>
            </a:r>
          </a:p>
        </p:txBody>
      </p:sp>
      <p:sp>
        <p:nvSpPr>
          <p:cNvPr id="59408" name="Rectangle 17"/>
          <p:cNvSpPr>
            <a:spLocks noChangeArrowheads="1"/>
          </p:cNvSpPr>
          <p:nvPr/>
        </p:nvSpPr>
        <p:spPr bwMode="auto">
          <a:xfrm>
            <a:off x="4724400" y="4953000"/>
            <a:ext cx="2209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Text Box 19"/>
          <p:cNvSpPr txBox="1">
            <a:spLocks noChangeArrowheads="1"/>
          </p:cNvSpPr>
          <p:nvPr/>
        </p:nvSpPr>
        <p:spPr bwMode="auto">
          <a:xfrm>
            <a:off x="4748359" y="4876800"/>
            <a:ext cx="593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ccc</a:t>
            </a:r>
          </a:p>
        </p:txBody>
      </p:sp>
      <p:sp>
        <p:nvSpPr>
          <p:cNvPr id="59411" name="AutoShape 20"/>
          <p:cNvSpPr>
            <a:spLocks noChangeArrowheads="1"/>
          </p:cNvSpPr>
          <p:nvPr/>
        </p:nvSpPr>
        <p:spPr bwMode="auto">
          <a:xfrm>
            <a:off x="3276600" y="5638800"/>
            <a:ext cx="914400" cy="609600"/>
          </a:xfrm>
          <a:prstGeom prst="wedgeRoundRectCallout">
            <a:avLst>
              <a:gd name="adj1" fmla="val 140278"/>
              <a:gd name="adj2" fmla="val -9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 deleted</a:t>
            </a:r>
          </a:p>
        </p:txBody>
      </p:sp>
      <p:sp>
        <p:nvSpPr>
          <p:cNvPr id="59412" name="Freeform 21"/>
          <p:cNvSpPr>
            <a:spLocks/>
          </p:cNvSpPr>
          <p:nvPr/>
        </p:nvSpPr>
        <p:spPr bwMode="auto">
          <a:xfrm>
            <a:off x="3962400" y="4764088"/>
            <a:ext cx="685800" cy="341312"/>
          </a:xfrm>
          <a:custGeom>
            <a:avLst/>
            <a:gdLst>
              <a:gd name="T0" fmla="*/ 0 w 432"/>
              <a:gd name="T1" fmla="*/ 2147483647 h 215"/>
              <a:gd name="T2" fmla="*/ 2147483647 w 432"/>
              <a:gd name="T3" fmla="*/ 2147483647 h 215"/>
              <a:gd name="T4" fmla="*/ 2147483647 w 432"/>
              <a:gd name="T5" fmla="*/ 2147483647 h 215"/>
              <a:gd name="T6" fmla="*/ 2147483647 w 432"/>
              <a:gd name="T7" fmla="*/ 2147483647 h 21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215"/>
              <a:gd name="T14" fmla="*/ 432 w 432"/>
              <a:gd name="T15" fmla="*/ 215 h 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215">
                <a:moveTo>
                  <a:pt x="0" y="23"/>
                </a:moveTo>
                <a:cubicBezTo>
                  <a:pt x="25" y="23"/>
                  <a:pt x="109" y="0"/>
                  <a:pt x="151" y="25"/>
                </a:cubicBezTo>
                <a:cubicBezTo>
                  <a:pt x="193" y="50"/>
                  <a:pt x="206" y="139"/>
                  <a:pt x="253" y="171"/>
                </a:cubicBezTo>
                <a:cubicBezTo>
                  <a:pt x="300" y="203"/>
                  <a:pt x="395" y="206"/>
                  <a:pt x="432" y="21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AutoShape 22"/>
          <p:cNvSpPr>
            <a:spLocks noChangeArrowheads="1"/>
          </p:cNvSpPr>
          <p:nvPr/>
        </p:nvSpPr>
        <p:spPr bwMode="auto">
          <a:xfrm>
            <a:off x="4419600" y="3581400"/>
            <a:ext cx="1371600" cy="609600"/>
          </a:xfrm>
          <a:prstGeom prst="wedgeRoundRectCallout">
            <a:avLst>
              <a:gd name="adj1" fmla="val -112037"/>
              <a:gd name="adj2" fmla="val 143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Change to NULL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8444B-F5B3-4C43-B6DA-FDE5B2CA87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r>
              <a:rPr lang="en-US" sz="3600"/>
              <a:t>Handling Foreign Key Violations (cont’d)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Deletion from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dirty="0"/>
              <a:t> (cont’d):  </a:t>
            </a:r>
          </a:p>
          <a:p>
            <a:pPr lvl="1">
              <a:defRPr/>
            </a:pP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SET DEFAULT</a:t>
            </a:r>
            <a:r>
              <a:rPr lang="en-US" dirty="0"/>
              <a:t>: Set value of foreign key in referencing row(s) 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dirty="0"/>
              <a:t> to default value (y) which must exist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5105400" y="419100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524000" y="41910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111</a:t>
            </a:r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>
            <a:off x="15240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>
            <a:off x="1524000" y="4800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004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x</a:t>
            </a:r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>
            <a:off x="31242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57912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260350" y="4343400"/>
            <a:ext cx="12442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Students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7543800" y="4267200"/>
            <a:ext cx="1468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Professors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>
            <a:off x="51054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Text Box 17"/>
          <p:cNvSpPr txBox="1">
            <a:spLocks noChangeArrowheads="1"/>
          </p:cNvSpPr>
          <p:nvPr/>
        </p:nvSpPr>
        <p:spPr bwMode="auto">
          <a:xfrm>
            <a:off x="5257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>
            <a:off x="3505200" y="4648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Rectangle 22"/>
          <p:cNvSpPr>
            <a:spLocks noChangeArrowheads="1"/>
          </p:cNvSpPr>
          <p:nvPr/>
        </p:nvSpPr>
        <p:spPr bwMode="auto">
          <a:xfrm>
            <a:off x="5105400" y="48006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23"/>
          <p:cNvSpPr txBox="1">
            <a:spLocks noChangeArrowheads="1"/>
          </p:cNvSpPr>
          <p:nvPr/>
        </p:nvSpPr>
        <p:spPr bwMode="auto">
          <a:xfrm>
            <a:off x="52578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60435" name="AutoShape 24"/>
          <p:cNvSpPr>
            <a:spLocks noChangeArrowheads="1"/>
          </p:cNvSpPr>
          <p:nvPr/>
        </p:nvSpPr>
        <p:spPr bwMode="auto">
          <a:xfrm>
            <a:off x="4267200" y="5715000"/>
            <a:ext cx="914400" cy="609600"/>
          </a:xfrm>
          <a:prstGeom prst="wedgeRoundRectCallout">
            <a:avLst>
              <a:gd name="adj1" fmla="val 85417"/>
              <a:gd name="adj2" fmla="val -1351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 deleted</a:t>
            </a: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5791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AutoShape 26"/>
          <p:cNvSpPr>
            <a:spLocks noChangeArrowheads="1"/>
          </p:cNvSpPr>
          <p:nvPr/>
        </p:nvSpPr>
        <p:spPr bwMode="auto">
          <a:xfrm>
            <a:off x="4419600" y="3429000"/>
            <a:ext cx="1371600" cy="609600"/>
          </a:xfrm>
          <a:prstGeom prst="wedgeRoundRectCallout">
            <a:avLst>
              <a:gd name="adj1" fmla="val -117593"/>
              <a:gd name="adj2" fmla="val 144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Change to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017D3-36CF-40A9-847C-B014813E98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/>
              <a:t>External Data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In the relational model, the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schema</a:t>
            </a:r>
            <a:r>
              <a:rPr lang="en-US"/>
              <a:t> also presents data as a set of relations.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An external schema specifies a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view</a:t>
            </a:r>
            <a:r>
              <a:rPr lang="en-US"/>
              <a:t> of the data in terms of the conceptual level. It is tailored to the needs of a particular category of users.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Portions of stored data should not be seen by some users.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Students should not see their files in full.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Faculty should not see billing data.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Information that can be derived from stored data might be viewed as if it were stored.</a:t>
            </a:r>
          </a:p>
          <a:p>
            <a:pPr lvl="2">
              <a:lnSpc>
                <a:spcPct val="90000"/>
              </a:lnSpc>
              <a:defRPr/>
            </a:pPr>
            <a:r>
              <a:rPr lang="en-US"/>
              <a:t>GPA not stored, but calculated when needed.</a:t>
            </a:r>
            <a:endParaRPr lang="en-US"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3CE610-F469-4F8E-9994-7B5534E8EC3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4000"/>
              <a:t>Handling Foreign Key Violations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Deletion from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Courses</a:t>
            </a:r>
            <a:r>
              <a:rPr lang="en-US" dirty="0"/>
              <a:t> (cont’d):  </a:t>
            </a:r>
          </a:p>
          <a:p>
            <a:pPr lvl="1">
              <a:defRPr/>
            </a:pP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CASCADE</a:t>
            </a:r>
            <a:r>
              <a:rPr lang="en-US" dirty="0"/>
              <a:t>:  Delete referencing row(s)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Transcripts</a:t>
            </a:r>
            <a:r>
              <a:rPr lang="en-US" dirty="0"/>
              <a:t> as well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105400" y="3581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1524000" y="3581400"/>
            <a:ext cx="2209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1524000" y="3886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5105400" y="3886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>
            <a:off x="3124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>
            <a:off x="57912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Text Box 14"/>
          <p:cNvSpPr txBox="1">
            <a:spLocks noChangeArrowheads="1"/>
          </p:cNvSpPr>
          <p:nvPr/>
        </p:nvSpPr>
        <p:spPr bwMode="auto">
          <a:xfrm>
            <a:off x="30279" y="3841403"/>
            <a:ext cx="1557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Transcripts</a:t>
            </a:r>
          </a:p>
        </p:txBody>
      </p:sp>
      <p:sp>
        <p:nvSpPr>
          <p:cNvPr id="61452" name="Text Box 15"/>
          <p:cNvSpPr txBox="1">
            <a:spLocks noChangeArrowheads="1"/>
          </p:cNvSpPr>
          <p:nvPr/>
        </p:nvSpPr>
        <p:spPr bwMode="auto">
          <a:xfrm>
            <a:off x="7620000" y="3657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Courses</a:t>
            </a:r>
          </a:p>
        </p:txBody>
      </p:sp>
      <p:sp>
        <p:nvSpPr>
          <p:cNvPr id="61453" name="Rectangle 16"/>
          <p:cNvSpPr>
            <a:spLocks noChangeArrowheads="1"/>
          </p:cNvSpPr>
          <p:nvPr/>
        </p:nvSpPr>
        <p:spPr bwMode="auto">
          <a:xfrm>
            <a:off x="5105400" y="4343400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Rectangle 17"/>
          <p:cNvSpPr>
            <a:spLocks noChangeArrowheads="1"/>
          </p:cNvSpPr>
          <p:nvPr/>
        </p:nvSpPr>
        <p:spPr bwMode="auto">
          <a:xfrm>
            <a:off x="1524000" y="4343400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18"/>
          <p:cNvSpPr>
            <a:spLocks noChangeShapeType="1"/>
          </p:cNvSpPr>
          <p:nvPr/>
        </p:nvSpPr>
        <p:spPr bwMode="auto">
          <a:xfrm>
            <a:off x="3124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19"/>
          <p:cNvSpPr>
            <a:spLocks noChangeShapeType="1"/>
          </p:cNvSpPr>
          <p:nvPr/>
        </p:nvSpPr>
        <p:spPr bwMode="auto">
          <a:xfrm>
            <a:off x="5791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0"/>
          <p:cNvSpPr>
            <a:spLocks noChangeShapeType="1"/>
          </p:cNvSpPr>
          <p:nvPr/>
        </p:nvSpPr>
        <p:spPr bwMode="auto">
          <a:xfrm>
            <a:off x="5943600" y="4267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1"/>
          <p:cNvSpPr>
            <a:spLocks noChangeShapeType="1"/>
          </p:cNvSpPr>
          <p:nvPr/>
        </p:nvSpPr>
        <p:spPr bwMode="auto">
          <a:xfrm flipH="1">
            <a:off x="59436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2"/>
          <p:cNvSpPr>
            <a:spLocks noChangeShapeType="1"/>
          </p:cNvSpPr>
          <p:nvPr/>
        </p:nvSpPr>
        <p:spPr bwMode="auto">
          <a:xfrm>
            <a:off x="2362200" y="4267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3"/>
          <p:cNvSpPr>
            <a:spLocks noChangeShapeType="1"/>
          </p:cNvSpPr>
          <p:nvPr/>
        </p:nvSpPr>
        <p:spPr bwMode="auto">
          <a:xfrm flipH="1">
            <a:off x="2362200" y="4267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Text Box 26"/>
          <p:cNvSpPr txBox="1">
            <a:spLocks noChangeArrowheads="1"/>
          </p:cNvSpPr>
          <p:nvPr/>
        </p:nvSpPr>
        <p:spPr bwMode="auto">
          <a:xfrm>
            <a:off x="3275597" y="4191000"/>
            <a:ext cx="3385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462" name="Text Box 27"/>
          <p:cNvSpPr txBox="1">
            <a:spLocks noChangeArrowheads="1"/>
          </p:cNvSpPr>
          <p:nvPr/>
        </p:nvSpPr>
        <p:spPr bwMode="auto">
          <a:xfrm>
            <a:off x="530225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1463" name="AutoShape 29"/>
          <p:cNvSpPr>
            <a:spLocks noChangeArrowheads="1"/>
          </p:cNvSpPr>
          <p:nvPr/>
        </p:nvSpPr>
        <p:spPr bwMode="auto">
          <a:xfrm>
            <a:off x="5562600" y="4953000"/>
            <a:ext cx="914400" cy="609600"/>
          </a:xfrm>
          <a:prstGeom prst="wedgeRoundRectCallout">
            <a:avLst>
              <a:gd name="adj1" fmla="val -72222"/>
              <a:gd name="adj2" fmla="val -1364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 deleted</a:t>
            </a:r>
          </a:p>
        </p:txBody>
      </p:sp>
      <p:sp>
        <p:nvSpPr>
          <p:cNvPr id="61464" name="Rectangle 31"/>
          <p:cNvSpPr>
            <a:spLocks noChangeArrowheads="1"/>
          </p:cNvSpPr>
          <p:nvPr/>
        </p:nvSpPr>
        <p:spPr bwMode="auto">
          <a:xfrm>
            <a:off x="1524000" y="4800600"/>
            <a:ext cx="2209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32"/>
          <p:cNvSpPr>
            <a:spLocks noChangeShapeType="1"/>
          </p:cNvSpPr>
          <p:nvPr/>
        </p:nvSpPr>
        <p:spPr bwMode="auto">
          <a:xfrm>
            <a:off x="31242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33"/>
          <p:cNvSpPr>
            <a:spLocks noChangeShapeType="1"/>
          </p:cNvSpPr>
          <p:nvPr/>
        </p:nvSpPr>
        <p:spPr bwMode="auto">
          <a:xfrm>
            <a:off x="23622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Line 34"/>
          <p:cNvSpPr>
            <a:spLocks noChangeShapeType="1"/>
          </p:cNvSpPr>
          <p:nvPr/>
        </p:nvSpPr>
        <p:spPr bwMode="auto">
          <a:xfrm flipH="1">
            <a:off x="2362200" y="4724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Line 35"/>
          <p:cNvSpPr>
            <a:spLocks noChangeShapeType="1"/>
          </p:cNvSpPr>
          <p:nvPr/>
        </p:nvSpPr>
        <p:spPr bwMode="auto">
          <a:xfrm>
            <a:off x="38100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36"/>
          <p:cNvSpPr>
            <a:spLocks noChangeShapeType="1"/>
          </p:cNvSpPr>
          <p:nvPr/>
        </p:nvSpPr>
        <p:spPr bwMode="auto">
          <a:xfrm flipV="1">
            <a:off x="3810000" y="4495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Text Box 37"/>
          <p:cNvSpPr txBox="1">
            <a:spLocks noChangeArrowheads="1"/>
          </p:cNvSpPr>
          <p:nvPr/>
        </p:nvSpPr>
        <p:spPr bwMode="auto">
          <a:xfrm>
            <a:off x="32766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1471" name="AutoShape 38"/>
          <p:cNvSpPr>
            <a:spLocks noChangeArrowheads="1"/>
          </p:cNvSpPr>
          <p:nvPr/>
        </p:nvSpPr>
        <p:spPr bwMode="auto">
          <a:xfrm>
            <a:off x="3962400" y="5334000"/>
            <a:ext cx="1524000" cy="609600"/>
          </a:xfrm>
          <a:prstGeom prst="wedgeRoundRectCallout">
            <a:avLst>
              <a:gd name="adj1" fmla="val -66458"/>
              <a:gd name="adj2" fmla="val -15546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r>
              <a:rPr lang="en-US" sz="1600" i="1"/>
              <a:t>Rows deleted too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F2C20-497D-470F-A1A9-99C783E7E8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533400"/>
          </a:xfrm>
        </p:spPr>
        <p:txBody>
          <a:bodyPr/>
          <a:lstStyle/>
          <a:p>
            <a:r>
              <a:rPr lang="en-US" sz="3600"/>
              <a:t>Handling Foreign Key Violations (cont’d)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114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2"/>
                </a:solidFill>
              </a:rPr>
              <a:t>Update </a:t>
            </a:r>
            <a:r>
              <a:rPr lang="en-US" sz="2800" dirty="0"/>
              <a:t>(change) foreign key in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Transcripts</a:t>
            </a:r>
            <a:r>
              <a:rPr lang="en-US" sz="2800" dirty="0"/>
              <a:t>:  Reject if no row exists in Courses containing new foreign key</a:t>
            </a:r>
          </a:p>
          <a:p>
            <a:pPr>
              <a:defRPr/>
            </a:pPr>
            <a:r>
              <a:rPr lang="en-US" sz="2800" dirty="0"/>
              <a:t>Update candidate key in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Courses</a:t>
            </a:r>
            <a:r>
              <a:rPr lang="en-US" sz="2800" dirty="0"/>
              <a:t> (to z) – same actions as with deletion:</a:t>
            </a:r>
          </a:p>
          <a:p>
            <a:pPr lvl="1">
              <a:defRPr/>
            </a:pPr>
            <a:r>
              <a:rPr lang="en-US" sz="2400" dirty="0">
                <a:latin typeface="Century Gothic" pitchFamily="34" charset="0"/>
              </a:rPr>
              <a:t>NO ACTION</a:t>
            </a:r>
            <a:r>
              <a:rPr lang="en-US" sz="2400" dirty="0"/>
              <a:t>: Reject if row(s) in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Transcripts</a:t>
            </a:r>
            <a:r>
              <a:rPr lang="en-US" sz="2400" dirty="0"/>
              <a:t> references row to be updated (default response)</a:t>
            </a:r>
          </a:p>
          <a:p>
            <a:pPr lvl="1">
              <a:defRPr/>
            </a:pPr>
            <a:r>
              <a:rPr lang="en-US" sz="2400" dirty="0">
                <a:latin typeface="Century Gothic" pitchFamily="34" charset="0"/>
              </a:rPr>
              <a:t>SET NULL</a:t>
            </a:r>
            <a:r>
              <a:rPr lang="en-US" sz="2400" dirty="0"/>
              <a:t>: Set value of foreign key to </a:t>
            </a:r>
            <a:r>
              <a:rPr lang="en-US" sz="2000" b="1" dirty="0"/>
              <a:t>null</a:t>
            </a:r>
          </a:p>
          <a:p>
            <a:pPr lvl="1">
              <a:defRPr/>
            </a:pPr>
            <a:r>
              <a:rPr lang="en-US" sz="2400" dirty="0">
                <a:latin typeface="Century Gothic" pitchFamily="34" charset="0"/>
              </a:rPr>
              <a:t>SET DEFAULT</a:t>
            </a:r>
            <a:r>
              <a:rPr lang="en-US" sz="2400" dirty="0"/>
              <a:t>: Set value of foreign key to default</a:t>
            </a:r>
          </a:p>
          <a:p>
            <a:pPr lvl="1">
              <a:defRPr/>
            </a:pPr>
            <a:r>
              <a:rPr lang="en-US" sz="2400" dirty="0">
                <a:latin typeface="Century Gothic" pitchFamily="34" charset="0"/>
              </a:rPr>
              <a:t>CASCADE</a:t>
            </a:r>
            <a:r>
              <a:rPr lang="en-US" sz="2400" dirty="0"/>
              <a:t>: Propagate z to foreign key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5105400" y="56388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524000" y="56388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>
            <a:off x="1524000" y="5943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>
            <a:off x="1524000" y="624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>
            <a:off x="5105400" y="624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Text Box 9"/>
          <p:cNvSpPr txBox="1">
            <a:spLocks noChangeArrowheads="1"/>
          </p:cNvSpPr>
          <p:nvPr/>
        </p:nvSpPr>
        <p:spPr bwMode="auto">
          <a:xfrm>
            <a:off x="3200400" y="5867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z</a:t>
            </a:r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5334000" y="6172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z</a:t>
            </a:r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3124200" y="563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/>
        </p:nvSpPr>
        <p:spPr bwMode="auto">
          <a:xfrm>
            <a:off x="5791200" y="563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Freeform 13"/>
          <p:cNvSpPr>
            <a:spLocks/>
          </p:cNvSpPr>
          <p:nvPr/>
        </p:nvSpPr>
        <p:spPr bwMode="auto">
          <a:xfrm>
            <a:off x="3657600" y="6030913"/>
            <a:ext cx="1524000" cy="446087"/>
          </a:xfrm>
          <a:custGeom>
            <a:avLst/>
            <a:gdLst>
              <a:gd name="T0" fmla="*/ 0 w 960"/>
              <a:gd name="T1" fmla="*/ 2147483647 h 281"/>
              <a:gd name="T2" fmla="*/ 2147483647 w 960"/>
              <a:gd name="T3" fmla="*/ 2147483647 h 281"/>
              <a:gd name="T4" fmla="*/ 2147483647 w 960"/>
              <a:gd name="T5" fmla="*/ 2147483647 h 281"/>
              <a:gd name="T6" fmla="*/ 2147483647 w 960"/>
              <a:gd name="T7" fmla="*/ 2147483647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281"/>
              <a:gd name="T14" fmla="*/ 960 w 960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281">
                <a:moveTo>
                  <a:pt x="0" y="89"/>
                </a:moveTo>
                <a:cubicBezTo>
                  <a:pt x="0" y="89"/>
                  <a:pt x="135" y="0"/>
                  <a:pt x="226" y="29"/>
                </a:cubicBezTo>
                <a:cubicBezTo>
                  <a:pt x="317" y="58"/>
                  <a:pt x="425" y="220"/>
                  <a:pt x="547" y="262"/>
                </a:cubicBezTo>
                <a:lnTo>
                  <a:pt x="960" y="281"/>
                </a:lnTo>
              </a:path>
            </a:pathLst>
          </a:custGeom>
          <a:noFill/>
          <a:ln w="9525" cap="flat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2980" y="5860626"/>
            <a:ext cx="1557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Transcripts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7620000" y="57912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Courses</a:t>
            </a:r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>
            <a:off x="5105400" y="5943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AutoShape 17"/>
          <p:cNvSpPr>
            <a:spLocks noChangeArrowheads="1"/>
          </p:cNvSpPr>
          <p:nvPr/>
        </p:nvSpPr>
        <p:spPr bwMode="auto">
          <a:xfrm>
            <a:off x="7086600" y="4724400"/>
            <a:ext cx="1752600" cy="838200"/>
          </a:xfrm>
          <a:prstGeom prst="wedgeRoundRectCallout">
            <a:avLst>
              <a:gd name="adj1" fmla="val -136231"/>
              <a:gd name="adj2" fmla="val 139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chemeClr val="accent2"/>
                </a:solidFill>
              </a:rPr>
              <a:t>Cascading when key in </a:t>
            </a:r>
            <a:r>
              <a:rPr lang="en-US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600" i="1">
                <a:solidFill>
                  <a:schemeClr val="accent2"/>
                </a:solidFill>
              </a:rPr>
              <a:t> changed from x to z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F2C7D6-F158-4DE4-9577-E554A573C3E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600"/>
              <a:t>Handling Foreign Key Violations (cont’d)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3124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The action taken to repair the violation of a foreign key constraint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dirty="0"/>
              <a:t> may cause a violation of a foreign key constraint in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The action specified in C controls how that violation is handled; 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If the entire chain of violations cannot be resolved, the initial deletion from B is rejected.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57200" y="5181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3429000" y="5181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6400800" y="5181600"/>
            <a:ext cx="2209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457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10"/>
          <p:cNvSpPr>
            <a:spLocks noChangeShapeType="1"/>
          </p:cNvSpPr>
          <p:nvPr/>
        </p:nvSpPr>
        <p:spPr bwMode="auto">
          <a:xfrm>
            <a:off x="6400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64008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2"/>
          <p:cNvSpPr>
            <a:spLocks noChangeShapeType="1"/>
          </p:cNvSpPr>
          <p:nvPr/>
        </p:nvSpPr>
        <p:spPr bwMode="auto">
          <a:xfrm>
            <a:off x="34290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34290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Line 14"/>
          <p:cNvSpPr>
            <a:spLocks noChangeShapeType="1"/>
          </p:cNvSpPr>
          <p:nvPr/>
        </p:nvSpPr>
        <p:spPr bwMode="auto">
          <a:xfrm>
            <a:off x="457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 flipH="1">
            <a:off x="20574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6"/>
          <p:cNvSpPr>
            <a:spLocks noChangeShapeType="1"/>
          </p:cNvSpPr>
          <p:nvPr/>
        </p:nvSpPr>
        <p:spPr bwMode="auto">
          <a:xfrm>
            <a:off x="19812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32"/>
          <p:cNvSpPr>
            <a:spLocks noChangeShapeType="1"/>
          </p:cNvSpPr>
          <p:nvPr/>
        </p:nvSpPr>
        <p:spPr bwMode="auto">
          <a:xfrm flipH="1">
            <a:off x="49530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33"/>
          <p:cNvSpPr>
            <a:spLocks noChangeShapeType="1"/>
          </p:cNvSpPr>
          <p:nvPr/>
        </p:nvSpPr>
        <p:spPr bwMode="auto">
          <a:xfrm flipH="1">
            <a:off x="41148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34"/>
          <p:cNvSpPr>
            <a:spLocks noChangeShapeType="1"/>
          </p:cNvSpPr>
          <p:nvPr/>
        </p:nvSpPr>
        <p:spPr bwMode="auto">
          <a:xfrm flipH="1">
            <a:off x="7086600" y="5181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Text Box 35"/>
          <p:cNvSpPr txBox="1">
            <a:spLocks noChangeArrowheads="1"/>
          </p:cNvSpPr>
          <p:nvPr/>
        </p:nvSpPr>
        <p:spPr bwMode="auto">
          <a:xfrm>
            <a:off x="6477000" y="571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3508" name="Text Box 36"/>
          <p:cNvSpPr txBox="1">
            <a:spLocks noChangeArrowheads="1"/>
          </p:cNvSpPr>
          <p:nvPr/>
        </p:nvSpPr>
        <p:spPr bwMode="auto">
          <a:xfrm>
            <a:off x="508952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3509" name="Text Box 37"/>
          <p:cNvSpPr txBox="1">
            <a:spLocks noChangeArrowheads="1"/>
          </p:cNvSpPr>
          <p:nvPr/>
        </p:nvSpPr>
        <p:spPr bwMode="auto">
          <a:xfrm>
            <a:off x="3565525" y="5375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3510" name="Text Box 38"/>
          <p:cNvSpPr txBox="1">
            <a:spLocks noChangeArrowheads="1"/>
          </p:cNvSpPr>
          <p:nvPr/>
        </p:nvSpPr>
        <p:spPr bwMode="auto">
          <a:xfrm>
            <a:off x="2117725" y="5070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3511" name="Line 44"/>
          <p:cNvSpPr>
            <a:spLocks noChangeShapeType="1"/>
          </p:cNvSpPr>
          <p:nvPr/>
        </p:nvSpPr>
        <p:spPr bwMode="auto">
          <a:xfrm>
            <a:off x="2514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Line 45"/>
          <p:cNvSpPr>
            <a:spLocks noChangeShapeType="1"/>
          </p:cNvSpPr>
          <p:nvPr/>
        </p:nvSpPr>
        <p:spPr bwMode="auto">
          <a:xfrm>
            <a:off x="5486400" y="5638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1217948" y="6096000"/>
            <a:ext cx="3898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81970" name="Text Box 50"/>
          <p:cNvSpPr txBox="1">
            <a:spLocks noChangeArrowheads="1"/>
          </p:cNvSpPr>
          <p:nvPr/>
        </p:nvSpPr>
        <p:spPr bwMode="auto">
          <a:xfrm>
            <a:off x="4114800" y="6096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7197725" y="6061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B81EE-96FA-47B9-A8DE-2B86E164743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/>
              <a:t>Specifying Actions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991475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TABLE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(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ProfId</a:t>
            </a:r>
            <a:r>
              <a:rPr lang="en-US"/>
              <a:t>     </a:t>
            </a:r>
            <a:r>
              <a:rPr lang="en-US">
                <a:latin typeface="Century Gothic" pitchFamily="34" charset="0"/>
              </a:rPr>
              <a:t>INTEGER</a:t>
            </a:r>
            <a:r>
              <a:rPr lang="en-US"/>
              <a:t>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CrsCode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 i="1"/>
              <a:t>Semester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CHAR</a:t>
            </a:r>
            <a:r>
              <a:rPr lang="en-US"/>
              <a:t> (6),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PRIMARY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),</a:t>
            </a:r>
          </a:p>
          <a:p>
            <a:pPr algn="l">
              <a:defRPr/>
            </a:pPr>
            <a:endParaRPr lang="en-US" sz="1400"/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FOREIGN KEY</a:t>
            </a:r>
            <a:r>
              <a:rPr lang="en-US"/>
              <a:t> (</a:t>
            </a:r>
            <a:r>
              <a:rPr lang="en-US" i="1"/>
              <a:t>ProfId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REFERENCES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</a:t>
            </a:r>
          </a:p>
          <a:p>
            <a:pPr algn="l">
              <a:defRPr/>
            </a:pPr>
            <a:r>
              <a:rPr lang="en-US"/>
              <a:t>        </a:t>
            </a: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ON DELETE NO ACTION  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ON UPDATE CASCADE</a:t>
            </a:r>
            <a:r>
              <a:rPr lang="en-US">
                <a:latin typeface="Century Gothic" pitchFamily="34" charset="0"/>
              </a:rPr>
              <a:t>, </a:t>
            </a:r>
          </a:p>
          <a:p>
            <a:pPr algn="l">
              <a:defRPr/>
            </a:pPr>
            <a:endParaRPr lang="en-US" sz="1200">
              <a:latin typeface="Century Gothic" pitchFamily="34" charset="0"/>
            </a:endParaRP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FOREIGN KEY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REFERENCES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)</a:t>
            </a:r>
          </a:p>
          <a:p>
            <a:pPr algn="l">
              <a:defRPr/>
            </a:pPr>
            <a:r>
              <a:rPr lang="en-US"/>
              <a:t>        </a:t>
            </a: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ON DELETE SET NULL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ON UPDATE CASCADE</a:t>
            </a:r>
            <a:r>
              <a:rPr lang="en-US"/>
              <a:t> 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B7AFF-3525-444D-B7F4-DD09DDC3E4D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r>
              <a:rPr lang="en-US"/>
              <a:t>Schema element</a:t>
            </a:r>
          </a:p>
          <a:p>
            <a:r>
              <a:rPr lang="en-US"/>
              <a:t>Part of external schema</a:t>
            </a:r>
          </a:p>
          <a:p>
            <a:r>
              <a:rPr lang="en-US"/>
              <a:t>A </a:t>
            </a:r>
            <a:r>
              <a:rPr lang="en-US" i="1"/>
              <a:t>virtual</a:t>
            </a:r>
            <a:r>
              <a:rPr lang="en-US"/>
              <a:t> table constructed from actual tables on the fly</a:t>
            </a:r>
          </a:p>
          <a:p>
            <a:pPr lvl="1"/>
            <a:r>
              <a:rPr lang="en-US"/>
              <a:t>Can be accessed in queries like any other table</a:t>
            </a:r>
          </a:p>
          <a:p>
            <a:pPr lvl="1"/>
            <a:r>
              <a:rPr lang="en-US"/>
              <a:t>Not materialized, constructed when accessed</a:t>
            </a:r>
          </a:p>
          <a:p>
            <a:pPr lvl="1"/>
            <a:r>
              <a:rPr lang="en-US"/>
              <a:t>Similar to a subroutine in ordinary programming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885602-DDCF-4DC3-B728-F5CFFBDAE40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/>
              <a:t>Views - Examples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97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CoursesTaken</a:t>
            </a:r>
            <a:r>
              <a:rPr lang="en-US"/>
              <a:t> (</a:t>
            </a:r>
            <a:r>
              <a:rPr lang="en-US" i="1"/>
              <a:t>StudId</a:t>
            </a:r>
            <a:r>
              <a:rPr lang="en-US"/>
              <a:t>, 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AS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SELECT</a:t>
            </a:r>
            <a:r>
              <a:rPr lang="en-US"/>
              <a:t>  T.</a:t>
            </a:r>
            <a:r>
              <a:rPr lang="en-US" i="1"/>
              <a:t>StudId</a:t>
            </a:r>
            <a:r>
              <a:rPr lang="en-US"/>
              <a:t>, T.</a:t>
            </a:r>
            <a:r>
              <a:rPr lang="en-US" i="1"/>
              <a:t>CrsCode</a:t>
            </a:r>
            <a:r>
              <a:rPr lang="en-US"/>
              <a:t>, T.</a:t>
            </a:r>
            <a:r>
              <a:rPr lang="en-US" i="1"/>
              <a:t>Semester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T</a:t>
            </a:r>
            <a:endParaRPr lang="en-US" sz="200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62000" y="4267200"/>
            <a:ext cx="79359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latin typeface="Century Gothic" pitchFamily="34" charset="0"/>
              </a:rPr>
              <a:t>CREATE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CoursesITook</a:t>
            </a:r>
            <a:r>
              <a:rPr lang="en-US"/>
              <a:t> (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, </a:t>
            </a:r>
            <a:r>
              <a:rPr lang="en-US" i="1"/>
              <a:t>Grade</a:t>
            </a:r>
            <a:r>
              <a:rPr lang="en-US"/>
              <a:t>) </a:t>
            </a:r>
            <a:r>
              <a:rPr lang="en-US">
                <a:latin typeface="Century Gothic" pitchFamily="34" charset="0"/>
              </a:rPr>
              <a:t>AS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 SELECT </a:t>
            </a:r>
            <a:r>
              <a:rPr lang="en-US"/>
              <a:t> T.</a:t>
            </a:r>
            <a:r>
              <a:rPr lang="en-US" i="1"/>
              <a:t>CrsCode</a:t>
            </a:r>
            <a:r>
              <a:rPr lang="en-US"/>
              <a:t>, T.</a:t>
            </a:r>
            <a:r>
              <a:rPr lang="en-US" i="1"/>
              <a:t>Semester</a:t>
            </a:r>
            <a:r>
              <a:rPr lang="en-US"/>
              <a:t>, T.</a:t>
            </a:r>
            <a:r>
              <a:rPr lang="en-US" i="1"/>
              <a:t>Grade</a:t>
            </a:r>
          </a:p>
          <a:p>
            <a:pPr algn="l">
              <a:defRPr/>
            </a:pPr>
            <a:r>
              <a:rPr lang="en-US"/>
              <a:t>      </a:t>
            </a:r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/>
              <a:t> T</a:t>
            </a:r>
          </a:p>
          <a:p>
            <a:pPr algn="l">
              <a:defRPr/>
            </a:pPr>
            <a:r>
              <a:rPr lang="en-US"/>
              <a:t>      </a:t>
            </a:r>
            <a:r>
              <a:rPr lang="en-US">
                <a:latin typeface="Century Gothic" pitchFamily="34" charset="0"/>
              </a:rPr>
              <a:t>WHERE  </a:t>
            </a:r>
            <a:r>
              <a:rPr lang="en-US"/>
              <a:t>T.</a:t>
            </a:r>
            <a:r>
              <a:rPr lang="en-US" i="1"/>
              <a:t>StudId</a:t>
            </a:r>
            <a:r>
              <a:rPr lang="en-US"/>
              <a:t> = ‘123456789’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727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Part of external schema suitable for use in Bursar’s office: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04800" y="3505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Part of external schema suitable for student with Id 123456789: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22EF7D-A6EF-480E-BB03-9721588D5AA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Modifying the Schema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951788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ALTER</a:t>
            </a:r>
            <a:r>
              <a:rPr lang="en-US">
                <a:latin typeface="Century Gothic" pitchFamily="34" charset="0"/>
              </a:rPr>
              <a:t> TABLE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ADD</a:t>
            </a:r>
            <a:r>
              <a:rPr lang="en-US">
                <a:latin typeface="Century Gothic" pitchFamily="34" charset="0"/>
              </a:rPr>
              <a:t> COLUMN  </a:t>
            </a:r>
            <a:r>
              <a:rPr lang="en-US" i="1"/>
              <a:t>Gpa</a:t>
            </a:r>
            <a:r>
              <a:rPr lang="en-US">
                <a:latin typeface="Century Gothic" pitchFamily="34" charset="0"/>
              </a:rPr>
              <a:t>  INTEGER DEFAULT</a:t>
            </a:r>
            <a:r>
              <a:rPr lang="en-US"/>
              <a:t> 0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ALTER</a:t>
            </a:r>
            <a:r>
              <a:rPr lang="en-US">
                <a:latin typeface="Century Gothic" pitchFamily="34" charset="0"/>
              </a:rPr>
              <a:t> TABLE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</a:p>
          <a:p>
            <a:pPr algn="l">
              <a:defRPr/>
            </a:pPr>
            <a:r>
              <a:rPr lang="en-US">
                <a:latin typeface="Century Gothic" pitchFamily="34" charset="0"/>
              </a:rPr>
              <a:t>    </a:t>
            </a:r>
            <a:r>
              <a:rPr lang="en-US">
                <a:solidFill>
                  <a:srgbClr val="990033"/>
                </a:solidFill>
                <a:latin typeface="Century Gothic" pitchFamily="34" charset="0"/>
              </a:rPr>
              <a:t>ADD</a:t>
            </a:r>
            <a:r>
              <a:rPr lang="en-US">
                <a:latin typeface="Century Gothic" pitchFamily="34" charset="0"/>
              </a:rPr>
              <a:t> CONSTRAINT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GpaRange</a:t>
            </a:r>
            <a:r>
              <a:rPr lang="en-US"/>
              <a:t> </a:t>
            </a:r>
          </a:p>
          <a:p>
            <a:pPr algn="l">
              <a:defRPr/>
            </a:pPr>
            <a:r>
              <a:rPr lang="en-US"/>
              <a:t>        </a:t>
            </a:r>
            <a:r>
              <a:rPr lang="en-US">
                <a:latin typeface="Century Gothic" pitchFamily="34" charset="0"/>
              </a:rPr>
              <a:t>CHECK </a:t>
            </a:r>
            <a:r>
              <a:rPr lang="en-US"/>
              <a:t>(</a:t>
            </a:r>
            <a:r>
              <a:rPr lang="en-US" i="1"/>
              <a:t>Gpa</a:t>
            </a:r>
            <a:r>
              <a:rPr lang="en-US"/>
              <a:t> &gt;= 0 AND </a:t>
            </a:r>
            <a:r>
              <a:rPr lang="en-US" i="1"/>
              <a:t>Gpa</a:t>
            </a:r>
            <a:r>
              <a:rPr lang="en-US"/>
              <a:t> &lt;= 4)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ALTER</a:t>
            </a:r>
            <a:r>
              <a:rPr lang="en-US">
                <a:latin typeface="Century Gothic" pitchFamily="34" charset="0"/>
              </a:rPr>
              <a:t> TABLE</a:t>
            </a:r>
            <a:r>
              <a:rPr lang="en-US"/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  <a:p>
            <a:pPr algn="l">
              <a:defRPr/>
            </a:pPr>
            <a:r>
              <a:rPr lang="en-US"/>
              <a:t>    </a:t>
            </a:r>
            <a:r>
              <a:rPr lang="en-US">
                <a:solidFill>
                  <a:srgbClr val="006600"/>
                </a:solidFill>
                <a:latin typeface="Century Gothic" pitchFamily="34" charset="0"/>
              </a:rPr>
              <a:t>DROP</a:t>
            </a:r>
            <a:r>
              <a:rPr lang="en-US">
                <a:latin typeface="Century Gothic" pitchFamily="34" charset="0"/>
              </a:rPr>
              <a:t> CONSTRAINT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Cons</a:t>
            </a:r>
            <a:r>
              <a:rPr lang="en-US"/>
              <a:t>    -- </a:t>
            </a:r>
            <a:r>
              <a:rPr lang="en-US" i="1"/>
              <a:t>constraint names are useful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DROP</a:t>
            </a:r>
            <a:r>
              <a:rPr lang="en-US">
                <a:latin typeface="Century Gothic" pitchFamily="34" charset="0"/>
              </a:rPr>
              <a:t> TABLE 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DROP</a:t>
            </a:r>
            <a:r>
              <a:rPr lang="en-US">
                <a:latin typeface="Century Gothic" pitchFamily="34" charset="0"/>
              </a:rPr>
              <a:t> ASSERTION</a:t>
            </a:r>
            <a:r>
              <a:rPr lang="en-US"/>
              <a:t>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DontFireEveryone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A9F72-3B94-4D4C-A23D-947DEA3CF5D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Index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43000" y="1600200"/>
            <a:ext cx="567655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Century Gothic" pitchFamily="34" charset="0"/>
              </a:rPr>
              <a:t>CREATE TABLE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dirty="0"/>
              <a:t> (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/>
              <a:t>Id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INTEGER</a:t>
            </a:r>
            <a:r>
              <a:rPr lang="en-US" dirty="0"/>
              <a:t>,</a:t>
            </a:r>
          </a:p>
          <a:p>
            <a:pPr algn="l">
              <a:defRPr/>
            </a:pPr>
            <a:r>
              <a:rPr lang="en-US" dirty="0"/>
              <a:t>    First</a:t>
            </a:r>
            <a:r>
              <a:rPr lang="en-US" i="1" dirty="0"/>
              <a:t>Name</a:t>
            </a:r>
            <a:r>
              <a:rPr lang="en-US" dirty="0"/>
              <a:t> VARCHAR(50), 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VARHCAR(50),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/>
              <a:t>Address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CHAR</a:t>
            </a:r>
            <a:r>
              <a:rPr lang="en-US" dirty="0"/>
              <a:t>(50),</a:t>
            </a:r>
          </a:p>
          <a:p>
            <a:pPr algn="l">
              <a:defRPr/>
            </a:pPr>
            <a:r>
              <a:rPr lang="en-US" dirty="0"/>
              <a:t>     City VARCHAR(50),</a:t>
            </a:r>
          </a:p>
          <a:p>
            <a:pPr algn="l">
              <a:defRPr/>
            </a:pPr>
            <a:r>
              <a:rPr lang="en-US" dirty="0"/>
              <a:t>     State VARCHAR(50),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i="1" dirty="0"/>
              <a:t>Status</a:t>
            </a:r>
            <a:r>
              <a:rPr lang="en-US" dirty="0"/>
              <a:t>  </a:t>
            </a:r>
            <a:r>
              <a:rPr lang="en-US" dirty="0">
                <a:latin typeface="Century Gothic" pitchFamily="34" charset="0"/>
              </a:rPr>
              <a:t>CHAR(10) </a:t>
            </a:r>
            <a:r>
              <a:rPr lang="en-US" dirty="0">
                <a:solidFill>
                  <a:srgbClr val="990033"/>
                </a:solidFill>
                <a:latin typeface="Century Gothic" pitchFamily="34" charset="0"/>
              </a:rPr>
              <a:t>DEFAULT</a:t>
            </a:r>
            <a:r>
              <a:rPr lang="en-US" dirty="0"/>
              <a:t> ‘freshman’,</a:t>
            </a:r>
          </a:p>
          <a:p>
            <a:pPr algn="l">
              <a:defRPr/>
            </a:pPr>
            <a:r>
              <a:rPr lang="en-US" dirty="0"/>
              <a:t>    </a:t>
            </a:r>
            <a:r>
              <a:rPr lang="en-US" dirty="0">
                <a:latin typeface="Century Gothic" pitchFamily="34" charset="0"/>
              </a:rPr>
              <a:t>PRIMARY KEY</a:t>
            </a:r>
            <a:r>
              <a:rPr lang="en-US" dirty="0"/>
              <a:t> (Id)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4C070-9431-46EA-9CA2-DA535781756E}"/>
              </a:ext>
            </a:extLst>
          </p:cNvPr>
          <p:cNvSpPr txBox="1"/>
          <p:nvPr/>
        </p:nvSpPr>
        <p:spPr>
          <a:xfrm>
            <a:off x="838200" y="5037623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Create Index </a:t>
            </a:r>
            <a:r>
              <a:rPr lang="en-US" dirty="0" err="1"/>
              <a:t>StatusIdx</a:t>
            </a:r>
            <a:r>
              <a:rPr lang="en-US" dirty="0"/>
              <a:t> on Student(Status);</a:t>
            </a:r>
          </a:p>
          <a:p>
            <a:pPr algn="l"/>
            <a:r>
              <a:rPr lang="en-US" dirty="0"/>
              <a:t>Create Index </a:t>
            </a:r>
            <a:r>
              <a:rPr lang="en-US" dirty="0" err="1"/>
              <a:t>NameIdx</a:t>
            </a:r>
            <a:r>
              <a:rPr lang="en-US" dirty="0"/>
              <a:t> on Student(</a:t>
            </a:r>
            <a:r>
              <a:rPr lang="en-US" dirty="0" err="1">
                <a:solidFill>
                  <a:srgbClr val="FF0000"/>
                </a:solidFill>
              </a:rPr>
              <a:t>LastName</a:t>
            </a:r>
            <a:r>
              <a:rPr lang="en-US" dirty="0">
                <a:solidFill>
                  <a:srgbClr val="FF0000"/>
                </a:solidFill>
              </a:rPr>
              <a:t>, FirstName</a:t>
            </a:r>
            <a:r>
              <a:rPr lang="en-US" dirty="0"/>
              <a:t>);</a:t>
            </a:r>
          </a:p>
          <a:p>
            <a:pPr algn="l"/>
            <a:r>
              <a:rPr lang="en-US" dirty="0"/>
              <a:t>Create Index </a:t>
            </a:r>
            <a:r>
              <a:rPr lang="en-US" dirty="0" err="1"/>
              <a:t>AddressIdx</a:t>
            </a:r>
            <a:r>
              <a:rPr lang="en-US" dirty="0"/>
              <a:t> on Student</a:t>
            </a:r>
            <a:r>
              <a:rPr lang="en-US" dirty="0">
                <a:solidFill>
                  <a:srgbClr val="FF0000"/>
                </a:solidFill>
              </a:rPr>
              <a:t>(State, City)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3863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C8871-BDEA-4D29-A308-141FA6BD43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External Data Level (con’t)</a:t>
            </a:r>
            <a:r>
              <a:rPr lang="en-US" sz="2800"/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Application is written in terms of an external schema.</a:t>
            </a:r>
          </a:p>
          <a:p>
            <a:pPr>
              <a:lnSpc>
                <a:spcPct val="90000"/>
              </a:lnSpc>
            </a:pPr>
            <a:r>
              <a:rPr lang="en-US" sz="2800"/>
              <a:t>A view ( a virtual table) is computed when accessed (not stored).</a:t>
            </a:r>
          </a:p>
          <a:p>
            <a:pPr>
              <a:lnSpc>
                <a:spcPct val="90000"/>
              </a:lnSpc>
            </a:pPr>
            <a:r>
              <a:rPr lang="en-US" sz="2800"/>
              <a:t>Different external schemas can be provided to different user groups.</a:t>
            </a:r>
          </a:p>
          <a:p>
            <a:pPr>
              <a:lnSpc>
                <a:spcPct val="90000"/>
              </a:lnSpc>
            </a:pPr>
            <a:r>
              <a:rPr lang="en-US" sz="2800"/>
              <a:t>Translation from external to conceptual done automatically by DBMS at run time.</a:t>
            </a:r>
          </a:p>
          <a:p>
            <a:pPr>
              <a:lnSpc>
                <a:spcPct val="90000"/>
              </a:lnSpc>
            </a:pPr>
            <a:r>
              <a:rPr lang="en-US" sz="2800"/>
              <a:t>Conceptual schema can be changed without changing application:</a:t>
            </a:r>
          </a:p>
          <a:p>
            <a:pPr lvl="1">
              <a:lnSpc>
                <a:spcPct val="90000"/>
              </a:lnSpc>
            </a:pPr>
            <a:r>
              <a:rPr lang="en-US"/>
              <a:t>Mapping from external to conceptual must be changed.</a:t>
            </a:r>
          </a:p>
          <a:p>
            <a:pPr>
              <a:lnSpc>
                <a:spcPct val="90000"/>
              </a:lnSpc>
            </a:pPr>
            <a:r>
              <a:rPr lang="en-US" sz="2800"/>
              <a:t>Referred to as </a:t>
            </a:r>
            <a:r>
              <a:rPr lang="en-US" sz="2800" b="1" i="1"/>
              <a:t>conceptual data independence</a:t>
            </a:r>
            <a:r>
              <a:rPr lang="en-US" sz="2800" i="1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B16F7-828E-4B9C-9322-7C13A95A5B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Abstraction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59436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View 3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32766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View 2</a:t>
            </a:r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8382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View 1</a:t>
            </a: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2514600" y="4724400"/>
            <a:ext cx="2971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Physical schema</a:t>
            </a:r>
          </a:p>
        </p:txBody>
      </p:sp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2514600" y="3581400"/>
            <a:ext cx="2971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Conceptual schema</a:t>
            </a:r>
          </a:p>
        </p:txBody>
      </p:sp>
      <p:sp>
        <p:nvSpPr>
          <p:cNvPr id="11273" name="Line 16"/>
          <p:cNvSpPr>
            <a:spLocks noChangeShapeType="1"/>
          </p:cNvSpPr>
          <p:nvPr/>
        </p:nvSpPr>
        <p:spPr bwMode="auto">
          <a:xfrm>
            <a:off x="4038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7"/>
          <p:cNvSpPr>
            <a:spLocks noChangeShapeType="1"/>
          </p:cNvSpPr>
          <p:nvPr/>
        </p:nvSpPr>
        <p:spPr bwMode="auto">
          <a:xfrm flipH="1">
            <a:off x="5029200" y="3200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>
            <a:off x="2362200" y="3200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>
            <a:off x="4038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21"/>
          <p:cNvSpPr>
            <a:spLocks noChangeArrowheads="1"/>
          </p:cNvSpPr>
          <p:nvPr/>
        </p:nvSpPr>
        <p:spPr bwMode="auto">
          <a:xfrm>
            <a:off x="3733800" y="6248400"/>
            <a:ext cx="6096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22"/>
          <p:cNvSpPr>
            <a:spLocks noChangeArrowheads="1"/>
          </p:cNvSpPr>
          <p:nvPr/>
        </p:nvSpPr>
        <p:spPr bwMode="auto">
          <a:xfrm>
            <a:off x="3733800" y="6248400"/>
            <a:ext cx="6096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>
            <a:off x="4343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24"/>
          <p:cNvSpPr>
            <a:spLocks noChangeArrowheads="1"/>
          </p:cNvSpPr>
          <p:nvPr/>
        </p:nvSpPr>
        <p:spPr bwMode="auto">
          <a:xfrm>
            <a:off x="3733800" y="5715000"/>
            <a:ext cx="6096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>
            <a:off x="3733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6"/>
          <p:cNvSpPr>
            <a:spLocks noChangeShapeType="1"/>
          </p:cNvSpPr>
          <p:nvPr/>
        </p:nvSpPr>
        <p:spPr bwMode="auto">
          <a:xfrm>
            <a:off x="4038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27"/>
          <p:cNvSpPr>
            <a:spLocks noChangeArrowheads="1"/>
          </p:cNvSpPr>
          <p:nvPr/>
        </p:nvSpPr>
        <p:spPr bwMode="auto">
          <a:xfrm>
            <a:off x="9144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payroll</a:t>
            </a:r>
          </a:p>
        </p:txBody>
      </p:sp>
      <p:sp>
        <p:nvSpPr>
          <p:cNvPr id="11284" name="Oval 28"/>
          <p:cNvSpPr>
            <a:spLocks noChangeArrowheads="1"/>
          </p:cNvSpPr>
          <p:nvPr/>
        </p:nvSpPr>
        <p:spPr bwMode="auto">
          <a:xfrm>
            <a:off x="6019800" y="19050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records</a:t>
            </a:r>
          </a:p>
        </p:txBody>
      </p:sp>
      <p:sp>
        <p:nvSpPr>
          <p:cNvPr id="11285" name="Oval 29"/>
          <p:cNvSpPr>
            <a:spLocks noChangeArrowheads="1"/>
          </p:cNvSpPr>
          <p:nvPr/>
        </p:nvSpPr>
        <p:spPr bwMode="auto">
          <a:xfrm>
            <a:off x="3429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billing</a:t>
            </a:r>
          </a:p>
        </p:txBody>
      </p:sp>
      <p:sp>
        <p:nvSpPr>
          <p:cNvPr id="11286" name="Text Box 30"/>
          <p:cNvSpPr txBox="1">
            <a:spLocks noChangeArrowheads="1"/>
          </p:cNvSpPr>
          <p:nvPr/>
        </p:nvSpPr>
        <p:spPr bwMode="auto">
          <a:xfrm>
            <a:off x="7604125" y="2632075"/>
            <a:ext cx="1216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External</a:t>
            </a:r>
          </a:p>
          <a:p>
            <a:pPr algn="l"/>
            <a:r>
              <a:rPr lang="en-US"/>
              <a:t>schemas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27B52-798F-4AEE-B686-9E213388F6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Data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Schema</a:t>
            </a:r>
            <a:r>
              <a:rPr lang="en-US"/>
              <a:t>:  description of data at some level (</a:t>
            </a:r>
            <a:r>
              <a:rPr lang="en-US" i="1"/>
              <a:t>e.g., </a:t>
            </a:r>
            <a:r>
              <a:rPr lang="en-US"/>
              <a:t> tables, attributes, constraints, domains)</a:t>
            </a:r>
          </a:p>
          <a:p>
            <a:pPr>
              <a:lnSpc>
                <a:spcPct val="90000"/>
              </a:lnSpc>
            </a:pPr>
            <a:r>
              <a:rPr lang="en-US" b="1"/>
              <a:t>Model</a:t>
            </a:r>
            <a:r>
              <a:rPr lang="en-US"/>
              <a:t>: tools and language for describing:</a:t>
            </a:r>
          </a:p>
          <a:p>
            <a:pPr lvl="1">
              <a:lnSpc>
                <a:spcPct val="90000"/>
              </a:lnSpc>
            </a:pPr>
            <a:r>
              <a:rPr lang="en-US"/>
              <a:t>Conceptual and external schema </a:t>
            </a:r>
          </a:p>
          <a:p>
            <a:pPr marL="1085850" lvl="2">
              <a:lnSpc>
                <a:spcPct val="90000"/>
              </a:lnSpc>
            </a:pPr>
            <a:r>
              <a:rPr lang="en-US" i="1"/>
              <a:t>Data definition language</a:t>
            </a:r>
            <a:r>
              <a:rPr lang="en-US"/>
              <a:t> (DDL)</a:t>
            </a:r>
          </a:p>
          <a:p>
            <a:pPr lvl="1">
              <a:lnSpc>
                <a:spcPct val="90000"/>
              </a:lnSpc>
            </a:pPr>
            <a:r>
              <a:rPr lang="en-US"/>
              <a:t>Integrity constraints, domains (DDL)</a:t>
            </a:r>
          </a:p>
          <a:p>
            <a:pPr lvl="1">
              <a:lnSpc>
                <a:spcPct val="90000"/>
              </a:lnSpc>
            </a:pPr>
            <a:r>
              <a:rPr lang="en-US"/>
              <a:t>Operations on data </a:t>
            </a:r>
          </a:p>
          <a:p>
            <a:pPr marL="1085850" lvl="2">
              <a:lnSpc>
                <a:spcPct val="90000"/>
              </a:lnSpc>
            </a:pPr>
            <a:r>
              <a:rPr lang="en-US" i="1"/>
              <a:t>Data manipulation language</a:t>
            </a:r>
            <a:r>
              <a:rPr lang="en-US"/>
              <a:t> (DML)</a:t>
            </a:r>
          </a:p>
          <a:p>
            <a:pPr lvl="1">
              <a:lnSpc>
                <a:spcPct val="90000"/>
              </a:lnSpc>
            </a:pPr>
            <a:r>
              <a:rPr lang="en-US"/>
              <a:t>Directives that influence the physical schema (affects performance, not semantics)</a:t>
            </a:r>
          </a:p>
          <a:p>
            <a:pPr marL="1085850" lvl="2">
              <a:lnSpc>
                <a:spcPct val="90000"/>
              </a:lnSpc>
            </a:pPr>
            <a:r>
              <a:rPr lang="en-US" i="1"/>
              <a:t>Storage definition language</a:t>
            </a:r>
            <a:r>
              <a:rPr lang="en-US"/>
              <a:t> (SDL)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28839</TotalTime>
  <Words>3630</Words>
  <Application>Microsoft Office PowerPoint</Application>
  <PresentationFormat>On-screen Show (4:3)</PresentationFormat>
  <Paragraphs>766</Paragraphs>
  <Slides>67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Century Gothic</vt:lpstr>
      <vt:lpstr>Courier New</vt:lpstr>
      <vt:lpstr>Symbol</vt:lpstr>
      <vt:lpstr>Times New Roman</vt:lpstr>
      <vt:lpstr>Default Design</vt:lpstr>
      <vt:lpstr>Document</vt:lpstr>
      <vt:lpstr>Chapter 3</vt:lpstr>
      <vt:lpstr>Data and Its Structure</vt:lpstr>
      <vt:lpstr>Physical Data Level</vt:lpstr>
      <vt:lpstr>Conceptual Data Level</vt:lpstr>
      <vt:lpstr>Conceptual Data Level (con’t)</vt:lpstr>
      <vt:lpstr>External Data Level</vt:lpstr>
      <vt:lpstr>External Data Level (con’t) </vt:lpstr>
      <vt:lpstr>Levels of Abstraction</vt:lpstr>
      <vt:lpstr>Data Model</vt:lpstr>
      <vt:lpstr>Relational Model</vt:lpstr>
      <vt:lpstr>Relation Instance</vt:lpstr>
      <vt:lpstr>Relation Instance (Example)</vt:lpstr>
      <vt:lpstr>Relation Schema</vt:lpstr>
      <vt:lpstr>Relational Database</vt:lpstr>
      <vt:lpstr>Database Schema (Example)</vt:lpstr>
      <vt:lpstr>Integrity Constraints</vt:lpstr>
      <vt:lpstr>Constraint Checking</vt:lpstr>
      <vt:lpstr>Kinds of Integrity Constraints</vt:lpstr>
      <vt:lpstr>Key Constraint</vt:lpstr>
      <vt:lpstr>Why is （StudentId, CrsCode, Semester） a key?</vt:lpstr>
      <vt:lpstr>Superkey </vt:lpstr>
      <vt:lpstr>Why is （StudentId, CrsCode, Semester） a superkey?</vt:lpstr>
      <vt:lpstr>Key and Superkey</vt:lpstr>
      <vt:lpstr>Foreign Key Constraint</vt:lpstr>
      <vt:lpstr>Foreign Key Constraint (Example)</vt:lpstr>
      <vt:lpstr>Questions</vt:lpstr>
      <vt:lpstr>Foreign Key (cont’d)</vt:lpstr>
      <vt:lpstr>Foreign Key Example</vt:lpstr>
      <vt:lpstr>Inclusion Dependency</vt:lpstr>
      <vt:lpstr>SQL</vt:lpstr>
      <vt:lpstr>Tables</vt:lpstr>
      <vt:lpstr>Table Declaration</vt:lpstr>
      <vt:lpstr>MySQL Screenshot</vt:lpstr>
      <vt:lpstr>MySQL Screenshot</vt:lpstr>
      <vt:lpstr>MySQL Datatypes</vt:lpstr>
      <vt:lpstr>MySQL Datatypes (con’t)</vt:lpstr>
      <vt:lpstr>MySQL Datatypes (con’t)</vt:lpstr>
      <vt:lpstr>MySQL Datatypes (con’t)</vt:lpstr>
      <vt:lpstr>Primary/Candidate Keys</vt:lpstr>
      <vt:lpstr>Null</vt:lpstr>
      <vt:lpstr>Default Value</vt:lpstr>
      <vt:lpstr>Insert with a default value</vt:lpstr>
      <vt:lpstr>Semantic Constraints in SQL</vt:lpstr>
      <vt:lpstr>Semantic Constraints (cont’d)</vt:lpstr>
      <vt:lpstr>Question</vt:lpstr>
      <vt:lpstr>Semantic Constraints (cont’d)</vt:lpstr>
      <vt:lpstr>Constraints – Problems</vt:lpstr>
      <vt:lpstr>Constraints – Problems</vt:lpstr>
      <vt:lpstr>Assertion</vt:lpstr>
      <vt:lpstr>Trigger DontFireEveryone </vt:lpstr>
      <vt:lpstr>Domains</vt:lpstr>
      <vt:lpstr>Foreign Key Constraint</vt:lpstr>
      <vt:lpstr>Foreign Key Constraint</vt:lpstr>
      <vt:lpstr>Circularity in Foreign Key Constraint</vt:lpstr>
      <vt:lpstr>Circularity in Foreign Key Constraint (cont’d)</vt:lpstr>
      <vt:lpstr>Reactive Constraints</vt:lpstr>
      <vt:lpstr>Handling Foreign Key Violations </vt:lpstr>
      <vt:lpstr>Handling Foreign Key Violations (cont’d)</vt:lpstr>
      <vt:lpstr>Handling Foreign Key Violations (cont’d)</vt:lpstr>
      <vt:lpstr>Handling Foreign Key Violations (cont’d)</vt:lpstr>
      <vt:lpstr>Handling Foreign Key Violations (cont’d)</vt:lpstr>
      <vt:lpstr>Handling Foreign Key Violations (cont’d)</vt:lpstr>
      <vt:lpstr>Specifying Actions</vt:lpstr>
      <vt:lpstr>Views</vt:lpstr>
      <vt:lpstr>Views - Examples</vt:lpstr>
      <vt:lpstr>Modifying the Schema</vt:lpstr>
      <vt:lpstr>Create An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</dc:title>
  <dc:creator>ARTHUR  BERNSTEIN</dc:creator>
  <cp:lastModifiedBy>Photos Lu</cp:lastModifiedBy>
  <cp:revision>503</cp:revision>
  <cp:lastPrinted>1980-01-05T05:22:08Z</cp:lastPrinted>
  <dcterms:created xsi:type="dcterms:W3CDTF">1980-01-04T14:28:06Z</dcterms:created>
  <dcterms:modified xsi:type="dcterms:W3CDTF">2024-10-14T14:33:14Z</dcterms:modified>
</cp:coreProperties>
</file>