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75" r:id="rId16"/>
    <p:sldId id="276" r:id="rId17"/>
  </p:sldIdLst>
  <p:sldSz cx="9144000" cy="6858000" type="screen4x3"/>
  <p:notesSz cx="69469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E6EF3-5617-DBE8-F672-2A9EECA5BB8B}" v="18" dt="2019-03-07T01:43:12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86" d="100"/>
          <a:sy n="86" d="100"/>
        </p:scale>
        <p:origin x="1867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5413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5413" y="8758238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C9A8159-C419-4176-A5F8-13A4BF5398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14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5413" y="0"/>
            <a:ext cx="30114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0563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7100" y="4379913"/>
            <a:ext cx="5092700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114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5413" y="8758238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0B6D74E-325E-4F3A-AF29-14AD0FD3E2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38094-6A74-40B7-9984-0F42A6C9447B}" type="slidenum">
              <a:rPr lang="en-US"/>
              <a:pPr/>
              <a:t>1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81F616-4189-4C69-B79B-3AF5AB5BC6EA}" type="slidenum">
              <a:rPr lang="en-US"/>
              <a:pPr/>
              <a:t>10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50A200-CB52-4A60-9A0B-5555FC7188A1}" type="slidenum">
              <a:rPr lang="en-US"/>
              <a:pPr/>
              <a:t>11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34BB16-38D0-4E70-823B-7FA6B02259C6}" type="slidenum">
              <a:rPr lang="en-US"/>
              <a:pPr/>
              <a:t>12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25D9B1-A782-494A-B602-3026ACCDBA66}" type="slidenum">
              <a:rPr lang="en-US"/>
              <a:pPr/>
              <a:t>13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25D9B1-A782-494A-B602-3026ACCDBA66}" type="slidenum">
              <a:rPr lang="en-US"/>
              <a:pPr/>
              <a:t>14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25D9B1-A782-494A-B602-3026ACCDBA66}" type="slidenum">
              <a:rPr lang="en-US"/>
              <a:pPr/>
              <a:t>15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12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25D9B1-A782-494A-B602-3026ACCDBA66}" type="slidenum">
              <a:rPr lang="en-US"/>
              <a:pPr/>
              <a:t>16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77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9F7C9-AF40-4DD3-92A4-FA93169085B0}" type="slidenum">
              <a:rPr lang="en-US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E4E73F-0B1F-4D8D-974E-EC4CBE12455D}" type="slidenum">
              <a:rPr lang="en-US"/>
              <a:pPr/>
              <a:t>3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3A198-BBB4-4498-A6B9-2EC5CA4090AA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25D9B1-A782-494A-B602-3026ACCDBA66}" type="slidenum">
              <a:rPr lang="en-US"/>
              <a:pPr/>
              <a:t>5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0B0D15-A910-4491-BF32-1EDB785C068E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4BD1D8-319C-4E0D-BA3D-69E6E2E6EBF6}" type="slidenum">
              <a:rPr lang="en-US"/>
              <a:pPr/>
              <a:t>7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9AECA6-4F15-45F4-AF02-9506504D1E5A}" type="slidenum">
              <a:rPr lang="en-US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8CB982-8CFD-4762-A7B9-681D19B9F32A}" type="slidenum">
              <a:rPr lang="en-US"/>
              <a:pPr/>
              <a:t>9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4953000" y="914400"/>
            <a:ext cx="3505200" cy="1447800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4953000" y="2590800"/>
            <a:ext cx="3505200" cy="3048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1D8317-C1DF-40CE-B242-FF9DB3100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E4F3E-4A1C-48D3-9D7C-CC6A663641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1342E-3D1D-41DB-9A35-7ADD31783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B1AA4-0056-4ADA-9EE8-301C9D7DC2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34E42-7ACD-4F8D-9F9F-7B38353D0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4C442-CE63-47B6-BC6F-C7023EDC6E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D307-8A82-43D6-B63B-E4F4DAE988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2B7B1-841A-45EA-A52B-DE4AE5B07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9E649-AC2E-4282-B4AE-8AB5939A7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A8B63-1586-45AF-9973-E93499E971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FB8C1-8AA8-4ABF-B7C1-1D21A8EAB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8F40F2C-4675-4133-9070-96288DF4F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30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E049D0-698F-4A84-BF1D-283F230F70F0}" type="slidenum">
              <a:rPr lang="en-US"/>
              <a:pPr/>
              <a:t>1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Chapter 7</a:t>
            </a:r>
            <a:endParaRPr lang="en-US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Triggers and Active Databases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A79A0C-316B-4370-A394-E5CD1650BBDE}" type="slidenum">
              <a:rPr lang="en-US"/>
              <a:pPr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sz="4000"/>
              <a:t>After Trigger Example</a:t>
            </a:r>
            <a:br>
              <a:rPr lang="en-US" sz="4000"/>
            </a:br>
            <a:r>
              <a:rPr lang="en-US" sz="2800"/>
              <a:t>(row granularity)</a:t>
            </a:r>
            <a:endParaRPr lang="en-US" sz="400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6297613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pitchFamily="34" charset="0"/>
              </a:rPr>
              <a:t>CREATE TRIGGER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LimitSalaryRaise</a:t>
            </a:r>
          </a:p>
          <a:p>
            <a:pPr>
              <a:defRPr/>
            </a:pPr>
            <a:r>
              <a:rPr lang="en-US"/>
              <a:t>   </a:t>
            </a:r>
            <a:r>
              <a:rPr lang="en-US">
                <a:latin typeface="Century Gothic" pitchFamily="34" charset="0"/>
              </a:rPr>
              <a:t>AFTER UPDATE OF</a:t>
            </a:r>
            <a:r>
              <a:rPr lang="en-US"/>
              <a:t> </a:t>
            </a:r>
            <a:r>
              <a:rPr lang="en-US" i="1"/>
              <a:t>Salary</a:t>
            </a:r>
            <a:r>
              <a:rPr lang="en-US"/>
              <a:t> </a:t>
            </a:r>
            <a:r>
              <a:rPr lang="en-US">
                <a:latin typeface="Century Gothic" pitchFamily="34" charset="0"/>
              </a:rPr>
              <a:t>ON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</a:p>
          <a:p>
            <a:pPr>
              <a:defRPr/>
            </a:pPr>
            <a:r>
              <a:rPr lang="en-US"/>
              <a:t>   </a:t>
            </a:r>
            <a:r>
              <a:rPr lang="en-US">
                <a:latin typeface="Century Gothic" pitchFamily="34" charset="0"/>
              </a:rPr>
              <a:t>REFERENCING OLD AS </a:t>
            </a:r>
            <a:r>
              <a:rPr lang="en-US"/>
              <a:t>O</a:t>
            </a:r>
            <a:endParaRPr lang="en-US">
              <a:latin typeface="Century Gothic" pitchFamily="34" charset="0"/>
            </a:endParaRPr>
          </a:p>
          <a:p>
            <a:pPr>
              <a:defRPr/>
            </a:pPr>
            <a:r>
              <a:rPr lang="en-US">
                <a:latin typeface="Century Gothic" pitchFamily="34" charset="0"/>
              </a:rPr>
              <a:t>                            NEW AS </a:t>
            </a:r>
            <a:r>
              <a:rPr lang="en-US"/>
              <a:t>N</a:t>
            </a:r>
            <a:endParaRPr lang="en-US">
              <a:latin typeface="Century Gothic" pitchFamily="34" charset="0"/>
            </a:endParaRPr>
          </a:p>
          <a:p>
            <a:pPr>
              <a:defRPr/>
            </a:pPr>
            <a:r>
              <a:rPr lang="en-US">
                <a:latin typeface="Century Gothic" pitchFamily="34" charset="0"/>
              </a:rPr>
              <a:t>   FOR EACH ROW</a:t>
            </a:r>
          </a:p>
          <a:p>
            <a:pPr>
              <a:defRPr/>
            </a:pPr>
            <a:r>
              <a:rPr lang="en-US">
                <a:latin typeface="Century Gothic" pitchFamily="34" charset="0"/>
              </a:rPr>
              <a:t>   WHEN</a:t>
            </a:r>
            <a:r>
              <a:rPr lang="en-US"/>
              <a:t> (N.</a:t>
            </a:r>
            <a:r>
              <a:rPr lang="en-US" i="1"/>
              <a:t>Salary</a:t>
            </a:r>
            <a:r>
              <a:rPr lang="en-US"/>
              <a:t> - O.</a:t>
            </a:r>
            <a:r>
              <a:rPr lang="en-US" i="1"/>
              <a:t>Salary</a:t>
            </a:r>
            <a:r>
              <a:rPr lang="en-US"/>
              <a:t> &gt; 0.05 * O.</a:t>
            </a:r>
            <a:r>
              <a:rPr lang="en-US" i="1"/>
              <a:t>Salary</a:t>
            </a:r>
            <a:r>
              <a:rPr lang="en-US"/>
              <a:t>)</a:t>
            </a:r>
          </a:p>
          <a:p>
            <a:pPr>
              <a:defRPr/>
            </a:pPr>
            <a:r>
              <a:rPr lang="en-US"/>
              <a:t>        </a:t>
            </a:r>
            <a:r>
              <a:rPr lang="en-US">
                <a:latin typeface="Century Gothic" pitchFamily="34" charset="0"/>
              </a:rPr>
              <a:t>UPDATE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/>
              <a:t>           -- </a:t>
            </a:r>
            <a:r>
              <a:rPr lang="en-US" i="1"/>
              <a:t>action</a:t>
            </a:r>
          </a:p>
          <a:p>
            <a:pPr>
              <a:defRPr/>
            </a:pPr>
            <a:r>
              <a:rPr lang="en-US"/>
              <a:t>        </a:t>
            </a:r>
            <a:r>
              <a:rPr lang="en-US">
                <a:latin typeface="Century Gothic" pitchFamily="34" charset="0"/>
              </a:rPr>
              <a:t>SET</a:t>
            </a:r>
            <a:r>
              <a:rPr lang="en-US"/>
              <a:t> </a:t>
            </a:r>
            <a:r>
              <a:rPr lang="en-US" i="1"/>
              <a:t>Salary</a:t>
            </a:r>
            <a:r>
              <a:rPr lang="en-US"/>
              <a:t> = 1.05 *  O.</a:t>
            </a:r>
            <a:r>
              <a:rPr lang="en-US" i="1"/>
              <a:t>Salary</a:t>
            </a:r>
          </a:p>
          <a:p>
            <a:pPr>
              <a:defRPr/>
            </a:pPr>
            <a:r>
              <a:rPr lang="en-US"/>
              <a:t>        </a:t>
            </a:r>
            <a:r>
              <a:rPr lang="en-US">
                <a:latin typeface="Century Gothic" pitchFamily="34" charset="0"/>
              </a:rPr>
              <a:t>WHERE </a:t>
            </a:r>
            <a:r>
              <a:rPr lang="en-US" i="1"/>
              <a:t>Id</a:t>
            </a:r>
            <a:r>
              <a:rPr lang="en-US"/>
              <a:t> = O.</a:t>
            </a:r>
            <a:r>
              <a:rPr lang="en-US" i="1"/>
              <a:t>Id</a:t>
            </a:r>
          </a:p>
          <a:p>
            <a:pPr>
              <a:defRPr/>
            </a:pPr>
            <a:endParaRPr lang="en-US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838200" y="5562600"/>
            <a:ext cx="76977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Note: The action itself is a triggering event (but in this case a </a:t>
            </a:r>
          </a:p>
          <a:p>
            <a:r>
              <a:rPr lang="en-US"/>
              <a:t>chain reaction is not possible)</a:t>
            </a:r>
          </a:p>
        </p:txBody>
      </p:sp>
      <p:sp>
        <p:nvSpPr>
          <p:cNvPr id="12294" name="AutoShape 5"/>
          <p:cNvSpPr>
            <a:spLocks noChangeArrowheads="1"/>
          </p:cNvSpPr>
          <p:nvPr/>
        </p:nvSpPr>
        <p:spPr bwMode="auto">
          <a:xfrm>
            <a:off x="6781800" y="1371600"/>
            <a:ext cx="2057400" cy="609600"/>
          </a:xfrm>
          <a:prstGeom prst="wedgeRoundRectCallout">
            <a:avLst>
              <a:gd name="adj1" fmla="val -98458"/>
              <a:gd name="adj2" fmla="val 52606"/>
              <a:gd name="adj3" fmla="val 166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i="1">
                <a:solidFill>
                  <a:schemeClr val="accent2"/>
                </a:solidFill>
              </a:rPr>
              <a:t>No salary raises greater than 5%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85DFFF-F2B9-4AF7-B1D7-6E628BC6B83E}" type="slidenum">
              <a:rPr lang="en-US"/>
              <a:pPr/>
              <a:t>11</a:t>
            </a:fld>
            <a:endParaRPr 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Trigger Example In Java</a:t>
            </a:r>
            <a:br>
              <a:rPr lang="en-US"/>
            </a:br>
            <a:endParaRPr lang="en-US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38200" y="990600"/>
            <a:ext cx="7848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3200">
              <a:latin typeface="Century Gothic" pitchFamily="34" charset="0"/>
            </a:endParaRPr>
          </a:p>
        </p:txBody>
      </p:sp>
      <p:sp>
        <p:nvSpPr>
          <p:cNvPr id="13317" name="AutoShape 4"/>
          <p:cNvSpPr>
            <a:spLocks noChangeArrowheads="1"/>
          </p:cNvSpPr>
          <p:nvPr/>
        </p:nvSpPr>
        <p:spPr bwMode="auto">
          <a:xfrm>
            <a:off x="6781800" y="1447800"/>
            <a:ext cx="2057400" cy="609600"/>
          </a:xfrm>
          <a:prstGeom prst="wedgeRoundRectCallout">
            <a:avLst>
              <a:gd name="adj1" fmla="val -57792"/>
              <a:gd name="adj2" fmla="val 160417"/>
              <a:gd name="adj3" fmla="val 166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i="1">
                <a:solidFill>
                  <a:schemeClr val="accent2"/>
                </a:solidFill>
              </a:rPr>
              <a:t>Keep track of salary averages in the log</a:t>
            </a:r>
          </a:p>
        </p:txBody>
      </p:sp>
      <p:pic>
        <p:nvPicPr>
          <p:cNvPr id="13318" name="Picture 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13" y="1219200"/>
            <a:ext cx="879316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533400" y="4419600"/>
            <a:ext cx="8077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Courtesy of  Popy Aziz and Leslie Aririguzo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8EFB10-AD13-4787-9B7A-FB0553D5EF77}" type="slidenum">
              <a:rPr lang="en-US"/>
              <a:pPr/>
              <a:t>12</a:t>
            </a:fld>
            <a:endParaRPr 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After Trigger Example</a:t>
            </a:r>
            <a:br>
              <a:rPr lang="en-US"/>
            </a:br>
            <a:r>
              <a:rPr lang="en-US" sz="3200"/>
              <a:t>(statement granularity)</a:t>
            </a:r>
            <a:endParaRPr lang="en-US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355725" y="2474913"/>
            <a:ext cx="572928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pitchFamily="34" charset="0"/>
              </a:rPr>
              <a:t>CREATE TRIGGER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RecordNewAverage</a:t>
            </a:r>
          </a:p>
          <a:p>
            <a:pPr>
              <a:defRPr/>
            </a:pPr>
            <a:r>
              <a:rPr lang="en-US"/>
              <a:t>   </a:t>
            </a:r>
            <a:r>
              <a:rPr lang="en-US">
                <a:latin typeface="Century Gothic" pitchFamily="34" charset="0"/>
              </a:rPr>
              <a:t>AFTER UPDATE OF </a:t>
            </a:r>
            <a:r>
              <a:rPr lang="en-US" i="1"/>
              <a:t>Salary</a:t>
            </a:r>
            <a:r>
              <a:rPr lang="en-US"/>
              <a:t> </a:t>
            </a:r>
            <a:r>
              <a:rPr lang="en-US">
                <a:latin typeface="Century Gothic" pitchFamily="34" charset="0"/>
              </a:rPr>
              <a:t>ON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</a:p>
          <a:p>
            <a:pPr>
              <a:defRPr/>
            </a:pPr>
            <a:r>
              <a:rPr lang="en-US"/>
              <a:t>   </a:t>
            </a:r>
            <a:r>
              <a:rPr lang="en-US">
                <a:latin typeface="Century Gothic" pitchFamily="34" charset="0"/>
              </a:rPr>
              <a:t>FOR EACH STATEMENT</a:t>
            </a:r>
          </a:p>
          <a:p>
            <a:pPr>
              <a:defRPr/>
            </a:pPr>
            <a:r>
              <a:rPr lang="en-US">
                <a:latin typeface="Century Gothic" pitchFamily="34" charset="0"/>
              </a:rPr>
              <a:t>      INSERT INTO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Log</a:t>
            </a:r>
          </a:p>
          <a:p>
            <a:pPr>
              <a:defRPr/>
            </a:pPr>
            <a:r>
              <a:rPr lang="en-US">
                <a:latin typeface="Century Gothic" pitchFamily="34" charset="0"/>
              </a:rPr>
              <a:t>      VALUES  </a:t>
            </a:r>
            <a:r>
              <a:rPr lang="en-US"/>
              <a:t>(CURRENT_DATE, </a:t>
            </a:r>
          </a:p>
          <a:p>
            <a:pPr>
              <a:defRPr/>
            </a:pPr>
            <a:r>
              <a:rPr lang="en-US"/>
              <a:t>                            </a:t>
            </a:r>
            <a:r>
              <a:rPr lang="en-US">
                <a:latin typeface="Century Gothic" pitchFamily="34" charset="0"/>
              </a:rPr>
              <a:t>SELECT AVG </a:t>
            </a:r>
            <a:r>
              <a:rPr lang="en-US"/>
              <a:t>(</a:t>
            </a:r>
            <a:r>
              <a:rPr lang="en-US" i="1"/>
              <a:t>Salary</a:t>
            </a:r>
            <a:r>
              <a:rPr lang="en-US"/>
              <a:t>) </a:t>
            </a:r>
          </a:p>
          <a:p>
            <a:pPr>
              <a:defRPr/>
            </a:pPr>
            <a:r>
              <a:rPr lang="en-US"/>
              <a:t>                            </a:t>
            </a:r>
            <a:r>
              <a:rPr lang="en-US">
                <a:latin typeface="Century Gothic" pitchFamily="34" charset="0"/>
              </a:rPr>
              <a:t>FROM </a:t>
            </a:r>
            <a:r>
              <a:rPr lang="en-US"/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Employee</a:t>
            </a:r>
            <a:r>
              <a:rPr lang="en-US"/>
              <a:t>) </a:t>
            </a:r>
            <a:endParaRPr lang="en-US" sz="3200">
              <a:latin typeface="Century Gothic" pitchFamily="34" charset="0"/>
            </a:endParaRPr>
          </a:p>
        </p:txBody>
      </p:sp>
      <p:sp>
        <p:nvSpPr>
          <p:cNvPr id="14341" name="AutoShape 4"/>
          <p:cNvSpPr>
            <a:spLocks noChangeArrowheads="1"/>
          </p:cNvSpPr>
          <p:nvPr/>
        </p:nvSpPr>
        <p:spPr bwMode="auto">
          <a:xfrm>
            <a:off x="6781800" y="1447800"/>
            <a:ext cx="2057400" cy="609600"/>
          </a:xfrm>
          <a:prstGeom prst="wedgeRoundRectCallout">
            <a:avLst>
              <a:gd name="adj1" fmla="val -57792"/>
              <a:gd name="adj2" fmla="val 160417"/>
              <a:gd name="adj3" fmla="val 166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i="1">
                <a:solidFill>
                  <a:schemeClr val="accent2"/>
                </a:solidFill>
              </a:rPr>
              <a:t>Keep track of salary averages in the log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0A9E6A-79F9-4BE6-A18A-78FD65DAC351}" type="slidenum">
              <a:rPr lang="en-US"/>
              <a:pPr/>
              <a:t>13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Trigger example 1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use </a:t>
            </a:r>
            <a:r>
              <a:rPr lang="en-US" sz="2000" dirty="0" err="1"/>
              <a:t>sampledb</a:t>
            </a:r>
            <a:r>
              <a:rPr lang="en-US" sz="2000" dirty="0"/>
              <a:t>; </a:t>
            </a:r>
          </a:p>
          <a:p>
            <a:pPr>
              <a:buNone/>
            </a:pPr>
            <a:r>
              <a:rPr lang="en-US" sz="2000" dirty="0"/>
              <a:t>delimiter $$ </a:t>
            </a:r>
          </a:p>
          <a:p>
            <a:pPr>
              <a:buNone/>
            </a:pPr>
            <a:r>
              <a:rPr lang="en-US" sz="2000" dirty="0"/>
              <a:t>CREATE TRIGGER </a:t>
            </a:r>
            <a:r>
              <a:rPr lang="en-US" sz="2000" dirty="0" err="1"/>
              <a:t>trigger_blog_create</a:t>
            </a:r>
            <a:r>
              <a:rPr lang="en-US" sz="2000" dirty="0"/>
              <a:t> </a:t>
            </a:r>
          </a:p>
          <a:p>
            <a:pPr>
              <a:buNone/>
            </a:pPr>
            <a:r>
              <a:rPr lang="en-US" sz="2000" dirty="0"/>
              <a:t>BEFORE INSERT </a:t>
            </a:r>
          </a:p>
          <a:p>
            <a:pPr>
              <a:buNone/>
            </a:pPr>
            <a:r>
              <a:rPr lang="en-US" sz="2000" dirty="0"/>
              <a:t>ON blogs </a:t>
            </a:r>
          </a:p>
          <a:p>
            <a:pPr>
              <a:buNone/>
            </a:pPr>
            <a:r>
              <a:rPr lang="en-US" sz="2000" dirty="0"/>
              <a:t>FOR EACH ROW </a:t>
            </a:r>
          </a:p>
          <a:p>
            <a:pPr>
              <a:buNone/>
            </a:pPr>
            <a:r>
              <a:rPr lang="en-US" sz="2000" dirty="0"/>
              <a:t>BEGIN </a:t>
            </a:r>
          </a:p>
          <a:p>
            <a:pPr>
              <a:buNone/>
            </a:pPr>
            <a:r>
              <a:rPr lang="en-US" sz="2000" dirty="0"/>
              <a:t>     IF ( 5 </a:t>
            </a:r>
            <a:r>
              <a:rPr lang="en-US" sz="2000"/>
              <a:t>=  </a:t>
            </a:r>
            <a:r>
              <a:rPr lang="en-US" sz="2000" dirty="0"/>
              <a:t>(SELECT count(*) from blogs b </a:t>
            </a:r>
          </a:p>
          <a:p>
            <a:pPr>
              <a:buNone/>
            </a:pPr>
            <a:r>
              <a:rPr lang="en-US" sz="2000" dirty="0"/>
              <a:t>	         where </a:t>
            </a:r>
            <a:r>
              <a:rPr lang="en-US" sz="2000" dirty="0" err="1"/>
              <a:t>b.busername</a:t>
            </a:r>
            <a:r>
              <a:rPr lang="en-US" sz="2000" dirty="0"/>
              <a:t> = </a:t>
            </a:r>
            <a:r>
              <a:rPr lang="en-US" sz="2000" dirty="0" err="1"/>
              <a:t>NEW.busername</a:t>
            </a:r>
            <a:r>
              <a:rPr lang="en-US" sz="2000" dirty="0"/>
              <a:t> AND 	DATE(</a:t>
            </a:r>
            <a:r>
              <a:rPr lang="en-US" sz="2000" dirty="0" err="1"/>
              <a:t>b.blogCreated</a:t>
            </a:r>
            <a:r>
              <a:rPr lang="en-US" sz="2000" dirty="0"/>
              <a:t>) = DATE(</a:t>
            </a:r>
            <a:r>
              <a:rPr lang="en-US" sz="2000" dirty="0" err="1"/>
              <a:t>current_timestamp</a:t>
            </a:r>
            <a:r>
              <a:rPr lang="en-US" sz="2000" dirty="0"/>
              <a:t>()) )) THEN 	SIGNAL SQLSTATE '45000'; </a:t>
            </a:r>
          </a:p>
          <a:p>
            <a:pPr>
              <a:buNone/>
            </a:pPr>
            <a:r>
              <a:rPr lang="en-US" sz="2000" dirty="0"/>
              <a:t>	END IF; </a:t>
            </a:r>
          </a:p>
          <a:p>
            <a:pPr>
              <a:buNone/>
            </a:pPr>
            <a:r>
              <a:rPr lang="en-US" sz="2000" dirty="0"/>
              <a:t>END;		(Courtesy of  </a:t>
            </a:r>
            <a:r>
              <a:rPr lang="en-US" sz="2000" dirty="0" err="1"/>
              <a:t>Shweta</a:t>
            </a:r>
            <a:r>
              <a:rPr lang="en-US" sz="2000" dirty="0"/>
              <a:t> </a:t>
            </a:r>
            <a:r>
              <a:rPr lang="en-US" sz="2000" dirty="0" err="1"/>
              <a:t>Porwal</a:t>
            </a:r>
            <a:r>
              <a:rPr lang="en-US" sz="2000" dirty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0A9E6A-79F9-4BE6-A18A-78FD65DAC351}" type="slidenum">
              <a:rPr lang="en-US"/>
              <a:pPr/>
              <a:t>14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Trigger example 2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US" sz="1600" dirty="0"/>
              <a:t>use </a:t>
            </a:r>
            <a:r>
              <a:rPr lang="en-US" sz="1600" dirty="0" err="1"/>
              <a:t>sampledb</a:t>
            </a:r>
            <a:r>
              <a:rPr lang="en-US" sz="1600" dirty="0"/>
              <a:t>; </a:t>
            </a:r>
          </a:p>
          <a:p>
            <a:pPr>
              <a:buNone/>
            </a:pPr>
            <a:r>
              <a:rPr lang="en-US" sz="1600" dirty="0"/>
              <a:t>drop trigger </a:t>
            </a:r>
            <a:r>
              <a:rPr lang="en-US" sz="1600" dirty="0" err="1"/>
              <a:t>trigger_comment_create</a:t>
            </a:r>
            <a:r>
              <a:rPr lang="en-US" sz="1600" dirty="0"/>
              <a:t> ; </a:t>
            </a:r>
          </a:p>
          <a:p>
            <a:pPr>
              <a:buNone/>
            </a:pPr>
            <a:r>
              <a:rPr lang="en-US" sz="1600" dirty="0"/>
              <a:t>delimiter $$ </a:t>
            </a:r>
          </a:p>
          <a:p>
            <a:pPr>
              <a:buNone/>
            </a:pPr>
            <a:r>
              <a:rPr lang="en-US" sz="1600" dirty="0"/>
              <a:t>CREATE TRIGGER </a:t>
            </a:r>
            <a:r>
              <a:rPr lang="en-US" sz="1600" dirty="0" err="1"/>
              <a:t>trigger_comment_create</a:t>
            </a:r>
            <a:r>
              <a:rPr lang="en-US" sz="1600" dirty="0"/>
              <a:t> </a:t>
            </a:r>
          </a:p>
          <a:p>
            <a:pPr>
              <a:buNone/>
            </a:pPr>
            <a:r>
              <a:rPr lang="en-US" sz="1600" dirty="0"/>
              <a:t>BEFORE INSERT ON comments </a:t>
            </a:r>
          </a:p>
          <a:p>
            <a:pPr>
              <a:buNone/>
            </a:pPr>
            <a:r>
              <a:rPr lang="en-US" sz="1600" dirty="0"/>
              <a:t>FOR EACH ROW </a:t>
            </a:r>
          </a:p>
          <a:p>
            <a:pPr>
              <a:buNone/>
            </a:pPr>
            <a:r>
              <a:rPr lang="en-US" sz="1600" dirty="0"/>
              <a:t>BEGIN </a:t>
            </a:r>
          </a:p>
          <a:p>
            <a:pPr>
              <a:buNone/>
            </a:pPr>
            <a:r>
              <a:rPr lang="en-US" sz="1600" dirty="0"/>
              <a:t>	IF ( 1 = (SELECT count(*) from comments c </a:t>
            </a:r>
          </a:p>
          <a:p>
            <a:pPr>
              <a:buNone/>
            </a:pPr>
            <a:r>
              <a:rPr lang="en-US" sz="1600" dirty="0"/>
              <a:t>	where </a:t>
            </a:r>
            <a:r>
              <a:rPr lang="en-US" sz="1600" dirty="0" err="1"/>
              <a:t>c.cusername</a:t>
            </a:r>
            <a:r>
              <a:rPr lang="en-US" sz="1600" dirty="0"/>
              <a:t> = </a:t>
            </a:r>
            <a:r>
              <a:rPr lang="en-US" sz="1600" dirty="0" err="1"/>
              <a:t>NEW.cusername</a:t>
            </a:r>
            <a:r>
              <a:rPr lang="en-US" sz="1600" dirty="0"/>
              <a:t> AND </a:t>
            </a:r>
            <a:r>
              <a:rPr lang="en-US" sz="1600" dirty="0" err="1"/>
              <a:t>c.cblog_id</a:t>
            </a:r>
            <a:r>
              <a:rPr lang="en-US" sz="1600" dirty="0"/>
              <a:t> = </a:t>
            </a:r>
            <a:r>
              <a:rPr lang="en-US" sz="1600" dirty="0" err="1"/>
              <a:t>NEW.cblog_id</a:t>
            </a:r>
            <a:r>
              <a:rPr lang="en-US" sz="1600" dirty="0"/>
              <a:t>)) THEN </a:t>
            </a:r>
          </a:p>
          <a:p>
            <a:pPr>
              <a:buNone/>
            </a:pPr>
            <a:r>
              <a:rPr lang="en-US" sz="1600" dirty="0"/>
              <a:t>		SIGNAL SQLSTATE '45000'; </a:t>
            </a:r>
          </a:p>
          <a:p>
            <a:pPr>
              <a:buNone/>
            </a:pPr>
            <a:r>
              <a:rPr lang="en-US" sz="1600" dirty="0"/>
              <a:t>	END IF; </a:t>
            </a:r>
          </a:p>
          <a:p>
            <a:pPr>
              <a:buNone/>
            </a:pPr>
            <a:r>
              <a:rPr lang="en-US" sz="1600" dirty="0"/>
              <a:t>	IF ( 7 = (SELECT count(*) from comments c </a:t>
            </a:r>
          </a:p>
          <a:p>
            <a:pPr>
              <a:buNone/>
            </a:pPr>
            <a:r>
              <a:rPr lang="en-US" sz="1600" dirty="0"/>
              <a:t>		where </a:t>
            </a:r>
            <a:r>
              <a:rPr lang="en-US" sz="1600" dirty="0" err="1"/>
              <a:t>c.cusername</a:t>
            </a:r>
            <a:r>
              <a:rPr lang="en-US" sz="1600" dirty="0"/>
              <a:t> = </a:t>
            </a:r>
            <a:r>
              <a:rPr lang="en-US" sz="1600" dirty="0" err="1"/>
              <a:t>NEW.cusername</a:t>
            </a:r>
            <a:r>
              <a:rPr lang="en-US" sz="1600" dirty="0"/>
              <a:t> AND DATE(</a:t>
            </a:r>
            <a:r>
              <a:rPr lang="en-US" sz="1600" dirty="0" err="1"/>
              <a:t>c.commentCreated</a:t>
            </a:r>
            <a:r>
              <a:rPr lang="en-US" sz="1600" dirty="0"/>
              <a:t>) = DATE(</a:t>
            </a:r>
            <a:r>
              <a:rPr lang="en-US" sz="1600" dirty="0" err="1"/>
              <a:t>current_timestamp</a:t>
            </a:r>
            <a:r>
              <a:rPr lang="en-US" sz="1600" dirty="0"/>
              <a:t>()))) THEN </a:t>
            </a:r>
          </a:p>
          <a:p>
            <a:pPr>
              <a:buNone/>
            </a:pPr>
            <a:r>
              <a:rPr lang="en-US" sz="1600" dirty="0"/>
              <a:t>		SIGNAL SQLSTATE '45000'; </a:t>
            </a:r>
          </a:p>
          <a:p>
            <a:pPr>
              <a:buNone/>
            </a:pPr>
            <a:r>
              <a:rPr lang="en-US" sz="1600" dirty="0"/>
              <a:t>	END IF; </a:t>
            </a:r>
          </a:p>
          <a:p>
            <a:pPr>
              <a:buNone/>
            </a:pPr>
            <a:r>
              <a:rPr lang="en-US" sz="1600" dirty="0"/>
              <a:t>END;		(Courtesy of  </a:t>
            </a:r>
            <a:r>
              <a:rPr lang="en-US" sz="1600" dirty="0" err="1"/>
              <a:t>Shweta</a:t>
            </a:r>
            <a:r>
              <a:rPr lang="en-US" sz="1600" dirty="0"/>
              <a:t> </a:t>
            </a:r>
            <a:r>
              <a:rPr lang="en-US" sz="1600" dirty="0" err="1"/>
              <a:t>Porwal</a:t>
            </a:r>
            <a:r>
              <a:rPr lang="en-US" sz="1600" dirty="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0A9E6A-79F9-4BE6-A18A-78FD65DAC351}" type="slidenum">
              <a:rPr lang="en-US"/>
              <a:pPr/>
              <a:t>15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 in Triggers?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233E3-4C0E-42E7-B295-151AA2A220E7}"/>
              </a:ext>
            </a:extLst>
          </p:cNvPr>
          <p:cNvSpPr txBox="1"/>
          <p:nvPr/>
        </p:nvSpPr>
        <p:spPr>
          <a:xfrm>
            <a:off x="762000" y="1743320"/>
            <a:ext cx="7696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database if not exists dummy;</a:t>
            </a:r>
          </a:p>
          <a:p>
            <a:r>
              <a:rPr lang="en-US" sz="1200" dirty="0"/>
              <a:t>DROP TABLE if exists taught;</a:t>
            </a:r>
          </a:p>
          <a:p>
            <a:r>
              <a:rPr lang="en-US" sz="1200" dirty="0"/>
              <a:t>DROP TABLE if exists course;</a:t>
            </a:r>
          </a:p>
          <a:p>
            <a:r>
              <a:rPr lang="en-US" sz="1200" dirty="0"/>
              <a:t>DROP TABLE if exists professor;</a:t>
            </a:r>
          </a:p>
          <a:p>
            <a:r>
              <a:rPr lang="en-US" sz="1200" dirty="0"/>
              <a:t>drop table if exists student;</a:t>
            </a:r>
          </a:p>
          <a:p>
            <a:r>
              <a:rPr lang="en-US" sz="1200" dirty="0"/>
              <a:t>CREATE TABLE professor(		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ssn</a:t>
            </a:r>
            <a:r>
              <a:rPr lang="en-US" sz="1200" dirty="0"/>
              <a:t> INTEGER,                	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profname</a:t>
            </a:r>
            <a:r>
              <a:rPr lang="en-US" sz="1200" dirty="0"/>
              <a:t> VARCHAR(50),               	</a:t>
            </a:r>
          </a:p>
          <a:p>
            <a:r>
              <a:rPr lang="en-US" sz="1200" dirty="0"/>
              <a:t>	status VARCHAR(10),                	</a:t>
            </a:r>
          </a:p>
          <a:p>
            <a:r>
              <a:rPr lang="en-US" sz="1200" dirty="0"/>
              <a:t>	PRIMARY KEY(</a:t>
            </a:r>
            <a:r>
              <a:rPr lang="en-US" sz="1200" dirty="0" err="1"/>
              <a:t>ssn</a:t>
            </a:r>
            <a:r>
              <a:rPr lang="en-US" sz="1200" dirty="0"/>
              <a:t>));</a:t>
            </a:r>
          </a:p>
          <a:p>
            <a:endParaRPr lang="en-US" sz="1200" dirty="0"/>
          </a:p>
          <a:p>
            <a:r>
              <a:rPr lang="en-US" sz="1200" dirty="0"/>
              <a:t>CREATE TABLE course(		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crscode</a:t>
            </a:r>
            <a:r>
              <a:rPr lang="en-US" sz="1200" dirty="0"/>
              <a:t> CHAR(7),                	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crsname</a:t>
            </a:r>
            <a:r>
              <a:rPr lang="en-US" sz="1200" dirty="0"/>
              <a:t> VARCHAR(100),               	</a:t>
            </a:r>
          </a:p>
          <a:p>
            <a:r>
              <a:rPr lang="en-US" sz="1200" dirty="0"/>
              <a:t>	credit TINYINT,                	</a:t>
            </a:r>
          </a:p>
          <a:p>
            <a:r>
              <a:rPr lang="en-US" sz="1200" dirty="0"/>
              <a:t>	PRIMARY KEY(</a:t>
            </a:r>
            <a:r>
              <a:rPr lang="en-US" sz="1200" dirty="0" err="1"/>
              <a:t>crscode</a:t>
            </a:r>
            <a:r>
              <a:rPr lang="en-US" sz="1200" dirty="0"/>
              <a:t>));</a:t>
            </a:r>
          </a:p>
          <a:p>
            <a:endParaRPr lang="en-US" sz="1200" dirty="0"/>
          </a:p>
          <a:p>
            <a:r>
              <a:rPr lang="en-US" sz="1200" dirty="0"/>
              <a:t>CREATE TABLE taught(				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crscode</a:t>
            </a:r>
            <a:r>
              <a:rPr lang="en-US" sz="1200" dirty="0"/>
              <a:t> CHAR(7),                		</a:t>
            </a:r>
          </a:p>
          <a:p>
            <a:r>
              <a:rPr lang="en-US" sz="1200" dirty="0"/>
              <a:t>	semester MEDIUMINT,               		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ssn</a:t>
            </a:r>
            <a:r>
              <a:rPr lang="en-US" sz="1200" dirty="0"/>
              <a:t> INTEGER,                		</a:t>
            </a:r>
          </a:p>
          <a:p>
            <a:r>
              <a:rPr lang="en-US" sz="1200" dirty="0"/>
              <a:t>	PRIMARY KEY(</a:t>
            </a:r>
            <a:r>
              <a:rPr lang="en-US" sz="1200" dirty="0" err="1"/>
              <a:t>crscode</a:t>
            </a:r>
            <a:r>
              <a:rPr lang="en-US" sz="1200" dirty="0"/>
              <a:t>, semester),		</a:t>
            </a:r>
          </a:p>
          <a:p>
            <a:r>
              <a:rPr lang="en-US" sz="1200" dirty="0"/>
              <a:t>	FOREIGN KEY(</a:t>
            </a:r>
            <a:r>
              <a:rPr lang="en-US" sz="1200" dirty="0" err="1"/>
              <a:t>crscode</a:t>
            </a:r>
            <a:r>
              <a:rPr lang="en-US" sz="1200" dirty="0"/>
              <a:t>) REFERENCES course(</a:t>
            </a:r>
            <a:r>
              <a:rPr lang="en-US" sz="1200" dirty="0" err="1"/>
              <a:t>crscode</a:t>
            </a:r>
            <a:r>
              <a:rPr lang="en-US" sz="1200" dirty="0"/>
              <a:t>),	</a:t>
            </a:r>
          </a:p>
          <a:p>
            <a:r>
              <a:rPr lang="en-US" sz="1200" dirty="0"/>
              <a:t>	FOREIGN KEY(</a:t>
            </a:r>
            <a:r>
              <a:rPr lang="en-US" sz="1200" dirty="0" err="1"/>
              <a:t>ssn</a:t>
            </a:r>
            <a:r>
              <a:rPr lang="en-US" sz="1200" dirty="0"/>
              <a:t>) REFERENCES professor(</a:t>
            </a:r>
            <a:r>
              <a:rPr lang="en-US" sz="1200" dirty="0" err="1"/>
              <a:t>ssn</a:t>
            </a:r>
            <a:r>
              <a:rPr lang="en-US" sz="1200" dirty="0"/>
              <a:t>));</a:t>
            </a:r>
          </a:p>
          <a:p>
            <a:r>
              <a:rPr lang="en-US" sz="1200" dirty="0"/>
              <a:t>create table student(name VARCHAR(50));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1A102-F152-41FE-BA06-A90F166BB012}"/>
              </a:ext>
            </a:extLst>
          </p:cNvPr>
          <p:cNvSpPr txBox="1"/>
          <p:nvPr/>
        </p:nvSpPr>
        <p:spPr>
          <a:xfrm>
            <a:off x="6248400" y="5786735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 of </a:t>
            </a:r>
          </a:p>
          <a:p>
            <a:r>
              <a:rPr lang="en-US" dirty="0"/>
              <a:t>Nicholas Foster</a:t>
            </a:r>
          </a:p>
        </p:txBody>
      </p:sp>
    </p:spTree>
    <p:extLst>
      <p:ext uri="{BB962C8B-B14F-4D97-AF65-F5344CB8AC3E}">
        <p14:creationId xmlns:p14="http://schemas.microsoft.com/office/powerpoint/2010/main" val="616791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0A9E6A-79F9-4BE6-A18A-78FD65DAC351}" type="slidenum">
              <a:rPr lang="en-US"/>
              <a:pPr/>
              <a:t>16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 in Triggers?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233E3-4C0E-42E7-B295-151AA2A220E7}"/>
              </a:ext>
            </a:extLst>
          </p:cNvPr>
          <p:cNvSpPr txBox="1"/>
          <p:nvPr/>
        </p:nvSpPr>
        <p:spPr>
          <a:xfrm>
            <a:off x="762000" y="1743320"/>
            <a:ext cx="7696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dummy;</a:t>
            </a:r>
          </a:p>
          <a:p>
            <a:endParaRPr lang="en-US" sz="1400" dirty="0"/>
          </a:p>
          <a:p>
            <a:r>
              <a:rPr lang="en-US" sz="1400" dirty="0"/>
              <a:t>create trigger t1	</a:t>
            </a:r>
          </a:p>
          <a:p>
            <a:r>
              <a:rPr lang="en-US" sz="1400" dirty="0"/>
              <a:t>before insert on professor	</a:t>
            </a:r>
          </a:p>
          <a:p>
            <a:r>
              <a:rPr lang="en-US" sz="1400" dirty="0"/>
              <a:t>for each row    </a:t>
            </a:r>
          </a:p>
          <a:p>
            <a:r>
              <a:rPr lang="en-US" sz="1400" dirty="0"/>
              <a:t>insert into taught values ('CSC3020','20182',1111);</a:t>
            </a:r>
          </a:p>
          <a:p>
            <a:endParaRPr lang="en-US" sz="1400" dirty="0"/>
          </a:p>
          <a:p>
            <a:r>
              <a:rPr lang="en-US" sz="1400" dirty="0"/>
              <a:t>create trigger t2	</a:t>
            </a:r>
          </a:p>
          <a:p>
            <a:r>
              <a:rPr lang="en-US" sz="1400" dirty="0"/>
              <a:t>before insert on taught	</a:t>
            </a:r>
          </a:p>
          <a:p>
            <a:r>
              <a:rPr lang="en-US" sz="1400" dirty="0"/>
              <a:t>for each row     </a:t>
            </a:r>
          </a:p>
          <a:p>
            <a:r>
              <a:rPr lang="en-US" sz="1400" dirty="0"/>
              <a:t>insert into student values ('jeff');    </a:t>
            </a:r>
          </a:p>
          <a:p>
            <a:endParaRPr lang="en-US" sz="1400" dirty="0"/>
          </a:p>
          <a:p>
            <a:r>
              <a:rPr lang="en-US" sz="1400" dirty="0"/>
              <a:t>create trigger t3	</a:t>
            </a:r>
          </a:p>
          <a:p>
            <a:r>
              <a:rPr lang="en-US" sz="1400" dirty="0"/>
              <a:t>before insert on student    </a:t>
            </a:r>
          </a:p>
          <a:p>
            <a:r>
              <a:rPr lang="en-US" sz="1400" dirty="0"/>
              <a:t>for each row    </a:t>
            </a:r>
          </a:p>
          <a:p>
            <a:r>
              <a:rPr lang="en-US" sz="1400" dirty="0"/>
              <a:t>insert into professor values  (1111,'george','Full');    </a:t>
            </a:r>
          </a:p>
          <a:p>
            <a:endParaRPr lang="en-US" sz="1400" dirty="0"/>
          </a:p>
          <a:p>
            <a:r>
              <a:rPr lang="en-US" sz="1400" dirty="0"/>
              <a:t>insert into professor values (5555, '</a:t>
            </a:r>
            <a:r>
              <a:rPr lang="en-US" sz="1400" dirty="0" err="1"/>
              <a:t>henry','Full</a:t>
            </a:r>
            <a:r>
              <a:rPr lang="en-US" sz="1400" dirty="0"/>
              <a:t>');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1A102-F152-41FE-BA06-A90F166BB012}"/>
              </a:ext>
            </a:extLst>
          </p:cNvPr>
          <p:cNvSpPr txBox="1"/>
          <p:nvPr/>
        </p:nvSpPr>
        <p:spPr>
          <a:xfrm>
            <a:off x="6248400" y="5786735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 of </a:t>
            </a:r>
          </a:p>
          <a:p>
            <a:r>
              <a:rPr lang="en-US" dirty="0"/>
              <a:t>Nicholas Foster</a:t>
            </a:r>
          </a:p>
        </p:txBody>
      </p:sp>
    </p:spTree>
    <p:extLst>
      <p:ext uri="{BB962C8B-B14F-4D97-AF65-F5344CB8AC3E}">
        <p14:creationId xmlns:p14="http://schemas.microsoft.com/office/powerpoint/2010/main" val="341735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C86861-BA87-4311-96EC-58E7701A8663}" type="slidenum">
              <a:rPr lang="en-US"/>
              <a:pPr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Trigger Overview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410200"/>
          </a:xfrm>
        </p:spPr>
        <p:txBody>
          <a:bodyPr/>
          <a:lstStyle/>
          <a:p>
            <a:r>
              <a:rPr lang="en-US" sz="2800"/>
              <a:t>Element of the database schema</a:t>
            </a:r>
          </a:p>
          <a:p>
            <a:r>
              <a:rPr lang="en-US" sz="2800"/>
              <a:t>General form:                                                                  	</a:t>
            </a:r>
            <a:r>
              <a:rPr lang="en-US" sz="2800">
                <a:latin typeface="Century Gothic" pitchFamily="34" charset="0"/>
              </a:rPr>
              <a:t>ON</a:t>
            </a:r>
            <a:r>
              <a:rPr lang="en-US" sz="2800"/>
              <a:t> &lt;</a:t>
            </a:r>
            <a:r>
              <a:rPr lang="en-US" sz="2800" i="1"/>
              <a:t>event</a:t>
            </a:r>
            <a:r>
              <a:rPr lang="en-US" sz="2800"/>
              <a:t>&gt; </a:t>
            </a:r>
            <a:r>
              <a:rPr lang="en-US" sz="2800">
                <a:latin typeface="Century Gothic" pitchFamily="34" charset="0"/>
              </a:rPr>
              <a:t>IF</a:t>
            </a:r>
            <a:r>
              <a:rPr lang="en-US" sz="2800"/>
              <a:t> &lt;</a:t>
            </a:r>
            <a:r>
              <a:rPr lang="en-US" sz="2800" i="1"/>
              <a:t>condition</a:t>
            </a:r>
            <a:r>
              <a:rPr lang="en-US" sz="2800"/>
              <a:t>&gt; </a:t>
            </a:r>
            <a:r>
              <a:rPr lang="en-US" sz="2800">
                <a:latin typeface="Century Gothic" pitchFamily="34" charset="0"/>
              </a:rPr>
              <a:t>THEN</a:t>
            </a:r>
            <a:r>
              <a:rPr lang="en-US" sz="2800"/>
              <a:t> &lt;</a:t>
            </a:r>
            <a:r>
              <a:rPr lang="en-US" sz="2800" i="1"/>
              <a:t>action</a:t>
            </a:r>
            <a:r>
              <a:rPr lang="en-US" sz="2800"/>
              <a:t>&gt;</a:t>
            </a:r>
          </a:p>
          <a:p>
            <a:pPr lvl="1"/>
            <a:r>
              <a:rPr lang="en-US" sz="2400" i="1"/>
              <a:t>Event</a:t>
            </a:r>
            <a:r>
              <a:rPr lang="en-US" sz="2400"/>
              <a:t>- request to execute database operation</a:t>
            </a:r>
          </a:p>
          <a:p>
            <a:pPr lvl="1"/>
            <a:r>
              <a:rPr lang="en-US" sz="2400" i="1"/>
              <a:t>Condition - </a:t>
            </a:r>
            <a:r>
              <a:rPr lang="en-US" sz="2400"/>
              <a:t>predicate evaluated on database state</a:t>
            </a:r>
          </a:p>
          <a:p>
            <a:pPr lvl="1"/>
            <a:r>
              <a:rPr lang="en-US" sz="2400" i="1"/>
              <a:t>Action</a:t>
            </a:r>
            <a:r>
              <a:rPr lang="en-US" sz="2400"/>
              <a:t> – execution of procedure that might involve database updates</a:t>
            </a:r>
          </a:p>
          <a:p>
            <a:r>
              <a:rPr lang="en-US" sz="2800"/>
              <a:t>Example:                                                                         	</a:t>
            </a:r>
            <a:r>
              <a:rPr lang="en-US" sz="2800">
                <a:latin typeface="Century Gothic" pitchFamily="34" charset="0"/>
              </a:rPr>
              <a:t>ON</a:t>
            </a:r>
            <a:r>
              <a:rPr lang="en-US" sz="2800"/>
              <a:t> updating maximum course enrollment              	</a:t>
            </a:r>
            <a:r>
              <a:rPr lang="en-US" sz="2800">
                <a:latin typeface="Century Gothic" pitchFamily="34" charset="0"/>
              </a:rPr>
              <a:t>IF</a:t>
            </a:r>
            <a:r>
              <a:rPr lang="en-US" sz="2800"/>
              <a:t> number registered  &gt;  new max enrollment limit    	</a:t>
            </a:r>
            <a:r>
              <a:rPr lang="en-US" sz="2800">
                <a:latin typeface="Century Gothic" pitchFamily="34" charset="0"/>
              </a:rPr>
              <a:t>THEN</a:t>
            </a:r>
            <a:r>
              <a:rPr lang="en-US" sz="2800"/>
              <a:t> deregister students using LIFO policy</a:t>
            </a:r>
            <a:endParaRPr lang="en-US" sz="28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99427A-C681-47D3-B7F1-2DC84B772424}" type="slidenum">
              <a:rPr lang="en-US"/>
              <a:pPr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Details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Activation</a:t>
            </a:r>
            <a:r>
              <a:rPr lang="en-US"/>
              <a:t> - Occurrence of the </a:t>
            </a:r>
            <a:r>
              <a:rPr lang="en-US" i="1"/>
              <a:t>event</a:t>
            </a:r>
            <a:endParaRPr lang="en-US" b="1"/>
          </a:p>
          <a:p>
            <a:r>
              <a:rPr lang="en-US" b="1"/>
              <a:t>Consideration</a:t>
            </a:r>
            <a:r>
              <a:rPr lang="en-US"/>
              <a:t> - The point, after activation, when </a:t>
            </a:r>
            <a:r>
              <a:rPr lang="en-US" i="1"/>
              <a:t>condition </a:t>
            </a:r>
            <a:r>
              <a:rPr lang="en-US"/>
              <a:t>is evaluated</a:t>
            </a:r>
          </a:p>
          <a:p>
            <a:pPr lvl="1"/>
            <a:r>
              <a:rPr lang="en-US"/>
              <a:t>Immediate or deferred (when the transaction requests to commit)</a:t>
            </a:r>
          </a:p>
          <a:p>
            <a:pPr lvl="1"/>
            <a:r>
              <a:rPr lang="en-US" i="1"/>
              <a:t>Condition</a:t>
            </a:r>
            <a:r>
              <a:rPr lang="en-US"/>
              <a:t> might refer to both the state before and the state after </a:t>
            </a:r>
            <a:r>
              <a:rPr lang="en-US" i="1"/>
              <a:t>event </a:t>
            </a:r>
            <a:r>
              <a:rPr lang="en-US"/>
              <a:t>occurs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306B20-4E05-4ECC-A62A-93D9A3B7C365}" type="slidenum">
              <a:rPr lang="en-US"/>
              <a:pPr/>
              <a:t>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Trigger Details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Execution</a:t>
            </a:r>
            <a:r>
              <a:rPr lang="en-US"/>
              <a:t> – point at which </a:t>
            </a:r>
            <a:r>
              <a:rPr lang="en-US" i="1"/>
              <a:t>action</a:t>
            </a:r>
            <a:r>
              <a:rPr lang="en-US"/>
              <a:t> occurs</a:t>
            </a:r>
          </a:p>
          <a:p>
            <a:pPr lvl="1">
              <a:lnSpc>
                <a:spcPct val="90000"/>
              </a:lnSpc>
            </a:pPr>
            <a:r>
              <a:rPr lang="en-US"/>
              <a:t>With deferred consideration, execution is also deferred</a:t>
            </a:r>
          </a:p>
          <a:p>
            <a:pPr lvl="1">
              <a:lnSpc>
                <a:spcPct val="90000"/>
              </a:lnSpc>
            </a:pPr>
            <a:r>
              <a:rPr lang="en-US"/>
              <a:t>With immediate consideration, execution can occur immediately after consideration or it can be deferred</a:t>
            </a:r>
          </a:p>
          <a:p>
            <a:pPr lvl="2">
              <a:lnSpc>
                <a:spcPct val="90000"/>
              </a:lnSpc>
            </a:pPr>
            <a:r>
              <a:rPr lang="en-US"/>
              <a:t>If execution is immediate,  execution can occur before, after, or instead of triggering event.</a:t>
            </a:r>
          </a:p>
          <a:p>
            <a:pPr lvl="2">
              <a:lnSpc>
                <a:spcPct val="90000"/>
              </a:lnSpc>
            </a:pPr>
            <a:r>
              <a:rPr lang="en-US"/>
              <a:t>Before triggers adapt naturally to maintaining integrity constraints:  violation  results in rejection of event.</a:t>
            </a:r>
            <a:endParaRPr lang="en-US" sz="2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0A9E6A-79F9-4BE6-A18A-78FD65DAC351}" type="slidenum">
              <a:rPr lang="en-US"/>
              <a:pPr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Details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Granularity</a:t>
            </a:r>
            <a:endParaRPr lang="en-US"/>
          </a:p>
          <a:p>
            <a:pPr lvl="1"/>
            <a:r>
              <a:rPr lang="en-US" i="1"/>
              <a:t>Row-level granularity</a:t>
            </a:r>
            <a:r>
              <a:rPr lang="en-US"/>
              <a:t>:  change of a single row is an event (a single </a:t>
            </a:r>
            <a:r>
              <a:rPr lang="en-US">
                <a:latin typeface="Century Gothic" pitchFamily="34" charset="0"/>
              </a:rPr>
              <a:t>UPDATE</a:t>
            </a:r>
            <a:r>
              <a:rPr lang="en-US"/>
              <a:t> statement might result in multiple events)</a:t>
            </a:r>
          </a:p>
          <a:p>
            <a:pPr lvl="1"/>
            <a:r>
              <a:rPr lang="en-US" i="1"/>
              <a:t>Statement-level granularity</a:t>
            </a:r>
            <a:r>
              <a:rPr lang="en-US"/>
              <a:t>:  events are statements (a single </a:t>
            </a:r>
            <a:r>
              <a:rPr lang="en-US">
                <a:latin typeface="Century Gothic" pitchFamily="34" charset="0"/>
              </a:rPr>
              <a:t>UPDATE</a:t>
            </a:r>
            <a:r>
              <a:rPr lang="en-US"/>
              <a:t> statement that changes multiple rows is a single event).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9F9E78-3326-4E7C-B905-0C2FD6C9A50B}" type="slidenum">
              <a:rPr lang="en-US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 Details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Multiple Triggers 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How should multiple triggers activated by a single event  be handled?</a:t>
            </a:r>
          </a:p>
          <a:p>
            <a:pPr lvl="2">
              <a:lnSpc>
                <a:spcPct val="90000"/>
              </a:lnSpc>
            </a:pPr>
            <a:r>
              <a:rPr lang="en-US"/>
              <a:t>Evaluate one condition at a time and if true immediately execute action or</a:t>
            </a:r>
          </a:p>
          <a:p>
            <a:pPr lvl="2">
              <a:lnSpc>
                <a:spcPct val="90000"/>
              </a:lnSpc>
            </a:pPr>
            <a:r>
              <a:rPr lang="en-US"/>
              <a:t>Evaluate all conditions</a:t>
            </a:r>
            <a:r>
              <a:rPr lang="en-US" i="1"/>
              <a:t>, </a:t>
            </a:r>
            <a:r>
              <a:rPr lang="en-US"/>
              <a:t>then  execute actions</a:t>
            </a:r>
            <a:r>
              <a:rPr lang="en-US" i="1"/>
              <a:t> </a:t>
            </a:r>
          </a:p>
          <a:p>
            <a:pPr lvl="1">
              <a:lnSpc>
                <a:spcPct val="90000"/>
              </a:lnSpc>
            </a:pPr>
            <a:r>
              <a:rPr lang="en-US"/>
              <a:t>The execution of an action</a:t>
            </a:r>
            <a:r>
              <a:rPr lang="en-US" b="1" i="1"/>
              <a:t> </a:t>
            </a:r>
            <a:r>
              <a:rPr lang="en-US"/>
              <a:t>can affect the truth of a subsequently evaluated condition so the choice is significant.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9CC870-4C71-4224-946F-A2B6995BF06F}" type="slidenum">
              <a:rPr lang="en-US"/>
              <a:pPr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Triggers in SQL:1999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/>
              <a:t>Events</a:t>
            </a:r>
            <a:r>
              <a:rPr lang="en-US" sz="2800"/>
              <a:t>:  </a:t>
            </a:r>
            <a:r>
              <a:rPr lang="en-US" sz="2800">
                <a:latin typeface="Century Gothic" pitchFamily="34" charset="0"/>
              </a:rPr>
              <a:t>INSERT, DELETE</a:t>
            </a:r>
            <a:r>
              <a:rPr lang="en-US" sz="2800"/>
              <a:t>, or </a:t>
            </a:r>
            <a:r>
              <a:rPr lang="en-US" sz="2800">
                <a:latin typeface="Century Gothic" pitchFamily="34" charset="0"/>
              </a:rPr>
              <a:t>UPDATE </a:t>
            </a:r>
            <a:r>
              <a:rPr lang="en-US" sz="2800"/>
              <a:t>statements or changes to individual rows caused by these statements</a:t>
            </a:r>
          </a:p>
          <a:p>
            <a:r>
              <a:rPr lang="en-US" sz="2800" b="1"/>
              <a:t>Condition</a:t>
            </a:r>
            <a:r>
              <a:rPr lang="en-US" sz="2800"/>
              <a:t>: Anything that is allowed in a </a:t>
            </a:r>
            <a:r>
              <a:rPr lang="en-US" sz="2800">
                <a:latin typeface="Century Gothic" pitchFamily="34" charset="0"/>
              </a:rPr>
              <a:t>WHERE</a:t>
            </a:r>
            <a:r>
              <a:rPr lang="en-US" sz="2800"/>
              <a:t> clause</a:t>
            </a:r>
          </a:p>
          <a:p>
            <a:r>
              <a:rPr lang="en-US" sz="2800" b="1"/>
              <a:t>Action</a:t>
            </a:r>
            <a:r>
              <a:rPr lang="en-US" sz="2800"/>
              <a:t>:  An individual SQL statement or a program written  in the language of Procedural Stored Modules (PSM) (which can contain embedded SQL statements)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F4BE88-4116-4300-A406-A4EEADDB7975}" type="slidenum">
              <a:rPr lang="en-US"/>
              <a:pPr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Triggers in SQL:1999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/>
              <a:t>Consideration</a:t>
            </a:r>
            <a:r>
              <a:rPr lang="en-US" sz="2800"/>
              <a:t>: </a:t>
            </a:r>
            <a:r>
              <a:rPr lang="en-US" sz="2800" i="1"/>
              <a:t>Immediate</a:t>
            </a:r>
          </a:p>
          <a:p>
            <a:pPr lvl="1"/>
            <a:r>
              <a:rPr lang="en-US" sz="2400"/>
              <a:t>Condition can refer to both the state of the affected row or table before </a:t>
            </a:r>
            <a:r>
              <a:rPr lang="en-US" sz="2400" i="1"/>
              <a:t>and </a:t>
            </a:r>
            <a:r>
              <a:rPr lang="en-US" sz="2400"/>
              <a:t>after the event occurs</a:t>
            </a:r>
          </a:p>
          <a:p>
            <a:r>
              <a:rPr lang="en-US" sz="2800" b="1"/>
              <a:t>Execution</a:t>
            </a:r>
            <a:r>
              <a:rPr lang="en-US" sz="2800"/>
              <a:t>:  </a:t>
            </a:r>
            <a:r>
              <a:rPr lang="en-US" sz="2800" i="1"/>
              <a:t>Immediate</a:t>
            </a:r>
            <a:r>
              <a:rPr lang="en-US" sz="2800"/>
              <a:t> – can be before or after the execution of the triggering event</a:t>
            </a:r>
          </a:p>
          <a:p>
            <a:pPr lvl="1"/>
            <a:r>
              <a:rPr lang="en-US" sz="2400"/>
              <a:t>Action of before trigger cannot modify the database</a:t>
            </a:r>
          </a:p>
          <a:p>
            <a:r>
              <a:rPr lang="en-US" sz="2800" b="1"/>
              <a:t>Granularity</a:t>
            </a:r>
            <a:r>
              <a:rPr lang="en-US" sz="2800"/>
              <a:t>:  Both </a:t>
            </a:r>
            <a:r>
              <a:rPr lang="en-US" sz="2800" i="1"/>
              <a:t>row-level</a:t>
            </a:r>
            <a:r>
              <a:rPr lang="en-US" sz="2800"/>
              <a:t> and </a:t>
            </a:r>
            <a:r>
              <a:rPr lang="en-US" sz="2800" i="1"/>
              <a:t>statement-level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AA4393-EE5F-497B-8C87-75AF7E62FAC7}" type="slidenum">
              <a:rPr lang="en-US"/>
              <a:pPr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4000"/>
              <a:t>Before Trigger Example</a:t>
            </a:r>
            <a:br>
              <a:rPr lang="en-US" sz="4000"/>
            </a:br>
            <a:r>
              <a:rPr lang="en-US" sz="2800"/>
              <a:t>(row granularity)</a:t>
            </a:r>
            <a:endParaRPr lang="en-US" sz="4000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1143000" y="1828800"/>
            <a:ext cx="697319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entury Gothic" pitchFamily="34" charset="0"/>
              </a:rPr>
              <a:t>CREATE TRIGGER</a:t>
            </a:r>
            <a:r>
              <a:rPr lang="en-US" dirty="0"/>
              <a:t>  </a:t>
            </a:r>
            <a:r>
              <a:rPr lang="en-US" dirty="0" err="1"/>
              <a:t>Max_EnrollCheck</a:t>
            </a:r>
            <a:endParaRPr lang="en-US" dirty="0"/>
          </a:p>
          <a:p>
            <a:pPr>
              <a:defRPr/>
            </a:pPr>
            <a:r>
              <a:rPr lang="en-US" dirty="0"/>
              <a:t>   </a:t>
            </a:r>
            <a:r>
              <a:rPr lang="en-US" dirty="0">
                <a:latin typeface="Century Gothic" pitchFamily="34" charset="0"/>
              </a:rPr>
              <a:t>BEFORE INSERT ON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latin typeface="Century Gothic" pitchFamily="34" charset="0"/>
            </a:endParaRPr>
          </a:p>
          <a:p>
            <a:pPr>
              <a:defRPr/>
            </a:pPr>
            <a:r>
              <a:rPr lang="en-US" dirty="0">
                <a:latin typeface="Century Gothic" pitchFamily="34" charset="0"/>
              </a:rPr>
              <a:t>         REFERENCING NEW AS </a:t>
            </a:r>
            <a:r>
              <a:rPr lang="en-US" dirty="0"/>
              <a:t>N   --</a:t>
            </a:r>
            <a:r>
              <a:rPr lang="en-US" i="1" dirty="0"/>
              <a:t>row to be added</a:t>
            </a:r>
          </a:p>
          <a:p>
            <a:pPr>
              <a:defRPr/>
            </a:pPr>
            <a:r>
              <a:rPr lang="en-US" dirty="0">
                <a:latin typeface="Century Gothic" pitchFamily="34" charset="0"/>
              </a:rPr>
              <a:t>   FOR EACH ROW</a:t>
            </a:r>
          </a:p>
          <a:p>
            <a:pPr>
              <a:defRPr/>
            </a:pPr>
            <a:r>
              <a:rPr lang="en-US" dirty="0">
                <a:latin typeface="Century Gothic" pitchFamily="34" charset="0"/>
              </a:rPr>
              <a:t>   WHEN</a:t>
            </a:r>
          </a:p>
          <a:p>
            <a:pPr>
              <a:defRPr/>
            </a:pPr>
            <a:r>
              <a:rPr lang="en-US" dirty="0">
                <a:latin typeface="Century Gothic" pitchFamily="34" charset="0"/>
              </a:rPr>
              <a:t>   ((SELECT  COUNT</a:t>
            </a:r>
            <a:r>
              <a:rPr lang="en-US" dirty="0"/>
              <a:t> (</a:t>
            </a:r>
            <a:r>
              <a:rPr lang="en-US" dirty="0" err="1"/>
              <a:t>T.</a:t>
            </a:r>
            <a:r>
              <a:rPr lang="en-US" i="1" dirty="0" err="1"/>
              <a:t>StudId</a:t>
            </a:r>
            <a:r>
              <a:rPr lang="en-US" dirty="0"/>
              <a:t>) </a:t>
            </a:r>
            <a:r>
              <a:rPr lang="en-US" dirty="0">
                <a:latin typeface="Century Gothic" pitchFamily="34" charset="0"/>
              </a:rPr>
              <a:t>FROM</a:t>
            </a:r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dirty="0"/>
              <a:t> T</a:t>
            </a:r>
          </a:p>
          <a:p>
            <a:pPr>
              <a:defRPr/>
            </a:pPr>
            <a:r>
              <a:rPr lang="en-US" dirty="0"/>
              <a:t>      </a:t>
            </a:r>
            <a:r>
              <a:rPr lang="en-US" dirty="0">
                <a:latin typeface="Century Gothic" pitchFamily="34" charset="0"/>
              </a:rPr>
              <a:t> WHERE</a:t>
            </a:r>
            <a:r>
              <a:rPr lang="en-US" dirty="0"/>
              <a:t>  </a:t>
            </a:r>
            <a:r>
              <a:rPr lang="en-US" dirty="0" err="1"/>
              <a:t>T.</a:t>
            </a:r>
            <a:r>
              <a:rPr lang="en-US" i="1" dirty="0" err="1"/>
              <a:t>CrsCode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N.</a:t>
            </a:r>
            <a:r>
              <a:rPr lang="en-US" i="1" dirty="0" err="1">
                <a:solidFill>
                  <a:srgbClr val="FF0000"/>
                </a:solidFill>
              </a:rPr>
              <a:t>CrsCode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dirty="0"/>
              <a:t>                      </a:t>
            </a:r>
            <a:r>
              <a:rPr lang="en-US" dirty="0">
                <a:latin typeface="Century Gothic" pitchFamily="34" charset="0"/>
              </a:rPr>
              <a:t>AND</a:t>
            </a:r>
            <a:r>
              <a:rPr lang="en-US" dirty="0"/>
              <a:t> </a:t>
            </a:r>
            <a:r>
              <a:rPr lang="en-US" dirty="0" err="1"/>
              <a:t>T.</a:t>
            </a:r>
            <a:r>
              <a:rPr lang="en-US" i="1" dirty="0" err="1"/>
              <a:t>Semester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N.</a:t>
            </a:r>
            <a:r>
              <a:rPr lang="en-US" i="1" dirty="0" err="1">
                <a:solidFill>
                  <a:srgbClr val="FF0000"/>
                </a:solidFill>
              </a:rPr>
              <a:t>Semester</a:t>
            </a:r>
            <a:r>
              <a:rPr lang="en-US" dirty="0"/>
              <a:t>) 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&gt;=</a:t>
            </a:r>
          </a:p>
          <a:p>
            <a:pPr>
              <a:defRPr/>
            </a:pPr>
            <a:r>
              <a:rPr lang="en-US" dirty="0"/>
              <a:t>    (</a:t>
            </a:r>
            <a:r>
              <a:rPr lang="en-US" dirty="0">
                <a:latin typeface="Century Gothic" pitchFamily="34" charset="0"/>
              </a:rPr>
              <a:t>SELECT</a:t>
            </a:r>
            <a:r>
              <a:rPr lang="en-US" dirty="0"/>
              <a:t> </a:t>
            </a:r>
            <a:r>
              <a:rPr lang="en-US" dirty="0" err="1"/>
              <a:t>C.</a:t>
            </a:r>
            <a:r>
              <a:rPr lang="en-US" i="1" dirty="0" err="1"/>
              <a:t>MaxEnroll</a:t>
            </a:r>
            <a:r>
              <a:rPr lang="en-US" dirty="0">
                <a:latin typeface="Century Gothic" pitchFamily="34" charset="0"/>
              </a:rPr>
              <a:t> FROM</a:t>
            </a:r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Course</a:t>
            </a:r>
            <a:r>
              <a:rPr lang="en-US" dirty="0"/>
              <a:t> C</a:t>
            </a:r>
          </a:p>
          <a:p>
            <a:pPr>
              <a:defRPr/>
            </a:pPr>
            <a:r>
              <a:rPr lang="en-US" dirty="0"/>
              <a:t>       </a:t>
            </a:r>
            <a:r>
              <a:rPr lang="en-US" dirty="0">
                <a:latin typeface="Century Gothic" pitchFamily="34" charset="0"/>
              </a:rPr>
              <a:t>WHERE </a:t>
            </a:r>
            <a:r>
              <a:rPr lang="en-US" dirty="0" err="1"/>
              <a:t>C.</a:t>
            </a:r>
            <a:r>
              <a:rPr lang="en-US" i="1" dirty="0" err="1"/>
              <a:t>CrsCode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N.</a:t>
            </a:r>
            <a:r>
              <a:rPr lang="en-US" i="1" dirty="0" err="1">
                <a:solidFill>
                  <a:srgbClr val="FF0000"/>
                </a:solidFill>
              </a:rPr>
              <a:t>CrsCode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))</a:t>
            </a:r>
          </a:p>
          <a:p>
            <a:pPr>
              <a:defRPr/>
            </a:pPr>
            <a:r>
              <a:rPr lang="en-US" dirty="0"/>
              <a:t>   </a:t>
            </a:r>
            <a:r>
              <a:rPr lang="en-US" dirty="0">
                <a:latin typeface="Century Gothic" pitchFamily="34" charset="0"/>
              </a:rPr>
              <a:t>ABORT TRANSACTION</a:t>
            </a:r>
            <a:endParaRPr lang="en-US" dirty="0"/>
          </a:p>
        </p:txBody>
      </p:sp>
      <p:sp>
        <p:nvSpPr>
          <p:cNvPr id="11269" name="AutoShape 4"/>
          <p:cNvSpPr>
            <a:spLocks noChangeArrowheads="1"/>
          </p:cNvSpPr>
          <p:nvPr/>
        </p:nvSpPr>
        <p:spPr bwMode="auto">
          <a:xfrm>
            <a:off x="6781800" y="1295400"/>
            <a:ext cx="1981200" cy="609600"/>
          </a:xfrm>
          <a:prstGeom prst="wedgeRoundRectCallout">
            <a:avLst>
              <a:gd name="adj1" fmla="val -78764"/>
              <a:gd name="adj2" fmla="val 73958"/>
              <a:gd name="adj3" fmla="val 16667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 i="1">
                <a:solidFill>
                  <a:schemeClr val="accent2"/>
                </a:solidFill>
              </a:rPr>
              <a:t>Check that enrollment  </a:t>
            </a:r>
            <a:r>
              <a:rPr lang="en-US" sz="1600" i="1">
                <a:solidFill>
                  <a:schemeClr val="accent2"/>
                </a:solidFill>
                <a:cs typeface="Times New Roman" charset="0"/>
              </a:rPr>
              <a:t>≤</a:t>
            </a:r>
            <a:r>
              <a:rPr lang="en-US" sz="1600" i="1">
                <a:solidFill>
                  <a:schemeClr val="accent2"/>
                </a:solidFill>
              </a:rPr>
              <a:t>  limit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11687</TotalTime>
  <Words>1174</Words>
  <Application>Microsoft Office PowerPoint</Application>
  <PresentationFormat>On-screen Show (4:3)</PresentationFormat>
  <Paragraphs>189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Times New Roman</vt:lpstr>
      <vt:lpstr>Blank Presentation</vt:lpstr>
      <vt:lpstr>Chapter 7</vt:lpstr>
      <vt:lpstr>Trigger Overview</vt:lpstr>
      <vt:lpstr>Trigger Details</vt:lpstr>
      <vt:lpstr>Trigger Details</vt:lpstr>
      <vt:lpstr>Trigger Details</vt:lpstr>
      <vt:lpstr>Trigger Details</vt:lpstr>
      <vt:lpstr>Triggers in SQL:1999</vt:lpstr>
      <vt:lpstr>Triggers in SQL:1999</vt:lpstr>
      <vt:lpstr>Before Trigger Example (row granularity)</vt:lpstr>
      <vt:lpstr>After Trigger Example (row granularity)</vt:lpstr>
      <vt:lpstr>Trigger Example In Java </vt:lpstr>
      <vt:lpstr>After Trigger Example (statement granularity)</vt:lpstr>
      <vt:lpstr>MySQL Trigger example 1</vt:lpstr>
      <vt:lpstr>MySQL Trigger example 2</vt:lpstr>
      <vt:lpstr>Infinite loop in Triggers?</vt:lpstr>
      <vt:lpstr>Infinite loop in Triggers?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 and Active Databases</dc:title>
  <dc:creator>ARTHUR  BERNSTEIN</dc:creator>
  <cp:lastModifiedBy>Shiyong Lu</cp:lastModifiedBy>
  <cp:revision>87</cp:revision>
  <dcterms:created xsi:type="dcterms:W3CDTF">1980-01-05T04:20:02Z</dcterms:created>
  <dcterms:modified xsi:type="dcterms:W3CDTF">2021-03-29T21:50:18Z</dcterms:modified>
</cp:coreProperties>
</file>