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3" r:id="rId2"/>
    <p:sldId id="381" r:id="rId3"/>
    <p:sldId id="376" r:id="rId4"/>
    <p:sldId id="377" r:id="rId5"/>
    <p:sldId id="378" r:id="rId6"/>
    <p:sldId id="379" r:id="rId7"/>
    <p:sldId id="366" r:id="rId8"/>
    <p:sldId id="380" r:id="rId9"/>
    <p:sldId id="342" r:id="rId10"/>
    <p:sldId id="344" r:id="rId11"/>
    <p:sldId id="368" r:id="rId12"/>
    <p:sldId id="384" r:id="rId13"/>
    <p:sldId id="383" r:id="rId14"/>
    <p:sldId id="386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9" r:id="rId25"/>
    <p:sldId id="360" r:id="rId26"/>
    <p:sldId id="369" r:id="rId27"/>
    <p:sldId id="370" r:id="rId28"/>
    <p:sldId id="371" r:id="rId29"/>
    <p:sldId id="375" r:id="rId30"/>
    <p:sldId id="372" r:id="rId31"/>
    <p:sldId id="373" r:id="rId32"/>
    <p:sldId id="374" r:id="rId33"/>
    <p:sldId id="363" r:id="rId34"/>
    <p:sldId id="364" r:id="rId35"/>
    <p:sldId id="362" r:id="rId36"/>
    <p:sldId id="365" r:id="rId37"/>
    <p:sldId id="382" r:id="rId38"/>
    <p:sldId id="388" r:id="rId39"/>
    <p:sldId id="387" r:id="rId40"/>
  </p:sldIdLst>
  <p:sldSz cx="9144000" cy="6858000" type="screen4x3"/>
  <p:notesSz cx="6946900" cy="9220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yong Lu" initials="SL" lastIdx="1" clrIdx="0">
    <p:extLst>
      <p:ext uri="{19B8F6BF-5375-455C-9EA6-DF929625EA0E}">
        <p15:presenceInfo xmlns:p15="http://schemas.microsoft.com/office/powerpoint/2012/main" userId="Shiyong L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6" autoAdjust="0"/>
    <p:restoredTop sz="90929"/>
  </p:normalViewPr>
  <p:slideViewPr>
    <p:cSldViewPr>
      <p:cViewPr varScale="1">
        <p:scale>
          <a:sx n="76" d="100"/>
          <a:sy n="76" d="100"/>
        </p:scale>
        <p:origin x="658" y="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1T11:38:59.136" idx="1">
    <p:pos x="4591" y="2799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D71EB80A-E0E3-4C63-A3DF-EE4DB039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9587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4749D51-FC39-41FA-B5DF-EFD0385EE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05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54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31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4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1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95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2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9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82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45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6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77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12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4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7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03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7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6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181600" y="914400"/>
            <a:ext cx="3276600" cy="15240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743200"/>
            <a:ext cx="3200400" cy="289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94630-1ED8-4DCA-A3AC-18DCAFD9E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184C-B3D7-4746-A074-6CE9CB741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B7582-07E5-4853-AFED-8BCC724A1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856B-61F3-4660-BBD0-9A32FC744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FF761-4C4E-45C7-A317-FDC1DC128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345DF-E737-4831-93DA-2091E1F1E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644C4-AF02-416D-A6A3-BF3641B9E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C3DC4-F3D4-4FC6-AB9B-12B9EBBC5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052AA-2B67-4513-B834-9FD358D5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670A1-1F53-49E4-9D27-E5F30AD13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A3882-8377-40FA-9DE8-413F255A4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B0ABC-1F8C-415F-B700-6805F757A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A8CF4D1-0BF1-425E-956F-63C0DF23E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890438/how-to-get-parameters-from-the-url-with-j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java.com/pub/a/onjava/excerpt/java_cookbook_ch18/index.html?page=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webtutor.com/articles/jsp/jspform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india.net/jsp/prepared-statement-query.s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369717/how-to-pass-value-from-one-jsp-to-another-jsp-pag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input_types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india.net/jsp/how-to-retrieve-data-from-database-in-jsp.s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485668/how-to-set-initial-value-and-auto-increment-in-mysq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seindia.net/jsp/update-database.s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esqK59rhGA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Messag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fen.com/difference/GET-vs-POST-HTTP-Reques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ervlet-tutori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_YxwyYRJek&amp;list=PLsyeobzWxl7rU7Jz3zDRpqB-EODzBbHOI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62200"/>
            <a:ext cx="7772400" cy="1143000"/>
          </a:xfrm>
        </p:spPr>
        <p:txBody>
          <a:bodyPr/>
          <a:lstStyle/>
          <a:p>
            <a:r>
              <a:rPr lang="en-US" sz="4000" b="1" dirty="0"/>
              <a:t>Project Hint Slides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19427-FCAF-47E8-8E0F-8A29B5BCA413}"/>
              </a:ext>
            </a:extLst>
          </p:cNvPr>
          <p:cNvSpPr txBox="1"/>
          <p:nvPr/>
        </p:nvSpPr>
        <p:spPr>
          <a:xfrm>
            <a:off x="1981200" y="5029200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Available at Canvas/Files/projecthelp.pptx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Connect to </a:t>
            </a:r>
            <a:r>
              <a:rPr lang="en-US" dirty="0" err="1"/>
              <a:t>Mysql</a:t>
            </a:r>
            <a:r>
              <a:rPr lang="en-US" dirty="0"/>
              <a:t> Database Server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kern="0" dirty="0">
                <a:latin typeface="+mn-lt"/>
              </a:rPr>
              <a:t>Run the </a:t>
            </a:r>
            <a:r>
              <a:rPr lang="en-US" sz="3200" kern="0" dirty="0" err="1">
                <a:latin typeface="+mn-lt"/>
              </a:rPr>
              <a:t>MySQL</a:t>
            </a:r>
            <a:r>
              <a:rPr lang="en-US" sz="3200" kern="0" dirty="0">
                <a:latin typeface="+mn-lt"/>
              </a:rPr>
              <a:t> service (in Windows, run services.msc)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3200" kern="0" baseline="0" dirty="0">
              <a:latin typeface="+mn-lt"/>
            </a:endParaRPr>
          </a:p>
          <a:p>
            <a:pPr algn="l"/>
            <a:r>
              <a:rPr lang="en-US" sz="2800" dirty="0" err="1"/>
              <a:t>Class.forName</a:t>
            </a:r>
            <a:r>
              <a:rPr lang="en-US" sz="2800" dirty="0"/>
              <a:t>("</a:t>
            </a:r>
            <a:r>
              <a:rPr lang="en-US" sz="2800" dirty="0" err="1"/>
              <a:t>com.mysql.jdbc.Driver</a:t>
            </a:r>
            <a:r>
              <a:rPr lang="en-US" sz="2800" dirty="0"/>
              <a:t>");</a:t>
            </a:r>
          </a:p>
          <a:p>
            <a:pPr algn="l"/>
            <a:r>
              <a:rPr lang="en-US" sz="2800" dirty="0"/>
              <a:t>connect = </a:t>
            </a:r>
            <a:r>
              <a:rPr lang="en-US" sz="2800" dirty="0" err="1"/>
              <a:t>DriverManager</a:t>
            </a:r>
            <a:r>
              <a:rPr lang="en-US" sz="2800" dirty="0"/>
              <a:t>        .</a:t>
            </a:r>
            <a:r>
              <a:rPr lang="en-US" sz="2800" dirty="0" err="1"/>
              <a:t>getConnection</a:t>
            </a:r>
            <a:r>
              <a:rPr lang="en-US" sz="2800" dirty="0"/>
              <a:t>("</a:t>
            </a:r>
            <a:r>
              <a:rPr lang="en-US" sz="2800" dirty="0" err="1"/>
              <a:t>jdbc:mysql</a:t>
            </a:r>
            <a:r>
              <a:rPr lang="en-US" sz="2800" dirty="0"/>
              <a:t>://141.217.48.128:3306/</a:t>
            </a:r>
            <a:r>
              <a:rPr lang="en-US" sz="2800" dirty="0" err="1"/>
              <a:t>dataview</a:t>
            </a:r>
            <a:r>
              <a:rPr lang="en-US" sz="2800" dirty="0"/>
              <a:t>?” + "user=</a:t>
            </a:r>
            <a:r>
              <a:rPr lang="en-US" sz="2800" dirty="0" err="1"/>
              <a:t>shiyong&amp;password</a:t>
            </a:r>
            <a:r>
              <a:rPr lang="en-US" sz="2800" dirty="0"/>
              <a:t>=view1234");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The use of Session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  <a:cs typeface="Times New Roman"/>
              </a:rPr>
              <a:t>After each user signs in the system, all the requests and responses need to be processed within a context called "session", so that these requests and responses are connected to the same user and the same context.</a:t>
            </a:r>
          </a:p>
          <a:p>
            <a:pPr marL="342900" indent="-342900" algn="l">
              <a:spcBef>
                <a:spcPct val="20000"/>
              </a:spcBef>
              <a:buFont typeface="Arial"/>
              <a:buChar char="•"/>
              <a:defRPr/>
            </a:pPr>
            <a:r>
              <a:rPr lang="en-US" sz="3200" kern="0" dirty="0">
                <a:latin typeface="+mn-lt"/>
                <a:cs typeface="Times New Roman"/>
              </a:rPr>
              <a:t>Check out </a:t>
            </a:r>
            <a:r>
              <a:rPr lang="en-US" sz="3200" kern="0" dirty="0" err="1">
                <a:latin typeface="+mn-lt"/>
                <a:cs typeface="Times New Roman"/>
              </a:rPr>
              <a:t>Youtube</a:t>
            </a:r>
            <a:r>
              <a:rPr lang="en-US" sz="3200" kern="0" dirty="0">
                <a:latin typeface="+mn-lt"/>
                <a:cs typeface="Times New Roman"/>
              </a:rPr>
              <a:t>: https://www.youtube.com/watch?v=4GfAhuKNCdM</a:t>
            </a:r>
          </a:p>
        </p:txBody>
      </p:sp>
    </p:spTree>
    <p:extLst>
      <p:ext uri="{BB962C8B-B14F-4D97-AF65-F5344CB8AC3E}">
        <p14:creationId xmlns:p14="http://schemas.microsoft.com/office/powerpoint/2010/main" val="276225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F7C4B-B295-4860-BC41-F2E447EB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4119563" cy="5686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FB1187-228A-4D99-A828-CFCE7B0D5074}"/>
              </a:ext>
            </a:extLst>
          </p:cNvPr>
          <p:cNvSpPr/>
          <p:nvPr/>
        </p:nvSpPr>
        <p:spPr bwMode="auto">
          <a:xfrm>
            <a:off x="228600" y="533400"/>
            <a:ext cx="4495800" cy="583882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1DB13-C0F7-4ED6-B248-DA15DA156623}"/>
              </a:ext>
            </a:extLst>
          </p:cNvPr>
          <p:cNvSpPr txBox="1"/>
          <p:nvPr/>
        </p:nvSpPr>
        <p:spPr>
          <a:xfrm>
            <a:off x="2618510" y="5910560"/>
            <a:ext cx="1112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A.jsp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54E251-6653-43AE-8F0C-F77218D6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86" y="485775"/>
            <a:ext cx="4446314" cy="2724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9F48A4-B47A-4A6F-9C8B-DAD732791A3B}"/>
              </a:ext>
            </a:extLst>
          </p:cNvPr>
          <p:cNvSpPr txBox="1"/>
          <p:nvPr/>
        </p:nvSpPr>
        <p:spPr>
          <a:xfrm>
            <a:off x="4800600" y="381000"/>
            <a:ext cx="4267200" cy="30480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EB45C-6E36-47AB-9B25-BA7BAAEC30C7}"/>
              </a:ext>
            </a:extLst>
          </p:cNvPr>
          <p:cNvSpPr txBox="1"/>
          <p:nvPr/>
        </p:nvSpPr>
        <p:spPr>
          <a:xfrm>
            <a:off x="7980826" y="2945254"/>
            <a:ext cx="1085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B.jsp</a:t>
            </a:r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A80FCFE-5F8F-4829-97B1-12BCB8B3887F}"/>
              </a:ext>
            </a:extLst>
          </p:cNvPr>
          <p:cNvSpPr/>
          <p:nvPr/>
        </p:nvSpPr>
        <p:spPr bwMode="auto">
          <a:xfrm>
            <a:off x="4114800" y="4781550"/>
            <a:ext cx="1295400" cy="45720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804935-2E89-4771-985D-7D00B0986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4517448"/>
            <a:ext cx="1866563" cy="2111952"/>
          </a:xfrm>
          <a:prstGeom prst="rect">
            <a:avLst/>
          </a:prstGeom>
        </p:spPr>
      </p:pic>
      <p:sp>
        <p:nvSpPr>
          <p:cNvPr id="16" name="Arrow: Up 15">
            <a:extLst>
              <a:ext uri="{FF2B5EF4-FFF2-40B4-BE49-F238E27FC236}">
                <a16:creationId xmlns:a16="http://schemas.microsoft.com/office/drawing/2014/main" id="{241D8E75-B1C7-4523-A6A1-66EEE6435D9E}"/>
              </a:ext>
            </a:extLst>
          </p:cNvPr>
          <p:cNvSpPr/>
          <p:nvPr/>
        </p:nvSpPr>
        <p:spPr bwMode="auto">
          <a:xfrm>
            <a:off x="6248399" y="3429000"/>
            <a:ext cx="345257" cy="945407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C24B5-4BB6-4BE9-927D-7C50375C7837}"/>
              </a:ext>
            </a:extLst>
          </p:cNvPr>
          <p:cNvSpPr txBox="1"/>
          <p:nvPr/>
        </p:nvSpPr>
        <p:spPr>
          <a:xfrm>
            <a:off x="5238581" y="5983109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Session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0F7E8-709B-4075-8ED0-51970E66561B}"/>
              </a:ext>
            </a:extLst>
          </p:cNvPr>
          <p:cNvSpPr txBox="1"/>
          <p:nvPr/>
        </p:nvSpPr>
        <p:spPr>
          <a:xfrm>
            <a:off x="4163418" y="4769792"/>
            <a:ext cx="106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A71EA6-6DA5-4DDA-A537-CDE7E2BC048B}"/>
              </a:ext>
            </a:extLst>
          </p:cNvPr>
          <p:cNvSpPr txBox="1"/>
          <p:nvPr/>
        </p:nvSpPr>
        <p:spPr>
          <a:xfrm>
            <a:off x="6353682" y="3805838"/>
            <a:ext cx="1351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262644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The use of Session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499951-88FD-487B-8CC9-4417F2D48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752600"/>
            <a:ext cx="8420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248391"/>
            <a:ext cx="8229600" cy="1143000"/>
          </a:xfrm>
        </p:spPr>
        <p:txBody>
          <a:bodyPr/>
          <a:lstStyle/>
          <a:p>
            <a:r>
              <a:rPr lang="en-US" dirty="0"/>
              <a:t>Insert </a:t>
            </a:r>
            <a:r>
              <a:rPr lang="en-US" dirty="0" err="1"/>
              <a:t>sth</a:t>
            </a:r>
            <a:r>
              <a:rPr lang="en-US" dirty="0"/>
              <a:t> and then show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6D7E3-C36B-1948-304F-8462790C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681389"/>
            <a:ext cx="2982811" cy="1071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097909-DC24-90D0-C70B-68188FCB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770" y="2129136"/>
            <a:ext cx="3900131" cy="884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DEE871-7369-5924-2FE2-336537661A03}"/>
              </a:ext>
            </a:extLst>
          </p:cNvPr>
          <p:cNvSpPr txBox="1"/>
          <p:nvPr/>
        </p:nvSpPr>
        <p:spPr>
          <a:xfrm>
            <a:off x="5004947" y="2910709"/>
            <a:ext cx="370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ControlServlet.java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85DD1A-296A-8D24-9DF5-C791C19FDD94}"/>
              </a:ext>
            </a:extLst>
          </p:cNvPr>
          <p:cNvSpPr/>
          <p:nvPr/>
        </p:nvSpPr>
        <p:spPr bwMode="auto">
          <a:xfrm rot="2418039" flipV="1">
            <a:off x="5860409" y="1382833"/>
            <a:ext cx="1328151" cy="299164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7A7998-6032-B3CB-17BE-27E3D55C7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4419600"/>
            <a:ext cx="4038600" cy="233911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C672E65C-6384-0A91-3612-00D78B7C85C4}"/>
              </a:ext>
            </a:extLst>
          </p:cNvPr>
          <p:cNvSpPr/>
          <p:nvPr/>
        </p:nvSpPr>
        <p:spPr bwMode="auto">
          <a:xfrm>
            <a:off x="8001000" y="3274368"/>
            <a:ext cx="318731" cy="88466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34C8A2-8EBE-ADEF-EC17-F04271D8F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54" y="5715000"/>
            <a:ext cx="2959140" cy="699027"/>
          </a:xfrm>
          <a:prstGeom prst="rect">
            <a:avLst/>
          </a:prstGeom>
        </p:spPr>
      </p:pic>
      <p:sp>
        <p:nvSpPr>
          <p:cNvPr id="14" name="Arrow: Left 13">
            <a:extLst>
              <a:ext uri="{FF2B5EF4-FFF2-40B4-BE49-F238E27FC236}">
                <a16:creationId xmlns:a16="http://schemas.microsoft.com/office/drawing/2014/main" id="{ED3AC245-4D46-8A93-AA6C-34E370FB9CFF}"/>
              </a:ext>
            </a:extLst>
          </p:cNvPr>
          <p:cNvSpPr/>
          <p:nvPr/>
        </p:nvSpPr>
        <p:spPr bwMode="auto">
          <a:xfrm>
            <a:off x="4038600" y="5943600"/>
            <a:ext cx="609600" cy="152400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A12166-71B2-3F9B-DD23-42C89AF1F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4517193"/>
            <a:ext cx="4045994" cy="674662"/>
          </a:xfrm>
          <a:prstGeom prst="rect">
            <a:avLst/>
          </a:prstGeom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0564D14D-AE00-A9E1-F98A-EB5802144B1D}"/>
              </a:ext>
            </a:extLst>
          </p:cNvPr>
          <p:cNvSpPr/>
          <p:nvPr/>
        </p:nvSpPr>
        <p:spPr bwMode="auto">
          <a:xfrm>
            <a:off x="2209800" y="5181600"/>
            <a:ext cx="228600" cy="533400"/>
          </a:xfrm>
          <a:prstGeom prst="up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912D1-48A0-BA84-1447-76F8E1095C98}"/>
              </a:ext>
            </a:extLst>
          </p:cNvPr>
          <p:cNvSpPr txBox="1"/>
          <p:nvPr/>
        </p:nvSpPr>
        <p:spPr>
          <a:xfrm>
            <a:off x="5858162" y="1236584"/>
            <a:ext cx="415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6E52F-B18B-C295-7CBC-070BB9A20C83}"/>
              </a:ext>
            </a:extLst>
          </p:cNvPr>
          <p:cNvSpPr txBox="1"/>
          <p:nvPr/>
        </p:nvSpPr>
        <p:spPr>
          <a:xfrm>
            <a:off x="7037350" y="1732786"/>
            <a:ext cx="415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37E459-1378-6FE9-C03F-1FF25D6B0A12}"/>
              </a:ext>
            </a:extLst>
          </p:cNvPr>
          <p:cNvSpPr txBox="1"/>
          <p:nvPr/>
        </p:nvSpPr>
        <p:spPr>
          <a:xfrm>
            <a:off x="6198678" y="3913488"/>
            <a:ext cx="415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13E822-5F06-BE9C-5923-6678C04CA925}"/>
              </a:ext>
            </a:extLst>
          </p:cNvPr>
          <p:cNvSpPr txBox="1"/>
          <p:nvPr/>
        </p:nvSpPr>
        <p:spPr>
          <a:xfrm>
            <a:off x="4135650" y="5481935"/>
            <a:ext cx="415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A9995-DF7E-31C9-B345-7F7D35F5850B}"/>
              </a:ext>
            </a:extLst>
          </p:cNvPr>
          <p:cNvSpPr txBox="1"/>
          <p:nvPr/>
        </p:nvSpPr>
        <p:spPr>
          <a:xfrm>
            <a:off x="3581400" y="4071131"/>
            <a:ext cx="415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471513-B9CE-36D9-0E75-FFBD0079A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99" y="1780188"/>
            <a:ext cx="4233147" cy="2213860"/>
          </a:xfrm>
          <a:prstGeom prst="rect">
            <a:avLst/>
          </a:prstGeom>
        </p:spPr>
      </p:pic>
      <p:sp>
        <p:nvSpPr>
          <p:cNvPr id="25" name="Arrow: Left 24">
            <a:extLst>
              <a:ext uri="{FF2B5EF4-FFF2-40B4-BE49-F238E27FC236}">
                <a16:creationId xmlns:a16="http://schemas.microsoft.com/office/drawing/2014/main" id="{9CF26266-B47A-3E1D-94E5-5D690AB53C6A}"/>
              </a:ext>
            </a:extLst>
          </p:cNvPr>
          <p:cNvSpPr/>
          <p:nvPr/>
        </p:nvSpPr>
        <p:spPr bwMode="auto">
          <a:xfrm rot="5400000">
            <a:off x="1890469" y="4087183"/>
            <a:ext cx="541838" cy="291735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DFC253-4A72-27AC-678D-D3474C930C1C}"/>
              </a:ext>
            </a:extLst>
          </p:cNvPr>
          <p:cNvSpPr txBox="1"/>
          <p:nvPr/>
        </p:nvSpPr>
        <p:spPr>
          <a:xfrm>
            <a:off x="1877118" y="3394275"/>
            <a:ext cx="38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631E44-1B80-C43F-E3EB-09146D31BE4E}"/>
              </a:ext>
            </a:extLst>
          </p:cNvPr>
          <p:cNvSpPr txBox="1"/>
          <p:nvPr/>
        </p:nvSpPr>
        <p:spPr>
          <a:xfrm>
            <a:off x="5802839" y="4019490"/>
            <a:ext cx="370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ControlServlet.java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AE1D3A-EBAB-C172-537A-3DFB82CEA86E}"/>
              </a:ext>
            </a:extLst>
          </p:cNvPr>
          <p:cNvSpPr txBox="1"/>
          <p:nvPr/>
        </p:nvSpPr>
        <p:spPr>
          <a:xfrm>
            <a:off x="606027" y="6379407"/>
            <a:ext cx="370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ControlServlet.java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87CEB-8CF0-6A6B-DC81-593F7AF0E2E8}"/>
              </a:ext>
            </a:extLst>
          </p:cNvPr>
          <p:cNvSpPr txBox="1"/>
          <p:nvPr/>
        </p:nvSpPr>
        <p:spPr>
          <a:xfrm>
            <a:off x="268103" y="5043492"/>
            <a:ext cx="370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ControlServlet.java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D9D43A-31BD-7098-1D7D-5CA7C2BC61C0}"/>
              </a:ext>
            </a:extLst>
          </p:cNvPr>
          <p:cNvSpPr txBox="1"/>
          <p:nvPr/>
        </p:nvSpPr>
        <p:spPr>
          <a:xfrm flipH="1">
            <a:off x="44721" y="1401800"/>
            <a:ext cx="281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PeopleList.jsp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F348AF-43DC-FAE7-A96C-1D95AA3AEA60}"/>
              </a:ext>
            </a:extLst>
          </p:cNvPr>
          <p:cNvSpPr txBox="1"/>
          <p:nvPr/>
        </p:nvSpPr>
        <p:spPr>
          <a:xfrm flipH="1">
            <a:off x="5719810" y="624783"/>
            <a:ext cx="281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InsertPeopleForm.jsp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ED152E-9550-D3FF-10CA-A5AED35B22DD}"/>
              </a:ext>
            </a:extLst>
          </p:cNvPr>
          <p:cNvSpPr txBox="1"/>
          <p:nvPr/>
        </p:nvSpPr>
        <p:spPr>
          <a:xfrm flipH="1">
            <a:off x="349521" y="1710105"/>
            <a:ext cx="281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PeopleList.jsp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5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br>
              <a:rPr lang="en-US" sz="3600" b="1" dirty="0"/>
            </a:br>
            <a:r>
              <a:rPr lang="en-US" sz="3600" b="1" dirty="0"/>
              <a:t>How to get the value from a request parameter in JSP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800" dirty="0"/>
              <a:t>&lt;% if (</a:t>
            </a:r>
            <a:r>
              <a:rPr lang="en-US" sz="2800" dirty="0" err="1"/>
              <a:t>request.getParameter</a:t>
            </a:r>
            <a:r>
              <a:rPr lang="en-US" sz="2800" dirty="0"/>
              <a:t>("name") == null) { </a:t>
            </a:r>
            <a:r>
              <a:rPr lang="en-US" sz="2800" dirty="0" err="1"/>
              <a:t>out.println</a:t>
            </a:r>
            <a:r>
              <a:rPr lang="en-US" sz="2800" dirty="0"/>
              <a:t>("Please enter your name."); } else { </a:t>
            </a:r>
            <a:r>
              <a:rPr lang="en-US" sz="2800" dirty="0" err="1"/>
              <a:t>out.println</a:t>
            </a:r>
            <a:r>
              <a:rPr lang="en-US" sz="2800" dirty="0"/>
              <a:t>("Hello &lt;b&gt;"+request. </a:t>
            </a:r>
            <a:r>
              <a:rPr lang="en-US" sz="2800" dirty="0" err="1"/>
              <a:t>getParameter</a:t>
            </a:r>
            <a:r>
              <a:rPr lang="en-US" sz="2800" dirty="0"/>
              <a:t>("name")+"&lt;/b&gt;!"); } %&gt;</a:t>
            </a: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800" dirty="0">
                <a:hlinkClick r:id="rId3"/>
              </a:rPr>
              <a:t>https://stackoverflow.com/questions/1890438/how-to-get-parameters-from-the-url-with-jsp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br>
              <a:rPr lang="en-US" sz="3600" b="1" dirty="0"/>
            </a:b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Generating an HTML Page in JSP using </a:t>
            </a:r>
            <a:r>
              <a:rPr lang="en-US" sz="3600" b="1" dirty="0" err="1"/>
              <a:t>out.println</a:t>
            </a:r>
            <a:r>
              <a:rPr lang="en-US" sz="3600" b="1" dirty="0"/>
              <a:t>() method</a:t>
            </a:r>
            <a:br>
              <a:rPr lang="en-US" sz="3600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 err="1"/>
              <a:t>PrintWriter</a:t>
            </a:r>
            <a:r>
              <a:rPr lang="en-US" sz="2800" dirty="0"/>
              <a:t> out = </a:t>
            </a:r>
            <a:r>
              <a:rPr lang="en-US" sz="2800" dirty="0" err="1"/>
              <a:t>response.getWriter</a:t>
            </a:r>
            <a:r>
              <a:rPr lang="en-US" sz="2800" dirty="0"/>
              <a:t>( );</a:t>
            </a:r>
            <a:br>
              <a:rPr lang="en-US" sz="2800" dirty="0"/>
            </a:br>
            <a:r>
              <a:rPr lang="en-US" sz="2800" dirty="0" err="1"/>
              <a:t>response.setContentType</a:t>
            </a:r>
            <a:r>
              <a:rPr lang="en-US" sz="2800" dirty="0"/>
              <a:t>("text/html");</a:t>
            </a:r>
            <a:br>
              <a:rPr lang="en-US" sz="2800" dirty="0"/>
            </a:br>
            <a:r>
              <a:rPr lang="en-US" sz="2800" dirty="0" err="1"/>
              <a:t>out.println</a:t>
            </a:r>
            <a:r>
              <a:rPr lang="en-US" sz="2800" dirty="0"/>
              <a:t>(“Hello from a </a:t>
            </a:r>
            <a:r>
              <a:rPr lang="en-US" sz="2800" dirty="0" err="1"/>
              <a:t>Servlet</a:t>
            </a:r>
            <a:r>
              <a:rPr lang="en-US" sz="2800" dirty="0"/>
              <a:t>");</a:t>
            </a:r>
            <a:br>
              <a:rPr lang="en-US" sz="2800" dirty="0"/>
            </a:br>
            <a:r>
              <a:rPr lang="en-US" sz="2800" dirty="0" err="1"/>
              <a:t>out.println</a:t>
            </a:r>
            <a:r>
              <a:rPr lang="en-US" sz="2800" dirty="0"/>
              <a:t>(“This </a:t>
            </a:r>
            <a:r>
              <a:rPr lang="en-US" sz="2800" dirty="0" err="1"/>
              <a:t>servlet</a:t>
            </a:r>
            <a:r>
              <a:rPr lang="en-US" sz="2800" dirty="0"/>
              <a:t> ran at here");</a:t>
            </a: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endParaRPr lang="en-US" sz="2800" dirty="0">
              <a:hlinkClick r:id="rId3"/>
            </a:endParaRPr>
          </a:p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800" dirty="0">
                <a:hlinkClick r:id="rId3"/>
              </a:rPr>
              <a:t>http://www.onjava.com/pub/a/onjava/excerpt/java_cookbook_ch18/index.html?page=2</a:t>
            </a:r>
            <a:endParaRPr lang="en-US" sz="2800" dirty="0"/>
          </a:p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br>
              <a:rPr lang="en-US" sz="3600" b="1" dirty="0"/>
            </a:b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b="1" dirty="0"/>
              <a:t>How to implement a Login interface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2800" dirty="0"/>
              <a:t>You need to know 1) Get method; 2) Post method; 3) Web form; 4) how to pass web form data to a JSP page.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Source: </a:t>
            </a:r>
            <a:r>
              <a:rPr lang="en-US" sz="2800" dirty="0">
                <a:hlinkClick r:id="rId3"/>
              </a:rPr>
              <a:t>http://www.javawebtutor.com/articles/jsp/jspform.php</a:t>
            </a:r>
            <a:endParaRPr lang="en-US" sz="2800" dirty="0"/>
          </a:p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sz="3600" b="1" dirty="0"/>
              <a:t>How to insert data into database in JSP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need to learn: 1) How to create a web form so that a user can input data; 2) how to connect to a database; 3) how to receive the values input in the web form using </a:t>
            </a:r>
            <a:r>
              <a:rPr lang="en-US" dirty="0" err="1"/>
              <a:t>request.getParameter</a:t>
            </a:r>
            <a:r>
              <a:rPr lang="en-US" dirty="0"/>
              <a:t>("xxx"); 4) how to prepare an insert statement with question marks; 5) how to fill the question marks with real values using </a:t>
            </a:r>
            <a:r>
              <a:rPr lang="en-US" dirty="0" err="1"/>
              <a:t>pstatement.setString</a:t>
            </a:r>
            <a:r>
              <a:rPr lang="en-US" dirty="0"/>
              <a:t>(), etc.</a:t>
            </a:r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https://www.roseindia.net/jsp/prepared-statement-query.shtml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sz="3600" b="1" dirty="0"/>
              <a:t>How to pass values from one JSP page to another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need to learn: 1) Using Query parameter;</a:t>
            </a:r>
          </a:p>
          <a:p>
            <a:pPr algn="l"/>
            <a:r>
              <a:rPr lang="en-US" dirty="0"/>
              <a:t>2) Using Hidden variable in a web form.</a:t>
            </a:r>
          </a:p>
          <a:p>
            <a:pPr algn="l"/>
            <a:r>
              <a:rPr lang="en-US" dirty="0"/>
              <a:t>3) you can send Using Session object.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session.setAttribute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", </a:t>
            </a:r>
            <a:r>
              <a:rPr lang="en-US" dirty="0" err="1"/>
              <a:t>userid</a:t>
            </a:r>
            <a:r>
              <a:rPr lang="en-US" dirty="0"/>
              <a:t>);</a:t>
            </a:r>
          </a:p>
          <a:p>
            <a:pPr algn="l"/>
            <a:r>
              <a:rPr lang="en-US" dirty="0"/>
              <a:t>These values will now be available from any </a:t>
            </a:r>
            <a:r>
              <a:rPr lang="en-US" dirty="0" err="1"/>
              <a:t>jsp</a:t>
            </a:r>
            <a:r>
              <a:rPr lang="en-US" dirty="0"/>
              <a:t> as long as your session is still active.</a:t>
            </a:r>
          </a:p>
          <a:p>
            <a:pPr algn="l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userid</a:t>
            </a:r>
            <a:r>
              <a:rPr lang="en-US" dirty="0"/>
              <a:t> = </a:t>
            </a:r>
            <a:r>
              <a:rPr lang="en-US" dirty="0" err="1"/>
              <a:t>session.getAttribute</a:t>
            </a:r>
            <a:r>
              <a:rPr lang="en-US" dirty="0"/>
              <a:t>("</a:t>
            </a:r>
            <a:r>
              <a:rPr lang="en-US" dirty="0" err="1"/>
              <a:t>userId</a:t>
            </a:r>
            <a:r>
              <a:rPr lang="en-US" dirty="0"/>
              <a:t>");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 </a:t>
            </a:r>
            <a:r>
              <a:rPr lang="en-US" dirty="0">
                <a:hlinkClick r:id="rId3"/>
              </a:rPr>
              <a:t>https://stackoverflow.com/questions/22369717/how-to-pass-value-from-one-jsp-to-another-jsp-page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/>
              <a:t>Outline of the talk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does HTTP work?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debug your project?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kern="0" dirty="0">
                <a:latin typeface="+mn-lt"/>
              </a:rPr>
              <a:t>How does JDBC work?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kern="0" dirty="0">
                <a:latin typeface="+mn-lt"/>
              </a:rPr>
              <a:t>How does session work?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kern="0" dirty="0">
                <a:latin typeface="+mn-lt"/>
              </a:rPr>
              <a:t>How does JSP/JSTL work?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kern="0" dirty="0">
                <a:latin typeface="+mn-lt"/>
              </a:rPr>
              <a:t>How to design a good interface?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200" kern="0" dirty="0">
                <a:latin typeface="+mn-lt"/>
              </a:rPr>
              <a:t>Summary: the architecture of your project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3200" kern="0" dirty="0"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3200" kern="0" dirty="0"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3200" kern="0" dirty="0"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3200" kern="0" dirty="0">
              <a:latin typeface="+mn-lt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95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b="1" dirty="0"/>
              <a:t>How to create an input of type date so that you can select from a popup </a:t>
            </a:r>
            <a:r>
              <a:rPr lang="en-US" b="1" dirty="0" err="1"/>
              <a:t>calendear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Just use the type of "date" for the input element.</a:t>
            </a:r>
          </a:p>
          <a:p>
            <a:pPr algn="l"/>
            <a:r>
              <a:rPr lang="en-US" dirty="0"/>
              <a:t>To create other types of input fields, check out: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Birthday:</a:t>
            </a:r>
            <a:br>
              <a:rPr lang="en-US" dirty="0"/>
            </a:br>
            <a:r>
              <a:rPr lang="en-US" dirty="0"/>
              <a:t>  &lt;input type="date" name="</a:t>
            </a:r>
            <a:r>
              <a:rPr lang="en-US" dirty="0" err="1"/>
              <a:t>bday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 </a:t>
            </a:r>
          </a:p>
          <a:p>
            <a:pPr algn="l"/>
            <a:br>
              <a:rPr lang="en-US" dirty="0"/>
            </a:br>
            <a:r>
              <a:rPr lang="en-US" dirty="0">
                <a:hlinkClick r:id="rId3"/>
              </a:rPr>
              <a:t>https://www.w3schools.com/html/html_form_input_types.asp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retrieve data from database and then display as a webpage in JSP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need to know 1) how to connect to the database; 2) how to execute a SQL query; 3) how to retrieve the query result suing </a:t>
            </a:r>
            <a:r>
              <a:rPr lang="en-US" dirty="0" err="1"/>
              <a:t>resultSet.next</a:t>
            </a:r>
            <a:r>
              <a:rPr lang="en-US" dirty="0"/>
              <a:t>() and </a:t>
            </a:r>
            <a:r>
              <a:rPr lang="en-US" dirty="0" err="1"/>
              <a:t>resultSet.getString</a:t>
            </a:r>
            <a:r>
              <a:rPr lang="en-US" dirty="0"/>
              <a:t>(), etc; and 4) How to format and display the result as a table.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https://www.roseindia.net/jsp/how-to-retrieve-data-from-database-in-jsp.shtml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set initial value and auto increment in </a:t>
            </a:r>
            <a:r>
              <a:rPr lang="en-US" b="1" dirty="0" err="1"/>
              <a:t>MySQL</a:t>
            </a:r>
            <a:r>
              <a:rPr lang="en-US" b="1" dirty="0"/>
              <a:t>?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66800" y="2133600"/>
            <a:ext cx="762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It is convenient to let the database to manage id, such as order IDs that can be generated automatically each time we insert a new order </a:t>
            </a:r>
            <a:r>
              <a:rPr lang="en-US" dirty="0" err="1"/>
              <a:t>tuple</a:t>
            </a:r>
            <a:r>
              <a:rPr lang="en-US" dirty="0"/>
              <a:t> into the order table. Moreover, we might want to set an initial value for the IDs so that it will not start from 0 as the first customer does not like to see a "000000" order.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ALTER TABLE users AUTO_INCREMENT=1001;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 </a:t>
            </a:r>
            <a:r>
              <a:rPr lang="en-US" dirty="0">
                <a:hlinkClick r:id="rId3"/>
              </a:rPr>
              <a:t>https://stackoverflow.com/questions/1485668/how-to-set-initial-value-and-auto-increment-in-mysql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update database in JSP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1600200"/>
            <a:ext cx="7620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will learn: 1) How to create a web from to take values from a user: 2) How to pass those values from the user to a JSP page using action="updatingDatabase.jsp" and </a:t>
            </a:r>
            <a:r>
              <a:rPr lang="en-US" dirty="0" err="1"/>
              <a:t>request.getParameter</a:t>
            </a:r>
            <a:r>
              <a:rPr lang="en-US" dirty="0"/>
              <a:t>("name"); 3) How to prepare an INSERT SQL statement with question marks; 4) how to fill the </a:t>
            </a:r>
            <a:r>
              <a:rPr lang="en-US" dirty="0" err="1"/>
              <a:t>questionsmarks</a:t>
            </a:r>
            <a:r>
              <a:rPr lang="en-US" dirty="0"/>
              <a:t> with the values from the user using</a:t>
            </a:r>
            <a:br>
              <a:rPr lang="en-US" dirty="0"/>
            </a:br>
            <a:r>
              <a:rPr lang="en-US" dirty="0" err="1"/>
              <a:t>ps.setString</a:t>
            </a:r>
            <a:r>
              <a:rPr lang="en-US" dirty="0"/>
              <a:t>(1, name) and </a:t>
            </a:r>
            <a:r>
              <a:rPr lang="en-US" dirty="0" err="1"/>
              <a:t>ps.setInt</a:t>
            </a:r>
            <a:r>
              <a:rPr lang="en-US" dirty="0"/>
              <a:t>(2, id) methods; 5) how to select the new table and display its content in a webpage.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</a:t>
            </a:r>
            <a:br>
              <a:rPr lang="en-US" dirty="0"/>
            </a:br>
            <a:r>
              <a:rPr lang="en-US" dirty="0">
                <a:hlinkClick r:id="rId3"/>
              </a:rPr>
              <a:t>https://www.roseindia.net/jsp/update-database.shtml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create a static Drop-Down List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16002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will learn: 1) HTML form, and 2) the SELECT tag.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</a:t>
            </a:r>
            <a:br>
              <a:rPr lang="en-US" dirty="0"/>
            </a:br>
            <a:r>
              <a:rPr lang="en-US" dirty="0"/>
              <a:t> https://www.youtube.com/watch?v=89rRD04QZE4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b="1" dirty="0"/>
              <a:t>How to create a dynamic Drop-Down List from the database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00" y="1600200"/>
            <a:ext cx="762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You will learn: 1) HTML form, 2) querying the database; and 3) create a dynamic select element from the querying result.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Source:</a:t>
            </a:r>
            <a:br>
              <a:rPr lang="en-US" dirty="0"/>
            </a:br>
            <a:r>
              <a:rPr lang="en-US" dirty="0"/>
              <a:t> https://www.roseindia.net/jsp/get-data-into-dropdownlist-database.shtml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66F63-1FA6-44DB-B0B1-F1FA80BB4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657225"/>
            <a:ext cx="79724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7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AA95C-B37E-4915-BE7F-872D984D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1107"/>
            <a:ext cx="9144000" cy="40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39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6DBB-728D-408A-AEBE-BFE056C35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5349"/>
            <a:ext cx="9144000" cy="4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77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764E7B-CA5E-467F-9E33-A0F675C5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523999"/>
            <a:ext cx="8444793" cy="35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5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B4ACBF-102F-4F9E-B6A5-2A450062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422" y="1273841"/>
            <a:ext cx="1600201" cy="1923505"/>
          </a:xfrm>
          <a:prstGeom prst="rect">
            <a:avLst/>
          </a:prstGeom>
        </p:spPr>
      </p:pic>
      <p:pic>
        <p:nvPicPr>
          <p:cNvPr id="6" name="Picture 6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F3446A1B-6B91-4EB0-931A-DA5D456B7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000" y="4233999"/>
            <a:ext cx="1574084" cy="1146688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15891FD0-FD56-4790-8325-E68BCE901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039" y="3238483"/>
            <a:ext cx="1276965" cy="9623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8D99A-03BA-4AEE-8AEC-D28BBD307D93}"/>
              </a:ext>
            </a:extLst>
          </p:cNvPr>
          <p:cNvCxnSpPr/>
          <p:nvPr/>
        </p:nvCxnSpPr>
        <p:spPr bwMode="auto">
          <a:xfrm>
            <a:off x="3964161" y="2718603"/>
            <a:ext cx="1844" cy="61943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2C0A4D-84E7-4529-866D-6E16147DC1D5}"/>
              </a:ext>
            </a:extLst>
          </p:cNvPr>
          <p:cNvCxnSpPr>
            <a:cxnSpLocks/>
          </p:cNvCxnSpPr>
          <p:nvPr/>
        </p:nvCxnSpPr>
        <p:spPr bwMode="auto">
          <a:xfrm>
            <a:off x="4019466" y="3935343"/>
            <a:ext cx="11062" cy="47195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26D158-B052-4D58-86D3-9C283226697F}"/>
              </a:ext>
            </a:extLst>
          </p:cNvPr>
          <p:cNvSpPr txBox="1"/>
          <p:nvPr/>
        </p:nvSpPr>
        <p:spPr>
          <a:xfrm>
            <a:off x="3870138" y="2956419"/>
            <a:ext cx="234683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Times New Roman"/>
                <a:cs typeface="Times New Roman"/>
              </a:rPr>
              <a:t>http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630BF-B3D1-4B51-821B-F61373FFFC47}"/>
              </a:ext>
            </a:extLst>
          </p:cNvPr>
          <p:cNvSpPr txBox="1"/>
          <p:nvPr/>
        </p:nvSpPr>
        <p:spPr>
          <a:xfrm>
            <a:off x="5437153" y="4809184"/>
            <a:ext cx="234683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Layer 1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9B078F-B9A9-4E00-9887-99DE886AB6A6}"/>
              </a:ext>
            </a:extLst>
          </p:cNvPr>
          <p:cNvSpPr txBox="1"/>
          <p:nvPr/>
        </p:nvSpPr>
        <p:spPr>
          <a:xfrm>
            <a:off x="5529330" y="1951683"/>
            <a:ext cx="234683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Layer 2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1DC0D-9EBC-42C3-BA99-C319369E2E01}"/>
              </a:ext>
            </a:extLst>
          </p:cNvPr>
          <p:cNvSpPr txBox="1"/>
          <p:nvPr/>
        </p:nvSpPr>
        <p:spPr>
          <a:xfrm>
            <a:off x="2220160" y="1850287"/>
            <a:ext cx="155411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latin typeface="Times New Roman"/>
                <a:cs typeface="Times New Roman"/>
              </a:rPr>
              <a:t>Java, JSP, </a:t>
            </a:r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HTML,</a:t>
            </a:r>
            <a:endParaRPr lang="en-US" sz="1200" dirty="0">
              <a:solidFill>
                <a:srgbClr val="FF0000"/>
              </a:solidFill>
              <a:cs typeface="Times New Roman" pitchFamily="18" charset="0"/>
            </a:endParaRPr>
          </a:p>
          <a:p>
            <a:pPr algn="l"/>
            <a:r>
              <a:rPr lang="en-US" sz="1200" dirty="0" err="1">
                <a:solidFill>
                  <a:srgbClr val="FF0000"/>
                </a:solidFill>
                <a:latin typeface="Times New Roman"/>
                <a:cs typeface="Times New Roman"/>
              </a:rPr>
              <a:t>Javascript</a:t>
            </a:r>
            <a:r>
              <a:rPr lang="en-US" sz="1200" dirty="0">
                <a:solidFill>
                  <a:srgbClr val="FF0000"/>
                </a:solidFill>
                <a:latin typeface="Times New Roman"/>
                <a:cs typeface="Times New Roman"/>
              </a:rPr>
              <a:t> programs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784FA-5EC6-480A-8D22-7EE303756487}"/>
              </a:ext>
            </a:extLst>
          </p:cNvPr>
          <p:cNvSpPr txBox="1"/>
          <p:nvPr/>
        </p:nvSpPr>
        <p:spPr>
          <a:xfrm>
            <a:off x="3208122" y="5267582"/>
            <a:ext cx="27432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Web browser</a:t>
            </a:r>
            <a:endParaRPr lang="en-US" dirty="0"/>
          </a:p>
        </p:txBody>
      </p:sp>
      <p:sp>
        <p:nvSpPr>
          <p:cNvPr id="28" name="TextBox 19">
            <a:extLst>
              <a:ext uri="{FF2B5EF4-FFF2-40B4-BE49-F238E27FC236}">
                <a16:creationId xmlns:a16="http://schemas.microsoft.com/office/drawing/2014/main" id="{7CE79E31-9520-468E-B70C-D359EE979F97}"/>
              </a:ext>
            </a:extLst>
          </p:cNvPr>
          <p:cNvSpPr txBox="1"/>
          <p:nvPr/>
        </p:nvSpPr>
        <p:spPr>
          <a:xfrm>
            <a:off x="1993619" y="4887990"/>
            <a:ext cx="1554113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Times New Roman"/>
                <a:cs typeface="Times New Roman"/>
              </a:rPr>
              <a:t>HTML, Javascript</a:t>
            </a:r>
            <a:endParaRPr lang="en-US" sz="1200">
              <a:cs typeface="Times New Roman" pitchFamily="18" charset="0"/>
            </a:endParaRP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1D3A4D95-CD6B-4FF7-B921-62538422F871}"/>
              </a:ext>
            </a:extLst>
          </p:cNvPr>
          <p:cNvSpPr txBox="1"/>
          <p:nvPr/>
        </p:nvSpPr>
        <p:spPr>
          <a:xfrm>
            <a:off x="1450273" y="371797"/>
            <a:ext cx="63627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How does HTTP work?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3662686D-D92A-43DC-A010-0DE8D1525F96}"/>
              </a:ext>
            </a:extLst>
          </p:cNvPr>
          <p:cNvSpPr txBox="1"/>
          <p:nvPr/>
        </p:nvSpPr>
        <p:spPr>
          <a:xfrm>
            <a:off x="1820975" y="5994122"/>
            <a:ext cx="64554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Times New Roman"/>
                <a:cs typeface="Times New Roman"/>
              </a:rPr>
              <a:t>Check out: 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  <a:hlinkClick r:id="rId6"/>
              </a:rPr>
              <a:t>https://www.youtube.com/watch?v=eesqK59rhGA</a:t>
            </a:r>
            <a:endParaRPr lang="en-US" sz="1800" dirty="0">
              <a:solidFill>
                <a:srgbClr val="FF0000"/>
              </a:solidFill>
              <a:latin typeface="Times New Roman"/>
              <a:cs typeface="Times New Roman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3818135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B55C52-D4F0-4A8B-AEE7-5CE711FA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985"/>
            <a:ext cx="9144000" cy="463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25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00518-3970-4C73-9A62-4B689E13A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38885"/>
            <a:ext cx="7315200" cy="478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621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5FF4CF-4244-4890-BEFC-8CFE2E3A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25" y="838200"/>
            <a:ext cx="61531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1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sz="3200" b="1" dirty="0"/>
              <a:t>Modify a list using a Popup window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066800"/>
            <a:ext cx="6892549" cy="529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6400800" y="2743200"/>
            <a:ext cx="1371600" cy="6096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a column to sort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676400"/>
            <a:ext cx="6176034" cy="454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箭头连接符 10"/>
          <p:cNvCxnSpPr/>
          <p:nvPr/>
        </p:nvCxnSpPr>
        <p:spPr bwMode="auto">
          <a:xfrm rot="16200000" flipV="1">
            <a:off x="7315200" y="1905000"/>
            <a:ext cx="762000" cy="7620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7924800" y="2667000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sz="3600" b="1" dirty="0"/>
              <a:t>Interface Matters (Case study: https://wayne.campusdish.com/ )</a:t>
            </a:r>
            <a:br>
              <a:rPr lang="en-US" sz="3600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64327" cy="4710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8229600" cy="1143000"/>
          </a:xfrm>
        </p:spPr>
        <p:txBody>
          <a:bodyPr/>
          <a:lstStyle/>
          <a:p>
            <a:r>
              <a:rPr lang="en-US" sz="3600" b="1" dirty="0"/>
              <a:t>Interface Matters (Case study: IEEE conference registration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057400"/>
            <a:ext cx="8465051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3F4DC8-4446-4CA5-AC3B-1923D55A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cs typeface="Times New Roman"/>
              </a:rPr>
              <a:t>Summary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81FF34-D07E-44A9-AB2E-09AAEDA6F66F}"/>
              </a:ext>
            </a:extLst>
          </p:cNvPr>
          <p:cNvSpPr txBox="1"/>
          <p:nvPr/>
        </p:nvSpPr>
        <p:spPr>
          <a:xfrm>
            <a:off x="2529508" y="4119768"/>
            <a:ext cx="398559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/>
                <a:cs typeface="Times New Roman"/>
              </a:rPr>
              <a:t>Database Acces Layer (Table1.java Table2.java...)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3AE422-5B70-46FF-9DA4-8F3B5583120B}"/>
              </a:ext>
            </a:extLst>
          </p:cNvPr>
          <p:cNvSpPr txBox="1"/>
          <p:nvPr/>
        </p:nvSpPr>
        <p:spPr>
          <a:xfrm>
            <a:off x="2529508" y="3200399"/>
            <a:ext cx="3985590" cy="830997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latin typeface="Times New Roman"/>
                <a:cs typeface="Times New Roman"/>
              </a:rPr>
              <a:t>Application Logic Layer (Query1.java  Trans1.java...)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7C2082-AEBA-4A5F-9DAA-26FB33A355D8}"/>
              </a:ext>
            </a:extLst>
          </p:cNvPr>
          <p:cNvSpPr txBox="1"/>
          <p:nvPr/>
        </p:nvSpPr>
        <p:spPr>
          <a:xfrm>
            <a:off x="2529507" y="2281030"/>
            <a:ext cx="398559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latin typeface="Times New Roman"/>
                <a:cs typeface="Times New Roman"/>
              </a:rPr>
              <a:t>Web Interace Layer (login.jsp logout.jsp, signup.html)</a:t>
            </a: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EA879BF5-D5CB-4A87-BE9E-37323AD70B0B}"/>
              </a:ext>
            </a:extLst>
          </p:cNvPr>
          <p:cNvSpPr/>
          <p:nvPr/>
        </p:nvSpPr>
        <p:spPr bwMode="auto">
          <a:xfrm>
            <a:off x="1517257" y="3366830"/>
            <a:ext cx="978408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A0F34D9E-EED3-41D1-BEA9-686DFD7397A8}"/>
              </a:ext>
            </a:extLst>
          </p:cNvPr>
          <p:cNvSpPr/>
          <p:nvPr/>
        </p:nvSpPr>
        <p:spPr bwMode="auto">
          <a:xfrm>
            <a:off x="1535893" y="2441248"/>
            <a:ext cx="978408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BC9D5D56-70F7-4DD0-B68B-FFF1E8346B57}"/>
              </a:ext>
            </a:extLst>
          </p:cNvPr>
          <p:cNvSpPr/>
          <p:nvPr/>
        </p:nvSpPr>
        <p:spPr bwMode="auto">
          <a:xfrm>
            <a:off x="1542104" y="4286199"/>
            <a:ext cx="978408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83D067F-459B-4DDF-90D2-47D8B458417B}"/>
              </a:ext>
            </a:extLst>
          </p:cNvPr>
          <p:cNvSpPr txBox="1"/>
          <p:nvPr/>
        </p:nvSpPr>
        <p:spPr>
          <a:xfrm>
            <a:off x="690768" y="3386758"/>
            <a:ext cx="10038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/>
                <a:cs typeface="Times New Roman"/>
              </a:rPr>
              <a:t>Java</a:t>
            </a:r>
            <a:endParaRPr lang="zh-TW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BF3BD96-F25C-4CF2-8257-1057320FBEA5}"/>
              </a:ext>
            </a:extLst>
          </p:cNvPr>
          <p:cNvSpPr txBox="1"/>
          <p:nvPr/>
        </p:nvSpPr>
        <p:spPr>
          <a:xfrm>
            <a:off x="690767" y="4306127"/>
            <a:ext cx="10038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/>
                <a:cs typeface="Times New Roman"/>
              </a:rPr>
              <a:t>Java</a:t>
            </a:r>
            <a:endParaRPr lang="zh-TW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EE9A588-E734-414B-8184-B484362CA1B1}"/>
              </a:ext>
            </a:extLst>
          </p:cNvPr>
          <p:cNvSpPr txBox="1"/>
          <p:nvPr/>
        </p:nvSpPr>
        <p:spPr>
          <a:xfrm>
            <a:off x="44723" y="2479812"/>
            <a:ext cx="179898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latin typeface="Times New Roman"/>
                <a:cs typeface="Times New Roman"/>
              </a:rPr>
              <a:t>JSP/HTML</a:t>
            </a:r>
            <a:endParaRPr lang="en-US" altLang="zh-TW" dirty="0">
              <a:latin typeface="Times New Roman"/>
              <a:cs typeface="Times New Roman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0ADC1A6-C066-44B8-9A61-00CF864042F2}"/>
              </a:ext>
            </a:extLst>
          </p:cNvPr>
          <p:cNvSpPr txBox="1"/>
          <p:nvPr/>
        </p:nvSpPr>
        <p:spPr>
          <a:xfrm>
            <a:off x="715616" y="5436704"/>
            <a:ext cx="8458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/>
                <a:cs typeface="Times New Roman"/>
              </a:rPr>
              <a:t>Database Access Layer: </a:t>
            </a:r>
            <a:r>
              <a:rPr lang="zh-TW" altLang="en-US">
                <a:solidFill>
                  <a:srgbClr val="7030A0"/>
                </a:solidFill>
                <a:latin typeface="Times New Roman"/>
                <a:cs typeface="Times New Roman"/>
              </a:rPr>
              <a:t>Only CRUD operations for each table</a:t>
            </a:r>
            <a:endParaRPr lang="zh-TW">
              <a:solidFill>
                <a:srgbClr val="7030A0"/>
              </a:solidFill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5702C-C0FD-46C1-86F1-0F3A5C9DE055}"/>
              </a:ext>
            </a:extLst>
          </p:cNvPr>
          <p:cNvSpPr txBox="1"/>
          <p:nvPr/>
        </p:nvSpPr>
        <p:spPr>
          <a:xfrm>
            <a:off x="1371600" y="60960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Simple: ONLY HTML+JSP+JAVA</a:t>
            </a:r>
          </a:p>
        </p:txBody>
      </p:sp>
    </p:spTree>
    <p:extLst>
      <p:ext uri="{BB962C8B-B14F-4D97-AF65-F5344CB8AC3E}">
        <p14:creationId xmlns:p14="http://schemas.microsoft.com/office/powerpoint/2010/main" val="1193924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3F4DC8-4446-4CA5-AC3B-1923D55A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r>
              <a:rPr lang="en-US" altLang="zh-TW" dirty="0">
                <a:cs typeface="Times New Roman"/>
              </a:rPr>
              <a:t>How to debug</a:t>
            </a:r>
            <a:endParaRPr lang="zh-TW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B5702C-C0FD-46C1-86F1-0F3A5C9DE055}"/>
              </a:ext>
            </a:extLst>
          </p:cNvPr>
          <p:cNvSpPr txBox="1"/>
          <p:nvPr/>
        </p:nvSpPr>
        <p:spPr>
          <a:xfrm>
            <a:off x="1371600" y="6096000"/>
            <a:ext cx="617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Before you see the TA, you should tell which line gives you’re the trouble!!!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C9E17-0226-66F0-50C2-1FF2B40A2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765065"/>
            <a:ext cx="6858000" cy="53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263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881" y="232719"/>
            <a:ext cx="8229600" cy="1143000"/>
          </a:xfrm>
        </p:spPr>
        <p:txBody>
          <a:bodyPr/>
          <a:lstStyle/>
          <a:p>
            <a:r>
              <a:rPr lang="en-US" b="1" dirty="0">
                <a:cs typeface="Times New Roman"/>
              </a:rPr>
              <a:t>Collaboration skill is the key</a:t>
            </a:r>
            <a:endParaRPr lang="en-US" b="1" dirty="0"/>
          </a:p>
        </p:txBody>
      </p:sp>
      <p:pic>
        <p:nvPicPr>
          <p:cNvPr id="3" name="Picture 2" descr="A person in a suit sitting in a chair&#10;&#10;Description automatically generated">
            <a:extLst>
              <a:ext uri="{FF2B5EF4-FFF2-40B4-BE49-F238E27FC236}">
                <a16:creationId xmlns:a16="http://schemas.microsoft.com/office/drawing/2014/main" id="{82E00B1E-6894-F31B-9CC3-DBB2BD05E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7106266" cy="3833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CC511-10E4-5D79-AF8B-3E3F8161C0AE}"/>
              </a:ext>
            </a:extLst>
          </p:cNvPr>
          <p:cNvSpPr txBox="1"/>
          <p:nvPr/>
        </p:nvSpPr>
        <p:spPr>
          <a:xfrm>
            <a:off x="2486333" y="57867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Satya Nadella, CEO of Microsoft</a:t>
            </a:r>
          </a:p>
        </p:txBody>
      </p:sp>
    </p:spTree>
    <p:extLst>
      <p:ext uri="{BB962C8B-B14F-4D97-AF65-F5344CB8AC3E}">
        <p14:creationId xmlns:p14="http://schemas.microsoft.com/office/powerpoint/2010/main" val="296563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1D3A4D95-CD6B-4FF7-B921-62538422F871}"/>
              </a:ext>
            </a:extLst>
          </p:cNvPr>
          <p:cNvSpPr txBox="1"/>
          <p:nvPr/>
        </p:nvSpPr>
        <p:spPr>
          <a:xfrm>
            <a:off x="1450273" y="371797"/>
            <a:ext cx="63627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HTTP Messages</a:t>
            </a:r>
            <a:endParaRPr lang="zh-TW" altLang="en-US" dirty="0"/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3662686D-D92A-43DC-A010-0DE8D1525F96}"/>
              </a:ext>
            </a:extLst>
          </p:cNvPr>
          <p:cNvSpPr txBox="1"/>
          <p:nvPr/>
        </p:nvSpPr>
        <p:spPr>
          <a:xfrm>
            <a:off x="813778" y="5994122"/>
            <a:ext cx="84132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Check out: 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  <a:hlinkClick r:id="rId3"/>
              </a:rPr>
              <a:t>https://developer.mozilla.org/en-US/docs/Web/HTTP/Messages</a:t>
            </a:r>
          </a:p>
        </p:txBody>
      </p:sp>
      <p:pic>
        <p:nvPicPr>
          <p:cNvPr id="2" name="圖片 2" descr="一張含有 螢幕擷取畫面 的圖片&#10;&#10;描述是以非常高的可信度產生">
            <a:extLst>
              <a:ext uri="{FF2B5EF4-FFF2-40B4-BE49-F238E27FC236}">
                <a16:creationId xmlns:a16="http://schemas.microsoft.com/office/drawing/2014/main" id="{8C824BD7-04FE-420E-B7A1-AA555F93C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12" y="1251134"/>
            <a:ext cx="7960258" cy="290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0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1D3A4D95-CD6B-4FF7-B921-62538422F871}"/>
              </a:ext>
            </a:extLst>
          </p:cNvPr>
          <p:cNvSpPr txBox="1"/>
          <p:nvPr/>
        </p:nvSpPr>
        <p:spPr>
          <a:xfrm>
            <a:off x="1450273" y="371797"/>
            <a:ext cx="63627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HTTP GET/POST Requests</a:t>
            </a:r>
            <a:endParaRPr lang="zh-TW" altLang="en-US" dirty="0"/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3662686D-D92A-43DC-A010-0DE8D1525F96}"/>
              </a:ext>
            </a:extLst>
          </p:cNvPr>
          <p:cNvSpPr txBox="1"/>
          <p:nvPr/>
        </p:nvSpPr>
        <p:spPr>
          <a:xfrm>
            <a:off x="813778" y="5994122"/>
            <a:ext cx="84132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Times New Roman"/>
                <a:cs typeface="Times New Roman"/>
              </a:rPr>
              <a:t>Check out: 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  <a:hlinkClick r:id="rId3"/>
              </a:rPr>
              <a:t>https://www.diffen.com/difference/GET-vs-POST-HTTP-Requests</a:t>
            </a:r>
          </a:p>
        </p:txBody>
      </p:sp>
      <p:pic>
        <p:nvPicPr>
          <p:cNvPr id="3" name="圖片 3">
            <a:extLst>
              <a:ext uri="{FF2B5EF4-FFF2-40B4-BE49-F238E27FC236}">
                <a16:creationId xmlns:a16="http://schemas.microsoft.com/office/drawing/2014/main" id="{5FBAC2EA-1A5F-4826-B900-B9EE09919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84" y="2022318"/>
            <a:ext cx="7541536" cy="186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6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1D3A4D95-CD6B-4FF7-B921-62538422F871}"/>
              </a:ext>
            </a:extLst>
          </p:cNvPr>
          <p:cNvSpPr txBox="1"/>
          <p:nvPr/>
        </p:nvSpPr>
        <p:spPr>
          <a:xfrm>
            <a:off x="1450273" y="371797"/>
            <a:ext cx="63627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Java Servlet Tutorial</a:t>
            </a:r>
            <a:endParaRPr lang="zh-TW"/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3662686D-D92A-43DC-A010-0DE8D1525F96}"/>
              </a:ext>
            </a:extLst>
          </p:cNvPr>
          <p:cNvSpPr txBox="1"/>
          <p:nvPr/>
        </p:nvSpPr>
        <p:spPr>
          <a:xfrm>
            <a:off x="813778" y="5994122"/>
            <a:ext cx="84132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Times New Roman"/>
                <a:cs typeface="Times New Roman"/>
              </a:rPr>
              <a:t>Check out: 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  <a:hlinkClick r:id="rId3"/>
              </a:rPr>
              <a:t>https://www.javatpoint.com/servlet-tutorial</a:t>
            </a:r>
          </a:p>
        </p:txBody>
      </p:sp>
      <p:pic>
        <p:nvPicPr>
          <p:cNvPr id="2" name="圖片 3">
            <a:extLst>
              <a:ext uri="{FF2B5EF4-FFF2-40B4-BE49-F238E27FC236}">
                <a16:creationId xmlns:a16="http://schemas.microsoft.com/office/drawing/2014/main" id="{DAC90A89-9FBD-4E56-ADA6-B5F62EE08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02" y="1602832"/>
            <a:ext cx="6998328" cy="34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2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3F4DC8-4446-4CA5-AC3B-1923D55A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cs typeface="Times New Roman"/>
              </a:rPr>
              <a:t>Debugging One Layer at a Time</a:t>
            </a:r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81FF34-D07E-44A9-AB2E-09AAEDA6F66F}"/>
              </a:ext>
            </a:extLst>
          </p:cNvPr>
          <p:cNvSpPr txBox="1"/>
          <p:nvPr/>
        </p:nvSpPr>
        <p:spPr>
          <a:xfrm>
            <a:off x="2529508" y="4119768"/>
            <a:ext cx="398559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latin typeface="Times New Roman"/>
                <a:cs typeface="Times New Roman"/>
              </a:rPr>
              <a:t>Database Acces Layer (Table1.java Table2.java...)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3AE422-5B70-46FF-9DA4-8F3B5583120B}"/>
              </a:ext>
            </a:extLst>
          </p:cNvPr>
          <p:cNvSpPr txBox="1"/>
          <p:nvPr/>
        </p:nvSpPr>
        <p:spPr>
          <a:xfrm>
            <a:off x="2529508" y="3200399"/>
            <a:ext cx="3985590" cy="830997"/>
          </a:xfrm>
          <a:prstGeom prst="rect">
            <a:avLst/>
          </a:prstGeom>
          <a:solidFill>
            <a:srgbClr val="FFC000"/>
          </a:solidFill>
          <a:ln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latin typeface="Times New Roman"/>
                <a:cs typeface="Times New Roman"/>
              </a:rPr>
              <a:t>Application Logic Layer (Query1.java  Trans1.java...)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87C2082-AEBA-4A5F-9DAA-26FB33A355D8}"/>
              </a:ext>
            </a:extLst>
          </p:cNvPr>
          <p:cNvSpPr txBox="1"/>
          <p:nvPr/>
        </p:nvSpPr>
        <p:spPr>
          <a:xfrm>
            <a:off x="2529507" y="2281030"/>
            <a:ext cx="398559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dirty="0">
                <a:latin typeface="Times New Roman"/>
                <a:cs typeface="Times New Roman"/>
              </a:rPr>
              <a:t>Web Interace Layer (login.jsp logout.jsp, </a:t>
            </a:r>
            <a:r>
              <a:rPr lang="zh-TW" altLang="en-US" dirty="0">
                <a:solidFill>
                  <a:srgbClr val="FF0000"/>
                </a:solidFill>
                <a:latin typeface="Times New Roman"/>
                <a:cs typeface="Times New Roman"/>
              </a:rPr>
              <a:t>signup.html</a:t>
            </a:r>
            <a:r>
              <a:rPr lang="zh-TW" altLang="en-US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EA879BF5-D5CB-4A87-BE9E-37323AD70B0B}"/>
              </a:ext>
            </a:extLst>
          </p:cNvPr>
          <p:cNvSpPr/>
          <p:nvPr/>
        </p:nvSpPr>
        <p:spPr bwMode="auto">
          <a:xfrm>
            <a:off x="1517257" y="3366830"/>
            <a:ext cx="978408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A0F34D9E-EED3-41D1-BEA9-686DFD7397A8}"/>
              </a:ext>
            </a:extLst>
          </p:cNvPr>
          <p:cNvSpPr/>
          <p:nvPr/>
        </p:nvSpPr>
        <p:spPr bwMode="auto">
          <a:xfrm>
            <a:off x="1535893" y="2441248"/>
            <a:ext cx="978408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BC9D5D56-70F7-4DD0-B68B-FFF1E8346B57}"/>
              </a:ext>
            </a:extLst>
          </p:cNvPr>
          <p:cNvSpPr/>
          <p:nvPr/>
        </p:nvSpPr>
        <p:spPr bwMode="auto">
          <a:xfrm>
            <a:off x="1542104" y="4286199"/>
            <a:ext cx="978408" cy="484632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83D067F-459B-4DDF-90D2-47D8B458417B}"/>
              </a:ext>
            </a:extLst>
          </p:cNvPr>
          <p:cNvSpPr txBox="1"/>
          <p:nvPr/>
        </p:nvSpPr>
        <p:spPr>
          <a:xfrm>
            <a:off x="690768" y="3386758"/>
            <a:ext cx="10038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/>
                <a:cs typeface="Times New Roman"/>
              </a:rPr>
              <a:t>Java</a:t>
            </a:r>
            <a:endParaRPr lang="zh-TW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BF3BD96-F25C-4CF2-8257-1057320FBEA5}"/>
              </a:ext>
            </a:extLst>
          </p:cNvPr>
          <p:cNvSpPr txBox="1"/>
          <p:nvPr/>
        </p:nvSpPr>
        <p:spPr>
          <a:xfrm>
            <a:off x="690767" y="4306127"/>
            <a:ext cx="100385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/>
                <a:cs typeface="Times New Roman"/>
              </a:rPr>
              <a:t>Java</a:t>
            </a:r>
            <a:endParaRPr lang="zh-TW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EE9A588-E734-414B-8184-B484362CA1B1}"/>
              </a:ext>
            </a:extLst>
          </p:cNvPr>
          <p:cNvSpPr txBox="1"/>
          <p:nvPr/>
        </p:nvSpPr>
        <p:spPr>
          <a:xfrm>
            <a:off x="44723" y="2479812"/>
            <a:ext cx="179898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/>
                <a:cs typeface="Times New Roman"/>
              </a:rPr>
              <a:t>JSP/HTML</a:t>
            </a:r>
            <a:endParaRPr lang="zh-TW" altLang="en-US" dirty="0">
              <a:cs typeface="Times New Roman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0ADC1A6-C066-44B8-9A61-00CF864042F2}"/>
              </a:ext>
            </a:extLst>
          </p:cNvPr>
          <p:cNvSpPr txBox="1"/>
          <p:nvPr/>
        </p:nvSpPr>
        <p:spPr>
          <a:xfrm>
            <a:off x="715616" y="5436704"/>
            <a:ext cx="8458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latin typeface="Times New Roman"/>
                <a:cs typeface="Times New Roman"/>
              </a:rPr>
              <a:t>Database Access Layer: </a:t>
            </a:r>
            <a:r>
              <a:rPr lang="zh-TW" altLang="en-US">
                <a:solidFill>
                  <a:srgbClr val="7030A0"/>
                </a:solidFill>
                <a:latin typeface="Times New Roman"/>
                <a:cs typeface="Times New Roman"/>
              </a:rPr>
              <a:t>Only CRUD operations for each table</a:t>
            </a:r>
            <a:endParaRPr lang="zh-TW">
              <a:solidFill>
                <a:srgbClr val="7030A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518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B4ACBF-102F-4F9E-B6A5-2A450062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368" y="3940841"/>
            <a:ext cx="1600201" cy="1923505"/>
          </a:xfrm>
          <a:prstGeom prst="rect">
            <a:avLst/>
          </a:prstGeom>
        </p:spPr>
      </p:pic>
      <p:pic>
        <p:nvPicPr>
          <p:cNvPr id="16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7EE0F1FB-2235-4FFD-80CB-80C22AF27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5372" y="3186248"/>
            <a:ext cx="1276965" cy="9623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9B078F-B9A9-4E00-9887-99DE886AB6A6}"/>
              </a:ext>
            </a:extLst>
          </p:cNvPr>
          <p:cNvSpPr txBox="1"/>
          <p:nvPr/>
        </p:nvSpPr>
        <p:spPr>
          <a:xfrm>
            <a:off x="5354276" y="4618682"/>
            <a:ext cx="234683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Layer 2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E86A6-6F49-4891-97A8-C99C0E8DB379}"/>
              </a:ext>
            </a:extLst>
          </p:cNvPr>
          <p:cNvSpPr txBox="1"/>
          <p:nvPr/>
        </p:nvSpPr>
        <p:spPr>
          <a:xfrm>
            <a:off x="5354275" y="1991624"/>
            <a:ext cx="234683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Layer 3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1DC0D-9EBC-42C3-BA99-C319369E2E01}"/>
              </a:ext>
            </a:extLst>
          </p:cNvPr>
          <p:cNvSpPr txBox="1"/>
          <p:nvPr/>
        </p:nvSpPr>
        <p:spPr>
          <a:xfrm>
            <a:off x="2045106" y="4517287"/>
            <a:ext cx="1554113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Times New Roman"/>
                <a:cs typeface="Times New Roman"/>
              </a:rPr>
              <a:t>Java, JSP, HTML,</a:t>
            </a:r>
            <a:endParaRPr lang="en-US" sz="1200">
              <a:cs typeface="Times New Roman" pitchFamily="18" charset="0"/>
            </a:endParaRPr>
          </a:p>
          <a:p>
            <a:pPr algn="l"/>
            <a:r>
              <a:rPr lang="en-US" sz="1200">
                <a:latin typeface="Times New Roman"/>
                <a:cs typeface="Times New Roman"/>
              </a:rPr>
              <a:t>Javascript programs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18BB17E2-C75B-4FAD-9651-B4ACD117D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585" y="1468649"/>
            <a:ext cx="1028700" cy="12250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4BF110-EC46-4D72-BF3E-6BDA719A2902}"/>
              </a:ext>
            </a:extLst>
          </p:cNvPr>
          <p:cNvCxnSpPr>
            <a:cxnSpLocks/>
          </p:cNvCxnSpPr>
          <p:nvPr/>
        </p:nvCxnSpPr>
        <p:spPr bwMode="auto">
          <a:xfrm>
            <a:off x="3789105" y="3910760"/>
            <a:ext cx="1845" cy="30603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AB30D4-274F-40E4-B3D8-2444160E9307}"/>
              </a:ext>
            </a:extLst>
          </p:cNvPr>
          <p:cNvCxnSpPr>
            <a:cxnSpLocks/>
          </p:cNvCxnSpPr>
          <p:nvPr/>
        </p:nvCxnSpPr>
        <p:spPr bwMode="auto">
          <a:xfrm>
            <a:off x="3743015" y="2675582"/>
            <a:ext cx="1844" cy="58256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F9AB37-E8FA-4FBE-B6E4-8FCD4B0CCA67}"/>
              </a:ext>
            </a:extLst>
          </p:cNvPr>
          <p:cNvSpPr txBox="1"/>
          <p:nvPr/>
        </p:nvSpPr>
        <p:spPr>
          <a:xfrm>
            <a:off x="3695083" y="2867312"/>
            <a:ext cx="234683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Times New Roman"/>
                <a:cs typeface="Times New Roman"/>
              </a:rPr>
              <a:t>jdbc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8EA42-F758-4A3B-9F24-C24E1268B80E}"/>
              </a:ext>
            </a:extLst>
          </p:cNvPr>
          <p:cNvSpPr txBox="1"/>
          <p:nvPr/>
        </p:nvSpPr>
        <p:spPr>
          <a:xfrm>
            <a:off x="2671912" y="2590776"/>
            <a:ext cx="3462184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MySQL Database Server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7BB720-5D2B-4BB5-A1C9-6F104E80AD25}"/>
              </a:ext>
            </a:extLst>
          </p:cNvPr>
          <p:cNvSpPr txBox="1"/>
          <p:nvPr/>
        </p:nvSpPr>
        <p:spPr>
          <a:xfrm>
            <a:off x="2137282" y="1817567"/>
            <a:ext cx="155411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latin typeface="Times New Roman"/>
                <a:cs typeface="Times New Roman"/>
              </a:rPr>
              <a:t>Tables, indexes, triggers, stored </a:t>
            </a:r>
            <a:r>
              <a:rPr lang="en-US" sz="1200" dirty="0">
                <a:latin typeface="Times New Roman"/>
                <a:cs typeface="Times New Roman"/>
              </a:rPr>
              <a:t>procedures</a:t>
            </a:r>
            <a:endParaRPr lang="en-US" sz="1200" dirty="0">
              <a:cs typeface="Times New Roman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7D350D8C-8056-4EEC-9EEB-02815778DFD2}"/>
              </a:ext>
            </a:extLst>
          </p:cNvPr>
          <p:cNvSpPr txBox="1"/>
          <p:nvPr/>
        </p:nvSpPr>
        <p:spPr>
          <a:xfrm>
            <a:off x="2507156" y="459236"/>
            <a:ext cx="4399238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>
                <a:latin typeface="Times New Roman"/>
                <a:cs typeface="Times New Roman"/>
              </a:rPr>
              <a:t>How does JDBC work?</a:t>
            </a:r>
            <a:endParaRPr lang="zh-TW" altLang="en-US" sz="2800"/>
          </a:p>
        </p:txBody>
      </p:sp>
      <p:sp>
        <p:nvSpPr>
          <p:cNvPr id="2" name="TextBox 11">
            <a:extLst>
              <a:ext uri="{FF2B5EF4-FFF2-40B4-BE49-F238E27FC236}">
                <a16:creationId xmlns:a16="http://schemas.microsoft.com/office/drawing/2014/main" id="{63FE6E8E-C369-450B-A886-8D4CC2911B7C}"/>
              </a:ext>
            </a:extLst>
          </p:cNvPr>
          <p:cNvSpPr txBox="1"/>
          <p:nvPr/>
        </p:nvSpPr>
        <p:spPr>
          <a:xfrm>
            <a:off x="1481164" y="6004419"/>
            <a:ext cx="645546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>
                <a:solidFill>
                  <a:srgbClr val="FF0000"/>
                </a:solidFill>
                <a:latin typeface="Times New Roman"/>
                <a:cs typeface="Times New Roman"/>
              </a:rPr>
              <a:t>Check out: 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  <a:hlinkClick r:id="rId6"/>
              </a:rPr>
              <a:t>https://www.youtube.com/watch?v=y_YxwyYRJek&amp;list=PLsyeobzWxl7rU7Jz3zDRpqB-EODzBbHOI</a:t>
            </a:r>
          </a:p>
        </p:txBody>
      </p:sp>
    </p:spTree>
    <p:extLst>
      <p:ext uri="{BB962C8B-B14F-4D97-AF65-F5344CB8AC3E}">
        <p14:creationId xmlns:p14="http://schemas.microsoft.com/office/powerpoint/2010/main" val="92595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/>
              <a:t>Include JDBC jar file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JDBC jar library manually to the project: Right click the project -&gt; build path -&gt; configure build path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sz="3200" kern="0" baseline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libraries Tab press Add Eternal Jar and Select your Jar.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28783</TotalTime>
  <Words>1926</Words>
  <Application>Microsoft Office PowerPoint</Application>
  <PresentationFormat>On-screen Show (4:3)</PresentationFormat>
  <Paragraphs>230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Times New Roman</vt:lpstr>
      <vt:lpstr>Default Design</vt:lpstr>
      <vt:lpstr>Project Hint Slides</vt:lpstr>
      <vt:lpstr>Outline of the talk</vt:lpstr>
      <vt:lpstr>PowerPoint Presentation</vt:lpstr>
      <vt:lpstr>PowerPoint Presentation</vt:lpstr>
      <vt:lpstr>PowerPoint Presentation</vt:lpstr>
      <vt:lpstr>PowerPoint Presentation</vt:lpstr>
      <vt:lpstr>Debugging One Layer at a Time</vt:lpstr>
      <vt:lpstr>PowerPoint Presentation</vt:lpstr>
      <vt:lpstr>Include JDBC jar file</vt:lpstr>
      <vt:lpstr>Connect to Mysql Database Server</vt:lpstr>
      <vt:lpstr>The use of Session</vt:lpstr>
      <vt:lpstr>PowerPoint Presentation</vt:lpstr>
      <vt:lpstr>The use of Session (con’t)</vt:lpstr>
      <vt:lpstr>Insert sth and then show it!</vt:lpstr>
      <vt:lpstr> How to get the value from a request parameter in JSP </vt:lpstr>
      <vt:lpstr>   Generating an HTML Page in JSP using out.println() method  </vt:lpstr>
      <vt:lpstr>   How to implement a Login interface </vt:lpstr>
      <vt:lpstr>How to insert data into database in JSP</vt:lpstr>
      <vt:lpstr>How to pass values from one JSP page to another</vt:lpstr>
      <vt:lpstr>How to create an input of type date so that you can select from a popup calendear </vt:lpstr>
      <vt:lpstr>How to retrieve data from database and then display as a webpage in JSP  </vt:lpstr>
      <vt:lpstr>How to set initial value and auto increment in MySQL?   </vt:lpstr>
      <vt:lpstr>How to update database in JSP   </vt:lpstr>
      <vt:lpstr>How to create a static Drop-Down List    </vt:lpstr>
      <vt:lpstr>How to create a dynamic Drop-Down List from the database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Modify a list using a Popup window   </vt:lpstr>
      <vt:lpstr>Click a column to sort</vt:lpstr>
      <vt:lpstr>Interface Matters (Case study: https://wayne.campusdish.com/ )   </vt:lpstr>
      <vt:lpstr>Interface Matters (Case study: IEEE conference registration  </vt:lpstr>
      <vt:lpstr>Summary</vt:lpstr>
      <vt:lpstr>How to debug</vt:lpstr>
      <vt:lpstr>Collaboration skill is the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Model</dc:title>
  <dc:creator>ARTHUR  BERNSTEIN</dc:creator>
  <cp:lastModifiedBy>Shiyong Lu</cp:lastModifiedBy>
  <cp:revision>355</cp:revision>
  <cp:lastPrinted>1980-01-05T05:22:08Z</cp:lastPrinted>
  <dcterms:created xsi:type="dcterms:W3CDTF">1980-01-04T14:28:06Z</dcterms:created>
  <dcterms:modified xsi:type="dcterms:W3CDTF">2023-10-24T16:25:42Z</dcterms:modified>
</cp:coreProperties>
</file>