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19"/>
  </p:notesMasterIdLst>
  <p:handoutMasterIdLst>
    <p:handoutMasterId r:id="rId20"/>
  </p:handoutMasterIdLst>
  <p:sldIdLst>
    <p:sldId id="343" r:id="rId2"/>
    <p:sldId id="376" r:id="rId3"/>
    <p:sldId id="389" r:id="rId4"/>
    <p:sldId id="380" r:id="rId5"/>
    <p:sldId id="390" r:id="rId6"/>
    <p:sldId id="391" r:id="rId7"/>
    <p:sldId id="368" r:id="rId8"/>
    <p:sldId id="392" r:id="rId9"/>
    <p:sldId id="393" r:id="rId10"/>
    <p:sldId id="394" r:id="rId11"/>
    <p:sldId id="356" r:id="rId12"/>
    <p:sldId id="357" r:id="rId13"/>
    <p:sldId id="395" r:id="rId14"/>
    <p:sldId id="396" r:id="rId15"/>
    <p:sldId id="397" r:id="rId16"/>
    <p:sldId id="399" r:id="rId17"/>
    <p:sldId id="387" r:id="rId18"/>
  </p:sldIdLst>
  <p:sldSz cx="9144000" cy="6858000" type="screen4x3"/>
  <p:notesSz cx="6946900" cy="92202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iyong Lu" initials="SL" lastIdx="1" clrIdx="0">
    <p:extLst>
      <p:ext uri="{19B8F6BF-5375-455C-9EA6-DF929625EA0E}">
        <p15:presenceInfo xmlns:p15="http://schemas.microsoft.com/office/powerpoint/2012/main" userId="Shiyong Lu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6600"/>
    <a:srgbClr val="9900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3206" autoAdjust="0"/>
    <p:restoredTop sz="90929"/>
  </p:normalViewPr>
  <p:slideViewPr>
    <p:cSldViewPr>
      <p:cViewPr varScale="1">
        <p:scale>
          <a:sx n="87" d="100"/>
          <a:sy n="87" d="100"/>
        </p:scale>
        <p:origin x="984" y="6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2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598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60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7000" y="87598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D71EB80A-E0E3-4C63-A3DF-EE4DB039DDB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37000" y="0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47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68400" y="692150"/>
            <a:ext cx="4610100" cy="3457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706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25513" y="4379913"/>
            <a:ext cx="5095875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706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598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l" defTabSz="923925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06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7000" y="8759825"/>
            <a:ext cx="3009900" cy="4603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382" tIns="46191" rIns="92382" bIns="46191" numCol="1" anchor="b" anchorCtr="0" compatLnSpc="1">
            <a:prstTxWarp prst="textNoShape">
              <a:avLst/>
            </a:prstTxWarp>
          </a:bodyPr>
          <a:lstStyle>
            <a:lvl1pPr algn="r" defTabSz="923925">
              <a:defRPr sz="1200"/>
            </a:lvl1pPr>
          </a:lstStyle>
          <a:p>
            <a:pPr>
              <a:defRPr/>
            </a:pPr>
            <a:fld id="{44749D51-FC39-41FA-B5DF-EFD0385EE6E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3FEB2-9B53-4994-9E6D-54D0DE6BF966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557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17815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3500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756985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4332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4444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3FEB2-9B53-4994-9E6D-54D0DE6BF966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5695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3FEB2-9B53-4994-9E6D-54D0DE6BF966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10751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3FEB2-9B53-4994-9E6D-54D0DE6BF966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629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3FEB2-9B53-4994-9E6D-54D0DE6BF966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72115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F83FEB2-9B53-4994-9E6D-54D0DE6BF966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146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51468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14521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78282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2797A2E-6B7A-4A2A-A431-81A177EA4679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0046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Rectangle 1026"/>
          <p:cNvSpPr>
            <a:spLocks noGrp="1" noChangeArrowheads="1"/>
          </p:cNvSpPr>
          <p:nvPr>
            <p:ph type="ctrTitle"/>
          </p:nvPr>
        </p:nvSpPr>
        <p:spPr>
          <a:xfrm>
            <a:off x="5181600" y="914400"/>
            <a:ext cx="3276600" cy="1524000"/>
          </a:xfrm>
        </p:spPr>
        <p:txBody>
          <a:bodyPr/>
          <a:lstStyle>
            <a:lvl1pPr algn="l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8067" name="Rectangle 1027"/>
          <p:cNvSpPr>
            <a:spLocks noGrp="1" noChangeArrowheads="1"/>
          </p:cNvSpPr>
          <p:nvPr>
            <p:ph type="subTitle" idx="1"/>
          </p:nvPr>
        </p:nvSpPr>
        <p:spPr>
          <a:xfrm>
            <a:off x="5257800" y="2743200"/>
            <a:ext cx="3200400" cy="2895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1028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A94630-1ED8-4DCA-A3AC-18DCAFD9E0A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7A2184C-B3D7-4746-A074-6CE9CB741A4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AEB7582-07E5-4853-AFED-8BCC724A181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685800" y="1981200"/>
            <a:ext cx="7772400" cy="41148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86D856B-61F3-4660-BBD0-9A32FC7445A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BFF761-4C4E-45C7-A317-FDC1DC1280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C5345DF-E737-4831-93DA-2091E1F1ED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B6644C4-AF02-416D-A6A3-BF3641B9EFB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F0C3DC4-F3D4-4FC6-AB9B-12B9EBBC577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91052AA-2B67-4513-B834-9FD358D5DDF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89670A1-1F53-49E4-9D27-E5F30AD133C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AAA3882-8377-40FA-9DE8-413F255A47F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14B0ABC-1F8C-415F-B700-6805F757A4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5A8CF4D1-0BF1-425E-956F-63C0DF23EC1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4" r:id="rId1"/>
    <p:sldLayoutId id="2147483753" r:id="rId2"/>
    <p:sldLayoutId id="2147483754" r:id="rId3"/>
    <p:sldLayoutId id="2147483755" r:id="rId4"/>
    <p:sldLayoutId id="2147483756" r:id="rId5"/>
    <p:sldLayoutId id="2147483757" r:id="rId6"/>
    <p:sldLayoutId id="2147483758" r:id="rId7"/>
    <p:sldLayoutId id="2147483759" r:id="rId8"/>
    <p:sldLayoutId id="2147483760" r:id="rId9"/>
    <p:sldLayoutId id="2147483761" r:id="rId10"/>
    <p:sldLayoutId id="2147483762" r:id="rId11"/>
    <p:sldLayoutId id="2147483763" r:id="rId12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5pPr>
      <a:lvl6pPr marL="4572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6pPr>
      <a:lvl7pPr marL="9144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7pPr>
      <a:lvl8pPr marL="13716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8pPr>
      <a:lvl9pPr marL="1828800"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eesqK59rhGA" TargetMode="Externa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diffen.com/difference/GET-vs-POST-HTTP-Requests" TargetMode="Externa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e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B9C16-AA53-4A96-8683-B1AA84CA4CA1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3731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2362200"/>
            <a:ext cx="7772400" cy="1143000"/>
          </a:xfrm>
        </p:spPr>
        <p:txBody>
          <a:bodyPr/>
          <a:lstStyle/>
          <a:p>
            <a:r>
              <a:rPr lang="en-US" sz="4000" b="1" dirty="0"/>
              <a:t>Tutorial for the projects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r>
              <a:rPr lang="en-US" dirty="0"/>
              <a:t>Connect to DB with environment variables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762000" y="21336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connection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mysql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createConnection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({</a:t>
            </a:r>
          </a:p>
          <a:p>
            <a:pPr algn="l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host: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user: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        </a:t>
            </a:r>
          </a:p>
          <a:p>
            <a:pPr algn="l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password: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database: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,</a:t>
            </a:r>
          </a:p>
          <a:p>
            <a:pPr algn="l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     </a:t>
            </a:r>
            <a:r>
              <a:rPr lang="en-US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port:</a:t>
            </a:r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process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env</a:t>
            </a:r>
            <a:r>
              <a:rPr lang="en-US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DB_PORT</a:t>
            </a:r>
            <a:endParaRPr lang="en-US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br>
              <a:rPr lang="en-US" sz="14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</a:br>
            <a:endParaRPr lang="en-US" sz="14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024120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342900" lvl="0" indent="-342900" algn="l">
              <a:spcBef>
                <a:spcPct val="20000"/>
              </a:spcBef>
              <a:defRPr/>
            </a:pPr>
            <a:endParaRPr kumimoji="0" 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A24FCD7-4F4E-3E78-74E6-5D05A28B4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method (select)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E0EF9D2-7ACF-418D-31A6-DFF550D9A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52600"/>
            <a:ext cx="7601609" cy="421422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12</a:t>
            </a:fld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78E1586-2608-9CDA-05D7-E44BD337FA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724967"/>
            <a:ext cx="7526660" cy="1874564"/>
          </a:xfrm>
          <a:prstGeom prst="rect">
            <a:avLst/>
          </a:prstGeom>
        </p:spPr>
      </p:pic>
      <p:sp>
        <p:nvSpPr>
          <p:cNvPr id="6" name="Title 5">
            <a:extLst>
              <a:ext uri="{FF2B5EF4-FFF2-40B4-BE49-F238E27FC236}">
                <a16:creationId xmlns:a16="http://schemas.microsoft.com/office/drawing/2014/main" id="{80D8B7B0-94E2-5716-717D-9F9E0B837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Callback function</a:t>
            </a:r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3594E689-AE92-153B-FCDA-D5287810B419}"/>
              </a:ext>
            </a:extLst>
          </p:cNvPr>
          <p:cNvSpPr/>
          <p:nvPr/>
        </p:nvSpPr>
        <p:spPr bwMode="auto">
          <a:xfrm>
            <a:off x="4343400" y="3599531"/>
            <a:ext cx="152400" cy="533400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83668AF-29EC-EB57-C6B2-05864CDDE2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321" y="4259063"/>
            <a:ext cx="7594879" cy="218157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76936-47E5-6D11-91F1-C4B307FA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method (select with ?)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827C8D-C37E-3F5F-A9ED-3650EA174D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19044"/>
            <a:ext cx="7464437" cy="4762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9931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76936-47E5-6D11-91F1-C4B307FA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method (insert)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7A993DC-200A-C92A-9096-72BEF33E4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074" y="1600200"/>
            <a:ext cx="7395851" cy="4926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72423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76936-47E5-6D11-91F1-C4B307FA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method (delete)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3CCFF0-AFE0-3C51-001F-C11979BACB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437" y="1645501"/>
            <a:ext cx="7571126" cy="48314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853331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19D76936-47E5-6D11-91F1-C4B307FA06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 method (update)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79257A-EBBD-5CB4-C917-F7A732EF33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6454" y="1684631"/>
            <a:ext cx="7411092" cy="45495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94525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376881" y="232719"/>
            <a:ext cx="8229600" cy="1143000"/>
          </a:xfrm>
        </p:spPr>
        <p:txBody>
          <a:bodyPr/>
          <a:lstStyle/>
          <a:p>
            <a:r>
              <a:rPr lang="en-US" b="1" dirty="0">
                <a:cs typeface="Times New Roman"/>
              </a:rPr>
              <a:t>Collaboration skill is the key</a:t>
            </a:r>
            <a:endParaRPr lang="en-US" b="1" dirty="0"/>
          </a:p>
        </p:txBody>
      </p:sp>
      <p:pic>
        <p:nvPicPr>
          <p:cNvPr id="3" name="Picture 2" descr="A person in a suit sitting in a chair&#10;&#10;Description automatically generated">
            <a:extLst>
              <a:ext uri="{FF2B5EF4-FFF2-40B4-BE49-F238E27FC236}">
                <a16:creationId xmlns:a16="http://schemas.microsoft.com/office/drawing/2014/main" id="{82E00B1E-6894-F31B-9CC3-DBB2BD05E0A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9200" y="1752600"/>
            <a:ext cx="7106266" cy="38331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58CC511-10E4-5D79-AF8B-3E3F8161C0AE}"/>
              </a:ext>
            </a:extLst>
          </p:cNvPr>
          <p:cNvSpPr txBox="1"/>
          <p:nvPr/>
        </p:nvSpPr>
        <p:spPr>
          <a:xfrm>
            <a:off x="2486333" y="5786735"/>
            <a:ext cx="4572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Satya Nadella, CEO of Microsoft</a:t>
            </a:r>
          </a:p>
        </p:txBody>
      </p:sp>
    </p:spTree>
    <p:extLst>
      <p:ext uri="{BB962C8B-B14F-4D97-AF65-F5344CB8AC3E}">
        <p14:creationId xmlns:p14="http://schemas.microsoft.com/office/powerpoint/2010/main" val="2965637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B9C16-AA53-4A96-8683-B1AA84CA4CA1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CB4ACBF-102F-4F9E-B6A5-2A450062F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2310494"/>
            <a:ext cx="1600201" cy="1923505"/>
          </a:xfrm>
          <a:prstGeom prst="rect">
            <a:avLst/>
          </a:prstGeom>
        </p:spPr>
      </p:pic>
      <p:pic>
        <p:nvPicPr>
          <p:cNvPr id="6" name="Picture 6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F3446A1B-6B91-4EB0-931A-DA5D456B7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938" y="2790412"/>
            <a:ext cx="1574084" cy="1146688"/>
          </a:xfrm>
          <a:prstGeom prst="rect">
            <a:avLst/>
          </a:prstGeom>
        </p:spPr>
      </p:pic>
      <p:sp>
        <p:nvSpPr>
          <p:cNvPr id="22" name="TextBox 11">
            <a:extLst>
              <a:ext uri="{FF2B5EF4-FFF2-40B4-BE49-F238E27FC236}">
                <a16:creationId xmlns:a16="http://schemas.microsoft.com/office/drawing/2014/main" id="{1D3A4D95-CD6B-4FF7-B921-62538422F871}"/>
              </a:ext>
            </a:extLst>
          </p:cNvPr>
          <p:cNvSpPr txBox="1"/>
          <p:nvPr/>
        </p:nvSpPr>
        <p:spPr>
          <a:xfrm>
            <a:off x="1450273" y="371797"/>
            <a:ext cx="63627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latin typeface="Times New Roman"/>
                <a:cs typeface="Times New Roman"/>
              </a:rPr>
              <a:t>How does HTTP work?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29" name="TextBox 11">
            <a:extLst>
              <a:ext uri="{FF2B5EF4-FFF2-40B4-BE49-F238E27FC236}">
                <a16:creationId xmlns:a16="http://schemas.microsoft.com/office/drawing/2014/main" id="{3662686D-D92A-43DC-A010-0DE8D1525F96}"/>
              </a:ext>
            </a:extLst>
          </p:cNvPr>
          <p:cNvSpPr txBox="1"/>
          <p:nvPr/>
        </p:nvSpPr>
        <p:spPr>
          <a:xfrm>
            <a:off x="1820975" y="5994122"/>
            <a:ext cx="645546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</a:rPr>
              <a:t>Check out: 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  <a:hlinkClick r:id="rId5"/>
              </a:rPr>
              <a:t>https://www.youtube.com/watch?v=eesqK59rhGA</a:t>
            </a:r>
            <a:endParaRPr lang="en-US" sz="1800" dirty="0">
              <a:solidFill>
                <a:srgbClr val="FF0000"/>
              </a:solidFill>
              <a:latin typeface="Times New Roman"/>
              <a:cs typeface="Times New Roman"/>
              <a:hlinkClick r:id="rId5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70B5FB4-102F-22AA-D317-39EED6F6569A}"/>
              </a:ext>
            </a:extLst>
          </p:cNvPr>
          <p:cNvSpPr/>
          <p:nvPr/>
        </p:nvSpPr>
        <p:spPr bwMode="auto">
          <a:xfrm>
            <a:off x="3274087" y="2732126"/>
            <a:ext cx="3429000" cy="27699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6CEB87D3-7015-B8AB-FC2B-A74CA446349A}"/>
              </a:ext>
            </a:extLst>
          </p:cNvPr>
          <p:cNvSpPr/>
          <p:nvPr/>
        </p:nvSpPr>
        <p:spPr bwMode="auto">
          <a:xfrm>
            <a:off x="3274087" y="3256340"/>
            <a:ext cx="3429000" cy="276999"/>
          </a:xfrm>
          <a:prstGeom prst="lef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1FAE5-7709-3679-D3C6-E15DD3BDAFCF}"/>
              </a:ext>
            </a:extLst>
          </p:cNvPr>
          <p:cNvSpPr txBox="1"/>
          <p:nvPr/>
        </p:nvSpPr>
        <p:spPr>
          <a:xfrm>
            <a:off x="1295400" y="39371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browser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8DDEB-ED4B-0E4E-2CD8-AAD28BC659DA}"/>
              </a:ext>
            </a:extLst>
          </p:cNvPr>
          <p:cNvSpPr txBox="1"/>
          <p:nvPr/>
        </p:nvSpPr>
        <p:spPr>
          <a:xfrm>
            <a:off x="4413772" y="2376166"/>
            <a:ext cx="123536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2E078-22C1-5D29-5A71-4778465853E1}"/>
              </a:ext>
            </a:extLst>
          </p:cNvPr>
          <p:cNvSpPr txBox="1"/>
          <p:nvPr/>
        </p:nvSpPr>
        <p:spPr>
          <a:xfrm>
            <a:off x="4281435" y="341835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</p:spTree>
    <p:extLst>
      <p:ext uri="{BB962C8B-B14F-4D97-AF65-F5344CB8AC3E}">
        <p14:creationId xmlns:p14="http://schemas.microsoft.com/office/powerpoint/2010/main" val="38181355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B9C16-AA53-4A96-8683-B1AA84CA4CA1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CB4ACBF-102F-4F9E-B6A5-2A450062F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5599" y="2310494"/>
            <a:ext cx="1600201" cy="1923505"/>
          </a:xfrm>
          <a:prstGeom prst="rect">
            <a:avLst/>
          </a:prstGeom>
        </p:spPr>
      </p:pic>
      <p:pic>
        <p:nvPicPr>
          <p:cNvPr id="6" name="Picture 6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F3446A1B-6B91-4EB0-931A-DA5D456B7F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3938" y="2790412"/>
            <a:ext cx="1574084" cy="1146688"/>
          </a:xfrm>
          <a:prstGeom prst="rect">
            <a:avLst/>
          </a:prstGeom>
        </p:spPr>
      </p:pic>
      <p:sp>
        <p:nvSpPr>
          <p:cNvPr id="22" name="TextBox 11">
            <a:extLst>
              <a:ext uri="{FF2B5EF4-FFF2-40B4-BE49-F238E27FC236}">
                <a16:creationId xmlns:a16="http://schemas.microsoft.com/office/drawing/2014/main" id="{1D3A4D95-CD6B-4FF7-B921-62538422F871}"/>
              </a:ext>
            </a:extLst>
          </p:cNvPr>
          <p:cNvSpPr txBox="1"/>
          <p:nvPr/>
        </p:nvSpPr>
        <p:spPr>
          <a:xfrm>
            <a:off x="1450273" y="371797"/>
            <a:ext cx="6362783" cy="523220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GET or POST?</a:t>
            </a:r>
            <a:endParaRPr lang="en-US" sz="2800" dirty="0">
              <a:cs typeface="Times New Roman" pitchFamily="18" charset="0"/>
            </a:endParaRPr>
          </a:p>
        </p:txBody>
      </p:sp>
      <p:sp>
        <p:nvSpPr>
          <p:cNvPr id="2" name="Arrow: Right 1">
            <a:extLst>
              <a:ext uri="{FF2B5EF4-FFF2-40B4-BE49-F238E27FC236}">
                <a16:creationId xmlns:a16="http://schemas.microsoft.com/office/drawing/2014/main" id="{270B5FB4-102F-22AA-D317-39EED6F6569A}"/>
              </a:ext>
            </a:extLst>
          </p:cNvPr>
          <p:cNvSpPr/>
          <p:nvPr/>
        </p:nvSpPr>
        <p:spPr bwMode="auto">
          <a:xfrm>
            <a:off x="3274087" y="2732126"/>
            <a:ext cx="3429000" cy="27699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9" name="Arrow: Left 8">
            <a:extLst>
              <a:ext uri="{FF2B5EF4-FFF2-40B4-BE49-F238E27FC236}">
                <a16:creationId xmlns:a16="http://schemas.microsoft.com/office/drawing/2014/main" id="{6CEB87D3-7015-B8AB-FC2B-A74CA446349A}"/>
              </a:ext>
            </a:extLst>
          </p:cNvPr>
          <p:cNvSpPr/>
          <p:nvPr/>
        </p:nvSpPr>
        <p:spPr bwMode="auto">
          <a:xfrm>
            <a:off x="3274087" y="3256340"/>
            <a:ext cx="3429000" cy="276999"/>
          </a:xfrm>
          <a:prstGeom prst="lef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31FAE5-7709-3679-D3C6-E15DD3BDAFCF}"/>
              </a:ext>
            </a:extLst>
          </p:cNvPr>
          <p:cNvSpPr txBox="1"/>
          <p:nvPr/>
        </p:nvSpPr>
        <p:spPr>
          <a:xfrm>
            <a:off x="1295400" y="3937100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browser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D8DDEB-ED4B-0E4E-2CD8-AAD28BC659DA}"/>
              </a:ext>
            </a:extLst>
          </p:cNvPr>
          <p:cNvSpPr txBox="1"/>
          <p:nvPr/>
        </p:nvSpPr>
        <p:spPr>
          <a:xfrm>
            <a:off x="3702739" y="2267112"/>
            <a:ext cx="257169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Request (Get/Post)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E62E078-22C1-5D29-5A71-4778465853E1}"/>
              </a:ext>
            </a:extLst>
          </p:cNvPr>
          <p:cNvSpPr txBox="1"/>
          <p:nvPr/>
        </p:nvSpPr>
        <p:spPr>
          <a:xfrm>
            <a:off x="4281435" y="3418350"/>
            <a:ext cx="1600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" name="TextBox 11">
            <a:extLst>
              <a:ext uri="{FF2B5EF4-FFF2-40B4-BE49-F238E27FC236}">
                <a16:creationId xmlns:a16="http://schemas.microsoft.com/office/drawing/2014/main" id="{998CB9DA-FF4F-600C-EE48-45D3D2FB1328}"/>
              </a:ext>
            </a:extLst>
          </p:cNvPr>
          <p:cNvSpPr txBox="1"/>
          <p:nvPr/>
        </p:nvSpPr>
        <p:spPr>
          <a:xfrm>
            <a:off x="1066800" y="5278114"/>
            <a:ext cx="841327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1800" dirty="0">
                <a:solidFill>
                  <a:srgbClr val="FF0000"/>
                </a:solidFill>
                <a:latin typeface="Times New Roman"/>
                <a:cs typeface="Times New Roman"/>
              </a:rPr>
              <a:t>Check out: </a:t>
            </a:r>
            <a:r>
              <a:rPr lang="en-US" sz="1800" dirty="0">
                <a:solidFill>
                  <a:srgbClr val="000000"/>
                </a:solidFill>
                <a:latin typeface="Times New Roman"/>
                <a:cs typeface="Times New Roman"/>
                <a:hlinkClick r:id="rId5"/>
              </a:rPr>
              <a:t>https://www.diffen.com/difference/GET-vs-POST-HTTP-Requests</a:t>
            </a:r>
          </a:p>
        </p:txBody>
      </p:sp>
    </p:spTree>
    <p:extLst>
      <p:ext uri="{BB962C8B-B14F-4D97-AF65-F5344CB8AC3E}">
        <p14:creationId xmlns:p14="http://schemas.microsoft.com/office/powerpoint/2010/main" val="31444149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F4B9C16-AA53-4A96-8683-B1AA84CA4CA1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4" name="Picture 4" descr="A close up of a logo&#10;&#10;Description generated with very high confidence">
            <a:extLst>
              <a:ext uri="{FF2B5EF4-FFF2-40B4-BE49-F238E27FC236}">
                <a16:creationId xmlns:a16="http://schemas.microsoft.com/office/drawing/2014/main" id="{3CB4ACBF-102F-4F9E-B6A5-2A450062FB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3093" y="2721482"/>
            <a:ext cx="1600201" cy="192350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879B078F-B9A9-4E00-9887-99DE886AB6A6}"/>
              </a:ext>
            </a:extLst>
          </p:cNvPr>
          <p:cNvSpPr txBox="1"/>
          <p:nvPr/>
        </p:nvSpPr>
        <p:spPr>
          <a:xfrm>
            <a:off x="3810000" y="4587894"/>
            <a:ext cx="234683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Layer 2</a:t>
            </a:r>
            <a:endParaRPr lang="en-US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B7E86A6-6F49-4891-97A8-C99C0E8DB379}"/>
              </a:ext>
            </a:extLst>
          </p:cNvPr>
          <p:cNvSpPr txBox="1"/>
          <p:nvPr/>
        </p:nvSpPr>
        <p:spPr>
          <a:xfrm>
            <a:off x="6797162" y="4157017"/>
            <a:ext cx="234683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Layer 3</a:t>
            </a:r>
            <a:endParaRPr lang="en-US" dirty="0"/>
          </a:p>
        </p:txBody>
      </p:sp>
      <p:pic>
        <p:nvPicPr>
          <p:cNvPr id="13" name="Picture 14">
            <a:extLst>
              <a:ext uri="{FF2B5EF4-FFF2-40B4-BE49-F238E27FC236}">
                <a16:creationId xmlns:a16="http://schemas.microsoft.com/office/drawing/2014/main" id="{18BB17E2-C75B-4FAD-9651-B4ACD117D2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6153" y="2816473"/>
            <a:ext cx="1028700" cy="1225054"/>
          </a:xfrm>
          <a:prstGeom prst="rect">
            <a:avLst/>
          </a:prstGeom>
        </p:spPr>
      </p:pic>
      <p:sp>
        <p:nvSpPr>
          <p:cNvPr id="3" name="Arrow: Left-Right 2">
            <a:extLst>
              <a:ext uri="{FF2B5EF4-FFF2-40B4-BE49-F238E27FC236}">
                <a16:creationId xmlns:a16="http://schemas.microsoft.com/office/drawing/2014/main" id="{6A1CF135-60E7-51C7-C62C-6069187CC9B7}"/>
              </a:ext>
            </a:extLst>
          </p:cNvPr>
          <p:cNvSpPr/>
          <p:nvPr/>
        </p:nvSpPr>
        <p:spPr bwMode="auto">
          <a:xfrm>
            <a:off x="5257800" y="3352800"/>
            <a:ext cx="1628353" cy="280234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318F20-E807-6CE6-A3FE-DBDBB4C98AD5}"/>
              </a:ext>
            </a:extLst>
          </p:cNvPr>
          <p:cNvSpPr txBox="1"/>
          <p:nvPr/>
        </p:nvSpPr>
        <p:spPr>
          <a:xfrm>
            <a:off x="5001202" y="3061217"/>
            <a:ext cx="20678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Db connection</a:t>
            </a:r>
          </a:p>
        </p:txBody>
      </p:sp>
      <p:pic>
        <p:nvPicPr>
          <p:cNvPr id="6" name="Picture 6" descr="A close up of a computer&#10;&#10;Description generated with very high confidence">
            <a:extLst>
              <a:ext uri="{FF2B5EF4-FFF2-40B4-BE49-F238E27FC236}">
                <a16:creationId xmlns:a16="http://schemas.microsoft.com/office/drawing/2014/main" id="{4999B8FF-4CFC-AA78-ECB8-6641D52D736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5141" y="2995256"/>
            <a:ext cx="1574084" cy="11466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AF707D7-AEBF-F63E-A335-C21C828B185A}"/>
              </a:ext>
            </a:extLst>
          </p:cNvPr>
          <p:cNvSpPr txBox="1"/>
          <p:nvPr/>
        </p:nvSpPr>
        <p:spPr>
          <a:xfrm>
            <a:off x="496603" y="4141944"/>
            <a:ext cx="2133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Web browser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A3A486B-2E57-DA33-B5D3-13097852B274}"/>
              </a:ext>
            </a:extLst>
          </p:cNvPr>
          <p:cNvCxnSpPr/>
          <p:nvPr/>
        </p:nvCxnSpPr>
        <p:spPr bwMode="auto">
          <a:xfrm>
            <a:off x="2057400" y="3124200"/>
            <a:ext cx="190500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2EADEBC-3D55-E12F-5BDA-79FFD41B675D}"/>
              </a:ext>
            </a:extLst>
          </p:cNvPr>
          <p:cNvSpPr txBox="1"/>
          <p:nvPr/>
        </p:nvSpPr>
        <p:spPr>
          <a:xfrm>
            <a:off x="2547673" y="2585640"/>
            <a:ext cx="1072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8B54BB-9433-53B5-BF89-4A6ABD66E618}"/>
              </a:ext>
            </a:extLst>
          </p:cNvPr>
          <p:cNvCxnSpPr/>
          <p:nvPr/>
        </p:nvCxnSpPr>
        <p:spPr bwMode="auto">
          <a:xfrm flipH="1">
            <a:off x="2133600" y="3683234"/>
            <a:ext cx="1828800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B656E725-ADAF-700B-51DE-BEBCF30E27C3}"/>
              </a:ext>
            </a:extLst>
          </p:cNvPr>
          <p:cNvSpPr txBox="1"/>
          <p:nvPr/>
        </p:nvSpPr>
        <p:spPr>
          <a:xfrm>
            <a:off x="2453095" y="3680279"/>
            <a:ext cx="1261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4F3E8B4-60D7-8D86-4294-D2EBAC09BCCF}"/>
              </a:ext>
            </a:extLst>
          </p:cNvPr>
          <p:cNvSpPr txBox="1"/>
          <p:nvPr/>
        </p:nvSpPr>
        <p:spPr>
          <a:xfrm>
            <a:off x="960181" y="4599090"/>
            <a:ext cx="2346838" cy="461665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dirty="0">
                <a:latin typeface="Times New Roman"/>
                <a:cs typeface="Times New Roman"/>
              </a:rPr>
              <a:t>Layer 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52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43943D-CE5E-A19D-DB17-720629F092E5}"/>
              </a:ext>
            </a:extLst>
          </p:cNvPr>
          <p:cNvCxnSpPr/>
          <p:nvPr/>
        </p:nvCxnSpPr>
        <p:spPr bwMode="auto">
          <a:xfrm>
            <a:off x="8305800" y="1790700"/>
            <a:ext cx="76200" cy="3352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FA2EDF-43F4-3B41-B33E-0C6A33641603}"/>
              </a:ext>
            </a:extLst>
          </p:cNvPr>
          <p:cNvSpPr txBox="1"/>
          <p:nvPr/>
        </p:nvSpPr>
        <p:spPr>
          <a:xfrm>
            <a:off x="7866474" y="5198766"/>
            <a:ext cx="10310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Database</a:t>
            </a:r>
          </a:p>
          <a:p>
            <a:r>
              <a:rPr lang="en-US" sz="1800" dirty="0"/>
              <a:t> methods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422F7F-A7E9-11D6-80A2-CA1FACBFCD97}"/>
              </a:ext>
            </a:extLst>
          </p:cNvPr>
          <p:cNvCxnSpPr/>
          <p:nvPr/>
        </p:nvCxnSpPr>
        <p:spPr bwMode="auto">
          <a:xfrm>
            <a:off x="6290218" y="1761811"/>
            <a:ext cx="76200" cy="34290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D7DE96-D39B-82AA-D947-E4197EFC97A1}"/>
              </a:ext>
            </a:extLst>
          </p:cNvPr>
          <p:cNvSpPr txBox="1"/>
          <p:nvPr/>
        </p:nvSpPr>
        <p:spPr>
          <a:xfrm>
            <a:off x="5791200" y="5198766"/>
            <a:ext cx="13324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Application </a:t>
            </a:r>
          </a:p>
          <a:p>
            <a:r>
              <a:rPr lang="en-US" sz="1800" dirty="0"/>
              <a:t>services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94118E-AC46-3FFF-5E1F-A2DE7472E8CC}"/>
              </a:ext>
            </a:extLst>
          </p:cNvPr>
          <p:cNvCxnSpPr/>
          <p:nvPr/>
        </p:nvCxnSpPr>
        <p:spPr bwMode="auto">
          <a:xfrm>
            <a:off x="3352800" y="1776465"/>
            <a:ext cx="76200" cy="34290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7C76D8-E33D-8346-405A-9ACDA99BBDC9}"/>
              </a:ext>
            </a:extLst>
          </p:cNvPr>
          <p:cNvSpPr txBox="1"/>
          <p:nvPr/>
        </p:nvSpPr>
        <p:spPr>
          <a:xfrm>
            <a:off x="2996521" y="5257800"/>
            <a:ext cx="10182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Frontend</a:t>
            </a:r>
          </a:p>
          <a:p>
            <a:r>
              <a:rPr lang="en-US" sz="1800" dirty="0"/>
              <a:t>methods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1AEADE-D7CA-BBD2-83D0-329493304729}"/>
              </a:ext>
            </a:extLst>
          </p:cNvPr>
          <p:cNvCxnSpPr/>
          <p:nvPr/>
        </p:nvCxnSpPr>
        <p:spPr bwMode="auto">
          <a:xfrm>
            <a:off x="4953000" y="0"/>
            <a:ext cx="0" cy="6934200"/>
          </a:xfrm>
          <a:prstGeom prst="line">
            <a:avLst/>
          </a:prstGeom>
          <a:solidFill>
            <a:schemeClr val="bg1"/>
          </a:solidFill>
          <a:ln w="25400" cap="flat" cmpd="sng" algn="ctr">
            <a:gradFill>
              <a:gsLst>
                <a:gs pos="0">
                  <a:schemeClr val="tx1">
                    <a:lumMod val="9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C355E7-C326-4286-4ADA-CF1D80544355}"/>
              </a:ext>
            </a:extLst>
          </p:cNvPr>
          <p:cNvCxnSpPr/>
          <p:nvPr/>
        </p:nvCxnSpPr>
        <p:spPr bwMode="auto">
          <a:xfrm>
            <a:off x="1219200" y="1905000"/>
            <a:ext cx="76200" cy="34290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658962-688B-DFF8-D998-13721B656DF9}"/>
              </a:ext>
            </a:extLst>
          </p:cNvPr>
          <p:cNvSpPr txBox="1"/>
          <p:nvPr/>
        </p:nvSpPr>
        <p:spPr>
          <a:xfrm>
            <a:off x="840828" y="5410200"/>
            <a:ext cx="1185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Web pages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BB9D5A-EE43-A909-E060-8317C1CAB7B9}"/>
              </a:ext>
            </a:extLst>
          </p:cNvPr>
          <p:cNvSpPr txBox="1"/>
          <p:nvPr/>
        </p:nvSpPr>
        <p:spPr>
          <a:xfrm>
            <a:off x="1752600" y="304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761F1-DDFD-39DD-2B9C-B23BFE9F1C21}"/>
              </a:ext>
            </a:extLst>
          </p:cNvPr>
          <p:cNvSpPr txBox="1"/>
          <p:nvPr/>
        </p:nvSpPr>
        <p:spPr>
          <a:xfrm>
            <a:off x="6286031" y="22636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  <p:sp>
        <p:nvSpPr>
          <p:cNvPr id="28" name="Arrow: Left-Right 27">
            <a:extLst>
              <a:ext uri="{FF2B5EF4-FFF2-40B4-BE49-F238E27FC236}">
                <a16:creationId xmlns:a16="http://schemas.microsoft.com/office/drawing/2014/main" id="{3C7A3EA9-2D59-F579-EA4B-33034111D463}"/>
              </a:ext>
            </a:extLst>
          </p:cNvPr>
          <p:cNvSpPr/>
          <p:nvPr/>
        </p:nvSpPr>
        <p:spPr bwMode="auto">
          <a:xfrm>
            <a:off x="1447800" y="3124200"/>
            <a:ext cx="1828800" cy="228600"/>
          </a:xfrm>
          <a:prstGeom prst="left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EE8BCE4-ADD9-6A2D-6717-5F04D7F5357E}"/>
              </a:ext>
            </a:extLst>
          </p:cNvPr>
          <p:cNvCxnSpPr/>
          <p:nvPr/>
        </p:nvCxnSpPr>
        <p:spPr bwMode="auto">
          <a:xfrm flipV="1">
            <a:off x="3352800" y="2514600"/>
            <a:ext cx="2933231" cy="7620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FB86511-55CA-822B-2C8A-C542ABB86909}"/>
              </a:ext>
            </a:extLst>
          </p:cNvPr>
          <p:cNvSpPr txBox="1"/>
          <p:nvPr/>
        </p:nvSpPr>
        <p:spPr>
          <a:xfrm>
            <a:off x="4202270" y="2037303"/>
            <a:ext cx="1072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request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7E62440D-10F2-37B4-1C88-978E99CB3B57}"/>
              </a:ext>
            </a:extLst>
          </p:cNvPr>
          <p:cNvCxnSpPr/>
          <p:nvPr/>
        </p:nvCxnSpPr>
        <p:spPr bwMode="auto">
          <a:xfrm flipH="1">
            <a:off x="3429000" y="4038600"/>
            <a:ext cx="2899318" cy="0"/>
          </a:xfrm>
          <a:prstGeom prst="straightConnector1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83804CCC-C0F0-F58F-41E2-4970E11A3336}"/>
              </a:ext>
            </a:extLst>
          </p:cNvPr>
          <p:cNvSpPr txBox="1"/>
          <p:nvPr/>
        </p:nvSpPr>
        <p:spPr>
          <a:xfrm>
            <a:off x="4188471" y="3490965"/>
            <a:ext cx="12618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response</a:t>
            </a:r>
          </a:p>
        </p:txBody>
      </p:sp>
      <p:sp>
        <p:nvSpPr>
          <p:cNvPr id="35" name="Arrow: Right 34">
            <a:extLst>
              <a:ext uri="{FF2B5EF4-FFF2-40B4-BE49-F238E27FC236}">
                <a16:creationId xmlns:a16="http://schemas.microsoft.com/office/drawing/2014/main" id="{C28996A2-08F3-762E-6991-A1C5C5BBD9C1}"/>
              </a:ext>
            </a:extLst>
          </p:cNvPr>
          <p:cNvSpPr/>
          <p:nvPr/>
        </p:nvSpPr>
        <p:spPr bwMode="auto">
          <a:xfrm>
            <a:off x="6328318" y="3238500"/>
            <a:ext cx="2053682" cy="190498"/>
          </a:xfrm>
          <a:prstGeom prst="right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30425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043943D-CE5E-A19D-DB17-720629F092E5}"/>
              </a:ext>
            </a:extLst>
          </p:cNvPr>
          <p:cNvCxnSpPr/>
          <p:nvPr/>
        </p:nvCxnSpPr>
        <p:spPr bwMode="auto">
          <a:xfrm>
            <a:off x="8305800" y="1790700"/>
            <a:ext cx="76200" cy="33528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50FA2EDF-43F4-3B41-B33E-0C6A33641603}"/>
              </a:ext>
            </a:extLst>
          </p:cNvPr>
          <p:cNvSpPr txBox="1"/>
          <p:nvPr/>
        </p:nvSpPr>
        <p:spPr>
          <a:xfrm>
            <a:off x="7722206" y="5198766"/>
            <a:ext cx="13195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dbService.js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7422F7F-A7E9-11D6-80A2-CA1FACBFCD97}"/>
              </a:ext>
            </a:extLst>
          </p:cNvPr>
          <p:cNvCxnSpPr/>
          <p:nvPr/>
        </p:nvCxnSpPr>
        <p:spPr bwMode="auto">
          <a:xfrm>
            <a:off x="6290218" y="1761811"/>
            <a:ext cx="76200" cy="34290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7D7DE96-D39B-82AA-D947-E4197EFC97A1}"/>
              </a:ext>
            </a:extLst>
          </p:cNvPr>
          <p:cNvSpPr txBox="1"/>
          <p:nvPr/>
        </p:nvSpPr>
        <p:spPr>
          <a:xfrm>
            <a:off x="6092566" y="5198766"/>
            <a:ext cx="7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app.js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494118E-AC46-3FFF-5E1F-A2DE7472E8CC}"/>
              </a:ext>
            </a:extLst>
          </p:cNvPr>
          <p:cNvCxnSpPr/>
          <p:nvPr/>
        </p:nvCxnSpPr>
        <p:spPr bwMode="auto">
          <a:xfrm>
            <a:off x="3352800" y="1776465"/>
            <a:ext cx="76200" cy="34290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E17C76D8-E33D-8346-405A-9ACDA99BBDC9}"/>
              </a:ext>
            </a:extLst>
          </p:cNvPr>
          <p:cNvSpPr txBox="1"/>
          <p:nvPr/>
        </p:nvSpPr>
        <p:spPr>
          <a:xfrm>
            <a:off x="3051024" y="5257800"/>
            <a:ext cx="9092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index.js</a:t>
            </a:r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651AEADE-D7CA-BBD2-83D0-329493304729}"/>
              </a:ext>
            </a:extLst>
          </p:cNvPr>
          <p:cNvCxnSpPr/>
          <p:nvPr/>
        </p:nvCxnSpPr>
        <p:spPr bwMode="auto">
          <a:xfrm>
            <a:off x="4953000" y="0"/>
            <a:ext cx="0" cy="6934200"/>
          </a:xfrm>
          <a:prstGeom prst="line">
            <a:avLst/>
          </a:prstGeom>
          <a:solidFill>
            <a:schemeClr val="bg1"/>
          </a:solidFill>
          <a:ln w="25400" cap="flat" cmpd="sng" algn="ctr">
            <a:gradFill>
              <a:gsLst>
                <a:gs pos="0">
                  <a:schemeClr val="tx1">
                    <a:lumMod val="97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ash"/>
            <a:round/>
            <a:headEnd type="none" w="med" len="med"/>
            <a:tailEnd type="none" w="med" len="med"/>
          </a:ln>
          <a:effectLst/>
        </p:spPr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EC355E7-C326-4286-4ADA-CF1D80544355}"/>
              </a:ext>
            </a:extLst>
          </p:cNvPr>
          <p:cNvCxnSpPr/>
          <p:nvPr/>
        </p:nvCxnSpPr>
        <p:spPr bwMode="auto">
          <a:xfrm>
            <a:off x="1219200" y="1905000"/>
            <a:ext cx="76200" cy="342900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AD658962-688B-DFF8-D998-13721B656DF9}"/>
              </a:ext>
            </a:extLst>
          </p:cNvPr>
          <p:cNvSpPr txBox="1"/>
          <p:nvPr/>
        </p:nvSpPr>
        <p:spPr>
          <a:xfrm>
            <a:off x="716180" y="5410200"/>
            <a:ext cx="143500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/>
              <a:t>index.html</a:t>
            </a:r>
          </a:p>
          <a:p>
            <a:r>
              <a:rPr lang="en-US" sz="1800" dirty="0"/>
              <a:t>stylesheet.css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FBB9D5A-EE43-A909-E060-8317C1CAB7B9}"/>
              </a:ext>
            </a:extLst>
          </p:cNvPr>
          <p:cNvSpPr txBox="1"/>
          <p:nvPr/>
        </p:nvSpPr>
        <p:spPr>
          <a:xfrm>
            <a:off x="1752600" y="304800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Frontend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D4761F1-DDFD-39DD-2B9C-B23BFE9F1C21}"/>
              </a:ext>
            </a:extLst>
          </p:cNvPr>
          <p:cNvSpPr txBox="1"/>
          <p:nvPr/>
        </p:nvSpPr>
        <p:spPr>
          <a:xfrm>
            <a:off x="6286031" y="226367"/>
            <a:ext cx="18288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Backend</a:t>
            </a:r>
          </a:p>
        </p:txBody>
      </p:sp>
    </p:spTree>
    <p:extLst>
      <p:ext uri="{BB962C8B-B14F-4D97-AF65-F5344CB8AC3E}">
        <p14:creationId xmlns:p14="http://schemas.microsoft.com/office/powerpoint/2010/main" val="31975510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r>
              <a:rPr lang="en-US" dirty="0"/>
              <a:t>Connect to DB (DbService.js)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cs typeface="Times New Roman"/>
              </a:rPr>
              <a:t>const </a:t>
            </a:r>
            <a:r>
              <a:rPr lang="en-US" sz="3200" kern="0" dirty="0" err="1">
                <a:latin typeface="+mn-lt"/>
                <a:cs typeface="Times New Roman"/>
              </a:rPr>
              <a:t>dbconn</a:t>
            </a:r>
            <a:r>
              <a:rPr lang="en-US" sz="3200" kern="0" dirty="0">
                <a:latin typeface="+mn-lt"/>
                <a:cs typeface="Times New Roman"/>
              </a:rPr>
              <a:t> = </a:t>
            </a:r>
            <a:r>
              <a:rPr lang="en-US" sz="3200" kern="0" dirty="0" err="1">
                <a:latin typeface="+mn-lt"/>
                <a:cs typeface="Times New Roman"/>
              </a:rPr>
              <a:t>mysql.createConnection</a:t>
            </a:r>
            <a:r>
              <a:rPr lang="en-US" sz="3200" kern="0" dirty="0">
                <a:latin typeface="+mn-lt"/>
                <a:cs typeface="Times New Roman"/>
              </a:rPr>
              <a:t>({</a:t>
            </a:r>
          </a:p>
          <a:p>
            <a:pPr algn="l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cs typeface="Times New Roman"/>
              </a:rPr>
              <a:t>    host: "localhost",</a:t>
            </a:r>
          </a:p>
          <a:p>
            <a:pPr algn="l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cs typeface="Times New Roman"/>
              </a:rPr>
              <a:t>    user: "root",</a:t>
            </a:r>
          </a:p>
          <a:p>
            <a:pPr algn="l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cs typeface="Times New Roman"/>
              </a:rPr>
              <a:t>    password: "",</a:t>
            </a:r>
          </a:p>
          <a:p>
            <a:pPr algn="l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cs typeface="Times New Roman"/>
              </a:rPr>
              <a:t>    database: "test"</a:t>
            </a:r>
          </a:p>
          <a:p>
            <a:pPr algn="l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cs typeface="Times New Roman"/>
              </a:rPr>
              <a:t>})</a:t>
            </a:r>
          </a:p>
          <a:p>
            <a:pPr algn="l">
              <a:spcBef>
                <a:spcPct val="20000"/>
              </a:spcBef>
              <a:defRPr/>
            </a:pPr>
            <a:endParaRPr lang="en-US" sz="3200" kern="0" dirty="0"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762259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r>
              <a:rPr lang="en-US" dirty="0"/>
              <a:t>Connect to DB (DbService.js)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cs typeface="Times New Roman"/>
              </a:rPr>
              <a:t>const </a:t>
            </a:r>
            <a:r>
              <a:rPr lang="en-US" sz="3200" kern="0" dirty="0" err="1">
                <a:latin typeface="+mn-lt"/>
                <a:cs typeface="Times New Roman"/>
              </a:rPr>
              <a:t>dbconn</a:t>
            </a:r>
            <a:r>
              <a:rPr lang="en-US" sz="3200" kern="0" dirty="0">
                <a:latin typeface="+mn-lt"/>
                <a:cs typeface="Times New Roman"/>
              </a:rPr>
              <a:t> = </a:t>
            </a:r>
            <a:r>
              <a:rPr lang="en-US" sz="3200" kern="0" dirty="0" err="1">
                <a:latin typeface="+mn-lt"/>
                <a:cs typeface="Times New Roman"/>
              </a:rPr>
              <a:t>mysql.createConnection</a:t>
            </a:r>
            <a:r>
              <a:rPr lang="en-US" sz="3200" kern="0" dirty="0">
                <a:latin typeface="+mn-lt"/>
                <a:cs typeface="Times New Roman"/>
              </a:rPr>
              <a:t>({</a:t>
            </a:r>
          </a:p>
          <a:p>
            <a:pPr algn="l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cs typeface="Times New Roman"/>
              </a:rPr>
              <a:t>    host: "localhost",</a:t>
            </a:r>
          </a:p>
          <a:p>
            <a:pPr algn="l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cs typeface="Times New Roman"/>
              </a:rPr>
              <a:t>    user: "root",</a:t>
            </a:r>
          </a:p>
          <a:p>
            <a:pPr algn="l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cs typeface="Times New Roman"/>
              </a:rPr>
              <a:t>    password: "",</a:t>
            </a:r>
          </a:p>
          <a:p>
            <a:pPr algn="l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cs typeface="Times New Roman"/>
              </a:rPr>
              <a:t>    database: "test"</a:t>
            </a:r>
          </a:p>
          <a:p>
            <a:pPr algn="l">
              <a:spcBef>
                <a:spcPct val="20000"/>
              </a:spcBef>
              <a:defRPr/>
            </a:pPr>
            <a:r>
              <a:rPr lang="en-US" sz="3200" kern="0" dirty="0">
                <a:latin typeface="+mn-lt"/>
                <a:cs typeface="Times New Roman"/>
              </a:rPr>
              <a:t>})</a:t>
            </a:r>
          </a:p>
          <a:p>
            <a:pPr algn="l">
              <a:spcBef>
                <a:spcPct val="20000"/>
              </a:spcBef>
              <a:defRPr/>
            </a:pPr>
            <a:endParaRPr lang="en-US" sz="3200" kern="0" dirty="0"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630880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985E284-D563-4F32-A8E9-7C2EAF5E75F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28675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609600"/>
            <a:ext cx="8229600" cy="1143000"/>
          </a:xfrm>
        </p:spPr>
        <p:txBody>
          <a:bodyPr/>
          <a:lstStyle/>
          <a:p>
            <a:r>
              <a:rPr lang="en-US" dirty="0"/>
              <a:t>A more secure way </a:t>
            </a:r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algn="l"/>
            <a:r>
              <a:rPr lang="en-US" sz="1800" kern="0" dirty="0">
                <a:latin typeface="+mn-lt"/>
                <a:cs typeface="Times New Roman"/>
              </a:rPr>
              <a:t>1. Put all parameters in .env file</a:t>
            </a:r>
            <a:br>
              <a:rPr lang="en-US" sz="1800" kern="0" dirty="0">
                <a:latin typeface="+mn-lt"/>
                <a:cs typeface="Times New Roman"/>
              </a:rPr>
            </a:br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PORT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=5000</a:t>
            </a:r>
          </a:p>
          <a:p>
            <a:pPr algn="l"/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USER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=john</a:t>
            </a:r>
          </a:p>
          <a:p>
            <a:pPr algn="l"/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=1234</a:t>
            </a:r>
          </a:p>
          <a:p>
            <a:pPr algn="l"/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DATABASE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web_app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/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DB_PORT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=3306</a:t>
            </a:r>
          </a:p>
          <a:p>
            <a:pPr algn="l"/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HOST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=localhost</a:t>
            </a:r>
          </a:p>
          <a:p>
            <a:pPr algn="l">
              <a:spcBef>
                <a:spcPct val="20000"/>
              </a:spcBef>
              <a:defRPr/>
            </a:pPr>
            <a:r>
              <a:rPr lang="en-US" sz="1800" kern="0" dirty="0">
                <a:latin typeface="+mn-lt"/>
                <a:cs typeface="Times New Roman"/>
              </a:rPr>
              <a:t>2. Load the parameters using </a:t>
            </a:r>
            <a:r>
              <a:rPr lang="en-US" sz="1800" kern="0" dirty="0" err="1">
                <a:latin typeface="+mn-lt"/>
                <a:cs typeface="Times New Roman"/>
              </a:rPr>
              <a:t>dotenv</a:t>
            </a:r>
            <a:r>
              <a:rPr lang="en-US" sz="1800" kern="0" dirty="0">
                <a:latin typeface="+mn-lt"/>
                <a:cs typeface="Times New Roman"/>
              </a:rPr>
              <a:t> package:</a:t>
            </a:r>
          </a:p>
          <a:p>
            <a:endParaRPr lang="en-US" sz="1800" kern="0" dirty="0">
              <a:latin typeface="+mn-lt"/>
              <a:cs typeface="Times New Roman"/>
            </a:endParaRPr>
          </a:p>
          <a:p>
            <a:pPr algn="l"/>
            <a:r>
              <a:rPr lang="en-US" sz="18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 err="1">
                <a:solidFill>
                  <a:srgbClr val="4FC1FF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18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require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sz="1800" b="0" dirty="0" err="1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800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r>
              <a:rPr lang="en-US" sz="18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dotenv</a:t>
            </a:r>
            <a:r>
              <a:rPr lang="en-US" sz="1800" b="0" dirty="0" err="1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18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config</a:t>
            </a:r>
            <a:r>
              <a:rPr lang="en-US" sz="1800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(); </a:t>
            </a:r>
            <a:r>
              <a:rPr lang="en-US" sz="1800" b="0" dirty="0">
                <a:solidFill>
                  <a:srgbClr val="6A9955"/>
                </a:solidFill>
                <a:effectLst/>
                <a:latin typeface="Consolas" panose="020B0609020204030204" pitchFamily="49" charset="0"/>
              </a:rPr>
              <a:t>// read from .env file</a:t>
            </a:r>
            <a:endParaRPr lang="en-US" sz="1800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algn="l">
              <a:spcBef>
                <a:spcPct val="20000"/>
              </a:spcBef>
              <a:defRPr/>
            </a:pPr>
            <a:endParaRPr lang="en-US" sz="1800" kern="0" dirty="0">
              <a:latin typeface="+mn-lt"/>
              <a:cs typeface="Times New Roman"/>
            </a:endParaRPr>
          </a:p>
          <a:p>
            <a:pPr algn="l">
              <a:spcBef>
                <a:spcPct val="20000"/>
              </a:spcBef>
              <a:defRPr/>
            </a:pPr>
            <a:endParaRPr lang="en-US" sz="1800" kern="0" dirty="0">
              <a:latin typeface="+mn-lt"/>
              <a:cs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10304660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28847</TotalTime>
  <Words>369</Words>
  <Application>Microsoft Office PowerPoint</Application>
  <PresentationFormat>On-screen Show (4:3)</PresentationFormat>
  <Paragraphs>110</Paragraphs>
  <Slides>17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0" baseType="lpstr">
      <vt:lpstr>Consolas</vt:lpstr>
      <vt:lpstr>Times New Roman</vt:lpstr>
      <vt:lpstr>Default Design</vt:lpstr>
      <vt:lpstr>Tutorial for the projects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Connect to DB (DbService.js)</vt:lpstr>
      <vt:lpstr>Connect to DB (DbService.js)</vt:lpstr>
      <vt:lpstr>A more secure way </vt:lpstr>
      <vt:lpstr>Connect to DB with environment variables</vt:lpstr>
      <vt:lpstr>Database method (select)</vt:lpstr>
      <vt:lpstr>Callback function</vt:lpstr>
      <vt:lpstr>Database method (select with ?)</vt:lpstr>
      <vt:lpstr>Database method (insert)</vt:lpstr>
      <vt:lpstr>Database method (delete)</vt:lpstr>
      <vt:lpstr>Database method (update)</vt:lpstr>
      <vt:lpstr>Collaboration skill is the key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Relational Data Model</dc:title>
  <dc:creator>ARTHUR  BERNSTEIN</dc:creator>
  <cp:lastModifiedBy>Photos Lu</cp:lastModifiedBy>
  <cp:revision>357</cp:revision>
  <cp:lastPrinted>1980-01-05T05:22:08Z</cp:lastPrinted>
  <dcterms:created xsi:type="dcterms:W3CDTF">1980-01-04T14:28:06Z</dcterms:created>
  <dcterms:modified xsi:type="dcterms:W3CDTF">2024-08-26T15:49:47Z</dcterms:modified>
</cp:coreProperties>
</file>