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9" r:id="rId2"/>
    <p:sldId id="647" r:id="rId3"/>
    <p:sldId id="679" r:id="rId4"/>
    <p:sldId id="680" r:id="rId5"/>
    <p:sldId id="682" r:id="rId6"/>
    <p:sldId id="681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72" r:id="rId17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1" autoAdjust="0"/>
    <p:restoredTop sz="89044" autoAdjust="0"/>
  </p:normalViewPr>
  <p:slideViewPr>
    <p:cSldViewPr>
      <p:cViewPr varScale="1">
        <p:scale>
          <a:sx n="135" d="100"/>
          <a:sy n="135" d="100"/>
        </p:scale>
        <p:origin x="165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41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0575"/>
            <a:ext cx="6818313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1" tIns="44869" rIns="91341" bIns="44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1950" y="530225"/>
            <a:ext cx="3492500" cy="2619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62071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265738" y="0"/>
            <a:ext cx="40306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265738" y="6661150"/>
            <a:ext cx="40306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230" tIns="0" rIns="19230" bIns="0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i="1"/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661150"/>
            <a:ext cx="40290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40290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410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947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4669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561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638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1482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807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289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688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108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182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62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25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753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08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272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9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866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15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0767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752600"/>
            <a:ext cx="4076700" cy="4381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267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371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2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076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076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9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85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07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96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8305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05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361C6474-71C0-4A27-B78A-2AFB8EB5644C}" type="slidenum">
              <a:rPr lang="en-US" alt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i="1">
                <a:solidFill>
                  <a:schemeClr val="tx2"/>
                </a:solidFill>
                <a:latin typeface="Book Antiqua" pitchFamily="18" charset="0"/>
              </a:defRPr>
            </a:lvl1pPr>
            <a:lvl2pPr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0" y="228600"/>
            <a:ext cx="9144000" cy="76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i="1">
                <a:solidFill>
                  <a:schemeClr val="tx2"/>
                </a:solidFill>
                <a:latin typeface="Book Antiqua" pitchFamily="18" charset="0"/>
              </a:defRPr>
            </a:lvl1pPr>
            <a:lvl2pPr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0" y="6553200"/>
            <a:ext cx="9144000" cy="76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  <a:noFill/>
        </p:spPr>
        <p:txBody>
          <a:bodyPr/>
          <a:lstStyle/>
          <a:p>
            <a:pPr algn="ctr"/>
            <a:r>
              <a:rPr lang="zh-CN" altLang="en-US" sz="3600" i="0" dirty="0"/>
              <a:t>数值分析与计算软件（</a:t>
            </a:r>
            <a:r>
              <a:rPr lang="en-US" altLang="zh-CN" sz="3600" i="0" dirty="0"/>
              <a:t>3</a:t>
            </a:r>
            <a:r>
              <a:rPr lang="zh-CN" altLang="en-US" sz="3600" i="0" dirty="0"/>
              <a:t>）</a:t>
            </a:r>
            <a:br>
              <a:rPr lang="en-US" altLang="zh-CN" sz="3600" i="0" dirty="0"/>
            </a:br>
            <a:r>
              <a:rPr lang="en-US" altLang="zh-CN" sz="3600" i="0" dirty="0"/>
              <a:t>-</a:t>
            </a:r>
            <a:r>
              <a:rPr lang="zh-CN" altLang="en-US" sz="3600" i="0" dirty="0"/>
              <a:t>牛顿法解非线性方程</a:t>
            </a:r>
            <a:endParaRPr lang="en-US" altLang="en-US" sz="3200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noFill/>
        </p:spPr>
        <p:txBody>
          <a:bodyPr/>
          <a:lstStyle/>
          <a:p>
            <a:pPr marL="342900" indent="-342900"/>
            <a:endParaRPr lang="en-US" altLang="en-US" dirty="0"/>
          </a:p>
          <a:p>
            <a:pPr marL="342900" indent="-342900"/>
            <a:r>
              <a:rPr lang="zh-CN" altLang="en-US" dirty="0"/>
              <a:t>刘帆</a:t>
            </a:r>
            <a:endParaRPr lang="en-US" altLang="zh-CN" dirty="0"/>
          </a:p>
          <a:p>
            <a:pPr marL="342900" indent="-342900"/>
            <a:r>
              <a:rPr lang="en-US" altLang="en-US" dirty="0"/>
              <a:t>liufan@nju.edu.cn</a:t>
            </a:r>
          </a:p>
          <a:p>
            <a:pPr marL="342900" indent="-342900"/>
            <a:r>
              <a:rPr lang="zh-CN" altLang="en-US" dirty="0"/>
              <a:t>南京大学工程管理学院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3387984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解决初值问题</a:t>
            </a:r>
            <a:r>
              <a:rPr lang="en-US" altLang="zh-CN" sz="2800" i="0" dirty="0"/>
              <a:t>—</a:t>
            </a:r>
            <a:r>
              <a:rPr lang="zh-CN" altLang="en-US" sz="2800" i="0" dirty="0"/>
              <a:t>牛顿下山法</a:t>
            </a:r>
            <a:r>
              <a:rPr lang="en-US" altLang="zh-CN" sz="2800" i="0" dirty="0"/>
              <a:t>-</a:t>
            </a:r>
            <a:r>
              <a:rPr lang="zh-CN" altLang="en-US" sz="2800" i="0" dirty="0"/>
              <a:t>例子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98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3.2</a:t>
                </a:r>
                <a:endParaRPr lang="zh-CN" altLang="en-US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用下山法求方程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−1=0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1.5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附近的一个根，精确到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986937"/>
              </a:xfrm>
              <a:prstGeom prst="rect">
                <a:avLst/>
              </a:prstGeom>
              <a:blipFill>
                <a:blip r:embed="rId3"/>
                <a:stretch>
                  <a:fillRect l="-734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0">
            <a:extLst>
              <a:ext uri="{FF2B5EF4-FFF2-40B4-BE49-F238E27FC236}">
                <a16:creationId xmlns:a16="http://schemas.microsoft.com/office/drawing/2014/main" id="{A1F9FB04-3A2C-43E6-A53F-63755499E08F}"/>
              </a:ext>
            </a:extLst>
          </p:cNvPr>
          <p:cNvSpPr txBox="1"/>
          <p:nvPr/>
        </p:nvSpPr>
        <p:spPr>
          <a:xfrm>
            <a:off x="482600" y="2327705"/>
            <a:ext cx="1929160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取初始估计值</a:t>
            </a:r>
            <a:r>
              <a:rPr lang="en-US" altLang="zh-CN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采用牛顿下山法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2855E65-E485-479D-B53A-B51BB5A570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274618"/>
                  </p:ext>
                </p:extLst>
              </p:nvPr>
            </p:nvGraphicFramePr>
            <p:xfrm>
              <a:off x="2555776" y="2676096"/>
              <a:ext cx="6192688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698533615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7678453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124385996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883315667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9803030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k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𝑓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𝑓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182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0.6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-1.384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-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5987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17.9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5716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5927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9.25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781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057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4.925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6822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1/8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2.7625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17.319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3573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1/16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1.68125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2.0709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3098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1/32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1.14063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-0.625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Y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4313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1.36681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0.1866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Y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362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2228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2855E65-E485-479D-B53A-B51BB5A570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274618"/>
                  </p:ext>
                </p:extLst>
              </p:nvPr>
            </p:nvGraphicFramePr>
            <p:xfrm>
              <a:off x="2555776" y="2676096"/>
              <a:ext cx="6192688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698533615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76784537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124385996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883315667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9803030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k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095" t="-1639" r="-302646" b="-9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842" t="-1639" r="-201053" b="-9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312" t="-1639" r="-1058" b="-9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182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0.6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-1.384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-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5987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17.9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5716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5927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9.25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781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057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4.925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6822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1/8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2.7625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17.319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3573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1/16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1.68125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2.0709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3098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1/32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1.14063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-0.625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Y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4313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1.36681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0.1866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Y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362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2228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22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解决求导问题</a:t>
            </a:r>
            <a:r>
              <a:rPr lang="en-US" altLang="zh-CN" sz="2800" i="0" dirty="0"/>
              <a:t>—</a:t>
            </a:r>
            <a:r>
              <a:rPr lang="zh-CN" altLang="en-US" sz="2800" i="0" dirty="0"/>
              <a:t>弦截法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493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牛顿法需要计算导数值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′(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，这对于复杂的函数是不方便的。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493148"/>
              </a:xfrm>
              <a:prstGeom prst="rect">
                <a:avLst/>
              </a:prstGeom>
              <a:blipFill>
                <a:blip r:embed="rId3"/>
                <a:stretch>
                  <a:fillRect l="-66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0">
                <a:extLst>
                  <a:ext uri="{FF2B5EF4-FFF2-40B4-BE49-F238E27FC236}">
                    <a16:creationId xmlns:a16="http://schemas.microsoft.com/office/drawing/2014/main" id="{EF7744BA-D872-4977-8D9D-AC1FD52C2B82}"/>
                  </a:ext>
                </a:extLst>
              </p:cNvPr>
              <p:cNvSpPr txBox="1"/>
              <p:nvPr/>
            </p:nvSpPr>
            <p:spPr>
              <a:xfrm>
                <a:off x="482600" y="1927740"/>
                <a:ext cx="8305800" cy="1917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用差商</a:t>
                </a:r>
                <a:endParaRPr lang="en-US" altLang="zh-CN" sz="20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取代导数。</a:t>
                </a:r>
              </a:p>
            </p:txBody>
          </p:sp>
        </mc:Choice>
        <mc:Fallback xmlns="">
          <p:sp>
            <p:nvSpPr>
              <p:cNvPr id="7" name="TextBox 40">
                <a:extLst>
                  <a:ext uri="{FF2B5EF4-FFF2-40B4-BE49-F238E27FC236}">
                    <a16:creationId xmlns:a16="http://schemas.microsoft.com/office/drawing/2014/main" id="{EF7744BA-D872-4977-8D9D-AC1FD52C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927740"/>
                <a:ext cx="8305800" cy="1917448"/>
              </a:xfrm>
              <a:prstGeom prst="rect">
                <a:avLst/>
              </a:prstGeom>
              <a:blipFill>
                <a:blip r:embed="rId4"/>
                <a:stretch>
                  <a:fillRect l="-734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0">
                <a:extLst>
                  <a:ext uri="{FF2B5EF4-FFF2-40B4-BE49-F238E27FC236}">
                    <a16:creationId xmlns:a16="http://schemas.microsoft.com/office/drawing/2014/main" id="{209987E4-BFA9-474A-AEB1-8BFFE839BC75}"/>
                  </a:ext>
                </a:extLst>
              </p:cNvPr>
              <p:cNvSpPr txBox="1"/>
              <p:nvPr/>
            </p:nvSpPr>
            <p:spPr>
              <a:xfrm>
                <a:off x="482600" y="3939012"/>
                <a:ext cx="8305800" cy="153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牛顿迭代公式变为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TextBox 40">
                <a:extLst>
                  <a:ext uri="{FF2B5EF4-FFF2-40B4-BE49-F238E27FC236}">
                    <a16:creationId xmlns:a16="http://schemas.microsoft.com/office/drawing/2014/main" id="{209987E4-BFA9-474A-AEB1-8BFFE839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939012"/>
                <a:ext cx="8305800" cy="1530932"/>
              </a:xfrm>
              <a:prstGeom prst="rect">
                <a:avLst/>
              </a:prstGeom>
              <a:blipFill>
                <a:blip r:embed="rId5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解决求导问题</a:t>
            </a:r>
            <a:r>
              <a:rPr lang="en-US" altLang="zh-CN" sz="2800" i="0" dirty="0"/>
              <a:t>—</a:t>
            </a:r>
            <a:r>
              <a:rPr lang="zh-CN" altLang="en-US" sz="2800" i="0" dirty="0"/>
              <a:t>弦截法</a:t>
            </a:r>
            <a:endParaRPr lang="en-US" altLang="en-US" sz="2800" i="0" dirty="0"/>
          </a:p>
        </p:txBody>
      </p:sp>
      <p:sp>
        <p:nvSpPr>
          <p:cNvPr id="41" name="TextBox 40"/>
          <p:cNvSpPr txBox="1"/>
          <p:nvPr/>
        </p:nvSpPr>
        <p:spPr>
          <a:xfrm>
            <a:off x="482600" y="1340768"/>
            <a:ext cx="830580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以上方法成为弦截法，其几何意义如下图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C1DCDF-C32A-4855-9742-1A3F96B9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3256"/>
            <a:ext cx="3871054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02381981-DD87-4F56-A816-53F3CF182B69}"/>
                  </a:ext>
                </a:extLst>
              </p:cNvPr>
              <p:cNvSpPr txBox="1"/>
              <p:nvPr/>
            </p:nvSpPr>
            <p:spPr>
              <a:xfrm>
                <a:off x="4499992" y="2060848"/>
                <a:ext cx="3648968" cy="1405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弦截法是用弦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轴的交点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来近似切线与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轴的交点。</a:t>
                </a:r>
              </a:p>
            </p:txBody>
          </p:sp>
        </mc:Choice>
        <mc:Fallback xmlns=""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02381981-DD87-4F56-A816-53F3CF182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060848"/>
                <a:ext cx="3648968" cy="1405193"/>
              </a:xfrm>
              <a:prstGeom prst="rect">
                <a:avLst/>
              </a:prstGeom>
              <a:blipFill>
                <a:blip r:embed="rId4"/>
                <a:stretch>
                  <a:fillRect l="-1503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40">
            <a:extLst>
              <a:ext uri="{FF2B5EF4-FFF2-40B4-BE49-F238E27FC236}">
                <a16:creationId xmlns:a16="http://schemas.microsoft.com/office/drawing/2014/main" id="{D715B33E-1180-49DA-8E64-70FA1396292B}"/>
              </a:ext>
            </a:extLst>
          </p:cNvPr>
          <p:cNvSpPr txBox="1"/>
          <p:nvPr/>
        </p:nvSpPr>
        <p:spPr>
          <a:xfrm>
            <a:off x="4493000" y="3466041"/>
            <a:ext cx="3648968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在弦截法的计算中，每迭代一步只需计算一个函数值，避免了复杂的导数计算，且该方法具有超线性的收敛性，深受广大工程人员所喜爱</a:t>
            </a:r>
          </a:p>
        </p:txBody>
      </p:sp>
    </p:spTree>
    <p:extLst>
      <p:ext uri="{BB962C8B-B14F-4D97-AF65-F5344CB8AC3E}">
        <p14:creationId xmlns:p14="http://schemas.microsoft.com/office/powerpoint/2010/main" val="35547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解决重根问题</a:t>
            </a:r>
            <a:endParaRPr lang="en-US" altLang="en-US" sz="2800" i="0" dirty="0"/>
          </a:p>
        </p:txBody>
      </p:sp>
      <p:sp>
        <p:nvSpPr>
          <p:cNvPr id="41" name="TextBox 40"/>
          <p:cNvSpPr txBox="1"/>
          <p:nvPr/>
        </p:nvSpPr>
        <p:spPr>
          <a:xfrm>
            <a:off x="482600" y="1340768"/>
            <a:ext cx="830580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牛顿法具有平方收敛速度是指单根时的情况，当不是单根时，就没有平方收敛速度，为了得到平方收敛速度，可对牛顿法进行修正。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0">
                <a:extLst>
                  <a:ext uri="{FF2B5EF4-FFF2-40B4-BE49-F238E27FC236}">
                    <a16:creationId xmlns:a16="http://schemas.microsoft.com/office/drawing/2014/main" id="{95038481-BD00-492C-A89C-A3B85CED0FCF}"/>
                  </a:ext>
                </a:extLst>
              </p:cNvPr>
              <p:cNvSpPr txBox="1"/>
              <p:nvPr/>
            </p:nvSpPr>
            <p:spPr>
              <a:xfrm>
                <a:off x="482600" y="2413464"/>
                <a:ext cx="8305800" cy="151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为方程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重根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，此时有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=…=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TextBox 40">
                <a:extLst>
                  <a:ext uri="{FF2B5EF4-FFF2-40B4-BE49-F238E27FC236}">
                    <a16:creationId xmlns:a16="http://schemas.microsoft.com/office/drawing/2014/main" id="{95038481-BD00-492C-A89C-A3B85CED0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2413464"/>
                <a:ext cx="8305800" cy="1516890"/>
              </a:xfrm>
              <a:prstGeom prst="rect">
                <a:avLst/>
              </a:prstGeom>
              <a:blipFill>
                <a:blip r:embed="rId3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解决重根问题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199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已知时，由于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  <m:r>
                          <a:rPr lang="en-US" altLang="zh-CN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/</m:t>
                        </m:r>
                        <m:r>
                          <a:rPr lang="en-US" altLang="zh-CN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的单根，对此方程应用牛顿迭代公式，有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𝑚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=0,1,2,…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1994200"/>
              </a:xfrm>
              <a:prstGeom prst="rect">
                <a:avLst/>
              </a:prstGeom>
              <a:blipFill>
                <a:blip r:embed="rId3"/>
                <a:stretch>
                  <a:fillRect l="-660" r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94714E36-F35A-4103-BD16-1BA7AE05A467}"/>
                  </a:ext>
                </a:extLst>
              </p:cNvPr>
              <p:cNvSpPr txBox="1"/>
              <p:nvPr/>
            </p:nvSpPr>
            <p:spPr>
              <a:xfrm>
                <a:off x="482600" y="3338228"/>
                <a:ext cx="8305800" cy="2040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未知时，令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)/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′(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𝑢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的单根。对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𝑢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用牛顿法进行求解，其迭代公式如下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′′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=0,1,2,…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94714E36-F35A-4103-BD16-1BA7AE05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338228"/>
                <a:ext cx="8305800" cy="2040495"/>
              </a:xfrm>
              <a:prstGeom prst="rect">
                <a:avLst/>
              </a:prstGeom>
              <a:blipFill>
                <a:blip r:embed="rId4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解决重根问题</a:t>
            </a:r>
            <a:r>
              <a:rPr lang="en-US" altLang="zh-CN" sz="2800" i="0" dirty="0"/>
              <a:t>-</a:t>
            </a:r>
            <a:r>
              <a:rPr lang="zh-CN" altLang="en-US" sz="2800" i="0" dirty="0"/>
              <a:t>例子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28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3.3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−4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+4=0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的多重根，分别用牛顿法和求重根的牛顿法求其近似根。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作业（以</a:t>
                </a:r>
                <a:r>
                  <a:rPr lang="en-US" altLang="zh-CN" sz="2000" dirty="0">
                    <a:solidFill>
                      <a:schemeClr val="tx2"/>
                    </a:solidFill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1.5</a:t>
                </a:r>
                <a:r>
                  <a:rPr lang="zh-CN" altLang="en-US" sz="2000" dirty="0">
                    <a:solidFill>
                      <a:schemeClr val="tx2"/>
                    </a:solidFill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作为初值，采用三种方法，包括牛顿法、已知其是二重根的牛顿法、不知道其是二重根的牛顿法；每个方法迭代</a:t>
                </a:r>
                <a:r>
                  <a:rPr lang="en-US" altLang="zh-CN" sz="2000" dirty="0">
                    <a:solidFill>
                      <a:schemeClr val="tx2"/>
                    </a:solidFill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zh-CN" altLang="en-US" sz="2000" dirty="0">
                    <a:solidFill>
                      <a:schemeClr val="tx2"/>
                    </a:solidFill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次，记录每一次迭代得到的近似值，并说明三种方法的表现）。</a:t>
                </a:r>
                <a:endParaRPr lang="en-US" altLang="zh-CN" sz="2000" dirty="0">
                  <a:solidFill>
                    <a:schemeClr val="tx2"/>
                  </a:solidFill>
                  <a:highlight>
                    <a:srgbClr val="FFFF00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2835200"/>
              </a:xfrm>
              <a:prstGeom prst="rect">
                <a:avLst/>
              </a:prstGeom>
              <a:blipFill>
                <a:blip r:embed="rId3"/>
                <a:stretch>
                  <a:fillRect l="-734" r="-367" b="-3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8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/>
              <a:t>日交纸质版本。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4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牛顿法</a:t>
            </a:r>
            <a:endParaRPr lang="en-US" altLang="en-US" sz="2800" i="0" dirty="0"/>
          </a:p>
        </p:txBody>
      </p:sp>
      <p:sp>
        <p:nvSpPr>
          <p:cNvPr id="41" name="TextBox 40"/>
          <p:cNvSpPr txBox="1"/>
          <p:nvPr/>
        </p:nvSpPr>
        <p:spPr>
          <a:xfrm>
            <a:off x="482600" y="1340768"/>
            <a:ext cx="8305800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基本思想：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将非线性方程转化为某种线性方程来进行迭代求解。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0">
                <a:extLst>
                  <a:ext uri="{FF2B5EF4-FFF2-40B4-BE49-F238E27FC236}">
                    <a16:creationId xmlns:a16="http://schemas.microsoft.com/office/drawing/2014/main" id="{3B15EF9C-48D8-4562-88FA-C71C2806F7F1}"/>
                  </a:ext>
                </a:extLst>
              </p:cNvPr>
              <p:cNvSpPr txBox="1"/>
              <p:nvPr/>
            </p:nvSpPr>
            <p:spPr>
              <a:xfrm>
                <a:off x="482600" y="2413464"/>
                <a:ext cx="8305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的近似根，将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处进行一阶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Taylor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展开，得到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TextBox 40">
                <a:extLst>
                  <a:ext uri="{FF2B5EF4-FFF2-40B4-BE49-F238E27FC236}">
                    <a16:creationId xmlns:a16="http://schemas.microsoft.com/office/drawing/2014/main" id="{3B15EF9C-48D8-4562-88FA-C71C2806F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2413464"/>
                <a:ext cx="8305800" cy="1015663"/>
              </a:xfrm>
              <a:prstGeom prst="rect">
                <a:avLst/>
              </a:prstGeom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0">
                <a:extLst>
                  <a:ext uri="{FF2B5EF4-FFF2-40B4-BE49-F238E27FC236}">
                    <a16:creationId xmlns:a16="http://schemas.microsoft.com/office/drawing/2014/main" id="{FB678113-DFC7-40CD-8834-C69252FDC335}"/>
                  </a:ext>
                </a:extLst>
              </p:cNvPr>
              <p:cNvSpPr txBox="1"/>
              <p:nvPr/>
            </p:nvSpPr>
            <p:spPr>
              <a:xfrm>
                <a:off x="482600" y="3544573"/>
                <a:ext cx="8305800" cy="245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从而非线性方程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近似为如下线性方程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其根为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TextBox 40">
                <a:extLst>
                  <a:ext uri="{FF2B5EF4-FFF2-40B4-BE49-F238E27FC236}">
                    <a16:creationId xmlns:a16="http://schemas.microsoft.com/office/drawing/2014/main" id="{FB678113-DFC7-40CD-8834-C69252FD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544573"/>
                <a:ext cx="8305800" cy="2454262"/>
              </a:xfrm>
              <a:prstGeom prst="rect">
                <a:avLst/>
              </a:prstGeom>
              <a:blipFill>
                <a:blip r:embed="rId4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26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牛顿法</a:t>
            </a:r>
            <a:endParaRPr lang="en-US" altLang="en-US" sz="2800" i="0" dirty="0"/>
          </a:p>
        </p:txBody>
      </p:sp>
      <p:sp>
        <p:nvSpPr>
          <p:cNvPr id="41" name="TextBox 40"/>
          <p:cNvSpPr txBox="1"/>
          <p:nvPr/>
        </p:nvSpPr>
        <p:spPr>
          <a:xfrm>
            <a:off x="482600" y="1340768"/>
            <a:ext cx="8305800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几何意义：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以切线作为原曲线的替代。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48A1EC-FA90-4578-A3CC-3FA5E78C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2564904"/>
            <a:ext cx="4411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554BC46F-ACE8-49FB-A7DA-3B17C55366FC}"/>
                  </a:ext>
                </a:extLst>
              </p:cNvPr>
              <p:cNvSpPr txBox="1"/>
              <p:nvPr/>
            </p:nvSpPr>
            <p:spPr>
              <a:xfrm>
                <a:off x="4860032" y="2564904"/>
                <a:ext cx="3720976" cy="3251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为找到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的根，给定一个初始估计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画出函数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的切线，求出切线与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轴的交点来作为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的近似根，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迭代进行上述步骤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牛顿法也被成为切线法</a:t>
                </a:r>
              </a:p>
            </p:txBody>
          </p:sp>
        </mc:Choice>
        <mc:Fallback xmlns=""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554BC46F-ACE8-49FB-A7DA-3B17C553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564904"/>
                <a:ext cx="3720976" cy="3251852"/>
              </a:xfrm>
              <a:prstGeom prst="rect">
                <a:avLst/>
              </a:prstGeom>
              <a:blipFill>
                <a:blip r:embed="rId4"/>
                <a:stretch>
                  <a:fillRect l="-147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牛顿法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153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牛顿迭代公式：</a:t>
                </a:r>
                <a:endParaRPr lang="en-US" altLang="zh-CN" sz="20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1530932"/>
              </a:xfrm>
              <a:prstGeom prst="rect">
                <a:avLst/>
              </a:prstGeom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0">
                <a:extLst>
                  <a:ext uri="{FF2B5EF4-FFF2-40B4-BE49-F238E27FC236}">
                    <a16:creationId xmlns:a16="http://schemas.microsoft.com/office/drawing/2014/main" id="{0DD9DD45-5C50-4900-AA09-2FE99A56E931}"/>
                  </a:ext>
                </a:extLst>
              </p:cNvPr>
              <p:cNvSpPr txBox="1"/>
              <p:nvPr/>
            </p:nvSpPr>
            <p:spPr>
              <a:xfrm>
                <a:off x="479474" y="2900677"/>
                <a:ext cx="8305800" cy="232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算法：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Step 0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：给定初始估计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，以及预设精度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zh-CN" alt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Step 1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)/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Step 2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zh-CN" alt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，则停止，输出近似解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否则，令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，返回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Step 1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" name="TextBox 40">
                <a:extLst>
                  <a:ext uri="{FF2B5EF4-FFF2-40B4-BE49-F238E27FC236}">
                    <a16:creationId xmlns:a16="http://schemas.microsoft.com/office/drawing/2014/main" id="{0DD9DD45-5C50-4900-AA09-2FE99A56E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" y="2900677"/>
                <a:ext cx="8305800" cy="2328523"/>
              </a:xfrm>
              <a:prstGeom prst="rect">
                <a:avLst/>
              </a:prstGeom>
              <a:blipFill>
                <a:blip r:embed="rId4"/>
                <a:stretch>
                  <a:fillRect l="-808" b="-3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牛顿法</a:t>
            </a:r>
            <a:r>
              <a:rPr lang="en-US" altLang="zh-CN" sz="2800" i="0" dirty="0"/>
              <a:t>-</a:t>
            </a:r>
            <a:r>
              <a:rPr lang="zh-CN" altLang="en-US" sz="2800" i="0" dirty="0"/>
              <a:t>例子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98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3.1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用牛顿法求解方程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986937"/>
              </a:xfrm>
              <a:prstGeom prst="rect">
                <a:avLst/>
              </a:prstGeom>
              <a:blipFill>
                <a:blip r:embed="rId3"/>
                <a:stretch>
                  <a:fillRect l="-734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0">
                <a:extLst>
                  <a:ext uri="{FF2B5EF4-FFF2-40B4-BE49-F238E27FC236}">
                    <a16:creationId xmlns:a16="http://schemas.microsoft.com/office/drawing/2014/main" id="{26196C0E-6314-4B07-81BF-F15ED24D2F83}"/>
                  </a:ext>
                </a:extLst>
              </p:cNvPr>
              <p:cNvSpPr txBox="1"/>
              <p:nvPr/>
            </p:nvSpPr>
            <p:spPr>
              <a:xfrm>
                <a:off x="482600" y="2327705"/>
                <a:ext cx="8305800" cy="2385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牛顿迭代公式为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取初始估计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=0.5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，可以逐次计算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=0.5</m:t>
                    </m:r>
                    <m:r>
                      <a:rPr lang="en-US" altLang="zh-CN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7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  <m:r>
                      <a:rPr lang="en-US" altLang="zh-CN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chemeClr val="tx2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=0.5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6716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TextBox 40">
                <a:extLst>
                  <a:ext uri="{FF2B5EF4-FFF2-40B4-BE49-F238E27FC236}">
                    <a16:creationId xmlns:a16="http://schemas.microsoft.com/office/drawing/2014/main" id="{26196C0E-6314-4B07-81BF-F15ED24D2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2327705"/>
                <a:ext cx="8305800" cy="2385718"/>
              </a:xfrm>
              <a:prstGeom prst="rect">
                <a:avLst/>
              </a:prstGeom>
              <a:blipFill>
                <a:blip r:embed="rId4"/>
                <a:stretch>
                  <a:fillRect l="-734" b="-3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9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牛顿法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292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收敛性：</a:t>
                </a:r>
                <a:endParaRPr lang="en-US" altLang="zh-CN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假设是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二阶连续可微函数，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的准确解，若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，则牛顿法局部二阶收敛到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，且第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和第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+1 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:endParaRPr lang="en-US" altLang="zh-CN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0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  <m:r>
                                <a:rPr lang="pt-BR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altLang="zh-CN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′′(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′(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2924070"/>
              </a:xfrm>
              <a:prstGeom prst="rect">
                <a:avLst/>
              </a:prstGeom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4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牛顿法</a:t>
            </a:r>
            <a:endParaRPr lang="en-US" altLang="en-US" sz="2800" i="0" dirty="0"/>
          </a:p>
        </p:txBody>
      </p:sp>
      <p:sp>
        <p:nvSpPr>
          <p:cNvPr id="41" name="TextBox 40"/>
          <p:cNvSpPr txBox="1"/>
          <p:nvPr/>
        </p:nvSpPr>
        <p:spPr>
          <a:xfrm>
            <a:off x="482600" y="1340768"/>
            <a:ext cx="830580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endParaRPr lang="en-US" altLang="zh-CN" sz="2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（对于单根）收敛速度快，是目前求解非线性方程组的主要方法。</a:t>
            </a:r>
          </a:p>
        </p:txBody>
      </p:sp>
      <p:sp>
        <p:nvSpPr>
          <p:cNvPr id="4" name="TextBox 40">
            <a:extLst>
              <a:ext uri="{FF2B5EF4-FFF2-40B4-BE49-F238E27FC236}">
                <a16:creationId xmlns:a16="http://schemas.microsoft.com/office/drawing/2014/main" id="{26196C0E-6314-4B07-81BF-F15ED24D2F83}"/>
              </a:ext>
            </a:extLst>
          </p:cNvPr>
          <p:cNvSpPr txBox="1"/>
          <p:nvPr/>
        </p:nvSpPr>
        <p:spPr>
          <a:xfrm>
            <a:off x="482600" y="2411434"/>
            <a:ext cx="830580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endParaRPr lang="en-US" altLang="zh-CN" sz="2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对初始估计值的选取比较敏感</a:t>
            </a:r>
            <a:endParaRPr lang="en-US" altLang="zh-CN" sz="2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需要计算导数</a:t>
            </a:r>
            <a:endParaRPr lang="en-US" altLang="zh-CN" sz="2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对重根收敛速度慢</a:t>
            </a:r>
          </a:p>
        </p:txBody>
      </p:sp>
    </p:spTree>
    <p:extLst>
      <p:ext uri="{BB962C8B-B14F-4D97-AF65-F5344CB8AC3E}">
        <p14:creationId xmlns:p14="http://schemas.microsoft.com/office/powerpoint/2010/main" val="39516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解决初值问题</a:t>
            </a:r>
            <a:r>
              <a:rPr lang="en-US" altLang="zh-CN" sz="2800" i="0" dirty="0"/>
              <a:t>—</a:t>
            </a:r>
            <a:r>
              <a:rPr lang="zh-CN" altLang="en-US" sz="2800" i="0" dirty="0"/>
              <a:t>牛顿下山法</a:t>
            </a:r>
            <a:endParaRPr lang="en-US" altLang="en-US" sz="28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2600" y="1340768"/>
                <a:ext cx="8305800" cy="954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一般来说，牛顿法的收敛性依赖于初值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的选取，如果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偏离所求的根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比较远，则牛顿法可能发散。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340768"/>
                <a:ext cx="8305800" cy="954813"/>
              </a:xfrm>
              <a:prstGeom prst="rect">
                <a:avLst/>
              </a:prstGeom>
              <a:blipFill>
                <a:blip r:embed="rId3"/>
                <a:stretch>
                  <a:fillRect l="-660" r="-73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0">
                <a:extLst>
                  <a:ext uri="{FF2B5EF4-FFF2-40B4-BE49-F238E27FC236}">
                    <a16:creationId xmlns:a16="http://schemas.microsoft.com/office/drawing/2014/main" id="{26196C0E-6314-4B07-81BF-F15ED24D2F83}"/>
                  </a:ext>
                </a:extLst>
              </p:cNvPr>
              <p:cNvSpPr txBox="1"/>
              <p:nvPr/>
            </p:nvSpPr>
            <p:spPr>
              <a:xfrm>
                <a:off x="482600" y="2441051"/>
                <a:ext cx="8305800" cy="1405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举个例子，在求方程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−1=0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的根时，如果初始估计值选取的是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1.5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，则牛顿迭代收敛；如果初始估计值代入的是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0.6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，则通过计算可以发现，其结果越来越发散。</a:t>
                </a:r>
              </a:p>
            </p:txBody>
          </p:sp>
        </mc:Choice>
        <mc:Fallback xmlns="">
          <p:sp>
            <p:nvSpPr>
              <p:cNvPr id="4" name="TextBox 40">
                <a:extLst>
                  <a:ext uri="{FF2B5EF4-FFF2-40B4-BE49-F238E27FC236}">
                    <a16:creationId xmlns:a16="http://schemas.microsoft.com/office/drawing/2014/main" id="{26196C0E-6314-4B07-81BF-F15ED24D2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2441051"/>
                <a:ext cx="8305800" cy="1405193"/>
              </a:xfrm>
              <a:prstGeom prst="rect">
                <a:avLst/>
              </a:prstGeom>
              <a:blipFill>
                <a:blip r:embed="rId4"/>
                <a:stretch>
                  <a:fillRect l="-660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A8BE5B50-6702-4060-B75B-9DBE0F58D675}"/>
                  </a:ext>
                </a:extLst>
              </p:cNvPr>
              <p:cNvSpPr txBox="1"/>
              <p:nvPr/>
            </p:nvSpPr>
            <p:spPr>
              <a:xfrm>
                <a:off x="482600" y="3991714"/>
                <a:ext cx="8305800" cy="94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为了防止迭代发散，要求迭代法满足：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。以此约束构造牛顿下山法。</a:t>
                </a:r>
                <a:endParaRPr lang="en-US" altLang="zh-CN" sz="20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A8BE5B50-6702-4060-B75B-9DBE0F58D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991714"/>
                <a:ext cx="8305800" cy="943528"/>
              </a:xfrm>
              <a:prstGeom prst="rect">
                <a:avLst/>
              </a:prstGeom>
              <a:blipFill>
                <a:blip r:embed="rId5"/>
                <a:stretch>
                  <a:fillRect l="-660" r="-73" b="-1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9888" y="271463"/>
            <a:ext cx="8305800" cy="1104900"/>
          </a:xfrm>
        </p:spPr>
        <p:txBody>
          <a:bodyPr/>
          <a:lstStyle/>
          <a:p>
            <a:r>
              <a:rPr lang="zh-CN" altLang="en-US" sz="2800" i="0" dirty="0"/>
              <a:t>解决初值问题</a:t>
            </a:r>
            <a:r>
              <a:rPr lang="en-US" altLang="zh-CN" sz="2800" i="0" dirty="0"/>
              <a:t>—</a:t>
            </a:r>
            <a:r>
              <a:rPr lang="zh-CN" altLang="en-US" sz="2800" i="0" dirty="0"/>
              <a:t>牛顿下山法</a:t>
            </a:r>
            <a:endParaRPr lang="en-US" altLang="en-US" sz="2800" i="0" dirty="0"/>
          </a:p>
        </p:txBody>
      </p:sp>
      <p:sp>
        <p:nvSpPr>
          <p:cNvPr id="41" name="TextBox 40"/>
          <p:cNvSpPr txBox="1"/>
          <p:nvPr/>
        </p:nvSpPr>
        <p:spPr>
          <a:xfrm>
            <a:off x="482600" y="1340768"/>
            <a:ext cx="8305800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如何保证单调性呢？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0">
                <a:extLst>
                  <a:ext uri="{FF2B5EF4-FFF2-40B4-BE49-F238E27FC236}">
                    <a16:creationId xmlns:a16="http://schemas.microsoft.com/office/drawing/2014/main" id="{26196C0E-6314-4B07-81BF-F15ED24D2F83}"/>
                  </a:ext>
                </a:extLst>
              </p:cNvPr>
              <p:cNvSpPr txBox="1"/>
              <p:nvPr/>
            </p:nvSpPr>
            <p:spPr>
              <a:xfrm>
                <a:off x="482600" y="1951799"/>
                <a:ext cx="8305800" cy="1934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将牛顿迭代公式改为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𝜆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其中，</a:t>
                </a:r>
                <a:r>
                  <a:rPr lang="en-US" altLang="zh-CN" sz="2000" dirty="0">
                    <a:solidFill>
                      <a:schemeClr val="accent2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𝜆</m:t>
                    </m:r>
                    <m:r>
                      <a:rPr lang="en-US" altLang="zh-CN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是下山因子。</a:t>
                </a:r>
                <a:endParaRPr lang="en-US" altLang="zh-CN" sz="20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TextBox 40">
                <a:extLst>
                  <a:ext uri="{FF2B5EF4-FFF2-40B4-BE49-F238E27FC236}">
                    <a16:creationId xmlns:a16="http://schemas.microsoft.com/office/drawing/2014/main" id="{26196C0E-6314-4B07-81BF-F15ED24D2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951799"/>
                <a:ext cx="8305800" cy="1934184"/>
              </a:xfrm>
              <a:prstGeom prst="rect">
                <a:avLst/>
              </a:prstGeom>
              <a:blipFill>
                <a:blip r:embed="rId3"/>
                <a:stretch>
                  <a:fillRect l="-660" b="-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EFB8A7-F0B8-4158-B075-9A6948752EEA}"/>
                  </a:ext>
                </a:extLst>
              </p:cNvPr>
              <p:cNvSpPr/>
              <p:nvPr/>
            </p:nvSpPr>
            <p:spPr>
              <a:xfrm>
                <a:off x="482600" y="4015151"/>
                <a:ext cx="8305800" cy="1405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选择合适的下山因子以保证单调性。</a:t>
                </a:r>
                <a:endParaRPr lang="en-US" altLang="zh-CN" sz="20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可以采取逐步搜索的方式，从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𝜆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开始，逐次取前一次的一半，直到单调性满足。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EFB8A7-F0B8-4158-B075-9A694875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4015151"/>
                <a:ext cx="8305800" cy="1405193"/>
              </a:xfrm>
              <a:prstGeom prst="rect">
                <a:avLst/>
              </a:prstGeom>
              <a:blipFill>
                <a:blip r:embed="rId4"/>
                <a:stretch>
                  <a:fillRect l="-660" r="-73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1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  <p:bldP spid="3" grpId="0"/>
    </p:bldLst>
  </p:timing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c:\msoffice\powerpnt\raghu\book\slides\l1.ppt</Template>
  <TotalTime>29671</TotalTime>
  <Pages>20</Pages>
  <Words>1057</Words>
  <Application>Microsoft Office PowerPoint</Application>
  <PresentationFormat>全屏显示(4:3)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Arial</vt:lpstr>
      <vt:lpstr>Book Antiqua</vt:lpstr>
      <vt:lpstr>Cambria Math</vt:lpstr>
      <vt:lpstr>Times New Roman</vt:lpstr>
      <vt:lpstr>Wingdings</vt:lpstr>
      <vt:lpstr>l1</vt:lpstr>
      <vt:lpstr>数值分析与计算软件（3） -牛顿法解非线性方程</vt:lpstr>
      <vt:lpstr>牛顿法</vt:lpstr>
      <vt:lpstr>牛顿法</vt:lpstr>
      <vt:lpstr>牛顿法</vt:lpstr>
      <vt:lpstr>牛顿法-例子</vt:lpstr>
      <vt:lpstr>牛顿法</vt:lpstr>
      <vt:lpstr>牛顿法</vt:lpstr>
      <vt:lpstr>解决初值问题—牛顿下山法</vt:lpstr>
      <vt:lpstr>解决初值问题—牛顿下山法</vt:lpstr>
      <vt:lpstr>解决初值问题—牛顿下山法-例子</vt:lpstr>
      <vt:lpstr>解决求导问题—弦截法</vt:lpstr>
      <vt:lpstr>解决求导问题—弦截法</vt:lpstr>
      <vt:lpstr>解决重根问题</vt:lpstr>
      <vt:lpstr>解决重根问题</vt:lpstr>
      <vt:lpstr>解决重根问题-例子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 and Basic SQL</dc:title>
  <dc:creator>Andrew</dc:creator>
  <cp:lastModifiedBy>ASUS</cp:lastModifiedBy>
  <cp:revision>3159</cp:revision>
  <cp:lastPrinted>2015-07-30T08:59:51Z</cp:lastPrinted>
  <dcterms:created xsi:type="dcterms:W3CDTF">1997-01-12T12:49:12Z</dcterms:created>
  <dcterms:modified xsi:type="dcterms:W3CDTF">2021-03-15T04:18:36Z</dcterms:modified>
</cp:coreProperties>
</file>