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Proxima Nova"/>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2AC569-EF04-4F1C-A89B-3FEB6A2A57E8}">
  <a:tblStyle styleId="{EE2AC569-EF04-4F1C-A89B-3FEB6A2A57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La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67592208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67592208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7592208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7592208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7592208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7592208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75922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75922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data cleaning, we first look at the sentiment analysis to </a:t>
            </a:r>
            <a:r>
              <a:rPr lang="en"/>
              <a:t>evaluate</a:t>
            </a:r>
            <a:r>
              <a:rPr lang="en"/>
              <a:t> the sentiment of each comment. Using unnest token, anti join stop words, we created a word </a:t>
            </a:r>
            <a:r>
              <a:rPr lang="en"/>
              <a:t>cloud separate positive and negative words. We can see from the word cloud, most frequently appeared positive words are smart, free, worth, support, while most common negative words are wrong, bad, issue, scam. After identifying the positive and negative words, we continue to evaluate the sentiment score for each of the comments in our dataset. Here on the right is a distribution of sentiment score of all comments using the senticnet lexicon. It showed a slightly right skewness with more neutral and positive scores. We also use afinn and loughran_mcdonald to come up with the sentiment scores. The sentiment scores later will be used in our modeling process. I will pass on to Lavan to discuss our model.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7592208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7592208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7592208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7592208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7592208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7592208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759220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759220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140500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roxima Nova"/>
                <a:ea typeface="Proxima Nova"/>
                <a:cs typeface="Proxima Nova"/>
                <a:sym typeface="Proxima Nova"/>
              </a:rPr>
              <a:t>Predicting the price of</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ETH using </a:t>
            </a:r>
            <a:endParaRPr>
              <a:latin typeface="Proxima Nova"/>
              <a:ea typeface="Proxima Nova"/>
              <a:cs typeface="Proxima Nova"/>
              <a:sym typeface="Proxima Nova"/>
            </a:endParaRPr>
          </a:p>
        </p:txBody>
      </p:sp>
      <p:sp>
        <p:nvSpPr>
          <p:cNvPr id="87" name="Google Shape;87;p13"/>
          <p:cNvSpPr txBox="1"/>
          <p:nvPr>
            <p:ph idx="1" type="subTitle"/>
          </p:nvPr>
        </p:nvSpPr>
        <p:spPr>
          <a:xfrm>
            <a:off x="311700" y="3396975"/>
            <a:ext cx="8520600" cy="792600"/>
          </a:xfrm>
          <a:prstGeom prst="rect">
            <a:avLst/>
          </a:prstGeom>
        </p:spPr>
        <p:txBody>
          <a:bodyPr anchorCtr="0" anchor="t" bIns="91425" lIns="91425" spcFirstLastPara="1" rIns="91425" wrap="square" tIns="91425">
            <a:normAutofit/>
          </a:bodyPr>
          <a:lstStyle/>
          <a:p>
            <a:pPr indent="0" lvl="0" marL="1369060" marR="1358265" rtl="0" algn="ctr">
              <a:spcBef>
                <a:spcPts val="0"/>
              </a:spcBef>
              <a:spcAft>
                <a:spcPts val="0"/>
              </a:spcAft>
              <a:buNone/>
            </a:pPr>
            <a:r>
              <a:rPr b="1" lang="en" sz="1600">
                <a:solidFill>
                  <a:schemeClr val="dk1"/>
                </a:solidFill>
                <a:latin typeface="Proxima Nova"/>
                <a:ea typeface="Proxima Nova"/>
                <a:cs typeface="Proxima Nova"/>
                <a:sym typeface="Proxima Nova"/>
              </a:rPr>
              <a:t>Akvilė Kovalčikaitė, Lavan Paramesvaran, Shiyu Hua</a:t>
            </a:r>
            <a:endParaRPr b="1" sz="3200">
              <a:solidFill>
                <a:schemeClr val="dk1"/>
              </a:solidFill>
              <a:latin typeface="Proxima Nova"/>
              <a:ea typeface="Proxima Nova"/>
              <a:cs typeface="Proxima Nova"/>
              <a:sym typeface="Proxima Nova"/>
            </a:endParaRPr>
          </a:p>
        </p:txBody>
      </p:sp>
      <p:pic>
        <p:nvPicPr>
          <p:cNvPr id="88" name="Google Shape;88;p13"/>
          <p:cNvPicPr preferRelativeResize="0"/>
          <p:nvPr/>
        </p:nvPicPr>
        <p:blipFill>
          <a:blip r:embed="rId3">
            <a:alphaModFix/>
          </a:blip>
          <a:stretch>
            <a:fillRect/>
          </a:stretch>
        </p:blipFill>
        <p:spPr>
          <a:xfrm>
            <a:off x="3099950" y="2203175"/>
            <a:ext cx="1428849" cy="456275"/>
          </a:xfrm>
          <a:prstGeom prst="rect">
            <a:avLst/>
          </a:prstGeom>
          <a:noFill/>
          <a:ln>
            <a:noFill/>
          </a:ln>
        </p:spPr>
      </p:pic>
      <p:pic>
        <p:nvPicPr>
          <p:cNvPr id="89" name="Google Shape;89;p13"/>
          <p:cNvPicPr preferRelativeResize="0"/>
          <p:nvPr/>
        </p:nvPicPr>
        <p:blipFill>
          <a:blip r:embed="rId4">
            <a:alphaModFix/>
          </a:blip>
          <a:stretch>
            <a:fillRect/>
          </a:stretch>
        </p:blipFill>
        <p:spPr>
          <a:xfrm>
            <a:off x="8269425" y="493950"/>
            <a:ext cx="874574" cy="874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Scraping Data and Dataset Preparation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Had to scrape the data in three separate batches.</a:t>
            </a:r>
            <a:endParaRPr sz="1700"/>
          </a:p>
          <a:p>
            <a:pPr indent="-323850" lvl="1" marL="914400" rtl="0" algn="l">
              <a:spcBef>
                <a:spcPts val="0"/>
              </a:spcBef>
              <a:spcAft>
                <a:spcPts val="0"/>
              </a:spcAft>
              <a:buSzPts val="1500"/>
              <a:buChar char="○"/>
            </a:pPr>
            <a:r>
              <a:rPr lang="en" sz="1500"/>
              <a:t>Used RedditExtractoR.</a:t>
            </a:r>
            <a:endParaRPr sz="1500"/>
          </a:p>
          <a:p>
            <a:pPr indent="-323850" lvl="1" marL="914400" rtl="0" algn="l">
              <a:spcBef>
                <a:spcPts val="0"/>
              </a:spcBef>
              <a:spcAft>
                <a:spcPts val="0"/>
              </a:spcAft>
              <a:buSzPts val="1500"/>
              <a:buChar char="○"/>
            </a:pPr>
            <a:r>
              <a:rPr lang="en" sz="1500"/>
              <a:t>Second batch required a completely different approach - GitHub code.</a:t>
            </a:r>
            <a:endParaRPr sz="1500"/>
          </a:p>
          <a:p>
            <a:pPr indent="-323850" lvl="1" marL="914400" rtl="0" algn="l">
              <a:spcBef>
                <a:spcPts val="0"/>
              </a:spcBef>
              <a:spcAft>
                <a:spcPts val="0"/>
              </a:spcAft>
              <a:buSzPts val="1500"/>
              <a:buChar char="○"/>
            </a:pPr>
            <a:r>
              <a:rPr lang="en" sz="1500"/>
              <a:t>Uneven dataset sizes.</a:t>
            </a:r>
            <a:endParaRPr sz="1500"/>
          </a:p>
          <a:p>
            <a:pPr indent="-336550" lvl="0" marL="457200" rtl="0" algn="l">
              <a:spcBef>
                <a:spcPts val="0"/>
              </a:spcBef>
              <a:spcAft>
                <a:spcPts val="0"/>
              </a:spcAft>
              <a:buSzPts val="1700"/>
              <a:buChar char="●"/>
            </a:pPr>
            <a:r>
              <a:rPr lang="en" sz="1700"/>
              <a:t>Difficulties matching the three separate datasets:</a:t>
            </a:r>
            <a:endParaRPr sz="1700"/>
          </a:p>
          <a:p>
            <a:pPr indent="-323850" lvl="1" marL="914400" rtl="0" algn="l">
              <a:spcBef>
                <a:spcPts val="0"/>
              </a:spcBef>
              <a:spcAft>
                <a:spcPts val="0"/>
              </a:spcAft>
              <a:buSzPts val="1500"/>
              <a:buChar char="○"/>
            </a:pPr>
            <a:r>
              <a:rPr lang="en" sz="1500"/>
              <a:t>Missing columns, data imputation for scores.</a:t>
            </a:r>
            <a:endParaRPr sz="1500"/>
          </a:p>
          <a:p>
            <a:pPr indent="-336550" lvl="0" marL="457200" rtl="0" algn="l">
              <a:spcBef>
                <a:spcPts val="0"/>
              </a:spcBef>
              <a:spcAft>
                <a:spcPts val="0"/>
              </a:spcAft>
              <a:buSzPts val="1700"/>
              <a:buChar char="●"/>
            </a:pPr>
            <a:r>
              <a:rPr lang="en" sz="1700"/>
              <a:t>9 columns and 23,697 observations.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221575" y="3611650"/>
            <a:ext cx="2041450" cy="920326"/>
          </a:xfrm>
          <a:prstGeom prst="rect">
            <a:avLst/>
          </a:prstGeom>
          <a:noFill/>
          <a:ln>
            <a:noFill/>
          </a:ln>
        </p:spPr>
      </p:pic>
      <p:graphicFrame>
        <p:nvGraphicFramePr>
          <p:cNvPr id="101" name="Google Shape;101;p15"/>
          <p:cNvGraphicFramePr/>
          <p:nvPr/>
        </p:nvGraphicFramePr>
        <p:xfrm>
          <a:off x="617050" y="468775"/>
          <a:ext cx="3000000" cy="3000000"/>
        </p:xfrm>
        <a:graphic>
          <a:graphicData uri="http://schemas.openxmlformats.org/drawingml/2006/table">
            <a:tbl>
              <a:tblPr>
                <a:noFill/>
                <a:tableStyleId>{EE2AC569-EF04-4F1C-A89B-3FEB6A2A57E8}</a:tableStyleId>
              </a:tblPr>
              <a:tblGrid>
                <a:gridCol w="3954950"/>
                <a:gridCol w="3954950"/>
              </a:tblGrid>
              <a:tr h="328925">
                <a:tc>
                  <a:txBody>
                    <a:bodyPr/>
                    <a:lstStyle/>
                    <a:p>
                      <a:pPr indent="0" lvl="0" marL="0" rtl="0" algn="ctr">
                        <a:spcBef>
                          <a:spcPts val="0"/>
                        </a:spcBef>
                        <a:spcAft>
                          <a:spcPts val="0"/>
                        </a:spcAft>
                        <a:buNone/>
                      </a:pPr>
                      <a:r>
                        <a:rPr b="1" lang="en">
                          <a:solidFill>
                            <a:schemeClr val="lt1"/>
                          </a:solidFill>
                          <a:latin typeface="Lato"/>
                          <a:ea typeface="Lato"/>
                          <a:cs typeface="Lato"/>
                          <a:sym typeface="Lato"/>
                        </a:rPr>
                        <a:t>DATA COLUMNS</a:t>
                      </a:r>
                      <a:endParaRPr b="1">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DESCRIPTION</a:t>
                      </a:r>
                      <a:endParaRPr b="1">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index</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unique identifier</a:t>
                      </a:r>
                      <a:endParaRPr sz="1200">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date</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date of the comment created</a:t>
                      </a:r>
                      <a:endParaRPr sz="1200">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comment</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t</a:t>
                      </a:r>
                      <a:r>
                        <a:rPr lang="en" sz="1200">
                          <a:solidFill>
                            <a:schemeClr val="lt1"/>
                          </a:solidFill>
                          <a:latin typeface="Lato"/>
                          <a:ea typeface="Lato"/>
                          <a:cs typeface="Lato"/>
                          <a:sym typeface="Lato"/>
                        </a:rPr>
                        <a:t>ext of the comment</a:t>
                      </a:r>
                      <a:endParaRPr sz="1200">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threadTitle</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t</a:t>
                      </a:r>
                      <a:r>
                        <a:rPr lang="en" sz="1200">
                          <a:solidFill>
                            <a:schemeClr val="lt1"/>
                          </a:solidFill>
                          <a:latin typeface="Lato"/>
                          <a:ea typeface="Lato"/>
                          <a:cs typeface="Lato"/>
                          <a:sym typeface="Lato"/>
                        </a:rPr>
                        <a:t>itle of the thread</a:t>
                      </a:r>
                      <a:endParaRPr sz="1200">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threadText</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t</a:t>
                      </a:r>
                      <a:r>
                        <a:rPr lang="en" sz="1200">
                          <a:solidFill>
                            <a:schemeClr val="lt1"/>
                          </a:solidFill>
                          <a:latin typeface="Lato"/>
                          <a:ea typeface="Lato"/>
                          <a:cs typeface="Lato"/>
                          <a:sym typeface="Lato"/>
                        </a:rPr>
                        <a:t>ext of the thread</a:t>
                      </a:r>
                      <a:endParaRPr sz="1200">
                        <a:solidFill>
                          <a:schemeClr val="lt1"/>
                        </a:solidFill>
                        <a:latin typeface="Lato"/>
                        <a:ea typeface="Lato"/>
                        <a:cs typeface="Lato"/>
                        <a:sym typeface="Lato"/>
                      </a:endParaRPr>
                    </a:p>
                  </a:txBody>
                  <a:tcPr marT="91425" marB="91425" marR="91425" marL="91425"/>
                </a:tc>
              </a:tr>
              <a:tr h="506050">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commentScore</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n</a:t>
                      </a:r>
                      <a:r>
                        <a:rPr lang="en" sz="1200">
                          <a:solidFill>
                            <a:schemeClr val="lt1"/>
                          </a:solidFill>
                          <a:latin typeface="Lato"/>
                          <a:ea typeface="Lato"/>
                          <a:cs typeface="Lato"/>
                          <a:sym typeface="Lato"/>
                        </a:rPr>
                        <a:t>umber of upvotes minus the number of downvotes of the comment</a:t>
                      </a:r>
                      <a:endParaRPr sz="1200">
                        <a:solidFill>
                          <a:schemeClr val="lt1"/>
                        </a:solidFill>
                        <a:latin typeface="Lato"/>
                        <a:ea typeface="Lato"/>
                        <a:cs typeface="Lato"/>
                        <a:sym typeface="Lato"/>
                      </a:endParaRPr>
                    </a:p>
                  </a:txBody>
                  <a:tcPr marT="91425" marB="91425" marR="91425" marL="91425"/>
                </a:tc>
              </a:tr>
              <a:tr h="506050">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threadScore</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n</a:t>
                      </a:r>
                      <a:r>
                        <a:rPr lang="en" sz="1200">
                          <a:solidFill>
                            <a:schemeClr val="lt1"/>
                          </a:solidFill>
                          <a:latin typeface="Lato"/>
                          <a:ea typeface="Lato"/>
                          <a:cs typeface="Lato"/>
                          <a:sym typeface="Lato"/>
                        </a:rPr>
                        <a:t>umber of upvotes minus the number of downvotes of the thread</a:t>
                      </a:r>
                      <a:endParaRPr sz="1200">
                        <a:solidFill>
                          <a:schemeClr val="lt1"/>
                        </a:solidFill>
                        <a:latin typeface="Lato"/>
                        <a:ea typeface="Lato"/>
                        <a:cs typeface="Lato"/>
                        <a:sym typeface="Lato"/>
                      </a:endParaRPr>
                    </a:p>
                  </a:txBody>
                  <a:tcPr marT="91425" marB="91425" marR="91425" marL="91425"/>
                </a:tc>
              </a:tr>
              <a:tr h="506050">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hits</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the frequency of Google searches for “Ethereum” on a daily basis</a:t>
                      </a:r>
                      <a:endParaRPr sz="1200">
                        <a:solidFill>
                          <a:schemeClr val="lt1"/>
                        </a:solidFill>
                        <a:latin typeface="Lato"/>
                        <a:ea typeface="Lato"/>
                        <a:cs typeface="Lato"/>
                        <a:sym typeface="Lato"/>
                      </a:endParaRPr>
                    </a:p>
                  </a:txBody>
                  <a:tcPr marT="91425" marB="91425" marR="91425" marL="91425"/>
                </a:tc>
              </a:tr>
              <a:tr h="328925">
                <a:tc>
                  <a:txBody>
                    <a:bodyPr/>
                    <a:lstStyle/>
                    <a:p>
                      <a:pPr indent="0" lvl="0" marL="0" rtl="0" algn="ctr">
                        <a:spcBef>
                          <a:spcPts val="0"/>
                        </a:spcBef>
                        <a:spcAft>
                          <a:spcPts val="0"/>
                        </a:spcAft>
                        <a:buNone/>
                      </a:pPr>
                      <a:r>
                        <a:rPr i="1" lang="en" sz="1200">
                          <a:solidFill>
                            <a:schemeClr val="lt1"/>
                          </a:solidFill>
                          <a:latin typeface="Lato"/>
                          <a:ea typeface="Lato"/>
                          <a:cs typeface="Lato"/>
                          <a:sym typeface="Lato"/>
                        </a:rPr>
                        <a:t>price</a:t>
                      </a:r>
                      <a:endParaRPr i="1" sz="12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daily Ethereum adjusted close price</a:t>
                      </a:r>
                      <a:endParaRPr sz="12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Encoded foreign characters using UTF-8.</a:t>
            </a:r>
            <a:endParaRPr sz="1700"/>
          </a:p>
          <a:p>
            <a:pPr indent="-323850" lvl="1" marL="914400" rtl="0" algn="l">
              <a:spcBef>
                <a:spcPts val="0"/>
              </a:spcBef>
              <a:spcAft>
                <a:spcPts val="0"/>
              </a:spcAft>
              <a:buSzPts val="1500"/>
              <a:buChar char="○"/>
            </a:pPr>
            <a:r>
              <a:rPr lang="en" sz="1500"/>
              <a:t>Still posed issues, had to manually adjust some columns using the stringi library.</a:t>
            </a:r>
            <a:endParaRPr sz="1500"/>
          </a:p>
          <a:p>
            <a:pPr indent="-336550" lvl="0" marL="457200" rtl="0" algn="l">
              <a:spcBef>
                <a:spcPts val="0"/>
              </a:spcBef>
              <a:spcAft>
                <a:spcPts val="0"/>
              </a:spcAft>
              <a:buSzPts val="1700"/>
              <a:buChar char="●"/>
            </a:pPr>
            <a:r>
              <a:rPr lang="en" sz="1700"/>
              <a:t>R</a:t>
            </a:r>
            <a:r>
              <a:rPr lang="en" sz="1700"/>
              <a:t>emoved hyperlinks, numbers, punctuation, capitalization, codes for apostrophes (e.g. ‘\030’).</a:t>
            </a:r>
            <a:endParaRPr sz="1700"/>
          </a:p>
          <a:p>
            <a:pPr indent="-336550" lvl="0" marL="457200" rtl="0" algn="l">
              <a:spcBef>
                <a:spcPts val="0"/>
              </a:spcBef>
              <a:spcAft>
                <a:spcPts val="0"/>
              </a:spcAft>
              <a:buSzPts val="1700"/>
              <a:buChar char="●"/>
            </a:pPr>
            <a:r>
              <a:rPr lang="en" sz="1700"/>
              <a:t>Removed stopwords.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pic>
        <p:nvPicPr>
          <p:cNvPr id="113" name="Google Shape;113;p17"/>
          <p:cNvPicPr preferRelativeResize="0"/>
          <p:nvPr/>
        </p:nvPicPr>
        <p:blipFill>
          <a:blip r:embed="rId3">
            <a:alphaModFix/>
          </a:blip>
          <a:stretch>
            <a:fillRect/>
          </a:stretch>
        </p:blipFill>
        <p:spPr>
          <a:xfrm>
            <a:off x="729450" y="1853850"/>
            <a:ext cx="3278351" cy="2984850"/>
          </a:xfrm>
          <a:prstGeom prst="rect">
            <a:avLst/>
          </a:prstGeom>
          <a:noFill/>
          <a:ln>
            <a:noFill/>
          </a:ln>
        </p:spPr>
      </p:pic>
      <p:pic>
        <p:nvPicPr>
          <p:cNvPr id="114" name="Google Shape;114;p17"/>
          <p:cNvPicPr preferRelativeResize="0"/>
          <p:nvPr/>
        </p:nvPicPr>
        <p:blipFill>
          <a:blip r:embed="rId4">
            <a:alphaModFix/>
          </a:blip>
          <a:stretch>
            <a:fillRect/>
          </a:stretch>
        </p:blipFill>
        <p:spPr>
          <a:xfrm>
            <a:off x="4160201" y="2006250"/>
            <a:ext cx="4831400" cy="2926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&amp; results </a:t>
            </a:r>
            <a:endParaRPr/>
          </a:p>
        </p:txBody>
      </p:sp>
      <p:sp>
        <p:nvSpPr>
          <p:cNvPr id="120" name="Google Shape;120;p18"/>
          <p:cNvSpPr txBox="1"/>
          <p:nvPr>
            <p:ph idx="1" type="body"/>
          </p:nvPr>
        </p:nvSpPr>
        <p:spPr>
          <a:xfrm>
            <a:off x="729450" y="1931950"/>
            <a:ext cx="3966600" cy="28719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a:t>Simple Linear Regression was marginally the best performing model</a:t>
            </a:r>
            <a:endParaRPr/>
          </a:p>
          <a:p>
            <a:pPr indent="0" lvl="0" marL="457200" rtl="0" algn="l">
              <a:lnSpc>
                <a:spcPct val="95000"/>
              </a:lnSpc>
              <a:spcBef>
                <a:spcPts val="1200"/>
              </a:spcBef>
              <a:spcAft>
                <a:spcPts val="0"/>
              </a:spcAft>
              <a:buSzPts val="1018"/>
              <a:buNone/>
            </a:pPr>
            <a:r>
              <a:t/>
            </a:r>
            <a:endParaRPr/>
          </a:p>
          <a:p>
            <a:pPr indent="-311150" lvl="0" marL="457200" rtl="0" algn="l">
              <a:lnSpc>
                <a:spcPct val="95000"/>
              </a:lnSpc>
              <a:spcBef>
                <a:spcPts val="1200"/>
              </a:spcBef>
              <a:spcAft>
                <a:spcPts val="0"/>
              </a:spcAft>
              <a:buSzPts val="1300"/>
              <a:buChar char="●"/>
            </a:pPr>
            <a:r>
              <a:rPr lang="en"/>
              <a:t>We choose to use XGBoost as our primary model since we could tune it and scale its performance with additional data</a:t>
            </a:r>
            <a:endParaRPr/>
          </a:p>
          <a:p>
            <a:pPr indent="0" lvl="0" marL="457200" rtl="0" algn="l">
              <a:lnSpc>
                <a:spcPct val="95000"/>
              </a:lnSpc>
              <a:spcBef>
                <a:spcPts val="1200"/>
              </a:spcBef>
              <a:spcAft>
                <a:spcPts val="0"/>
              </a:spcAft>
              <a:buSzPts val="1018"/>
              <a:buNone/>
            </a:pPr>
            <a:r>
              <a:t/>
            </a:r>
            <a:endParaRPr/>
          </a:p>
          <a:p>
            <a:pPr indent="-311150" lvl="0" marL="457200" rtl="0" algn="l">
              <a:lnSpc>
                <a:spcPct val="95000"/>
              </a:lnSpc>
              <a:spcBef>
                <a:spcPts val="1200"/>
              </a:spcBef>
              <a:spcAft>
                <a:spcPts val="0"/>
              </a:spcAft>
              <a:buSzPts val="1300"/>
              <a:buChar char="●"/>
            </a:pPr>
            <a:r>
              <a:rPr lang="en"/>
              <a:t>The performance of our model was poor since it didn’t seem to account for price fluctuations</a:t>
            </a:r>
            <a:endParaRPr/>
          </a:p>
        </p:txBody>
      </p:sp>
      <p:pic>
        <p:nvPicPr>
          <p:cNvPr id="121" name="Google Shape;121;p18"/>
          <p:cNvPicPr preferRelativeResize="0"/>
          <p:nvPr/>
        </p:nvPicPr>
        <p:blipFill>
          <a:blip r:embed="rId3">
            <a:alphaModFix/>
          </a:blip>
          <a:stretch>
            <a:fillRect/>
          </a:stretch>
        </p:blipFill>
        <p:spPr>
          <a:xfrm>
            <a:off x="4695925" y="2383975"/>
            <a:ext cx="4343999" cy="2701425"/>
          </a:xfrm>
          <a:prstGeom prst="rect">
            <a:avLst/>
          </a:prstGeom>
          <a:noFill/>
          <a:ln>
            <a:noFill/>
          </a:ln>
        </p:spPr>
      </p:pic>
      <p:pic>
        <p:nvPicPr>
          <p:cNvPr id="122" name="Google Shape;122;p18"/>
          <p:cNvPicPr preferRelativeResize="0"/>
          <p:nvPr/>
        </p:nvPicPr>
        <p:blipFill>
          <a:blip r:embed="rId4">
            <a:alphaModFix/>
          </a:blip>
          <a:stretch>
            <a:fillRect/>
          </a:stretch>
        </p:blipFill>
        <p:spPr>
          <a:xfrm>
            <a:off x="5026575" y="1699275"/>
            <a:ext cx="3999900" cy="70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Modeling &amp; conclusion</a:t>
            </a:r>
            <a:endParaRPr/>
          </a:p>
        </p:txBody>
      </p:sp>
      <p:sp>
        <p:nvSpPr>
          <p:cNvPr id="128" name="Google Shape;128;p19"/>
          <p:cNvSpPr txBox="1"/>
          <p:nvPr>
            <p:ph idx="1" type="body"/>
          </p:nvPr>
        </p:nvSpPr>
        <p:spPr>
          <a:xfrm>
            <a:off x="729450" y="1853850"/>
            <a:ext cx="3917400" cy="3233700"/>
          </a:xfrm>
          <a:prstGeom prst="rect">
            <a:avLst/>
          </a:prstGeom>
        </p:spPr>
        <p:txBody>
          <a:bodyPr anchorCtr="0" anchor="t" bIns="91425" lIns="91425" spcFirstLastPara="1" rIns="91425" wrap="square" tIns="91425">
            <a:normAutofit fontScale="25000" lnSpcReduction="20000"/>
          </a:bodyPr>
          <a:lstStyle/>
          <a:p>
            <a:pPr indent="-311150" lvl="0" marL="457200" rtl="0" algn="l">
              <a:lnSpc>
                <a:spcPct val="115000"/>
              </a:lnSpc>
              <a:spcBef>
                <a:spcPts val="0"/>
              </a:spcBef>
              <a:spcAft>
                <a:spcPts val="0"/>
              </a:spcAft>
              <a:buSzPct val="100000"/>
              <a:buChar char="●"/>
            </a:pPr>
            <a:r>
              <a:rPr lang="en" sz="5200"/>
              <a:t> We added data for </a:t>
            </a:r>
            <a:r>
              <a:rPr lang="en" sz="5200"/>
              <a:t>comment scores on reddit posts, data on Google hits, and 3 additional sentiment score variables</a:t>
            </a:r>
            <a:endParaRPr sz="5200"/>
          </a:p>
          <a:p>
            <a:pPr indent="0" lvl="0" marL="0" rtl="0" algn="l">
              <a:lnSpc>
                <a:spcPct val="115000"/>
              </a:lnSpc>
              <a:spcBef>
                <a:spcPts val="0"/>
              </a:spcBef>
              <a:spcAft>
                <a:spcPts val="0"/>
              </a:spcAft>
              <a:buNone/>
            </a:pPr>
            <a:r>
              <a:t/>
            </a:r>
            <a:endParaRPr sz="5200"/>
          </a:p>
          <a:p>
            <a:pPr indent="-311150" lvl="0" marL="457200" rtl="0" algn="l">
              <a:lnSpc>
                <a:spcPct val="115000"/>
              </a:lnSpc>
              <a:spcBef>
                <a:spcPts val="0"/>
              </a:spcBef>
              <a:spcAft>
                <a:spcPts val="0"/>
              </a:spcAft>
              <a:buSzPct val="100000"/>
              <a:buChar char="●"/>
            </a:pPr>
            <a:r>
              <a:rPr lang="en" sz="5200"/>
              <a:t>Additional 3 sentiment score variables were obtained by scoring the original sentiment data using the lexicon packages affin, senti and mcd</a:t>
            </a:r>
            <a:endParaRPr sz="5200"/>
          </a:p>
          <a:p>
            <a:pPr indent="0" lvl="0" marL="457200" rtl="0" algn="l">
              <a:lnSpc>
                <a:spcPct val="115000"/>
              </a:lnSpc>
              <a:spcBef>
                <a:spcPts val="0"/>
              </a:spcBef>
              <a:spcAft>
                <a:spcPts val="0"/>
              </a:spcAft>
              <a:buNone/>
            </a:pPr>
            <a:r>
              <a:t/>
            </a:r>
            <a:endParaRPr sz="5200"/>
          </a:p>
          <a:p>
            <a:pPr indent="-311150" lvl="0" marL="457200" rtl="0" algn="l">
              <a:lnSpc>
                <a:spcPct val="115000"/>
              </a:lnSpc>
              <a:spcBef>
                <a:spcPts val="0"/>
              </a:spcBef>
              <a:spcAft>
                <a:spcPts val="0"/>
              </a:spcAft>
              <a:buSzPct val="100000"/>
              <a:buChar char="●"/>
            </a:pPr>
            <a:r>
              <a:rPr lang="en" sz="5200"/>
              <a:t>New XGBoost model was relatively effective at predicting price</a:t>
            </a:r>
            <a:endParaRPr sz="5200"/>
          </a:p>
          <a:p>
            <a:pPr indent="0" lvl="0" marL="457200" rtl="0" algn="l">
              <a:lnSpc>
                <a:spcPct val="115000"/>
              </a:lnSpc>
              <a:spcBef>
                <a:spcPts val="0"/>
              </a:spcBef>
              <a:spcAft>
                <a:spcPts val="0"/>
              </a:spcAft>
              <a:buNone/>
            </a:pPr>
            <a:r>
              <a:t/>
            </a:r>
            <a:endParaRPr sz="5200"/>
          </a:p>
          <a:p>
            <a:pPr indent="-311150" lvl="0" marL="457200" rtl="0" algn="l">
              <a:lnSpc>
                <a:spcPct val="115000"/>
              </a:lnSpc>
              <a:spcBef>
                <a:spcPts val="0"/>
              </a:spcBef>
              <a:spcAft>
                <a:spcPts val="0"/>
              </a:spcAft>
              <a:buSzPct val="100000"/>
              <a:buChar char="●"/>
            </a:pPr>
            <a:r>
              <a:rPr lang="en" sz="5200"/>
              <a:t>Some exaggerations in the amplitude exist making the model inaccurate to be fully relied upon </a:t>
            </a:r>
            <a:endParaRPr sz="5200"/>
          </a:p>
          <a:p>
            <a:pPr indent="0" lvl="0" marL="0" rtl="0" algn="l">
              <a:spcBef>
                <a:spcPts val="0"/>
              </a:spcBef>
              <a:spcAft>
                <a:spcPts val="0"/>
              </a:spcAft>
              <a:buNone/>
            </a:pPr>
            <a:r>
              <a:t/>
            </a:r>
            <a:endParaRPr sz="6090"/>
          </a:p>
          <a:p>
            <a:pPr indent="0" lvl="0" marL="0" rtl="0" algn="l">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4705000" y="2489975"/>
            <a:ext cx="4335575" cy="2597483"/>
          </a:xfrm>
          <a:prstGeom prst="rect">
            <a:avLst/>
          </a:prstGeom>
          <a:noFill/>
          <a:ln>
            <a:noFill/>
          </a:ln>
        </p:spPr>
      </p:pic>
      <p:pic>
        <p:nvPicPr>
          <p:cNvPr id="130" name="Google Shape;130;p19"/>
          <p:cNvPicPr preferRelativeResize="0"/>
          <p:nvPr/>
        </p:nvPicPr>
        <p:blipFill>
          <a:blip r:embed="rId4">
            <a:alphaModFix/>
          </a:blip>
          <a:stretch>
            <a:fillRect/>
          </a:stretch>
        </p:blipFill>
        <p:spPr>
          <a:xfrm>
            <a:off x="5069425" y="1853850"/>
            <a:ext cx="3971150" cy="7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85050" y="1318650"/>
            <a:ext cx="4133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 </a:t>
            </a:r>
            <a:endParaRPr/>
          </a:p>
        </p:txBody>
      </p:sp>
      <p:sp>
        <p:nvSpPr>
          <p:cNvPr id="136" name="Google Shape;136;p20"/>
          <p:cNvSpPr txBox="1"/>
          <p:nvPr>
            <p:ph idx="1" type="body"/>
          </p:nvPr>
        </p:nvSpPr>
        <p:spPr>
          <a:xfrm>
            <a:off x="385175" y="2078875"/>
            <a:ext cx="4133400" cy="294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didn’t end up using thread data for our analysis </a:t>
            </a:r>
            <a:endParaRPr/>
          </a:p>
          <a:p>
            <a:pPr indent="-311150" lvl="0" marL="457200" rtl="0" algn="l">
              <a:spcBef>
                <a:spcPts val="0"/>
              </a:spcBef>
              <a:spcAft>
                <a:spcPts val="0"/>
              </a:spcAft>
              <a:buSzPts val="1300"/>
              <a:buChar char="●"/>
            </a:pPr>
            <a:r>
              <a:rPr lang="en"/>
              <a:t>Our approach doesn’t account for major price spikes or price corrections as it doesn’t consider the underlying value of Ethereum as an asset</a:t>
            </a:r>
            <a:endParaRPr/>
          </a:p>
          <a:p>
            <a:pPr indent="-311150" lvl="0" marL="457200" rtl="0" algn="l">
              <a:spcBef>
                <a:spcPts val="0"/>
              </a:spcBef>
              <a:spcAft>
                <a:spcPts val="0"/>
              </a:spcAft>
              <a:buSzPts val="1300"/>
              <a:buChar char="●"/>
            </a:pPr>
            <a:r>
              <a:rPr lang="en"/>
              <a:t>Opportunities that present the greatest arbitrage are not accounted for</a:t>
            </a:r>
            <a:endParaRPr/>
          </a:p>
          <a:p>
            <a:pPr indent="-311150" lvl="0" marL="457200" rtl="0" algn="l">
              <a:spcBef>
                <a:spcPts val="0"/>
              </a:spcBef>
              <a:spcAft>
                <a:spcPts val="0"/>
              </a:spcAft>
              <a:buSzPts val="1300"/>
              <a:buChar char="●"/>
            </a:pPr>
            <a:r>
              <a:rPr lang="en"/>
              <a:t>The accuracy of our model is still too low to be fully relied upon as a trading tool</a:t>
            </a:r>
            <a:endParaRPr/>
          </a:p>
        </p:txBody>
      </p:sp>
      <p:sp>
        <p:nvSpPr>
          <p:cNvPr id="137" name="Google Shape;137;p20"/>
          <p:cNvSpPr txBox="1"/>
          <p:nvPr>
            <p:ph idx="1" type="body"/>
          </p:nvPr>
        </p:nvSpPr>
        <p:spPr>
          <a:xfrm>
            <a:off x="4788475" y="2078875"/>
            <a:ext cx="4199700" cy="294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find a way to reliably retrieve thread data and score it in relation to comments within threads</a:t>
            </a:r>
            <a:endParaRPr/>
          </a:p>
          <a:p>
            <a:pPr indent="-311150" lvl="0" marL="457200" rtl="0" algn="l">
              <a:spcBef>
                <a:spcPts val="0"/>
              </a:spcBef>
              <a:spcAft>
                <a:spcPts val="0"/>
              </a:spcAft>
              <a:buSzPts val="1300"/>
              <a:buChar char="●"/>
            </a:pPr>
            <a:r>
              <a:rPr lang="en"/>
              <a:t>We collect sentiment data on specific Ethereum blogs and analysts to account for changes in the underlying value of Ethereum as an asset</a:t>
            </a:r>
            <a:endParaRPr/>
          </a:p>
          <a:p>
            <a:pPr indent="-311150" lvl="0" marL="457200" rtl="0" algn="l">
              <a:spcBef>
                <a:spcPts val="0"/>
              </a:spcBef>
              <a:spcAft>
                <a:spcPts val="0"/>
              </a:spcAft>
              <a:buSzPts val="1300"/>
              <a:buChar char="●"/>
            </a:pPr>
            <a:r>
              <a:rPr lang="en"/>
              <a:t>We collect data over a 6-12 </a:t>
            </a:r>
            <a:r>
              <a:rPr lang="en"/>
              <a:t>month period to account for large fluctuations in price</a:t>
            </a:r>
            <a:endParaRPr/>
          </a:p>
          <a:p>
            <a:pPr indent="-311150" lvl="0" marL="457200" rtl="0" algn="l">
              <a:spcBef>
                <a:spcPts val="0"/>
              </a:spcBef>
              <a:spcAft>
                <a:spcPts val="0"/>
              </a:spcAft>
              <a:buSzPts val="1300"/>
              <a:buChar char="●"/>
            </a:pPr>
            <a:r>
              <a:rPr lang="en"/>
              <a:t>We combine the model with other models such as a time series analysis or risk assessment model to generate more accurate predictions</a:t>
            </a:r>
            <a:endParaRPr/>
          </a:p>
        </p:txBody>
      </p:sp>
      <p:sp>
        <p:nvSpPr>
          <p:cNvPr id="138" name="Google Shape;138;p20"/>
          <p:cNvSpPr txBox="1"/>
          <p:nvPr>
            <p:ph type="title"/>
          </p:nvPr>
        </p:nvSpPr>
        <p:spPr>
          <a:xfrm>
            <a:off x="4788475" y="1318650"/>
            <a:ext cx="4199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improvements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