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3"/>
    <p:restoredTop sz="94677"/>
  </p:normalViewPr>
  <p:slideViewPr>
    <p:cSldViewPr snapToGrid="0" snapToObjects="1">
      <p:cViewPr varScale="1">
        <p:scale>
          <a:sx n="100" d="100"/>
          <a:sy n="100" d="100"/>
        </p:scale>
        <p:origin x="184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6/12/18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6/12/18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EA046-FABB-BB42-8506-813A73811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高级操作系统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338543-5B5E-724D-AD91-D7CFE33761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论文阅读与实验汇报</a:t>
            </a:r>
            <a:endParaRPr kumimoji="1" lang="en-US" altLang="zh-CN" dirty="0"/>
          </a:p>
          <a:p>
            <a:r>
              <a:rPr kumimoji="1" lang="zh-CN" altLang="en-US" dirty="0"/>
              <a:t>施宇  </a:t>
            </a:r>
            <a:r>
              <a:rPr kumimoji="1" lang="en-US" altLang="zh-CN" dirty="0"/>
              <a:t>2017211384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392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8A5F6-3A99-024D-95E5-64B0EEE3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PRWLock</a:t>
            </a:r>
            <a:endParaRPr kumimoji="1"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A00135A-F1FD-BD46-A9A8-E7F0D7584347}"/>
              </a:ext>
            </a:extLst>
          </p:cNvPr>
          <p:cNvSpPr txBox="1">
            <a:spLocks/>
          </p:cNvSpPr>
          <p:nvPr/>
        </p:nvSpPr>
        <p:spPr>
          <a:xfrm>
            <a:off x="1069848" y="254356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FBE8EB-49DB-6245-8076-1176E179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687052" cy="3060192"/>
          </a:xfrm>
        </p:spPr>
        <p:txBody>
          <a:bodyPr/>
          <a:lstStyle/>
          <a:p>
            <a:r>
              <a:rPr lang="zh-CN" altLang="en-US" dirty="0"/>
              <a:t>基本思路：写者维护一个版本号，通过版本号来与读者进行协商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读者维护一个本地的版本号</a:t>
            </a:r>
            <a:r>
              <a:rPr lang="en-US" altLang="zh-CN" dirty="0"/>
              <a:t>status[</a:t>
            </a:r>
            <a:r>
              <a:rPr lang="en-US" altLang="zh-CN" dirty="0" err="1"/>
              <a:t>my_id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读者在进入临界区的时候都要更新</a:t>
            </a:r>
            <a:r>
              <a:rPr lang="en-US" altLang="zh-CN" dirty="0"/>
              <a:t>status[</a:t>
            </a:r>
            <a:r>
              <a:rPr lang="en-US" altLang="zh-CN" dirty="0" err="1"/>
              <a:t>my_id</a:t>
            </a:r>
            <a:r>
              <a:rPr lang="en-US" altLang="zh-CN" dirty="0"/>
              <a:t>]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623852-DB76-5A49-A868-44ED069AF70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2556268"/>
            <a:ext cx="4860700" cy="152043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741983F-CF9F-6D49-A877-12A3A4295D84}"/>
              </a:ext>
            </a:extLst>
          </p:cNvPr>
          <p:cNvSpPr txBox="1"/>
          <p:nvPr/>
        </p:nvSpPr>
        <p:spPr>
          <a:xfrm>
            <a:off x="1300162" y="5283200"/>
            <a:ext cx="700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问题：</a:t>
            </a:r>
            <a:r>
              <a:rPr lang="zh-CN" altLang="zh-CN" dirty="0">
                <a:solidFill>
                  <a:srgbClr val="FF0000"/>
                </a:solidFill>
              </a:rPr>
              <a:t>读者</a:t>
            </a:r>
            <a:r>
              <a:rPr lang="zh-CN" altLang="en-US" dirty="0">
                <a:solidFill>
                  <a:srgbClr val="FF0000"/>
                </a:solidFill>
              </a:rPr>
              <a:t>在临界区内休眠，错过了</a:t>
            </a:r>
            <a:r>
              <a:rPr lang="en-US" altLang="zh-CN" dirty="0">
                <a:solidFill>
                  <a:srgbClr val="FF0000"/>
                </a:solidFill>
              </a:rPr>
              <a:t>IPI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D09B54-11E3-2E40-9887-672B08C32AFF}"/>
              </a:ext>
            </a:extLst>
          </p:cNvPr>
          <p:cNvSpPr txBox="1"/>
          <p:nvPr/>
        </p:nvSpPr>
        <p:spPr>
          <a:xfrm>
            <a:off x="1300162" y="5652532"/>
            <a:ext cx="819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解决：用一个</a:t>
            </a:r>
            <a:r>
              <a:rPr lang="en-US" altLang="zh-CN" dirty="0">
                <a:solidFill>
                  <a:srgbClr val="FF0000"/>
                </a:solidFill>
              </a:rPr>
              <a:t>counter</a:t>
            </a:r>
            <a:r>
              <a:rPr lang="zh-CN" altLang="en-US" dirty="0">
                <a:solidFill>
                  <a:srgbClr val="FF0000"/>
                </a:solidFill>
              </a:rPr>
              <a:t>记录当前正在临界区中睡眠的读者（</a:t>
            </a:r>
            <a:r>
              <a:rPr lang="en-US" altLang="zh-CN" dirty="0">
                <a:solidFill>
                  <a:srgbClr val="FF0000"/>
                </a:solidFill>
              </a:rPr>
              <a:t>ACTIVE</a:t>
            </a:r>
            <a:r>
              <a:rPr lang="zh-CN" altLang="en-US" dirty="0">
                <a:solidFill>
                  <a:srgbClr val="FF0000"/>
                </a:solidFill>
              </a:rPr>
              <a:t>）数目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23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8A5F6-3A99-024D-95E5-64B0EEE3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PRWLock</a:t>
            </a:r>
            <a:endParaRPr kumimoji="1"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A00135A-F1FD-BD46-A9A8-E7F0D7584347}"/>
              </a:ext>
            </a:extLst>
          </p:cNvPr>
          <p:cNvSpPr txBox="1">
            <a:spLocks/>
          </p:cNvSpPr>
          <p:nvPr/>
        </p:nvSpPr>
        <p:spPr>
          <a:xfrm>
            <a:off x="1069848" y="254356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FBE8EB-49DB-6245-8076-1176E179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687052" cy="3060192"/>
          </a:xfrm>
        </p:spPr>
        <p:txBody>
          <a:bodyPr/>
          <a:lstStyle/>
          <a:p>
            <a:r>
              <a:rPr lang="zh-CN" altLang="en-US" dirty="0"/>
              <a:t>最终算法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A1F7B3-E61F-1F49-BAA0-C6E6AC1DE37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07" y="2536450"/>
            <a:ext cx="3432493" cy="40698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161B08-84C0-6E46-A713-55CA2D7A499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928" y="2530867"/>
            <a:ext cx="2989072" cy="40593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EE5C1E-7775-3C46-AD7C-AB42AE920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080" y="1911604"/>
            <a:ext cx="53594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0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8A5F6-3A99-024D-95E5-64B0EEE3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Scalable Address Spaces</a:t>
            </a:r>
            <a:endParaRPr kumimoji="1"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A00135A-F1FD-BD46-A9A8-E7F0D7584347}"/>
              </a:ext>
            </a:extLst>
          </p:cNvPr>
          <p:cNvSpPr txBox="1">
            <a:spLocks/>
          </p:cNvSpPr>
          <p:nvPr/>
        </p:nvSpPr>
        <p:spPr>
          <a:xfrm>
            <a:off x="1069848" y="254356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FBE8EB-49DB-6245-8076-1176E179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687052" cy="422160"/>
          </a:xfrm>
        </p:spPr>
        <p:txBody>
          <a:bodyPr/>
          <a:lstStyle/>
          <a:p>
            <a:r>
              <a:rPr lang="zh-CN" altLang="en-US" dirty="0"/>
              <a:t>多线程并行，通信开销低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9E26EE-2970-D548-98E6-2E44702E415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35" y="2294572"/>
            <a:ext cx="4825365" cy="3850163"/>
          </a:xfrm>
          <a:prstGeom prst="rect">
            <a:avLst/>
          </a:prstGeom>
        </p:spPr>
      </p:pic>
      <p:sp>
        <p:nvSpPr>
          <p:cNvPr id="11" name="内容占位符 5">
            <a:extLst>
              <a:ext uri="{FF2B5EF4-FFF2-40B4-BE49-F238E27FC236}">
                <a16:creationId xmlns:a16="http://schemas.microsoft.com/office/drawing/2014/main" id="{164E75C5-3CD2-A048-9238-52AA36F1A8DF}"/>
              </a:ext>
            </a:extLst>
          </p:cNvPr>
          <p:cNvSpPr txBox="1">
            <a:spLocks/>
          </p:cNvSpPr>
          <p:nvPr/>
        </p:nvSpPr>
        <p:spPr>
          <a:xfrm>
            <a:off x="1069848" y="2716732"/>
            <a:ext cx="4861687" cy="1042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缺点：共享进程的数据结构，例如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和用来维护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的平衡树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745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8A5F6-3A99-024D-95E5-64B0EEE3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Scalable Address Spaces</a:t>
            </a:r>
            <a:endParaRPr kumimoji="1"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A00135A-F1FD-BD46-A9A8-E7F0D7584347}"/>
              </a:ext>
            </a:extLst>
          </p:cNvPr>
          <p:cNvSpPr txBox="1">
            <a:spLocks/>
          </p:cNvSpPr>
          <p:nvPr/>
        </p:nvSpPr>
        <p:spPr>
          <a:xfrm>
            <a:off x="1069848" y="254356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FBE8EB-49DB-6245-8076-1176E179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687052" cy="42216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RCU</a:t>
            </a:r>
            <a:r>
              <a:rPr lang="zh-CN" altLang="en-US" dirty="0"/>
              <a:t>，允许读和写同时进行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0A85E95-AA3F-8742-AE82-1BDC3E2C504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4" y="3007904"/>
            <a:ext cx="6188075" cy="2887420"/>
          </a:xfrm>
          <a:prstGeom prst="rect">
            <a:avLst/>
          </a:prstGeom>
        </p:spPr>
      </p:pic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0F00070D-8C17-0C4C-907C-418FD78A8AF7}"/>
              </a:ext>
            </a:extLst>
          </p:cNvPr>
          <p:cNvSpPr txBox="1">
            <a:spLocks/>
          </p:cNvSpPr>
          <p:nvPr/>
        </p:nvSpPr>
        <p:spPr>
          <a:xfrm>
            <a:off x="1069848" y="2564656"/>
            <a:ext cx="9687052" cy="42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RCU</a:t>
            </a:r>
            <a:r>
              <a:rPr lang="zh-CN" altLang="en-US" dirty="0"/>
              <a:t>只直接支持当个指针的写操作，但是平衡树的旋转会涉及多个指针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275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8A5F6-3A99-024D-95E5-64B0EEE3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Scalable Address Spaces</a:t>
            </a:r>
            <a:endParaRPr kumimoji="1"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A00135A-F1FD-BD46-A9A8-E7F0D7584347}"/>
              </a:ext>
            </a:extLst>
          </p:cNvPr>
          <p:cNvSpPr txBox="1">
            <a:spLocks/>
          </p:cNvSpPr>
          <p:nvPr/>
        </p:nvSpPr>
        <p:spPr>
          <a:xfrm>
            <a:off x="1069848" y="254356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FBE8EB-49DB-6245-8076-1176E179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687052" cy="422160"/>
          </a:xfrm>
        </p:spPr>
        <p:txBody>
          <a:bodyPr/>
          <a:lstStyle/>
          <a:p>
            <a:r>
              <a:rPr lang="zh-CN" altLang="en-US" dirty="0"/>
              <a:t>支持</a:t>
            </a:r>
            <a:r>
              <a:rPr lang="en-US" altLang="zh-CN" dirty="0"/>
              <a:t>RCU</a:t>
            </a:r>
            <a:r>
              <a:rPr lang="zh-CN" altLang="en-US" dirty="0"/>
              <a:t>的平衡树算法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957D3C-E366-014D-930B-B1FFC1DCD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0" y="2571000"/>
            <a:ext cx="4248150" cy="41437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685CE0-BA6A-9043-81AA-3AB809E50D6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66" y="2423155"/>
            <a:ext cx="4942215" cy="31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2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8A5F6-3A99-024D-95E5-64B0EEE3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HYPERKERNEl</a:t>
            </a:r>
            <a:endParaRPr kumimoji="1"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A00135A-F1FD-BD46-A9A8-E7F0D7584347}"/>
              </a:ext>
            </a:extLst>
          </p:cNvPr>
          <p:cNvSpPr txBox="1">
            <a:spLocks/>
          </p:cNvSpPr>
          <p:nvPr/>
        </p:nvSpPr>
        <p:spPr>
          <a:xfrm>
            <a:off x="1069848" y="254356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FBE8EB-49DB-6245-8076-1176E179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687052" cy="422160"/>
          </a:xfrm>
        </p:spPr>
        <p:txBody>
          <a:bodyPr/>
          <a:lstStyle/>
          <a:p>
            <a:r>
              <a:rPr lang="en-US" altLang="zh-CN" dirty="0"/>
              <a:t>High Level Specification (in Python)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E6474B-1855-3845-B640-BAFDF9E04B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80" y="3393960"/>
            <a:ext cx="5268212" cy="26463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AEA060-50A1-464F-9644-6A204343E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14" y="3343160"/>
            <a:ext cx="4953000" cy="3009900"/>
          </a:xfrm>
          <a:prstGeom prst="rect">
            <a:avLst/>
          </a:prstGeom>
        </p:spPr>
      </p:pic>
      <p:sp>
        <p:nvSpPr>
          <p:cNvPr id="10" name="内容占位符 5">
            <a:extLst>
              <a:ext uri="{FF2B5EF4-FFF2-40B4-BE49-F238E27FC236}">
                <a16:creationId xmlns:a16="http://schemas.microsoft.com/office/drawing/2014/main" id="{0B3B4E5F-2AB6-9E41-A674-26CF52501CEF}"/>
              </a:ext>
            </a:extLst>
          </p:cNvPr>
          <p:cNvSpPr txBox="1">
            <a:spLocks/>
          </p:cNvSpPr>
          <p:nvPr/>
        </p:nvSpPr>
        <p:spPr>
          <a:xfrm>
            <a:off x="1069848" y="2602738"/>
            <a:ext cx="9687052" cy="42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Low Level Implementation (in C)</a:t>
            </a:r>
          </a:p>
        </p:txBody>
      </p:sp>
    </p:spTree>
    <p:extLst>
      <p:ext uri="{BB962C8B-B14F-4D97-AF65-F5344CB8AC3E}">
        <p14:creationId xmlns:p14="http://schemas.microsoft.com/office/powerpoint/2010/main" val="139833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8A5F6-3A99-024D-95E5-64B0EEE3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HYPERKERNEl</a:t>
            </a:r>
            <a:endParaRPr kumimoji="1"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A00135A-F1FD-BD46-A9A8-E7F0D7584347}"/>
              </a:ext>
            </a:extLst>
          </p:cNvPr>
          <p:cNvSpPr txBox="1">
            <a:spLocks/>
          </p:cNvSpPr>
          <p:nvPr/>
        </p:nvSpPr>
        <p:spPr>
          <a:xfrm>
            <a:off x="1069848" y="254356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FBE8EB-49DB-6245-8076-1176E179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687052" cy="422160"/>
          </a:xfrm>
        </p:spPr>
        <p:txBody>
          <a:bodyPr/>
          <a:lstStyle/>
          <a:p>
            <a:r>
              <a:rPr lang="en-US" altLang="zh-CN" dirty="0"/>
              <a:t>High Level Specification (in Python)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E6474B-1855-3845-B640-BAFDF9E04B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366" y="850634"/>
            <a:ext cx="4950334" cy="24866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AEA060-50A1-464F-9644-6A204343E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440" y="3589967"/>
            <a:ext cx="4528186" cy="2751744"/>
          </a:xfrm>
          <a:prstGeom prst="rect">
            <a:avLst/>
          </a:prstGeom>
        </p:spPr>
      </p:pic>
      <p:sp>
        <p:nvSpPr>
          <p:cNvPr id="10" name="内容占位符 5">
            <a:extLst>
              <a:ext uri="{FF2B5EF4-FFF2-40B4-BE49-F238E27FC236}">
                <a16:creationId xmlns:a16="http://schemas.microsoft.com/office/drawing/2014/main" id="{0B3B4E5F-2AB6-9E41-A674-26CF52501CEF}"/>
              </a:ext>
            </a:extLst>
          </p:cNvPr>
          <p:cNvSpPr txBox="1">
            <a:spLocks/>
          </p:cNvSpPr>
          <p:nvPr/>
        </p:nvSpPr>
        <p:spPr>
          <a:xfrm>
            <a:off x="1069848" y="2602738"/>
            <a:ext cx="9687052" cy="42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Low Level Implementation (in C)</a:t>
            </a: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7DACB6DD-0EF0-504F-ACD9-0AEDC3F629A0}"/>
              </a:ext>
            </a:extLst>
          </p:cNvPr>
          <p:cNvSpPr txBox="1">
            <a:spLocks/>
          </p:cNvSpPr>
          <p:nvPr/>
        </p:nvSpPr>
        <p:spPr>
          <a:xfrm>
            <a:off x="1069848" y="3084067"/>
            <a:ext cx="9687052" cy="3257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Drawbacks:</a:t>
            </a:r>
          </a:p>
          <a:p>
            <a:pPr lvl="1"/>
            <a:r>
              <a:rPr lang="en-US" altLang="zh-CN" dirty="0"/>
              <a:t>Finite interface, push pressure to users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Specification is complex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4BEF75-F8CB-B447-91E4-427B5B2FED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849040"/>
            <a:ext cx="3556000" cy="159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3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8A5F6-3A99-024D-95E5-64B0EEE3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HYPERKERNEl</a:t>
            </a:r>
            <a:r>
              <a:rPr kumimoji="1" lang="en-US" altLang="zh-CN" dirty="0"/>
              <a:t> Experiment</a:t>
            </a:r>
            <a:endParaRPr kumimoji="1"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A00135A-F1FD-BD46-A9A8-E7F0D7584347}"/>
              </a:ext>
            </a:extLst>
          </p:cNvPr>
          <p:cNvSpPr txBox="1">
            <a:spLocks/>
          </p:cNvSpPr>
          <p:nvPr/>
        </p:nvSpPr>
        <p:spPr>
          <a:xfrm>
            <a:off x="1069848" y="254356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55C3A0-4DC0-DA48-96A9-39EB90BA9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65376"/>
            <a:ext cx="10058400" cy="4050792"/>
          </a:xfrm>
        </p:spPr>
        <p:txBody>
          <a:bodyPr/>
          <a:lstStyle/>
          <a:p>
            <a:r>
              <a:rPr lang="zh-CN" altLang="en-US" dirty="0"/>
              <a:t>增加新的系统调用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2B22F9-5D25-C446-8057-2687C2D172D6}"/>
              </a:ext>
            </a:extLst>
          </p:cNvPr>
          <p:cNvSpPr/>
          <p:nvPr/>
        </p:nvSpPr>
        <p:spPr>
          <a:xfrm>
            <a:off x="1320800" y="2280335"/>
            <a:ext cx="728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在</a:t>
            </a:r>
            <a:r>
              <a:rPr lang="en-US" altLang="zh-CN" dirty="0"/>
              <a:t>hv6/spec/kernel/</a:t>
            </a:r>
            <a:r>
              <a:rPr lang="en-US" altLang="zh-CN" dirty="0" err="1"/>
              <a:t>main.py</a:t>
            </a:r>
            <a:r>
              <a:rPr lang="zh-CN" altLang="en-US" dirty="0"/>
              <a:t>里的</a:t>
            </a:r>
            <a:r>
              <a:rPr lang="en-US" altLang="zh-CN" dirty="0"/>
              <a:t>_</a:t>
            </a:r>
            <a:r>
              <a:rPr lang="en-US" altLang="zh-CN" dirty="0" err="1"/>
              <a:t>syscalls</a:t>
            </a:r>
            <a:r>
              <a:rPr lang="zh-CN" altLang="en-US" dirty="0"/>
              <a:t>列表里加入系统调用的名字，以</a:t>
            </a:r>
            <a:r>
              <a:rPr lang="en-US" altLang="zh-CN" dirty="0"/>
              <a:t>sys</a:t>
            </a:r>
            <a:r>
              <a:rPr lang="zh-CN" altLang="en-US" dirty="0"/>
              <a:t>为开头，例如</a:t>
            </a:r>
            <a:r>
              <a:rPr lang="en-US" altLang="zh-CN" dirty="0" err="1"/>
              <a:t>sys_do_nothing</a:t>
            </a:r>
            <a:r>
              <a:rPr lang="zh-CN" altLang="en-US" dirty="0"/>
              <a:t>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EAC07AE-6F7C-1548-99B8-5E499611FFB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552" y="1882316"/>
            <a:ext cx="2365248" cy="2613718"/>
          </a:xfrm>
          <a:prstGeom prst="rect">
            <a:avLst/>
          </a:prstGeom>
        </p:spPr>
      </p:pic>
      <p:sp>
        <p:nvSpPr>
          <p:cNvPr id="16" name="框架 15">
            <a:extLst>
              <a:ext uri="{FF2B5EF4-FFF2-40B4-BE49-F238E27FC236}">
                <a16:creationId xmlns:a16="http://schemas.microsoft.com/office/drawing/2014/main" id="{FBE7E198-FBE5-7440-ADC8-09523D4D4BF8}"/>
              </a:ext>
            </a:extLst>
          </p:cNvPr>
          <p:cNvSpPr/>
          <p:nvPr/>
        </p:nvSpPr>
        <p:spPr>
          <a:xfrm>
            <a:off x="9097137" y="4220640"/>
            <a:ext cx="1001846" cy="16246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88DEC5-E813-7949-8C48-B7476307C63D}"/>
              </a:ext>
            </a:extLst>
          </p:cNvPr>
          <p:cNvSpPr/>
          <p:nvPr/>
        </p:nvSpPr>
        <p:spPr>
          <a:xfrm>
            <a:off x="1333500" y="2947925"/>
            <a:ext cx="650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在</a:t>
            </a:r>
            <a:r>
              <a:rPr lang="en-US" altLang="zh-CN" dirty="0"/>
              <a:t>hv6/spec/kernel/</a:t>
            </a:r>
            <a:r>
              <a:rPr lang="en-US" altLang="zh-CN" dirty="0" err="1"/>
              <a:t>syscall_spec.py</a:t>
            </a:r>
            <a:r>
              <a:rPr lang="zh-CN" altLang="en-US" dirty="0"/>
              <a:t>里定义一个同名的</a:t>
            </a:r>
            <a:r>
              <a:rPr lang="en-US" altLang="zh-CN" dirty="0"/>
              <a:t>python</a:t>
            </a:r>
            <a:r>
              <a:rPr lang="zh-CN" altLang="en-US" dirty="0"/>
              <a:t>函数。该函数用来指定系统调用的参数类型。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725322D-E5A7-984F-BA61-43EA47E5457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3594256"/>
            <a:ext cx="3975100" cy="6731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7D651A7-0C45-384B-911A-B1D6DB018D90}"/>
              </a:ext>
            </a:extLst>
          </p:cNvPr>
          <p:cNvSpPr/>
          <p:nvPr/>
        </p:nvSpPr>
        <p:spPr>
          <a:xfrm>
            <a:off x="1333500" y="4286680"/>
            <a:ext cx="825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在</a:t>
            </a:r>
            <a:r>
              <a:rPr lang="en-US" altLang="zh-CN" dirty="0"/>
              <a:t>hv6/spec/kernel/spec/</a:t>
            </a:r>
            <a:r>
              <a:rPr lang="en-US" altLang="zh-CN" dirty="0" err="1"/>
              <a:t>specs.p</a:t>
            </a:r>
            <a:r>
              <a:rPr lang="zh-CN" altLang="en-US" dirty="0"/>
              <a:t>中写入</a:t>
            </a:r>
            <a:r>
              <a:rPr lang="en-US" altLang="zh-CN" dirty="0"/>
              <a:t>state-machine specification</a:t>
            </a:r>
            <a:r>
              <a:rPr lang="zh-CN" altLang="en-US" dirty="0"/>
              <a:t> 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9804C8E-4A0C-AA40-BCF5-80D5CD6182F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4596187"/>
            <a:ext cx="2959100" cy="4699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8F68D21C-4070-E645-B39E-CFF8DB3AF94E}"/>
              </a:ext>
            </a:extLst>
          </p:cNvPr>
          <p:cNvSpPr/>
          <p:nvPr/>
        </p:nvSpPr>
        <p:spPr>
          <a:xfrm>
            <a:off x="1357020" y="5185811"/>
            <a:ext cx="3648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在内核的</a:t>
            </a:r>
            <a:r>
              <a:rPr lang="en-US" altLang="zh-CN" dirty="0"/>
              <a:t>c</a:t>
            </a:r>
            <a:r>
              <a:rPr lang="zh-CN" altLang="en-US" dirty="0"/>
              <a:t>代码中实现系统调用 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E729C4F-1659-5441-96D1-14CAB27F807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776" y="5198101"/>
            <a:ext cx="2198707" cy="476766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54A6D298-9BD3-5544-8CDD-6E56A0FD0492}"/>
              </a:ext>
            </a:extLst>
          </p:cNvPr>
          <p:cNvSpPr/>
          <p:nvPr/>
        </p:nvSpPr>
        <p:spPr>
          <a:xfrm>
            <a:off x="1357020" y="5851226"/>
            <a:ext cx="1840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验证系统调用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0618D0C-B28F-E14F-A557-0060359E14E8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315" y="5704975"/>
            <a:ext cx="410337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7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16" grpId="0" animBg="1"/>
      <p:bldP spid="13" grpId="0"/>
      <p:bldP spid="18" grpId="0"/>
      <p:bldP spid="20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8A5F6-3A99-024D-95E5-64B0EEE3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HYPERKERNEl</a:t>
            </a:r>
            <a:r>
              <a:rPr kumimoji="1" lang="en-US" altLang="zh-CN" dirty="0"/>
              <a:t> Experiment</a:t>
            </a:r>
            <a:endParaRPr kumimoji="1"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55C3A0-4DC0-DA48-96A9-39EB90BA9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65376"/>
            <a:ext cx="10058400" cy="494601"/>
          </a:xfrm>
        </p:spPr>
        <p:txBody>
          <a:bodyPr/>
          <a:lstStyle/>
          <a:p>
            <a:r>
              <a:rPr lang="zh-CN" altLang="en-US" dirty="0"/>
              <a:t>修改系统调用的实现</a:t>
            </a:r>
            <a:endParaRPr lang="en-US" altLang="zh-CN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82C1AE91-A15D-7944-A5A9-73006FDB52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097" y="2232977"/>
            <a:ext cx="3029903" cy="214910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7A1B2CE-7FCE-284D-9DFC-0FB4987A948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35" y="2232977"/>
            <a:ext cx="2894330" cy="1978660"/>
          </a:xfrm>
          <a:prstGeom prst="rect">
            <a:avLst/>
          </a:prstGeom>
        </p:spPr>
      </p:pic>
      <p:sp>
        <p:nvSpPr>
          <p:cNvPr id="26" name="内容占位符 8">
            <a:extLst>
              <a:ext uri="{FF2B5EF4-FFF2-40B4-BE49-F238E27FC236}">
                <a16:creationId xmlns:a16="http://schemas.microsoft.com/office/drawing/2014/main" id="{21898672-3DB9-7344-9A06-2E1B9525C24E}"/>
              </a:ext>
            </a:extLst>
          </p:cNvPr>
          <p:cNvSpPr txBox="1">
            <a:spLocks/>
          </p:cNvSpPr>
          <p:nvPr/>
        </p:nvSpPr>
        <p:spPr>
          <a:xfrm>
            <a:off x="1069848" y="4375386"/>
            <a:ext cx="10058400" cy="494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没有被验证的链表</a:t>
            </a:r>
            <a:endParaRPr lang="en-US" altLang="zh-CN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1E5319D4-AC0C-3A4B-8473-794BB2BE827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097" y="5033736"/>
            <a:ext cx="2325370" cy="16637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0F3365F-6D5E-7B4B-B8B2-04D09C975EB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35" y="5382986"/>
            <a:ext cx="282956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73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8A5F6-3A99-024D-95E5-64B0EEE3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PWRlock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experiment</a:t>
            </a:r>
            <a:endParaRPr kumimoji="1"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55C3A0-4DC0-DA48-96A9-39EB90BA9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65376"/>
            <a:ext cx="3641852" cy="494601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pthread</a:t>
            </a:r>
            <a:r>
              <a:rPr lang="zh-CN" altLang="en-US" dirty="0"/>
              <a:t>实现了</a:t>
            </a:r>
            <a:r>
              <a:rPr lang="en-US" altLang="zh-CN" dirty="0" err="1"/>
              <a:t>pwrlock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8E67261-799F-A848-992C-B3F4F1408D6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64" y="2359976"/>
            <a:ext cx="3632835" cy="4029511"/>
          </a:xfrm>
          <a:prstGeom prst="rect">
            <a:avLst/>
          </a:prstGeom>
        </p:spPr>
      </p:pic>
      <p:sp>
        <p:nvSpPr>
          <p:cNvPr id="11" name="内容占位符 8">
            <a:extLst>
              <a:ext uri="{FF2B5EF4-FFF2-40B4-BE49-F238E27FC236}">
                <a16:creationId xmlns:a16="http://schemas.microsoft.com/office/drawing/2014/main" id="{B8AC4846-B933-6348-B819-2FC6A98FFEAF}"/>
              </a:ext>
            </a:extLst>
          </p:cNvPr>
          <p:cNvSpPr txBox="1">
            <a:spLocks/>
          </p:cNvSpPr>
          <p:nvPr/>
        </p:nvSpPr>
        <p:spPr>
          <a:xfrm>
            <a:off x="6099048" y="1662176"/>
            <a:ext cx="5558916" cy="494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使用</a:t>
            </a:r>
            <a:r>
              <a:rPr lang="en-US" altLang="zh-CN" dirty="0" err="1"/>
              <a:t>pthread_sigqueue</a:t>
            </a:r>
            <a:r>
              <a:rPr lang="zh-CN" altLang="en-US" dirty="0"/>
              <a:t>模拟</a:t>
            </a:r>
            <a:r>
              <a:rPr lang="en-US" altLang="zh-CN" dirty="0"/>
              <a:t>IPI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296C4D1-880B-0D48-AE12-4A2ED70005C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11" y="2156775"/>
            <a:ext cx="4264089" cy="30862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1BB3609-7C29-CD4C-9B6B-6D49E8700F4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605" y="5305839"/>
            <a:ext cx="6129622" cy="127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7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515A3-D8FA-894B-B71D-69C09462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13E042-5E7A-154E-A8C3-A6EFDC3FF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论文讲解</a:t>
            </a:r>
            <a:endParaRPr kumimoji="1" lang="en-US" altLang="zh-CN" dirty="0"/>
          </a:p>
          <a:p>
            <a:pPr lvl="1"/>
            <a:r>
              <a:rPr lang="en-US" altLang="zh-CN" dirty="0"/>
              <a:t>Non-scalable locks are dangerous</a:t>
            </a:r>
            <a:r>
              <a:rPr lang="zh-CN" altLang="zh-CN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Scalable Read-mostly Synchronization Using Passive Reader-Writer Locks</a:t>
            </a:r>
            <a:r>
              <a:rPr lang="zh-CN" altLang="zh-CN" dirty="0"/>
              <a:t> </a:t>
            </a:r>
            <a:endParaRPr lang="en-US" altLang="zh-CN" dirty="0"/>
          </a:p>
          <a:p>
            <a:pPr lvl="1"/>
            <a:r>
              <a:rPr kumimoji="1" lang="en-US" altLang="zh-CN" dirty="0"/>
              <a:t>Scalable Address Spaces Using RCU Balanced Trees</a:t>
            </a:r>
          </a:p>
          <a:p>
            <a:pPr lvl="1"/>
            <a:r>
              <a:rPr lang="en-US" altLang="zh-CN" dirty="0" err="1"/>
              <a:t>Hyperkernel</a:t>
            </a:r>
            <a:r>
              <a:rPr lang="en-US" altLang="zh-CN" dirty="0"/>
              <a:t>: Push-Button Verification of an OS Kernel</a:t>
            </a:r>
            <a:r>
              <a:rPr lang="zh-CN" altLang="zh-CN" dirty="0"/>
              <a:t> 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kumimoji="1" lang="zh-CN" altLang="en-US" dirty="0"/>
              <a:t>实验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Hyperkernel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Prwlock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9513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8A5F6-3A99-024D-95E5-64B0EEE3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PWRlock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experiment</a:t>
            </a:r>
            <a:endParaRPr kumimoji="1"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55C3A0-4DC0-DA48-96A9-39EB90BA9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65376"/>
            <a:ext cx="3641852" cy="494601"/>
          </a:xfrm>
        </p:spPr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Throughput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C3FE490-A1C4-F945-A363-91A0C4FB9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901208"/>
              </p:ext>
            </p:extLst>
          </p:nvPr>
        </p:nvGraphicFramePr>
        <p:xfrm>
          <a:off x="1542414" y="2460562"/>
          <a:ext cx="7931786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0973">
                  <a:extLst>
                    <a:ext uri="{9D8B030D-6E8A-4147-A177-3AD203B41FA5}">
                      <a16:colId xmlns:a16="http://schemas.microsoft.com/office/drawing/2014/main" val="2072557452"/>
                    </a:ext>
                  </a:extLst>
                </a:gridCol>
                <a:gridCol w="1586968">
                  <a:extLst>
                    <a:ext uri="{9D8B030D-6E8A-4147-A177-3AD203B41FA5}">
                      <a16:colId xmlns:a16="http://schemas.microsoft.com/office/drawing/2014/main" val="2520857730"/>
                    </a:ext>
                  </a:extLst>
                </a:gridCol>
                <a:gridCol w="1443439">
                  <a:extLst>
                    <a:ext uri="{9D8B030D-6E8A-4147-A177-3AD203B41FA5}">
                      <a16:colId xmlns:a16="http://schemas.microsoft.com/office/drawing/2014/main" val="2500749609"/>
                    </a:ext>
                  </a:extLst>
                </a:gridCol>
                <a:gridCol w="1442420">
                  <a:extLst>
                    <a:ext uri="{9D8B030D-6E8A-4147-A177-3AD203B41FA5}">
                      <a16:colId xmlns:a16="http://schemas.microsoft.com/office/drawing/2014/main" val="3376336640"/>
                    </a:ext>
                  </a:extLst>
                </a:gridCol>
                <a:gridCol w="1587986">
                  <a:extLst>
                    <a:ext uri="{9D8B030D-6E8A-4147-A177-3AD203B41FA5}">
                      <a16:colId xmlns:a16="http://schemas.microsoft.com/office/drawing/2014/main" val="168419334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读写者个数</a:t>
                      </a:r>
                      <a:endParaRPr lang="zh-CN" sz="1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03" marR="9110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 readers </a:t>
                      </a:r>
                      <a:endParaRPr lang="zh-CN" sz="14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200 writers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03" marR="9110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500 readers</a:t>
                      </a:r>
                      <a:endParaRPr lang="zh-CN" sz="14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500 writers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03" marR="9110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1000 readers</a:t>
                      </a:r>
                      <a:endParaRPr lang="zh-CN" sz="14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1000 writers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03" marR="9110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1000 readers</a:t>
                      </a:r>
                      <a:endParaRPr lang="zh-CN" sz="14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2000 writers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03" marR="91103" marT="0" marB="0"/>
                </a:tc>
                <a:extLst>
                  <a:ext uri="{0D108BD9-81ED-4DB2-BD59-A6C34878D82A}">
                    <a16:rowId xmlns:a16="http://schemas.microsoft.com/office/drawing/2014/main" val="119917529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Read Throughput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03" marR="9110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226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03" marR="9110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197.5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03" marR="9110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156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03" marR="9110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142.85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03" marR="91103" marT="0" marB="0"/>
                </a:tc>
                <a:extLst>
                  <a:ext uri="{0D108BD9-81ED-4DB2-BD59-A6C34878D82A}">
                    <a16:rowId xmlns:a16="http://schemas.microsoft.com/office/drawing/2014/main" val="245129136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Write Throughput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03" marR="9110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03" marR="9110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3.3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03" marR="9110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2.6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03" marR="9110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2.4</a:t>
                      </a:r>
                      <a:endParaRPr lang="zh-CN" sz="1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03" marR="91103" marT="0" marB="0"/>
                </a:tc>
                <a:extLst>
                  <a:ext uri="{0D108BD9-81ED-4DB2-BD59-A6C34878D82A}">
                    <a16:rowId xmlns:a16="http://schemas.microsoft.com/office/drawing/2014/main" val="3220878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99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8A5F6-3A99-024D-95E5-64B0EEE3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Non-scalable locks are dangerous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4365C-5417-C04B-9F92-FDCC8E8E9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当有许多个核同时竞争锁保护的资源的时候，会导致</a:t>
            </a:r>
            <a:r>
              <a:rPr lang="en-US" altLang="zh-CN" dirty="0"/>
              <a:t>performance</a:t>
            </a:r>
            <a:r>
              <a:rPr lang="zh-CN" altLang="zh-CN" dirty="0"/>
              <a:t>严重下降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126F0D-5A7A-9E47-96CC-018DCE6D833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470404"/>
            <a:ext cx="5166043" cy="3352800"/>
          </a:xfrm>
          <a:prstGeom prst="rect">
            <a:avLst/>
          </a:prstGeom>
        </p:spPr>
      </p:pic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ED639E0D-9D61-F846-8F3B-FEDD42F5BA47}"/>
              </a:ext>
            </a:extLst>
          </p:cNvPr>
          <p:cNvCxnSpPr>
            <a:cxnSpLocks/>
          </p:cNvCxnSpPr>
          <p:nvPr/>
        </p:nvCxnSpPr>
        <p:spPr>
          <a:xfrm flipH="1">
            <a:off x="3652870" y="3517900"/>
            <a:ext cx="639730" cy="73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754A53A-B48A-764D-9C7E-C3569D874C44}"/>
              </a:ext>
            </a:extLst>
          </p:cNvPr>
          <p:cNvSpPr txBox="1"/>
          <p:nvPr/>
        </p:nvSpPr>
        <p:spPr>
          <a:xfrm>
            <a:off x="3972735" y="3175000"/>
            <a:ext cx="202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collapse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F9E5FEA-D620-E247-8BBA-C83954E7C1B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069" y="2743200"/>
            <a:ext cx="3246531" cy="3492262"/>
          </a:xfrm>
          <a:prstGeom prst="rect">
            <a:avLst/>
          </a:prstGeom>
        </p:spPr>
      </p:pic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5A5F2D4-A28E-BA4E-BA6B-5EE0A2801C5B}"/>
              </a:ext>
            </a:extLst>
          </p:cNvPr>
          <p:cNvCxnSpPr/>
          <p:nvPr/>
        </p:nvCxnSpPr>
        <p:spPr>
          <a:xfrm>
            <a:off x="9639300" y="4254500"/>
            <a:ext cx="876300" cy="69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E8BF247-0C98-0147-9997-CD1B23B3FF12}"/>
              </a:ext>
            </a:extLst>
          </p:cNvPr>
          <p:cNvCxnSpPr/>
          <p:nvPr/>
        </p:nvCxnSpPr>
        <p:spPr>
          <a:xfrm flipV="1">
            <a:off x="8293100" y="5295900"/>
            <a:ext cx="2082800" cy="17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2A1EF4D-2F37-EC4C-AF62-F5D15527A8F5}"/>
              </a:ext>
            </a:extLst>
          </p:cNvPr>
          <p:cNvSpPr txBox="1"/>
          <p:nvPr/>
        </p:nvSpPr>
        <p:spPr>
          <a:xfrm>
            <a:off x="9334500" y="4955032"/>
            <a:ext cx="256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Coherence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401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8A5F6-3A99-024D-95E5-64B0EEE3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Non-scalable locks are dangerous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4365C-5417-C04B-9F92-FDCC8E8E9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估算</a:t>
            </a:r>
            <a:r>
              <a:rPr kumimoji="1" lang="en-US" altLang="zh-CN" dirty="0"/>
              <a:t>speedup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AD51D6D-32B6-0B4A-8AAC-52FA9AED7A4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0" y="2912900"/>
            <a:ext cx="5486400" cy="1663700"/>
          </a:xfrm>
          <a:prstGeom prst="rect">
            <a:avLst/>
          </a:prstGeom>
        </p:spPr>
      </p:pic>
      <p:sp>
        <p:nvSpPr>
          <p:cNvPr id="5" name="右箭头 4">
            <a:extLst>
              <a:ext uri="{FF2B5EF4-FFF2-40B4-BE49-F238E27FC236}">
                <a16:creationId xmlns:a16="http://schemas.microsoft.com/office/drawing/2014/main" id="{C5B74196-5C94-C14C-A77A-BE257A78206D}"/>
              </a:ext>
            </a:extLst>
          </p:cNvPr>
          <p:cNvSpPr/>
          <p:nvPr/>
        </p:nvSpPr>
        <p:spPr>
          <a:xfrm>
            <a:off x="3086100" y="2171954"/>
            <a:ext cx="812800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5D4892-EC4F-DF42-81EB-1265744061D7}"/>
              </a:ext>
            </a:extLst>
          </p:cNvPr>
          <p:cNvSpPr txBox="1"/>
          <p:nvPr/>
        </p:nvSpPr>
        <p:spPr>
          <a:xfrm>
            <a:off x="4013200" y="212140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估算处于闲置状态的核的数目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A00135A-F1FD-BD46-A9A8-E7F0D7584347}"/>
              </a:ext>
            </a:extLst>
          </p:cNvPr>
          <p:cNvSpPr txBox="1">
            <a:spLocks/>
          </p:cNvSpPr>
          <p:nvPr/>
        </p:nvSpPr>
        <p:spPr>
          <a:xfrm>
            <a:off x="1069848" y="254356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建立</a:t>
            </a:r>
            <a:r>
              <a:rPr kumimoji="1" lang="en-US" altLang="zh-CN" dirty="0"/>
              <a:t>Markov</a:t>
            </a:r>
            <a:r>
              <a:rPr kumimoji="1" lang="zh-CN" altLang="en-US" dirty="0"/>
              <a:t>模型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190E47-A5E4-3841-9D1C-E9037410E675}"/>
              </a:ext>
            </a:extLst>
          </p:cNvPr>
          <p:cNvSpPr/>
          <p:nvPr/>
        </p:nvSpPr>
        <p:spPr>
          <a:xfrm>
            <a:off x="1320800" y="47987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每个核每隔</a:t>
            </a:r>
            <a:r>
              <a:rPr lang="en-US" altLang="zh-CN" dirty="0"/>
              <a:t>a</a:t>
            </a:r>
            <a:r>
              <a:rPr lang="zh-CN" altLang="en-US" dirty="0"/>
              <a:t>时间就会试图访问该资源一次。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临界区的花费的平均时间为</a:t>
            </a:r>
            <a:r>
              <a:rPr lang="en-US" altLang="zh-CN" dirty="0"/>
              <a:t>s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传输更新的</a:t>
            </a:r>
            <a:r>
              <a:rPr lang="en-US" altLang="zh-CN" dirty="0"/>
              <a:t>lock</a:t>
            </a:r>
            <a:r>
              <a:rPr lang="zh-CN" altLang="en-US" dirty="0"/>
              <a:t>状态到另一个核所需要的时间为</a:t>
            </a:r>
            <a:r>
              <a:rPr lang="en-US" altLang="zh-CN" dirty="0"/>
              <a:t>c</a:t>
            </a:r>
            <a:r>
              <a:rPr lang="zh-CN" altLang="en-US" dirty="0"/>
              <a:t>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73D9BF6-7170-BD4C-807D-9A331ACCFB7B}"/>
                  </a:ext>
                </a:extLst>
              </p:cNvPr>
              <p:cNvSpPr/>
              <p:nvPr/>
            </p:nvSpPr>
            <p:spPr>
              <a:xfrm>
                <a:off x="8610600" y="4674778"/>
                <a:ext cx="939800" cy="61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73D9BF6-7170-BD4C-807D-9A331ACCF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674778"/>
                <a:ext cx="939800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8188E64-458C-1E40-BC43-D3E8E02E8CBE}"/>
                  </a:ext>
                </a:extLst>
              </p:cNvPr>
              <p:cNvSpPr txBox="1"/>
              <p:nvPr/>
            </p:nvSpPr>
            <p:spPr>
              <a:xfrm>
                <a:off x="7032752" y="4760785"/>
                <a:ext cx="1003300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8188E64-458C-1E40-BC43-D3E8E02E8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752" y="4760785"/>
                <a:ext cx="1003300" cy="3702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332CD95C-3627-474B-A101-D76C5C361319}"/>
              </a:ext>
            </a:extLst>
          </p:cNvPr>
          <p:cNvSpPr txBox="1"/>
          <p:nvPr/>
        </p:nvSpPr>
        <p:spPr>
          <a:xfrm>
            <a:off x="7823200" y="479875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正比于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6DFC24D-27E3-314B-8C9B-90CFB9531057}"/>
                  </a:ext>
                </a:extLst>
              </p:cNvPr>
              <p:cNvSpPr txBox="1"/>
              <p:nvPr/>
            </p:nvSpPr>
            <p:spPr>
              <a:xfrm>
                <a:off x="7032752" y="5410020"/>
                <a:ext cx="1003300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6DFC24D-27E3-314B-8C9B-90CFB9531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752" y="5410020"/>
                <a:ext cx="1003300" cy="3702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BF69B0CA-31A5-2140-BD33-A4663EF540AF}"/>
              </a:ext>
            </a:extLst>
          </p:cNvPr>
          <p:cNvSpPr txBox="1"/>
          <p:nvPr/>
        </p:nvSpPr>
        <p:spPr>
          <a:xfrm>
            <a:off x="7823200" y="544798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正比于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DCE1B7C-F085-0149-9F6E-8FE93CF09436}"/>
                  </a:ext>
                </a:extLst>
              </p:cNvPr>
              <p:cNvSpPr/>
              <p:nvPr/>
            </p:nvSpPr>
            <p:spPr>
              <a:xfrm>
                <a:off x="8555264" y="5292893"/>
                <a:ext cx="1174424" cy="6499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f>
                            <m:fPr>
                              <m:type m:val="li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DCE1B7C-F085-0149-9F6E-8FE93CF09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264" y="5292893"/>
                <a:ext cx="1174424" cy="649922"/>
              </a:xfrm>
              <a:prstGeom prst="rect">
                <a:avLst/>
              </a:prstGeom>
              <a:blipFill>
                <a:blip r:embed="rId6"/>
                <a:stretch>
                  <a:fillRect t="-19231" r="-2151" b="-9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67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8A5F6-3A99-024D-95E5-64B0EEE3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Non-scalable locks are dangerous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94365C-5417-C04B-9F92-FDCC8E8E93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考虑稳态条件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/>
                          <m:t>𝑃</m:t>
                        </m:r>
                      </m:e>
                      <m:sub>
                        <m:r>
                          <a:rPr lang="en-US" altLang="zh-CN" i="1"/>
                          <m:t>𝑘</m:t>
                        </m:r>
                      </m:sub>
                    </m:sSub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𝑎</m:t>
                        </m:r>
                      </m:e>
                      <m:sub>
                        <m:r>
                          <a:rPr lang="en-US" altLang="zh-CN" i="1"/>
                          <m:t>𝑘</m:t>
                        </m:r>
                      </m:sub>
                    </m:sSub>
                    <m:r>
                      <a:rPr lang="en-US" altLang="zh-CN" i="1"/>
                      <m:t>=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𝑃</m:t>
                        </m:r>
                      </m:e>
                      <m:sub>
                        <m:r>
                          <a:rPr lang="en-US" altLang="zh-CN" i="1"/>
                          <m:t>𝑘</m:t>
                        </m:r>
                        <m:r>
                          <a:rPr lang="en-US" altLang="zh-CN" i="1"/>
                          <m:t>+1</m:t>
                        </m:r>
                      </m:sub>
                    </m:sSub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𝑠</m:t>
                        </m:r>
                      </m:e>
                      <m:sub>
                        <m:r>
                          <a:rPr lang="en-US" altLang="zh-CN" i="1"/>
                          <m:t>𝑘</m:t>
                        </m:r>
                      </m:sub>
                    </m:sSub>
                  </m:oMath>
                </a14:m>
                <a:endParaRPr lang="en-US" altLang="zh-CN" dirty="0">
                  <a:effectLst/>
                </a:endParaRPr>
              </a:p>
              <a:p>
                <a:endParaRPr lang="en-US" altLang="zh-CN" dirty="0"/>
              </a:p>
              <a:p>
                <a:endParaRPr lang="en-US" altLang="zh-CN" dirty="0">
                  <a:effectLst/>
                </a:endParaRPr>
              </a:p>
              <a:p>
                <a:r>
                  <a:rPr lang="zh-CN" altLang="en-US" dirty="0"/>
                  <a:t>解出</a:t>
                </a:r>
                <a:endParaRPr lang="en-US" altLang="zh-CN" dirty="0"/>
              </a:p>
              <a:p>
                <a:endParaRPr lang="en-US" altLang="zh-CN" dirty="0">
                  <a:effectLst/>
                </a:endParaRPr>
              </a:p>
              <a:p>
                <a:endParaRPr lang="en-US" altLang="zh-CN" dirty="0"/>
              </a:p>
              <a:p>
                <a:endParaRPr lang="en-US" altLang="zh-CN" dirty="0">
                  <a:effectLst/>
                </a:endParaRPr>
              </a:p>
              <a:p>
                <a:r>
                  <a:rPr lang="zh-CN" altLang="en-US" dirty="0">
                    <a:effectLst/>
                  </a:rPr>
                  <a:t>处于等待状态的核数目</a:t>
                </a:r>
                <a:endParaRPr lang="en-US" altLang="zh-CN" dirty="0">
                  <a:effectLst/>
                </a:endParaRPr>
              </a:p>
              <a:p>
                <a:r>
                  <a:rPr lang="en-US" altLang="zh-CN" dirty="0"/>
                  <a:t>speedup</a:t>
                </a:r>
                <a:r>
                  <a:rPr lang="zh-CN" altLang="zh-CN" dirty="0"/>
                  <a:t>约为</a:t>
                </a:r>
                <a14:m>
                  <m:oMath xmlns:m="http://schemas.openxmlformats.org/officeDocument/2006/math">
                    <m:r>
                      <a:rPr lang="en-US" altLang="zh-CN" i="1"/>
                      <m:t>𝑛</m:t>
                    </m:r>
                    <m:r>
                      <a:rPr lang="en-US" altLang="zh-CN" i="1"/>
                      <m:t>−</m:t>
                    </m:r>
                    <m:r>
                      <a:rPr lang="en-US" altLang="zh-CN" i="1"/>
                      <m:t>𝑤</m:t>
                    </m:r>
                  </m:oMath>
                </a14:m>
                <a:r>
                  <a:rPr lang="zh-CN" altLang="zh-CN" dirty="0">
                    <a:effectLst/>
                  </a:rPr>
                  <a:t>  </a:t>
                </a:r>
                <a:endParaRPr lang="en-US" altLang="zh-CN" dirty="0">
                  <a:effectLst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94365C-5417-C04B-9F92-FDCC8E8E93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9" t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6AD51D6D-32B6-0B4A-8AAC-52FA9AED7A4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1833029"/>
            <a:ext cx="4686300" cy="1421077"/>
          </a:xfrm>
          <a:prstGeom prst="rect">
            <a:avLst/>
          </a:prstGeom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A00135A-F1FD-BD46-A9A8-E7F0D7584347}"/>
              </a:ext>
            </a:extLst>
          </p:cNvPr>
          <p:cNvSpPr txBox="1">
            <a:spLocks/>
          </p:cNvSpPr>
          <p:nvPr/>
        </p:nvSpPr>
        <p:spPr>
          <a:xfrm>
            <a:off x="1069848" y="254356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0EF55BA-E0C5-5944-A8BB-A9BC096887F5}"/>
                  </a:ext>
                </a:extLst>
              </p:cNvPr>
              <p:cNvSpPr txBox="1"/>
              <p:nvPr/>
            </p:nvSpPr>
            <p:spPr>
              <a:xfrm>
                <a:off x="1727200" y="2730500"/>
                <a:ext cx="115531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0EF55BA-E0C5-5944-A8BB-A9BC09688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0" y="2730500"/>
                <a:ext cx="1155316" cy="525913"/>
              </a:xfrm>
              <a:prstGeom prst="rect">
                <a:avLst/>
              </a:prstGeom>
              <a:blipFill>
                <a:blip r:embed="rId4"/>
                <a:stretch>
                  <a:fillRect l="-2174" r="-3261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7D67496-C4F1-A344-856E-82C38CF8C2C8}"/>
                  </a:ext>
                </a:extLst>
              </p:cNvPr>
              <p:cNvSpPr txBox="1"/>
              <p:nvPr/>
            </p:nvSpPr>
            <p:spPr>
              <a:xfrm>
                <a:off x="3096869" y="2714661"/>
                <a:ext cx="1525931" cy="557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f>
                            <m:fPr>
                              <m:type m:val="li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7D67496-C4F1-A344-856E-82C38CF8C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869" y="2714661"/>
                <a:ext cx="1525931" cy="557589"/>
              </a:xfrm>
              <a:prstGeom prst="rect">
                <a:avLst/>
              </a:prstGeom>
              <a:blipFill>
                <a:blip r:embed="rId5"/>
                <a:stretch>
                  <a:fillRect l="-2479" t="-31111" r="-7438" b="-1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>
            <a:extLst>
              <a:ext uri="{FF2B5EF4-FFF2-40B4-BE49-F238E27FC236}">
                <a16:creationId xmlns:a16="http://schemas.microsoft.com/office/drawing/2014/main" id="{9FC0152E-75C1-E849-B9D2-23E97E7F5734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975" y="3383654"/>
            <a:ext cx="3292759" cy="14931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1ED412A-FEEE-FE4F-8053-8B264E784EAD}"/>
                  </a:ext>
                </a:extLst>
              </p:cNvPr>
              <p:cNvSpPr/>
              <p:nvPr/>
            </p:nvSpPr>
            <p:spPr>
              <a:xfrm>
                <a:off x="3961025" y="4967870"/>
                <a:ext cx="1589409" cy="636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1ED412A-FEEE-FE4F-8053-8B264E784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25" y="4967870"/>
                <a:ext cx="1589409" cy="636777"/>
              </a:xfrm>
              <a:prstGeom prst="rect">
                <a:avLst/>
              </a:prstGeom>
              <a:blipFill>
                <a:blip r:embed="rId7"/>
                <a:stretch>
                  <a:fillRect l="-16800" t="-149020" b="-2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04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8A5F6-3A99-024D-95E5-64B0EEE3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Non-scalable locks are dangerous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4365C-5417-C04B-9F92-FDCC8E8E9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n=48</a:t>
            </a:r>
            <a:endParaRPr lang="en-US" altLang="zh-CN" dirty="0">
              <a:effectLst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A00135A-F1FD-BD46-A9A8-E7F0D7584347}"/>
              </a:ext>
            </a:extLst>
          </p:cNvPr>
          <p:cNvSpPr txBox="1">
            <a:spLocks/>
          </p:cNvSpPr>
          <p:nvPr/>
        </p:nvSpPr>
        <p:spPr>
          <a:xfrm>
            <a:off x="1069848" y="254356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F75738C-9DBA-754A-8C20-051310268A0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294" y="2093976"/>
            <a:ext cx="4802505" cy="31798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75AC345-5282-5E4C-99B7-D64D3FD0E76F}"/>
                  </a:ext>
                </a:extLst>
              </p:cNvPr>
              <p:cNvSpPr/>
              <p:nvPr/>
            </p:nvSpPr>
            <p:spPr>
              <a:xfrm>
                <a:off x="7490333" y="2712370"/>
                <a:ext cx="2102242" cy="755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DengXian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/2</m:t>
                        </m:r>
                      </m:den>
                    </m:f>
                  </m:oMath>
                </a14:m>
                <a:r>
                  <a:rPr lang="zh-CN" altLang="zh-CN" sz="2800" dirty="0">
                    <a:effectLst/>
                  </a:rPr>
                  <a:t> 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75AC345-5282-5E4C-99B7-D64D3FD0E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333" y="2712370"/>
                <a:ext cx="2102242" cy="755784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30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8A5F6-3A99-024D-95E5-64B0EEE3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PRWLock</a:t>
            </a:r>
            <a:endParaRPr kumimoji="1"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A00135A-F1FD-BD46-A9A8-E7F0D7584347}"/>
              </a:ext>
            </a:extLst>
          </p:cNvPr>
          <p:cNvSpPr txBox="1">
            <a:spLocks/>
          </p:cNvSpPr>
          <p:nvPr/>
        </p:nvSpPr>
        <p:spPr>
          <a:xfrm>
            <a:off x="1069848" y="254356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FBE8EB-49DB-6245-8076-1176E179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687052" cy="3898392"/>
          </a:xfrm>
        </p:spPr>
        <p:txBody>
          <a:bodyPr/>
          <a:lstStyle/>
          <a:p>
            <a:r>
              <a:rPr lang="zh-CN" altLang="en-US" dirty="0"/>
              <a:t>高性能，可扩展的读写锁</a:t>
            </a:r>
            <a:endParaRPr lang="en-US" altLang="zh-CN" dirty="0"/>
          </a:p>
          <a:p>
            <a:r>
              <a:rPr lang="zh-CN" altLang="en-US" dirty="0"/>
              <a:t>传统的读写锁</a:t>
            </a:r>
            <a:r>
              <a:rPr lang="en-US" altLang="zh-CN" dirty="0"/>
              <a:t>: Big Reader Lock (</a:t>
            </a:r>
            <a:r>
              <a:rPr lang="en-US" altLang="zh-CN" dirty="0" err="1"/>
              <a:t>brlock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A773214-5BE9-904A-B016-88C0362674A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77" y="1671575"/>
            <a:ext cx="3186430" cy="4798057"/>
          </a:xfrm>
          <a:prstGeom prst="rect">
            <a:avLst/>
          </a:prstGeom>
        </p:spPr>
      </p:pic>
      <p:sp>
        <p:nvSpPr>
          <p:cNvPr id="7" name="框架 6">
            <a:extLst>
              <a:ext uri="{FF2B5EF4-FFF2-40B4-BE49-F238E27FC236}">
                <a16:creationId xmlns:a16="http://schemas.microsoft.com/office/drawing/2014/main" id="{011D0AD6-4E16-0A47-80CA-DEB58FD8AAA0}"/>
              </a:ext>
            </a:extLst>
          </p:cNvPr>
          <p:cNvSpPr/>
          <p:nvPr/>
        </p:nvSpPr>
        <p:spPr>
          <a:xfrm>
            <a:off x="6972300" y="4318000"/>
            <a:ext cx="2540000" cy="8509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A59700-3408-2349-A40B-945E054C05DD}"/>
              </a:ext>
            </a:extLst>
          </p:cNvPr>
          <p:cNvSpPr txBox="1"/>
          <p:nvPr/>
        </p:nvSpPr>
        <p:spPr>
          <a:xfrm>
            <a:off x="4294886" y="4556264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写者开销巨大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0FB0553-CC08-7C4D-9009-CCB3F157E70F}"/>
              </a:ext>
            </a:extLst>
          </p:cNvPr>
          <p:cNvSpPr txBox="1"/>
          <p:nvPr/>
        </p:nvSpPr>
        <p:spPr>
          <a:xfrm>
            <a:off x="4249674" y="3180584"/>
            <a:ext cx="204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mutex</a:t>
            </a:r>
            <a:r>
              <a:rPr kumimoji="1" lang="zh-CN" altLang="en-US" dirty="0"/>
              <a:t>操作昂贵</a:t>
            </a:r>
          </a:p>
        </p:txBody>
      </p:sp>
      <p:sp>
        <p:nvSpPr>
          <p:cNvPr id="13" name="框架 12">
            <a:extLst>
              <a:ext uri="{FF2B5EF4-FFF2-40B4-BE49-F238E27FC236}">
                <a16:creationId xmlns:a16="http://schemas.microsoft.com/office/drawing/2014/main" id="{202296DF-B8B3-4A47-AC71-6B531EC1ADD6}"/>
              </a:ext>
            </a:extLst>
          </p:cNvPr>
          <p:cNvSpPr/>
          <p:nvPr/>
        </p:nvSpPr>
        <p:spPr>
          <a:xfrm>
            <a:off x="6972300" y="2543568"/>
            <a:ext cx="2540000" cy="3949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239E538-C4E3-644F-A1C4-61CBA9466495}"/>
              </a:ext>
            </a:extLst>
          </p:cNvPr>
          <p:cNvCxnSpPr>
            <a:stCxn id="13" idx="1"/>
          </p:cNvCxnSpPr>
          <p:nvPr/>
        </p:nvCxnSpPr>
        <p:spPr>
          <a:xfrm flipH="1">
            <a:off x="5958586" y="2741060"/>
            <a:ext cx="1013714" cy="59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A6A4E18-9CE8-D247-AB43-DBC5E5B8B20B}"/>
              </a:ext>
            </a:extLst>
          </p:cNvPr>
          <p:cNvCxnSpPr>
            <a:cxnSpLocks/>
          </p:cNvCxnSpPr>
          <p:nvPr/>
        </p:nvCxnSpPr>
        <p:spPr>
          <a:xfrm flipH="1">
            <a:off x="5792343" y="4743450"/>
            <a:ext cx="1179957" cy="8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9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 animBg="1"/>
      <p:bldP spid="8" grpId="0"/>
      <p:bldP spid="12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8A5F6-3A99-024D-95E5-64B0EEE3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PRWLock</a:t>
            </a:r>
            <a:endParaRPr kumimoji="1"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A00135A-F1FD-BD46-A9A8-E7F0D7584347}"/>
              </a:ext>
            </a:extLst>
          </p:cNvPr>
          <p:cNvSpPr txBox="1">
            <a:spLocks/>
          </p:cNvSpPr>
          <p:nvPr/>
        </p:nvSpPr>
        <p:spPr>
          <a:xfrm>
            <a:off x="1069848" y="254356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FBE8EB-49DB-6245-8076-1176E179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687052" cy="3898392"/>
          </a:xfrm>
        </p:spPr>
        <p:txBody>
          <a:bodyPr/>
          <a:lstStyle/>
          <a:p>
            <a:r>
              <a:rPr lang="zh-CN" altLang="en-US" dirty="0"/>
              <a:t>传统的读写锁</a:t>
            </a:r>
            <a:r>
              <a:rPr lang="en-US" altLang="zh-CN" dirty="0"/>
              <a:t>: Big Reader Lock (brlock2)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2FCF5D7-C9C1-2049-AEA7-F5D0EA0BB5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980" y="1590213"/>
            <a:ext cx="3411220" cy="5004147"/>
          </a:xfrm>
          <a:prstGeom prst="rect">
            <a:avLst/>
          </a:prstGeom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93627796-CEBA-2A49-B2FB-6A4834993DFE}"/>
              </a:ext>
            </a:extLst>
          </p:cNvPr>
          <p:cNvCxnSpPr>
            <a:cxnSpLocks/>
          </p:cNvCxnSpPr>
          <p:nvPr/>
        </p:nvCxnSpPr>
        <p:spPr>
          <a:xfrm>
            <a:off x="7404100" y="2488357"/>
            <a:ext cx="195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57B09195-4057-684A-A2DA-11ABF8526CA6}"/>
              </a:ext>
            </a:extLst>
          </p:cNvPr>
          <p:cNvCxnSpPr>
            <a:cxnSpLocks/>
          </p:cNvCxnSpPr>
          <p:nvPr/>
        </p:nvCxnSpPr>
        <p:spPr>
          <a:xfrm flipH="1">
            <a:off x="5232400" y="2488357"/>
            <a:ext cx="2171700" cy="129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95B44E0-DA94-844E-B451-4796730BE183}"/>
              </a:ext>
            </a:extLst>
          </p:cNvPr>
          <p:cNvSpPr txBox="1"/>
          <p:nvPr/>
        </p:nvSpPr>
        <p:spPr>
          <a:xfrm>
            <a:off x="3695700" y="3784600"/>
            <a:ext cx="260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需要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barrier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50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8A5F6-3A99-024D-95E5-64B0EEE3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PRWLock</a:t>
            </a:r>
            <a:endParaRPr kumimoji="1"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A00135A-F1FD-BD46-A9A8-E7F0D7584347}"/>
              </a:ext>
            </a:extLst>
          </p:cNvPr>
          <p:cNvSpPr txBox="1">
            <a:spLocks/>
          </p:cNvSpPr>
          <p:nvPr/>
        </p:nvSpPr>
        <p:spPr>
          <a:xfrm>
            <a:off x="1069848" y="254356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FBE8EB-49DB-6245-8076-1176E179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687052" cy="3060192"/>
          </a:xfrm>
        </p:spPr>
        <p:txBody>
          <a:bodyPr/>
          <a:lstStyle/>
          <a:p>
            <a:r>
              <a:rPr lang="zh-CN" altLang="en-US" dirty="0"/>
              <a:t>基本思路：写者维护一个版本号，通过版本号来与读者进行协商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读者维护一个本地的版本号</a:t>
            </a:r>
            <a:r>
              <a:rPr lang="en-US" altLang="zh-CN" dirty="0"/>
              <a:t>status[</a:t>
            </a:r>
            <a:r>
              <a:rPr lang="en-US" altLang="zh-CN" dirty="0" err="1"/>
              <a:t>my_id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读者在进入临界区的时候都要更新</a:t>
            </a:r>
            <a:r>
              <a:rPr lang="en-US" altLang="zh-CN" dirty="0"/>
              <a:t>status[</a:t>
            </a:r>
            <a:r>
              <a:rPr lang="en-US" altLang="zh-CN" dirty="0" err="1"/>
              <a:t>my_id</a:t>
            </a:r>
            <a:r>
              <a:rPr lang="en-US" altLang="zh-CN" dirty="0"/>
              <a:t>]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623852-DB76-5A49-A868-44ED069AF70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2556268"/>
            <a:ext cx="4860700" cy="152043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741983F-CF9F-6D49-A877-12A3A4295D84}"/>
              </a:ext>
            </a:extLst>
          </p:cNvPr>
          <p:cNvSpPr txBox="1"/>
          <p:nvPr/>
        </p:nvSpPr>
        <p:spPr>
          <a:xfrm>
            <a:off x="1300162" y="5283200"/>
            <a:ext cx="700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问题：</a:t>
            </a:r>
            <a:r>
              <a:rPr lang="zh-CN" altLang="zh-CN" dirty="0">
                <a:solidFill>
                  <a:srgbClr val="FF0000"/>
                </a:solidFill>
              </a:rPr>
              <a:t>读者离开临界区之后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zh-CN" dirty="0">
                <a:solidFill>
                  <a:srgbClr val="FF0000"/>
                </a:solidFill>
              </a:rPr>
              <a:t>可能再也不会进入临界区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D09B54-11E3-2E40-9887-672B08C32AFF}"/>
              </a:ext>
            </a:extLst>
          </p:cNvPr>
          <p:cNvSpPr txBox="1"/>
          <p:nvPr/>
        </p:nvSpPr>
        <p:spPr>
          <a:xfrm>
            <a:off x="1300162" y="5652532"/>
            <a:ext cx="7843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解决：写者主动发送一个</a:t>
            </a:r>
            <a:r>
              <a:rPr lang="en-US" altLang="zh-CN" dirty="0">
                <a:solidFill>
                  <a:srgbClr val="FF0000"/>
                </a:solidFill>
              </a:rPr>
              <a:t>Inter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Process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Interrupt (IPI)</a:t>
            </a:r>
            <a:r>
              <a:rPr lang="zh-CN" altLang="en-US" dirty="0">
                <a:solidFill>
                  <a:srgbClr val="FF0000"/>
                </a:solidFill>
              </a:rPr>
              <a:t>要求读者回应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2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木活字</Template>
  <TotalTime>284</TotalTime>
  <Words>681</Words>
  <Application>Microsoft Macintosh PowerPoint</Application>
  <PresentationFormat>宽屏</PresentationFormat>
  <Paragraphs>133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DengXian</vt:lpstr>
      <vt:lpstr>方正姚体</vt:lpstr>
      <vt:lpstr>Calibri</vt:lpstr>
      <vt:lpstr>Cambria Math</vt:lpstr>
      <vt:lpstr>Rockwell</vt:lpstr>
      <vt:lpstr>Rockwell Condensed</vt:lpstr>
      <vt:lpstr>Rockwell Extra Bold</vt:lpstr>
      <vt:lpstr>Times New Roman</vt:lpstr>
      <vt:lpstr>Wingdings</vt:lpstr>
      <vt:lpstr>木活字</vt:lpstr>
      <vt:lpstr>高级操作系统</vt:lpstr>
      <vt:lpstr>目录</vt:lpstr>
      <vt:lpstr>Non-scalable locks are dangerous </vt:lpstr>
      <vt:lpstr>Non-scalable locks are dangerous </vt:lpstr>
      <vt:lpstr>Non-scalable locks are dangerous </vt:lpstr>
      <vt:lpstr>Non-scalable locks are dangerous </vt:lpstr>
      <vt:lpstr>PRWLock</vt:lpstr>
      <vt:lpstr>PRWLock</vt:lpstr>
      <vt:lpstr>PRWLock</vt:lpstr>
      <vt:lpstr>PRWLock</vt:lpstr>
      <vt:lpstr>PRWLock</vt:lpstr>
      <vt:lpstr>Scalable Address Spaces</vt:lpstr>
      <vt:lpstr>Scalable Address Spaces</vt:lpstr>
      <vt:lpstr>Scalable Address Spaces</vt:lpstr>
      <vt:lpstr>HYPERKERNEl</vt:lpstr>
      <vt:lpstr>HYPERKERNEl</vt:lpstr>
      <vt:lpstr>HYPERKERNEl Experiment</vt:lpstr>
      <vt:lpstr>HYPERKERNEl Experiment</vt:lpstr>
      <vt:lpstr>PWRlock experiment</vt:lpstr>
      <vt:lpstr>PWRlock experiment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高级操作系统</dc:title>
  <dc:creator>Microsoft Office 用户</dc:creator>
  <cp:lastModifiedBy>Microsoft Office 用户</cp:lastModifiedBy>
  <cp:revision>171</cp:revision>
  <dcterms:created xsi:type="dcterms:W3CDTF">2018-06-12T00:28:47Z</dcterms:created>
  <dcterms:modified xsi:type="dcterms:W3CDTF">2018-06-12T05:13:02Z</dcterms:modified>
</cp:coreProperties>
</file>