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2" d="100"/>
          <a:sy n="72"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359DA-F1C9-4354-A391-6F5EF4AF76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74458D3-7CFA-4F2B-BEA3-161894AD4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82B8BF-932C-4649-8931-2CCB2C989586}"/>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13FD9470-D25F-4037-8A7B-9BBB80BD78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3E2BB0-1672-4DB5-8D20-24AA00C31F1E}"/>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248530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7C77D-D987-4B40-9D22-0A237DDEB8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765C83-9475-4403-9D26-1299F6DA58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3E2507-D567-461C-ABCD-B694483A502F}"/>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E38B2976-DE33-4A1F-82EC-4BDEBCF8A8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7C1231-C3EC-4AD1-B32B-E8A95BCBEC4E}"/>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25437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0E28DD-DA9A-440E-93C5-BE0746B598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FFE81D-E228-49E9-9933-977B4AD328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3F8FDC-7929-459C-BCEB-EBA034147752}"/>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3B106A5D-4A92-4CE6-A103-1B83563094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476DF9-8C04-426E-A1B4-0B28D8D1B174}"/>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273783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3EAA-85AF-4D51-8AD7-E88EDD2D61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A32184-4238-49F5-BFB6-A3CDFC302A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AFCF56-237A-4D90-B64D-937507056C9F}"/>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D4E7E26A-D96F-44F5-8185-2F2E68E193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4FB8FC-A67D-4075-B0EC-431CAB5CE51B}"/>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408512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BFAED-01B9-438F-9139-5D2C0FC9AD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ABF137-C3CD-477F-8A95-9CF86B820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BAF0FE-DCFE-4099-84E7-122666F1D4B3}"/>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166909DF-B5C2-4F82-99E6-38BA37B75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4A9CB6-6FB2-4011-8D2D-4A9AC9847A34}"/>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76056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5F3C2-3333-4982-B0B6-E5FD43E3AF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2B5997-5D01-4E6B-AAED-755929EE1D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D9851A-C582-4689-90D5-A30E8A6A83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BCFE87-9465-4BBB-8289-AB877E76ED90}"/>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6" name="页脚占位符 5">
            <a:extLst>
              <a:ext uri="{FF2B5EF4-FFF2-40B4-BE49-F238E27FC236}">
                <a16:creationId xmlns:a16="http://schemas.microsoft.com/office/drawing/2014/main" id="{EC5E272E-E7F4-41D2-BC63-1FA73B1C9F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13F239-45C8-4A73-B886-22CBA8BB3331}"/>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401817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566B3-A7E4-4A45-88D9-AEB7B60F85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F8F118-9548-4EE4-84E4-DDCB16885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2798DF2-CF9C-4520-93F5-D0528D473C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E2548A-8AAD-42A0-A5D0-0858330AD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B62DC6-4258-4366-B7A1-8B7A465F36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CA13DE-295A-4172-A0EC-A662A0D4AD30}"/>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8" name="页脚占位符 7">
            <a:extLst>
              <a:ext uri="{FF2B5EF4-FFF2-40B4-BE49-F238E27FC236}">
                <a16:creationId xmlns:a16="http://schemas.microsoft.com/office/drawing/2014/main" id="{DA82D4D3-AAD2-4DF3-A3EC-18FFB79B1D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C620E5-038A-4F10-96AA-B630B9395B8A}"/>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64994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53378-810A-4EBE-90F1-992DDCC5B5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4C5212-8EC3-4428-B358-AD4CA28E6E1A}"/>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4" name="页脚占位符 3">
            <a:extLst>
              <a:ext uri="{FF2B5EF4-FFF2-40B4-BE49-F238E27FC236}">
                <a16:creationId xmlns:a16="http://schemas.microsoft.com/office/drawing/2014/main" id="{4DADF0C7-FBEA-4244-B43D-1D0EEF2450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419F18-8486-46E4-AA9B-09D748A78B89}"/>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403956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6C574F-7EF9-46D1-95BE-3E34CE3FD5BB}"/>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3" name="页脚占位符 2">
            <a:extLst>
              <a:ext uri="{FF2B5EF4-FFF2-40B4-BE49-F238E27FC236}">
                <a16:creationId xmlns:a16="http://schemas.microsoft.com/office/drawing/2014/main" id="{2C64B366-FE3C-4E2E-A4AB-6B565B7A7C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77FF45-21E5-43B8-BC66-51CD6750CB29}"/>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63075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A66EC-3AFE-486F-AACB-AB6F20026C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23C031-1C4B-48B0-B163-35A5A7622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06BDC3-C633-4A86-8744-913C934D1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33BDF9-1B37-4832-A7C4-8A18B35E034E}"/>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6" name="页脚占位符 5">
            <a:extLst>
              <a:ext uri="{FF2B5EF4-FFF2-40B4-BE49-F238E27FC236}">
                <a16:creationId xmlns:a16="http://schemas.microsoft.com/office/drawing/2014/main" id="{D12E7C3D-8BF9-4864-8678-0201E122CA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45230-FF51-436E-9045-4695584ED6F2}"/>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311134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DABC0-53AA-478A-908C-C46F385AC8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13CF37-3DF2-4CA7-BFAE-2976A5DB2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446AFB-7486-4B86-8E32-01A48619F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AC7195-28C0-4BFA-8CC9-06DEDAFA4741}"/>
              </a:ext>
            </a:extLst>
          </p:cNvPr>
          <p:cNvSpPr>
            <a:spLocks noGrp="1"/>
          </p:cNvSpPr>
          <p:nvPr>
            <p:ph type="dt" sz="half" idx="10"/>
          </p:nvPr>
        </p:nvSpPr>
        <p:spPr/>
        <p:txBody>
          <a:bodyPr/>
          <a:lstStyle/>
          <a:p>
            <a:fld id="{321CB638-DB36-4052-8453-D68B3ADB086F}" type="datetimeFigureOut">
              <a:rPr lang="zh-CN" altLang="en-US" smtClean="0"/>
              <a:t>2022/9/24 Saturday</a:t>
            </a:fld>
            <a:endParaRPr lang="zh-CN" altLang="en-US"/>
          </a:p>
        </p:txBody>
      </p:sp>
      <p:sp>
        <p:nvSpPr>
          <p:cNvPr id="6" name="页脚占位符 5">
            <a:extLst>
              <a:ext uri="{FF2B5EF4-FFF2-40B4-BE49-F238E27FC236}">
                <a16:creationId xmlns:a16="http://schemas.microsoft.com/office/drawing/2014/main" id="{748CCC0B-BD2A-409A-9D1E-0DB9FFBB8F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8D3002-B50E-4CAE-8340-984BDE21E6C4}"/>
              </a:ext>
            </a:extLst>
          </p:cNvPr>
          <p:cNvSpPr>
            <a:spLocks noGrp="1"/>
          </p:cNvSpPr>
          <p:nvPr>
            <p:ph type="sldNum" sz="quarter" idx="12"/>
          </p:nvPr>
        </p:nvSpPr>
        <p:spPr/>
        <p:txBody>
          <a:body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62185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F68491-E49D-4CAC-8393-E2CC88334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5B5CD5-F9FD-4548-8150-0239221D3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0B3843-1A2D-4DA9-9054-7D7B90115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CB638-DB36-4052-8453-D68B3ADB086F}" type="datetimeFigureOut">
              <a:rPr lang="zh-CN" altLang="en-US" smtClean="0"/>
              <a:t>2022/9/24 Saturday</a:t>
            </a:fld>
            <a:endParaRPr lang="zh-CN" altLang="en-US"/>
          </a:p>
        </p:txBody>
      </p:sp>
      <p:sp>
        <p:nvSpPr>
          <p:cNvPr id="5" name="页脚占位符 4">
            <a:extLst>
              <a:ext uri="{FF2B5EF4-FFF2-40B4-BE49-F238E27FC236}">
                <a16:creationId xmlns:a16="http://schemas.microsoft.com/office/drawing/2014/main" id="{D74AD6D1-8AFD-4A06-9FE6-71DDB0FE78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3C64C7-5919-4A18-AE54-00F12458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48833-5C42-422B-BC5D-F2CD54A76DD5}" type="slidenum">
              <a:rPr lang="zh-CN" altLang="en-US" smtClean="0"/>
              <a:t>‹#›</a:t>
            </a:fld>
            <a:endParaRPr lang="zh-CN" altLang="en-US"/>
          </a:p>
        </p:txBody>
      </p:sp>
    </p:spTree>
    <p:extLst>
      <p:ext uri="{BB962C8B-B14F-4D97-AF65-F5344CB8AC3E}">
        <p14:creationId xmlns:p14="http://schemas.microsoft.com/office/powerpoint/2010/main" val="170150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530165-572C-4AC2-83ED-5775906BA762}"/>
              </a:ext>
            </a:extLst>
          </p:cNvPr>
          <p:cNvSpPr/>
          <p:nvPr/>
        </p:nvSpPr>
        <p:spPr>
          <a:xfrm>
            <a:off x="-119270" y="-265043"/>
            <a:ext cx="13013635" cy="7275443"/>
          </a:xfrm>
          <a:prstGeom prst="rect">
            <a:avLst/>
          </a:prstGeom>
          <a:solidFill>
            <a:schemeClr val="tx1">
              <a:lumMod val="50000"/>
              <a:lumOff val="5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7AA5DBB-6B43-42D5-B0A3-4654DD8CEFB0}"/>
              </a:ext>
            </a:extLst>
          </p:cNvPr>
          <p:cNvSpPr/>
          <p:nvPr/>
        </p:nvSpPr>
        <p:spPr>
          <a:xfrm>
            <a:off x="6904383" y="1895061"/>
            <a:ext cx="3299791" cy="1533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40000"/>
                  <a:lumOff val="60000"/>
                </a:schemeClr>
              </a:solidFill>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F65E6DDE-E468-4133-8934-76A6C41ECF9C}"/>
              </a:ext>
            </a:extLst>
          </p:cNvPr>
          <p:cNvSpPr txBox="1"/>
          <p:nvPr/>
        </p:nvSpPr>
        <p:spPr>
          <a:xfrm>
            <a:off x="7129670" y="2067339"/>
            <a:ext cx="2968487"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二维码的简介</a:t>
            </a:r>
          </a:p>
        </p:txBody>
      </p:sp>
      <p:sp>
        <p:nvSpPr>
          <p:cNvPr id="8" name="文本框 7">
            <a:extLst>
              <a:ext uri="{FF2B5EF4-FFF2-40B4-BE49-F238E27FC236}">
                <a16:creationId xmlns:a16="http://schemas.microsoft.com/office/drawing/2014/main" id="{8944794A-18FB-426A-A189-AE7513EFFAAE}"/>
              </a:ext>
            </a:extLst>
          </p:cNvPr>
          <p:cNvSpPr txBox="1"/>
          <p:nvPr/>
        </p:nvSpPr>
        <p:spPr>
          <a:xfrm>
            <a:off x="9124121" y="2888182"/>
            <a:ext cx="2531166" cy="369332"/>
          </a:xfrm>
          <a:prstGeom prst="rect">
            <a:avLst/>
          </a:prstGeom>
          <a:noFill/>
        </p:spPr>
        <p:txBody>
          <a:bodyPr wrap="square" rtlCol="0">
            <a:spAutoFit/>
          </a:bodyPr>
          <a:lstStyle/>
          <a:p>
            <a:r>
              <a:rPr lang="en-US" altLang="zh-CN" dirty="0"/>
              <a:t>001</a:t>
            </a:r>
            <a:r>
              <a:rPr lang="zh-CN" altLang="en-US" dirty="0"/>
              <a:t>小队</a:t>
            </a:r>
          </a:p>
        </p:txBody>
      </p:sp>
    </p:spTree>
    <p:extLst>
      <p:ext uri="{BB962C8B-B14F-4D97-AF65-F5344CB8AC3E}">
        <p14:creationId xmlns:p14="http://schemas.microsoft.com/office/powerpoint/2010/main" val="26010394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A1E13-240B-4547-A4D4-ACCB74E2ACEB}"/>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09E6DBF3-3718-446E-A657-64F2A3B1B58E}"/>
              </a:ext>
            </a:extLst>
          </p:cNvPr>
          <p:cNvSpPr>
            <a:spLocks noGrp="1"/>
          </p:cNvSpPr>
          <p:nvPr>
            <p:ph type="title"/>
          </p:nvPr>
        </p:nvSpPr>
        <p:spPr/>
        <p:txBody>
          <a:bodyPr/>
          <a:lstStyle/>
          <a:p>
            <a:r>
              <a:rPr lang="zh-CN" altLang="en-US" dirty="0"/>
              <a:t>二维码的历史</a:t>
            </a:r>
          </a:p>
        </p:txBody>
      </p:sp>
      <p:sp>
        <p:nvSpPr>
          <p:cNvPr id="4" name="内容占位符 3">
            <a:extLst>
              <a:ext uri="{FF2B5EF4-FFF2-40B4-BE49-F238E27FC236}">
                <a16:creationId xmlns:a16="http://schemas.microsoft.com/office/drawing/2014/main" id="{DBFCB086-30F1-47FA-8617-EF4D1C3E369B}"/>
              </a:ext>
            </a:extLst>
          </p:cNvPr>
          <p:cNvSpPr>
            <a:spLocks noGrp="1"/>
          </p:cNvSpPr>
          <p:nvPr>
            <p:ph idx="1"/>
          </p:nvPr>
        </p:nvSpPr>
        <p:spPr/>
        <p:txBody>
          <a:bodyPr/>
          <a:lstStyle/>
          <a:p>
            <a:pPr marL="0" indent="0">
              <a:buNone/>
            </a:pPr>
            <a:r>
              <a:rPr lang="en-US" altLang="zh-CN" dirty="0"/>
              <a:t>QR Code</a:t>
            </a:r>
            <a:r>
              <a:rPr lang="zh-CN" altLang="en-US" dirty="0"/>
              <a:t>码，是由日本</a:t>
            </a:r>
            <a:r>
              <a:rPr lang="en-US" altLang="zh-CN" dirty="0"/>
              <a:t>Denso</a:t>
            </a:r>
            <a:r>
              <a:rPr lang="zh-CN" altLang="en-US" dirty="0"/>
              <a:t>公司于</a:t>
            </a:r>
            <a:r>
              <a:rPr lang="en-US" altLang="zh-CN" dirty="0"/>
              <a:t>1994</a:t>
            </a:r>
            <a:r>
              <a:rPr lang="zh-CN" altLang="en-US" dirty="0"/>
              <a:t>年</a:t>
            </a:r>
            <a:r>
              <a:rPr lang="en-US" altLang="zh-CN" dirty="0"/>
              <a:t>9</a:t>
            </a:r>
            <a:r>
              <a:rPr lang="zh-CN" altLang="en-US" dirty="0"/>
              <a:t>月研制的一种矩阵二维码符号，它具有一维条码及其它二维条码所具有的信息容量大、可靠性高、可表示汉字及图象多种文字信息、保密防伪性强等优点。</a:t>
            </a:r>
            <a:endParaRPr lang="en-US" altLang="zh-CN" dirty="0"/>
          </a:p>
          <a:p>
            <a:pPr marL="0" indent="0">
              <a:buNone/>
            </a:pPr>
            <a:endParaRPr lang="zh-CN" altLang="en-US" dirty="0"/>
          </a:p>
        </p:txBody>
      </p:sp>
      <p:pic>
        <p:nvPicPr>
          <p:cNvPr id="1030" name="Picture 6">
            <a:extLst>
              <a:ext uri="{FF2B5EF4-FFF2-40B4-BE49-F238E27FC236}">
                <a16:creationId xmlns:a16="http://schemas.microsoft.com/office/drawing/2014/main" id="{19482227-BC72-4839-9460-685F404D7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4290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374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xit" presetSubtype="0" fill="hold" nodeType="clickEffect">
                                  <p:stCondLst>
                                    <p:cond delay="0"/>
                                  </p:stCondLst>
                                  <p:childTnLst>
                                    <p:animEffect transition="out" filter="wipe(down)">
                                      <p:cBhvr>
                                        <p:cTn id="12" dur="180" accel="50000">
                                          <p:stCondLst>
                                            <p:cond delay="1820"/>
                                          </p:stCondLst>
                                        </p:cTn>
                                        <p:tgtEl>
                                          <p:spTgt spid="1030"/>
                                        </p:tgtEl>
                                      </p:cBhvr>
                                    </p:animEffect>
                                    <p:anim calcmode="lin" valueType="num">
                                      <p:cBhvr>
                                        <p:cTn id="13" dur="1822" tmFilter="0,0; 0.14,0.31; 0.43,0.73; 0.71,0.91; 1.0,1.0">
                                          <p:stCondLst>
                                            <p:cond delay="0"/>
                                          </p:stCondLst>
                                        </p:cTn>
                                        <p:tgtEl>
                                          <p:spTgt spid="1030"/>
                                        </p:tgtEl>
                                        <p:attrNameLst>
                                          <p:attrName>ppt_x</p:attrName>
                                        </p:attrNameLst>
                                      </p:cBhvr>
                                      <p:tavLst>
                                        <p:tav tm="0">
                                          <p:val>
                                            <p:strVal val="ppt_x"/>
                                          </p:val>
                                        </p:tav>
                                        <p:tav tm="100000">
                                          <p:val>
                                            <p:strVal val="#ppt_x+0.25"/>
                                          </p:val>
                                        </p:tav>
                                      </p:tavLst>
                                    </p:anim>
                                    <p:anim calcmode="lin" valueType="num">
                                      <p:cBhvr>
                                        <p:cTn id="14" dur="178">
                                          <p:stCondLst>
                                            <p:cond delay="1822"/>
                                          </p:stCondLst>
                                        </p:cTn>
                                        <p:tgtEl>
                                          <p:spTgt spid="1030"/>
                                        </p:tgtEl>
                                        <p:attrNameLst>
                                          <p:attrName>ppt_x</p:attrName>
                                        </p:attrNameLst>
                                      </p:cBhvr>
                                      <p:tavLst>
                                        <p:tav tm="0">
                                          <p:val>
                                            <p:strVal val="ppt_x"/>
                                          </p:val>
                                        </p:tav>
                                        <p:tav tm="100000">
                                          <p:val>
                                            <p:strVal val="ppt_x"/>
                                          </p:val>
                                        </p:tav>
                                      </p:tavLst>
                                    </p:anim>
                                    <p:anim calcmode="lin" valueType="num">
                                      <p:cBhvr>
                                        <p:cTn id="15" dur="664" tmFilter="0.0,0.0;0.25,0.07;0.50,0.2;0.75,0.467;1.0,1.0">
                                          <p:stCondLst>
                                            <p:cond delay="0"/>
                                          </p:stCondLst>
                                        </p:cTn>
                                        <p:tgtEl>
                                          <p:spTgt spid="103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6" dur="664" tmFilter="0, 0; 0.125,0.2665; 0.25,0.4; 0.375,0.465; 0.5,0.5;  0.625,0.535; 0.75,0.6; 0.875,0.7335; 1,1">
                                          <p:stCondLst>
                                            <p:cond delay="664"/>
                                          </p:stCondLst>
                                        </p:cTn>
                                        <p:tgtEl>
                                          <p:spTgt spid="103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7" dur="332" tmFilter="0, 0; 0.125,0.2665; 0.25,0.4; 0.375,0.465; 0.5,0.5;  0.625,0.535; 0.75,0.6; 0.875,0.7335; 1,1">
                                          <p:stCondLst>
                                            <p:cond delay="1324"/>
                                          </p:stCondLst>
                                        </p:cTn>
                                        <p:tgtEl>
                                          <p:spTgt spid="103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8" dur="164" tmFilter="0, 0; 0.125,0.2665; 0.25,0.4; 0.375,0.465; 0.5,0.5;  0.625,0.535; 0.75,0.6; 0.875,0.7335; 1,1">
                                          <p:stCondLst>
                                            <p:cond delay="1656"/>
                                          </p:stCondLst>
                                        </p:cTn>
                                        <p:tgtEl>
                                          <p:spTgt spid="103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9" dur="180" accel="50000">
                                          <p:stCondLst>
                                            <p:cond delay="1820"/>
                                          </p:stCondLst>
                                        </p:cTn>
                                        <p:tgtEl>
                                          <p:spTgt spid="1030"/>
                                        </p:tgtEl>
                                        <p:attrNameLst>
                                          <p:attrName>ppt_y</p:attrName>
                                        </p:attrNameLst>
                                      </p:cBhvr>
                                      <p:tavLst>
                                        <p:tav tm="0">
                                          <p:val>
                                            <p:strVal val="ppt_y"/>
                                          </p:val>
                                        </p:tav>
                                        <p:tav tm="100000">
                                          <p:val>
                                            <p:strVal val="ppt_y+ppt_h"/>
                                          </p:val>
                                        </p:tav>
                                      </p:tavLst>
                                    </p:anim>
                                    <p:animScale>
                                      <p:cBhvr>
                                        <p:cTn id="20" dur="26">
                                          <p:stCondLst>
                                            <p:cond delay="620"/>
                                          </p:stCondLst>
                                        </p:cTn>
                                        <p:tgtEl>
                                          <p:spTgt spid="1030"/>
                                        </p:tgtEl>
                                      </p:cBhvr>
                                      <p:to x="100000" y="60000"/>
                                    </p:animScale>
                                    <p:animScale>
                                      <p:cBhvr>
                                        <p:cTn id="21" dur="166" decel="50000">
                                          <p:stCondLst>
                                            <p:cond delay="646"/>
                                          </p:stCondLst>
                                        </p:cTn>
                                        <p:tgtEl>
                                          <p:spTgt spid="1030"/>
                                        </p:tgtEl>
                                      </p:cBhvr>
                                      <p:to x="100000" y="100000"/>
                                    </p:animScale>
                                    <p:animScale>
                                      <p:cBhvr>
                                        <p:cTn id="22" dur="26">
                                          <p:stCondLst>
                                            <p:cond delay="1312"/>
                                          </p:stCondLst>
                                        </p:cTn>
                                        <p:tgtEl>
                                          <p:spTgt spid="1030"/>
                                        </p:tgtEl>
                                      </p:cBhvr>
                                      <p:to x="100000" y="80000"/>
                                    </p:animScale>
                                    <p:animScale>
                                      <p:cBhvr>
                                        <p:cTn id="23" dur="166" decel="50000">
                                          <p:stCondLst>
                                            <p:cond delay="1338"/>
                                          </p:stCondLst>
                                        </p:cTn>
                                        <p:tgtEl>
                                          <p:spTgt spid="1030"/>
                                        </p:tgtEl>
                                      </p:cBhvr>
                                      <p:to x="100000" y="100000"/>
                                    </p:animScale>
                                    <p:animScale>
                                      <p:cBhvr>
                                        <p:cTn id="24" dur="26">
                                          <p:stCondLst>
                                            <p:cond delay="1642"/>
                                          </p:stCondLst>
                                        </p:cTn>
                                        <p:tgtEl>
                                          <p:spTgt spid="1030"/>
                                        </p:tgtEl>
                                      </p:cBhvr>
                                      <p:to x="100000" y="90000"/>
                                    </p:animScale>
                                    <p:animScale>
                                      <p:cBhvr>
                                        <p:cTn id="25" dur="166" decel="50000">
                                          <p:stCondLst>
                                            <p:cond delay="1668"/>
                                          </p:stCondLst>
                                        </p:cTn>
                                        <p:tgtEl>
                                          <p:spTgt spid="1030"/>
                                        </p:tgtEl>
                                      </p:cBhvr>
                                      <p:to x="100000" y="100000"/>
                                    </p:animScale>
                                    <p:animScale>
                                      <p:cBhvr>
                                        <p:cTn id="26" dur="26">
                                          <p:stCondLst>
                                            <p:cond delay="1808"/>
                                          </p:stCondLst>
                                        </p:cTn>
                                        <p:tgtEl>
                                          <p:spTgt spid="1030"/>
                                        </p:tgtEl>
                                      </p:cBhvr>
                                      <p:to x="100000" y="95000"/>
                                    </p:animScale>
                                    <p:animScale>
                                      <p:cBhvr>
                                        <p:cTn id="27" dur="166" decel="50000">
                                          <p:stCondLst>
                                            <p:cond delay="1834"/>
                                          </p:stCondLst>
                                        </p:cTn>
                                        <p:tgtEl>
                                          <p:spTgt spid="1030"/>
                                        </p:tgtEl>
                                      </p:cBhvr>
                                      <p:to x="100000" y="100000"/>
                                    </p:animScale>
                                    <p:set>
                                      <p:cBhvr>
                                        <p:cTn id="28"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93877A-DCE8-49DD-92DD-A35674F112A0}"/>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F256EEE-BEC9-45BD-BE23-D999ACA9B2B2}"/>
              </a:ext>
            </a:extLst>
          </p:cNvPr>
          <p:cNvSpPr>
            <a:spLocks noGrp="1"/>
          </p:cNvSpPr>
          <p:nvPr>
            <p:ph type="title"/>
          </p:nvPr>
        </p:nvSpPr>
        <p:spPr/>
        <p:txBody>
          <a:bodyPr/>
          <a:lstStyle/>
          <a:p>
            <a:r>
              <a:rPr lang="zh-CN" altLang="en-US" dirty="0"/>
              <a:t>主要特点</a:t>
            </a:r>
          </a:p>
        </p:txBody>
      </p:sp>
      <p:sp>
        <p:nvSpPr>
          <p:cNvPr id="3" name="内容占位符 2">
            <a:extLst>
              <a:ext uri="{FF2B5EF4-FFF2-40B4-BE49-F238E27FC236}">
                <a16:creationId xmlns:a16="http://schemas.microsoft.com/office/drawing/2014/main" id="{DC08DA84-71DE-4EBA-8A04-D75A697F092E}"/>
              </a:ext>
            </a:extLst>
          </p:cNvPr>
          <p:cNvSpPr>
            <a:spLocks noGrp="1"/>
          </p:cNvSpPr>
          <p:nvPr>
            <p:ph idx="1"/>
          </p:nvPr>
        </p:nvSpPr>
        <p:spPr/>
        <p:txBody>
          <a:bodyPr/>
          <a:lstStyle/>
          <a:p>
            <a:pPr marL="0" indent="0">
              <a:buNone/>
            </a:pPr>
            <a:r>
              <a:rPr lang="zh-CN" altLang="en-US" dirty="0"/>
              <a:t>数据表示方法：</a:t>
            </a:r>
          </a:p>
          <a:p>
            <a:pPr marL="0" indent="0">
              <a:buNone/>
            </a:pPr>
            <a:r>
              <a:rPr lang="zh-CN" altLang="en-US" dirty="0"/>
              <a:t>深色模块表示二进制</a:t>
            </a:r>
            <a:r>
              <a:rPr lang="en-US" altLang="zh-CN" dirty="0"/>
              <a:t>"1"</a:t>
            </a:r>
            <a:r>
              <a:rPr lang="zh-CN" altLang="en-US" dirty="0"/>
              <a:t>，浅色模块表示二进制</a:t>
            </a:r>
            <a:r>
              <a:rPr lang="en-US" altLang="zh-CN" dirty="0"/>
              <a:t>"0"</a:t>
            </a:r>
            <a:r>
              <a:rPr lang="zh-CN" altLang="en-US" dirty="0"/>
              <a:t>。</a:t>
            </a:r>
            <a:endParaRPr lang="en-US" altLang="zh-CN" dirty="0"/>
          </a:p>
          <a:p>
            <a:pPr marL="0" indent="0">
              <a:buNone/>
            </a:pPr>
            <a:r>
              <a:rPr lang="zh-CN" altLang="en-US" dirty="0"/>
              <a:t>纠错能力：</a:t>
            </a:r>
          </a:p>
          <a:p>
            <a:pPr marL="0" indent="0">
              <a:buNone/>
            </a:pPr>
            <a:r>
              <a:rPr lang="en-US" altLang="zh-CN" dirty="0"/>
              <a:t>L</a:t>
            </a:r>
            <a:r>
              <a:rPr lang="zh-CN" altLang="en-US" dirty="0"/>
              <a:t>级：约可纠错</a:t>
            </a:r>
            <a:r>
              <a:rPr lang="en-US" altLang="zh-CN" dirty="0"/>
              <a:t>7%</a:t>
            </a:r>
            <a:r>
              <a:rPr lang="zh-CN" altLang="en-US" dirty="0"/>
              <a:t>的数据码字</a:t>
            </a:r>
          </a:p>
          <a:p>
            <a:pPr marL="0" indent="0">
              <a:buNone/>
            </a:pPr>
            <a:r>
              <a:rPr lang="en-US" altLang="zh-CN" dirty="0"/>
              <a:t>M</a:t>
            </a:r>
            <a:r>
              <a:rPr lang="zh-CN" altLang="en-US" dirty="0"/>
              <a:t>级：约可纠错</a:t>
            </a:r>
            <a:r>
              <a:rPr lang="en-US" altLang="zh-CN" dirty="0"/>
              <a:t>15%</a:t>
            </a:r>
            <a:r>
              <a:rPr lang="zh-CN" altLang="en-US" dirty="0"/>
              <a:t>的数据码字</a:t>
            </a:r>
          </a:p>
          <a:p>
            <a:pPr marL="0" indent="0">
              <a:buNone/>
            </a:pPr>
            <a:r>
              <a:rPr lang="en-US" altLang="zh-CN" dirty="0"/>
              <a:t>Q</a:t>
            </a:r>
            <a:r>
              <a:rPr lang="zh-CN" altLang="en-US" dirty="0"/>
              <a:t>级：约可纠错</a:t>
            </a:r>
            <a:r>
              <a:rPr lang="en-US" altLang="zh-CN" dirty="0"/>
              <a:t>25%</a:t>
            </a:r>
            <a:r>
              <a:rPr lang="zh-CN" altLang="en-US" dirty="0"/>
              <a:t>的数据码字</a:t>
            </a:r>
          </a:p>
          <a:p>
            <a:pPr marL="0" indent="0">
              <a:buNone/>
            </a:pPr>
            <a:r>
              <a:rPr lang="en-US" altLang="zh-CN" dirty="0"/>
              <a:t>H</a:t>
            </a:r>
            <a:r>
              <a:rPr lang="zh-CN" altLang="en-US" dirty="0"/>
              <a:t>级：约可纠错</a:t>
            </a:r>
            <a:r>
              <a:rPr lang="en-US" altLang="zh-CN" dirty="0"/>
              <a:t>30%</a:t>
            </a:r>
            <a:r>
              <a:rPr lang="zh-CN" altLang="en-US" dirty="0"/>
              <a:t>的数据码字</a:t>
            </a:r>
          </a:p>
        </p:txBody>
      </p:sp>
    </p:spTree>
    <p:extLst>
      <p:ext uri="{BB962C8B-B14F-4D97-AF65-F5344CB8AC3E}">
        <p14:creationId xmlns:p14="http://schemas.microsoft.com/office/powerpoint/2010/main" val="14935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5CC192E-91C6-4D39-A086-A62FF20AD03F}"/>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A3F1114-F27F-46EB-BC7F-705FE1D833ED}"/>
              </a:ext>
            </a:extLst>
          </p:cNvPr>
          <p:cNvSpPr>
            <a:spLocks noGrp="1"/>
          </p:cNvSpPr>
          <p:nvPr>
            <p:ph type="title"/>
          </p:nvPr>
        </p:nvSpPr>
        <p:spPr/>
        <p:txBody>
          <a:bodyPr/>
          <a:lstStyle/>
          <a:p>
            <a:r>
              <a:rPr lang="zh-CN" altLang="en-US" dirty="0"/>
              <a:t>识读特性</a:t>
            </a:r>
          </a:p>
        </p:txBody>
      </p:sp>
      <p:sp>
        <p:nvSpPr>
          <p:cNvPr id="3" name="内容占位符 2">
            <a:extLst>
              <a:ext uri="{FF2B5EF4-FFF2-40B4-BE49-F238E27FC236}">
                <a16:creationId xmlns:a16="http://schemas.microsoft.com/office/drawing/2014/main" id="{874BA1C3-7959-49C1-891E-015C05F6B639}"/>
              </a:ext>
            </a:extLst>
          </p:cNvPr>
          <p:cNvSpPr>
            <a:spLocks noGrp="1"/>
          </p:cNvSpPr>
          <p:nvPr>
            <p:ph idx="1"/>
          </p:nvPr>
        </p:nvSpPr>
        <p:spPr/>
        <p:txBody>
          <a:bodyPr>
            <a:normAutofit fontScale="62500" lnSpcReduction="20000"/>
          </a:bodyPr>
          <a:lstStyle/>
          <a:p>
            <a:pPr marL="0" indent="0">
              <a:buNone/>
            </a:pPr>
            <a:r>
              <a:rPr lang="zh-CN" altLang="en-US" dirty="0"/>
              <a:t>超高速</a:t>
            </a:r>
          </a:p>
          <a:p>
            <a:pPr marL="0" indent="0">
              <a:buNone/>
            </a:pPr>
            <a:r>
              <a:rPr lang="zh-CN" altLang="en-US" dirty="0"/>
              <a:t>从</a:t>
            </a:r>
            <a:r>
              <a:rPr lang="en-US" altLang="zh-CN" dirty="0"/>
              <a:t>QR Code</a:t>
            </a:r>
            <a:r>
              <a:rPr lang="zh-CN" altLang="en-US" dirty="0"/>
              <a:t>码的英文名称</a:t>
            </a:r>
            <a:r>
              <a:rPr lang="en-US" altLang="zh-CN" dirty="0"/>
              <a:t>Quick Response Code</a:t>
            </a:r>
            <a:r>
              <a:rPr lang="zh-CN" altLang="en-US" dirty="0"/>
              <a:t>可以看出，超高速识读特点是</a:t>
            </a:r>
            <a:r>
              <a:rPr lang="en-US" altLang="zh-CN" dirty="0"/>
              <a:t>QR Code</a:t>
            </a:r>
            <a:r>
              <a:rPr lang="zh-CN" altLang="en-US" dirty="0"/>
              <a:t>码区别于四一七条码、</a:t>
            </a:r>
            <a:r>
              <a:rPr lang="en-US" altLang="zh-CN" dirty="0"/>
              <a:t>Data Matrix</a:t>
            </a:r>
            <a:r>
              <a:rPr lang="zh-CN" altLang="en-US" dirty="0"/>
              <a:t>等二维码的主要特性。由于在用</a:t>
            </a:r>
            <a:r>
              <a:rPr lang="en-US" altLang="zh-CN" dirty="0"/>
              <a:t>CCD</a:t>
            </a:r>
            <a:r>
              <a:rPr lang="zh-CN" altLang="en-US" dirty="0"/>
              <a:t>识读</a:t>
            </a:r>
            <a:r>
              <a:rPr lang="en-US" altLang="zh-CN" dirty="0"/>
              <a:t>QR Code</a:t>
            </a:r>
            <a:r>
              <a:rPr lang="zh-CN" altLang="en-US" dirty="0"/>
              <a:t>码时，整个</a:t>
            </a:r>
            <a:r>
              <a:rPr lang="en-US" altLang="zh-CN" dirty="0"/>
              <a:t>QR Code</a:t>
            </a:r>
            <a:r>
              <a:rPr lang="zh-CN" altLang="en-US" dirty="0"/>
              <a:t>码符号中信息的读取是通过</a:t>
            </a:r>
            <a:r>
              <a:rPr lang="en-US" altLang="zh-CN" dirty="0"/>
              <a:t>QR Code</a:t>
            </a:r>
            <a:r>
              <a:rPr lang="zh-CN" altLang="en-US" dirty="0"/>
              <a:t>码符号的位置探测图形，用硬件来实现，因此，信息识读过程所需时间很短，它具有超高速识读特点。用</a:t>
            </a:r>
            <a:r>
              <a:rPr lang="en-US" altLang="zh-CN" dirty="0"/>
              <a:t>CCD</a:t>
            </a:r>
            <a:r>
              <a:rPr lang="zh-CN" altLang="en-US" dirty="0"/>
              <a:t>二维条码识读设备，每秒可识读</a:t>
            </a:r>
            <a:r>
              <a:rPr lang="en-US" altLang="zh-CN" dirty="0"/>
              <a:t>30</a:t>
            </a:r>
            <a:r>
              <a:rPr lang="zh-CN" altLang="en-US" dirty="0"/>
              <a:t>个含有</a:t>
            </a:r>
            <a:r>
              <a:rPr lang="en-US" altLang="zh-CN" dirty="0"/>
              <a:t>100</a:t>
            </a:r>
            <a:r>
              <a:rPr lang="zh-CN" altLang="en-US" dirty="0"/>
              <a:t>个字符的</a:t>
            </a:r>
            <a:r>
              <a:rPr lang="en-US" altLang="zh-CN" dirty="0"/>
              <a:t>QR Code</a:t>
            </a:r>
            <a:r>
              <a:rPr lang="zh-CN" altLang="en-US" dirty="0"/>
              <a:t>码符号；对于含有相同数据信息的四一七条码符号，每秒仅能识读</a:t>
            </a:r>
            <a:r>
              <a:rPr lang="en-US" altLang="zh-CN" dirty="0"/>
              <a:t>3</a:t>
            </a:r>
            <a:r>
              <a:rPr lang="zh-CN" altLang="en-US" dirty="0"/>
              <a:t>个符号；对于</a:t>
            </a:r>
            <a:r>
              <a:rPr lang="en-US" altLang="zh-CN" dirty="0"/>
              <a:t>Data Matrix</a:t>
            </a:r>
            <a:r>
              <a:rPr lang="zh-CN" altLang="en-US" dirty="0"/>
              <a:t>矩阵码，每秒仅能识读</a:t>
            </a:r>
            <a:r>
              <a:rPr lang="en-US" altLang="zh-CN" dirty="0"/>
              <a:t>2</a:t>
            </a:r>
            <a:r>
              <a:rPr lang="zh-CN" altLang="en-US" dirty="0"/>
              <a:t>～</a:t>
            </a:r>
            <a:r>
              <a:rPr lang="en-US" altLang="zh-CN" dirty="0"/>
              <a:t>3</a:t>
            </a:r>
            <a:r>
              <a:rPr lang="zh-CN" altLang="en-US" dirty="0"/>
              <a:t>个符号。</a:t>
            </a:r>
            <a:r>
              <a:rPr lang="en-US" altLang="zh-CN" dirty="0"/>
              <a:t>QR Code</a:t>
            </a:r>
            <a:r>
              <a:rPr lang="zh-CN" altLang="en-US" dirty="0"/>
              <a:t>码的超高速识读特性使它能够广泛应用于工业自动化生产线管理等领域。</a:t>
            </a:r>
          </a:p>
          <a:p>
            <a:pPr marL="0" indent="0">
              <a:buNone/>
            </a:pPr>
            <a:r>
              <a:rPr lang="zh-CN" altLang="en-US" dirty="0"/>
              <a:t>全方位</a:t>
            </a:r>
          </a:p>
          <a:p>
            <a:pPr marL="0" indent="0">
              <a:buNone/>
            </a:pPr>
            <a:r>
              <a:rPr lang="en-US" altLang="zh-CN" dirty="0"/>
              <a:t>QR Code</a:t>
            </a:r>
            <a:r>
              <a:rPr lang="zh-CN" altLang="en-US" dirty="0"/>
              <a:t>码具有全方位（</a:t>
            </a:r>
            <a:r>
              <a:rPr lang="en-US" altLang="zh-CN" dirty="0"/>
              <a:t>360°</a:t>
            </a:r>
            <a:r>
              <a:rPr lang="zh-CN" altLang="en-US" dirty="0"/>
              <a:t>）识读特点，这是</a:t>
            </a:r>
            <a:r>
              <a:rPr lang="en-US" altLang="zh-CN" dirty="0"/>
              <a:t>QR Code</a:t>
            </a:r>
            <a:r>
              <a:rPr lang="zh-CN" altLang="en-US" dirty="0"/>
              <a:t>码优于行排式二维条码如四一七条码的另一主要特点，由于四一七条码是将一维条码符号在行排高度上的截短来实现的，因此，它很难实现全方位识读，其识读方位角仅为</a:t>
            </a:r>
            <a:r>
              <a:rPr lang="en-US" altLang="zh-CN" dirty="0"/>
              <a:t>±10°</a:t>
            </a:r>
            <a:r>
              <a:rPr lang="zh-CN" altLang="en-US" dirty="0"/>
              <a:t>。</a:t>
            </a:r>
          </a:p>
          <a:p>
            <a:pPr marL="0" indent="0">
              <a:buNone/>
            </a:pPr>
            <a:r>
              <a:rPr lang="zh-CN" altLang="en-US" dirty="0"/>
              <a:t>能够有效地表示汉字</a:t>
            </a:r>
          </a:p>
          <a:p>
            <a:pPr marL="0" indent="0">
              <a:buNone/>
            </a:pPr>
            <a:r>
              <a:rPr lang="zh-CN" altLang="en-US" dirty="0"/>
              <a:t>由于</a:t>
            </a:r>
            <a:r>
              <a:rPr lang="en-US" altLang="zh-CN" dirty="0"/>
              <a:t>QR Code</a:t>
            </a:r>
            <a:r>
              <a:rPr lang="zh-CN" altLang="en-US" dirty="0"/>
              <a:t>码用特定的数据压缩模式表示汉字，它仅用</a:t>
            </a:r>
            <a:r>
              <a:rPr lang="en-US" altLang="zh-CN" dirty="0"/>
              <a:t>13bit</a:t>
            </a:r>
            <a:r>
              <a:rPr lang="zh-CN" altLang="en-US" dirty="0"/>
              <a:t>可表示一个汉字，而四一七条码、</a:t>
            </a:r>
            <a:r>
              <a:rPr lang="en-US" altLang="zh-CN" dirty="0"/>
              <a:t>Data Matrix</a:t>
            </a:r>
            <a:r>
              <a:rPr lang="zh-CN" altLang="en-US" dirty="0"/>
              <a:t>等二维码没有特定的汉字表示模式，因此仅用字节表示模式来表示汉字，在用字节模式表示汉字时，需用</a:t>
            </a:r>
            <a:r>
              <a:rPr lang="en-US" altLang="zh-CN" dirty="0"/>
              <a:t>16bit</a:t>
            </a:r>
            <a:r>
              <a:rPr lang="zh-CN" altLang="en-US" dirty="0"/>
              <a:t>（二个字节）表示一个汉字，因此</a:t>
            </a:r>
            <a:r>
              <a:rPr lang="en-US" altLang="zh-CN" dirty="0"/>
              <a:t>QR Code</a:t>
            </a:r>
            <a:r>
              <a:rPr lang="zh-CN" altLang="en-US" dirty="0"/>
              <a:t>码比其它的二维条码表示汉字的效率提高了</a:t>
            </a:r>
            <a:r>
              <a:rPr lang="en-US" altLang="zh-CN" dirty="0"/>
              <a:t>20%</a:t>
            </a:r>
            <a:r>
              <a:rPr lang="zh-CN" altLang="en-US" dirty="0"/>
              <a:t>。</a:t>
            </a:r>
          </a:p>
        </p:txBody>
      </p:sp>
    </p:spTree>
    <p:extLst>
      <p:ext uri="{BB962C8B-B14F-4D97-AF65-F5344CB8AC3E}">
        <p14:creationId xmlns:p14="http://schemas.microsoft.com/office/powerpoint/2010/main" val="399302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4D9727-9645-427B-A5F4-B0BE8254EE99}"/>
              </a:ext>
            </a:extLst>
          </p:cNvPr>
          <p:cNvSpPr/>
          <p:nvPr/>
        </p:nvSpPr>
        <p:spPr>
          <a:xfrm>
            <a:off x="-132522" y="-145774"/>
            <a:ext cx="12854609" cy="7487478"/>
          </a:xfrm>
          <a:prstGeom prst="rect">
            <a:avLst/>
          </a:prstGeom>
          <a:solidFill>
            <a:schemeClr val="bg1">
              <a:lumMod val="6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E7A622F-BF4C-4D6E-B1F2-77A9E66AC1B5}"/>
              </a:ext>
            </a:extLst>
          </p:cNvPr>
          <p:cNvSpPr>
            <a:spLocks noGrp="1"/>
          </p:cNvSpPr>
          <p:nvPr>
            <p:ph type="title"/>
          </p:nvPr>
        </p:nvSpPr>
        <p:spPr/>
        <p:txBody>
          <a:bodyPr/>
          <a:lstStyle/>
          <a:p>
            <a:r>
              <a:rPr lang="zh-CN" altLang="en-US" dirty="0"/>
              <a:t>二维码的分类</a:t>
            </a:r>
          </a:p>
        </p:txBody>
      </p:sp>
      <p:sp>
        <p:nvSpPr>
          <p:cNvPr id="3" name="内容占位符 2">
            <a:extLst>
              <a:ext uri="{FF2B5EF4-FFF2-40B4-BE49-F238E27FC236}">
                <a16:creationId xmlns:a16="http://schemas.microsoft.com/office/drawing/2014/main" id="{1892E29E-1D65-4046-8C72-ED807E13F4CF}"/>
              </a:ext>
            </a:extLst>
          </p:cNvPr>
          <p:cNvSpPr>
            <a:spLocks noGrp="1"/>
          </p:cNvSpPr>
          <p:nvPr>
            <p:ph idx="1"/>
          </p:nvPr>
        </p:nvSpPr>
        <p:spPr/>
        <p:txBody>
          <a:bodyPr>
            <a:normAutofit fontScale="70000" lnSpcReduction="20000"/>
          </a:bodyPr>
          <a:lstStyle/>
          <a:p>
            <a:pPr marL="0" indent="0">
              <a:buNone/>
            </a:pPr>
            <a:r>
              <a:rPr lang="zh-CN" altLang="en-US" dirty="0"/>
              <a:t>二维条码</a:t>
            </a:r>
            <a:r>
              <a:rPr lang="en-US" altLang="zh-CN" dirty="0"/>
              <a:t>/</a:t>
            </a:r>
            <a:r>
              <a:rPr lang="zh-CN" altLang="en-US" dirty="0"/>
              <a:t>二维码可以分为堆叠式</a:t>
            </a:r>
            <a:r>
              <a:rPr lang="en-US" altLang="zh-CN" dirty="0"/>
              <a:t>/</a:t>
            </a:r>
            <a:r>
              <a:rPr lang="zh-CN" altLang="en-US" dirty="0"/>
              <a:t>行排式二维条码和矩阵式二维条码。堆叠式</a:t>
            </a:r>
            <a:r>
              <a:rPr lang="en-US" altLang="zh-CN" dirty="0"/>
              <a:t>/</a:t>
            </a:r>
            <a:r>
              <a:rPr lang="zh-CN" altLang="en-US" dirty="0"/>
              <a:t>行排式二维条码形态上是由多行短截的一维条码堆叠而成；矩阵式二维条码以矩阵的形式组成，在矩阵相应元素位置上用“点”表示二进制“</a:t>
            </a:r>
            <a:r>
              <a:rPr lang="en-US" altLang="zh-CN" dirty="0"/>
              <a:t>1”</a:t>
            </a:r>
            <a:r>
              <a:rPr lang="zh-CN" altLang="en-US" dirty="0"/>
              <a:t>， 用“空”表示二进制“</a:t>
            </a:r>
            <a:r>
              <a:rPr lang="en-US" altLang="zh-CN" dirty="0"/>
              <a:t>0”</a:t>
            </a:r>
            <a:r>
              <a:rPr lang="zh-CN" altLang="en-US" dirty="0"/>
              <a:t>，由“点”和“空”的排列组成代码。</a:t>
            </a:r>
          </a:p>
          <a:p>
            <a:pPr marL="0" indent="0">
              <a:buNone/>
            </a:pPr>
            <a:r>
              <a:rPr lang="zh-CN" altLang="en-US" dirty="0"/>
              <a:t>堆叠式</a:t>
            </a:r>
            <a:r>
              <a:rPr lang="en-US" altLang="zh-CN" dirty="0"/>
              <a:t>/</a:t>
            </a:r>
            <a:r>
              <a:rPr lang="zh-CN" altLang="en-US" dirty="0"/>
              <a:t>行排式</a:t>
            </a:r>
          </a:p>
          <a:p>
            <a:pPr marL="0" indent="0">
              <a:buNone/>
            </a:pPr>
            <a:r>
              <a:rPr lang="zh-CN" altLang="en-US" dirty="0"/>
              <a:t>堆叠式</a:t>
            </a:r>
            <a:r>
              <a:rPr lang="en-US" altLang="zh-CN" dirty="0"/>
              <a:t>/</a:t>
            </a:r>
            <a:r>
              <a:rPr lang="zh-CN" altLang="en-US" dirty="0"/>
              <a:t>行排式二维条码又称堆积式二维条码或层排式二维条码，其编码原理是建立在一维条码基础之上，按需要堆积成二行或多行。它在编码设计、校验原理、识读方式等方面继承了一维条码的一些特点，识读设备与条码印刷与一维条码技术兼容。但由于行数的增加，需要对行进行判定，其译码算法与软件也不完全相同于一维条码。有代表性的行排式二维条码有：</a:t>
            </a:r>
            <a:r>
              <a:rPr lang="en-US" altLang="zh-CN" dirty="0"/>
              <a:t>Code 16K</a:t>
            </a:r>
            <a:r>
              <a:rPr lang="zh-CN" altLang="en-US" dirty="0"/>
              <a:t>、</a:t>
            </a:r>
            <a:r>
              <a:rPr lang="en-US" altLang="zh-CN" dirty="0"/>
              <a:t>Code 49</a:t>
            </a:r>
            <a:r>
              <a:rPr lang="zh-CN" altLang="en-US" dirty="0"/>
              <a:t>、</a:t>
            </a:r>
            <a:r>
              <a:rPr lang="en-US" altLang="zh-CN" dirty="0"/>
              <a:t>PDF417</a:t>
            </a:r>
            <a:r>
              <a:rPr lang="zh-CN" altLang="en-US" dirty="0"/>
              <a:t>等。</a:t>
            </a:r>
          </a:p>
          <a:p>
            <a:pPr marL="0" indent="0">
              <a:buNone/>
            </a:pPr>
            <a:r>
              <a:rPr lang="zh-CN" altLang="en-US" dirty="0"/>
              <a:t>矩阵式</a:t>
            </a:r>
          </a:p>
          <a:p>
            <a:pPr marL="0" indent="0">
              <a:buNone/>
            </a:pPr>
            <a:r>
              <a:rPr lang="zh-CN" altLang="en-US" dirty="0"/>
              <a:t>矩阵式二维条码（又称棋盘式二维条码）它是在一个矩形空间通过黑、白像素在矩阵中的不同分布进行编码。在矩阵相应元素位置上，用点（方点、圆点或其他形状）的出现表示二进制“</a:t>
            </a:r>
            <a:r>
              <a:rPr lang="en-US" altLang="zh-CN" dirty="0"/>
              <a:t>1”</a:t>
            </a:r>
            <a:r>
              <a:rPr lang="zh-CN" altLang="en-US" dirty="0"/>
              <a:t>，点的不出现表示二进制的“</a:t>
            </a:r>
            <a:r>
              <a:rPr lang="en-US" altLang="zh-CN" dirty="0"/>
              <a:t>0”</a:t>
            </a:r>
            <a:r>
              <a:rPr lang="zh-CN" altLang="en-US" dirty="0"/>
              <a:t>，点的排列组合确定了矩阵式二维条码所代表的意义。矩阵式二维条码是建立在计算机图像处理技术、组合编码原理等基础上的一种新型图形符号自动识读处理码制。具有代表性的矩阵式二维条码有：</a:t>
            </a:r>
            <a:r>
              <a:rPr lang="en-US" altLang="zh-CN" dirty="0"/>
              <a:t>Code One</a:t>
            </a:r>
            <a:r>
              <a:rPr lang="zh-CN" altLang="en-US" dirty="0"/>
              <a:t>、</a:t>
            </a:r>
            <a:r>
              <a:rPr lang="en-US" altLang="zh-CN" dirty="0"/>
              <a:t>Maxi Code</a:t>
            </a:r>
            <a:r>
              <a:rPr lang="zh-CN" altLang="en-US" dirty="0"/>
              <a:t>、</a:t>
            </a:r>
            <a:r>
              <a:rPr lang="en-US" altLang="zh-CN" dirty="0"/>
              <a:t>QR Code</a:t>
            </a:r>
            <a:r>
              <a:rPr lang="zh-CN" altLang="en-US" dirty="0"/>
              <a:t>、 </a:t>
            </a:r>
            <a:r>
              <a:rPr lang="en-US" altLang="zh-CN" dirty="0"/>
              <a:t>Data Matrix</a:t>
            </a:r>
            <a:r>
              <a:rPr lang="zh-CN" altLang="en-US" dirty="0"/>
              <a:t>等。</a:t>
            </a:r>
          </a:p>
        </p:txBody>
      </p:sp>
    </p:spTree>
    <p:extLst>
      <p:ext uri="{BB962C8B-B14F-4D97-AF65-F5344CB8AC3E}">
        <p14:creationId xmlns:p14="http://schemas.microsoft.com/office/powerpoint/2010/main" val="41444989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查看源图像">
            <a:extLst>
              <a:ext uri="{FF2B5EF4-FFF2-40B4-BE49-F238E27FC236}">
                <a16:creationId xmlns:a16="http://schemas.microsoft.com/office/drawing/2014/main" id="{6CB27E5B-069E-4671-8B18-A5F04DBB03A1}"/>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b="1000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062" name="Rectangle 206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4" name="标题 3">
            <a:extLst>
              <a:ext uri="{FF2B5EF4-FFF2-40B4-BE49-F238E27FC236}">
                <a16:creationId xmlns:a16="http://schemas.microsoft.com/office/drawing/2014/main" id="{3BCC964F-E9AE-4575-840C-822583D51623}"/>
              </a:ext>
            </a:extLst>
          </p:cNvPr>
          <p:cNvSpPr>
            <a:spLocks noGrp="1"/>
          </p:cNvSpPr>
          <p:nvPr>
            <p:ph type="title"/>
          </p:nvPr>
        </p:nvSpPr>
        <p:spPr>
          <a:xfrm>
            <a:off x="1769532" y="1695576"/>
            <a:ext cx="8652938" cy="2857191"/>
          </a:xfrm>
        </p:spPr>
        <p:txBody>
          <a:bodyPr vert="horz" lIns="91440" tIns="45720" rIns="91440" bIns="45720" rtlCol="0" anchor="ctr">
            <a:normAutofit/>
          </a:bodyPr>
          <a:lstStyle/>
          <a:p>
            <a:pPr algn="ctr"/>
            <a:r>
              <a:rPr lang="zh-CN" altLang="en-US" sz="8000" dirty="0"/>
              <a:t>谢谢观看</a:t>
            </a:r>
            <a:endParaRPr lang="en-US" altLang="zh-CN" sz="8000" dirty="0"/>
          </a:p>
        </p:txBody>
      </p:sp>
      <p:sp>
        <p:nvSpPr>
          <p:cNvPr id="2064" name="Rectangle 206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999826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840</Words>
  <Application>Microsoft Office PowerPoint</Application>
  <PresentationFormat>宽屏</PresentationFormat>
  <Paragraphs>26</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楷体</vt:lpstr>
      <vt:lpstr>Arial</vt:lpstr>
      <vt:lpstr>Office 主题​​</vt:lpstr>
      <vt:lpstr>PowerPoint 演示文稿</vt:lpstr>
      <vt:lpstr>二维码的历史</vt:lpstr>
      <vt:lpstr>主要特点</vt:lpstr>
      <vt:lpstr>识读特性</vt:lpstr>
      <vt:lpstr>二维码的分类</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尹晏</dc:creator>
  <cp:lastModifiedBy>Administrator</cp:lastModifiedBy>
  <cp:revision>3</cp:revision>
  <dcterms:created xsi:type="dcterms:W3CDTF">2022-09-22T11:39:59Z</dcterms:created>
  <dcterms:modified xsi:type="dcterms:W3CDTF">2022-09-24T04:15:24Z</dcterms:modified>
</cp:coreProperties>
</file>