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1" r:id="rId2"/>
    <p:sldMasterId id="2147483653" r:id="rId3"/>
  </p:sldMasterIdLst>
  <p:notesMasterIdLst>
    <p:notesMasterId r:id="rId56"/>
  </p:notesMasterIdLst>
  <p:handoutMasterIdLst>
    <p:handoutMasterId r:id="rId57"/>
  </p:handoutMasterIdLst>
  <p:sldIdLst>
    <p:sldId id="256" r:id="rId4"/>
    <p:sldId id="261" r:id="rId5"/>
    <p:sldId id="264" r:id="rId6"/>
    <p:sldId id="306" r:id="rId7"/>
    <p:sldId id="329" r:id="rId8"/>
    <p:sldId id="401" r:id="rId9"/>
    <p:sldId id="446" r:id="rId10"/>
    <p:sldId id="447" r:id="rId11"/>
    <p:sldId id="405" r:id="rId12"/>
    <p:sldId id="407" r:id="rId13"/>
    <p:sldId id="408" r:id="rId14"/>
    <p:sldId id="439" r:id="rId15"/>
    <p:sldId id="313" r:id="rId16"/>
    <p:sldId id="409" r:id="rId17"/>
    <p:sldId id="435" r:id="rId18"/>
    <p:sldId id="410" r:id="rId19"/>
    <p:sldId id="412" r:id="rId20"/>
    <p:sldId id="413" r:id="rId21"/>
    <p:sldId id="436" r:id="rId22"/>
    <p:sldId id="437" r:id="rId23"/>
    <p:sldId id="438" r:id="rId24"/>
    <p:sldId id="448" r:id="rId25"/>
    <p:sldId id="440" r:id="rId26"/>
    <p:sldId id="414" r:id="rId27"/>
    <p:sldId id="428" r:id="rId28"/>
    <p:sldId id="384" r:id="rId29"/>
    <p:sldId id="337" r:id="rId30"/>
    <p:sldId id="417" r:id="rId31"/>
    <p:sldId id="418" r:id="rId32"/>
    <p:sldId id="419" r:id="rId33"/>
    <p:sldId id="420" r:id="rId34"/>
    <p:sldId id="421" r:id="rId35"/>
    <p:sldId id="422" r:id="rId36"/>
    <p:sldId id="423" r:id="rId37"/>
    <p:sldId id="424" r:id="rId38"/>
    <p:sldId id="425" r:id="rId39"/>
    <p:sldId id="426" r:id="rId40"/>
    <p:sldId id="346" r:id="rId41"/>
    <p:sldId id="429" r:id="rId42"/>
    <p:sldId id="431" r:id="rId43"/>
    <p:sldId id="432" r:id="rId44"/>
    <p:sldId id="433" r:id="rId45"/>
    <p:sldId id="427" r:id="rId46"/>
    <p:sldId id="441" r:id="rId47"/>
    <p:sldId id="290" r:id="rId48"/>
    <p:sldId id="369" r:id="rId49"/>
    <p:sldId id="434" r:id="rId50"/>
    <p:sldId id="370" r:id="rId51"/>
    <p:sldId id="442" r:id="rId52"/>
    <p:sldId id="443" r:id="rId53"/>
    <p:sldId id="262" r:id="rId54"/>
    <p:sldId id="404" r:id="rId5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D5B3"/>
    <a:srgbClr val="F6F6F6"/>
    <a:srgbClr val="EADAC1"/>
    <a:srgbClr val="E0E6DA"/>
    <a:srgbClr val="FCD4AF"/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74941" autoAdjust="0"/>
  </p:normalViewPr>
  <p:slideViewPr>
    <p:cSldViewPr>
      <p:cViewPr varScale="1">
        <p:scale>
          <a:sx n="115" d="100"/>
          <a:sy n="115" d="100"/>
        </p:scale>
        <p:origin x="1770" y="90"/>
      </p:cViewPr>
      <p:guideLst>
        <p:guide orient="horz" pos="1801"/>
        <p:guide pos="2880"/>
      </p:guideLst>
    </p:cSldViewPr>
  </p:slideViewPr>
  <p:outlineViewPr>
    <p:cViewPr>
      <p:scale>
        <a:sx n="33" d="100"/>
        <a:sy n="33" d="100"/>
      </p:scale>
      <p:origin x="0" y="-401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164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commentAuthors" Target="commentAuthors.xml"/><Relationship Id="rId5" Type="http://schemas.openxmlformats.org/officeDocument/2006/relationships/slide" Target="slides/slide2.xml"/><Relationship Id="rId61" Type="http://schemas.openxmlformats.org/officeDocument/2006/relationships/theme" Target="theme/theme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11T13:59:52.32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8FEF09C3-5432-4DA0-9890-3050357C5E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9227E202-B8C5-4411-9AB9-001230F36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C0FA2-A713-4856-8F75-7FAFAF357361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05FDCCD-9920-4087-A8EF-840D6BF967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B30773E-42C5-4B13-84D2-DE05FB0C34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52E6A-8C14-4F5B-B0CB-3A4FCBC8D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7957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866FF-EA9A-44BA-8DB2-FB8E70490571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89A33-A361-4541-B6A7-456994CC0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64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zh-TW" altLang="en-US"/>
                  <a:t>各位</a:t>
                </a:r>
                <a:r>
                  <a:rPr lang="zh-TW" altLang="en-US" smtClean="0"/>
                  <a:t>老師同學大家好</a:t>
                </a:r>
                <a:r>
                  <a:rPr lang="zh-TW" altLang="en-US" dirty="0"/>
                  <a:t>，我是侯昰宇，今天要講的題目是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Time-dependent ROC Curve Analysis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Revision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Comparison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，那這篇的內容主要是針對過去文獻中，我們在利用存活資料估計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AUC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的時候，會出現後期嚴重低估的現象，所以針對這部分做修正跟改善，然後去比較修正前後的結果，最後再整合比較各個模型跟不同估計式之間的差異，這大概是這整篇主要的內容，指導教授是曾議寬老師。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一般我們拿到一筆存活資料，選擇一個存活模型配適，如何知道這個模型配適的好不好，通常會透過</a:t>
                </a:r>
                <a:r>
                  <a:rPr lang="en-US" altLang="zh-TW" i="0" dirty="0">
                    <a:latin typeface="Cambria Math" panose="02040503050406030204" pitchFamily="18" charset="0"/>
                  </a:rPr>
                  <a:t>R</a:t>
                </a:r>
                <a:r>
                  <a:rPr lang="zh-TW" altLang="en-US" i="0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/>
                  <a:t>square</a:t>
                </a:r>
                <a:r>
                  <a:rPr lang="zh-TW" altLang="en-US" dirty="0"/>
                  <a:t> 或傳統的</a:t>
                </a:r>
                <a:r>
                  <a:rPr lang="en-US" altLang="zh-TW" dirty="0"/>
                  <a:t>AUC</a:t>
                </a:r>
                <a:r>
                  <a:rPr lang="zh-TW" altLang="en-US" dirty="0"/>
                  <a:t>曲線等等的來判斷，一般的方法通常會忽略時間的影響因素，因資料隨著時間在變動，所以本篇主要提出另一種方法，時間相依敏感度與特異度，得到時間相依</a:t>
                </a:r>
                <a:r>
                  <a:rPr lang="en-US" altLang="zh-TW" dirty="0"/>
                  <a:t>AUC</a:t>
                </a:r>
                <a:r>
                  <a:rPr lang="zh-TW" altLang="en-US" dirty="0"/>
                  <a:t>曲線，以及最後的一致性指標。此篇會將此方法運用在</a:t>
                </a:r>
                <a:r>
                  <a:rPr lang="en-US" altLang="zh-TW" dirty="0"/>
                  <a:t>Cox model</a:t>
                </a:r>
                <a:r>
                  <a:rPr lang="zh-TW" altLang="en-US" dirty="0"/>
                  <a:t> 中</a:t>
                </a:r>
                <a:endParaRPr lang="en-US" altLang="zh-TW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532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根據剛剛的定義，時間相依</a:t>
                </a:r>
                <a:r>
                  <a:rPr lang="en-US" altLang="zh-TW" dirty="0"/>
                  <a:t>ROC</a:t>
                </a:r>
                <a:r>
                  <a:rPr lang="zh-TW" altLang="en-US" dirty="0"/>
                  <a:t>曲線，經過一些變數變換，可以表示成</a:t>
                </a:r>
                <a:r>
                  <a:rPr lang="en-US" altLang="zh-TW" dirty="0"/>
                  <a:t>TP of FP inverse</a:t>
                </a:r>
                <a:r>
                  <a:rPr lang="zh-TW" altLang="en-US" dirty="0"/>
                  <a:t>，那</a:t>
                </a:r>
                <a:r>
                  <a:rPr lang="en-US" altLang="zh-TW" dirty="0"/>
                  <a:t>ROC</a:t>
                </a:r>
                <a:r>
                  <a:rPr lang="zh-TW" altLang="en-US" dirty="0"/>
                  <a:t>曲線如果是</a:t>
                </a:r>
                <a:r>
                  <a:rPr lang="en-US" altLang="zh-TW" dirty="0"/>
                  <a:t>45</a:t>
                </a:r>
                <a:r>
                  <a:rPr lang="zh-TW" altLang="en-US" dirty="0"/>
                  <a:t>度斜直線的話，就表示預測能力接近隨機猜測，所以我們一般會希望</a:t>
                </a:r>
                <a:r>
                  <a:rPr lang="en-US" altLang="zh-TW" dirty="0"/>
                  <a:t>ROC</a:t>
                </a:r>
                <a:r>
                  <a:rPr lang="zh-TW" altLang="en-US" dirty="0"/>
                  <a:t>曲線越高越好</a:t>
                </a:r>
                <a:endParaRPr lang="en-US" altLang="zh-TW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那曲線下面積</a:t>
                </a:r>
                <a:r>
                  <a:rPr lang="en-US" altLang="zh-TW" dirty="0"/>
                  <a:t>AUC</a:t>
                </a:r>
                <a:r>
                  <a:rPr lang="zh-TW" altLang="en-US" dirty="0"/>
                  <a:t>的部分，它就是積分</a:t>
                </a:r>
                <a:r>
                  <a:rPr lang="en-US" altLang="zh-TW" dirty="0"/>
                  <a:t>ROC</a:t>
                </a:r>
                <a:r>
                  <a:rPr lang="zh-TW" altLang="en-US" dirty="0"/>
                  <a:t>，經過推導會變成已知</a:t>
                </a:r>
                <a:r>
                  <a:rPr lang="en-US" altLang="zh-TW" dirty="0"/>
                  <a:t>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200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TW" sz="12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2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TW" sz="12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sz="12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altLang="zh-TW" dirty="0"/>
                  <a:t>k&gt;t</a:t>
                </a:r>
                <a:r>
                  <a:rPr lang="zh-TW" altLang="en-US" dirty="0"/>
                  <a:t>下，第 </a:t>
                </a:r>
                <a:r>
                  <a:rPr lang="en-US" altLang="zh-TW" dirty="0"/>
                  <a:t>j</a:t>
                </a:r>
                <a:r>
                  <a:rPr lang="zh-TW" altLang="en-US" dirty="0"/>
                  <a:t> 個人的模型分數</a:t>
                </a:r>
                <a:r>
                  <a:rPr lang="en-US" altLang="zh-TW" dirty="0"/>
                  <a:t>&gt;</a:t>
                </a:r>
                <a:r>
                  <a:rPr lang="zh-TW" altLang="en-US" dirty="0"/>
                  <a:t>第 </a:t>
                </a:r>
                <a:r>
                  <a:rPr lang="en-US" altLang="zh-TW" dirty="0"/>
                  <a:t>k</a:t>
                </a:r>
                <a:r>
                  <a:rPr lang="zh-TW" altLang="en-US" dirty="0"/>
                  <a:t> 個人的模型分數的機率，所以在不同的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下，就有不同的</a:t>
                </a:r>
                <a:r>
                  <a:rPr lang="en-US" altLang="zh-TW" dirty="0"/>
                  <a:t>AUC</a:t>
                </a:r>
                <a:r>
                  <a:rPr lang="zh-TW" altLang="en-US" dirty="0"/>
                  <a:t>，為了衡量整體時間下的</a:t>
                </a:r>
                <a:r>
                  <a:rPr lang="en-US" altLang="zh-TW" dirty="0"/>
                  <a:t>AUC</a:t>
                </a:r>
                <a:r>
                  <a:rPr lang="zh-TW" altLang="en-US" dirty="0"/>
                  <a:t>，更有效的判斷一個模型的好壞，所以就需要剛剛提到的一致性指標</a:t>
                </a:r>
                <a:r>
                  <a:rPr lang="en-US" altLang="zh-TW" dirty="0"/>
                  <a:t>(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concordance</a:t>
                </a:r>
                <a:r>
                  <a:rPr lang="en-US" altLang="zh-TW" dirty="0"/>
                  <a:t>)C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它是由</a:t>
                </a:r>
                <a:r>
                  <a:rPr lang="en-US" altLang="zh-TW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Heagerty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跟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Zheng 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在 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2005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年提出的，推導前提先假設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12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Mj,Tj</a:t>
                </a:r>
                <a:r>
                  <a:rPr lang="en-US" altLang="zh-TW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),(</a:t>
                </a:r>
                <a:r>
                  <a:rPr lang="en-US" altLang="zh-TW" sz="12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Mk,Tk</a:t>
                </a:r>
                <a:r>
                  <a:rPr lang="en-US" altLang="zh-TW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r>
                  <a:rPr lang="zh-TW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彼此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獨立，定義是已知第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j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個人的存活時間小於第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k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個人的存活時間下，第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j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個人的生物指標也確實比第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k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個人的生物指標大的機率，也就是存活時間跟生物指標具有一致性的機率，或者可以說，對隨機一對個體的預測跟它的結果一致的機率，經過推導，最後可以寫成積分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AUC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再乘上一個權重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w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，或是寫成期望值的形式，那這個權重是有根據存活人數的多寡去做調整，</a:t>
                </a:r>
                <a:r>
                  <a:rPr lang="zh-TW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人數越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多權重越大</a:t>
                </a:r>
                <a:endPara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模型分數為共變數的線性組合，係數由半母數模型估計得到</a:t>
                </a:r>
                <a:endParaRPr lang="en-US" altLang="zh-TW" dirty="0"/>
              </a:p>
              <a:p>
                <a:r>
                  <a:rPr lang="en-US" altLang="zh-TW" dirty="0"/>
                  <a:t>M</a:t>
                </a:r>
                <a:r>
                  <a:rPr lang="zh-TW" altLang="en-US" dirty="0"/>
                  <a:t>稱為</a:t>
                </a:r>
                <a:r>
                  <a:rPr lang="en-US" altLang="zh-TW" dirty="0"/>
                  <a:t>model score</a:t>
                </a:r>
                <a:r>
                  <a:rPr lang="zh-TW" altLang="en-US" dirty="0"/>
                  <a:t>，可以想像成是一個新的生物指標</a:t>
                </a:r>
                <a:r>
                  <a:rPr lang="en-US" altLang="zh-TW" dirty="0"/>
                  <a:t>M</a:t>
                </a:r>
              </a:p>
              <a:p>
                <a:r>
                  <a:rPr lang="zh-TW" altLang="en-US" dirty="0"/>
                  <a:t>計數函數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=1</a:t>
                </a:r>
                <a:r>
                  <a:rPr lang="zh-TW" altLang="en-US" dirty="0"/>
                  <a:t>表示此人在時間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內死亡，</a:t>
                </a:r>
                <a:r>
                  <a:rPr lang="en-US" altLang="zh-TW" dirty="0"/>
                  <a:t>=0</a:t>
                </a:r>
                <a:r>
                  <a:rPr lang="zh-TW" altLang="en-US" dirty="0"/>
                  <a:t>表示此人在時間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內還活著</a:t>
                </a:r>
                <a:endParaRPr lang="en-US" altLang="zh-TW" dirty="0"/>
              </a:p>
              <a:p>
                <a:pPr/>
                <a:r>
                  <a:rPr lang="en-US" altLang="zh-TW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〖</a:t>
                </a:r>
                <a:r>
                  <a:rPr lang="en-US" altLang="zh-TW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𝑑</a:t>
                </a:r>
                <a:r>
                  <a:rPr lang="en-US" altLang="zh-TW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𝑁〗_𝑖^∗ (𝑡)=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表示此人在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這個時間點死亡，</a:t>
                </a:r>
                <a:r>
                  <a:rPr lang="en-US" altLang="zh-TW" dirty="0"/>
                  <a:t>=0</a:t>
                </a:r>
                <a:r>
                  <a:rPr lang="zh-TW" altLang="en-US" dirty="0"/>
                  <a:t>表示不在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這個時間點死亡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133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備忘稿版面配置區 1">
                <a:extLst>
                  <a:ext uri="{FF2B5EF4-FFF2-40B4-BE49-F238E27FC236}">
                    <a16:creationId xmlns:a16="http://schemas.microsoft.com/office/drawing/2014/main" xmlns="" id="{DBADB29C-5016-41ED-8655-A98D4D9892E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剛剛講的是衡量整體時間下的</a:t>
                </a:r>
                <a:r>
                  <a:rPr lang="en-US" altLang="zh-TW" dirty="0"/>
                  <a:t>AUC</a:t>
                </a:r>
                <a:r>
                  <a:rPr lang="zh-TW" altLang="en-US" dirty="0"/>
                  <a:t>，那當我們感興趣的是一段時間，假設是</a:t>
                </a:r>
                <a:r>
                  <a:rPr lang="en-US" altLang="zh-TW" dirty="0"/>
                  <a:t>0</a:t>
                </a:r>
                <a:r>
                  <a:rPr lang="zh-TW" altLang="en-US" dirty="0"/>
                  <a:t>到</a:t>
                </a:r>
                <a:r>
                  <a:rPr lang="en-US" altLang="zh-TW" dirty="0"/>
                  <a:t>tau</a:t>
                </a:r>
                <a:r>
                  <a:rPr lang="zh-TW" altLang="en-US" dirty="0"/>
                  <a:t>，那一致性指標可以對權重做修正，改寫成以下這個形式</a:t>
                </a:r>
              </a:p>
            </p:txBody>
          </p:sp>
        </mc:Choice>
        <mc:Fallback xmlns="">
          <p:sp>
            <p:nvSpPr>
              <p:cNvPr id="2" name="備忘稿版面配置區 1">
                <a:extLst>
                  <a:ext uri="{FF2B5EF4-FFF2-40B4-BE49-F238E27FC236}">
                    <a16:creationId xmlns:a16="http://schemas.microsoft.com/office/drawing/2014/main" id="{DBADB29C-5016-41ED-8655-A98D4D9892E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如果我們感興趣的是一段時間，假設 </a:t>
                </a:r>
                <a:r>
                  <a:rPr lang="en-US" altLang="zh-TW" dirty="0"/>
                  <a:t>( 0 , </a:t>
                </a:r>
                <a:r>
                  <a:rPr lang="zh-TW" altLang="en-US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𝜏</a:t>
                </a:r>
                <a:r>
                  <a:rPr lang="en-US" altLang="zh-TW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，一致性指標就可以改寫為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540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第二部分統計方法，主要會介紹我使用到的模型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868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TW" altLang="en-US" dirty="0"/>
                  <a:t>首先介紹比例風險模型</a:t>
                </a:r>
                <a:r>
                  <a:rPr lang="en-US" altLang="zh-TW" dirty="0"/>
                  <a:t>(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Proportional Hazard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model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，是由 </a:t>
                </a:r>
                <a:r>
                  <a:rPr lang="en-US" altLang="zh-TW" dirty="0"/>
                  <a:t>Cox </a:t>
                </a:r>
                <a:r>
                  <a:rPr lang="zh-TW" altLang="en-US" dirty="0"/>
                  <a:t>在</a:t>
                </a:r>
                <a:r>
                  <a:rPr lang="en-US" altLang="zh-TW" dirty="0"/>
                  <a:t>1972</a:t>
                </a:r>
                <a:r>
                  <a:rPr lang="zh-TW" altLang="en-US" dirty="0"/>
                  <a:t>年提出，是現在最廣泛使用的半母數風險模型</a:t>
                </a:r>
                <a:r>
                  <a:rPr lang="en-US" altLang="zh-TW" dirty="0"/>
                  <a:t>(f(t)/S(t))</a:t>
                </a:r>
                <a:r>
                  <a:rPr lang="zh-TW" altLang="en-US" dirty="0"/>
                  <a:t>，風險函數</a:t>
                </a:r>
                <a14:m>
                  <m:oMath xmlns:m="http://schemas.openxmlformats.org/officeDocument/2006/math">
                    <m:r>
                      <a:rPr lang="zh-TW" altLang="en-US" sz="12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en-US" altLang="zh-TW" dirty="0"/>
                  <a:t>lamda 0(t)</a:t>
                </a:r>
                <a:r>
                  <a:rPr lang="zh-TW" altLang="en-US" dirty="0"/>
                  <a:t>乘上</a:t>
                </a:r>
                <a:r>
                  <a:rPr lang="en-US" altLang="zh-TW" dirty="0"/>
                  <a:t>exp(Mi)</a:t>
                </a:r>
                <a:r>
                  <a:rPr lang="zh-TW" altLang="en-US" dirty="0"/>
                  <a:t>，</a:t>
                </a:r>
                <a:r>
                  <a:rPr lang="en-US" altLang="zh-TW" dirty="0" err="1"/>
                  <a:t>lamda</a:t>
                </a:r>
                <a:r>
                  <a:rPr lang="en-US" altLang="zh-TW" baseline="0" dirty="0"/>
                  <a:t> 0 </a:t>
                </a:r>
                <a:r>
                  <a:rPr lang="zh-TW" altLang="en-US" dirty="0"/>
                  <a:t>是基線風險，從風險模型的假設可以看出，他的風險受共變量影響是一個比例關係，所以稱為比例風險模型</a:t>
                </a:r>
                <a:endParaRPr lang="en-US" altLang="zh-TW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TW" altLang="en-US" dirty="0"/>
                  <a:t>那時間相依敏感度根據前面的定義，可以把它寫成積分的形式，接著就是對積分裡面這個條件函數作推導，推導過後，在給定事件發生的時間點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下，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的條件機率，可以寫成風險函數</a:t>
                </a:r>
                <a:r>
                  <a:rPr lang="en-US" altLang="zh-TW" dirty="0" err="1"/>
                  <a:t>lamda</a:t>
                </a:r>
                <a:r>
                  <a:rPr lang="zh-TW" altLang="en-US" dirty="0"/>
                  <a:t>乘上條件函數，除以積分</a:t>
                </a:r>
                <a:r>
                  <a:rPr lang="en-US" altLang="zh-TW" dirty="0" err="1"/>
                  <a:t>lamda</a:t>
                </a:r>
                <a:r>
                  <a:rPr lang="zh-TW" altLang="en-US" dirty="0"/>
                  <a:t>乘上條件函數，這邊</a:t>
                </a:r>
                <a:r>
                  <a:rPr lang="en-US" altLang="zh-TW" dirty="0" err="1"/>
                  <a:t>lamda</a:t>
                </a:r>
                <a:r>
                  <a:rPr lang="zh-TW" altLang="en-US" dirty="0"/>
                  <a:t>可以根據不同的風險模型替換相對應的風險函數，所以這個式子也可以套用在其他不同的模型上，包含等下會講到的 </a:t>
                </a:r>
                <a:r>
                  <a:rPr lang="en-US" altLang="zh-TW" dirty="0"/>
                  <a:t>AFT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model</a:t>
                </a:r>
                <a:r>
                  <a:rPr lang="zh-TW" altLang="en-US" dirty="0"/>
                  <a:t> 跟 </a:t>
                </a:r>
                <a:r>
                  <a:rPr lang="en-US" altLang="zh-TW" dirty="0"/>
                  <a:t>PO model</a:t>
                </a:r>
                <a:r>
                  <a:rPr lang="zh-TW" altLang="en-US" dirty="0"/>
                  <a:t>，最後還剩下後面這個條件機率需要估計，我們把這個式子稱為</a:t>
                </a:r>
                <a:r>
                  <a:rPr lang="en-US" altLang="zh-TW" dirty="0"/>
                  <a:t>1.1</a:t>
                </a:r>
                <a:r>
                  <a:rPr lang="zh-TW" altLang="en-US" dirty="0"/>
                  <a:t>式</a:t>
                </a:r>
                <a:endParaRPr lang="en-US" altLang="ko-KR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比例風險模型為</a:t>
                </a:r>
                <a:r>
                  <a:rPr lang="en-US" altLang="zh-TW" dirty="0"/>
                  <a:t>Cox</a:t>
                </a:r>
                <a:r>
                  <a:rPr lang="zh-TW" altLang="en-US" dirty="0"/>
                  <a:t>於</a:t>
                </a:r>
                <a:r>
                  <a:rPr lang="en-US" altLang="zh-TW" dirty="0"/>
                  <a:t>1972</a:t>
                </a:r>
                <a:r>
                  <a:rPr lang="zh-TW" altLang="en-US" dirty="0"/>
                  <a:t>年提出，是現在最廣泛使用的半母數風險模型</a:t>
                </a:r>
                <a:endParaRPr lang="en-US" altLang="ko-KR" dirty="0"/>
              </a:p>
              <a:p>
                <a:r>
                  <a:rPr lang="zh-TW" altLang="en-US" dirty="0"/>
                  <a:t>從其風險模型假設可以看出，此模型假設風險受共變量影響為一比例關係，故稱為比例風險模型</a:t>
                </a:r>
                <a:endParaRPr lang="en-US" altLang="zh-TW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zh-TW" altLang="en-US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𝜆</a:t>
                </a:r>
                <a:r>
                  <a:rPr lang="zh-TW" altLang="en-US" dirty="0"/>
                  <a:t>為風險函數，定義為</a:t>
                </a:r>
                <a:r>
                  <a:rPr lang="en-US" altLang="zh-TW" dirty="0"/>
                  <a:t>f(x)/S(x)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dirty="0"/>
                  <a:t>時間相依敏感度根據定義為給定時間 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 下 模型分數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大於某個衡量值 </a:t>
                </a:r>
                <a:r>
                  <a:rPr lang="en-US" altLang="zh-TW" dirty="0"/>
                  <a:t>c</a:t>
                </a:r>
                <a:r>
                  <a:rPr lang="zh-TW" altLang="en-US" dirty="0"/>
                  <a:t> 的機率</a:t>
                </a:r>
                <a:endParaRPr lang="en-US" altLang="zh-TW" dirty="0"/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dirty="0"/>
                  <a:t>透過推導可以得到條件機率，可以看到其為風險函數的形式</a:t>
                </a:r>
                <a:endParaRPr lang="en-US" altLang="ko-KR" dirty="0"/>
              </a:p>
              <a:p>
                <a:pPr/>
                <a:endParaRPr lang="en-US" altLang="zh-TW" dirty="0"/>
              </a:p>
              <a:p>
                <a:r>
                  <a:rPr lang="en-US" altLang="zh-TW" dirty="0"/>
                  <a:t>locally weighted partial likelihood estimation (Cai and Sun, 2003) </a:t>
                </a:r>
                <a:r>
                  <a:rPr lang="zh-TW" altLang="en-US" dirty="0"/>
                  <a:t>，</a:t>
                </a:r>
                <a:r>
                  <a:rPr lang="en-US" altLang="zh-TW" dirty="0"/>
                  <a:t>likelihood</a:t>
                </a:r>
                <a:r>
                  <a:rPr lang="zh-TW" altLang="en-US" dirty="0"/>
                  <a:t>無法估計，需用</a:t>
                </a:r>
                <a:r>
                  <a:rPr lang="en-US" altLang="zh-TW" dirty="0"/>
                  <a:t>partial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likelihood</a:t>
                </a:r>
                <a:r>
                  <a:rPr lang="zh-TW" altLang="en-US" dirty="0"/>
                  <a:t>，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它並不是一個完整的生存過程，我們只巧妙地取用了生存過程中的一部分。而且目前爲止的統計學已經證明了，它和完整的標準似然在生存數據中其實是漸進一致的 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(asymptotically the same)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，我們可以利用這個性質，忽略掉 </a:t>
                </a:r>
                <a:r>
                  <a:rPr lang="en-US" altLang="zh-TW" sz="1200" b="0" i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h0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(t)</a:t>
                </a:r>
                <a:endParaRPr lang="en-US" altLang="ko-KR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135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備忘稿版面配置區 1">
                <a:extLst>
                  <a:ext uri="{FF2B5EF4-FFF2-40B4-BE49-F238E27FC236}">
                    <a16:creationId xmlns:a16="http://schemas.microsoft.com/office/drawing/2014/main" xmlns="" id="{5C2792F4-4D7F-459D-B6E9-2A6AE6C7BF8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這個條件機率可以透過經驗估計法估計得到，它是具有一致性的</a:t>
                </a:r>
                <a:r>
                  <a:rPr lang="en-US" altLang="zh-TW" dirty="0"/>
                  <a:t>(consistent)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，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Ri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就是前面講的風險指標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(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觀測時間大於等於小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t)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。</a:t>
                </a:r>
                <a:endPara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所以最後有了風險函數跟條件機率的估計，就可以對時間相依敏感度做估計，就是把上面的估計式的分子分母再乘上風險函數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。</a:t>
                </a:r>
                <a:endPara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FP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的部分，一樣是用經驗估計法估計，這邊風險指標根據定義，所以要扣掉時間點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t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下的資料點。</a:t>
                </a:r>
                <a:endPara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" name="備忘稿版面配置區 1">
                <a:extLst>
                  <a:ext uri="{FF2B5EF4-FFF2-40B4-BE49-F238E27FC236}">
                    <a16:creationId xmlns:a16="http://schemas.microsoft.com/office/drawing/2014/main" id="{5C2792F4-4D7F-459D-B6E9-2A6AE6C7BF8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所以在給定存活時間</a:t>
                </a:r>
                <a:r>
                  <a:rPr lang="en-US" altLang="zh-TW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T≥𝑡 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之下，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M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的條件機率可以透過一致估計得到這個形式，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sum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 </a:t>
                </a:r>
                <a:r>
                  <a:rPr lang="en-US" altLang="zh-TW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𝑅_𝑖 (𝑡</a:t>
                </a:r>
                <a:r>
                  <a:rPr lang="en-US" altLang="zh-TW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除以</a:t>
                </a:r>
                <a:r>
                  <a:rPr lang="en-US" altLang="zh-TW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𝑅_𝑖 (𝑡</a:t>
                </a:r>
                <a:r>
                  <a:rPr lang="en-US" altLang="zh-TW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的總和，</a:t>
                </a:r>
                <a:r>
                  <a:rPr lang="en-US" altLang="zh-TW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</a:rPr>
                  <a:t>R_𝑖 (</a:t>
                </a:r>
                <a:r>
                  <a:rPr lang="en-US" altLang="zh-TW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</a:rPr>
                  <a:t>𝑡</a:t>
                </a:r>
                <a:r>
                  <a:rPr lang="en-US" altLang="zh-TW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</a:rPr>
                  <a:t>) = 𝐼(</a:t>
                </a:r>
                <a:r>
                  <a:rPr lang="en-US" altLang="zh-TW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𝑉_</a:t>
                </a:r>
                <a:r>
                  <a:rPr lang="en-US" altLang="zh-TW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𝑖</a:t>
                </a:r>
                <a:r>
                  <a:rPr lang="en-US" altLang="zh-TW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en-US" altLang="zh-TW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</a:t>
                </a:r>
                <a:r>
                  <a:rPr lang="en-US" altLang="zh-TW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</a:rPr>
                  <a:t>)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：前面講到的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風險指標，有了風險函數以及條件機率後，就可以對時間相依敏感度做估計，所以根據定義，給定存活時間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t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下，模型分數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M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大於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c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的機率估計就可以寫成這個樣子，</a:t>
                </a:r>
                <a:r>
                  <a:rPr lang="en-US" altLang="zh-TW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sum  exp⁡〖(𝑀_𝑖 ) 𝑅_𝑖 (𝑡)〗</a:t>
                </a:r>
                <a:r>
                  <a:rPr lang="zh-TW" alt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 除以</a:t>
                </a:r>
                <a:r>
                  <a:rPr lang="en-US" altLang="zh-TW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 exp⁡〖(𝑀_𝑖 ) 𝑅_𝑖 (𝑡)〗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的總和，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FP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同樣是以經驗分配估計，估計的方法為</a:t>
                </a:r>
                <a:r>
                  <a:rPr lang="zh-TW" altLang="en-US" sz="120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風險指標</a:t>
                </a:r>
                <a:r>
                  <a:rPr lang="en-US" altLang="zh-TW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𝑅_𝑖 (</a:t>
                </a:r>
                <a:r>
                  <a:rPr lang="en-US" altLang="zh-TW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𝑡)</a:t>
                </a:r>
                <a:r>
                  <a:rPr lang="zh-TW" alt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的總和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，這邊是要扣掉時間點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t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下的資料點，分母一樣是</a:t>
                </a:r>
                <a:r>
                  <a:rPr lang="en-US" altLang="zh-TW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𝑅_𝑖 (𝑡</a:t>
                </a:r>
                <a:r>
                  <a:rPr lang="en-US" altLang="zh-TW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+</a:t>
                </a:r>
                <a:r>
                  <a:rPr lang="en-US" altLang="zh-TW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的總和</a:t>
                </a:r>
                <a:endPara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81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備忘稿版面配置區 1">
                <a:extLst>
                  <a:ext uri="{FF2B5EF4-FFF2-40B4-BE49-F238E27FC236}">
                    <a16:creationId xmlns:a16="http://schemas.microsoft.com/office/drawing/2014/main" xmlns="" id="{9A21949E-EDE7-4396-8AE3-4DCABAB20C1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另外</a:t>
                </a:r>
                <a:r>
                  <a:rPr lang="en-US" altLang="zh-TW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Heagerty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跟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Zheng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在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2007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的論文中有提到，當比例風險不滿足時，可以使用放寬假設的</a:t>
                </a:r>
                <a:r>
                  <a:rPr lang="en-US" altLang="zh-TW" sz="12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varying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-coefficient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model(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時變係數模型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，模型假設差不多，只是在模型分數的部分，多乘上一個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gamma</a:t>
                </a:r>
                <a14:m>
                  <m:oMath xmlns:m="http://schemas.openxmlformats.org/officeDocument/2006/math">
                    <m:r>
                      <a:rPr lang="zh-TW" altLang="en-US" sz="12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TW" altLang="en-US" dirty="0"/>
                  <a:t>因為跟時間有關，所以是一個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的函數</a:t>
                </a:r>
                <a:endParaRPr lang="en-US" altLang="zh-TW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那這個時變係數函數可以由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1994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年的這篇論文提出的平滑殘差估計法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(residual-based)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的方法估計，所以最後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TP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的估計跟前面一樣，只是在模型分數的地方多乘上一個估計的時變係數函數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備忘稿版面配置區 1">
                <a:extLst>
                  <a:ext uri="{FF2B5EF4-FFF2-40B4-BE49-F238E27FC236}">
                    <a16:creationId xmlns:a16="http://schemas.microsoft.com/office/drawing/2014/main" id="{9A21949E-EDE7-4396-8AE3-4DCABAB20C1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另外</a:t>
                </a:r>
                <a:r>
                  <a:rPr lang="en-US" altLang="zh-TW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Heagerty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&amp; Zheng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在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2007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的論文中有提到，當比例風險不滿足時，可以使用放寬假設的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varying-coefficient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model(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時變係數模型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，模型假設差不多，只是在模型分數的部分，多乘上一個</a:t>
                </a:r>
                <a:r>
                  <a:rPr lang="zh-TW" altLang="en-US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𝛾，</a:t>
                </a:r>
                <a:r>
                  <a:rPr lang="zh-TW" altLang="en-US" dirty="0"/>
                  <a:t>因為與時間有關，所以是一個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的函數，那這個時變係數函數可以由</a:t>
                </a:r>
                <a:r>
                  <a:rPr lang="en-US" altLang="zh-TW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Grambsch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&amp; </a:t>
                </a:r>
                <a:r>
                  <a:rPr lang="en-US" altLang="zh-TW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Therneau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在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1994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年提出的平滑殘差估計法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(residual-based)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的方法估計，所以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TP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的估計跟前面一樣，根據定義可以寫成</a:t>
                </a:r>
                <a:r>
                  <a:rPr lang="en-US" altLang="zh-TW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sum exp⁡〖(𝑀_𝑖 </a:t>
                </a:r>
                <a:r>
                  <a:rPr lang="zh-TW" alt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𝛾</a:t>
                </a:r>
                <a:r>
                  <a:rPr lang="en-US" altLang="zh-TW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 ̂</a:t>
                </a:r>
                <a:r>
                  <a:rPr lang="en-US" altLang="zh-TW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en-US" altLang="zh-TW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𝑡</a:t>
                </a:r>
                <a:r>
                  <a:rPr lang="en-US" altLang="zh-TW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))</a:t>
                </a:r>
                <a:r>
                  <a:rPr lang="en-US" altLang="zh-TW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 𝑅_𝑖 (𝑡)〗</a:t>
                </a:r>
                <a:r>
                  <a:rPr lang="zh-TW" alt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 除以</a:t>
                </a:r>
                <a:r>
                  <a:rPr lang="en-US" altLang="zh-TW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 exp⁡〖(𝑀_𝑖 </a:t>
                </a:r>
                <a:r>
                  <a:rPr lang="zh-TW" altLang="en-US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𝛾</a:t>
                </a:r>
                <a:r>
                  <a:rPr lang="en-US" altLang="zh-TW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 ̂(𝑡)) 𝑅_𝑖 (𝑡)〗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的總和，因為這個</a:t>
                </a:r>
                <a:r>
                  <a:rPr lang="zh-TW" alt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𝛾</a:t>
                </a:r>
                <a:r>
                  <a:rPr lang="en-US" altLang="zh-TW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 ̂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的估計式比較複雜，那我們這邊只是拿來應用，所以就不再深入說明</a:t>
                </a:r>
                <a:endParaRPr lang="zh-TW" alt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171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備忘稿版面配置區 1">
                <a:extLst>
                  <a:ext uri="{FF2B5EF4-FFF2-40B4-BE49-F238E27FC236}">
                    <a16:creationId xmlns:a16="http://schemas.microsoft.com/office/drawing/2014/main" xmlns="" id="{AC10B0FF-6121-4B6E-85CE-1AA28778D63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接著介紹加速失效模型</a:t>
                </a:r>
                <a:r>
                  <a:rPr lang="en-US" altLang="zh-TW" dirty="0"/>
                  <a:t>(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Accelerated failure time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model)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，簡稱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AFT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模型，風險模型假設是</a:t>
                </a:r>
                <a:r>
                  <a:rPr lang="en-US" altLang="zh-TW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lamda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0 (t exp(Mi))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，最後再乘上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exp(Mi)</a:t>
                </a:r>
                <a:r>
                  <a:rPr lang="zh-TW" altLang="en-US" dirty="0"/>
                  <a:t>，透過前面的</a:t>
                </a:r>
                <a:r>
                  <a:rPr lang="en-US" altLang="zh-TW" dirty="0"/>
                  <a:t>1.1</a:t>
                </a:r>
                <a:r>
                  <a:rPr lang="zh-TW" altLang="en-US" dirty="0"/>
                  <a:t>式，我們只需要把風險函數用</a:t>
                </a:r>
                <a:r>
                  <a:rPr lang="en-US" altLang="zh-TW" dirty="0"/>
                  <a:t>AFT</a:t>
                </a:r>
                <a:r>
                  <a:rPr lang="zh-TW" altLang="en-US" dirty="0"/>
                  <a:t>模型的形式帶入就好，所以時間相依敏感度</a:t>
                </a:r>
                <a:r>
                  <a:rPr lang="en-US" altLang="zh-TW" dirty="0"/>
                  <a:t>TP</a:t>
                </a:r>
                <a:r>
                  <a:rPr lang="zh-TW" altLang="en-US" dirty="0"/>
                  <a:t>的估計可以表示成 </a:t>
                </a:r>
                <a:r>
                  <a:rPr lang="en-US" altLang="zh-TW" dirty="0"/>
                  <a:t>sum</a:t>
                </a:r>
                <a:r>
                  <a:rPr lang="zh-TW" altLang="en-US" dirty="0"/>
                  <a:t> 基線風險函數乘上風險指標，除以基線風險函數乘上風險指標的總和</a:t>
                </a:r>
              </a:p>
            </p:txBody>
          </p:sp>
        </mc:Choice>
        <mc:Fallback xmlns="">
          <p:sp>
            <p:nvSpPr>
              <p:cNvPr id="2" name="備忘稿版面配置區 1">
                <a:extLst>
                  <a:ext uri="{FF2B5EF4-FFF2-40B4-BE49-F238E27FC236}">
                    <a16:creationId xmlns:a16="http://schemas.microsoft.com/office/drawing/2014/main" id="{AC10B0FF-6121-4B6E-85CE-1AA28778D63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接著介紹加速失效模型</a:t>
                </a:r>
                <a:r>
                  <a:rPr lang="en-US" altLang="zh-TW" dirty="0"/>
                  <a:t>(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Accelerated failure time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model)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，簡稱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AFT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模型，風險模型假設是</a:t>
                </a:r>
                <a:r>
                  <a:rPr lang="zh-TW" alt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𝜆</a:t>
                </a:r>
                <a:r>
                  <a:rPr lang="en-US" altLang="zh-TW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_0 (t </a:t>
                </a:r>
                <a:r>
                  <a:rPr lang="en-US" altLang="zh-TW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exp(M_𝑖))</a:t>
                </a:r>
                <a:r>
                  <a:rPr lang="en-US" altLang="zh-TW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exp(</a:t>
                </a:r>
                <a:r>
                  <a:rPr lang="en-US" altLang="zh-TW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M_𝑖</a:t>
                </a:r>
                <a:r>
                  <a:rPr lang="en-US" altLang="zh-TW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zh-TW" altLang="en-US" dirty="0"/>
                  <a:t>，透過前面的</a:t>
                </a:r>
                <a:r>
                  <a:rPr lang="en-US" altLang="zh-TW" dirty="0"/>
                  <a:t>1.1</a:t>
                </a:r>
                <a:r>
                  <a:rPr lang="zh-TW" altLang="en-US" dirty="0"/>
                  <a:t>式，我們只需要將風險函數以</a:t>
                </a:r>
                <a:r>
                  <a:rPr lang="en-US" altLang="zh-TW" dirty="0"/>
                  <a:t>AFT</a:t>
                </a:r>
                <a:r>
                  <a:rPr lang="zh-TW" altLang="en-US" dirty="0"/>
                  <a:t>模型的形式帶入就好，所以時間相依敏感度</a:t>
                </a:r>
                <a:r>
                  <a:rPr lang="en-US" altLang="zh-TW" dirty="0"/>
                  <a:t>TP</a:t>
                </a:r>
                <a:r>
                  <a:rPr lang="zh-TW" altLang="en-US" dirty="0"/>
                  <a:t>的估計可以表示成 </a:t>
                </a:r>
                <a:r>
                  <a:rPr lang="en-US" altLang="zh-TW" dirty="0"/>
                  <a:t>sum</a:t>
                </a:r>
                <a:r>
                  <a:rPr lang="zh-TW" altLang="en-US" dirty="0"/>
                  <a:t> 風險函數乘上風險指標，除以風險函數乘上風險指標的總和，</a:t>
                </a:r>
                <a:r>
                  <a:rPr lang="en-US" altLang="zh-TW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  <a:cs typeface="Arial" pitchFamily="34" charset="0"/>
                  </a:rPr>
                  <a:t>𝑢_𝑖</a:t>
                </a:r>
                <a:r>
                  <a:rPr lang="zh-TW" alt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  <a:cs typeface="Arial" pitchFamily="34" charset="0"/>
                  </a:rPr>
                  <a:t> 就是 </a:t>
                </a:r>
                <a:r>
                  <a:rPr lang="en-US" altLang="zh-TW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  <a:cs typeface="Arial" pitchFamily="34" charset="0"/>
                  </a:rPr>
                  <a:t>𝑡⋅exp⁡(𝑀_𝑖 )</a:t>
                </a:r>
                <a:endParaRPr lang="zh-TW" alt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233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備忘稿版面配置區 1">
                <a:extLst>
                  <a:ext uri="{FF2B5EF4-FFF2-40B4-BE49-F238E27FC236}">
                    <a16:creationId xmlns:a16="http://schemas.microsoft.com/office/drawing/2014/main" xmlns="" id="{8606A6E4-D214-4AAD-92AA-F153C732303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TW" altLang="en-US" dirty="0"/>
                  <a:t>那這邊</a:t>
                </a:r>
                <a:r>
                  <a:rPr lang="en-US" altLang="zh-TW" dirty="0"/>
                  <a:t>AFT</a:t>
                </a:r>
                <a:r>
                  <a:rPr lang="zh-TW" altLang="en-US" dirty="0"/>
                  <a:t>模型比較不同的是，他需要估計基線風險函數</a:t>
                </a:r>
                <a:r>
                  <a:rPr lang="en-US" altLang="zh-TW" dirty="0" err="1"/>
                  <a:t>lamda</a:t>
                </a:r>
                <a:r>
                  <a:rPr lang="en-US" altLang="zh-TW" dirty="0"/>
                  <a:t> 0</a:t>
                </a:r>
                <a:r>
                  <a:rPr lang="zh-TW" altLang="en-US" dirty="0"/>
                  <a:t>，這邊採用的是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Zeng &amp; Lin (2007)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提出的核平滑估計式，式子裡的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K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就是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kernel fun.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，這邊是用標準常態的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pdf</a:t>
                </a:r>
              </a:p>
              <a:p>
                <a:pPr marL="171450" marR="0" lvl="0" indent="-17145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那</a:t>
                </a:r>
                <a:r>
                  <a:rPr lang="zh-TW" altLang="en-US" dirty="0"/>
                  <a:t>分子跟分母中的</a:t>
                </a:r>
                <a:r>
                  <a:rPr lang="en-US" altLang="zh-TW" dirty="0" err="1"/>
                  <a:t>h1</a:t>
                </a:r>
                <a:r>
                  <a:rPr lang="zh-TW" altLang="en-US" dirty="0"/>
                  <a:t>跟</a:t>
                </a:r>
                <a:r>
                  <a:rPr lang="en-US" altLang="zh-TW" dirty="0" err="1"/>
                  <a:t>h2</a:t>
                </a:r>
                <a:r>
                  <a:rPr lang="zh-TW" altLang="en-US" dirty="0"/>
                  <a:t>，分別是用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Jones,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在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1990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跟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1991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年提出的最佳帶寬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備忘稿版面配置區 1">
                <a:extLst>
                  <a:ext uri="{FF2B5EF4-FFF2-40B4-BE49-F238E27FC236}">
                    <a16:creationId xmlns:a16="http://schemas.microsoft.com/office/drawing/2014/main" id="{8606A6E4-D214-4AAD-92AA-F153C732303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AFT</a:t>
                </a:r>
                <a:r>
                  <a:rPr lang="zh-TW" altLang="en-US" dirty="0"/>
                  <a:t>比較不同的是，他需要估計基線風險函數，這邊採用的是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Zeng &amp; Lin (2007)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提出的核平滑估計式，</a:t>
                </a:r>
                <a:r>
                  <a:rPr lang="zh-TW" altLang="en-US" sz="1200" b="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估計式可以表示成</a:t>
                </a:r>
                <a:r>
                  <a:rPr lang="en-US" altLang="zh-TW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(𝑛𝑢)^(−1) ∑2_(𝑖=1)^𝑛▒〖Δ_𝑖 𝐾_(ℎ_1 ) (𝐿_𝑖−log⁡𝑢)〗</a:t>
                </a:r>
                <a:r>
                  <a:rPr lang="zh-TW" altLang="en-US" dirty="0"/>
                  <a:t>除以</a:t>
                </a:r>
                <a:r>
                  <a:rPr lang="en-US" altLang="zh-TW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𝑛^(−1) ∑2_(𝑖=1)^𝑛▒∫_(−∞)^(𝐿_𝑖−log⁡𝑢)▒〖𝐾_(ℎ_2 ) (𝑠)𝑑𝑠〗</a:t>
                </a:r>
                <a:r>
                  <a:rPr lang="zh-TW" altLang="en-US" dirty="0"/>
                  <a:t>，其中</a:t>
                </a:r>
                <a:r>
                  <a:rPr lang="en-US" altLang="zh-TW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𝐿_𝑖=log⁡〖</a:t>
                </a:r>
                <a:r>
                  <a:rPr lang="en-US" altLang="zh-TW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𝑉_</a:t>
                </a:r>
                <a:r>
                  <a:rPr lang="en-US" altLang="zh-TW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𝑖 〗+𝑀_𝑖</a:t>
                </a:r>
                <a:r>
                  <a:rPr lang="zh-TW" altLang="en-US" sz="1200" b="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  <a:cs typeface="Arial" pitchFamily="34" charset="0"/>
                  </a:rPr>
                  <a:t>，</a:t>
                </a:r>
                <a:r>
                  <a:rPr lang="en-US" altLang="zh-TW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  <a:cs typeface="Arial" pitchFamily="34" charset="0"/>
                  </a:rPr>
                  <a:t>𝐾_ℎ (𝑠)=  1/ℎ 𝐾(𝑠/ℎ)</a:t>
                </a:r>
                <a:r>
                  <a:rPr lang="zh-TW" altLang="en-US" sz="1200" b="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  <a:cs typeface="Arial" pitchFamily="34" charset="0"/>
                  </a:rPr>
                  <a:t>，</a:t>
                </a:r>
                <a:r>
                  <a:rPr lang="en-US" altLang="zh-TW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  <a:cs typeface="Arial" pitchFamily="34" charset="0"/>
                  </a:rPr>
                  <a:t>𝐾</a:t>
                </a:r>
                <a:r>
                  <a:rPr lang="zh-TW" altLang="en-US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  <a:cs typeface="Arial" pitchFamily="34" charset="0"/>
                  </a:rPr>
                  <a:t> 是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  <a:cs typeface="Arial" pitchFamily="34" charset="0"/>
                  </a:rPr>
                  <a:t>核函數</a:t>
                </a:r>
                <a:endParaRPr lang="en-US" altLang="zh-TW" sz="1200" b="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標楷體" panose="03000509000000000000" pitchFamily="65" charset="-120"/>
                  <a:cs typeface="Arial" pitchFamily="34" charset="0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dirty="0"/>
                  <a:t>，這邊我們是用標準常態的機率密度函數，分子跟分母中的</a:t>
                </a:r>
                <a:r>
                  <a:rPr lang="en-US" altLang="zh-TW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  <a:cs typeface="Arial" pitchFamily="34" charset="0"/>
                  </a:rPr>
                  <a:t>ℎ_1</a:t>
                </a:r>
                <a:r>
                  <a:rPr lang="zh-TW" altLang="en-US" dirty="0"/>
                  <a:t> </a:t>
                </a:r>
                <a:r>
                  <a:rPr lang="en-US" altLang="zh-TW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  <a:cs typeface="Arial" pitchFamily="34" charset="0"/>
                  </a:rPr>
                  <a:t>ℎ_2</a:t>
                </a:r>
                <a:r>
                  <a:rPr lang="zh-TW" altLang="en-US" dirty="0"/>
                  <a:t>，分別使用</a:t>
                </a:r>
                <a:r>
                  <a:rPr lang="en-US" altLang="zh-TW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Jones,1990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以及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Jones &amp; </a:t>
                </a:r>
                <a:r>
                  <a:rPr lang="en-US" altLang="zh-TW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Sheather,1991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提出的最佳帶寬，形式分別長這樣，</a:t>
                </a:r>
                <a:r>
                  <a:rPr lang="en-US" altLang="zh-TW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  <a:cs typeface="Arial" pitchFamily="34" charset="0"/>
                  </a:rPr>
                  <a:t>𝜎_1</a:t>
                </a:r>
                <a:r>
                  <a:rPr lang="zh-TW" alt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  <a:cs typeface="Arial" pitchFamily="34" charset="0"/>
                  </a:rPr>
                  <a:t> </a:t>
                </a:r>
                <a:r>
                  <a:rPr lang="zh-TW" altLang="en-US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  <a:cs typeface="Arial" pitchFamily="34" charset="0"/>
                  </a:rPr>
                  <a:t>為未設限個體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  <a:cs typeface="Arial" pitchFamily="34" charset="0"/>
                  </a:rPr>
                  <a:t>對應</a:t>
                </a:r>
                <a:r>
                  <a:rPr lang="en-US" altLang="zh-TW" sz="1200" b="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  <a:cs typeface="Arial" pitchFamily="34" charset="0"/>
                  </a:rPr>
                  <a:t> 𝐿_𝑖  </a:t>
                </a:r>
                <a:r>
                  <a:rPr lang="zh-TW" altLang="en-US" sz="120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  <a:cs typeface="Arial" pitchFamily="34" charset="0"/>
                  </a:rPr>
                  <a:t>的標準差，</a:t>
                </a:r>
                <a:r>
                  <a:rPr lang="en-US" altLang="zh-TW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  <a:cs typeface="Arial" pitchFamily="34" charset="0"/>
                  </a:rPr>
                  <a:t>𝜎_</a:t>
                </a:r>
                <a:r>
                  <a:rPr lang="en-US" altLang="zh-TW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  <a:cs typeface="Arial" pitchFamily="34" charset="0"/>
                  </a:rPr>
                  <a:t>2</a:t>
                </a:r>
                <a:r>
                  <a:rPr lang="zh-TW" alt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  <a:cs typeface="Arial" pitchFamily="34" charset="0"/>
                  </a:rPr>
                  <a:t> </a:t>
                </a:r>
                <a:r>
                  <a:rPr lang="zh-TW" altLang="en-US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  <a:cs typeface="Arial" pitchFamily="34" charset="0"/>
                  </a:rPr>
                  <a:t>為所有個體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  <a:cs typeface="Arial" pitchFamily="34" charset="0"/>
                  </a:rPr>
                  <a:t>對應</a:t>
                </a:r>
                <a:r>
                  <a:rPr lang="en-US" altLang="zh-TW" sz="120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  <a:cs typeface="Arial" pitchFamily="34" charset="0"/>
                  </a:rPr>
                  <a:t> 𝐿_𝑖  </a:t>
                </a:r>
                <a:r>
                  <a:rPr lang="zh-TW" altLang="en-US" sz="120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  <a:cs typeface="Arial" pitchFamily="34" charset="0"/>
                  </a:rPr>
                  <a:t>的標準差</a:t>
                </a:r>
                <a:endPara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標楷體" panose="03000509000000000000" pitchFamily="65" charset="-120"/>
                  <a:cs typeface="Arial" pitchFamily="34" charset="0"/>
                </a:endParaRPr>
              </a:p>
              <a:p>
                <a:endParaRPr lang="zh-TW" alt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165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備忘稿版面配置區 1">
                <a:extLst>
                  <a:ext uri="{FF2B5EF4-FFF2-40B4-BE49-F238E27FC236}">
                    <a16:creationId xmlns:a16="http://schemas.microsoft.com/office/drawing/2014/main" xmlns="" id="{8E71E40A-AD45-4017-8E63-32B7F0730B0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接著介紹比例勝算模型</a:t>
                </a:r>
                <a:r>
                  <a:rPr lang="en-US" altLang="zh-TW" dirty="0"/>
                  <a:t>(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Proportional Odds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model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，簡稱</a:t>
                </a:r>
                <a:r>
                  <a:rPr lang="en-US" altLang="zh-TW" dirty="0"/>
                  <a:t>PO</a:t>
                </a:r>
                <a:r>
                  <a:rPr lang="zh-TW" altLang="en-US" dirty="0"/>
                  <a:t>，他是一個 </a:t>
                </a:r>
                <a:r>
                  <a:rPr lang="en-US" altLang="zh-TW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logit</a:t>
                </a:r>
                <a:r>
                  <a:rPr lang="zh-TW" alt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模型的擴展，當資料不符合比例風險假設的時候，除了可以用前面介紹的 </a:t>
                </a:r>
                <a:r>
                  <a:rPr lang="en-US" altLang="zh-TW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AFT </a:t>
                </a:r>
                <a:r>
                  <a:rPr lang="zh-TW" alt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模型，也可以考慮使用 </a:t>
                </a:r>
                <a:r>
                  <a:rPr lang="en-US" altLang="zh-TW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PO </a:t>
                </a:r>
                <a:r>
                  <a:rPr lang="zh-TW" alt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模型，模型假設就跟</a:t>
                </a:r>
                <a:r>
                  <a:rPr lang="en-US" altLang="zh-TW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logistic </a:t>
                </a:r>
                <a:r>
                  <a:rPr lang="en-US" altLang="zh-TW" sz="1200" b="0" i="0" u="none" strike="noStrike" kern="1200" baseline="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regressio</a:t>
                </a:r>
                <a:r>
                  <a:rPr lang="zh-TW" alt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很</a:t>
                </a:r>
                <a:r>
                  <a:rPr lang="zh-TW" alt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像</a:t>
                </a:r>
                <a:r>
                  <a:rPr lang="zh-TW" altLang="en-US" dirty="0" smtClean="0"/>
                  <a:t>，</a:t>
                </a:r>
                <a:r>
                  <a:rPr lang="en-US" altLang="zh-TW" dirty="0"/>
                  <a:t>log(p</a:t>
                </a:r>
                <a:r>
                  <a:rPr lang="zh-TW" altLang="en-US" dirty="0"/>
                  <a:t>除以</a:t>
                </a:r>
                <a:r>
                  <a:rPr lang="en-US" altLang="zh-TW" dirty="0"/>
                  <a:t>1-p) = log(</a:t>
                </a:r>
                <a:r>
                  <a:rPr lang="en-US" altLang="zh-TW" dirty="0" err="1"/>
                  <a:t>p0</a:t>
                </a:r>
                <a:r>
                  <a:rPr lang="zh-TW" altLang="en-US" dirty="0"/>
                  <a:t>除以</a:t>
                </a:r>
                <a:r>
                  <a:rPr lang="en-US" altLang="zh-TW" dirty="0"/>
                  <a:t>1-</a:t>
                </a:r>
                <a:r>
                  <a:rPr lang="en-US" altLang="zh-TW" dirty="0" err="1"/>
                  <a:t>p0</a:t>
                </a:r>
                <a:r>
                  <a:rPr lang="en-US" altLang="zh-TW" dirty="0"/>
                  <a:t>)+X beta</a:t>
                </a:r>
                <a:r>
                  <a:rPr lang="zh-TW" altLang="en-US" dirty="0"/>
                  <a:t>，那也可以把它改寫成存活函數的形式，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其中</a:t>
                </a:r>
                <a14:m>
                  <m:oMath xmlns:m="http://schemas.openxmlformats.org/officeDocument/2006/math">
                    <m:r>
                      <a:rPr lang="zh-TW" altLang="en-US" sz="12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12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en-US" altLang="zh-TW" dirty="0"/>
                  <a:t>(t) </a:t>
                </a:r>
                <a:r>
                  <a:rPr lang="zh-TW" altLang="en-US" dirty="0"/>
                  <a:t>是基線存活時間勝算，那風險模型可以表示成</a:t>
                </a:r>
                <a:r>
                  <a:rPr lang="en-US" altLang="zh-TW" dirty="0"/>
                  <a:t>g(t)</a:t>
                </a:r>
                <a:r>
                  <a:rPr lang="zh-TW" altLang="en-US" dirty="0"/>
                  <a:t>除以</a:t>
                </a:r>
                <a:r>
                  <a:rPr lang="en-US" altLang="zh-TW" dirty="0"/>
                  <a:t>exp(-X beta)+</a:t>
                </a:r>
                <a:r>
                  <a:rPr lang="zh-TW" altLang="en-US" dirty="0"/>
                  <a:t>基線存活時間勝算，所以這邊主要有兩個東西需要估計，一個是基線存活時間勝算</a:t>
                </a:r>
                <a:r>
                  <a:rPr lang="en-US" altLang="zh-TW" dirty="0"/>
                  <a:t>G(t)</a:t>
                </a:r>
                <a:r>
                  <a:rPr lang="zh-TW" altLang="en-US" dirty="0"/>
                  <a:t>，一個是</a:t>
                </a:r>
                <a:r>
                  <a:rPr lang="en-US" altLang="zh-TW" dirty="0"/>
                  <a:t>beta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備忘稿版面配置區 1">
                <a:extLst>
                  <a:ext uri="{FF2B5EF4-FFF2-40B4-BE49-F238E27FC236}">
                    <a16:creationId xmlns:a16="http://schemas.microsoft.com/office/drawing/2014/main" id="{8E71E40A-AD45-4017-8E63-32B7F0730B0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接著介紹比例勝算模型</a:t>
                </a:r>
                <a:r>
                  <a:rPr lang="en-US" altLang="zh-TW" dirty="0"/>
                  <a:t>(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Proportional Odds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model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，簡稱</a:t>
                </a:r>
                <a:r>
                  <a:rPr lang="en-US" altLang="zh-TW" dirty="0"/>
                  <a:t>PO</a:t>
                </a:r>
                <a:r>
                  <a:rPr lang="zh-TW" altLang="en-US" dirty="0"/>
                  <a:t>，他是一個 </a:t>
                </a:r>
                <a:r>
                  <a:rPr lang="en-US" altLang="zh-TW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logit</a:t>
                </a:r>
                <a:r>
                  <a:rPr lang="zh-TW" alt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模型的擴展，當資料不符合比例風險假設的時候，除了可以用 </a:t>
                </a:r>
                <a:r>
                  <a:rPr lang="en-US" altLang="zh-TW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AFT </a:t>
                </a:r>
                <a:r>
                  <a:rPr lang="zh-TW" alt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模型，也可以考慮使用 </a:t>
                </a:r>
                <a:r>
                  <a:rPr lang="en-US" altLang="zh-TW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PO </a:t>
                </a:r>
                <a:r>
                  <a:rPr lang="zh-TW" alt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模型，模型假設是</a:t>
                </a:r>
                <a:r>
                  <a:rPr lang="en-US" altLang="zh-TW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log</a:t>
                </a:r>
                <a:r>
                  <a:rPr lang="zh-TW" alt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 </a:t>
                </a:r>
                <a:r>
                  <a:rPr lang="en-US" altLang="zh-TW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𝑃(𝑇≤𝑡 ∣ 𝑋)</a:t>
                </a:r>
                <a:r>
                  <a:rPr lang="zh-TW" altLang="en-US" dirty="0"/>
                  <a:t>除以</a:t>
                </a:r>
                <a:r>
                  <a:rPr lang="en-US" altLang="zh-TW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1−𝑃(𝑇≤𝑡∣ 𝑋)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:r>
                  <a:rPr lang="en-US" altLang="zh-TW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log⁡((</a:t>
                </a:r>
                <a:r>
                  <a:rPr lang="en-US" altLang="zh-TW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𝑃</a:t>
                </a:r>
                <a:r>
                  <a:rPr lang="en-US" altLang="zh-TW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(𝑇 ≤ 𝑡))/(</a:t>
                </a:r>
                <a:r>
                  <a:rPr lang="en-US" altLang="zh-TW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1−𝑃</a:t>
                </a:r>
                <a:r>
                  <a:rPr lang="en-US" altLang="zh-TW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(𝑇 ≤ 𝑡)))+𝑋^𝑇 𝛽</a:t>
                </a:r>
                <a:endParaRPr lang="en-US" altLang="zh-TW" dirty="0"/>
              </a:p>
              <a:p>
                <a:r>
                  <a:rPr lang="zh-TW" altLang="en-US" dirty="0"/>
                  <a:t>可以把它改寫成存活函數的形式，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其中</a:t>
                </a:r>
                <a:r>
                  <a:rPr lang="zh-TW" altLang="en-US" sz="120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TW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𝐺(𝑡)=(1−S(</a:t>
                </a:r>
                <a:r>
                  <a:rPr lang="en-US" altLang="zh-TW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𝑡|𝑋=0))/(𝑆(𝑡|𝑋=0))</a:t>
                </a:r>
                <a:r>
                  <a:rPr lang="zh-TW" altLang="en-US" dirty="0"/>
                  <a:t>是基線存活時間勝算，那風險模型可以表示成</a:t>
                </a:r>
                <a:r>
                  <a:rPr lang="en-US" altLang="zh-TW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(𝑔(𝑡))/(exp⁡(−𝑋^𝑇 𝛽)+𝐺(𝑡))</a:t>
                </a:r>
                <a:r>
                  <a:rPr lang="zh-TW" altLang="en-US" dirty="0"/>
                  <a:t>，所以這邊主要有兩個東西需要估計，一個是</a:t>
                </a:r>
                <a:r>
                  <a:rPr lang="en-US" altLang="zh-TW" dirty="0"/>
                  <a:t>G(t)</a:t>
                </a:r>
                <a:r>
                  <a:rPr lang="zh-TW" altLang="en-US" dirty="0"/>
                  <a:t>，一個是</a:t>
                </a:r>
                <a:r>
                  <a:rPr lang="en-US" altLang="zh-TW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𝛽</a:t>
                </a:r>
                <a:endParaRPr lang="zh-TW" alt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7352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備忘稿版面配置區 1">
                <a:extLst>
                  <a:ext uri="{FF2B5EF4-FFF2-40B4-BE49-F238E27FC236}">
                    <a16:creationId xmlns:a16="http://schemas.microsoft.com/office/drawing/2014/main" xmlns="" id="{616D85FD-4F7F-40AA-AA83-FD757503206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G(t)</a:t>
                </a:r>
                <a:r>
                  <a:rPr lang="zh-TW" altLang="en-US" dirty="0"/>
                  <a:t>的部分，根據過去文獻，可以利用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Breslow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sz="12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估計式</m:t>
                    </m:r>
                    <m:r>
                      <a:rPr lang="zh-TW" altLang="en-US" sz="12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2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sz="12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12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𝑡𝑒𝑙𝑑𝑎</m:t>
                    </m:r>
                  </m:oMath>
                </a14:m>
                <a:r>
                  <a:rPr lang="zh-TW" altLang="en-US" dirty="0"/>
                  <a:t>，在固定</a:t>
                </a:r>
                <a:r>
                  <a:rPr lang="en-US" altLang="zh-TW" dirty="0"/>
                  <a:t>beta</a:t>
                </a:r>
                <a:r>
                  <a:rPr lang="zh-TW" altLang="en-US" dirty="0"/>
                  <a:t>的情況下估計，他的形式是積分</a:t>
                </a:r>
                <a:r>
                  <a:rPr lang="en-US" altLang="zh-TW" dirty="0" err="1"/>
                  <a:t>S0</a:t>
                </a:r>
                <a:r>
                  <a:rPr lang="zh-TW" altLang="en-US" dirty="0"/>
                  <a:t>分之</a:t>
                </a:r>
                <a:r>
                  <a:rPr lang="en-US" altLang="zh-TW" dirty="0"/>
                  <a:t>1 </a:t>
                </a:r>
                <a:r>
                  <a:rPr lang="en-US" altLang="zh-TW" dirty="0" err="1"/>
                  <a:t>dN.star</a:t>
                </a:r>
                <a:r>
                  <a:rPr lang="zh-TW" altLang="en-US" dirty="0"/>
                  <a:t>，</a:t>
                </a:r>
                <a:r>
                  <a:rPr lang="zh-TW" altLang="en-US" dirty="0" smtClean="0"/>
                  <a:t>其中</a:t>
                </a:r>
                <a:r>
                  <a:rPr lang="en-US" altLang="zh-TW" dirty="0" err="1" smtClean="0"/>
                  <a:t>S0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=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sum</a:t>
                </a:r>
                <a:r>
                  <a:rPr lang="zh-TW" altLang="en-US" dirty="0"/>
                  <a:t>風險指標乘上</a:t>
                </a:r>
                <a:r>
                  <a:rPr lang="en-US" altLang="zh-TW" dirty="0"/>
                  <a:t>exp</a:t>
                </a:r>
                <a:r>
                  <a:rPr lang="zh-TW" altLang="en-US" dirty="0"/>
                  <a:t>模型分數再乘上基線風險，</a:t>
                </a:r>
                <a:r>
                  <a:rPr lang="en-US" altLang="zh-TW" dirty="0"/>
                  <a:t>dN.star</a:t>
                </a:r>
                <a:r>
                  <a:rPr lang="en-US" altLang="zh-TW" dirty="0" smtClean="0"/>
                  <a:t>=S0dG(t)+dM.(t)</a:t>
                </a:r>
                <a:r>
                  <a:rPr lang="zh-TW" altLang="en-US" dirty="0" smtClean="0"/>
                  <a:t>，</a:t>
                </a:r>
                <a:r>
                  <a:rPr lang="en-US" altLang="zh-TW" dirty="0" err="1" smtClean="0"/>
                  <a:t>Mi</a:t>
                </a:r>
                <a:r>
                  <a:rPr lang="en-US" altLang="zh-TW" dirty="0" smtClean="0"/>
                  <a:t>(t)</a:t>
                </a:r>
                <a:r>
                  <a:rPr lang="zh-TW" altLang="en-US" dirty="0" smtClean="0"/>
                  <a:t>是</a:t>
                </a:r>
                <a:r>
                  <a:rPr lang="zh-TW" altLang="en-US" dirty="0"/>
                  <a:t>一個計數過程</a:t>
                </a:r>
                <a:r>
                  <a:rPr lang="en-US" altLang="zh-TW" dirty="0"/>
                  <a:t>(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Counting process </a:t>
                </a:r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備忘稿版面配置區 1">
                <a:extLst>
                  <a:ext uri="{FF2B5EF4-FFF2-40B4-BE49-F238E27FC236}">
                    <a16:creationId xmlns:a16="http://schemas.microsoft.com/office/drawing/2014/main" id="{616D85FD-4F7F-40AA-AA83-FD757503206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G(t)</a:t>
                </a:r>
                <a:r>
                  <a:rPr lang="zh-TW" altLang="en-US" dirty="0"/>
                  <a:t>的部分，根據過去文獻，可以利用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Breslow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en-US" sz="120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估計式 </a:t>
                </a:r>
                <a:r>
                  <a:rPr lang="en-US" altLang="zh-TW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𝐺 ̃</a:t>
                </a:r>
                <a:r>
                  <a:rPr lang="zh-TW" altLang="en-US" dirty="0"/>
                  <a:t>，在固定</a:t>
                </a:r>
                <a:r>
                  <a:rPr lang="en-US" altLang="zh-TW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𝛽</a:t>
                </a:r>
                <a:r>
                  <a:rPr lang="zh-TW" altLang="en-US" dirty="0"/>
                  <a:t>下的情況估計，他的形式長這樣</a:t>
                </a:r>
                <a:r>
                  <a:rPr lang="en-US" altLang="zh-TW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∫_0^𝑡▒1/(</a:t>
                </a:r>
                <a:r>
                  <a:rPr lang="en-US" altLang="zh-TW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  <a:cs typeface="Arial" pitchFamily="34" charset="0"/>
                  </a:rPr>
                  <a:t>𝑆_0 (</a:t>
                </a:r>
                <a:r>
                  <a:rPr lang="en-US" altLang="zh-TW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  <a:cs typeface="Arial" pitchFamily="34" charset="0"/>
                  </a:rPr>
                  <a:t>𝑠</a:t>
                </a:r>
                <a:r>
                  <a:rPr lang="en-US" altLang="zh-TW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  <a:cs typeface="Arial" pitchFamily="34" charset="0"/>
                  </a:rPr>
                  <a:t>,𝛽,</a:t>
                </a:r>
                <a:r>
                  <a:rPr lang="en-US" altLang="zh-TW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  <a:cs typeface="Arial" pitchFamily="34" charset="0"/>
                  </a:rPr>
                  <a:t>𝐺 ̃ ) ) </a:t>
                </a:r>
                <a:r>
                  <a:rPr lang="en-US" altLang="zh-TW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𝑑𝑁_⋅^∗ (𝑠)</a:t>
                </a:r>
                <a:r>
                  <a:rPr lang="zh-TW" altLang="en-US" dirty="0"/>
                  <a:t>，其中</a:t>
                </a:r>
                <a:r>
                  <a:rPr lang="en-US" altLang="zh-TW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  <a:cs typeface="Arial" pitchFamily="34" charset="0"/>
                  </a:rPr>
                  <a:t>〖</a:t>
                </a:r>
                <a:r>
                  <a:rPr lang="zh-TW" altLang="en-US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  <a:cs typeface="Arial" pitchFamily="34" charset="0"/>
                  </a:rPr>
                  <a:t>  </a:t>
                </a:r>
                <a:r>
                  <a:rPr lang="en-US" altLang="zh-TW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  <a:cs typeface="Arial" pitchFamily="34" charset="0"/>
                  </a:rPr>
                  <a:t>𝑆〗_0 (𝑡,𝛽,𝐺)=</a:t>
                </a:r>
                <a:r>
                  <a:rPr lang="en-US" altLang="zh-TW" dirty="0"/>
                  <a:t>sum</a:t>
                </a:r>
                <a:r>
                  <a:rPr lang="zh-TW" altLang="en-US" dirty="0"/>
                  <a:t>風險指標乘上</a:t>
                </a:r>
                <a:r>
                  <a:rPr lang="en-US" altLang="zh-TW" dirty="0"/>
                  <a:t>exp</a:t>
                </a:r>
                <a:r>
                  <a:rPr lang="zh-TW" altLang="en-US" dirty="0"/>
                  <a:t>模型分數在乘上基線風險，</a:t>
                </a:r>
                <a:r>
                  <a:rPr lang="en-US" altLang="zh-TW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𝑑𝑁_⋅^∗ (𝑡)=𝑆_0 (𝑡,𝛽,𝐺)𝑑𝐺(𝑡)+𝑑</a:t>
                </a:r>
                <a:r>
                  <a:rPr lang="en-US" altLang="zh-TW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𝑀_⋅ (𝑡)</a:t>
                </a:r>
                <a:r>
                  <a:rPr lang="zh-TW" altLang="en-US" dirty="0"/>
                  <a:t>，</a:t>
                </a:r>
                <a:r>
                  <a:rPr lang="en-US" altLang="zh-TW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  <a:cs typeface="Arial" pitchFamily="34" charset="0"/>
                  </a:rPr>
                  <a:t>𝑀_𝑖 (𝑡)</a:t>
                </a:r>
                <a:r>
                  <a:rPr lang="zh-TW" altLang="en-US" dirty="0"/>
                  <a:t>是一個計數過程</a:t>
                </a:r>
                <a:r>
                  <a:rPr lang="en-US" altLang="zh-TW" dirty="0"/>
                  <a:t>(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Counting process </a:t>
                </a:r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194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這次的報告大致會分成</a:t>
            </a:r>
            <a:r>
              <a:rPr lang="en-US" altLang="zh-TW" dirty="0"/>
              <a:t>5</a:t>
            </a:r>
            <a:r>
              <a:rPr lang="zh-TW" altLang="en-US" dirty="0"/>
              <a:t>個部分，依序是緒論、統計方法、模擬研究、資料分析，以及最後的結論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796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備忘稿版面配置區 1">
                <a:extLst>
                  <a:ext uri="{FF2B5EF4-FFF2-40B4-BE49-F238E27FC236}">
                    <a16:creationId xmlns:a16="http://schemas.microsoft.com/office/drawing/2014/main" xmlns="" id="{9606131B-342C-478F-92BC-0C10390EAB6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Beta</a:t>
                </a:r>
                <a:r>
                  <a:rPr lang="zh-TW" altLang="en-US" dirty="0"/>
                  <a:t>的估計用的是部分概似函數，形式長這樣，中間的</a:t>
                </a:r>
                <a:r>
                  <a:rPr lang="en-US" altLang="zh-TW" dirty="0"/>
                  <a:t>G(t)</a:t>
                </a:r>
                <a:r>
                  <a:rPr lang="zh-TW" altLang="en-US" dirty="0" smtClean="0"/>
                  <a:t>跟</a:t>
                </a:r>
                <a:r>
                  <a:rPr lang="en-US" altLang="zh-TW" dirty="0" smtClean="0"/>
                  <a:t>dG(t)</a:t>
                </a:r>
                <a:r>
                  <a:rPr lang="zh-TW" altLang="en-US" dirty="0" smtClean="0"/>
                  <a:t>是用</a:t>
                </a:r>
                <a:r>
                  <a:rPr lang="en-US" altLang="zh-TW" dirty="0" err="1" smtClean="0"/>
                  <a:t>G.telda</a:t>
                </a:r>
                <a:r>
                  <a:rPr lang="zh-TW" altLang="en-US" dirty="0" smtClean="0"/>
                  <a:t>跟</a:t>
                </a:r>
                <a:r>
                  <a:rPr lang="en-US" altLang="zh-TW" dirty="0" err="1" smtClean="0"/>
                  <a:t>dG.telda</a:t>
                </a:r>
                <a:r>
                  <a:rPr lang="zh-TW" altLang="en-US" dirty="0" smtClean="0"/>
                  <a:t>帶入</a:t>
                </a:r>
                <a:r>
                  <a:rPr lang="zh-TW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，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然後再</a:t>
                </a:r>
                <a:r>
                  <a:rPr lang="zh-TW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對</a:t>
                </a:r>
                <a:r>
                  <a:rPr lang="en-US" altLang="zh-TW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beta</a:t>
                </a:r>
                <a:r>
                  <a:rPr lang="zh-TW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微分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整理，令他等於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0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，求解之後就可以得到</a:t>
                </a:r>
                <a:r>
                  <a:rPr lang="en-US" altLang="zh-TW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beta</a:t>
                </a:r>
                <a:r>
                  <a:rPr lang="en-US" altLang="zh-TW" dirty="0" err="1"/>
                  <a:t>.hat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備忘稿版面配置區 1">
                <a:extLst>
                  <a:ext uri="{FF2B5EF4-FFF2-40B4-BE49-F238E27FC236}">
                    <a16:creationId xmlns:a16="http://schemas.microsoft.com/office/drawing/2014/main" id="{9606131B-342C-478F-92BC-0C10390EAB6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n-US" altLang="zh-TW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𝛽</a:t>
                </a:r>
                <a:r>
                  <a:rPr lang="zh-TW" altLang="en-US" dirty="0"/>
                  <a:t>的估計用的是部分概似函數，形式長這樣，中間的</a:t>
                </a:r>
                <a:r>
                  <a:rPr lang="en-US" altLang="zh-TW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  <a:cs typeface="Arial" pitchFamily="34" charset="0"/>
                  </a:rPr>
                  <a:t>𝐺(𝑡)  </a:t>
                </a:r>
                <a:r>
                  <a:rPr lang="zh-TW" altLang="en-US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  <a:cs typeface="Arial" pitchFamily="34" charset="0"/>
                  </a:rPr>
                  <a:t>與</a:t>
                </a:r>
                <a:r>
                  <a:rPr lang="en-US" altLang="zh-TW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  <a:cs typeface="Arial" pitchFamily="34" charset="0"/>
                  </a:rPr>
                  <a:t> 𝑑𝐺(𝑡) </a:t>
                </a:r>
                <a:r>
                  <a:rPr lang="zh-TW" altLang="en-US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  <a:cs typeface="Arial" pitchFamily="34" charset="0"/>
                  </a:rPr>
                  <a:t>由 </a:t>
                </a:r>
                <a:r>
                  <a:rPr lang="en-US" altLang="zh-TW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  <a:cs typeface="Arial" pitchFamily="34" charset="0"/>
                  </a:rPr>
                  <a:t>𝐺</a:t>
                </a:r>
                <a:r>
                  <a:rPr lang="zh-TW" altLang="en-US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  <a:cs typeface="Arial" pitchFamily="34" charset="0"/>
                  </a:rPr>
                  <a:t> ̃</a:t>
                </a:r>
                <a:r>
                  <a:rPr lang="en-US" altLang="zh-TW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  <a:cs typeface="Arial" pitchFamily="34" charset="0"/>
                  </a:rPr>
                  <a:t>(𝑡,𝛽) </a:t>
                </a:r>
                <a:r>
                  <a:rPr lang="zh-TW" altLang="en-US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  <a:cs typeface="Arial" pitchFamily="34" charset="0"/>
                  </a:rPr>
                  <a:t>與 </a:t>
                </a:r>
                <a:r>
                  <a:rPr lang="en-US" altLang="zh-TW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  <a:cs typeface="Arial" pitchFamily="34" charset="0"/>
                  </a:rPr>
                  <a:t>𝑑𝐺 ̃(𝑡,𝛽) 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代入，然後再對</a:t>
                </a:r>
                <a:r>
                  <a:rPr lang="en-US" altLang="zh-TW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𝛽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微分整理，令他等於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0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，求解之後就可以得到</a:t>
                </a:r>
                <a:r>
                  <a:rPr lang="en-US" altLang="zh-TW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𝛽</a:t>
                </a:r>
                <a:r>
                  <a:rPr lang="en-US" altLang="zh-TW" dirty="0"/>
                  <a:t>.hat</a:t>
                </a:r>
                <a:endParaRPr lang="zh-TW" alt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8375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xmlns="" id="{F17D4B8C-5FD1-4B65-88D2-05ED482D9D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有了風險函數的估計後，就可以根據前面的</a:t>
            </a:r>
            <a:r>
              <a:rPr lang="en-US" altLang="zh-TW" dirty="0"/>
              <a:t>1.1</a:t>
            </a:r>
            <a:r>
              <a:rPr lang="zh-TW" altLang="en-US" dirty="0"/>
              <a:t>式，把風險函數的估計式帶進去，最後就可以得到</a:t>
            </a:r>
            <a:r>
              <a:rPr lang="en-US" altLang="zh-TW" dirty="0"/>
              <a:t>TP</a:t>
            </a:r>
            <a:r>
              <a:rPr lang="zh-TW" altLang="en-US" dirty="0"/>
              <a:t>的估計，最後可以表示成這個形式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083622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xmlns="" id="{F17D4B8C-5FD1-4B65-88D2-05ED482D9D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以上就是本篇會用到的模型跟估計式，接著我會講解在初步模擬計算</a:t>
            </a:r>
            <a:r>
              <a:rPr lang="en-US" altLang="zh-TW" dirty="0"/>
              <a:t>AUC</a:t>
            </a:r>
            <a:r>
              <a:rPr lang="zh-TW" altLang="en-US" dirty="0"/>
              <a:t>的時候遇到的問題，還有他發生的原因，最後講解修改的方式，所以我們直接先進入模擬的部分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614593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0996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首先講一下修正計算方式的動機，這個表格是原始的模擬方式的結果，一開始會觀察到，當我們把估計的時間點拉長之後，會發現在後期的估計結果，都會明顯比真實值小很多，而且一般會認為</a:t>
            </a:r>
            <a:r>
              <a:rPr lang="en-US" altLang="zh-TW" dirty="0"/>
              <a:t>AUC</a:t>
            </a:r>
            <a:r>
              <a:rPr lang="zh-TW" altLang="en-US" dirty="0"/>
              <a:t>應該要大於</a:t>
            </a:r>
            <a:r>
              <a:rPr lang="en-US" altLang="zh-TW" dirty="0"/>
              <a:t>0.5</a:t>
            </a:r>
            <a:r>
              <a:rPr lang="zh-TW" altLang="en-US" dirty="0"/>
              <a:t>比較合理，另外我們還發現他在後期的標準差會變得非常大，所以回去看了一下它原始計算的方式，根據定義，它估計的方式是在每一個事件發生的時間點上才能估計，也就是說要有</a:t>
            </a:r>
            <a:r>
              <a:rPr lang="en-US" altLang="zh-TW" dirty="0"/>
              <a:t>event</a:t>
            </a:r>
            <a:r>
              <a:rPr lang="zh-TW" altLang="en-US" dirty="0"/>
              <a:t>發生的位置才可以估計，所以估計會是離散點的形式，因為是離散點的關係，所以最後在計算</a:t>
            </a:r>
            <a:r>
              <a:rPr lang="en-US" altLang="zh-TW" dirty="0"/>
              <a:t>AUC</a:t>
            </a:r>
            <a:r>
              <a:rPr lang="zh-TW" altLang="en-US" dirty="0"/>
              <a:t>的時候，是以梯形法把面積累加起來的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先看一下原始的圖形樣子，那這個每一張圖代表不同時間下的估計結果，我們會發現每張圖都會有一個現象，就是他們都會在某一個</a:t>
            </a:r>
            <a:r>
              <a:rPr lang="en-US" altLang="zh-TW" dirty="0"/>
              <a:t>FP</a:t>
            </a:r>
            <a:r>
              <a:rPr lang="zh-TW" altLang="en-US" dirty="0"/>
              <a:t>下，會有重疊的兩個點，每張圖都會有，只是位置可能不太一樣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原因是因為原始定義下，</a:t>
            </a:r>
            <a:r>
              <a:rPr lang="en-US" altLang="zh-TW" dirty="0"/>
              <a:t>FP</a:t>
            </a:r>
            <a:r>
              <a:rPr lang="zh-TW" altLang="en-US" dirty="0"/>
              <a:t>估計的定義範圍是沒有包含</a:t>
            </a:r>
            <a:r>
              <a:rPr lang="en-US" altLang="zh-TW" dirty="0"/>
              <a:t>event</a:t>
            </a:r>
            <a:r>
              <a:rPr lang="zh-TW" altLang="en-US" dirty="0"/>
              <a:t>發生的時間點</a:t>
            </a:r>
            <a:r>
              <a:rPr lang="en-US" altLang="zh-TW" dirty="0"/>
              <a:t>t</a:t>
            </a:r>
            <a:r>
              <a:rPr lang="zh-TW" altLang="en-US" dirty="0"/>
              <a:t>下的資料點，所以在計算的時候，</a:t>
            </a:r>
            <a:r>
              <a:rPr lang="en-US" altLang="zh-TW" dirty="0"/>
              <a:t>FP</a:t>
            </a:r>
            <a:r>
              <a:rPr lang="zh-TW" altLang="en-US" dirty="0"/>
              <a:t>的估計會少一個資料點，那為了填補這個點，所以原始的方式是直接假設這個點上的</a:t>
            </a:r>
            <a:r>
              <a:rPr lang="en-US" altLang="zh-TW" dirty="0"/>
              <a:t>FP</a:t>
            </a:r>
            <a:r>
              <a:rPr lang="zh-TW" altLang="en-US" dirty="0"/>
              <a:t>是沒有變動的，所以才會造成我們剛剛看到的都會有一個重複點的問題，這樣的方式在前期的影響可能不大，但是當時間越後期的時候，資料點變少，就會明顯影響到圖形的曲線，以這個圖為例子的話，原始的計算方式，在這個臨界值</a:t>
            </a:r>
            <a:r>
              <a:rPr lang="en-US" altLang="zh-TW" dirty="0"/>
              <a:t>c</a:t>
            </a:r>
            <a:r>
              <a:rPr lang="zh-TW" altLang="en-US" dirty="0"/>
              <a:t>下，利用梯形法計算的時候，面積會是長這個樣子，但是當我們不採用時間</a:t>
            </a:r>
            <a:r>
              <a:rPr lang="en-US" altLang="zh-TW" dirty="0"/>
              <a:t>t</a:t>
            </a:r>
            <a:r>
              <a:rPr lang="zh-TW" altLang="en-US" dirty="0"/>
              <a:t>下的這個點的時候，所計算出來的面積會是這個樣子，這兩個之間的差異在越後期的影響會越來越大，因為每塊面積的占比會越來越大，尤其是在估計結果小於</a:t>
            </a:r>
            <a:r>
              <a:rPr lang="en-US" altLang="zh-TW" dirty="0"/>
              <a:t>0.5</a:t>
            </a:r>
            <a:r>
              <a:rPr lang="zh-TW" altLang="en-US" dirty="0"/>
              <a:t>的時候會更明顯，所以修正的方法就是改變計算的基準點，讓曲線的樣子更合理一點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那我們最後再看兩個比較極端的例子，這張圖算出來的面積明顯就比</a:t>
            </a:r>
            <a:r>
              <a:rPr lang="en-US" altLang="zh-TW" dirty="0"/>
              <a:t>0.5</a:t>
            </a:r>
            <a:r>
              <a:rPr lang="zh-TW" altLang="en-US" dirty="0"/>
              <a:t>還小，甚至還會有這樣子的情形，它的面積直接變成</a:t>
            </a:r>
            <a:r>
              <a:rPr lang="en-US" altLang="zh-TW" dirty="0"/>
              <a:t>0</a:t>
            </a:r>
            <a:r>
              <a:rPr lang="zh-TW" altLang="en-US" dirty="0"/>
              <a:t>。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以上就是我在模擬的時候發現的問題</a:t>
            </a:r>
            <a:r>
              <a:rPr lang="zh-TW" altLang="en-US" dirty="0" smtClean="0"/>
              <a:t>，以及針對</a:t>
            </a:r>
            <a:r>
              <a:rPr lang="zh-TW" altLang="en-US" dirty="0"/>
              <a:t>這個問題提出的修正方式，接下來我會透過模擬，展示在修正前跟修正後的估計結果之間的差異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1479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接下來是模擬的部分，模擬總共會分兩個部分，先講第一部分，這邊的目的是在比較剛剛提到的修正前跟修正後的結果之間的差異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模擬步驟，這邊我們每次會生成樣本數為</a:t>
            </a:r>
            <a:r>
              <a:rPr lang="en-US" altLang="zh-TW" dirty="0"/>
              <a:t>n(=200)</a:t>
            </a:r>
            <a:r>
              <a:rPr lang="zh-TW" altLang="en-US" dirty="0"/>
              <a:t>的隨機變數</a:t>
            </a:r>
            <a:r>
              <a:rPr lang="en-US" altLang="zh-TW" dirty="0" err="1"/>
              <a:t>X~N</a:t>
            </a:r>
            <a:r>
              <a:rPr lang="en-US" altLang="zh-TW" dirty="0"/>
              <a:t>(0,1),</a:t>
            </a:r>
            <a:r>
              <a:rPr lang="zh-TW" altLang="en-US" dirty="0"/>
              <a:t>設限時間</a:t>
            </a:r>
            <a:r>
              <a:rPr lang="en-US" altLang="zh-TW" dirty="0"/>
              <a:t>C~</a:t>
            </a:r>
            <a:r>
              <a:rPr lang="zh-TW" altLang="en-US" dirty="0"/>
              <a:t>指數分配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第二步的存活時間就根據不同的風險模型，用</a:t>
            </a:r>
            <a:r>
              <a:rPr lang="en-US" altLang="zh-TW" dirty="0"/>
              <a:t>inverse transform</a:t>
            </a:r>
            <a:r>
              <a:rPr lang="zh-TW" altLang="en-US" dirty="0"/>
              <a:t>的方法生成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接著是觀測時間</a:t>
            </a:r>
            <a:r>
              <a:rPr lang="en-US" altLang="zh-TW" dirty="0"/>
              <a:t>Vi</a:t>
            </a:r>
            <a:r>
              <a:rPr lang="zh-TW" altLang="en-US" dirty="0"/>
              <a:t>跟設線指標</a:t>
            </a:r>
            <a:r>
              <a:rPr lang="en-US" altLang="zh-TW" dirty="0" err="1"/>
              <a:t>delta_i</a:t>
            </a:r>
            <a:r>
              <a:rPr lang="zh-TW" altLang="en-US" dirty="0"/>
              <a:t>的判別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最後再根據定義計算出</a:t>
            </a:r>
            <a:r>
              <a:rPr lang="en-US" altLang="zh-TW" dirty="0"/>
              <a:t>TP</a:t>
            </a:r>
            <a:r>
              <a:rPr lang="zh-TW" altLang="en-US" dirty="0"/>
              <a:t>、</a:t>
            </a:r>
            <a:r>
              <a:rPr lang="en-US" altLang="zh-TW" dirty="0"/>
              <a:t>FP</a:t>
            </a:r>
            <a:r>
              <a:rPr lang="zh-TW" altLang="en-US" dirty="0"/>
              <a:t>、</a:t>
            </a:r>
            <a:r>
              <a:rPr lang="en-US" altLang="zh-TW" dirty="0"/>
              <a:t>AUC</a:t>
            </a:r>
            <a:r>
              <a:rPr lang="zh-TW" altLang="en-US" dirty="0"/>
              <a:t>跟一致性指標還有標準差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以上的步驟會重複</a:t>
            </a:r>
            <a:r>
              <a:rPr lang="en-US" altLang="zh-TW" dirty="0"/>
              <a:t>500</a:t>
            </a:r>
            <a:r>
              <a:rPr lang="zh-TW" altLang="en-US" dirty="0" smtClean="0"/>
              <a:t>次</a:t>
            </a:r>
            <a:endParaRPr lang="en-US" altLang="zh-TW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789A33-A361-4541-B6A7-456994CC0C0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9288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第一個是</a:t>
            </a:r>
            <a:r>
              <a:rPr lang="en-US" altLang="zh-TW" dirty="0"/>
              <a:t>Cox</a:t>
            </a:r>
            <a:r>
              <a:rPr lang="zh-TW" altLang="en-US" dirty="0"/>
              <a:t>模型的模擬，主要是想要比較新舊方法之間的差異，存活時間的設定來自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Lognormal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分配，樣本數是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接著是一些參數設定、風險模型跟存活時間的生成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設限率的部分分成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20%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跟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40%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，主要是想要知道在不同的設限率下，估計結果有什麼不同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4163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下面兩個表是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Lognormal Cox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模型的模擬結果，左邊的表是設限率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20%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，右邊是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40%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，那表格從左到右，分別代表時間、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AUC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的真實值，然後是修正前的估計值跟標準差，最後是修正後的估計值跟標準差，從表中的結果可以看出，在後期的地方，原始的估計值跟真實值相比，都會有低估的現象，但是修正之後，很明顯改善了這個情形，標準差的部分也跟著變小，在設限是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40%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的時候，也有類似的現象，一致性指標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的部分，因為它是一個加權平均的概念，那後期因為人數少的關係，所以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AUC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的改變對於一致性指標的影響不大。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8403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接著同樣是</a:t>
            </a:r>
            <a:r>
              <a:rPr lang="en-US" altLang="zh-TW" dirty="0"/>
              <a:t>Cox</a:t>
            </a:r>
            <a:r>
              <a:rPr lang="zh-TW" altLang="en-US" dirty="0"/>
              <a:t>模型的模擬，只是把存活時間的生成改成</a:t>
            </a:r>
            <a:r>
              <a:rPr lang="en-US" altLang="zh-TW" dirty="0"/>
              <a:t>Weibull</a:t>
            </a:r>
            <a:r>
              <a:rPr lang="zh-TW" altLang="en-US" dirty="0"/>
              <a:t>分配，設限率同樣是分成</a:t>
            </a:r>
            <a:r>
              <a:rPr lang="en-US" altLang="zh-TW" dirty="0"/>
              <a:t>20%</a:t>
            </a:r>
            <a:r>
              <a:rPr lang="zh-TW" altLang="en-US" dirty="0"/>
              <a:t>跟</a:t>
            </a:r>
            <a:r>
              <a:rPr lang="en-US" altLang="zh-TW" dirty="0"/>
              <a:t>40%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789A33-A361-4541-B6A7-456994CC0C0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73163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Weibull-Cox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的模擬結果，一樣在後期的地方，修正前低估的情況特別明顯，甚至不到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0.5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，這是因為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500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次模擬裡面，有些部分是出現極低的低估現象，甚至出現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的結果，所以才會導致估計結果落差很大，這種現象在原始估計值小於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0.5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的時候會特別明顯，在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40%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的時後同樣有這個情況，而且更加明顯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627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首先是緒論的部分，會簡單介紹在不同定義下的</a:t>
            </a:r>
            <a:r>
              <a:rPr lang="en-US" altLang="zh-TW" dirty="0"/>
              <a:t>ROC</a:t>
            </a:r>
            <a:r>
              <a:rPr lang="zh-TW" altLang="en-US" dirty="0"/>
              <a:t>曲線，曲線下面積</a:t>
            </a:r>
            <a:r>
              <a:rPr lang="en-US" altLang="zh-TW" dirty="0"/>
              <a:t>AUC</a:t>
            </a:r>
            <a:r>
              <a:rPr lang="zh-TW" altLang="en-US" dirty="0"/>
              <a:t>，最後推導出一致性指標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490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接下來是</a:t>
            </a:r>
            <a:r>
              <a:rPr lang="en-US" altLang="zh-TW" dirty="0"/>
              <a:t>AFT</a:t>
            </a:r>
            <a:r>
              <a:rPr lang="zh-TW" altLang="en-US" dirty="0"/>
              <a:t>模型的模擬，首先假設存活時間是</a:t>
            </a:r>
            <a:r>
              <a:rPr lang="en-US" altLang="zh-TW" dirty="0"/>
              <a:t>Lognormal</a:t>
            </a:r>
            <a:r>
              <a:rPr lang="zh-TW" altLang="en-US" dirty="0"/>
              <a:t>分配，其餘是一些參數設定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789A33-A361-4541-B6A7-456994CC0C0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63504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從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表中可以看出，同樣的情況一樣在後期會發生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6557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接著一樣是</a:t>
            </a:r>
            <a:r>
              <a:rPr lang="en-US" altLang="zh-TW" dirty="0"/>
              <a:t>AFT</a:t>
            </a:r>
            <a:r>
              <a:rPr lang="zh-TW" altLang="en-US" dirty="0"/>
              <a:t>模型的模擬，存活時間的生成改成</a:t>
            </a:r>
            <a:r>
              <a:rPr lang="en-US" altLang="zh-TW" dirty="0"/>
              <a:t>Weibull</a:t>
            </a:r>
            <a:r>
              <a:rPr lang="zh-TW" altLang="en-US" dirty="0"/>
              <a:t>分配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789A33-A361-4541-B6A7-456994CC0C0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82016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這邊同樣跟前面有類似的結果，甚至在</a:t>
            </a:r>
            <a:r>
              <a:rPr lang="en-US" altLang="zh-TW" dirty="0"/>
              <a:t>log time</a:t>
            </a:r>
            <a:r>
              <a:rPr lang="zh-TW" altLang="en-US" dirty="0"/>
              <a:t>是</a:t>
            </a:r>
            <a:r>
              <a:rPr lang="en-US" altLang="zh-TW" dirty="0"/>
              <a:t>4.5</a:t>
            </a:r>
            <a:r>
              <a:rPr lang="zh-TW" altLang="en-US" dirty="0"/>
              <a:t>的時候，原始估計值才</a:t>
            </a:r>
            <a:r>
              <a:rPr lang="en-US" altLang="zh-TW" dirty="0"/>
              <a:t>0.324</a:t>
            </a:r>
            <a:r>
              <a:rPr lang="zh-TW" altLang="en-US" dirty="0"/>
              <a:t>，跟真實值的</a:t>
            </a:r>
            <a:r>
              <a:rPr lang="en-US" altLang="zh-TW" dirty="0"/>
              <a:t>0.684</a:t>
            </a:r>
            <a:r>
              <a:rPr lang="zh-TW" altLang="en-US" dirty="0"/>
              <a:t>差了</a:t>
            </a:r>
            <a:r>
              <a:rPr lang="zh-TW" altLang="en-US" dirty="0" smtClean="0"/>
              <a:t>很多，右邊是</a:t>
            </a:r>
            <a:r>
              <a:rPr lang="en-US" altLang="zh-TW" dirty="0" smtClean="0"/>
              <a:t>40%</a:t>
            </a:r>
            <a:r>
              <a:rPr lang="zh-TW" altLang="en-US" dirty="0" smtClean="0"/>
              <a:t>的結果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7405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最後是</a:t>
            </a:r>
            <a:r>
              <a:rPr lang="en-US" altLang="zh-TW" dirty="0"/>
              <a:t>PO</a:t>
            </a:r>
            <a:r>
              <a:rPr lang="zh-TW" altLang="en-US" dirty="0"/>
              <a:t>模型的部分，存活時間來自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Lognormal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分配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789A33-A361-4541-B6A7-456994CC0C0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03828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結果跟前面類似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3522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將存活資料改成來自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Loglogistic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789A33-A361-4541-B6A7-456994CC0C0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09127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751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接著第二部分的模擬，主要是想知道在同一筆資料下，使用不同的模型或估計方法之間的差異。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這邊是生成</a:t>
            </a:r>
            <a:r>
              <a:rPr lang="en-US" altLang="zh-TW" dirty="0"/>
              <a:t>(Mi</a:t>
            </a:r>
            <a:r>
              <a:rPr lang="zh-TW" altLang="en-US" dirty="0"/>
              <a:t> 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 err="1"/>
              <a:t>logTi</a:t>
            </a:r>
            <a:r>
              <a:rPr lang="en-US" altLang="zh-TW" dirty="0"/>
              <a:t>)</a:t>
            </a:r>
            <a:r>
              <a:rPr lang="zh-TW" altLang="en-US" dirty="0"/>
              <a:t>來自二元常態分配，相關係數</a:t>
            </a:r>
            <a:r>
              <a:rPr lang="en-US" altLang="zh-TW" dirty="0"/>
              <a:t>rho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0.7</a:t>
            </a:r>
            <a:r>
              <a:rPr lang="zh-TW" altLang="en-US" dirty="0"/>
              <a:t>，設限值</a:t>
            </a:r>
            <a:r>
              <a:rPr lang="en-US" altLang="zh-TW" dirty="0"/>
              <a:t>C</a:t>
            </a:r>
            <a:r>
              <a:rPr lang="zh-TW" altLang="en-US" dirty="0"/>
              <a:t>服從</a:t>
            </a:r>
            <a:r>
              <a:rPr lang="en-US" altLang="zh-TW" dirty="0"/>
              <a:t>lognormal</a:t>
            </a:r>
            <a:r>
              <a:rPr lang="zh-TW" altLang="en-US" dirty="0"/>
              <a:t>分配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模擬次數是</a:t>
            </a:r>
            <a:r>
              <a:rPr lang="en-US" altLang="zh-TW" dirty="0"/>
              <a:t>1000</a:t>
            </a:r>
            <a:r>
              <a:rPr lang="zh-TW" altLang="en-US" dirty="0"/>
              <a:t>次</a:t>
            </a:r>
            <a:endParaRPr lang="en-US" altLang="zh-TW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2728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看一下模擬的結果，設限率是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20%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，樣本個數是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，最左邊一樣是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time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跟真實值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第一個部分，當我們用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Cox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模型的時後，過去文獻有提到，實際上這筆資料並不符合比例風險，所以使用錯誤的模型假設下，會造成估計結果出現早期低估，後期高估的現象，整體的一致性指標稍微低估。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接著使用</a:t>
            </a:r>
            <a:r>
              <a:rPr lang="en-US" altLang="zh-TW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Heagerty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跟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Zheng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提出的半母數風險模型，也就是假設風險比隨著時間平穩變化，時變係數函數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gamma(t)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用平滑殘差估計法估計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也就是表中的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residual smooth)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，跟原本的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Cox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模型相比，這個方法的估計結果更接近真實值，但是到了後期，因為人數明顯減少，使的估計結果較不穩定且有高估的情況，一致性指標的部分跟真實值已經蠻接近。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接著使用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模型，它在後期的估計結果都蠻接近真實值，而且整體也比其他方法穩定，標準差都比較小，雖然說它在早期的地方稍微有點低估，但整體來說，跟其他方法比較起來，它的估計結果還是比較好。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接著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模型的部分，在後期的地方，可能因為實驗人數比較少，所以在對基線風險使用核平滑估計方法的時候，結果會比較不穩定，一致性指標的部分是有點高估的。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CD1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的部分，就是我前面提到的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利用生存函數的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Kaplan-Meier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估計量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計算出來的結果，前面有提到這個模型假設設限時間跟生物指標是不相關的，但是實際上資料並不會完全無關，所以使用錯誤模型的結果，造成估計結果都會出現嚴重高估的現象，由於是在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C/D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的定義之下，所以不會有一致性指標。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最後用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Heagerty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提出的最鄰近點估計法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表中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CD2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的部分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，跟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CD1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比起來，它的結果更接近真實值，但是在後期還是有高估而且不穩定的現象。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654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受試者特徵曲線</a:t>
            </a:r>
            <a:r>
              <a:rPr lang="en-US" altLang="zh-TW" dirty="0"/>
              <a:t>(</a:t>
            </a:r>
            <a:r>
              <a:rPr lang="zh-TW" altLang="en-US" dirty="0"/>
              <a:t>簡稱</a:t>
            </a:r>
            <a:r>
              <a:rPr lang="en-US" altLang="zh-TW" dirty="0"/>
              <a:t>ROC</a:t>
            </a:r>
            <a:r>
              <a:rPr lang="zh-TW" altLang="en-US" dirty="0"/>
              <a:t>曲線</a:t>
            </a:r>
            <a:r>
              <a:rPr lang="en-US" altLang="zh-TW" dirty="0"/>
              <a:t>)</a:t>
            </a:r>
            <a:r>
              <a:rPr lang="zh-TW" altLang="en-US" dirty="0"/>
              <a:t>，常常用在醫學上，可以評估生物指標對疾病的區分能力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一般傳統的定義方式，主要是用在二元分佈的資料，為了要推廣到存活資料的應用，所以我們這邊採用</a:t>
            </a:r>
            <a:r>
              <a:rPr lang="en-US" altLang="zh-TW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Heagerty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跟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Zheng.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(2005)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提出的時間相依敏感度跟特異度，來建構時間相依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曲線。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6744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接下來我們把設限率調成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40%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，因為資料變少，所以估計的結果會更不穩定，所以可以發現，當設限比例越高，標準差也會跟著增加，有些不穩定的地方就會變得更明顯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9171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另外，就是當我們把樣本數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增加到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的時候，它整體的估計會更加穩定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標準差的部分都會變小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，但是在計算的時間就會比較長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8904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然後是設限率</a:t>
            </a:r>
            <a:r>
              <a:rPr lang="en-US" altLang="zh-TW" dirty="0"/>
              <a:t>40%</a:t>
            </a:r>
            <a:r>
              <a:rPr lang="zh-TW" altLang="en-US" dirty="0"/>
              <a:t>，在</a:t>
            </a:r>
            <a:r>
              <a:rPr lang="en-US" altLang="zh-TW" dirty="0"/>
              <a:t>n=500</a:t>
            </a:r>
            <a:r>
              <a:rPr lang="zh-TW" altLang="en-US" dirty="0"/>
              <a:t>下的結果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713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789A33-A361-4541-B6A7-456994CC0C0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971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接下來是實際資料分析的部分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7193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採用的是台灣的愛滋病患者資料，使用其中的</a:t>
            </a:r>
            <a:r>
              <a:rPr lang="en-US" altLang="zh-TW" dirty="0"/>
              <a:t>137</a:t>
            </a:r>
            <a:r>
              <a:rPr lang="zh-TW" altLang="en-US" dirty="0"/>
              <a:t>位作為分析的數據，測量的資料記錄每位患者回診時的</a:t>
            </a:r>
            <a:r>
              <a:rPr lang="en-US" altLang="zh-TW" dirty="0" err="1"/>
              <a:t>CD4</a:t>
            </a:r>
            <a:r>
              <a:rPr lang="zh-TW" altLang="en-US" dirty="0"/>
              <a:t>指數跟治療藥劑類別，分別是雞尾酒療法跟標準療法</a:t>
            </a:r>
            <a:endParaRPr lang="en-US" altLang="ko-KR" dirty="0"/>
          </a:p>
          <a:p>
            <a:r>
              <a:rPr lang="zh-TW" altLang="en-US" dirty="0"/>
              <a:t>最後共有</a:t>
            </a:r>
            <a:r>
              <a:rPr lang="en-US" altLang="zh-TW" dirty="0"/>
              <a:t>68</a:t>
            </a:r>
            <a:r>
              <a:rPr lang="zh-TW" altLang="en-US" dirty="0"/>
              <a:t>位患者因愛滋病病發身亡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684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這次的分析主要是跟前面的模擬一樣，把資料都當成時間獨立共變數，所以只取每位患者的第一筆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CD4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指數當成共變數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一開始先考慮三種模型，模型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是只放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CD4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當成變數，模型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是只放治療方法，模型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是兩個都放，右邊表中的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是一致性指標的估計值，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是根據過去文獻提出的漸進理論估計出來的標準差，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是利用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的方法估計的標準差，從表中結果可以看出，不論是在哪個風險模型的假設之下，模型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的一致性指標都最高，表示把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CD4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數量跟治療方法兩個變數都放進模型中比較合適，所以後續都選擇以兩個變數作為分析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的變數。</a:t>
            </a:r>
            <a:endParaRPr lang="en-US" altLang="zh-TW" sz="1200" b="0" i="0" kern="1200" dirty="0">
              <a:solidFill>
                <a:schemeClr val="tx1"/>
              </a:solidFill>
              <a:effectLst/>
              <a:highlight>
                <a:srgbClr val="FFFF00"/>
              </a:highlight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有問再講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在區間估計部分也可以看出使用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PO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模型時，信賴區間估計與使用拔靴法估計結果較為接近，過去文獻已經證實信賴區間估計準確性是跟模型預測能力相關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。</a:t>
            </a:r>
            <a:endParaRPr lang="en-US" altLang="zh-TW" sz="1200" b="0" i="0" u="none" strike="noStrike" kern="1200" baseline="0" dirty="0" smtClean="0">
              <a:solidFill>
                <a:schemeClr val="tx1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ASE</a:t>
            </a:r>
            <a:r>
              <a:rPr lang="zh-TW" altLang="en-US" sz="1200" b="0" i="0" u="none" strike="noStrike" kern="1200" baseline="0" smtClean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的部分是利用大樣本性質去近似估計的</a:t>
            </a:r>
            <a:endParaRPr lang="en-US" altLang="zh-TW" sz="1200" b="0" i="0" kern="1200" dirty="0">
              <a:solidFill>
                <a:schemeClr val="tx1"/>
              </a:solidFill>
              <a:effectLst/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789A33-A361-4541-B6A7-456994CC0C0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14549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接著我們在模型</a:t>
            </a:r>
            <a:r>
              <a:rPr lang="en-US" altLang="zh-TW" dirty="0"/>
              <a:t>3</a:t>
            </a:r>
            <a:r>
              <a:rPr lang="zh-TW" altLang="en-US" dirty="0"/>
              <a:t>之下，考慮在</a:t>
            </a:r>
            <a:r>
              <a:rPr lang="en-US" altLang="zh-TW" dirty="0"/>
              <a:t>AFT</a:t>
            </a:r>
            <a:r>
              <a:rPr lang="zh-TW" altLang="en-US" dirty="0"/>
              <a:t>模型下，改變不同的帶寬</a:t>
            </a:r>
            <a:r>
              <a:rPr lang="en-US" altLang="zh-TW" dirty="0"/>
              <a:t>(bandwidth)</a:t>
            </a:r>
            <a:r>
              <a:rPr lang="zh-TW" altLang="en-US" dirty="0"/>
              <a:t>，對估計結果的影響，從左邊的表中可以看出，帶寬在</a:t>
            </a:r>
            <a:r>
              <a:rPr lang="en-US" altLang="zh-TW" dirty="0"/>
              <a:t>1/2 </a:t>
            </a:r>
            <a:r>
              <a:rPr lang="zh-TW" altLang="en-US" dirty="0"/>
              <a:t>的時候，一致性指標最高，但是從右邊的圖可以發現，在帶寬是</a:t>
            </a:r>
            <a:r>
              <a:rPr lang="en-US" altLang="zh-TW" dirty="0"/>
              <a:t>1/2</a:t>
            </a:r>
            <a:r>
              <a:rPr lang="zh-TW" altLang="en-US" dirty="0"/>
              <a:t>，也就是藍色線的</a:t>
            </a:r>
            <a:r>
              <a:rPr lang="en-US" altLang="zh-TW" dirty="0"/>
              <a:t>AUC</a:t>
            </a:r>
            <a:r>
              <a:rPr lang="zh-TW" altLang="en-US" dirty="0"/>
              <a:t>的表現比較不穩定，浮動比較大，所以最後還是選擇比較穩定的，就是前面有提到的最佳帶寬。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789A33-A361-4541-B6A7-456994CC0C0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8383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所以選完變數跟帶寬之後，就可以看一下在不同風險函數下的估計結果，從右邊的圖可以看出，</a:t>
            </a:r>
            <a:r>
              <a:rPr lang="en-US" altLang="zh-TW" dirty="0"/>
              <a:t>PO </a:t>
            </a:r>
            <a:r>
              <a:rPr lang="zh-TW" altLang="en-US" dirty="0"/>
              <a:t>模型</a:t>
            </a:r>
            <a:r>
              <a:rPr lang="en-US" altLang="zh-TW" dirty="0"/>
              <a:t>(</a:t>
            </a:r>
            <a:r>
              <a:rPr lang="zh-TW" altLang="en-US" dirty="0"/>
              <a:t>綠色線</a:t>
            </a:r>
            <a:r>
              <a:rPr lang="en-US" altLang="zh-TW" dirty="0"/>
              <a:t>)</a:t>
            </a:r>
            <a:r>
              <a:rPr lang="zh-TW" altLang="en-US" dirty="0"/>
              <a:t>在三種模型之中表現最好，一致性指標達到</a:t>
            </a:r>
            <a:r>
              <a:rPr lang="en-US" altLang="zh-TW" dirty="0"/>
              <a:t>0.797</a:t>
            </a:r>
            <a:r>
              <a:rPr lang="zh-TW" altLang="en-US" dirty="0"/>
              <a:t>，</a:t>
            </a:r>
            <a:r>
              <a:rPr lang="en-US" altLang="zh-TW" dirty="0"/>
              <a:t>AFT </a:t>
            </a:r>
            <a:r>
              <a:rPr lang="zh-TW" altLang="en-US" dirty="0"/>
              <a:t>模型</a:t>
            </a:r>
            <a:r>
              <a:rPr lang="en-US" altLang="zh-TW" dirty="0"/>
              <a:t>(</a:t>
            </a:r>
            <a:r>
              <a:rPr lang="zh-TW" altLang="en-US" dirty="0"/>
              <a:t>藍色線</a:t>
            </a:r>
            <a:r>
              <a:rPr lang="en-US" altLang="zh-TW" dirty="0"/>
              <a:t>)</a:t>
            </a:r>
            <a:r>
              <a:rPr lang="zh-TW" altLang="en-US" dirty="0"/>
              <a:t>在初期有不穩定的現象，原因是基線風險函數是用核平滑估計法，所以在估計第一點的時候會有偏差，到後面才會調整回來，它的一致性指標是</a:t>
            </a:r>
            <a:r>
              <a:rPr lang="en-US" altLang="zh-TW" dirty="0"/>
              <a:t>0.645</a:t>
            </a:r>
            <a:r>
              <a:rPr lang="zh-TW" altLang="en-US" dirty="0"/>
              <a:t>。</a:t>
            </a:r>
            <a:r>
              <a:rPr lang="en-US" altLang="zh-TW" dirty="0"/>
              <a:t>Cox </a:t>
            </a:r>
            <a:r>
              <a:rPr lang="zh-TW" altLang="en-US" dirty="0"/>
              <a:t>模型</a:t>
            </a:r>
            <a:r>
              <a:rPr lang="en-US" altLang="zh-TW" dirty="0"/>
              <a:t>(</a:t>
            </a:r>
            <a:r>
              <a:rPr lang="zh-TW" altLang="en-US" dirty="0"/>
              <a:t>紅色線的部分</a:t>
            </a:r>
            <a:r>
              <a:rPr lang="en-US" altLang="zh-TW" dirty="0"/>
              <a:t>)</a:t>
            </a:r>
            <a:r>
              <a:rPr lang="zh-TW" altLang="en-US" dirty="0"/>
              <a:t>的曲線起伏程度跟 </a:t>
            </a:r>
            <a:r>
              <a:rPr lang="en-US" altLang="zh-TW" dirty="0"/>
              <a:t>PO</a:t>
            </a:r>
            <a:r>
              <a:rPr lang="zh-TW" altLang="en-US" dirty="0"/>
              <a:t> 模型類似，但是</a:t>
            </a:r>
            <a:r>
              <a:rPr lang="en-US" altLang="zh-TW" dirty="0"/>
              <a:t>PO</a:t>
            </a:r>
            <a:r>
              <a:rPr lang="zh-TW" altLang="en-US" dirty="0"/>
              <a:t>模型的結果還是比較好，整體而言，當資料屬於時間獨立共變數時，</a:t>
            </a:r>
            <a:r>
              <a:rPr lang="en-US" altLang="zh-TW" dirty="0"/>
              <a:t>PO </a:t>
            </a:r>
            <a:r>
              <a:rPr lang="zh-TW" altLang="en-US" dirty="0"/>
              <a:t>模型有比較好的預測能力</a:t>
            </a:r>
            <a:r>
              <a:rPr lang="en-US" altLang="zh-TW" dirty="0"/>
              <a:t>(0.797 &gt; 0.675 &gt; 0.645)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那我這邊都是以修正過後的計算方式去算它的</a:t>
            </a:r>
            <a:r>
              <a:rPr lang="en-US" altLang="zh-TW" dirty="0"/>
              <a:t>AUC</a:t>
            </a:r>
            <a:r>
              <a:rPr lang="zh-TW" altLang="en-US" dirty="0"/>
              <a:t>，不過因為原本的估計結果就都大於</a:t>
            </a:r>
            <a:r>
              <a:rPr lang="en-US" altLang="zh-TW" dirty="0"/>
              <a:t>0.5</a:t>
            </a:r>
            <a:r>
              <a:rPr lang="zh-TW" altLang="en-US" dirty="0"/>
              <a:t>滿多的，所以修正前後的差異不大，這邊我就沒有再把原始的圖放上去。</a:t>
            </a:r>
            <a:endParaRPr lang="en-US" altLang="zh-TW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789A33-A361-4541-B6A7-456994CC0C0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89588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478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首先我們先定義等下會用到的符號</a:t>
                </a:r>
                <a:endParaRPr lang="en-US" altLang="zh-TW" dirty="0"/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Ti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：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第</a:t>
                </a:r>
                <a14:m>
                  <m:oMath xmlns:m="http://schemas.openxmlformats.org/officeDocument/2006/math">
                    <m:r>
                      <a:rPr lang="zh-TW" altLang="en-US" sz="1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12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</m:t>
                    </m:r>
                  </m:oMath>
                </a14:m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位受試者存活時間</a:t>
                </a:r>
                <a:endPara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Xi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：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第 </a:t>
                </a:r>
                <a:r>
                  <a:rPr lang="en-US" altLang="zh-TW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i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位受試者共變量資料</a:t>
                </a:r>
                <a:endPara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Mi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：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第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2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</m:t>
                    </m:r>
                    <m:r>
                      <a:rPr lang="zh-TW" altLang="en-US" sz="1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</m:oMath>
                </a14:m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位受試者模型分數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(model score)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，他是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Xi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Transpose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乘上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beta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，也就是共變數的線性組合，那他的</a:t>
                </a:r>
                <a:r>
                  <a:rPr lang="zh-TW" altLang="en-US" dirty="0"/>
                  <a:t>係數是利用半母數模型估計得到，我們可以把它想像成是一個新的生物指標</a:t>
                </a:r>
                <a:r>
                  <a:rPr lang="en-US" altLang="zh-TW" dirty="0"/>
                  <a:t>M</a:t>
                </a:r>
                <a:endPara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indent="0">
                  <a:lnSpc>
                    <a:spcPct val="200000"/>
                  </a:lnSpc>
                  <a:buFont typeface="Arial" panose="020B0604020202020204" pitchFamily="34" charset="0"/>
                  <a:buNone/>
                </a:pP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Ci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：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第</a:t>
                </a:r>
                <a14:m>
                  <m:oMath xmlns:m="http://schemas.openxmlformats.org/officeDocument/2006/math">
                    <m:r>
                      <a:rPr lang="zh-TW" altLang="en-US" sz="12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en-US" altLang="zh-TW" sz="1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𝑖</m:t>
                    </m:r>
                    <m:r>
                      <a:rPr lang="zh-TW" altLang="en-US" sz="1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</m:oMath>
                </a14:m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位受試者設限時間，跟 </a:t>
                </a:r>
                <a:r>
                  <a:rPr lang="en-US" altLang="zh-TW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Ti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是獨立的</a:t>
                </a:r>
                <a:endPara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Vi</a:t>
                </a:r>
                <a:r>
                  <a:rPr lang="en-US" altLang="zh-TW" sz="120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= min(</a:t>
                </a:r>
                <a:r>
                  <a:rPr lang="en-US" altLang="zh-TW" sz="120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Ti,Ci</a:t>
                </a:r>
                <a:r>
                  <a:rPr lang="en-US" altLang="zh-TW" sz="120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：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第</a:t>
                </a:r>
                <a:r>
                  <a:rPr lang="en-US" altLang="zh-TW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i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位受試者的觀測時間，如果先觀察到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event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發生，就會被記成</a:t>
                </a:r>
                <a:r>
                  <a:rPr lang="en-US" altLang="zh-TW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Ti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，那如果是先發生設限，就會被記為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Ci</a:t>
                </a:r>
              </a:p>
              <a:p>
                <a:pPr marL="0" indent="0">
                  <a:lnSpc>
                    <a:spcPct val="200000"/>
                  </a:lnSpc>
                  <a:buFont typeface="Arial" panose="020B0604020202020204" pitchFamily="34" charset="0"/>
                  <a:buNone/>
                </a:pP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Delta</a:t>
                </a:r>
                <a:r>
                  <a:rPr lang="en-US" altLang="zh-TW" sz="120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sz="120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i</a:t>
                </a:r>
                <a:r>
                  <a:rPr lang="en-US" altLang="zh-TW" sz="120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設限指標，存活時間比設限時間長就是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1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，反之就是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0</a:t>
                </a:r>
              </a:p>
              <a:p>
                <a:pPr marL="0" indent="0">
                  <a:lnSpc>
                    <a:spcPct val="200000"/>
                  </a:lnSpc>
                  <a:buFont typeface="Arial" panose="020B0604020202020204" pitchFamily="34" charset="0"/>
                  <a:buNone/>
                </a:pPr>
                <a:r>
                  <a:rPr lang="en-US" altLang="zh-TW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Ri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(t):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風險指標 ，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=1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表示這個人在時間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t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還在承受風險，也就是這個人還活著，而且沒有設限發生</a:t>
                </a:r>
                <a:endPara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indent="0">
                  <a:lnSpc>
                    <a:spcPct val="200000"/>
                  </a:lnSpc>
                  <a:buFont typeface="Arial" panose="020B0604020202020204" pitchFamily="34" charset="0"/>
                  <a:buNone/>
                </a:pPr>
                <a:r>
                  <a:rPr lang="en-US" altLang="zh-TW" dirty="0" err="1"/>
                  <a:t>Ni.star</a:t>
                </a:r>
                <a:r>
                  <a:rPr lang="en-US" altLang="zh-TW" dirty="0"/>
                  <a:t>(t)</a:t>
                </a:r>
                <a:r>
                  <a:rPr lang="zh-TW" altLang="en-US" dirty="0"/>
                  <a:t>就是計數函數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=1</a:t>
                </a:r>
                <a:r>
                  <a:rPr lang="zh-TW" altLang="en-US" dirty="0"/>
                  <a:t>表示第</a:t>
                </a:r>
                <a:r>
                  <a:rPr lang="en-US" altLang="zh-TW" dirty="0" err="1"/>
                  <a:t>i</a:t>
                </a:r>
                <a:r>
                  <a:rPr lang="zh-TW" altLang="en-US" dirty="0"/>
                  <a:t>個人在時間點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以內死亡，</a:t>
                </a:r>
                <a:r>
                  <a:rPr lang="en-US" altLang="zh-TW" dirty="0"/>
                  <a:t>=0</a:t>
                </a:r>
                <a:r>
                  <a:rPr lang="zh-TW" altLang="en-US" dirty="0"/>
                  <a:t>表示這個人在時間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內還活著</a:t>
                </a:r>
                <a:endParaRPr lang="en-US" altLang="zh-TW" dirty="0"/>
              </a:p>
              <a:p>
                <a:pPr marL="0" indent="0">
                  <a:lnSpc>
                    <a:spcPct val="200000"/>
                  </a:lnSpc>
                  <a:buFont typeface="Arial" panose="020B0604020202020204" pitchFamily="34" charset="0"/>
                  <a:buNone/>
                </a:pPr>
                <a:r>
                  <a:rPr lang="en-US" altLang="zh-TW" dirty="0" err="1"/>
                  <a:t>dNi.star</a:t>
                </a:r>
                <a:r>
                  <a:rPr lang="en-US" altLang="zh-TW" dirty="0"/>
                  <a:t>(t)</a:t>
                </a:r>
                <a:r>
                  <a:rPr lang="zh-TW" altLang="en-US" dirty="0"/>
                  <a:t>是增量函數，</a:t>
                </a:r>
                <a:r>
                  <a:rPr lang="en-US" altLang="zh-TW" dirty="0"/>
                  <a:t>=1</a:t>
                </a:r>
                <a:r>
                  <a:rPr lang="zh-TW" altLang="en-US" dirty="0"/>
                  <a:t>表示第</a:t>
                </a:r>
                <a:r>
                  <a:rPr lang="en-US" altLang="zh-TW" dirty="0" err="1"/>
                  <a:t>i</a:t>
                </a:r>
                <a:r>
                  <a:rPr lang="zh-TW" altLang="en-US" dirty="0"/>
                  <a:t>個人在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這個時間點死亡，</a:t>
                </a:r>
                <a:r>
                  <a:rPr lang="en-US" altLang="zh-TW" dirty="0"/>
                  <a:t>=0</a:t>
                </a:r>
                <a:r>
                  <a:rPr lang="zh-TW" altLang="en-US" dirty="0"/>
                  <a:t>表示不在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這個時間點死亡</a:t>
                </a:r>
                <a:endParaRPr lang="en-US" altLang="zh-TW" dirty="0"/>
              </a:p>
              <a:p>
                <a:pPr marL="0" indent="0">
                  <a:lnSpc>
                    <a:spcPct val="200000"/>
                  </a:lnSpc>
                  <a:buFont typeface="Arial" panose="020B0604020202020204" pitchFamily="34" charset="0"/>
                  <a:buNone/>
                </a:pPr>
                <a:r>
                  <a:rPr lang="zh-TW" altLang="en-US" dirty="0"/>
                  <a:t>解釋完符號之後，接下來我們會定義時間相依</a:t>
                </a:r>
                <a:r>
                  <a:rPr lang="en-US" altLang="zh-TW" dirty="0"/>
                  <a:t>ROC</a:t>
                </a:r>
                <a:r>
                  <a:rPr lang="zh-TW" altLang="en-US" dirty="0"/>
                  <a:t>曲線，在過去文獻中的定義方式有很多種，我這邊主要介紹比較常用的兩種方式</a:t>
                </a:r>
                <a:endParaRPr lang="en-US" altLang="zh-TW" dirty="0"/>
              </a:p>
              <a:p>
                <a:pPr marL="0" indent="0">
                  <a:lnSpc>
                    <a:spcPct val="200000"/>
                  </a:lnSpc>
                  <a:buFont typeface="Arial" panose="020B0604020202020204" pitchFamily="34" charset="0"/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模型分數為共變數的線性組合，係數由半母數模型估計得到</a:t>
                </a:r>
                <a:endParaRPr lang="en-US" altLang="zh-TW" dirty="0"/>
              </a:p>
              <a:p>
                <a:r>
                  <a:rPr lang="en-US" altLang="zh-TW" dirty="0"/>
                  <a:t>M</a:t>
                </a:r>
                <a:r>
                  <a:rPr lang="zh-TW" altLang="en-US" dirty="0"/>
                  <a:t>稱為</a:t>
                </a:r>
                <a:r>
                  <a:rPr lang="en-US" altLang="zh-TW" dirty="0"/>
                  <a:t>model score</a:t>
                </a:r>
                <a:r>
                  <a:rPr lang="zh-TW" altLang="en-US" dirty="0"/>
                  <a:t>，可以想像成是一個新的生物指標</a:t>
                </a:r>
                <a:r>
                  <a:rPr lang="en-US" altLang="zh-TW" dirty="0"/>
                  <a:t>M</a:t>
                </a:r>
              </a:p>
              <a:p>
                <a:r>
                  <a:rPr lang="zh-TW" altLang="en-US" dirty="0"/>
                  <a:t>計數函數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=1</a:t>
                </a:r>
                <a:r>
                  <a:rPr lang="zh-TW" altLang="en-US" dirty="0"/>
                  <a:t>表示此人在時間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內死亡，</a:t>
                </a:r>
                <a:r>
                  <a:rPr lang="en-US" altLang="zh-TW" dirty="0"/>
                  <a:t>=0</a:t>
                </a:r>
                <a:r>
                  <a:rPr lang="zh-TW" altLang="en-US" dirty="0"/>
                  <a:t>表示此人在時間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內還活著</a:t>
                </a:r>
                <a:endParaRPr lang="en-US" altLang="zh-TW" dirty="0"/>
              </a:p>
              <a:p>
                <a:pPr/>
                <a:r>
                  <a:rPr lang="en-US" altLang="zh-TW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〖</a:t>
                </a:r>
                <a:r>
                  <a:rPr lang="en-US" altLang="zh-TW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𝑑</a:t>
                </a:r>
                <a:r>
                  <a:rPr lang="en-US" altLang="zh-TW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𝑁〗_𝑖^∗ (𝑡)=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表示此人在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這個時間點死亡，</a:t>
                </a:r>
                <a:r>
                  <a:rPr lang="en-US" altLang="zh-TW" dirty="0"/>
                  <a:t>=0</a:t>
                </a:r>
                <a:r>
                  <a:rPr lang="zh-TW" altLang="en-US" dirty="0"/>
                  <a:t>表示不在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這個時間點死亡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9887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789A33-A361-4541-B6A7-456994CC0C0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72714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接著介紹事件敏感度與靜態特異度，事件指的是存活時間為小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，即事件在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這個時間點發生，所以事件敏感度的定義是已知存活時間</a:t>
                </a:r>
                <a:r>
                  <a:rPr lang="en-US" altLang="zh-TW" dirty="0"/>
                  <a:t>T</a:t>
                </a:r>
                <a14:m>
                  <m:oMath xmlns:m="http://schemas.openxmlformats.org/officeDocument/2006/math">
                    <m:r>
                      <a:rPr lang="zh-TW" altLang="en-US" sz="12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12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TW" altLang="en-US" sz="12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t</a:t>
                </a:r>
                <a:r>
                  <a:rPr lang="zh-TW" altLang="en-US" dirty="0"/>
                  <a:t>下，生物指標</a:t>
                </a:r>
                <a:r>
                  <a:rPr lang="en-US" altLang="zh-TW" dirty="0"/>
                  <a:t>M&gt;</a:t>
                </a:r>
                <a:r>
                  <a:rPr lang="zh-TW" altLang="en-US" dirty="0"/>
                  <a:t>某個臨界值</a:t>
                </a:r>
                <a:r>
                  <a:rPr lang="en-US" altLang="zh-TW" dirty="0"/>
                  <a:t>c</a:t>
                </a:r>
                <a:r>
                  <a:rPr lang="zh-TW" altLang="en-US" dirty="0"/>
                  <a:t>的機率，可以寫成已知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200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d</m:t>
                    </m:r>
                    <m:sSubSup>
                      <m:sSubSupPr>
                        <m:ctrlPr>
                          <a:rPr lang="en-US" altLang="zh-TW" sz="12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2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12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12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altLang="zh-TW" sz="12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2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2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zh-TW" altLang="en-US" dirty="0"/>
                  <a:t>，也就是在時間點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死亡的情況下，生物指標</a:t>
                </a:r>
                <a:r>
                  <a:rPr lang="en-US" altLang="zh-TW" dirty="0"/>
                  <a:t>M&gt;c</a:t>
                </a:r>
                <a:r>
                  <a:rPr lang="zh-TW" altLang="en-US" dirty="0"/>
                  <a:t>的機率，同樣是判定其為有病的機率，可以記做</a:t>
                </a:r>
                <a:r>
                  <a:rPr lang="en-US" altLang="zh-TW" dirty="0"/>
                  <a:t>TP(c)</a:t>
                </a:r>
                <a:r>
                  <a:rPr lang="zh-TW" altLang="en-US" dirty="0"/>
                  <a:t>，上標為事件敏感度的</a:t>
                </a:r>
                <a:r>
                  <a:rPr lang="en-US" altLang="zh-TW" dirty="0"/>
                  <a:t>I</a:t>
                </a:r>
              </a:p>
              <a:p>
                <a:r>
                  <a:rPr lang="zh-TW" altLang="en-US" dirty="0"/>
                  <a:t>靜態特異度是已知存活時間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大於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TW" sz="1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TW" altLang="en-US" dirty="0"/>
                  <a:t>的情況下，生物指標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小於等於某個臨界值</a:t>
                </a:r>
                <a:r>
                  <a:rPr lang="en-US" altLang="zh-TW" dirty="0"/>
                  <a:t>c</a:t>
                </a:r>
                <a:r>
                  <a:rPr lang="zh-TW" altLang="en-US" dirty="0"/>
                  <a:t>的機率，可以寫成</a:t>
                </a:r>
                <a:r>
                  <a:rPr lang="en-US" altLang="zh-TW" dirty="0"/>
                  <a:t>1-</a:t>
                </a:r>
                <a:r>
                  <a:rPr lang="zh-TW" altLang="en-US" dirty="0"/>
                  <a:t>已知在時間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TW" sz="1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TW" altLang="en-US" dirty="0"/>
                  <a:t>內還活著，而生物指標</a:t>
                </a:r>
                <a:r>
                  <a:rPr lang="en-US" altLang="zh-TW" dirty="0"/>
                  <a:t>M&gt;c</a:t>
                </a:r>
                <a:r>
                  <a:rPr lang="zh-TW" altLang="en-US" dirty="0"/>
                  <a:t>的機率，可以寫成</a:t>
                </a:r>
                <a:r>
                  <a:rPr lang="en-US" altLang="zh-TW" dirty="0"/>
                  <a:t>1-FP(c)</a:t>
                </a:r>
                <a:r>
                  <a:rPr lang="zh-TW" altLang="en-US" dirty="0"/>
                  <a:t>，下標為小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TW" sz="1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TW" altLang="en-US" dirty="0"/>
                  <a:t>，上標</a:t>
                </a:r>
                <a:r>
                  <a:rPr lang="en-US" altLang="zh-TW" dirty="0"/>
                  <a:t>S</a:t>
                </a:r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TW" sz="1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TW" alt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為事先給定，這個時間被認為是觀察事件發生的時間已足夠長，也就是在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TW" sz="1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TW" alt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之內沒有發生事件的個體，就被認定該個體不會發生事件，舉例來說，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TW" sz="1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= 2 </a:t>
                </a:r>
                <a:r>
                  <a:rPr lang="zh-TW" alt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年通常用於乳腺癌檢查，因為通常在檢查後的兩年內未出現疾病，則假設該個體沒有該疾病</a:t>
                </a:r>
                <a:endParaRPr lang="en-US" altLang="zh-TW" dirty="0"/>
              </a:p>
              <a:p>
                <a:r>
                  <a:rPr lang="zh-TW" altLang="en-US" dirty="0"/>
                  <a:t>通常用於臨床相關應用</a:t>
                </a:r>
                <a:endParaRPr lang="en-US" altLang="zh-TW" dirty="0"/>
              </a:p>
              <a:p>
                <a:r>
                  <a:rPr lang="zh-TW" altLang="en-US" dirty="0"/>
                  <a:t>缺點一樣是無法推導出一致性指標</a:t>
                </a:r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模型分數為共變數的線性組合，係數由半母數模型估計得到</a:t>
                </a:r>
                <a:endParaRPr lang="en-US" altLang="zh-TW" dirty="0"/>
              </a:p>
              <a:p>
                <a:r>
                  <a:rPr lang="en-US" altLang="zh-TW" dirty="0"/>
                  <a:t>M</a:t>
                </a:r>
                <a:r>
                  <a:rPr lang="zh-TW" altLang="en-US" dirty="0"/>
                  <a:t>稱為</a:t>
                </a:r>
                <a:r>
                  <a:rPr lang="en-US" altLang="zh-TW" dirty="0"/>
                  <a:t>model score</a:t>
                </a:r>
                <a:r>
                  <a:rPr lang="zh-TW" altLang="en-US" dirty="0"/>
                  <a:t>，可以想像成是一個新的生物指標</a:t>
                </a:r>
                <a:r>
                  <a:rPr lang="en-US" altLang="zh-TW" dirty="0"/>
                  <a:t>M</a:t>
                </a:r>
              </a:p>
              <a:p>
                <a:r>
                  <a:rPr lang="zh-TW" altLang="en-US" dirty="0"/>
                  <a:t>計數函數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=1</a:t>
                </a:r>
                <a:r>
                  <a:rPr lang="zh-TW" altLang="en-US" dirty="0"/>
                  <a:t>表示此人在時間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內死亡，</a:t>
                </a:r>
                <a:r>
                  <a:rPr lang="en-US" altLang="zh-TW" dirty="0"/>
                  <a:t>=0</a:t>
                </a:r>
                <a:r>
                  <a:rPr lang="zh-TW" altLang="en-US" dirty="0"/>
                  <a:t>表示此人在時間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內還活著</a:t>
                </a:r>
                <a:endParaRPr lang="en-US" altLang="zh-TW" dirty="0"/>
              </a:p>
              <a:p>
                <a:pPr/>
                <a:r>
                  <a:rPr lang="en-US" altLang="zh-TW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〖</a:t>
                </a:r>
                <a:r>
                  <a:rPr lang="en-US" altLang="zh-TW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𝑑</a:t>
                </a:r>
                <a:r>
                  <a:rPr lang="en-US" altLang="zh-TW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𝑁〗_𝑖^∗ (𝑡)=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表示此人在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這個時間點死亡，</a:t>
                </a:r>
                <a:r>
                  <a:rPr lang="en-US" altLang="zh-TW" dirty="0"/>
                  <a:t>=0</a:t>
                </a:r>
                <a:r>
                  <a:rPr lang="zh-TW" altLang="en-US" dirty="0"/>
                  <a:t>表示不在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這個時間點死亡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092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首先第一種定義方式叫累積敏感度跟動態特異度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簡稱</a:t>
                </a:r>
                <a:r>
                  <a:rPr lang="en-US" altLang="zh-TW" dirty="0"/>
                  <a:t>C/D)</a:t>
                </a:r>
                <a:r>
                  <a:rPr lang="zh-TW" altLang="en-US" dirty="0"/>
                  <a:t>，累積敏感度的定義是已知存活時間大</a:t>
                </a:r>
                <a:r>
                  <a:rPr lang="en-US" altLang="zh-TW" dirty="0"/>
                  <a:t>T</a:t>
                </a:r>
                <a14:m>
                  <m:oMath xmlns:m="http://schemas.openxmlformats.org/officeDocument/2006/math">
                    <m:r>
                      <a:rPr lang="zh-TW" altLang="en-US" sz="12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12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TW" altLang="en-US" sz="12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t</a:t>
                </a:r>
                <a:r>
                  <a:rPr lang="zh-TW" altLang="en-US" dirty="0"/>
                  <a:t>下，生物指標</a:t>
                </a:r>
                <a:r>
                  <a:rPr lang="en-US" altLang="zh-TW" dirty="0"/>
                  <a:t>M&gt;</a:t>
                </a:r>
                <a:r>
                  <a:rPr lang="zh-TW" altLang="en-US" dirty="0"/>
                  <a:t>某個臨界值</a:t>
                </a:r>
                <a:r>
                  <a:rPr lang="en-US" altLang="zh-TW" dirty="0"/>
                  <a:t>c</a:t>
                </a:r>
                <a:r>
                  <a:rPr lang="zh-TW" altLang="en-US" dirty="0"/>
                  <a:t>的機率，這邊提一下，一般我們會認為生物指標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越大越有可能得病或死亡，這邊的累積是指存活時間大</a:t>
                </a:r>
                <a:r>
                  <a:rPr lang="en-US" altLang="zh-TW" dirty="0"/>
                  <a:t>T</a:t>
                </a:r>
                <a14:m>
                  <m:oMath xmlns:m="http://schemas.openxmlformats.org/officeDocument/2006/math">
                    <m:r>
                      <a:rPr lang="zh-TW" altLang="en-US" sz="12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12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TW" altLang="en-US" sz="12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t</a:t>
                </a:r>
                <a:r>
                  <a:rPr lang="zh-TW" altLang="en-US" dirty="0"/>
                  <a:t>的這個部分，根據前面定義，他也可以寫成已知</a:t>
                </a:r>
                <a:r>
                  <a:rPr lang="en-US" altLang="zh-TW" dirty="0" err="1"/>
                  <a:t>Ni.star</a:t>
                </a:r>
                <a:r>
                  <a:rPr lang="en-US" altLang="zh-TW" dirty="0"/>
                  <a:t>(t)=1</a:t>
                </a:r>
                <a:r>
                  <a:rPr lang="zh-TW" altLang="en-US" dirty="0"/>
                  <a:t>的情況下，也就是在時間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內死亡的情況下，生物指標</a:t>
                </a:r>
                <a:r>
                  <a:rPr lang="en-US" altLang="zh-TW" dirty="0"/>
                  <a:t>M&gt;c</a:t>
                </a:r>
                <a:r>
                  <a:rPr lang="zh-TW" altLang="en-US" dirty="0"/>
                  <a:t>的機率，也就是判定它是有病的機率，可以記做</a:t>
                </a:r>
                <a:r>
                  <a:rPr lang="en-US" altLang="zh-TW" dirty="0"/>
                  <a:t>TP(c)</a:t>
                </a:r>
                <a:r>
                  <a:rPr lang="zh-TW" altLang="en-US" dirty="0"/>
                  <a:t>，上標</a:t>
                </a:r>
                <a:r>
                  <a:rPr lang="en-US" altLang="zh-TW" dirty="0"/>
                  <a:t>C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動態特異度是已知存活時間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大於小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的情況下，生物指標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小於等於某個臨界值</a:t>
                </a:r>
                <a:r>
                  <a:rPr lang="en-US" altLang="zh-TW" dirty="0"/>
                  <a:t>c</a:t>
                </a:r>
                <a:r>
                  <a:rPr lang="zh-TW" altLang="en-US" dirty="0"/>
                  <a:t>的機率，可以寫成</a:t>
                </a:r>
                <a:r>
                  <a:rPr lang="en-US" altLang="zh-TW" dirty="0"/>
                  <a:t>1-</a:t>
                </a:r>
                <a:r>
                  <a:rPr lang="zh-TW" altLang="en-US" dirty="0"/>
                  <a:t>後面這一項，他是已知在時間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內還活著，生物指標也判定它是有病的機率，稱它為偽陽性率，所以可以寫成</a:t>
                </a:r>
                <a:r>
                  <a:rPr lang="en-US" altLang="zh-TW" dirty="0"/>
                  <a:t>1-FP(c)</a:t>
                </a:r>
                <a:r>
                  <a:rPr lang="zh-TW" altLang="en-US" dirty="0"/>
                  <a:t>，上標</a:t>
                </a:r>
                <a:r>
                  <a:rPr lang="en-US" altLang="zh-TW" dirty="0"/>
                  <a:t>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那每給定一個</a:t>
                </a:r>
                <a:r>
                  <a:rPr lang="en-US" altLang="zh-TW" dirty="0"/>
                  <a:t>c</a:t>
                </a:r>
                <a:r>
                  <a:rPr lang="zh-TW" altLang="en-US" dirty="0"/>
                  <a:t>，就可以得到一組</a:t>
                </a:r>
                <a:r>
                  <a:rPr lang="en-US" altLang="zh-TW" dirty="0"/>
                  <a:t>TP</a:t>
                </a:r>
                <a:r>
                  <a:rPr lang="zh-TW" altLang="en-US" dirty="0"/>
                  <a:t>跟</a:t>
                </a:r>
                <a:r>
                  <a:rPr lang="en-US" altLang="zh-TW" dirty="0"/>
                  <a:t>FP</a:t>
                </a:r>
                <a:r>
                  <a:rPr lang="zh-TW" altLang="en-US" dirty="0"/>
                  <a:t>，最後就可以畫出</a:t>
                </a:r>
                <a:r>
                  <a:rPr lang="en-US" altLang="zh-TW" dirty="0"/>
                  <a:t>ROC</a:t>
                </a:r>
                <a:r>
                  <a:rPr lang="zh-TW" altLang="en-US" dirty="0"/>
                  <a:t>曲線，</a:t>
                </a:r>
                <a:r>
                  <a:rPr lang="en-US" altLang="zh-TW" dirty="0"/>
                  <a:t>x</a:t>
                </a:r>
                <a:r>
                  <a:rPr lang="zh-TW" altLang="en-US" dirty="0"/>
                  <a:t>軸是</a:t>
                </a:r>
                <a:r>
                  <a:rPr lang="en-US" altLang="zh-TW" dirty="0"/>
                  <a:t>FP</a:t>
                </a:r>
                <a:r>
                  <a:rPr lang="zh-TW" altLang="en-US" dirty="0"/>
                  <a:t>，</a:t>
                </a:r>
                <a:r>
                  <a:rPr lang="en-US" altLang="zh-TW" dirty="0"/>
                  <a:t>y</a:t>
                </a:r>
                <a:r>
                  <a:rPr lang="zh-TW" altLang="en-US" dirty="0"/>
                  <a:t>軸是</a:t>
                </a:r>
                <a:r>
                  <a:rPr lang="en-US" altLang="zh-TW" dirty="0"/>
                  <a:t>TP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這</a:t>
                </a:r>
                <a:r>
                  <a:rPr lang="zh-TW" altLang="en-US" dirty="0" smtClean="0"/>
                  <a:t>種定義方式主要</a:t>
                </a:r>
                <a:r>
                  <a:rPr lang="zh-TW" altLang="en-US" dirty="0"/>
                  <a:t>應用在對特定時間點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感興趣</a:t>
                </a:r>
                <a:endParaRPr lang="en-US" altLang="zh-TW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臨床上常使用</a:t>
                </a:r>
                <a:endParaRPr lang="en-US" altLang="zh-TW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缺點是無法推導出一致性指標</a:t>
                </a:r>
                <a:r>
                  <a:rPr lang="en-US" altLang="zh-TW" dirty="0"/>
                  <a:t>(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Concordance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，這個一致性指標主要是用來衡量一個模型整體的優劣，等下會再另外介紹，所以在這種定義下，是沒有辦法推導出一致性指標。</a:t>
                </a:r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模型分數為共變數的線性組合，係數由半母數模型估計得到</a:t>
                </a:r>
                <a:endParaRPr lang="en-US" altLang="zh-TW" dirty="0"/>
              </a:p>
              <a:p>
                <a:r>
                  <a:rPr lang="en-US" altLang="zh-TW" dirty="0"/>
                  <a:t>M</a:t>
                </a:r>
                <a:r>
                  <a:rPr lang="zh-TW" altLang="en-US" dirty="0"/>
                  <a:t>稱為</a:t>
                </a:r>
                <a:r>
                  <a:rPr lang="en-US" altLang="zh-TW" dirty="0"/>
                  <a:t>model score</a:t>
                </a:r>
                <a:r>
                  <a:rPr lang="zh-TW" altLang="en-US" dirty="0"/>
                  <a:t>，可以想像成是一個新的生物指標</a:t>
                </a:r>
                <a:r>
                  <a:rPr lang="en-US" altLang="zh-TW" dirty="0"/>
                  <a:t>M</a:t>
                </a:r>
              </a:p>
              <a:p>
                <a:r>
                  <a:rPr lang="zh-TW" altLang="en-US" dirty="0"/>
                  <a:t>計數函數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=1</a:t>
                </a:r>
                <a:r>
                  <a:rPr lang="zh-TW" altLang="en-US" dirty="0"/>
                  <a:t>表示此人在時間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內死亡，</a:t>
                </a:r>
                <a:r>
                  <a:rPr lang="en-US" altLang="zh-TW" dirty="0"/>
                  <a:t>=0</a:t>
                </a:r>
                <a:r>
                  <a:rPr lang="zh-TW" altLang="en-US" dirty="0"/>
                  <a:t>表示此人在時間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內還活著</a:t>
                </a:r>
                <a:endParaRPr lang="en-US" altLang="zh-TW" dirty="0"/>
              </a:p>
              <a:p>
                <a:pPr/>
                <a:r>
                  <a:rPr lang="en-US" altLang="zh-TW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〖</a:t>
                </a:r>
                <a:r>
                  <a:rPr lang="en-US" altLang="zh-TW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𝑑</a:t>
                </a:r>
                <a:r>
                  <a:rPr lang="en-US" altLang="zh-TW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𝑁〗_𝑖^∗ (𝑡)=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表示此人在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這個時間點死亡，</a:t>
                </a:r>
                <a:r>
                  <a:rPr lang="en-US" altLang="zh-TW" dirty="0"/>
                  <a:t>=0</a:t>
                </a:r>
                <a:r>
                  <a:rPr lang="zh-TW" altLang="en-US" dirty="0"/>
                  <a:t>表示不在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這個時間點死亡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62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那在</a:t>
                </a:r>
                <a:r>
                  <a:rPr lang="en-US" altLang="zh-TW" dirty="0"/>
                  <a:t>C/D</a:t>
                </a:r>
                <a:r>
                  <a:rPr lang="zh-TW" altLang="en-US" dirty="0"/>
                  <a:t>這種定義方式下，</a:t>
                </a:r>
                <a:r>
                  <a:rPr lang="en-US" altLang="zh-TW" sz="1200" b="0" i="0" u="none" strike="noStrike" kern="1200" baseline="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Heagerty</a:t>
                </a:r>
                <a:r>
                  <a:rPr lang="zh-TW" alt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在過去文獻中提出了兩種估計</a:t>
                </a:r>
                <a:r>
                  <a:rPr lang="en-US" altLang="zh-TW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TP</a:t>
                </a:r>
                <a:r>
                  <a:rPr lang="zh-TW" alt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跟</a:t>
                </a:r>
                <a:r>
                  <a:rPr lang="en-US" altLang="zh-TW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FP</a:t>
                </a:r>
                <a:r>
                  <a:rPr lang="zh-TW" alt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的方式，首先是利用生存函數的</a:t>
                </a:r>
                <a:r>
                  <a:rPr lang="en-US" altLang="zh-TW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Kaplan-Meier </a:t>
                </a:r>
                <a:r>
                  <a:rPr lang="zh-TW" alt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估計量，估計的形式主要是以經驗分配的方式估計</a:t>
                </a:r>
                <a:endParaRPr lang="en-US" altLang="zh-TW" sz="1200" b="0" i="0" u="none" strike="noStrike" kern="120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TW" alt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這個估計方式的優點就是計算簡單，因為它就是用簡單的</a:t>
                </a:r>
                <a:r>
                  <a:rPr lang="en-US" altLang="zh-TW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K-M</a:t>
                </a:r>
                <a:r>
                  <a:rPr lang="zh-TW" alt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估計量估計，缺點是當生物指標跟設限時間具有相關性的時候</a:t>
                </a:r>
                <a:r>
                  <a:rPr lang="en-US" altLang="zh-TW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(dependent)</a:t>
                </a:r>
                <a:r>
                  <a:rPr lang="zh-TW" alt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，估計結果會不穩健</a:t>
                </a:r>
                <a:r>
                  <a:rPr lang="en-US" altLang="zh-TW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(</a:t>
                </a:r>
                <a:r>
                  <a:rPr lang="zh-TW" alt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有問再講</a:t>
                </a:r>
                <a:r>
                  <a:rPr lang="en-US" altLang="zh-TW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:</a:t>
                </a:r>
                <a:r>
                  <a:rPr lang="zh-TW" alt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原因是條件</a:t>
                </a:r>
                <a:r>
                  <a:rPr lang="en-US" altLang="zh-TW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Kaplan-Meier </a:t>
                </a:r>
                <a:r>
                  <a:rPr lang="zh-TW" alt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估計量 ，是假設設限時間跟生物指標</a:t>
                </a:r>
                <a:r>
                  <a:rPr lang="en-US" altLang="zh-TW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(</a:t>
                </a:r>
                <a:r>
                  <a:rPr lang="zh-TW" alt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模型分數</a:t>
                </a:r>
                <a:r>
                  <a:rPr lang="en-US" altLang="zh-TW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)</a:t>
                </a:r>
                <a:r>
                  <a:rPr lang="zh-TW" alt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之間是不相關的，這個假設對於一般的資料會有一些問題，因為大多數資料的設限時間跟生物指標，是會存在一點相關性</a:t>
                </a:r>
                <a:r>
                  <a:rPr lang="en-US" altLang="zh-TW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模型分數為共變數的線性組合，係數由半母數模型估計得到</a:t>
                </a:r>
                <a:endParaRPr lang="en-US" altLang="zh-TW" dirty="0"/>
              </a:p>
              <a:p>
                <a:r>
                  <a:rPr lang="en-US" altLang="zh-TW" dirty="0"/>
                  <a:t>M</a:t>
                </a:r>
                <a:r>
                  <a:rPr lang="zh-TW" altLang="en-US" dirty="0"/>
                  <a:t>稱為</a:t>
                </a:r>
                <a:r>
                  <a:rPr lang="en-US" altLang="zh-TW" dirty="0"/>
                  <a:t>model score</a:t>
                </a:r>
                <a:r>
                  <a:rPr lang="zh-TW" altLang="en-US" dirty="0"/>
                  <a:t>，可以想像成是一個新的生物指標</a:t>
                </a:r>
                <a:r>
                  <a:rPr lang="en-US" altLang="zh-TW" dirty="0"/>
                  <a:t>M</a:t>
                </a:r>
              </a:p>
              <a:p>
                <a:r>
                  <a:rPr lang="zh-TW" altLang="en-US" dirty="0"/>
                  <a:t>計數函數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=1</a:t>
                </a:r>
                <a:r>
                  <a:rPr lang="zh-TW" altLang="en-US" dirty="0"/>
                  <a:t>表示此人在時間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內死亡，</a:t>
                </a:r>
                <a:r>
                  <a:rPr lang="en-US" altLang="zh-TW" dirty="0"/>
                  <a:t>=0</a:t>
                </a:r>
                <a:r>
                  <a:rPr lang="zh-TW" altLang="en-US" dirty="0"/>
                  <a:t>表示此人在時間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內還活著</a:t>
                </a:r>
                <a:endParaRPr lang="en-US" altLang="zh-TW" dirty="0"/>
              </a:p>
              <a:p>
                <a:pPr/>
                <a:r>
                  <a:rPr lang="en-US" altLang="zh-TW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〖</a:t>
                </a:r>
                <a:r>
                  <a:rPr lang="en-US" altLang="zh-TW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𝑑</a:t>
                </a:r>
                <a:r>
                  <a:rPr lang="en-US" altLang="zh-TW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𝑁〗_𝑖^∗ (𝑡)=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表示此人在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這個時間點死亡，</a:t>
                </a:r>
                <a:r>
                  <a:rPr lang="en-US" altLang="zh-TW" dirty="0"/>
                  <a:t>=0</a:t>
                </a:r>
                <a:r>
                  <a:rPr lang="zh-TW" altLang="en-US" dirty="0"/>
                  <a:t>表示不在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這個時間點死亡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03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為了解決這個問題，</a:t>
                </a:r>
                <a:r>
                  <a:rPr lang="en-US" altLang="zh-TW" sz="1200" b="0" i="0" u="none" strike="noStrike" kern="1200" baseline="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Heagerty</a:t>
                </a:r>
                <a:r>
                  <a:rPr lang="zh-TW" alt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又提出一個改善的估計方法，加權 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Kaplan-Meier 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估計式，估計的方法跟前面一樣，只是把條件存活函數改成加權函數，利用最鄰近點核函數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(nearest </a:t>
                </a:r>
                <a:r>
                  <a:rPr lang="en-US" altLang="zh-TW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neighbourhood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kernel)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，也就是式子中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K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的部分計算權重，</a:t>
                </a:r>
                <a:r>
                  <a:rPr lang="en-US" altLang="zh-TW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lamda</a:t>
                </a:r>
                <a:r>
                  <a:rPr lang="en-US" altLang="zh-TW" sz="1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sz="1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平滑參數</a:t>
                </a:r>
                <a:endParaRPr lang="en-US" altLang="zh-TW" sz="120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這個估計方法可以在設限時間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跟生物指標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有相關的情況下使用，所以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估計結果比較好，但是計算比較複雜</a:t>
                </a:r>
                <a:endPara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模型分數為共變數的線性組合，係數由半母數模型估計得到</a:t>
                </a:r>
                <a:endParaRPr lang="en-US" altLang="zh-TW" dirty="0"/>
              </a:p>
              <a:p>
                <a:r>
                  <a:rPr lang="en-US" altLang="zh-TW" dirty="0"/>
                  <a:t>M</a:t>
                </a:r>
                <a:r>
                  <a:rPr lang="zh-TW" altLang="en-US" dirty="0"/>
                  <a:t>稱為</a:t>
                </a:r>
                <a:r>
                  <a:rPr lang="en-US" altLang="zh-TW" dirty="0"/>
                  <a:t>model score</a:t>
                </a:r>
                <a:r>
                  <a:rPr lang="zh-TW" altLang="en-US" dirty="0"/>
                  <a:t>，可以想像成是一個新的生物指標</a:t>
                </a:r>
                <a:r>
                  <a:rPr lang="en-US" altLang="zh-TW" dirty="0"/>
                  <a:t>M</a:t>
                </a:r>
              </a:p>
              <a:p>
                <a:r>
                  <a:rPr lang="zh-TW" altLang="en-US" dirty="0"/>
                  <a:t>計數函數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=1</a:t>
                </a:r>
                <a:r>
                  <a:rPr lang="zh-TW" altLang="en-US" dirty="0"/>
                  <a:t>表示此人在時間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內死亡，</a:t>
                </a:r>
                <a:r>
                  <a:rPr lang="en-US" altLang="zh-TW" dirty="0"/>
                  <a:t>=0</a:t>
                </a:r>
                <a:r>
                  <a:rPr lang="zh-TW" altLang="en-US" dirty="0"/>
                  <a:t>表示此人在時間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內還活著</a:t>
                </a:r>
                <a:endParaRPr lang="en-US" altLang="zh-TW" dirty="0"/>
              </a:p>
              <a:p>
                <a:pPr/>
                <a:r>
                  <a:rPr lang="en-US" altLang="zh-TW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〖</a:t>
                </a:r>
                <a:r>
                  <a:rPr lang="en-US" altLang="zh-TW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𝑑</a:t>
                </a:r>
                <a:r>
                  <a:rPr lang="en-US" altLang="zh-TW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𝑁〗_𝑖^∗ (𝑡)=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表示此人在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這個時間點死亡，</a:t>
                </a:r>
                <a:r>
                  <a:rPr lang="en-US" altLang="zh-TW" dirty="0"/>
                  <a:t>=0</a:t>
                </a:r>
                <a:r>
                  <a:rPr lang="zh-TW" altLang="en-US" dirty="0"/>
                  <a:t>表示不在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這個時間點死亡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389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接下來介紹第二種定義方式，也是本研究使用最多的定義方式，事件敏感度跟動態特異度，敏感度的定義方式跟前面差不多，只是把給定的條件改成存活時間</a:t>
                </a:r>
                <a:r>
                  <a:rPr lang="en-US" altLang="zh-TW" dirty="0" err="1"/>
                  <a:t>Ti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小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，剩下的部分跟前面都是一樣的</a:t>
                </a:r>
                <a:endParaRPr lang="en-US" altLang="zh-TW" sz="1200" b="0" i="0" u="none" strike="noStrike" kern="120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TW" alt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這種定義方式主要用在事件發生的確切時間點 </a:t>
                </a:r>
                <a:r>
                  <a:rPr lang="en-US" altLang="zh-TW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 </a:t>
                </a:r>
                <a:r>
                  <a:rPr lang="zh-TW" alt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是知道的，並且想要區分發生事件的個體跟直到時間 </a:t>
                </a:r>
                <a:r>
                  <a:rPr lang="en-US" altLang="zh-TW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 </a:t>
                </a:r>
                <a:r>
                  <a:rPr lang="zh-TW" alt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都沒有發生事件的個體，另外還</a:t>
                </a:r>
                <a:r>
                  <a:rPr lang="zh-TW" altLang="en-US" dirty="0"/>
                  <a:t>有一個很大的優點，就是可以推導出一致性指標</a:t>
                </a: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模型分數為共變數的線性組合，係數由半母數模型估計得到</a:t>
                </a:r>
                <a:endParaRPr lang="en-US" altLang="zh-TW" dirty="0"/>
              </a:p>
              <a:p>
                <a:r>
                  <a:rPr lang="en-US" altLang="zh-TW" dirty="0"/>
                  <a:t>M</a:t>
                </a:r>
                <a:r>
                  <a:rPr lang="zh-TW" altLang="en-US" dirty="0"/>
                  <a:t>稱為</a:t>
                </a:r>
                <a:r>
                  <a:rPr lang="en-US" altLang="zh-TW" dirty="0"/>
                  <a:t>model score</a:t>
                </a:r>
                <a:r>
                  <a:rPr lang="zh-TW" altLang="en-US" dirty="0"/>
                  <a:t>，可以想像成是一個新的生物指標</a:t>
                </a:r>
                <a:r>
                  <a:rPr lang="en-US" altLang="zh-TW" dirty="0"/>
                  <a:t>M</a:t>
                </a:r>
              </a:p>
              <a:p>
                <a:r>
                  <a:rPr lang="zh-TW" altLang="en-US" dirty="0"/>
                  <a:t>計數函數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=1</a:t>
                </a:r>
                <a:r>
                  <a:rPr lang="zh-TW" altLang="en-US" dirty="0"/>
                  <a:t>表示此人在時間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內死亡，</a:t>
                </a:r>
                <a:r>
                  <a:rPr lang="en-US" altLang="zh-TW" dirty="0"/>
                  <a:t>=0</a:t>
                </a:r>
                <a:r>
                  <a:rPr lang="zh-TW" altLang="en-US" dirty="0"/>
                  <a:t>表示此人在時間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內還活著</a:t>
                </a:r>
                <a:endParaRPr lang="en-US" altLang="zh-TW" dirty="0"/>
              </a:p>
              <a:p>
                <a:pPr/>
                <a:r>
                  <a:rPr lang="en-US" altLang="zh-TW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〖</a:t>
                </a:r>
                <a:r>
                  <a:rPr lang="en-US" altLang="zh-TW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𝑑</a:t>
                </a:r>
                <a:r>
                  <a:rPr lang="en-US" altLang="zh-TW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𝑁〗_𝑖^∗ (𝑡)=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表示此人在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這個時間點死亡，</a:t>
                </a:r>
                <a:r>
                  <a:rPr lang="en-US" altLang="zh-TW" dirty="0"/>
                  <a:t>=0</a:t>
                </a:r>
                <a:r>
                  <a:rPr lang="zh-TW" altLang="en-US" dirty="0"/>
                  <a:t>表示不在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這個時間點死亡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336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49293" y="1563638"/>
            <a:ext cx="3845416" cy="108012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49145" y="2634232"/>
            <a:ext cx="3845416" cy="7999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3116" y="843558"/>
            <a:ext cx="8077768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031416" y="2475359"/>
            <a:ext cx="1062118" cy="10621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日期版面配置區 7">
            <a:extLst>
              <a:ext uri="{FF2B5EF4-FFF2-40B4-BE49-F238E27FC236}">
                <a16:creationId xmlns:a16="http://schemas.microsoft.com/office/drawing/2014/main" xmlns="" id="{143236F2-AA52-4CDD-95AB-AE94C506914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5496" y="4889401"/>
            <a:ext cx="2057400" cy="274637"/>
          </a:xfrm>
        </p:spPr>
        <p:txBody>
          <a:bodyPr/>
          <a:lstStyle/>
          <a:p>
            <a:r>
              <a:rPr lang="en-US" altLang="zh-TW"/>
              <a:t>June 11, 2021</a:t>
            </a:r>
            <a:endParaRPr lang="zh-TW" altLang="en-US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xmlns="" id="{8263A280-B306-46A6-9100-DA91E4223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889401"/>
            <a:ext cx="3086100" cy="274637"/>
          </a:xfrm>
        </p:spPr>
        <p:txBody>
          <a:bodyPr/>
          <a:lstStyle/>
          <a:p>
            <a:r>
              <a:rPr lang="zh-TW" altLang="en-US"/>
              <a:t>風險回歸模型下時間相依 </a:t>
            </a:r>
            <a:r>
              <a:rPr lang="en-US" altLang="zh-TW"/>
              <a:t>ROC </a:t>
            </a:r>
            <a:r>
              <a:rPr lang="zh-TW" altLang="en-US"/>
              <a:t>曲線</a:t>
            </a: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xmlns="" id="{E13CE5FF-504B-4DDA-B785-0085CDBA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2280" y="4889401"/>
            <a:ext cx="2057400" cy="274637"/>
          </a:xfrm>
        </p:spPr>
        <p:txBody>
          <a:bodyPr/>
          <a:lstStyle/>
          <a:p>
            <a:fld id="{F129A72B-C4AF-485B-A43D-B172DFC38A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012160" y="0"/>
            <a:ext cx="313184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131840" y="0"/>
            <a:ext cx="288032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日期版面配置區 7">
            <a:extLst>
              <a:ext uri="{FF2B5EF4-FFF2-40B4-BE49-F238E27FC236}">
                <a16:creationId xmlns:a16="http://schemas.microsoft.com/office/drawing/2014/main" xmlns="" id="{B66561D4-212C-4132-93F4-7ACAD73F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496" y="4889401"/>
            <a:ext cx="2057400" cy="274637"/>
          </a:xfrm>
        </p:spPr>
        <p:txBody>
          <a:bodyPr/>
          <a:lstStyle/>
          <a:p>
            <a:r>
              <a:rPr lang="en-US" altLang="zh-TW"/>
              <a:t>June 11, 2021</a:t>
            </a:r>
            <a:endParaRPr lang="zh-TW" altLang="en-US"/>
          </a:p>
        </p:txBody>
      </p:sp>
      <p:sp>
        <p:nvSpPr>
          <p:cNvPr id="8" name="頁尾版面配置區 8">
            <a:extLst>
              <a:ext uri="{FF2B5EF4-FFF2-40B4-BE49-F238E27FC236}">
                <a16:creationId xmlns:a16="http://schemas.microsoft.com/office/drawing/2014/main" xmlns="" id="{F6F0D9F5-76D6-406B-A8ED-B9E1414B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889401"/>
            <a:ext cx="3086100" cy="274637"/>
          </a:xfrm>
        </p:spPr>
        <p:txBody>
          <a:bodyPr/>
          <a:lstStyle/>
          <a:p>
            <a:r>
              <a:rPr lang="zh-TW" altLang="en-US"/>
              <a:t>風險回歸模型下時間相依 </a:t>
            </a:r>
            <a:r>
              <a:rPr lang="en-US" altLang="zh-TW"/>
              <a:t>ROC </a:t>
            </a:r>
            <a:r>
              <a:rPr lang="zh-TW" altLang="en-US"/>
              <a:t>曲線</a:t>
            </a:r>
          </a:p>
        </p:txBody>
      </p:sp>
      <p:sp>
        <p:nvSpPr>
          <p:cNvPr id="9" name="投影片編號版面配置區 9">
            <a:extLst>
              <a:ext uri="{FF2B5EF4-FFF2-40B4-BE49-F238E27FC236}">
                <a16:creationId xmlns:a16="http://schemas.microsoft.com/office/drawing/2014/main" xmlns="" id="{E53B677E-7AC4-456A-98CA-A0AC97C7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2280" y="4889401"/>
            <a:ext cx="2057400" cy="274637"/>
          </a:xfrm>
        </p:spPr>
        <p:txBody>
          <a:bodyPr/>
          <a:lstStyle/>
          <a:p>
            <a:fld id="{F129A72B-C4AF-485B-A43D-B172DFC38A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221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244000" y="0"/>
            <a:ext cx="900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811908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77595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916268" y="0"/>
            <a:ext cx="900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30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29444" y="2912740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644464" y="2912740"/>
            <a:ext cx="4104000" cy="18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76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83048" y="0"/>
            <a:ext cx="2286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83048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98953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159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23528" y="24844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671560" y="183262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105640" y="341679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528" y="183262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2105640" y="183204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671560" y="24844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14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191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154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日期版面配置區 7">
            <a:extLst>
              <a:ext uri="{FF2B5EF4-FFF2-40B4-BE49-F238E27FC236}">
                <a16:creationId xmlns:a16="http://schemas.microsoft.com/office/drawing/2014/main" xmlns="" id="{696EC9D0-CF80-477B-A574-2D35B948A364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5496" y="4889401"/>
            <a:ext cx="2057400" cy="274637"/>
          </a:xfrm>
        </p:spPr>
        <p:txBody>
          <a:bodyPr/>
          <a:lstStyle/>
          <a:p>
            <a:r>
              <a:rPr lang="en-US" altLang="zh-TW"/>
              <a:t>June 11, 2021</a:t>
            </a:r>
            <a:endParaRPr lang="zh-TW" altLang="en-US"/>
          </a:p>
        </p:txBody>
      </p:sp>
      <p:sp>
        <p:nvSpPr>
          <p:cNvPr id="12" name="頁尾版面配置區 8">
            <a:extLst>
              <a:ext uri="{FF2B5EF4-FFF2-40B4-BE49-F238E27FC236}">
                <a16:creationId xmlns:a16="http://schemas.microsoft.com/office/drawing/2014/main" xmlns="" id="{5637279D-8D1A-458B-A474-B3372E04FE5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28950" y="4889401"/>
            <a:ext cx="3086100" cy="274637"/>
          </a:xfrm>
        </p:spPr>
        <p:txBody>
          <a:bodyPr/>
          <a:lstStyle/>
          <a:p>
            <a:r>
              <a:rPr lang="zh-TW" altLang="en-US"/>
              <a:t>風險回歸模型下時間相依 </a:t>
            </a:r>
            <a:r>
              <a:rPr lang="en-US" altLang="zh-TW"/>
              <a:t>ROC </a:t>
            </a:r>
            <a:r>
              <a:rPr lang="zh-TW" altLang="en-US"/>
              <a:t>曲線</a:t>
            </a:r>
          </a:p>
        </p:txBody>
      </p:sp>
      <p:sp>
        <p:nvSpPr>
          <p:cNvPr id="13" name="投影片編號版面配置區 9">
            <a:extLst>
              <a:ext uri="{FF2B5EF4-FFF2-40B4-BE49-F238E27FC236}">
                <a16:creationId xmlns:a16="http://schemas.microsoft.com/office/drawing/2014/main" xmlns="" id="{CD69A1F2-99E7-4034-B09A-61A1D91571D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92280" y="4889401"/>
            <a:ext cx="2057400" cy="274637"/>
          </a:xfrm>
        </p:spPr>
        <p:txBody>
          <a:bodyPr/>
          <a:lstStyle/>
          <a:p>
            <a:fld id="{F129A72B-C4AF-485B-A43D-B172DFC38A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966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4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0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48616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986924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1" name="日期版面配置區 7">
            <a:extLst>
              <a:ext uri="{FF2B5EF4-FFF2-40B4-BE49-F238E27FC236}">
                <a16:creationId xmlns:a16="http://schemas.microsoft.com/office/drawing/2014/main" xmlns="" id="{84A50302-A067-44A3-80B2-3337582805FB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35496" y="4889401"/>
            <a:ext cx="2057400" cy="274637"/>
          </a:xfrm>
        </p:spPr>
        <p:txBody>
          <a:bodyPr/>
          <a:lstStyle/>
          <a:p>
            <a:r>
              <a:rPr lang="en-US" altLang="zh-TW"/>
              <a:t>June 11, 2021</a:t>
            </a:r>
            <a:endParaRPr lang="zh-TW" altLang="en-US"/>
          </a:p>
        </p:txBody>
      </p:sp>
      <p:sp>
        <p:nvSpPr>
          <p:cNvPr id="12" name="頁尾版面配置區 8">
            <a:extLst>
              <a:ext uri="{FF2B5EF4-FFF2-40B4-BE49-F238E27FC236}">
                <a16:creationId xmlns:a16="http://schemas.microsoft.com/office/drawing/2014/main" xmlns="" id="{DD46A1C9-06E7-44BD-A94A-CEC94F476B0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28950" y="4889401"/>
            <a:ext cx="3086100" cy="274637"/>
          </a:xfrm>
        </p:spPr>
        <p:txBody>
          <a:bodyPr/>
          <a:lstStyle/>
          <a:p>
            <a:r>
              <a:rPr lang="zh-TW" altLang="en-US"/>
              <a:t>風險回歸模型下時間相依 </a:t>
            </a:r>
            <a:r>
              <a:rPr lang="en-US" altLang="zh-TW"/>
              <a:t>ROC </a:t>
            </a:r>
            <a:r>
              <a:rPr lang="zh-TW" altLang="en-US"/>
              <a:t>曲線</a:t>
            </a:r>
          </a:p>
        </p:txBody>
      </p:sp>
      <p:sp>
        <p:nvSpPr>
          <p:cNvPr id="13" name="投影片編號版面配置區 9">
            <a:extLst>
              <a:ext uri="{FF2B5EF4-FFF2-40B4-BE49-F238E27FC236}">
                <a16:creationId xmlns:a16="http://schemas.microsoft.com/office/drawing/2014/main" xmlns="" id="{37786149-24EB-477E-AFAA-C42F9E3E548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7092280" y="4889401"/>
            <a:ext cx="2057400" cy="274637"/>
          </a:xfrm>
        </p:spPr>
        <p:txBody>
          <a:bodyPr/>
          <a:lstStyle/>
          <a:p>
            <a:fld id="{F129A72B-C4AF-485B-A43D-B172DFC38A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357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023301"/>
            <a:ext cx="3024336" cy="366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87664" y="1164297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196830" y="1426241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0" name="日期版面配置區 7">
            <a:extLst>
              <a:ext uri="{FF2B5EF4-FFF2-40B4-BE49-F238E27FC236}">
                <a16:creationId xmlns:a16="http://schemas.microsoft.com/office/drawing/2014/main" xmlns="" id="{8C6E1E4D-ACCB-4914-BCB1-1560478508C7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35496" y="4889401"/>
            <a:ext cx="2057400" cy="274637"/>
          </a:xfrm>
        </p:spPr>
        <p:txBody>
          <a:bodyPr/>
          <a:lstStyle/>
          <a:p>
            <a:r>
              <a:rPr lang="en-US" altLang="zh-TW"/>
              <a:t>June 11, 2021</a:t>
            </a:r>
            <a:endParaRPr lang="zh-TW" altLang="en-US"/>
          </a:p>
        </p:txBody>
      </p:sp>
      <p:sp>
        <p:nvSpPr>
          <p:cNvPr id="11" name="頁尾版面配置區 8">
            <a:extLst>
              <a:ext uri="{FF2B5EF4-FFF2-40B4-BE49-F238E27FC236}">
                <a16:creationId xmlns:a16="http://schemas.microsoft.com/office/drawing/2014/main" xmlns="" id="{A615AC51-5D64-4ACF-822F-AE9794743F4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28950" y="4889401"/>
            <a:ext cx="3086100" cy="274637"/>
          </a:xfrm>
        </p:spPr>
        <p:txBody>
          <a:bodyPr/>
          <a:lstStyle/>
          <a:p>
            <a:r>
              <a:rPr lang="zh-TW" altLang="en-US"/>
              <a:t>風險回歸模型下時間相依 </a:t>
            </a:r>
            <a:r>
              <a:rPr lang="en-US" altLang="zh-TW"/>
              <a:t>ROC </a:t>
            </a:r>
            <a:r>
              <a:rPr lang="zh-TW" altLang="en-US"/>
              <a:t>曲線</a:t>
            </a:r>
          </a:p>
        </p:txBody>
      </p:sp>
      <p:sp>
        <p:nvSpPr>
          <p:cNvPr id="12" name="投影片編號版面配置區 9">
            <a:extLst>
              <a:ext uri="{FF2B5EF4-FFF2-40B4-BE49-F238E27FC236}">
                <a16:creationId xmlns:a16="http://schemas.microsoft.com/office/drawing/2014/main" xmlns="" id="{E77096F8-BC5E-412D-A327-D7290A61DE6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7092280" y="4889401"/>
            <a:ext cx="2057400" cy="274637"/>
          </a:xfrm>
        </p:spPr>
        <p:txBody>
          <a:bodyPr/>
          <a:lstStyle/>
          <a:p>
            <a:fld id="{F129A72B-C4AF-485B-A43D-B172DFC38A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2350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日期版面配置區 7">
            <a:extLst>
              <a:ext uri="{FF2B5EF4-FFF2-40B4-BE49-F238E27FC236}">
                <a16:creationId xmlns:a16="http://schemas.microsoft.com/office/drawing/2014/main" xmlns="" id="{9373F9A6-9B95-47A6-A783-5D7CE50269D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5496" y="4889401"/>
            <a:ext cx="2057400" cy="274637"/>
          </a:xfrm>
        </p:spPr>
        <p:txBody>
          <a:bodyPr/>
          <a:lstStyle/>
          <a:p>
            <a:r>
              <a:rPr lang="en-US" altLang="zh-TW"/>
              <a:t>June 11, 2021</a:t>
            </a:r>
            <a:endParaRPr lang="zh-TW" altLang="en-US"/>
          </a:p>
        </p:txBody>
      </p:sp>
      <p:sp>
        <p:nvSpPr>
          <p:cNvPr id="13" name="頁尾版面配置區 8">
            <a:extLst>
              <a:ext uri="{FF2B5EF4-FFF2-40B4-BE49-F238E27FC236}">
                <a16:creationId xmlns:a16="http://schemas.microsoft.com/office/drawing/2014/main" xmlns="" id="{DE94BC95-7076-4928-A773-4E9C53DBF1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4889401"/>
            <a:ext cx="3086100" cy="274637"/>
          </a:xfrm>
        </p:spPr>
        <p:txBody>
          <a:bodyPr/>
          <a:lstStyle/>
          <a:p>
            <a:r>
              <a:rPr lang="zh-TW" altLang="en-US"/>
              <a:t>風險回歸模型下時間相依 </a:t>
            </a:r>
            <a:r>
              <a:rPr lang="en-US" altLang="zh-TW"/>
              <a:t>ROC </a:t>
            </a:r>
            <a:r>
              <a:rPr lang="zh-TW" altLang="en-US"/>
              <a:t>曲線</a:t>
            </a:r>
          </a:p>
        </p:txBody>
      </p:sp>
      <p:sp>
        <p:nvSpPr>
          <p:cNvPr id="14" name="投影片編號版面配置區 9">
            <a:extLst>
              <a:ext uri="{FF2B5EF4-FFF2-40B4-BE49-F238E27FC236}">
                <a16:creationId xmlns:a16="http://schemas.microsoft.com/office/drawing/2014/main" xmlns="" id="{934BC495-5F6D-4E90-BA4D-C7C242C0B0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92280" y="4889401"/>
            <a:ext cx="2057400" cy="274637"/>
          </a:xfrm>
        </p:spPr>
        <p:txBody>
          <a:bodyPr/>
          <a:lstStyle/>
          <a:p>
            <a:fld id="{F129A72B-C4AF-485B-A43D-B172DFC38A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0579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68185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2253238"/>
            <a:ext cx="5148064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2726814"/>
            <a:ext cx="51480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2" y="1244876"/>
            <a:ext cx="2693964" cy="2636602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版面配置區 7">
            <a:extLst>
              <a:ext uri="{FF2B5EF4-FFF2-40B4-BE49-F238E27FC236}">
                <a16:creationId xmlns:a16="http://schemas.microsoft.com/office/drawing/2014/main" xmlns="" id="{28988708-26C8-48AD-BF3C-D28C4170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496" y="4889401"/>
            <a:ext cx="2057400" cy="274637"/>
          </a:xfrm>
        </p:spPr>
        <p:txBody>
          <a:bodyPr/>
          <a:lstStyle/>
          <a:p>
            <a:r>
              <a:rPr lang="en-US" altLang="zh-TW"/>
              <a:t>June 11, 2021</a:t>
            </a:r>
            <a:endParaRPr lang="zh-TW" altLang="en-US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xmlns="" id="{2E990A25-C124-4742-9C93-747FBA9B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889401"/>
            <a:ext cx="3086100" cy="274637"/>
          </a:xfrm>
        </p:spPr>
        <p:txBody>
          <a:bodyPr/>
          <a:lstStyle/>
          <a:p>
            <a:r>
              <a:rPr lang="zh-TW" altLang="en-US"/>
              <a:t>風險回歸模型下時間相依 </a:t>
            </a:r>
            <a:r>
              <a:rPr lang="en-US" altLang="zh-TW"/>
              <a:t>ROC </a:t>
            </a:r>
            <a:r>
              <a:rPr lang="zh-TW" altLang="en-US"/>
              <a:t>曲線</a:t>
            </a: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xmlns="" id="{5269496B-6368-4872-8149-2C134DCFC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2280" y="4889401"/>
            <a:ext cx="2057400" cy="274637"/>
          </a:xfrm>
        </p:spPr>
        <p:txBody>
          <a:bodyPr/>
          <a:lstStyle/>
          <a:p>
            <a:fld id="{F129A72B-C4AF-485B-A43D-B172DFC38A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日期版面配置區 7">
            <a:extLst>
              <a:ext uri="{FF2B5EF4-FFF2-40B4-BE49-F238E27FC236}">
                <a16:creationId xmlns:a16="http://schemas.microsoft.com/office/drawing/2014/main" xmlns="" id="{E16CB802-370F-4310-AAE0-97E5BCF6982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5496" y="4889401"/>
            <a:ext cx="2057400" cy="274637"/>
          </a:xfrm>
        </p:spPr>
        <p:txBody>
          <a:bodyPr/>
          <a:lstStyle/>
          <a:p>
            <a:r>
              <a:rPr lang="en-US" altLang="zh-TW"/>
              <a:t>June 11, 2021</a:t>
            </a:r>
            <a:endParaRPr lang="zh-TW" altLang="en-US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xmlns="" id="{DF2A22FD-3C84-4BC1-891C-192303AC4FD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28950" y="4889401"/>
            <a:ext cx="3086100" cy="274637"/>
          </a:xfrm>
        </p:spPr>
        <p:txBody>
          <a:bodyPr/>
          <a:lstStyle/>
          <a:p>
            <a:r>
              <a:rPr lang="zh-TW" altLang="en-US"/>
              <a:t>風險回歸模型下時間相依 </a:t>
            </a:r>
            <a:r>
              <a:rPr lang="en-US" altLang="zh-TW"/>
              <a:t>ROC </a:t>
            </a:r>
            <a:r>
              <a:rPr lang="zh-TW" altLang="en-US"/>
              <a:t>曲線</a:t>
            </a:r>
          </a:p>
        </p:txBody>
      </p:sp>
      <p:sp>
        <p:nvSpPr>
          <p:cNvPr id="12" name="投影片編號版面配置區 9">
            <a:extLst>
              <a:ext uri="{FF2B5EF4-FFF2-40B4-BE49-F238E27FC236}">
                <a16:creationId xmlns:a16="http://schemas.microsoft.com/office/drawing/2014/main" xmlns="" id="{9A048FBC-EADE-43A1-8599-AC26C112B88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411144" y="4889401"/>
            <a:ext cx="2057400" cy="274637"/>
          </a:xfrm>
        </p:spPr>
        <p:txBody>
          <a:bodyPr/>
          <a:lstStyle/>
          <a:p>
            <a:fld id="{F129A72B-C4AF-485B-A43D-B172DFC38A3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6" name="日期版面配置區 7">
            <a:extLst>
              <a:ext uri="{FF2B5EF4-FFF2-40B4-BE49-F238E27FC236}">
                <a16:creationId xmlns:a16="http://schemas.microsoft.com/office/drawing/2014/main" xmlns="" id="{448C828F-27DE-42F4-A908-51AF23AA399F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5496" y="4889401"/>
            <a:ext cx="2057400" cy="274637"/>
          </a:xfrm>
        </p:spPr>
        <p:txBody>
          <a:bodyPr/>
          <a:lstStyle/>
          <a:p>
            <a:r>
              <a:rPr lang="en-US" altLang="zh-TW"/>
              <a:t>June 11, 2021</a:t>
            </a:r>
            <a:endParaRPr lang="zh-TW" altLang="en-US"/>
          </a:p>
        </p:txBody>
      </p:sp>
      <p:sp>
        <p:nvSpPr>
          <p:cNvPr id="17" name="頁尾版面配置區 8">
            <a:extLst>
              <a:ext uri="{FF2B5EF4-FFF2-40B4-BE49-F238E27FC236}">
                <a16:creationId xmlns:a16="http://schemas.microsoft.com/office/drawing/2014/main" xmlns="" id="{D25653DC-B70C-43B7-BDDE-ADD461D7EBE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28950" y="4889401"/>
            <a:ext cx="3086100" cy="274637"/>
          </a:xfrm>
        </p:spPr>
        <p:txBody>
          <a:bodyPr/>
          <a:lstStyle/>
          <a:p>
            <a:r>
              <a:rPr lang="zh-TW" altLang="en-US"/>
              <a:t>風險回歸模型下時間相依 </a:t>
            </a:r>
            <a:r>
              <a:rPr lang="en-US" altLang="zh-TW"/>
              <a:t>ROC </a:t>
            </a:r>
            <a:r>
              <a:rPr lang="zh-TW" altLang="en-US"/>
              <a:t>曲線</a:t>
            </a:r>
          </a:p>
        </p:txBody>
      </p:sp>
      <p:sp>
        <p:nvSpPr>
          <p:cNvPr id="18" name="投影片編號版面配置區 9">
            <a:extLst>
              <a:ext uri="{FF2B5EF4-FFF2-40B4-BE49-F238E27FC236}">
                <a16:creationId xmlns:a16="http://schemas.microsoft.com/office/drawing/2014/main" xmlns="" id="{F7362AB1-48AE-4914-9C63-3A4069DDCD5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411144" y="4889401"/>
            <a:ext cx="2057400" cy="274637"/>
          </a:xfrm>
        </p:spPr>
        <p:txBody>
          <a:bodyPr/>
          <a:lstStyle/>
          <a:p>
            <a:fld id="{F129A72B-C4AF-485B-A43D-B172DFC38A3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754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2" name="日期版面配置區 7">
            <a:extLst>
              <a:ext uri="{FF2B5EF4-FFF2-40B4-BE49-F238E27FC236}">
                <a16:creationId xmlns:a16="http://schemas.microsoft.com/office/drawing/2014/main" xmlns="" id="{1C494720-323B-490E-912E-DBD5469A40D6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5496" y="4889401"/>
            <a:ext cx="2057400" cy="274637"/>
          </a:xfrm>
        </p:spPr>
        <p:txBody>
          <a:bodyPr/>
          <a:lstStyle/>
          <a:p>
            <a:r>
              <a:rPr lang="en-US" altLang="zh-TW"/>
              <a:t>June 11, 2021</a:t>
            </a:r>
            <a:endParaRPr lang="zh-TW" altLang="en-US"/>
          </a:p>
        </p:txBody>
      </p:sp>
      <p:sp>
        <p:nvSpPr>
          <p:cNvPr id="13" name="頁尾版面配置區 8">
            <a:extLst>
              <a:ext uri="{FF2B5EF4-FFF2-40B4-BE49-F238E27FC236}">
                <a16:creationId xmlns:a16="http://schemas.microsoft.com/office/drawing/2014/main" xmlns="" id="{24DD8E20-F71C-4C68-B26F-CA9E79F6F69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28950" y="4889401"/>
            <a:ext cx="3086100" cy="274637"/>
          </a:xfrm>
        </p:spPr>
        <p:txBody>
          <a:bodyPr/>
          <a:lstStyle/>
          <a:p>
            <a:r>
              <a:rPr lang="zh-TW" altLang="en-US"/>
              <a:t>風險回歸模型下時間相依 </a:t>
            </a:r>
            <a:r>
              <a:rPr lang="en-US" altLang="zh-TW"/>
              <a:t>ROC </a:t>
            </a:r>
            <a:r>
              <a:rPr lang="zh-TW" altLang="en-US"/>
              <a:t>曲線</a:t>
            </a:r>
          </a:p>
        </p:txBody>
      </p:sp>
      <p:sp>
        <p:nvSpPr>
          <p:cNvPr id="14" name="投影片編號版面配置區 9">
            <a:extLst>
              <a:ext uri="{FF2B5EF4-FFF2-40B4-BE49-F238E27FC236}">
                <a16:creationId xmlns:a16="http://schemas.microsoft.com/office/drawing/2014/main" xmlns="" id="{385CDC0C-B63E-44F0-971A-E8FEE09091F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411144" y="4889401"/>
            <a:ext cx="2057400" cy="274637"/>
          </a:xfrm>
        </p:spPr>
        <p:txBody>
          <a:bodyPr/>
          <a:lstStyle/>
          <a:p>
            <a:fld id="{F129A72B-C4AF-485B-A43D-B172DFC38A3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065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日期版面配置區 7">
            <a:extLst>
              <a:ext uri="{FF2B5EF4-FFF2-40B4-BE49-F238E27FC236}">
                <a16:creationId xmlns:a16="http://schemas.microsoft.com/office/drawing/2014/main" xmlns="" id="{50AD6AE6-4F9F-4249-956B-143946B7823B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5496" y="4889401"/>
            <a:ext cx="2057400" cy="274637"/>
          </a:xfrm>
        </p:spPr>
        <p:txBody>
          <a:bodyPr/>
          <a:lstStyle/>
          <a:p>
            <a:r>
              <a:rPr lang="en-US" altLang="zh-TW"/>
              <a:t>June 11, 2021</a:t>
            </a:r>
            <a:endParaRPr lang="zh-TW" altLang="en-US"/>
          </a:p>
        </p:txBody>
      </p:sp>
      <p:sp>
        <p:nvSpPr>
          <p:cNvPr id="7" name="頁尾版面配置區 8">
            <a:extLst>
              <a:ext uri="{FF2B5EF4-FFF2-40B4-BE49-F238E27FC236}">
                <a16:creationId xmlns:a16="http://schemas.microsoft.com/office/drawing/2014/main" xmlns="" id="{757CC09B-61B6-4236-BF61-7ED43600DD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4889401"/>
            <a:ext cx="3086100" cy="274637"/>
          </a:xfrm>
        </p:spPr>
        <p:txBody>
          <a:bodyPr/>
          <a:lstStyle/>
          <a:p>
            <a:r>
              <a:rPr lang="zh-TW" altLang="en-US"/>
              <a:t>風險回歸模型下時間相依 </a:t>
            </a:r>
            <a:r>
              <a:rPr lang="en-US" altLang="zh-TW"/>
              <a:t>ROC </a:t>
            </a:r>
            <a:r>
              <a:rPr lang="zh-TW" altLang="en-US"/>
              <a:t>曲線</a:t>
            </a:r>
          </a:p>
        </p:txBody>
      </p:sp>
      <p:sp>
        <p:nvSpPr>
          <p:cNvPr id="8" name="投影片編號版面配置區 9">
            <a:extLst>
              <a:ext uri="{FF2B5EF4-FFF2-40B4-BE49-F238E27FC236}">
                <a16:creationId xmlns:a16="http://schemas.microsoft.com/office/drawing/2014/main" xmlns="" id="{DDFC31C4-8500-447A-A56E-C11C3A4EC26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92280" y="4889401"/>
            <a:ext cx="2057400" cy="274637"/>
          </a:xfrm>
        </p:spPr>
        <p:txBody>
          <a:bodyPr/>
          <a:lstStyle/>
          <a:p>
            <a:fld id="{F129A72B-C4AF-485B-A43D-B172DFC38A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81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日期版面配置區 7">
            <a:extLst>
              <a:ext uri="{FF2B5EF4-FFF2-40B4-BE49-F238E27FC236}">
                <a16:creationId xmlns:a16="http://schemas.microsoft.com/office/drawing/2014/main" xmlns="" id="{6349FEF6-2B58-49BF-818F-02BD2AC708A6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5496" y="4889401"/>
            <a:ext cx="2057400" cy="274637"/>
          </a:xfrm>
        </p:spPr>
        <p:txBody>
          <a:bodyPr/>
          <a:lstStyle/>
          <a:p>
            <a:r>
              <a:rPr lang="en-US" altLang="zh-TW"/>
              <a:t>June 11, 2021</a:t>
            </a:r>
            <a:endParaRPr lang="zh-TW" altLang="en-US"/>
          </a:p>
        </p:txBody>
      </p:sp>
      <p:sp>
        <p:nvSpPr>
          <p:cNvPr id="8" name="頁尾版面配置區 8">
            <a:extLst>
              <a:ext uri="{FF2B5EF4-FFF2-40B4-BE49-F238E27FC236}">
                <a16:creationId xmlns:a16="http://schemas.microsoft.com/office/drawing/2014/main" xmlns="" id="{1673E3B2-AEBB-41E2-9C41-1121CA80ACC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28950" y="4889401"/>
            <a:ext cx="3086100" cy="274637"/>
          </a:xfrm>
        </p:spPr>
        <p:txBody>
          <a:bodyPr/>
          <a:lstStyle/>
          <a:p>
            <a:r>
              <a:rPr lang="zh-TW" altLang="en-US"/>
              <a:t>風險回歸模型下時間相依 </a:t>
            </a:r>
            <a:r>
              <a:rPr lang="en-US" altLang="zh-TW"/>
              <a:t>ROC </a:t>
            </a:r>
            <a:r>
              <a:rPr lang="zh-TW" altLang="en-US"/>
              <a:t>曲線</a:t>
            </a:r>
          </a:p>
        </p:txBody>
      </p:sp>
      <p:sp>
        <p:nvSpPr>
          <p:cNvPr id="9" name="投影片編號版面配置區 9">
            <a:extLst>
              <a:ext uri="{FF2B5EF4-FFF2-40B4-BE49-F238E27FC236}">
                <a16:creationId xmlns:a16="http://schemas.microsoft.com/office/drawing/2014/main" xmlns="" id="{11AB9803-DF34-4167-9404-23D85FF909E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92280" y="4889401"/>
            <a:ext cx="2057400" cy="274637"/>
          </a:xfrm>
        </p:spPr>
        <p:txBody>
          <a:bodyPr/>
          <a:lstStyle/>
          <a:p>
            <a:fld id="{F129A72B-C4AF-485B-A43D-B172DFC38A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14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700934" y="32249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700934" y="189860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00934" y="347471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日期版面配置區 7">
            <a:extLst>
              <a:ext uri="{FF2B5EF4-FFF2-40B4-BE49-F238E27FC236}">
                <a16:creationId xmlns:a16="http://schemas.microsoft.com/office/drawing/2014/main" xmlns="" id="{86F64308-3296-44DE-B2C5-9FA15F85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496" y="4889401"/>
            <a:ext cx="2057400" cy="274637"/>
          </a:xfrm>
        </p:spPr>
        <p:txBody>
          <a:bodyPr/>
          <a:lstStyle/>
          <a:p>
            <a:r>
              <a:rPr lang="en-US" altLang="zh-TW"/>
              <a:t>June 11, 2021</a:t>
            </a:r>
            <a:endParaRPr lang="zh-TW" altLang="en-US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xmlns="" id="{A5892B6E-992D-40CD-8936-BAA8117D457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28950" y="4889401"/>
            <a:ext cx="3086100" cy="274637"/>
          </a:xfrm>
        </p:spPr>
        <p:txBody>
          <a:bodyPr/>
          <a:lstStyle/>
          <a:p>
            <a:r>
              <a:rPr lang="zh-TW" altLang="en-US"/>
              <a:t>風險回歸模型下時間相依 </a:t>
            </a:r>
            <a:r>
              <a:rPr lang="en-US" altLang="zh-TW"/>
              <a:t>ROC </a:t>
            </a:r>
            <a:r>
              <a:rPr lang="zh-TW" altLang="en-US"/>
              <a:t>曲線</a:t>
            </a: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xmlns="" id="{81FAB8C6-3936-453F-BDC1-077A23E93DE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92280" y="4889401"/>
            <a:ext cx="2057400" cy="274637"/>
          </a:xfrm>
        </p:spPr>
        <p:txBody>
          <a:bodyPr/>
          <a:lstStyle/>
          <a:p>
            <a:fld id="{F129A72B-C4AF-485B-A43D-B172DFC38A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58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B8EEEAD0-F874-43AD-A01E-DB200FEA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C3A08E58-C17F-47BC-AB61-5F445327C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AE1D9126-675D-43CD-AA7C-72ED22916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1739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/>
              <a:t>風險回歸模型下時間相依 </a:t>
            </a:r>
            <a:r>
              <a:rPr lang="en-US" altLang="zh-TW"/>
              <a:t>ROC </a:t>
            </a:r>
            <a:r>
              <a:rPr lang="zh-TW" altLang="en-US"/>
              <a:t>曲線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A02BFC08-F46B-4CE9-8D25-0A0B8E61F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81739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DBABD-88D2-47E4-AC5A-545B3C2DD7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xmlns="" id="{18910511-7D2C-43C2-ADF0-5AAF9736D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81739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June 11, 2021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208336BD-3F81-4CA1-ADC0-FBA3B34BB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F8BC7CBF-0F26-44BB-839E-82C9400FB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FF3445B-472D-4609-91ED-141B77899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889401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TW"/>
              <a:t>June 11, 2021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9AE9C82-C54A-4F55-8474-8DBCE2D5F9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89401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風險回歸模型下時間相依 </a:t>
            </a:r>
            <a:r>
              <a:rPr lang="en-US" altLang="zh-TW" dirty="0"/>
              <a:t>ROC </a:t>
            </a:r>
            <a:r>
              <a:rPr lang="zh-TW" altLang="en-US" dirty="0"/>
              <a:t>曲線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35A56181-881A-4DED-900A-E0F6A9AAF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889401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129A72B-C4AF-485B-A43D-B172DFC38A3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3" r:id="rId3"/>
    <p:sldLayoutId id="2147483660" r:id="rId4"/>
    <p:sldLayoutId id="2147483661" r:id="rId5"/>
    <p:sldLayoutId id="2147483662" r:id="rId6"/>
    <p:sldLayoutId id="2147483664" r:id="rId7"/>
    <p:sldLayoutId id="2147483655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3" r:id="rId14"/>
    <p:sldLayoutId id="2147483672" r:id="rId15"/>
    <p:sldLayoutId id="2147483671" r:id="rId16"/>
    <p:sldLayoutId id="2147483656" r:id="rId17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F8E62983-AC3F-4F60-83A4-6023C00E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6752D2DB-555F-474A-87E2-D8AC8A6C4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E3339E9-CFAF-4830-BB62-B7350AA67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889401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June 11, 2021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81E6BA08-15DF-4EF6-A617-950B468D2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89401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/>
              <a:t>風險回歸模型下時間相依 </a:t>
            </a:r>
            <a:r>
              <a:rPr lang="en-US" altLang="zh-TW"/>
              <a:t>ROC </a:t>
            </a:r>
            <a:r>
              <a:rPr lang="zh-TW" altLang="en-US"/>
              <a:t>曲線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B15016AF-3FC6-4D7C-8AF6-8A2C8076A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889401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DC2B8-01F3-49DB-9393-7EE8EFA43D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5.jp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0.png"/><Relationship Id="rId10" Type="http://schemas.openxmlformats.org/officeDocument/2006/relationships/image" Target="../media/image23.png"/><Relationship Id="rId9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.jp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53.png"/><Relationship Id="rId10" Type="http://schemas.openxmlformats.org/officeDocument/2006/relationships/image" Target="../media/image24.png"/><Relationship Id="rId4" Type="http://schemas.openxmlformats.org/officeDocument/2006/relationships/image" Target="../media/image48.png"/><Relationship Id="rId9" Type="http://schemas.openxmlformats.org/officeDocument/2006/relationships/image" Target="../media/image19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1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4.xml"/><Relationship Id="rId15" Type="http://schemas.openxmlformats.org/officeDocument/2006/relationships/image" Target="../media/image62.png"/><Relationship Id="rId14" Type="http://schemas.openxmlformats.org/officeDocument/2006/relationships/image" Target="../media/image2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10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10" Type="http://schemas.openxmlformats.org/officeDocument/2006/relationships/image" Target="../media/image250.png"/><Relationship Id="rId4" Type="http://schemas.openxmlformats.org/officeDocument/2006/relationships/image" Target="../media/image27.png"/><Relationship Id="rId9" Type="http://schemas.openxmlformats.org/officeDocument/2006/relationships/image" Target="../media/image2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jp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5.png"/><Relationship Id="rId3" Type="http://schemas.openxmlformats.org/officeDocument/2006/relationships/image" Target="../media/image3.jpg"/><Relationship Id="rId7" Type="http://schemas.openxmlformats.org/officeDocument/2006/relationships/image" Target="../media/image44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11" Type="http://schemas.openxmlformats.org/officeDocument/2006/relationships/image" Target="../media/image52.png"/><Relationship Id="rId5" Type="http://schemas.openxmlformats.org/officeDocument/2006/relationships/image" Target="../media/image42.png"/><Relationship Id="rId10" Type="http://schemas.openxmlformats.org/officeDocument/2006/relationships/image" Target="../media/image49.png"/><Relationship Id="rId4" Type="http://schemas.openxmlformats.org/officeDocument/2006/relationships/image" Target="../media/image37.png"/><Relationship Id="rId9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4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5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0.png"/><Relationship Id="rId5" Type="http://schemas.openxmlformats.org/officeDocument/2006/relationships/image" Target="../media/image590.png"/><Relationship Id="rId4" Type="http://schemas.openxmlformats.org/officeDocument/2006/relationships/image" Target="../media/image58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6.png"/><Relationship Id="rId4" Type="http://schemas.openxmlformats.org/officeDocument/2006/relationships/image" Target="../media/image5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4.png"/><Relationship Id="rId5" Type="http://schemas.openxmlformats.org/officeDocument/2006/relationships/image" Target="../media/image61.png"/><Relationship Id="rId4" Type="http://schemas.openxmlformats.org/officeDocument/2006/relationships/image" Target="../media/image8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6.png"/><Relationship Id="rId5" Type="http://schemas.openxmlformats.org/officeDocument/2006/relationships/image" Target="../media/image86.png"/><Relationship Id="rId4" Type="http://schemas.openxmlformats.org/officeDocument/2006/relationships/image" Target="../media/image6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1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52867" y="1851670"/>
            <a:ext cx="7838265" cy="799935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Time-dependent ROC Curve </a:t>
            </a:r>
          </a:p>
          <a:p>
            <a:pPr lvl="0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Analysis:Revision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Comparison</a:t>
            </a:r>
            <a:endParaRPr lang="en-US" altLang="ko-KR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6976C8CF-7B3A-4CD9-BDF5-5A152C1306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49291" y="2355726"/>
            <a:ext cx="3845416" cy="224832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國立中央大學統計研究所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碩士論文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指導教授：曾議寬 博士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研究生：侯昰宇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DEFA8C45-DCA8-4506-A499-005BD5187FB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4889401"/>
            <a:ext cx="2057400" cy="274637"/>
          </a:xfrm>
        </p:spPr>
        <p:txBody>
          <a:bodyPr/>
          <a:lstStyle/>
          <a:p>
            <a:fld id="{F129A72B-C4AF-485B-A43D-B172DFC38A3B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49D05FC1-8C05-4D31-BC31-ACEAC42C81F8}"/>
              </a:ext>
            </a:extLst>
          </p:cNvPr>
          <p:cNvSpPr txBox="1"/>
          <p:nvPr/>
        </p:nvSpPr>
        <p:spPr>
          <a:xfrm>
            <a:off x="1619672" y="472332"/>
            <a:ext cx="6791328" cy="377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則時間相依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ROC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曲線與時間相依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AUC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可以表示為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xmlns="" id="{2051612A-2FE7-4D31-A5E0-BECC5B5F2040}"/>
                  </a:ext>
                </a:extLst>
              </p:cNvPr>
              <p:cNvSpPr txBox="1"/>
              <p:nvPr/>
            </p:nvSpPr>
            <p:spPr>
              <a:xfrm>
                <a:off x="1823625" y="769263"/>
                <a:ext cx="6962200" cy="14804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𝑅𝑂𝐶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zh-TW" altLang="en-US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𝕀</m:t>
                        </m:r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zh-TW" altLang="en-US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𝔻</m:t>
                        </m:r>
                      </m:sup>
                    </m:sSubSup>
                    <m:d>
                      <m:d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zh-TW" altLang="en-US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𝕀</m:t>
                        </m:r>
                      </m:sup>
                    </m:sSubSup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{[</m:t>
                    </m:r>
                    <m:sSubSup>
                      <m:sSubSup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zh-TW" altLang="en-US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𝔻</m:t>
                        </m:r>
                      </m:sup>
                    </m:sSubSup>
                    <m:sSup>
                      <m:sSup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)}</m:t>
                    </m:r>
                    <m:r>
                      <m:rPr>
                        <m:nor/>
                      </m:rPr>
                      <a:rPr lang="zh-TW" altLang="en-US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  </m:t>
                    </m:r>
                    <m:r>
                      <m:rPr>
                        <m:nor/>
                      </m:rP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, 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zh-TW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𝐴𝑈𝐶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)= </m:t>
                    </m:r>
                    <m:nary>
                      <m:naryPr>
                        <m:ctrlPr>
                          <a:rPr lang="zh-TW" altLang="en-US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Sup>
                          <m:sSubSupPr>
                            <m:ctrlP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𝑅𝑂𝐶</m:t>
                            </m:r>
                          </m:e>
                          <m:sub>
                            <m: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zh-TW" altLang="en-US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𝕀</m:t>
                            </m:r>
                            <m: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zh-TW" altLang="en-US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𝔻</m:t>
                            </m:r>
                          </m:sup>
                        </m:sSubSup>
                        <m:d>
                          <m:dPr>
                            <m:ctrlP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𝑑𝑝</m:t>
                        </m:r>
                      </m:e>
                    </m:nary>
                    <m:r>
                      <m:rPr>
                        <m:nor/>
                      </m:rPr>
                      <a:rPr lang="en-US" altLang="zh-TW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m:rPr>
                        <m:nor/>
                      </m:rPr>
                      <a:rPr lang="en-US" altLang="zh-TW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6200" lvl="0">
                  <a:lnSpc>
                    <a:spcPct val="200000"/>
                  </a:lnSpc>
                  <a:spcBef>
                    <a:spcPts val="0"/>
                  </a:spcBef>
                </a:pPr>
                <a:endParaRPr lang="en-US" altLang="zh-TW" sz="14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051612A-2FE7-4D31-A5E0-BECC5B5F2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625" y="769263"/>
                <a:ext cx="6962200" cy="1480470"/>
              </a:xfrm>
              <a:prstGeom prst="rect">
                <a:avLst/>
              </a:prstGeom>
              <a:blipFill>
                <a:blip r:embed="rId4"/>
                <a:stretch>
                  <a:fillRect l="-1401" b="-131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8217E5FE-A39E-4D3D-A161-57CDD137840E}"/>
              </a:ext>
            </a:extLst>
          </p:cNvPr>
          <p:cNvSpPr txBox="1"/>
          <p:nvPr/>
        </p:nvSpPr>
        <p:spPr>
          <a:xfrm>
            <a:off x="1574520" y="1879852"/>
            <a:ext cx="6791328" cy="102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在此定義下，可以推導出</a:t>
            </a:r>
            <a:r>
              <a:rPr lang="zh-TW" altLang="en-US" sz="1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一致性指標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(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concordance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,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Heagerty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&amp; Zheng -2005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)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，用來</a:t>
            </a:r>
            <a:r>
              <a:rPr lang="zh-TW" altLang="en-US" sz="1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衡量整體時間下的</a:t>
            </a:r>
            <a:r>
              <a:rPr lang="en-US" altLang="zh-TW" sz="14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AUC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 :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xmlns="" id="{2A49DAFF-F053-4642-9BC8-C7B78491585E}"/>
                  </a:ext>
                </a:extLst>
              </p:cNvPr>
              <p:cNvSpPr/>
              <p:nvPr/>
            </p:nvSpPr>
            <p:spPr>
              <a:xfrm>
                <a:off x="1597096" y="2495359"/>
                <a:ext cx="6746176" cy="28770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    假設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4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TW" sz="14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zh-TW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zh-TW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4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4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 , </m:t>
                    </m:r>
                    <m:d>
                      <m:d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sz="14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zh-TW" altLang="en-US" sz="14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sz="14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zh-TW" altLang="en-US" sz="14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sz="14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彼此獨立</a:t>
                </a:r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endParaRPr>
              </a:p>
              <a:p>
                <a:pPr lvl="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TW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  = P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sz="1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sz="1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1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)=2</m:t>
                    </m:r>
                    <m:r>
                      <a:rPr lang="en-US" altLang="zh-TW" sz="1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sz="1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sz="1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sz="1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14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          = </a:t>
                </a:r>
                <a14:m>
                  <m:oMath xmlns:m="http://schemas.openxmlformats.org/officeDocument/2006/math">
                    <m:r>
                      <a:rPr lang="en-US" altLang="zh-TW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2</m:t>
                    </m:r>
                    <m:nary>
                      <m:naryPr>
                        <m:limLoc m:val="undOvr"/>
                        <m:ctrlPr>
                          <a:rPr lang="en-US" altLang="zh-TW" sz="1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TW" sz="14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TW" sz="14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</m:nary>
                    <m:d>
                      <m:dPr>
                        <m:ctrlPr>
                          <a:rPr lang="en-US" altLang="zh-TW" sz="1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sz="1400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sz="1400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}</m:t>
                        </m:r>
                        <m: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∩</m:t>
                        </m:r>
                        <m:r>
                          <a:rPr lang="en-US" altLang="zh-TW" sz="14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{ </m:t>
                        </m:r>
                        <m:sSub>
                          <m:sSubPr>
                            <m:ctrlP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sz="1400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TW" sz="1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TW" sz="1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}∩{ </m:t>
                        </m:r>
                        <m:r>
                          <a:rPr lang="en-US" altLang="zh-TW" sz="1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TW" sz="1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sz="1400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1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sz="14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</m:d>
                    <m:r>
                      <m:rPr>
                        <m:nor/>
                      </m:rPr>
                      <a:rPr lang="en-US" altLang="zh-TW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altLang="zh-TW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         </a:t>
                </a: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2</m:t>
                    </m:r>
                    <m:nary>
                      <m:naryPr>
                        <m:limLoc m:val="undOvr"/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TW" sz="14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TW" sz="14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a:rPr lang="en-US" altLang="zh-TW" sz="14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( </m:t>
                        </m:r>
                        <m:sSub>
                          <m:sSubPr>
                            <m:ctrlP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sz="1400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sz="1400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1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|</m:t>
                        </m:r>
                      </m:e>
                    </m:nary>
                    <m:r>
                      <a:rPr lang="en-US" altLang="zh-TW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{ </m:t>
                    </m:r>
                    <m:sSub>
                      <m:sSub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TW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}∩{ </m:t>
                    </m:r>
                    <m:r>
                      <a:rPr lang="en-US" altLang="zh-TW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TW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) </a:t>
                </a:r>
                <a14:m>
                  <m:oMath xmlns:m="http://schemas.openxmlformats.org/officeDocument/2006/math">
                    <m:r>
                      <a:rPr lang="en-US" altLang="zh-TW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TW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{ </m:t>
                    </m:r>
                    <m:sSub>
                      <m:sSub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TW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}∩{ </m:t>
                    </m:r>
                    <m:r>
                      <a:rPr lang="en-US" altLang="zh-TW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TW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  <m:r>
                      <m:rPr>
                        <m:nor/>
                      </m:rPr>
                      <a:rPr lang="en-US" altLang="zh-TW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1400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altLang="zh-TW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          =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altLang="zh-TW" sz="1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TW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altLang="zh-TW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𝐴𝑈𝐶</m:t>
                        </m:r>
                        <m:d>
                          <m:dPr>
                            <m:ctrlPr>
                              <a:rPr lang="en-US" altLang="zh-TW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TW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TW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w</m:t>
                        </m:r>
                        <m:r>
                          <a:rPr lang="en-US" altLang="zh-TW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zh-TW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altLang="zh-TW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𝑑𝑡</m:t>
                        </m:r>
                        <m:r>
                          <a:rPr lang="en-US" altLang="zh-TW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=</m:t>
                        </m:r>
                        <m:sSub>
                          <m:sSubPr>
                            <m:ctrlPr>
                              <a:rPr lang="en-US" altLang="zh-TW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TW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zh-TW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𝐴𝑈𝐶</m:t>
                        </m:r>
                        <m:d>
                          <m:dPr>
                            <m:ctrlPr>
                              <a:rPr lang="en-US" altLang="zh-TW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altLang="zh-TW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×2×</m:t>
                        </m:r>
                        <m:r>
                          <a:rPr lang="en-US" altLang="zh-TW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altLang="zh-TW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zh-TW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altLang="zh-TW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   </a:t>
                </a:r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285750" lvl="0" indent="-285750">
                  <a:lnSpc>
                    <a:spcPct val="2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altLang="zh-TW" sz="1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A49DAFF-F053-4642-9BC8-C7B7849158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096" y="2495359"/>
                <a:ext cx="6746176" cy="28770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xmlns="" id="{D8F44E15-7DC2-4DBA-819F-BCC144874319}"/>
                  </a:ext>
                </a:extLst>
              </p:cNvPr>
              <p:cNvSpPr txBox="1"/>
              <p:nvPr/>
            </p:nvSpPr>
            <p:spPr>
              <a:xfrm>
                <a:off x="1979712" y="4512182"/>
                <a:ext cx="3325013" cy="377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D8F44E15-7DC2-4DBA-819F-BCC144874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512182"/>
                <a:ext cx="3325013" cy="377219"/>
              </a:xfrm>
              <a:prstGeom prst="rect">
                <a:avLst/>
              </a:prstGeom>
              <a:blipFill>
                <a:blip r:embed="rId6"/>
                <a:stretch>
                  <a:fillRect l="-550" b="-161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78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DEFA8C45-DCA8-4506-A499-005BD5187FB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4889401"/>
            <a:ext cx="2057400" cy="274637"/>
          </a:xfrm>
        </p:spPr>
        <p:txBody>
          <a:bodyPr/>
          <a:lstStyle/>
          <a:p>
            <a:fld id="{F129A72B-C4AF-485B-A43D-B172DFC38A3B}" type="slidenum">
              <a:rPr lang="zh-TW" altLang="en-US" smtClean="0"/>
              <a:t>11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xmlns="" id="{49D05FC1-8C05-4D31-BC31-ACEAC42C81F8}"/>
                  </a:ext>
                </a:extLst>
              </p:cNvPr>
              <p:cNvSpPr txBox="1"/>
              <p:nvPr/>
            </p:nvSpPr>
            <p:spPr>
              <a:xfrm>
                <a:off x="1619672" y="472332"/>
                <a:ext cx="6791328" cy="377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當估計的範圍為一段時間 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(0 , </a:t>
                </a:r>
                <a14:m>
                  <m:oMath xmlns:m="http://schemas.openxmlformats.org/officeDocument/2006/math">
                    <m:r>
                      <a:rPr lang="zh-TW" altLang="en-US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時，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Concordance</a:t>
                </a: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的估計可對權重做修正改寫為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9D05FC1-8C05-4D31-BC31-ACEAC42C8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472332"/>
                <a:ext cx="6791328" cy="377476"/>
              </a:xfrm>
              <a:prstGeom prst="rect">
                <a:avLst/>
              </a:prstGeom>
              <a:blipFill>
                <a:blip r:embed="rId6"/>
                <a:stretch>
                  <a:fillRect l="-269" b="-161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xmlns="" id="{04C3C743-2676-481C-AA7E-466BDF1D5962}"/>
                  </a:ext>
                </a:extLst>
              </p:cNvPr>
              <p:cNvSpPr txBox="1"/>
              <p:nvPr/>
            </p:nvSpPr>
            <p:spPr>
              <a:xfrm>
                <a:off x="1763688" y="1208926"/>
                <a:ext cx="4517390" cy="4655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14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p>
                          <m:r>
                            <a:rPr lang="zh-TW" altLang="en-US" sz="1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TW" sz="14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14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TW" altLang="en-US" sz="14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  <m:e>
                          <m:r>
                            <a:rPr lang="zh-TW" altLang="en-US" sz="1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𝐴𝑈𝐶</m:t>
                          </m:r>
                          <m:d>
                            <m:dPr>
                              <m:ctrlPr>
                                <a:rPr lang="en-US" altLang="zh-TW" sz="1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1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TW" sz="1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zh-TW" sz="14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zh-TW" altLang="en-US" sz="1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1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1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TW" sz="1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altLang="zh-TW" sz="1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sz="1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TW" sz="14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4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zh-TW" sz="14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&lt; </m:t>
                                  </m:r>
                                  <m:r>
                                    <a:rPr lang="zh-TW" altLang="en-US" sz="14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TW" sz="1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TW" sz="1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1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𝐴𝑈𝐶</m:t>
                              </m:r>
                              <m:r>
                                <a:rPr lang="en-US" altLang="zh-TW" sz="1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TW" altLang="en-US" sz="1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1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)×</m:t>
                              </m:r>
                              <m:r>
                                <a:rPr lang="en-US" altLang="zh-TW" sz="1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1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TW" sz="1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TW" sz="1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1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TW" sz="1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sz="14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zh-TW" altLang="en-US" sz="14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TW" sz="1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04C3C743-2676-481C-AA7E-466BDF1D5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208926"/>
                <a:ext cx="4517390" cy="465512"/>
              </a:xfrm>
              <a:prstGeom prst="rect">
                <a:avLst/>
              </a:prstGeom>
              <a:blipFill>
                <a:blip r:embed="rId7"/>
                <a:stretch>
                  <a:fillRect l="-6478" t="-189610" b="-2753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="" id="{C33E1D26-6E67-44AD-B962-FA0A4738FCE0}"/>
                  </a:ext>
                </a:extLst>
              </p:cNvPr>
              <p:cNvSpPr/>
              <p:nvPr/>
            </p:nvSpPr>
            <p:spPr>
              <a:xfrm>
                <a:off x="1763688" y="1822234"/>
                <a:ext cx="6840760" cy="4075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1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zh-TW" altLang="en-US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</m:sSup>
                    <m:d>
                      <m:d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zh-TW" altLang="en-US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den>
                    </m:f>
                  </m:oMath>
                </a14:m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zh-TW" altLang="en-US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</m:sSup>
                    <m:r>
                      <a:rPr lang="en-US" altLang="zh-TW" sz="1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zh-TW" altLang="en-US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  <m:e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=1−</m:t>
                        </m:r>
                        <m:sSup>
                          <m:sSupPr>
                            <m:ctrlPr>
                              <a:rPr lang="en-US" altLang="zh-TW" sz="1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sz="1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33E1D26-6E67-44AD-B962-FA0A4738FC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822234"/>
                <a:ext cx="6840760" cy="407547"/>
              </a:xfrm>
              <a:prstGeom prst="rect">
                <a:avLst/>
              </a:prstGeom>
              <a:blipFill>
                <a:blip r:embed="rId8"/>
                <a:stretch>
                  <a:fillRect l="-267" t="-85075" b="-1402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319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形 3" descr="打開的書本">
            <a:extLst>
              <a:ext uri="{FF2B5EF4-FFF2-40B4-BE49-F238E27FC236}">
                <a16:creationId xmlns:a16="http://schemas.microsoft.com/office/drawing/2014/main" xmlns="" id="{B9ACFFD6-667C-4A04-9FD4-99CAA13552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520361" y="1871053"/>
            <a:ext cx="1401394" cy="1401394"/>
          </a:xfrm>
          <a:prstGeom prst="rect">
            <a:avLst/>
          </a:prstGeom>
          <a:effectLst>
            <a:outerShdw dist="50800" dir="5400000" sx="132000" sy="132000" algn="ctr" rotWithShape="0">
              <a:srgbClr val="000000">
                <a:alpha val="18000"/>
              </a:srgbClr>
            </a:outerShdw>
          </a:effec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79621" y="2374532"/>
            <a:ext cx="2473331" cy="473576"/>
          </a:xfrm>
        </p:spPr>
        <p:txBody>
          <a:bodyPr anchor="t">
            <a:normAutofit fontScale="77500" lnSpcReduction="20000"/>
          </a:bodyPr>
          <a:lstStyle/>
          <a:p>
            <a:pPr lvl="0"/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統計方法</a:t>
            </a:r>
            <a:endParaRPr lang="en-US" altLang="ko-KR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F8CE0ACB-BCE6-4C7A-93EC-A518BDD3F9DE}"/>
              </a:ext>
            </a:extLst>
          </p:cNvPr>
          <p:cNvSpPr txBox="1"/>
          <p:nvPr/>
        </p:nvSpPr>
        <p:spPr>
          <a:xfrm>
            <a:off x="2771800" y="2140222"/>
            <a:ext cx="792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2</a:t>
            </a:r>
            <a:endParaRPr lang="zh-TW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32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比例風險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</a:t>
            </a:r>
            <a:endParaRPr lang="ko-KR" altLang="en-US" sz="3200" dirty="0">
              <a:latin typeface="標楷體" panose="03000509000000000000" pitchFamily="65" charset="-12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363" y="987574"/>
            <a:ext cx="7282990" cy="3776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比例風險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(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Proportional Hazard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簡稱 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PH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)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模型，又稱為 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Cox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 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(1972)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 模型，模型如下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xmlns="" id="{B6124A16-9A25-437C-804B-937E450DF42C}"/>
                  </a:ext>
                </a:extLst>
              </p:cNvPr>
              <p:cNvSpPr txBox="1"/>
              <p:nvPr/>
            </p:nvSpPr>
            <p:spPr>
              <a:xfrm>
                <a:off x="469522" y="1574524"/>
                <a:ext cx="67667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4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altLang="zh-TW" sz="1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TW" sz="14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TW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zh-TW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en-US" altLang="zh-TW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6124A16-9A25-437C-804B-937E450DF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22" y="1574524"/>
                <a:ext cx="6766774" cy="307777"/>
              </a:xfrm>
              <a:prstGeom prst="rect">
                <a:avLst/>
              </a:prstGeom>
              <a:blipFill>
                <a:blip r:embed="rId9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9">
            <a:extLst>
              <a:ext uri="{FF2B5EF4-FFF2-40B4-BE49-F238E27FC236}">
                <a16:creationId xmlns:a16="http://schemas.microsoft.com/office/drawing/2014/main" xmlns="" id="{CB961983-73FD-47DC-9C4E-2B9343F8F618}"/>
              </a:ext>
            </a:extLst>
          </p:cNvPr>
          <p:cNvSpPr txBox="1"/>
          <p:nvPr/>
        </p:nvSpPr>
        <p:spPr>
          <a:xfrm>
            <a:off x="469522" y="2238855"/>
            <a:ext cx="7282990" cy="377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則時間相依敏感度可表示為：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xmlns="" id="{2F4C9E81-A18F-484A-B9E5-012D45381778}"/>
                  </a:ext>
                </a:extLst>
              </p:cNvPr>
              <p:cNvSpPr txBox="1"/>
              <p:nvPr/>
            </p:nvSpPr>
            <p:spPr>
              <a:xfrm>
                <a:off x="2195736" y="2670903"/>
                <a:ext cx="4097275" cy="558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e>
                        <m:sub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zh-TW" altLang="en-US" sz="1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𝕀</m:t>
                          </m:r>
                        </m:sup>
                      </m:sSubSup>
                      <m:d>
                        <m:dPr>
                          <m:ctrlP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TW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TW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trlP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endChr m:val="|"/>
                              <m:ctrlP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𝑑𝑚</m:t>
                          </m:r>
                        </m:e>
                      </m:nary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2F4C9E81-A18F-484A-B9E5-012D45381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2670903"/>
                <a:ext cx="4097275" cy="558294"/>
              </a:xfrm>
              <a:prstGeom prst="rect">
                <a:avLst/>
              </a:prstGeom>
              <a:blipFill>
                <a:blip r:embed="rId5"/>
                <a:stretch>
                  <a:fillRect t="-151087" b="-2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xmlns="" id="{FD58CD5B-210D-4172-B478-EBEFBCD7BDC9}"/>
                  </a:ext>
                </a:extLst>
              </p:cNvPr>
              <p:cNvSpPr txBox="1"/>
              <p:nvPr/>
            </p:nvSpPr>
            <p:spPr>
              <a:xfrm>
                <a:off x="2195736" y="3939902"/>
                <a:ext cx="3494097" cy="588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altLang="zh-TW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endChr m:val="|"/>
                              <m:ctrlP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zh-TW" alt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altLang="zh-TW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altLang="zh-TW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endChr m:val="|"/>
                                  <m:ctrlPr>
                                    <a:rPr lang="en-US" altLang="zh-TW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TW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altLang="zh-TW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TW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TW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𝑑𝑚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FD58CD5B-210D-4172-B478-EBEFBCD7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939902"/>
                <a:ext cx="3494097" cy="588751"/>
              </a:xfrm>
              <a:prstGeom prst="rect">
                <a:avLst/>
              </a:prstGeom>
              <a:blipFill>
                <a:blip r:embed="rId10"/>
                <a:stretch>
                  <a:fillRect t="-24742" b="-10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A4DEA1B5-1097-4186-AE0E-89AF37016D3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4889401"/>
            <a:ext cx="2057400" cy="274637"/>
          </a:xfrm>
        </p:spPr>
        <p:txBody>
          <a:bodyPr/>
          <a:lstStyle/>
          <a:p>
            <a:fld id="{F129A72B-C4AF-485B-A43D-B172DFC38A3B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xmlns="" id="{4C7AAB73-60BE-4E62-83FC-46D01FC7213B}"/>
              </a:ext>
            </a:extLst>
          </p:cNvPr>
          <p:cNvSpPr txBox="1"/>
          <p:nvPr/>
        </p:nvSpPr>
        <p:spPr>
          <a:xfrm>
            <a:off x="469522" y="3326715"/>
            <a:ext cx="7282990" cy="377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經推導，可得給定事件發生時間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下，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的條件機率為：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C97B8CBA-E3A4-4349-900F-384051F09C4E}"/>
              </a:ext>
            </a:extLst>
          </p:cNvPr>
          <p:cNvSpPr txBox="1"/>
          <p:nvPr/>
        </p:nvSpPr>
        <p:spPr>
          <a:xfrm>
            <a:off x="5930241" y="4080388"/>
            <a:ext cx="527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(1.1)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C6551FE5-093E-4C7E-9B62-769D2098A2DE}"/>
              </a:ext>
            </a:extLst>
          </p:cNvPr>
          <p:cNvSpPr/>
          <p:nvPr/>
        </p:nvSpPr>
        <p:spPr>
          <a:xfrm>
            <a:off x="4355976" y="3962197"/>
            <a:ext cx="1080120" cy="23638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C6551FE5-093E-4C7E-9B62-769D2098A2DE}"/>
              </a:ext>
            </a:extLst>
          </p:cNvPr>
          <p:cNvSpPr/>
          <p:nvPr/>
        </p:nvSpPr>
        <p:spPr>
          <a:xfrm>
            <a:off x="4835768" y="2854373"/>
            <a:ext cx="1032376" cy="23638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7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比例風險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</a:t>
            </a:r>
            <a:endParaRPr lang="ko-KR" altLang="en-US" sz="3200" dirty="0">
              <a:latin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7363" y="987574"/>
                <a:ext cx="7282990" cy="37766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給定存活時間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T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≥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𝑡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下，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M</a:t>
                </a: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的條件機率可透過一致估計獲得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63" y="987574"/>
                <a:ext cx="7282990" cy="377667"/>
              </a:xfrm>
              <a:prstGeom prst="rect">
                <a:avLst/>
              </a:prstGeom>
              <a:blipFill>
                <a:blip r:embed="rId4"/>
                <a:stretch>
                  <a:fillRect l="-251" b="-161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>
                <a:extLst>
                  <a:ext uri="{FF2B5EF4-FFF2-40B4-BE49-F238E27FC236}">
                    <a16:creationId xmlns:a16="http://schemas.microsoft.com/office/drawing/2014/main" xmlns="" id="{CB961983-73FD-47DC-9C4E-2B9343F8F618}"/>
                  </a:ext>
                </a:extLst>
              </p:cNvPr>
              <p:cNvSpPr txBox="1"/>
              <p:nvPr/>
            </p:nvSpPr>
            <p:spPr>
              <a:xfrm>
                <a:off x="469522" y="2238855"/>
                <a:ext cx="7282990" cy="38375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則時間相依敏感度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e>
                      <m:sub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zh-TW" altLang="en-US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𝕀</m:t>
                        </m:r>
                      </m:sup>
                    </m:sSubSup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的估計為：</a:t>
                </a:r>
                <a:endPara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2" name="TextBox 9">
                <a:extLst>
                  <a:ext uri="{FF2B5EF4-FFF2-40B4-BE49-F238E27FC236}">
                    <a16:creationId xmlns:a16="http://schemas.microsoft.com/office/drawing/2014/main" id="{CB961983-73FD-47DC-9C4E-2B9343F8F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22" y="2238855"/>
                <a:ext cx="7282990" cy="383759"/>
              </a:xfrm>
              <a:prstGeom prst="rect">
                <a:avLst/>
              </a:prstGeom>
              <a:blipFill>
                <a:blip r:embed="rId8"/>
                <a:stretch>
                  <a:fillRect l="-251" b="-158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A4DEA1B5-1097-4186-AE0E-89AF37016D3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4889401"/>
            <a:ext cx="2057400" cy="274637"/>
          </a:xfrm>
        </p:spPr>
        <p:txBody>
          <a:bodyPr/>
          <a:lstStyle/>
          <a:p>
            <a:fld id="{F129A72B-C4AF-485B-A43D-B172DFC38A3B}" type="slidenum">
              <a:rPr lang="zh-TW" altLang="en-US" smtClean="0"/>
              <a:t>14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xmlns="" id="{4C7AAB73-60BE-4E62-83FC-46D01FC7213B}"/>
                  </a:ext>
                </a:extLst>
              </p:cNvPr>
              <p:cNvSpPr txBox="1"/>
              <p:nvPr/>
            </p:nvSpPr>
            <p:spPr>
              <a:xfrm>
                <a:off x="469522" y="3326715"/>
                <a:ext cx="7282990" cy="38375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e>
                      <m:sub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zh-TW" altLang="en-US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𝔻</m:t>
                        </m:r>
                      </m:sup>
                    </m:sSubSup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以經驗估計法估計：</a:t>
                </a:r>
                <a:endPara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4C7AAB73-60BE-4E62-83FC-46D01FC72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22" y="3326715"/>
                <a:ext cx="7282990" cy="383759"/>
              </a:xfrm>
              <a:prstGeom prst="rect">
                <a:avLst/>
              </a:prstGeom>
              <a:blipFill>
                <a:blip r:embed="rId9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xmlns="" id="{CB045D79-CE7A-47FD-876C-2F9D29E966A8}"/>
                  </a:ext>
                </a:extLst>
              </p:cNvPr>
              <p:cNvSpPr txBox="1"/>
              <p:nvPr/>
            </p:nvSpPr>
            <p:spPr>
              <a:xfrm>
                <a:off x="2051720" y="1540709"/>
                <a:ext cx="3040832" cy="643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1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endChr m:val="|"/>
                          <m:ctrlPr>
                            <a:rPr lang="en-US" altLang="zh-TW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TW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TW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sz="14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TW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TW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TW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TW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TW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CB045D79-CE7A-47FD-876C-2F9D29E9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540709"/>
                <a:ext cx="3040832" cy="643253"/>
              </a:xfrm>
              <a:prstGeom prst="rect">
                <a:avLst/>
              </a:prstGeom>
              <a:blipFill>
                <a:blip r:embed="rId10"/>
                <a:stretch>
                  <a:fillRect t="-111429" r="-11044" b="-1561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xmlns="" id="{00A9C437-1002-4BAD-A6B0-18EF73E050FF}"/>
                  </a:ext>
                </a:extLst>
              </p:cNvPr>
              <p:cNvSpPr txBox="1"/>
              <p:nvPr/>
            </p:nvSpPr>
            <p:spPr>
              <a:xfrm>
                <a:off x="1979712" y="2734090"/>
                <a:ext cx="4431919" cy="646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TW" sz="1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</m:e>
                          </m:acc>
                        </m:e>
                        <m:sub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zh-TW" altLang="en-US" sz="1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𝕀</m:t>
                          </m:r>
                        </m:sup>
                      </m:sSubSup>
                      <m:d>
                        <m:dPr>
                          <m:ctrlPr>
                            <a:rPr lang="en-US" altLang="zh-TW" sz="1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TW" sz="14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endChr m:val="|"/>
                          <m:ctrlP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TW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sz="14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sz="1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14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4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4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TW" sz="1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4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14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0A9C437-1002-4BAD-A6B0-18EF73E05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734090"/>
                <a:ext cx="4431919" cy="646972"/>
              </a:xfrm>
              <a:prstGeom prst="rect">
                <a:avLst/>
              </a:prstGeom>
              <a:blipFill>
                <a:blip r:embed="rId7"/>
                <a:stretch>
                  <a:fillRect t="-110377" b="-1537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xmlns="" id="{C31FB448-4A19-4590-BD95-92F6AADFDC61}"/>
                  </a:ext>
                </a:extLst>
              </p:cNvPr>
              <p:cNvSpPr txBox="1"/>
              <p:nvPr/>
            </p:nvSpPr>
            <p:spPr>
              <a:xfrm>
                <a:off x="1979712" y="3834299"/>
                <a:ext cx="3917611" cy="643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TW" sz="1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e>
                          </m:acc>
                        </m:e>
                        <m:sub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zh-TW" altLang="en-US" sz="1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𝔻</m:t>
                          </m:r>
                        </m:sup>
                      </m:sSubSup>
                      <m:d>
                        <m:dPr>
                          <m:ctrlPr>
                            <a:rPr lang="en-US" altLang="zh-TW" sz="1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TW" sz="14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endChr m:val="|"/>
                          <m:ctrlP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TW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sz="14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C31FB448-4A19-4590-BD95-92F6AADFD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834299"/>
                <a:ext cx="3917611" cy="643253"/>
              </a:xfrm>
              <a:prstGeom prst="rect">
                <a:avLst/>
              </a:prstGeom>
              <a:blipFill>
                <a:blip r:embed="rId11"/>
                <a:stretch>
                  <a:fillRect t="-110377" r="-5452" b="-1537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02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放寬比例風險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</a:t>
            </a:r>
            <a:endParaRPr lang="ko-KR" altLang="en-US" sz="3200" dirty="0">
              <a:latin typeface="標楷體" panose="03000509000000000000" pitchFamily="65" charset="-12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362" y="987574"/>
            <a:ext cx="8147086" cy="7008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Heagerty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&amp; Zheng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(2007)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於論文中提到，當比例風險不滿足，可使用放寬假設的時變係數模型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(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varying-coefficient)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模型，模型如下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>
                <a:extLst>
                  <a:ext uri="{FF2B5EF4-FFF2-40B4-BE49-F238E27FC236}">
                    <a16:creationId xmlns:a16="http://schemas.microsoft.com/office/drawing/2014/main" xmlns="" id="{CB961983-73FD-47DC-9C4E-2B9343F8F618}"/>
                  </a:ext>
                </a:extLst>
              </p:cNvPr>
              <p:cNvSpPr txBox="1"/>
              <p:nvPr/>
            </p:nvSpPr>
            <p:spPr>
              <a:xfrm>
                <a:off x="469522" y="2238855"/>
                <a:ext cx="7630870" cy="70064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TW" altLang="en-US" sz="1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為時變係數函數，可由</a:t>
                </a:r>
                <a:r>
                  <a:rPr lang="en-US" altLang="zh-TW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Grambsch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&amp; </a:t>
                </a:r>
                <a:r>
                  <a:rPr lang="en-US" altLang="zh-TW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Therneau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(1994)</a:t>
                </a: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提出的平滑殘差估計法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(smoothly residual-based methods)</a:t>
                </a: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估計，則</a:t>
                </a:r>
                <a14:m>
                  <m:oMath xmlns:m="http://schemas.openxmlformats.org/officeDocument/2006/math">
                    <m:r>
                      <a:rPr lang="zh-TW" altLang="en-US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1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zh-TW" altLang="en-US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𝕀</m:t>
                        </m:r>
                      </m:sup>
                    </m:sSubSup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的估計可表示為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:</a:t>
                </a:r>
              </a:p>
            </p:txBody>
          </p:sp>
        </mc:Choice>
        <mc:Fallback xmlns="">
          <p:sp>
            <p:nvSpPr>
              <p:cNvPr id="12" name="TextBox 9">
                <a:extLst>
                  <a:ext uri="{FF2B5EF4-FFF2-40B4-BE49-F238E27FC236}">
                    <a16:creationId xmlns:a16="http://schemas.microsoft.com/office/drawing/2014/main" id="{CB961983-73FD-47DC-9C4E-2B9343F8F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22" y="2238855"/>
                <a:ext cx="7630870" cy="700641"/>
              </a:xfrm>
              <a:prstGeom prst="rect">
                <a:avLst/>
              </a:prstGeom>
              <a:blipFill>
                <a:blip r:embed="rId4"/>
                <a:stretch>
                  <a:fillRect l="-240" b="-95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A4DEA1B5-1097-4186-AE0E-89AF37016D3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44208" y="4745385"/>
            <a:ext cx="2057400" cy="274637"/>
          </a:xfrm>
        </p:spPr>
        <p:txBody>
          <a:bodyPr/>
          <a:lstStyle/>
          <a:p>
            <a:fld id="{F129A72B-C4AF-485B-A43D-B172DFC38A3B}" type="slidenum">
              <a:rPr lang="zh-TW" altLang="en-US" smtClean="0"/>
              <a:t>15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xmlns="" id="{00A9C437-1002-4BAD-A6B0-18EF73E050FF}"/>
                  </a:ext>
                </a:extLst>
              </p:cNvPr>
              <p:cNvSpPr txBox="1"/>
              <p:nvPr/>
            </p:nvSpPr>
            <p:spPr>
              <a:xfrm>
                <a:off x="2627784" y="3247240"/>
                <a:ext cx="4679935" cy="646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TW" sz="1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</m:e>
                          </m:acc>
                        </m:e>
                        <m:sub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zh-TW" altLang="en-US" sz="1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𝕀</m:t>
                          </m:r>
                        </m:sup>
                      </m:sSubSup>
                      <m:d>
                        <m:dPr>
                          <m:ctrlPr>
                            <a:rPr lang="en-US" altLang="zh-TW" sz="1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TW" sz="14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endChr m:val="|"/>
                          <m:ctrlP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TW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sz="14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sz="1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14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4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4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14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TW" altLang="en-US" sz="14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</m:acc>
                                      <m: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sz="140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TW" sz="1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4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14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TW" sz="14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TW" altLang="en-US" sz="14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𝛾</m:t>
                                              </m:r>
                                            </m:e>
                                          </m:acc>
                                          <m: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0A9C437-1002-4BAD-A6B0-18EF73E05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3247240"/>
                <a:ext cx="4679935" cy="646972"/>
              </a:xfrm>
              <a:prstGeom prst="rect">
                <a:avLst/>
              </a:prstGeom>
              <a:blipFill>
                <a:blip r:embed="rId5"/>
                <a:stretch>
                  <a:fillRect t="-110377" b="-1537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xmlns="" id="{CDC25871-5EBC-4694-A05A-9D5A1CE2AF98}"/>
                  </a:ext>
                </a:extLst>
              </p:cNvPr>
              <p:cNvSpPr txBox="1"/>
              <p:nvPr/>
            </p:nvSpPr>
            <p:spPr>
              <a:xfrm>
                <a:off x="469522" y="1772408"/>
                <a:ext cx="67667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4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altLang="zh-TW" sz="1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TW" sz="14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TW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zh-TW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en-US" altLang="zh-TW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sz="14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TW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14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DC25871-5EBC-4694-A05A-9D5A1CE2A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22" y="1772408"/>
                <a:ext cx="6766774" cy="307777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57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加速失效模型</a:t>
            </a:r>
            <a:endParaRPr lang="ko-KR" altLang="en-US" sz="3200" dirty="0">
              <a:latin typeface="標楷體" panose="03000509000000000000" pitchFamily="65" charset="-12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363" y="987574"/>
            <a:ext cx="7282990" cy="3776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加速失效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(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Accelerated failure time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，簡稱  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AFT 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)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模型，風險模型如下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>
                <a:extLst>
                  <a:ext uri="{FF2B5EF4-FFF2-40B4-BE49-F238E27FC236}">
                    <a16:creationId xmlns:a16="http://schemas.microsoft.com/office/drawing/2014/main" xmlns="" id="{CB961983-73FD-47DC-9C4E-2B9343F8F618}"/>
                  </a:ext>
                </a:extLst>
              </p:cNvPr>
              <p:cNvSpPr txBox="1"/>
              <p:nvPr/>
            </p:nvSpPr>
            <p:spPr>
              <a:xfrm>
                <a:off x="457363" y="2382737"/>
                <a:ext cx="7282990" cy="38375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透過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(1.1)</a:t>
                </a: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式，僅需將風險函數以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AFT</a:t>
                </a: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模型代入，即可獲得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e>
                      <m:sub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zh-TW" altLang="en-US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𝕀</m:t>
                        </m:r>
                      </m:sup>
                    </m:sSubSup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的估計：</a:t>
                </a:r>
                <a:endPara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2" name="TextBox 9">
                <a:extLst>
                  <a:ext uri="{FF2B5EF4-FFF2-40B4-BE49-F238E27FC236}">
                    <a16:creationId xmlns:a16="http://schemas.microsoft.com/office/drawing/2014/main" id="{CB961983-73FD-47DC-9C4E-2B9343F8F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63" y="2382737"/>
                <a:ext cx="7282990" cy="383759"/>
              </a:xfrm>
              <a:prstGeom prst="rect">
                <a:avLst/>
              </a:prstGeom>
              <a:blipFill>
                <a:blip r:embed="rId13"/>
                <a:stretch>
                  <a:fillRect l="-251" b="-1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A4DEA1B5-1097-4186-AE0E-89AF37016D3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4889401"/>
            <a:ext cx="2057400" cy="274637"/>
          </a:xfrm>
        </p:spPr>
        <p:txBody>
          <a:bodyPr/>
          <a:lstStyle/>
          <a:p>
            <a:fld id="{F129A72B-C4AF-485B-A43D-B172DFC38A3B}" type="slidenum">
              <a:rPr lang="zh-TW" altLang="en-US" smtClean="0"/>
              <a:t>16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xmlns="" id="{C7106469-E6B2-41A2-A52F-4D27F2449CD5}"/>
                  </a:ext>
                </a:extLst>
              </p:cNvPr>
              <p:cNvSpPr txBox="1"/>
              <p:nvPr/>
            </p:nvSpPr>
            <p:spPr>
              <a:xfrm>
                <a:off x="2843808" y="1705183"/>
                <a:ext cx="27674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4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altLang="zh-TW" sz="1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14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TW" sz="14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sz="140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zh-TW" sz="1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xp</m:t>
                          </m:r>
                          <m:r>
                            <a:rPr lang="en-US" altLang="zh-TW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TW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en-US" altLang="zh-TW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TW" sz="14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TW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zh-TW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en-US" altLang="zh-TW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C7106469-E6B2-41A2-A52F-4D27F2449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1705183"/>
                <a:ext cx="2767424" cy="307777"/>
              </a:xfrm>
              <a:prstGeom prst="rect">
                <a:avLst/>
              </a:prstGeom>
              <a:blipFill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xmlns="" id="{39C56F99-FE5A-4639-B141-2652A3C5C892}"/>
                  </a:ext>
                </a:extLst>
              </p:cNvPr>
              <p:cNvSpPr txBox="1"/>
              <p:nvPr/>
            </p:nvSpPr>
            <p:spPr>
              <a:xfrm>
                <a:off x="1361022" y="3012912"/>
                <a:ext cx="4841261" cy="646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TW" sz="1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</m:e>
                          </m:acc>
                        </m:e>
                        <m:sub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zh-TW" altLang="en-US" sz="1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𝕀</m:t>
                          </m:r>
                        </m:sup>
                      </m:sSubSup>
                      <m:d>
                        <m:dPr>
                          <m:ctrlPr>
                            <a:rPr lang="en-US" altLang="zh-TW" sz="1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TW" sz="14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endChr m:val="|"/>
                          <m:ctrlP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TW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sz="14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sz="1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14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4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4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TW" sz="1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4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14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39C56F99-FE5A-4639-B141-2652A3C5C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022" y="3012912"/>
                <a:ext cx="4841261" cy="646972"/>
              </a:xfrm>
              <a:prstGeom prst="rect">
                <a:avLst/>
              </a:prstGeom>
              <a:blipFill>
                <a:blip r:embed="rId15"/>
                <a:stretch>
                  <a:fillRect t="-110377" b="-1537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9">
                <a:extLst>
                  <a:ext uri="{FF2B5EF4-FFF2-40B4-BE49-F238E27FC236}">
                    <a16:creationId xmlns:a16="http://schemas.microsoft.com/office/drawing/2014/main" xmlns="" id="{51191473-60D5-40E5-8B27-72F8FC849E31}"/>
                  </a:ext>
                </a:extLst>
              </p:cNvPr>
              <p:cNvSpPr txBox="1"/>
              <p:nvPr/>
            </p:nvSpPr>
            <p:spPr>
              <a:xfrm>
                <a:off x="1388536" y="3688129"/>
                <a:ext cx="7126814" cy="37747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𝑢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=</m:t>
                    </m:r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𝑡</m:t>
                    </m:r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⋅</m:t>
                    </m:r>
                    <m:func>
                      <m:funcPr>
                        <m:ctrlP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4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TW" sz="1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Arial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1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Arial" pitchFamily="34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TW" sz="1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Arial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6" name="TextBox 9">
                <a:extLst>
                  <a:ext uri="{FF2B5EF4-FFF2-40B4-BE49-F238E27FC236}">
                    <a16:creationId xmlns:a16="http://schemas.microsoft.com/office/drawing/2014/main" id="{51191473-60D5-40E5-8B27-72F8FC849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536" y="3688129"/>
                <a:ext cx="7126814" cy="377476"/>
              </a:xfrm>
              <a:prstGeom prst="rect">
                <a:avLst/>
              </a:prstGeom>
              <a:blipFill>
                <a:blip r:embed="rId16"/>
                <a:stretch>
                  <a:fillRect l="-257" b="-161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863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加速失效模型</a:t>
            </a:r>
            <a:endParaRPr lang="ko-KR" altLang="en-US" sz="3200" dirty="0">
              <a:latin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7363" y="987574"/>
                <a:ext cx="7282990" cy="37747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TW" altLang="en-US" sz="1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標楷體" panose="03000509000000000000" pitchFamily="65" charset="-120"/>
                            <a:ea typeface="標楷體" panose="03000509000000000000" pitchFamily="65" charset="-120"/>
                            <a:cs typeface="Arial" pitchFamily="34" charset="0"/>
                          </a:rPr>
                          <m:t>基線風險函數</m:t>
                        </m:r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，使用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Zeng &amp; Lin (2007)</a:t>
                </a: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提出的核平滑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(kernel smooth)</a:t>
                </a: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估計式</a:t>
                </a: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：</a:t>
                </a:r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63" y="987574"/>
                <a:ext cx="7282990" cy="377476"/>
              </a:xfrm>
              <a:prstGeom prst="rect">
                <a:avLst/>
              </a:prstGeom>
              <a:blipFill>
                <a:blip r:embed="rId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A4DEA1B5-1097-4186-AE0E-89AF37016D3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4889401"/>
            <a:ext cx="2057400" cy="274637"/>
          </a:xfrm>
        </p:spPr>
        <p:txBody>
          <a:bodyPr/>
          <a:lstStyle/>
          <a:p>
            <a:fld id="{F129A72B-C4AF-485B-A43D-B172DFC38A3B}" type="slidenum">
              <a:rPr lang="zh-TW" altLang="en-US" smtClean="0"/>
              <a:t>17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xmlns="" id="{8D7EEE5A-E5C8-4EDF-9B36-82D688883E88}"/>
                  </a:ext>
                </a:extLst>
              </p:cNvPr>
              <p:cNvSpPr txBox="1"/>
              <p:nvPr/>
            </p:nvSpPr>
            <p:spPr>
              <a:xfrm>
                <a:off x="2843808" y="1653273"/>
                <a:ext cx="3164456" cy="662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1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b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TW" sz="1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TW" sz="14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𝑛𝑢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TW" sz="1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func>
                              <m: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trlP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TW" sz="1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altLang="zh-TW" sz="1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400" b="0" i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func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TW" sz="1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TW" sz="14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4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4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1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𝑑𝑠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D7EEE5A-E5C8-4EDF-9B36-82D688883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1653273"/>
                <a:ext cx="3164456" cy="6624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9">
                <a:extLst>
                  <a:ext uri="{FF2B5EF4-FFF2-40B4-BE49-F238E27FC236}">
                    <a16:creationId xmlns:a16="http://schemas.microsoft.com/office/drawing/2014/main" xmlns="" id="{EB301759-CEA1-4526-8479-5D35AE634221}"/>
                  </a:ext>
                </a:extLst>
              </p:cNvPr>
              <p:cNvSpPr txBox="1"/>
              <p:nvPr/>
            </p:nvSpPr>
            <p:spPr>
              <a:xfrm>
                <a:off x="457363" y="2499742"/>
                <a:ext cx="8136904" cy="226645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4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1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標楷體" panose="03000509000000000000" pitchFamily="65" charset="-120"/>
                  <a:cs typeface="Arial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𝐾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𝑠</m:t>
                        </m:r>
                      </m:e>
                    </m:d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= </m:t>
                    </m:r>
                    <m:f>
                      <m:fPr>
                        <m:ctrlP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h</m:t>
                        </m:r>
                      </m:den>
                    </m:f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𝐾</m:t>
                    </m:r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(</m:t>
                    </m:r>
                    <m:f>
                      <m:fPr>
                        <m:ctrlP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𝑠</m:t>
                        </m:r>
                      </m:num>
                      <m:den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h</m:t>
                        </m:r>
                      </m:den>
                    </m:f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)</m:t>
                    </m:r>
                    <m:r>
                      <a:rPr lang="zh-TW" altLang="en-US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：</m:t>
                    </m:r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𝐾</m:t>
                    </m:r>
                    <m:r>
                      <a:rPr lang="zh-TW" altLang="en-US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  <a:cs typeface="Arial" pitchFamily="34" charset="0"/>
                  </a:rPr>
                  <a:t>為核函數，此處採用標準常態的機率密度函數</a:t>
                </a:r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標楷體" panose="03000509000000000000" pitchFamily="65" charset="-120"/>
                  <a:cs typeface="Arial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  <a:cs typeface="Arial" pitchFamily="34" charset="0"/>
                  </a:rPr>
                  <a:t>估計式中</a:t>
                </a:r>
                <a:r>
                  <a:rPr lang="zh-TW" altLang="en-US" sz="1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  <a:cs typeface="Arial" pitchFamily="34" charset="0"/>
                  </a:rPr>
                  <a:t>分子分母分別使用兩種最佳帶寬 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Jones,1990</a:t>
                </a: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；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Jones &amp; </a:t>
                </a:r>
                <a:r>
                  <a:rPr lang="en-US" altLang="zh-TW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Sheather,1991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  <a:cs typeface="Arial" pitchFamily="34" charset="0"/>
                  </a:rPr>
                  <a:t>，分別為</a:t>
                </a:r>
                <a14:m>
                  <m:oMath xmlns:m="http://schemas.openxmlformats.org/officeDocument/2006/math">
                    <m:r>
                      <a:rPr lang="en-US" altLang="zh-TW" sz="1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h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 </m:t>
                    </m:r>
                    <m:r>
                      <a:rPr lang="zh-TW" altLang="en-US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與</m:t>
                    </m:r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h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  <a:cs typeface="Arial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14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標楷體" panose="03000509000000000000" pitchFamily="65" charset="-120"/>
                    <a:cs typeface="Arial" pitchFamily="34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h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1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altLang="zh-TW" sz="1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Arial" pitchFamily="34" charset="0"/>
                              </a:rPr>
                              <m:t>(8√2)/3</m:t>
                            </m:r>
                          </m:e>
                        </m:d>
                      </m:e>
                      <m:sup>
                        <m:r>
                          <a:rPr lang="en-US" altLang="zh-TW" sz="14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1/5</m:t>
                        </m:r>
                      </m:sup>
                    </m:sSup>
                    <m:sSub>
                      <m:sSubPr>
                        <m:ctrlP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𝜎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−1/5</m:t>
                        </m:r>
                      </m:sup>
                    </m:sSup>
                    <m:r>
                      <a:rPr lang="zh-TW" altLang="en-US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：</m:t>
                    </m:r>
                    <m:sSub>
                      <m:sSubPr>
                        <m:ctrlP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𝜎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zh-TW" altLang="en-US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為未設限</m:t>
                    </m:r>
                    <m:r>
                      <a:rPr lang="zh-TW" altLang="en-US" sz="1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個體</m:t>
                    </m:r>
                  </m:oMath>
                </a14:m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  <a:cs typeface="Arial" pitchFamily="34" charset="0"/>
                  </a:rPr>
                  <a:t>對應</a:t>
                </a:r>
                <a14:m>
                  <m:oMath xmlns:m="http://schemas.openxmlformats.org/officeDocument/2006/math">
                    <m:r>
                      <a:rPr lang="en-US" altLang="zh-TW" sz="1400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TW" sz="1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 </m:t>
                    </m:r>
                    <m:r>
                      <a:rPr lang="zh-TW" altLang="en-US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的標準差</m:t>
                    </m:r>
                  </m:oMath>
                </a14:m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標楷體" panose="03000509000000000000" pitchFamily="65" charset="-12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標楷體" panose="03000509000000000000" pitchFamily="65" charset="-120"/>
                    <a:cs typeface="Arial" pitchFamily="34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h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2</m:t>
                        </m:r>
                      </m:sub>
                    </m:sSub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4</m:t>
                        </m:r>
                      </m:e>
                      <m:sup>
                        <m:r>
                          <a:rPr lang="en-US" altLang="zh-TW" sz="14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1/</m:t>
                        </m:r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𝜎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−1/</m:t>
                        </m:r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3</m:t>
                        </m:r>
                      </m:sup>
                    </m:sSup>
                    <m:r>
                      <a:rPr lang="zh-TW" altLang="en-US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：</m:t>
                    </m:r>
                    <m:sSub>
                      <m:sSub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𝜎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2</m:t>
                        </m:r>
                      </m:sub>
                    </m:sSub>
                    <m:r>
                      <a:rPr lang="zh-TW" altLang="en-US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為所有個體</m:t>
                    </m:r>
                  </m:oMath>
                </a14:m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  <a:cs typeface="Arial" pitchFamily="34" charset="0"/>
                  </a:rPr>
                  <a:t>對應</a:t>
                </a:r>
                <a14:m>
                  <m:oMath xmlns:m="http://schemas.openxmlformats.org/officeDocument/2006/math">
                    <m:r>
                      <a:rPr lang="en-US" altLang="zh-TW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 </m:t>
                    </m:r>
                    <m:r>
                      <a:rPr lang="zh-TW" altLang="en-US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的標準差</m:t>
                    </m:r>
                  </m:oMath>
                </a14:m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9">
                <a:extLst>
                  <a:ext uri="{FF2B5EF4-FFF2-40B4-BE49-F238E27FC236}">
                    <a16:creationId xmlns:a16="http://schemas.microsoft.com/office/drawing/2014/main" id="{EB301759-CEA1-4526-8479-5D35AE634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63" y="2499742"/>
                <a:ext cx="8136904" cy="2266454"/>
              </a:xfrm>
              <a:prstGeom prst="rect">
                <a:avLst/>
              </a:prstGeom>
              <a:blipFill>
                <a:blip r:embed="rId10"/>
                <a:stretch>
                  <a:fillRect l="-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955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比例勝算模型</a:t>
            </a:r>
            <a:endParaRPr lang="ko-KR" altLang="en-US" sz="3200" dirty="0">
              <a:latin typeface="標楷體" panose="03000509000000000000" pitchFamily="65" charset="-12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363" y="987574"/>
            <a:ext cx="7282990" cy="3776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比例勝算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(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Proportional Odds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，簡稱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)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模型假設如下：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xmlns="" id="{CB961983-73FD-47DC-9C4E-2B9343F8F618}"/>
              </a:ext>
            </a:extLst>
          </p:cNvPr>
          <p:cNvSpPr txBox="1"/>
          <p:nvPr/>
        </p:nvSpPr>
        <p:spPr>
          <a:xfrm>
            <a:off x="457363" y="2071787"/>
            <a:ext cx="7282990" cy="3837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亦可改寫為：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A4DEA1B5-1097-4186-AE0E-89AF37016D3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4889401"/>
            <a:ext cx="2057400" cy="274637"/>
          </a:xfrm>
        </p:spPr>
        <p:txBody>
          <a:bodyPr/>
          <a:lstStyle/>
          <a:p>
            <a:fld id="{F129A72B-C4AF-485B-A43D-B172DFC38A3B}" type="slidenum">
              <a:rPr lang="zh-TW" altLang="en-US" smtClean="0"/>
              <a:t>18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xmlns="" id="{1E1BFA03-6504-4429-B119-A4C4EF4198CD}"/>
                  </a:ext>
                </a:extLst>
              </p:cNvPr>
              <p:cNvSpPr txBox="1"/>
              <p:nvPr/>
            </p:nvSpPr>
            <p:spPr>
              <a:xfrm>
                <a:off x="1617245" y="1583221"/>
                <a:ext cx="4190314" cy="536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6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altLang="zh-TW" sz="1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TW" sz="16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d>
                                  <m:dPr>
                                    <m:sepChr m:val="∣"/>
                                    <m:ctrlPr>
                                      <a:rPr lang="en-US" altLang="zh-TW" sz="1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altLang="zh-TW" sz="1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altLang="zh-TW" sz="1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sz="1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TW" sz="1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6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d>
                                  <m:dPr>
                                    <m:sepChr m:val="∣"/>
                                    <m:ctrlPr>
                                      <a:rPr lang="en-US" altLang="zh-TW" sz="1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altLang="zh-TW" sz="1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altLang="zh-TW" sz="1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altLang="zh-TW" sz="1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den>
                            </m:f>
                            <m:r>
                              <a:rPr lang="en-US" altLang="zh-TW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zh-TW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6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16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16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zh-TW" sz="1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1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TW" sz="1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≤ </m:t>
                                </m:r>
                                <m:r>
                                  <a:rPr lang="en-US" altLang="zh-TW" sz="1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sz="1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TW" sz="16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TW" sz="16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zh-TW" sz="1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1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TW" sz="1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≤ </m:t>
                                </m:r>
                                <m:r>
                                  <a:rPr lang="en-US" altLang="zh-TW" sz="1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sz="1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TW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TW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E1BFA03-6504-4429-B119-A4C4EF419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245" y="1583221"/>
                <a:ext cx="4190314" cy="536494"/>
              </a:xfrm>
              <a:prstGeom prst="rect">
                <a:avLst/>
              </a:prstGeom>
              <a:blipFill>
                <a:blip r:embed="rId4"/>
                <a:stretch>
                  <a:fillRect b="-11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xmlns="" id="{DA17BA2C-F2CB-4BE3-AA74-6942D44583CD}"/>
                  </a:ext>
                </a:extLst>
              </p:cNvPr>
              <p:cNvSpPr txBox="1"/>
              <p:nvPr/>
            </p:nvSpPr>
            <p:spPr>
              <a:xfrm>
                <a:off x="1617245" y="2524062"/>
                <a:ext cx="2676438" cy="438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4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sz="1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1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TW" sz="1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TW" sz="1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sz="1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1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TW" sz="1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sz="1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1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4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sz="1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TW" sz="1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1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1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DA17BA2C-F2CB-4BE3-AA74-6942D4458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245" y="2524062"/>
                <a:ext cx="2676438" cy="4388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xmlns="" id="{F2DE8AA7-BB5B-4B0F-B9B0-4354EE3DF837}"/>
                  </a:ext>
                </a:extLst>
              </p:cNvPr>
              <p:cNvSpPr/>
              <p:nvPr/>
            </p:nvSpPr>
            <p:spPr>
              <a:xfrm>
                <a:off x="457363" y="3194773"/>
                <a:ext cx="5511252" cy="564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其中</a:t>
                </a:r>
                <a14:m>
                  <m:oMath xmlns:m="http://schemas.openxmlformats.org/officeDocument/2006/math">
                    <m:r>
                      <a:rPr lang="zh-TW" altLang="en-US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TW" sz="1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1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TW" sz="1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=0)</m:t>
                        </m:r>
                      </m:num>
                      <m:den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為基線存活時間勝算，則風險模型可表示為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2DE8AA7-BB5B-4B0F-B9B0-4354EE3DF8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63" y="3194773"/>
                <a:ext cx="5511252" cy="564193"/>
              </a:xfrm>
              <a:prstGeom prst="rect">
                <a:avLst/>
              </a:prstGeom>
              <a:blipFill>
                <a:blip r:embed="rId9"/>
                <a:stretch>
                  <a:fillRect l="-332" b="-2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xmlns="" id="{BA8059BF-A0AE-43C5-A965-F25F6EE5586D}"/>
                  </a:ext>
                </a:extLst>
              </p:cNvPr>
              <p:cNvSpPr txBox="1"/>
              <p:nvPr/>
            </p:nvSpPr>
            <p:spPr>
              <a:xfrm>
                <a:off x="1617245" y="3957276"/>
                <a:ext cx="2505942" cy="540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TW" sz="14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TW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1400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1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A8059BF-A0AE-43C5-A965-F25F6EE55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245" y="3957276"/>
                <a:ext cx="2505942" cy="540917"/>
              </a:xfrm>
              <a:prstGeom prst="rect">
                <a:avLst/>
              </a:prstGeom>
              <a:blipFill>
                <a:blip r:embed="rId10"/>
                <a:stretch>
                  <a:fillRect b="-44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56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比例勝算模型</a:t>
            </a:r>
            <a:endParaRPr lang="ko-KR" altLang="en-US" sz="3200" dirty="0">
              <a:latin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3568" y="997135"/>
                <a:ext cx="7282990" cy="38311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根據過去文獻，</a:t>
                </a:r>
                <a:r>
                  <a:rPr lang="en-US" altLang="zh-TW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G(t)</a:t>
                </a: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可以透過 </a:t>
                </a:r>
                <a:r>
                  <a:rPr lang="en-US" altLang="zh-TW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Breslow</a:t>
                </a:r>
                <a:r>
                  <a:rPr lang="zh-TW" altLang="en-US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en-US" sz="1400" dirty="0">
                    <a:solidFill>
                      <a:srgbClr val="C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估計式</a:t>
                </a:r>
                <a14:m>
                  <m:oMath xmlns:m="http://schemas.openxmlformats.org/officeDocument/2006/math">
                    <m:r>
                      <a:rPr lang="zh-TW" alt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altLang="zh-TW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d>
                      <m:dPr>
                        <m:ctrlPr>
                          <a:rPr lang="en-US" altLang="zh-TW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，在</a:t>
                </a:r>
                <a14:m>
                  <m:oMath xmlns:m="http://schemas.openxmlformats.org/officeDocument/2006/math"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固定下估計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997135"/>
                <a:ext cx="7282990" cy="383118"/>
              </a:xfrm>
              <a:prstGeom prst="rect">
                <a:avLst/>
              </a:prstGeom>
              <a:blipFill>
                <a:blip r:embed="rId4"/>
                <a:stretch>
                  <a:fillRect l="-251" b="-161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>
                <a:extLst>
                  <a:ext uri="{FF2B5EF4-FFF2-40B4-BE49-F238E27FC236}">
                    <a16:creationId xmlns:a16="http://schemas.microsoft.com/office/drawing/2014/main" xmlns="" id="{CB961983-73FD-47DC-9C4E-2B9343F8F618}"/>
                  </a:ext>
                </a:extLst>
              </p:cNvPr>
              <p:cNvSpPr txBox="1"/>
              <p:nvPr/>
            </p:nvSpPr>
            <p:spPr>
              <a:xfrm>
                <a:off x="683568" y="2664356"/>
                <a:ext cx="7643029" cy="148200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zh-TW" altLang="en-US" sz="1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 </m:t>
                        </m:r>
                        <m:r>
                          <a:rPr lang="zh-TW" altLang="en-US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 </m:t>
                        </m:r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𝑡</m:t>
                        </m:r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,</m:t>
                        </m:r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𝛽</m:t>
                        </m:r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,</m:t>
                        </m:r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𝐺</m:t>
                        </m:r>
                      </m:e>
                    </m:d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𝑖</m:t>
                        </m:r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Arial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Arial" pitchFamily="34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TW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Arial" pitchFamily="34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Arial" pitchFamily="34" charset="0"/>
                                  </a:rPr>
                                  <m:t>𝑡</m:t>
                                </m:r>
                              </m:e>
                            </m:d>
                          </m:fName>
                          <m:e>
                            <m:func>
                              <m:funcPr>
                                <m:ctrlPr>
                                  <a:rPr lang="en-US" altLang="zh-TW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Arial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Arial" pitchFamily="34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TW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Arial" pitchFamily="34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14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Arial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Arial" pitchFamily="34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altLang="zh-TW" sz="14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Arial" pitchFamily="34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altLang="zh-TW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Arial" pitchFamily="34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  <m:sSub>
                          <m:sSubPr>
                            <m:ctrlP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Arial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Arial" pitchFamily="34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Arial" pitchFamily="34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TW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Arial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Arial" pitchFamily="34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TW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Arial" pitchFamily="34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14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Arial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Arial" pitchFamily="34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altLang="zh-TW" sz="14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Arial" pitchFamily="34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altLang="zh-TW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Arial" pitchFamily="34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Arial" pitchFamily="34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altLang="zh-TW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Arial" pitchFamily="34" charset="0"/>
                                  </a:rPr>
                                  <m:t>𝑡</m:t>
                                </m:r>
                                <m:r>
                                  <a:rPr lang="en-US" altLang="zh-TW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Arial" pitchFamily="34" charset="0"/>
                                  </a:rPr>
                                  <m:t>−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，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標楷體" panose="03000509000000000000" pitchFamily="65" charset="-12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𝑡</m:t>
                        </m:r>
                      </m:e>
                    </m:d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= </m:t>
                    </m:r>
                    <m:f>
                      <m:f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1+</m:t>
                        </m:r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𝑡</m:t>
                        </m:r>
                      </m:den>
                    </m:f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 </m:t>
                    </m:r>
                  </m:oMath>
                </a14:m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zh-TW" altLang="en-US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Sup>
                      <m:sSubSup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sub>
                      <m:sup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𝑑𝐺</m:t>
                    </m:r>
                    <m:d>
                      <m:d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sz="1400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sub>
                    </m:sSub>
                    <m:r>
                      <a:rPr lang="en-US" altLang="zh-TW" sz="1400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400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sz="1400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</a:t>
                </a:r>
                <a:r>
                  <a:rPr lang="en-US" altLang="zh-TW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標楷體" panose="03000509000000000000" pitchFamily="65" charset="-12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1400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𝑀</m:t>
                        </m:r>
                      </m:e>
                      <m:sub>
                        <m:r>
                          <a:rPr lang="en-US" altLang="zh-TW" sz="1400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TW" sz="1400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(</m:t>
                    </m:r>
                    <m:r>
                      <a:rPr lang="en-US" altLang="zh-TW" sz="1400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𝑡</m:t>
                    </m:r>
                    <m:r>
                      <a:rPr lang="en-US" altLang="zh-TW" sz="1400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為平賭計數過程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Counting process martingales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endPara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2" name="TextBox 9">
                <a:extLst>
                  <a:ext uri="{FF2B5EF4-FFF2-40B4-BE49-F238E27FC236}">
                    <a16:creationId xmlns:a16="http://schemas.microsoft.com/office/drawing/2014/main" id="{CB961983-73FD-47DC-9C4E-2B9343F8F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664356"/>
                <a:ext cx="7643029" cy="1482009"/>
              </a:xfrm>
              <a:prstGeom prst="rect">
                <a:avLst/>
              </a:prstGeom>
              <a:blipFill>
                <a:blip r:embed="rId5"/>
                <a:stretch>
                  <a:fillRect l="-239" t="-10700" r="-15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A4DEA1B5-1097-4186-AE0E-89AF37016D3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4889401"/>
            <a:ext cx="2057400" cy="274637"/>
          </a:xfrm>
        </p:spPr>
        <p:txBody>
          <a:bodyPr/>
          <a:lstStyle/>
          <a:p>
            <a:fld id="{F129A72B-C4AF-485B-A43D-B172DFC38A3B}" type="slidenum">
              <a:rPr lang="zh-TW" altLang="en-US" smtClean="0"/>
              <a:t>19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xmlns="" id="{5101651B-105C-4940-BFB6-654FFA28A63E}"/>
                  </a:ext>
                </a:extLst>
              </p:cNvPr>
              <p:cNvSpPr txBox="1"/>
              <p:nvPr/>
            </p:nvSpPr>
            <p:spPr>
              <a:xfrm>
                <a:off x="2051720" y="1677846"/>
                <a:ext cx="2646430" cy="5970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  <m:d>
                        <m:dPr>
                          <m:ctrlP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TW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TW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 pitchFamily="34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 pitchFamily="34" charset="0"/>
                                    </a:rPr>
                                    <m:t>𝑠</m:t>
                                  </m:r>
                                  <m:r>
                                    <a:rPr lang="en-US" altLang="zh-TW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 pitchFamily="34" charset="0"/>
                                    </a:rPr>
                                    <m:t>,</m:t>
                                  </m:r>
                                  <m:r>
                                    <a:rPr lang="en-US" altLang="zh-TW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 pitchFamily="34" charset="0"/>
                                    </a:rPr>
                                    <m:t>𝛽</m:t>
                                  </m:r>
                                  <m:r>
                                    <a:rPr lang="en-US" altLang="zh-TW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 pitchFamily="34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zh-TW" sz="1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Arial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Arial" pitchFamily="34" charset="0"/>
                                        </a:rPr>
                                        <m:t>𝐺</m:t>
                                      </m:r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altLang="zh-TW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Sup>
                        <m:sSubSupPr>
                          <m:ctrlP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</m:sub>
                        <m:sup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5101651B-105C-4940-BFB6-654FFA28A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677846"/>
                <a:ext cx="2646430" cy="5970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02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-18650" y="2212908"/>
            <a:ext cx="1152128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大綱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77874" y="229704"/>
            <a:ext cx="6570630" cy="615921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12"/>
          <p:cNvSpPr txBox="1"/>
          <p:nvPr/>
        </p:nvSpPr>
        <p:spPr bwMode="auto">
          <a:xfrm>
            <a:off x="2793902" y="360618"/>
            <a:ext cx="5738578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緒論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835696" y="195486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63574" y="285580"/>
            <a:ext cx="42860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77874" y="1201531"/>
            <a:ext cx="6570630" cy="615921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12"/>
          <p:cNvSpPr txBox="1"/>
          <p:nvPr/>
        </p:nvSpPr>
        <p:spPr bwMode="auto">
          <a:xfrm>
            <a:off x="2793902" y="1332445"/>
            <a:ext cx="5738578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統計方法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cs typeface="Arial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835696" y="1167313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63574" y="1257407"/>
            <a:ext cx="42860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177874" y="3145747"/>
            <a:ext cx="6570630" cy="615921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2793902" y="3282538"/>
            <a:ext cx="5738578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資料分析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cs typeface="Arial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835696" y="3111529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63574" y="3201623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177874" y="4118136"/>
            <a:ext cx="6570630" cy="615921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12"/>
          <p:cNvSpPr txBox="1"/>
          <p:nvPr/>
        </p:nvSpPr>
        <p:spPr bwMode="auto">
          <a:xfrm>
            <a:off x="2793902" y="4249050"/>
            <a:ext cx="5738578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結論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cs typeface="Arial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835696" y="4083918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63574" y="4174012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xmlns="" id="{19B96EFF-34DD-4338-93DC-AB63FE1A1CF3}"/>
              </a:ext>
            </a:extLst>
          </p:cNvPr>
          <p:cNvSpPr/>
          <p:nvPr/>
        </p:nvSpPr>
        <p:spPr>
          <a:xfrm>
            <a:off x="2177874" y="2209643"/>
            <a:ext cx="6570630" cy="615921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12">
            <a:extLst>
              <a:ext uri="{FF2B5EF4-FFF2-40B4-BE49-F238E27FC236}">
                <a16:creationId xmlns:a16="http://schemas.microsoft.com/office/drawing/2014/main" xmlns="" id="{44B1B0DD-22DF-4413-A06A-A519AFE5412F}"/>
              </a:ext>
            </a:extLst>
          </p:cNvPr>
          <p:cNvSpPr txBox="1"/>
          <p:nvPr/>
        </p:nvSpPr>
        <p:spPr bwMode="auto">
          <a:xfrm>
            <a:off x="2793902" y="2319441"/>
            <a:ext cx="5738578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模擬研究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cs typeface="Arial" pitchFamily="34" charset="0"/>
            </a:endParaRPr>
          </a:p>
        </p:txBody>
      </p:sp>
      <p:sp>
        <p:nvSpPr>
          <p:cNvPr id="29" name="Oval 33">
            <a:extLst>
              <a:ext uri="{FF2B5EF4-FFF2-40B4-BE49-F238E27FC236}">
                <a16:creationId xmlns:a16="http://schemas.microsoft.com/office/drawing/2014/main" xmlns="" id="{D0321A5F-D782-44E0-9C71-DF1349BAA2FE}"/>
              </a:ext>
            </a:extLst>
          </p:cNvPr>
          <p:cNvSpPr/>
          <p:nvPr/>
        </p:nvSpPr>
        <p:spPr>
          <a:xfrm>
            <a:off x="1835696" y="2175425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34">
            <a:extLst>
              <a:ext uri="{FF2B5EF4-FFF2-40B4-BE49-F238E27FC236}">
                <a16:creationId xmlns:a16="http://schemas.microsoft.com/office/drawing/2014/main" xmlns="" id="{A686CAB8-82A9-45B3-BD9E-2D1F4593030B}"/>
              </a:ext>
            </a:extLst>
          </p:cNvPr>
          <p:cNvSpPr txBox="1"/>
          <p:nvPr/>
        </p:nvSpPr>
        <p:spPr>
          <a:xfrm>
            <a:off x="1963574" y="2265519"/>
            <a:ext cx="42860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比例勝算模型</a:t>
            </a:r>
            <a:endParaRPr lang="ko-KR" altLang="en-US" sz="3200" dirty="0">
              <a:latin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17271" y="697662"/>
                <a:ext cx="7282990" cy="38311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的估計使用部分概似函數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271" y="697662"/>
                <a:ext cx="7282990" cy="383118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>
                <a:extLst>
                  <a:ext uri="{FF2B5EF4-FFF2-40B4-BE49-F238E27FC236}">
                    <a16:creationId xmlns:a16="http://schemas.microsoft.com/office/drawing/2014/main" xmlns="" id="{CB961983-73FD-47DC-9C4E-2B9343F8F618}"/>
                  </a:ext>
                </a:extLst>
              </p:cNvPr>
              <p:cNvSpPr txBox="1"/>
              <p:nvPr/>
            </p:nvSpPr>
            <p:spPr>
              <a:xfrm>
                <a:off x="1217271" y="2363690"/>
                <a:ext cx="7643029" cy="38311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𝐺</m:t>
                    </m:r>
                    <m:d>
                      <m:d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𝑡</m:t>
                        </m:r>
                      </m:e>
                    </m:d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 </m:t>
                    </m:r>
                    <m:r>
                      <a:rPr lang="zh-TW" altLang="en-US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與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 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𝑑𝐺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(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𝑡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) </m:t>
                    </m:r>
                    <m:r>
                      <a:rPr lang="zh-TW" altLang="en-US" sz="1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由</m:t>
                    </m:r>
                    <m:r>
                      <a:rPr lang="zh-TW" altLang="en-US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zh-TW" altLang="en-US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</m:ctrlPr>
                      </m:acc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𝐺</m:t>
                        </m:r>
                      </m:e>
                    </m:acc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(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𝑡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,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𝛽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) </m:t>
                    </m:r>
                    <m:r>
                      <a:rPr lang="zh-TW" altLang="en-US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與</m:t>
                    </m:r>
                    <m:r>
                      <a:rPr lang="zh-TW" altLang="en-US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 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𝑑</m:t>
                    </m:r>
                    <m:acc>
                      <m:accPr>
                        <m:chr m:val="̃"/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</m:ctrlPr>
                      </m:acc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𝐺</m:t>
                        </m:r>
                      </m:e>
                    </m:acc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(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𝑡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,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𝛽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) </m:t>
                    </m:r>
                  </m:oMath>
                </a14:m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代入，對</a:t>
                </a:r>
                <a14:m>
                  <m:oMath xmlns:m="http://schemas.openxmlformats.org/officeDocument/2006/math"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微分並整理可得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12" name="TextBox 9">
                <a:extLst>
                  <a:ext uri="{FF2B5EF4-FFF2-40B4-BE49-F238E27FC236}">
                    <a16:creationId xmlns:a16="http://schemas.microsoft.com/office/drawing/2014/main" id="{CB961983-73FD-47DC-9C4E-2B9343F8F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271" y="2363690"/>
                <a:ext cx="7643029" cy="383118"/>
              </a:xfrm>
              <a:prstGeom prst="rect">
                <a:avLst/>
              </a:prstGeom>
              <a:blipFill>
                <a:blip r:embed="rId5"/>
                <a:stretch>
                  <a:fillRect l="-239" b="-1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A4DEA1B5-1097-4186-AE0E-89AF37016D3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4889401"/>
            <a:ext cx="2057400" cy="274637"/>
          </a:xfrm>
        </p:spPr>
        <p:txBody>
          <a:bodyPr/>
          <a:lstStyle/>
          <a:p>
            <a:fld id="{F129A72B-C4AF-485B-A43D-B172DFC38A3B}" type="slidenum">
              <a:rPr lang="zh-TW" altLang="en-US" smtClean="0"/>
              <a:t>20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xmlns="" id="{5101651B-105C-4940-BFB6-654FFA28A63E}"/>
                  </a:ext>
                </a:extLst>
              </p:cNvPr>
              <p:cNvSpPr txBox="1"/>
              <p:nvPr/>
            </p:nvSpPr>
            <p:spPr>
              <a:xfrm>
                <a:off x="440438" y="783620"/>
                <a:ext cx="7066358" cy="1695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TW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zh-TW" altLang="en-US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en-US" altLang="zh-TW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≥ 0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TW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func>
                                        <m:funcPr>
                                          <m:ctrlP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140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TW" sz="14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zh-TW" sz="14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zh-TW" sz="14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14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TW" sz="14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𝑑𝐺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altLang="zh-TW" sz="14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 sz="1400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exp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altLang="zh-TW" sz="14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altLang="zh-TW" sz="1400" i="1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altLang="zh-TW" sz="1400" i="1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𝑋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TW" sz="1400" i="1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altLang="zh-TW" sz="1400" i="1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sup>
                                                  </m:sSubSup>
                                                  <m:r>
                                                    <a:rPr lang="en-US" altLang="zh-TW" sz="14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  <m: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TW" sz="14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4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b>
                                      <m: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m:t>                                              </m:t>
                      </m:r>
                      <m:r>
                        <a:rPr lang="en-US" altLang="zh-TW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altLang="zh-TW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trlPr>
                                    <a:rPr lang="en-US" altLang="zh-TW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4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TW" sz="14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</m:e>
                                  </m:func>
                                  <m:sSub>
                                    <m:sSubPr>
                                      <m:ctrlP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140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TW" sz="14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zh-TW" sz="14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zh-TW" sz="14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14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TW" sz="14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TW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𝑑𝐺</m:t>
                                  </m:r>
                                  <m:r>
                                    <a:rPr lang="en-US" altLang="zh-TW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5101651B-105C-4940-BFB6-654FFA28A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38" y="783620"/>
                <a:ext cx="7066358" cy="16957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xmlns="" id="{D7F7B238-81F3-4EAE-B3D4-371035742398}"/>
                  </a:ext>
                </a:extLst>
              </p:cNvPr>
              <p:cNvSpPr txBox="1"/>
              <p:nvPr/>
            </p:nvSpPr>
            <p:spPr>
              <a:xfrm>
                <a:off x="1403648" y="2875864"/>
                <a:ext cx="4281428" cy="680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1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d>
                        <m:dPr>
                          <m:ctrlP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TW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sz="1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zh-TW" sz="14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4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4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4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</m:acc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TW" sz="14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4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4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TW" sz="14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14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</m:acc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  <m: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TW" sz="1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zh-TW" sz="14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4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4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4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</m:acc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4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</m:acc>
                                      <m: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zh-TW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 0</m:t>
                      </m:r>
                    </m:oMath>
                  </m:oMathPara>
                </a14:m>
                <a:endPara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7F7B238-81F3-4EAE-B3D4-371035742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875864"/>
                <a:ext cx="4281428" cy="6805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xmlns="" id="{2A8293CE-BDCE-4C11-9B11-85DBFBC43900}"/>
                  </a:ext>
                </a:extLst>
              </p:cNvPr>
              <p:cNvSpPr/>
              <p:nvPr/>
            </p:nvSpPr>
            <p:spPr>
              <a:xfrm>
                <a:off x="1228692" y="3579862"/>
                <a:ext cx="7110946" cy="9287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US" altLang="zh-TW" sz="1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4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TW" sz="1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TW" sz="1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1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TW" sz="1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sz="1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altLang="zh-TW" sz="1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4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TW" sz="1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TW" sz="1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1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TW" sz="1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sz="1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altLang="zh-TW" sz="1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</m:func>
                    <m:acc>
                      <m:accPr>
                        <m:chr m:val="̃"/>
                        <m:ctrlP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d>
                      <m:dPr>
                        <m:ctrlP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−,</m:t>
                        </m:r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，</a:t>
                </a:r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  <m:sSubSup>
                      <m:sSubSupPr>
                        <m:ctrlP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altLang="zh-TW" sz="1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𝜕𝛽</m:t>
                        </m:r>
                      </m:den>
                    </m:f>
                    <m:sSub>
                      <m:sSubPr>
                        <m:ctrlP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𝜕𝛽</m:t>
                        </m:r>
                      </m:den>
                    </m:f>
                    <m:sSub>
                      <m:sSub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A8293CE-BDCE-4C11-9B11-85DBFBC439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692" y="3579862"/>
                <a:ext cx="7110946" cy="928716"/>
              </a:xfrm>
              <a:prstGeom prst="rect">
                <a:avLst/>
              </a:prstGeom>
              <a:blipFill>
                <a:blip r:embed="rId8"/>
                <a:stretch>
                  <a:fillRect l="-257" b="-6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0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比例勝算模型</a:t>
            </a:r>
            <a:endParaRPr lang="ko-KR" altLang="en-US" sz="3200" dirty="0">
              <a:latin typeface="標楷體" panose="03000509000000000000" pitchFamily="65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A4DEA1B5-1097-4186-AE0E-89AF37016D3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4889401"/>
            <a:ext cx="2057400" cy="274637"/>
          </a:xfrm>
        </p:spPr>
        <p:txBody>
          <a:bodyPr/>
          <a:lstStyle/>
          <a:p>
            <a:fld id="{F129A72B-C4AF-485B-A43D-B172DFC38A3B}" type="slidenum">
              <a:rPr lang="zh-TW" altLang="en-US" smtClean="0"/>
              <a:t>21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xmlns="" id="{D05BF55D-59C1-4E63-82B0-9C0C362A78A8}"/>
                  </a:ext>
                </a:extLst>
              </p:cNvPr>
              <p:cNvSpPr/>
              <p:nvPr/>
            </p:nvSpPr>
            <p:spPr>
              <a:xfrm>
                <a:off x="1382653" y="723033"/>
                <a:ext cx="3033203" cy="3902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估計得到</a:t>
                </a:r>
                <a14:m>
                  <m:oMath xmlns:m="http://schemas.openxmlformats.org/officeDocument/2006/math">
                    <m:r>
                      <a:rPr lang="en-US" altLang="zh-TW" sz="1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</m:ctrlPr>
                      </m:accPr>
                      <m:e>
                        <m:r>
                          <a:rPr lang="en-US" altLang="zh-TW" sz="1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𝛽</m:t>
                        </m:r>
                      </m:e>
                    </m:acc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與</a:t>
                </a:r>
                <a14:m>
                  <m:oMath xmlns:m="http://schemas.openxmlformats.org/officeDocument/2006/math">
                    <m:r>
                      <a:rPr lang="en-US" altLang="zh-TW" sz="1400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</m:ctrlPr>
                      </m:accPr>
                      <m:e>
                        <m: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𝐺</m:t>
                        </m:r>
                      </m:e>
                    </m:acc>
                    <m:d>
                      <m:dPr>
                        <m:ctrlP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itchFamily="34" charset="0"/>
                          </a:rPr>
                          <m:t>𝑡</m:t>
                        </m:r>
                      </m:e>
                    </m:d>
                    <m:r>
                      <a:rPr lang="en-US" altLang="zh-TW" sz="1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後，根據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(1.1) </a:t>
                </a: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式</a:t>
                </a:r>
                <a:endPara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05BF55D-59C1-4E63-82B0-9C0C362A78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653" y="723033"/>
                <a:ext cx="3033203" cy="390235"/>
              </a:xfrm>
              <a:prstGeom prst="rect">
                <a:avLst/>
              </a:prstGeom>
              <a:blipFill>
                <a:blip r:embed="rId4"/>
                <a:stretch>
                  <a:fillRect l="-604" b="-156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xmlns="" id="{94C1B06B-1806-4786-A198-297303E67BC0}"/>
                  </a:ext>
                </a:extLst>
              </p:cNvPr>
              <p:cNvSpPr txBox="1"/>
              <p:nvPr/>
            </p:nvSpPr>
            <p:spPr>
              <a:xfrm>
                <a:off x="2123728" y="1405814"/>
                <a:ext cx="3494097" cy="588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altLang="zh-TW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endChr m:val="|"/>
                              <m:ctrlP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zh-TW" alt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altLang="zh-TW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altLang="zh-TW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endChr m:val="|"/>
                                  <m:ctrlPr>
                                    <a:rPr lang="en-US" altLang="zh-TW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TW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altLang="zh-TW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TW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TW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𝑑𝑚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94C1B06B-1806-4786-A198-297303E67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405814"/>
                <a:ext cx="3494097" cy="588751"/>
              </a:xfrm>
              <a:prstGeom prst="rect">
                <a:avLst/>
              </a:prstGeom>
              <a:blipFill>
                <a:blip r:embed="rId5"/>
                <a:stretch>
                  <a:fillRect t="-25000" b="-1020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D90BEDD8-7498-4012-9807-A2C3C35ED3AE}"/>
              </a:ext>
            </a:extLst>
          </p:cNvPr>
          <p:cNvSpPr txBox="1"/>
          <p:nvPr/>
        </p:nvSpPr>
        <p:spPr>
          <a:xfrm>
            <a:off x="7092280" y="1546300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(1.1)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xmlns="" id="{F6FE4FEB-F824-4FFA-B80C-36D2E083850F}"/>
                  </a:ext>
                </a:extLst>
              </p:cNvPr>
              <p:cNvSpPr txBox="1"/>
              <p:nvPr/>
            </p:nvSpPr>
            <p:spPr>
              <a:xfrm>
                <a:off x="1382653" y="2208806"/>
                <a:ext cx="4438844" cy="3136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將風險函數以</a:t>
                </a: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PO </a:t>
                </a: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模型替換，則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e>
                      <m:sub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zh-TW" altLang="en-US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𝕀</m:t>
                        </m:r>
                      </m:sup>
                    </m:sSubSup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 可被估計為：</a:t>
                </a:r>
                <a:endParaRPr lang="zh-TW" altLang="en-US" sz="14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F6FE4FEB-F824-4FFA-B80C-36D2E0838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653" y="2208806"/>
                <a:ext cx="4438844" cy="313676"/>
              </a:xfrm>
              <a:prstGeom prst="rect">
                <a:avLst/>
              </a:prstGeom>
              <a:blipFill>
                <a:blip r:embed="rId6"/>
                <a:stretch>
                  <a:fillRect l="-412" b="-1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xmlns="" id="{A95A76D1-2AEF-4165-8F8D-210466707D39}"/>
                  </a:ext>
                </a:extLst>
              </p:cNvPr>
              <p:cNvSpPr txBox="1"/>
              <p:nvPr/>
            </p:nvSpPr>
            <p:spPr>
              <a:xfrm>
                <a:off x="2068885" y="2948991"/>
                <a:ext cx="5417765" cy="669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TW" sz="1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</m:e>
                          </m:acc>
                        </m:e>
                        <m:sub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zh-TW" altLang="en-US" sz="1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𝕀</m:t>
                          </m:r>
                        </m:sup>
                      </m:sSubSup>
                      <m:d>
                        <m:dPr>
                          <m:ctrlPr>
                            <a:rPr lang="en-US" altLang="zh-TW" sz="1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TW" sz="14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endChr m:val="|"/>
                          <m:ctrlP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TW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sz="14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TW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TW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sz="1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14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4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4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TW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TW" sz="14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Arial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14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Arial" pitchFamily="34" charset="0"/>
                                        </a:rPr>
                                        <m:t>𝐺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zh-TW" sz="14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Arial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4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Arial" pitchFamily="34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zh-TW" sz="140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TW" sz="1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1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4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14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1400" i="1" dirty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Arial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1400" i="1" dirty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Arial" pitchFamily="34" charset="0"/>
                                            </a:rPr>
                                            <m:t>𝐺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altLang="zh-TW" sz="1400" i="1" dirty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Arial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1400" i="1" dirty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Arial" pitchFamily="34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A95A76D1-2AEF-4165-8F8D-210466707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885" y="2948991"/>
                <a:ext cx="5417765" cy="6690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117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A4DEA1B5-1097-4186-AE0E-89AF37016D3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4889401"/>
            <a:ext cx="2057400" cy="274637"/>
          </a:xfrm>
        </p:spPr>
        <p:txBody>
          <a:bodyPr/>
          <a:lstStyle/>
          <a:p>
            <a:fld id="{F129A72B-C4AF-485B-A43D-B172DFC38A3B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1131590"/>
            <a:ext cx="4586366" cy="316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2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形 3" descr="打開的書本">
            <a:extLst>
              <a:ext uri="{FF2B5EF4-FFF2-40B4-BE49-F238E27FC236}">
                <a16:creationId xmlns:a16="http://schemas.microsoft.com/office/drawing/2014/main" xmlns="" id="{B9ACFFD6-667C-4A04-9FD4-99CAA13552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520361" y="1871053"/>
            <a:ext cx="1401394" cy="1401394"/>
          </a:xfrm>
          <a:prstGeom prst="rect">
            <a:avLst/>
          </a:prstGeom>
          <a:effectLst>
            <a:outerShdw dist="50800" dir="5400000" sx="132000" sy="132000" algn="ctr" rotWithShape="0">
              <a:srgbClr val="000000">
                <a:alpha val="18000"/>
              </a:srgbClr>
            </a:outerShdw>
          </a:effec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79621" y="2374532"/>
            <a:ext cx="2473331" cy="473576"/>
          </a:xfrm>
        </p:spPr>
        <p:txBody>
          <a:bodyPr anchor="t">
            <a:normAutofit fontScale="77500" lnSpcReduction="20000"/>
          </a:bodyPr>
          <a:lstStyle/>
          <a:p>
            <a:pPr lvl="0"/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模擬研究</a:t>
            </a:r>
            <a:endParaRPr lang="en-US" altLang="ko-KR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F8CE0ACB-BCE6-4C7A-93EC-A518BDD3F9DE}"/>
              </a:ext>
            </a:extLst>
          </p:cNvPr>
          <p:cNvSpPr txBox="1"/>
          <p:nvPr/>
        </p:nvSpPr>
        <p:spPr>
          <a:xfrm>
            <a:off x="2771800" y="2140222"/>
            <a:ext cx="792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3</a:t>
            </a:r>
            <a:endParaRPr lang="zh-TW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65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圖片 26">
            <a:extLst>
              <a:ext uri="{FF2B5EF4-FFF2-40B4-BE49-F238E27FC236}">
                <a16:creationId xmlns:a16="http://schemas.microsoft.com/office/drawing/2014/main" xmlns="" id="{13973ECE-D872-4EE7-B05E-74C20AF7D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000" y="1368000"/>
            <a:ext cx="2982048" cy="29880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766" y="292834"/>
            <a:ext cx="8784468" cy="576064"/>
          </a:xfrm>
        </p:spPr>
        <p:txBody>
          <a:bodyPr>
            <a:normAutofit lnSpcReduction="10000"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修正計算方式動機</a:t>
            </a:r>
            <a:endParaRPr lang="ko-KR" altLang="en-US" sz="3200" dirty="0">
              <a:latin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147F0A3E-1A67-4FBC-8953-01385FBE1F6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8400" y="4888800"/>
            <a:ext cx="2057400" cy="274637"/>
          </a:xfrm>
        </p:spPr>
        <p:txBody>
          <a:bodyPr/>
          <a:lstStyle/>
          <a:p>
            <a:fld id="{F129A72B-C4AF-485B-A43D-B172DFC38A3B}" type="slidenum">
              <a:rPr lang="zh-TW" altLang="en-US" smtClean="0"/>
              <a:t>24</a:t>
            </a:fld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D77F80CF-7FE4-4023-9E62-253E38A8F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163321"/>
              </p:ext>
            </p:extLst>
          </p:nvPr>
        </p:nvGraphicFramePr>
        <p:xfrm>
          <a:off x="1187624" y="1266142"/>
          <a:ext cx="3115443" cy="3093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168">
                  <a:extLst>
                    <a:ext uri="{9D8B030D-6E8A-4147-A177-3AD203B41FA5}">
                      <a16:colId xmlns:a16="http://schemas.microsoft.com/office/drawing/2014/main" xmlns="" val="240892797"/>
                    </a:ext>
                  </a:extLst>
                </a:gridCol>
                <a:gridCol w="1004590">
                  <a:extLst>
                    <a:ext uri="{9D8B030D-6E8A-4147-A177-3AD203B41FA5}">
                      <a16:colId xmlns:a16="http://schemas.microsoft.com/office/drawing/2014/main" xmlns="" val="1403621207"/>
                    </a:ext>
                  </a:extLst>
                </a:gridCol>
                <a:gridCol w="703613">
                  <a:extLst>
                    <a:ext uri="{9D8B030D-6E8A-4147-A177-3AD203B41FA5}">
                      <a16:colId xmlns:a16="http://schemas.microsoft.com/office/drawing/2014/main" xmlns="" val="410287323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4193378261"/>
                    </a:ext>
                  </a:extLst>
                </a:gridCol>
              </a:tblGrid>
              <a:tr h="309391">
                <a:tc>
                  <a:txBody>
                    <a:bodyPr/>
                    <a:lstStyle/>
                    <a:p>
                      <a:r>
                        <a:rPr lang="en-US" altLang="zh-TW" sz="1050" dirty="0">
                          <a:solidFill>
                            <a:schemeClr val="tx1"/>
                          </a:solidFill>
                        </a:rPr>
                        <a:t>Log time</a:t>
                      </a:r>
                      <a:endParaRPr lang="zh-TW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solidFill>
                            <a:schemeClr val="tx1"/>
                          </a:solidFill>
                        </a:rPr>
                        <a:t>AUC(t)</a:t>
                      </a:r>
                    </a:p>
                  </a:txBody>
                  <a:tcPr anchor="ctr"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solidFill>
                            <a:schemeClr val="tx1"/>
                          </a:solidFill>
                        </a:rPr>
                        <a:t>EST</a:t>
                      </a:r>
                      <a:endParaRPr lang="zh-TW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solidFill>
                            <a:schemeClr val="tx1"/>
                          </a:solidFill>
                        </a:rPr>
                        <a:t>SD</a:t>
                      </a:r>
                      <a:endParaRPr lang="zh-TW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4810816"/>
                  </a:ext>
                </a:extLst>
              </a:tr>
              <a:tr h="30939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- 1.00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0.840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0.845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0.040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3140600"/>
                  </a:ext>
                </a:extLst>
              </a:tr>
              <a:tr h="30939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  0.00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0.817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0.820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0.026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8479429"/>
                  </a:ext>
                </a:extLst>
              </a:tr>
              <a:tr h="30939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1.00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0.785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0.786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4504847"/>
                  </a:ext>
                </a:extLst>
              </a:tr>
              <a:tr h="30939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2.00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0.751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0.750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0.026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43123378"/>
                  </a:ext>
                </a:extLst>
              </a:tr>
              <a:tr h="30939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3.00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0.720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0.720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0.047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4283231"/>
                  </a:ext>
                </a:extLst>
              </a:tr>
              <a:tr h="30939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3.50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0.707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0.710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0.104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3099402"/>
                  </a:ext>
                </a:extLst>
              </a:tr>
              <a:tr h="30939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4.00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0.695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0.572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0.344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8081153"/>
                  </a:ext>
                </a:extLst>
              </a:tr>
              <a:tr h="30939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4.25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0.690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0.409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0.397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0129680"/>
                  </a:ext>
                </a:extLst>
              </a:tr>
              <a:tr h="30939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4.50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0.684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0.324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0.399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476965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5292080" y="4377114"/>
                <a:ext cx="2104999" cy="4719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2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e>
                        <m:sub>
                          <m:r>
                            <a:rPr lang="en-US" altLang="zh-TW" sz="12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zh-TW" altLang="en-US" sz="12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𝔻</m:t>
                          </m:r>
                        </m:sup>
                      </m:sSubSup>
                      <m:r>
                        <a:rPr lang="en-US" altLang="zh-TW" sz="12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sz="12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2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TW" sz="12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20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zh-TW" sz="12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2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2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12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1200" b="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TW" sz="12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TW" sz="1200" i="1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1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1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1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12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2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2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e>
                        <m:sub>
                          <m:r>
                            <a:rPr lang="en-US" altLang="zh-TW" sz="12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zh-TW" altLang="en-US" sz="12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𝕀</m:t>
                          </m:r>
                        </m:sup>
                      </m:sSubSup>
                      <m:r>
                        <a:rPr lang="en-US" altLang="zh-TW" sz="12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12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12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TW" sz="12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zh-TW" sz="12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2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2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12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12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TW" sz="12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TW" sz="12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12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2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12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2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12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4377114"/>
                <a:ext cx="2104999" cy="471924"/>
              </a:xfrm>
              <a:prstGeom prst="rect">
                <a:avLst/>
              </a:prstGeom>
              <a:blipFill>
                <a:blip r:embed="rId5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xmlns="" id="{FE4A8B39-D6F6-4531-A1E4-6D01F7E7A92A}"/>
              </a:ext>
            </a:extLst>
          </p:cNvPr>
          <p:cNvSpPr/>
          <p:nvPr/>
        </p:nvSpPr>
        <p:spPr>
          <a:xfrm>
            <a:off x="2123728" y="3489807"/>
            <a:ext cx="1512168" cy="795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xmlns="" id="{832BE865-0763-4DC0-B604-D30C5C9E5F12}"/>
              </a:ext>
            </a:extLst>
          </p:cNvPr>
          <p:cNvSpPr/>
          <p:nvPr/>
        </p:nvSpPr>
        <p:spPr>
          <a:xfrm>
            <a:off x="6120000" y="2754000"/>
            <a:ext cx="143104" cy="14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xmlns="" id="{A09F53EB-5839-4C5C-A4CA-3D2F496E0C52}"/>
              </a:ext>
            </a:extLst>
          </p:cNvPr>
          <p:cNvSpPr/>
          <p:nvPr/>
        </p:nvSpPr>
        <p:spPr>
          <a:xfrm>
            <a:off x="6732240" y="2151163"/>
            <a:ext cx="143104" cy="14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xmlns="" id="{57568943-F6A5-4941-AA59-1F459B7398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0000" y="1368000"/>
            <a:ext cx="2982048" cy="2988000"/>
          </a:xfrm>
          <a:prstGeom prst="rect">
            <a:avLst/>
          </a:prstGeom>
        </p:spPr>
      </p:pic>
      <p:sp>
        <p:nvSpPr>
          <p:cNvPr id="29" name="橢圓 28">
            <a:extLst>
              <a:ext uri="{FF2B5EF4-FFF2-40B4-BE49-F238E27FC236}">
                <a16:creationId xmlns:a16="http://schemas.microsoft.com/office/drawing/2014/main" xmlns="" id="{F12782BA-AF7F-41CD-B392-4AEE6DBC2757}"/>
              </a:ext>
            </a:extLst>
          </p:cNvPr>
          <p:cNvSpPr/>
          <p:nvPr/>
        </p:nvSpPr>
        <p:spPr>
          <a:xfrm>
            <a:off x="5758907" y="3261539"/>
            <a:ext cx="143104" cy="14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xmlns="" id="{DFA42B78-A4B9-4F6C-B1E7-E678F62F3A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0000" y="1368000"/>
            <a:ext cx="2982048" cy="2988000"/>
          </a:xfrm>
          <a:prstGeom prst="rect">
            <a:avLst/>
          </a:prstGeom>
        </p:spPr>
      </p:pic>
      <p:sp>
        <p:nvSpPr>
          <p:cNvPr id="34" name="橢圓 33">
            <a:extLst>
              <a:ext uri="{FF2B5EF4-FFF2-40B4-BE49-F238E27FC236}">
                <a16:creationId xmlns:a16="http://schemas.microsoft.com/office/drawing/2014/main" xmlns="" id="{2277848E-F551-4B90-8A23-AFD9D7E0FEFC}"/>
              </a:ext>
            </a:extLst>
          </p:cNvPr>
          <p:cNvSpPr/>
          <p:nvPr/>
        </p:nvSpPr>
        <p:spPr>
          <a:xfrm>
            <a:off x="6093299" y="2775114"/>
            <a:ext cx="143104" cy="14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xmlns="" id="{D430B228-B3FE-409F-8EAE-BCC8BC6ECB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0000" y="1368000"/>
            <a:ext cx="2982048" cy="2988000"/>
          </a:xfrm>
          <a:prstGeom prst="rect">
            <a:avLst/>
          </a:prstGeom>
        </p:spPr>
      </p:pic>
      <p:sp>
        <p:nvSpPr>
          <p:cNvPr id="38" name="橢圓 37">
            <a:extLst>
              <a:ext uri="{FF2B5EF4-FFF2-40B4-BE49-F238E27FC236}">
                <a16:creationId xmlns:a16="http://schemas.microsoft.com/office/drawing/2014/main" xmlns="" id="{5C1C761F-E58E-4A4E-9EDF-A8B7348184ED}"/>
              </a:ext>
            </a:extLst>
          </p:cNvPr>
          <p:cNvSpPr/>
          <p:nvPr/>
        </p:nvSpPr>
        <p:spPr>
          <a:xfrm>
            <a:off x="6181019" y="2642238"/>
            <a:ext cx="143104" cy="14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xmlns="" id="{58410524-9863-4B4F-8C22-5F06E1EAAC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0000" y="1368000"/>
            <a:ext cx="2982048" cy="2988000"/>
          </a:xfrm>
          <a:prstGeom prst="rect">
            <a:avLst/>
          </a:prstGeom>
        </p:spPr>
      </p:pic>
      <p:sp>
        <p:nvSpPr>
          <p:cNvPr id="31" name="橢圓 30">
            <a:extLst>
              <a:ext uri="{FF2B5EF4-FFF2-40B4-BE49-F238E27FC236}">
                <a16:creationId xmlns:a16="http://schemas.microsoft.com/office/drawing/2014/main" xmlns="" id="{0720829B-E717-48E8-B4E9-CC7108F78BD5}"/>
              </a:ext>
            </a:extLst>
          </p:cNvPr>
          <p:cNvSpPr/>
          <p:nvPr/>
        </p:nvSpPr>
        <p:spPr>
          <a:xfrm>
            <a:off x="6699861" y="2151163"/>
            <a:ext cx="143104" cy="14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xmlns="" id="{9AD37B69-BBF1-4D0C-8914-3E1E825E01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40000" y="1368000"/>
            <a:ext cx="2982048" cy="2988000"/>
          </a:xfrm>
          <a:prstGeom prst="rect">
            <a:avLst/>
          </a:prstGeom>
        </p:spPr>
      </p:pic>
      <p:sp>
        <p:nvSpPr>
          <p:cNvPr id="33" name="橢圓 32">
            <a:extLst>
              <a:ext uri="{FF2B5EF4-FFF2-40B4-BE49-F238E27FC236}">
                <a16:creationId xmlns:a16="http://schemas.microsoft.com/office/drawing/2014/main" xmlns="" id="{A34CB57F-4220-4E14-BB7B-426953A6C856}"/>
              </a:ext>
            </a:extLst>
          </p:cNvPr>
          <p:cNvSpPr/>
          <p:nvPr/>
        </p:nvSpPr>
        <p:spPr>
          <a:xfrm>
            <a:off x="6355872" y="2685887"/>
            <a:ext cx="143104" cy="14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2" name="圖片 41">
            <a:extLst>
              <a:ext uri="{FF2B5EF4-FFF2-40B4-BE49-F238E27FC236}">
                <a16:creationId xmlns:a16="http://schemas.microsoft.com/office/drawing/2014/main" xmlns="" id="{1748A303-9406-4A05-9F95-317A7FB8671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40000" y="1368000"/>
            <a:ext cx="2982048" cy="2988000"/>
          </a:xfrm>
          <a:prstGeom prst="rect">
            <a:avLst/>
          </a:prstGeom>
        </p:spPr>
      </p:pic>
      <p:sp>
        <p:nvSpPr>
          <p:cNvPr id="37" name="橢圓 36">
            <a:extLst>
              <a:ext uri="{FF2B5EF4-FFF2-40B4-BE49-F238E27FC236}">
                <a16:creationId xmlns:a16="http://schemas.microsoft.com/office/drawing/2014/main" xmlns="" id="{77B7AC52-0EE0-4933-B2DE-F506DC8DE547}"/>
              </a:ext>
            </a:extLst>
          </p:cNvPr>
          <p:cNvSpPr/>
          <p:nvPr/>
        </p:nvSpPr>
        <p:spPr>
          <a:xfrm>
            <a:off x="6037915" y="3020400"/>
            <a:ext cx="143104" cy="14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xmlns="" id="{0D74BF8E-0A81-4CC9-8495-D63281F71799}"/>
              </a:ext>
            </a:extLst>
          </p:cNvPr>
          <p:cNvSpPr txBox="1"/>
          <p:nvPr/>
        </p:nvSpPr>
        <p:spPr>
          <a:xfrm>
            <a:off x="5423011" y="1493710"/>
            <a:ext cx="52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ex:</a:t>
            </a:r>
            <a:endParaRPr lang="zh-TW" altLang="en-US" sz="1400" dirty="0"/>
          </a:p>
        </p:txBody>
      </p:sp>
      <p:sp>
        <p:nvSpPr>
          <p:cNvPr id="44" name="直角三角形 43">
            <a:extLst>
              <a:ext uri="{FF2B5EF4-FFF2-40B4-BE49-F238E27FC236}">
                <a16:creationId xmlns:a16="http://schemas.microsoft.com/office/drawing/2014/main" xmlns="" id="{9B03C4F1-6D35-44A7-BCA0-B20D6E2F39DC}"/>
              </a:ext>
            </a:extLst>
          </p:cNvPr>
          <p:cNvSpPr/>
          <p:nvPr/>
        </p:nvSpPr>
        <p:spPr>
          <a:xfrm rot="16200000">
            <a:off x="5554274" y="3150149"/>
            <a:ext cx="594000" cy="518400"/>
          </a:xfrm>
          <a:prstGeom prst="rtTriangle">
            <a:avLst/>
          </a:prstGeom>
          <a:solidFill>
            <a:srgbClr val="92D050">
              <a:alpha val="5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直角三角形 44">
            <a:extLst>
              <a:ext uri="{FF2B5EF4-FFF2-40B4-BE49-F238E27FC236}">
                <a16:creationId xmlns:a16="http://schemas.microsoft.com/office/drawing/2014/main" xmlns="" id="{A9DEA230-9494-4D96-B16A-5725FAE0FEC7}"/>
              </a:ext>
            </a:extLst>
          </p:cNvPr>
          <p:cNvSpPr/>
          <p:nvPr/>
        </p:nvSpPr>
        <p:spPr>
          <a:xfrm rot="16200000">
            <a:off x="5316655" y="2911308"/>
            <a:ext cx="1056541" cy="518400"/>
          </a:xfrm>
          <a:prstGeom prst="rtTriangle">
            <a:avLst/>
          </a:prstGeom>
          <a:solidFill>
            <a:srgbClr val="C0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xmlns="" id="{D9CFEE75-F6CF-451E-9B8D-B93CDA97DEF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40000" y="1368000"/>
            <a:ext cx="2982048" cy="2988000"/>
          </a:xfrm>
          <a:prstGeom prst="rect">
            <a:avLst/>
          </a:prstGeom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xmlns="" id="{A5656FB7-A663-4C89-A002-60BB6C15956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40000" y="1368000"/>
            <a:ext cx="2982048" cy="29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9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" grpId="0" animBg="1"/>
      <p:bldP spid="28" grpId="0" animBg="1"/>
      <p:bldP spid="39" grpId="0" animBg="1"/>
      <p:bldP spid="29" grpId="0" animBg="1"/>
      <p:bldP spid="34" grpId="0" animBg="1"/>
      <p:bldP spid="38" grpId="0" animBg="1"/>
      <p:bldP spid="31" grpId="0" animBg="1"/>
      <p:bldP spid="33" grpId="0" animBg="1"/>
      <p:bldP spid="37" grpId="0" animBg="1"/>
      <p:bldP spid="43" grpId="0"/>
      <p:bldP spid="44" grpId="0" animBg="1"/>
      <p:bldP spid="4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766" y="292834"/>
            <a:ext cx="8784468" cy="576064"/>
          </a:xfrm>
        </p:spPr>
        <p:txBody>
          <a:bodyPr>
            <a:normAutofit lnSpcReduction="10000"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模擬步驟</a:t>
            </a:r>
            <a:endParaRPr lang="ko-KR" altLang="en-US" sz="3200" dirty="0">
              <a:latin typeface="標楷體" panose="03000509000000000000" pitchFamily="65" charset="-120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xmlns="" id="{6F7C97A7-8F06-4B25-8B41-859F95D16774}"/>
              </a:ext>
            </a:extLst>
          </p:cNvPr>
          <p:cNvSpPr txBox="1"/>
          <p:nvPr/>
        </p:nvSpPr>
        <p:spPr>
          <a:xfrm>
            <a:off x="467544" y="915566"/>
            <a:ext cx="7992888" cy="3776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xmlns="" id="{3B8D326A-0AB1-45C7-895F-E9051B80F7B6}"/>
                  </a:ext>
                </a:extLst>
              </p:cNvPr>
              <p:cNvSpPr txBox="1"/>
              <p:nvPr/>
            </p:nvSpPr>
            <p:spPr>
              <a:xfrm>
                <a:off x="611560" y="1419622"/>
                <a:ext cx="7493371" cy="2612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生成樣本數為</a:t>
                </a:r>
                <a14:m>
                  <m:oMath xmlns:m="http://schemas.openxmlformats.org/officeDocument/2006/math">
                    <m:r>
                      <a:rPr lang="en-US" altLang="zh-TW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𝑛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</m:oMath>
                </a14:m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的隨機變數 </a:t>
                </a:r>
                <a14:m>
                  <m:oMath xmlns:m="http://schemas.openxmlformats.org/officeDocument/2006/math"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𝑋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∼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𝑁</m:t>
                    </m:r>
                    <m:d>
                      <m:d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0,1</m:t>
                        </m:r>
                      </m:e>
                    </m:d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,  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𝐶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∼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𝐸𝑥𝑝</m:t>
                    </m:r>
                    <m:d>
                      <m:d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,  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𝑈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∼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𝑈𝑛𝑖𝑓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(0,1)</m:t>
                    </m:r>
                  </m:oMath>
                </a14:m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342900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存活時間</a:t>
                </a:r>
                <a14:m>
                  <m:oMath xmlns:m="http://schemas.openxmlformats.org/officeDocument/2006/math">
                    <m:r>
                      <a:rPr lang="en-US" altLang="zh-TW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𝑇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zh-TW" altLang="en-US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根據風險模型假設以逆轉換法求得</m:t>
                    </m:r>
                  </m:oMath>
                </a14:m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342900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觀測時間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𝑉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func>
                      <m:func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4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min</m:t>
                        </m:r>
                      </m:fName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,  </m:t>
                        </m:r>
                        <m:sSub>
                          <m:sSubPr>
                            <m:ctrlP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，設限指標</a:t>
                </a:r>
                <a14:m>
                  <m:oMath xmlns:m="http://schemas.openxmlformats.org/officeDocument/2006/math">
                    <m:r>
                      <a:rPr lang="zh-TW" altLang="en-US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sSub>
                      <m:sSub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zh-TW" altLang="en-US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△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𝐼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{ </m:t>
                    </m:r>
                    <m:sSub>
                      <m:sSub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𝑇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≤</m:t>
                    </m:r>
                    <m:sSub>
                      <m:sSub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𝐶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}</m:t>
                    </m:r>
                  </m:oMath>
                </a14:m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342900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依據不同風險模型估計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𝑇𝑃</m:t>
                        </m:r>
                      </m:e>
                      <m:sub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𝑐</m:t>
                        </m:r>
                      </m:e>
                    </m:d>
                    <m:r>
                      <a:rPr lang="zh-TW" altLang="en-US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、</m:t>
                    </m:r>
                    <m:sSub>
                      <m:sSub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𝐹𝑃</m:t>
                        </m:r>
                      </m:e>
                      <m:sub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𝑐</m:t>
                        </m:r>
                      </m:e>
                    </m:d>
                    <m:r>
                      <a:rPr lang="zh-TW" altLang="en-US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、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𝐴𝑈𝐶</m:t>
                    </m:r>
                  </m:oMath>
                </a14:m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及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Concordance</a:t>
                </a:r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342900" marR="0" lvl="0" indent="-342900" algn="l" defTabSz="914400" rtl="0" eaLnBrk="1" fontAlgn="auto" latinLnBrk="1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計算標準差</a:t>
                </a:r>
                <a:endPara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342900" marR="0" lvl="0" indent="-342900" algn="l" defTabSz="914400" rtl="0" eaLnBrk="1" fontAlgn="auto" latinLnBrk="1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以上步驟重複 </a:t>
                </a:r>
                <a:r>
                  <a:rPr lang="en-US" altLang="zh-TW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500</a:t>
                </a: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次</a:t>
                </a:r>
                <a:endPara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3B8D326A-0AB1-45C7-895F-E9051B80F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419622"/>
                <a:ext cx="7493371" cy="2612703"/>
              </a:xfrm>
              <a:prstGeom prst="rect">
                <a:avLst/>
              </a:prstGeom>
              <a:blipFill>
                <a:blip r:embed="rId4"/>
                <a:stretch>
                  <a:fillRect l="-81" b="-1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147F0A3E-1A67-4FBC-8953-01385FBE1F6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4889401"/>
            <a:ext cx="2057400" cy="274637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A72B-C4AF-485B-A43D-B172DFC38A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29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Cox</a:t>
            </a:r>
            <a:r>
              <a:rPr lang="zh-TW" altLang="en-US" sz="3200" dirty="0">
                <a:latin typeface="標楷體" panose="03000509000000000000" pitchFamily="65" charset="-120"/>
              </a:rPr>
              <a:t>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模型模擬</a:t>
            </a:r>
            <a:endParaRPr lang="ko-KR" altLang="en-US" sz="3200" dirty="0">
              <a:latin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9">
                <a:extLst>
                  <a:ext uri="{FF2B5EF4-FFF2-40B4-BE49-F238E27FC236}">
                    <a16:creationId xmlns:a16="http://schemas.microsoft.com/office/drawing/2014/main" xmlns="" id="{6F7C97A7-8F06-4B25-8B41-859F95D16774}"/>
                  </a:ext>
                </a:extLst>
              </p:cNvPr>
              <p:cNvSpPr txBox="1"/>
              <p:nvPr/>
            </p:nvSpPr>
            <p:spPr>
              <a:xfrm>
                <a:off x="467544" y="1605532"/>
                <a:ext cx="7776864" cy="131811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存活時間來自 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Lognormal </a:t>
                </a: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分配，樣本數為 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200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參數設定為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1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μ</m:t>
                    </m:r>
                    <m:r>
                      <a:rPr lang="en-US" altLang="zh-TW" sz="1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TW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5</m:t>
                    </m:r>
                    <m:r>
                      <a:rPr lang="zh-TW" altLang="en-US" sz="1400" b="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，</m:t>
                    </m:r>
                    <m:r>
                      <a:rPr lang="zh-TW" altLang="en-US" sz="1400" b="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TW" altLang="en-US" sz="1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.5</m:t>
                    </m:r>
                    <m:r>
                      <a:rPr lang="zh-TW" altLang="en-US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，</m:t>
                    </m:r>
                    <m:r>
                      <a:rPr lang="zh-TW" altLang="en-US" sz="1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TW" sz="1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9">
                <a:extLst>
                  <a:ext uri="{FF2B5EF4-FFF2-40B4-BE49-F238E27FC236}">
                    <a16:creationId xmlns:a16="http://schemas.microsoft.com/office/drawing/2014/main" id="{6F7C97A7-8F06-4B25-8B41-859F95D16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605532"/>
                <a:ext cx="7776864" cy="1318118"/>
              </a:xfrm>
              <a:prstGeom prst="rect">
                <a:avLst/>
              </a:prstGeom>
              <a:blipFill>
                <a:blip r:embed="rId4"/>
                <a:stretch>
                  <a:fillRect l="-1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9">
            <a:extLst>
              <a:ext uri="{FF2B5EF4-FFF2-40B4-BE49-F238E27FC236}">
                <a16:creationId xmlns:a16="http://schemas.microsoft.com/office/drawing/2014/main" xmlns="" id="{636ECBC6-F61A-4940-81E2-5AFA871B28CA}"/>
              </a:ext>
            </a:extLst>
          </p:cNvPr>
          <p:cNvSpPr txBox="1"/>
          <p:nvPr/>
        </p:nvSpPr>
        <p:spPr>
          <a:xfrm>
            <a:off x="467544" y="935005"/>
            <a:ext cx="8352928" cy="700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本模擬比較新舊方法在不同設限率下，使用 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Cox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模型估計時間相依 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AUC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與 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Concordance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的影響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模擬設定如下：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6EAD6153-A134-40AE-B941-97C212BCE72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4889401"/>
            <a:ext cx="2057400" cy="274637"/>
          </a:xfrm>
        </p:spPr>
        <p:txBody>
          <a:bodyPr/>
          <a:lstStyle/>
          <a:p>
            <a:fld id="{F129A72B-C4AF-485B-A43D-B172DFC38A3B}" type="slidenum">
              <a:rPr lang="zh-TW" altLang="en-US" smtClean="0"/>
              <a:t>26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xmlns="" id="{3D153194-272F-4FDF-97F4-D0894A35D458}"/>
                  </a:ext>
                </a:extLst>
              </p:cNvPr>
              <p:cNvSpPr/>
              <p:nvPr/>
            </p:nvSpPr>
            <p:spPr>
              <a:xfrm>
                <a:off x="467544" y="2272598"/>
                <a:ext cx="7178312" cy="9808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風險模型為   </a:t>
                </a:r>
                <a14:m>
                  <m:oMath xmlns:m="http://schemas.openxmlformats.org/officeDocument/2006/math">
                    <m:r>
                      <a:rPr lang="en-US" altLang="zh-TW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𝜆</m:t>
                    </m:r>
                    <m:d>
                      <m:dPr>
                        <m:sepChr m:val="∣"/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𝜎</m:t>
                        </m:r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f>
                      <m:f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altLang="zh-TW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TW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𝑙𝑛</m:t>
                                    </m:r>
                                  </m:fName>
                                  <m:e>
                                    <m:r>
                                      <a:rPr lang="en-US" altLang="zh-TW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altLang="zh-TW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𝛷</m:t>
                        </m:r>
                        <m:d>
                          <m:dPr>
                            <m:ctrlP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altLang="zh-TW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TW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𝑙𝑛</m:t>
                                    </m:r>
                                  </m:fName>
                                  <m:e>
                                    <m:r>
                                      <a:rPr lang="en-US" altLang="zh-TW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altLang="zh-TW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𝑋</m:t>
                        </m:r>
                      </m:sup>
                    </m:sSup>
                  </m:oMath>
                </a14:m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D153194-272F-4FDF-97F4-D0894A35D4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272598"/>
                <a:ext cx="7178312" cy="980846"/>
              </a:xfrm>
              <a:prstGeom prst="rect">
                <a:avLst/>
              </a:prstGeom>
              <a:blipFill>
                <a:blip r:embed="rId5"/>
                <a:stretch>
                  <a:fillRect l="-1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xmlns="" id="{A4D87473-1C13-480C-BF9E-295268857E3D}"/>
                  </a:ext>
                </a:extLst>
              </p:cNvPr>
              <p:cNvSpPr/>
              <p:nvPr/>
            </p:nvSpPr>
            <p:spPr>
              <a:xfrm>
                <a:off x="467544" y="3237072"/>
                <a:ext cx="6966520" cy="951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標楷體" panose="03000509000000000000" pitchFamily="65" charset="-120"/>
                    <a:cs typeface="Times New Roman" panose="02020603050405020304" pitchFamily="18" charset="0"/>
                  </a:rPr>
                  <a:t>存活時間</a:t>
                </a:r>
                <a:r>
                  <a:rPr lang="zh-TW" altLang="en-US" sz="1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4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𝜎</m:t>
                            </m:r>
                            <m:sSup>
                              <m:sSupPr>
                                <m:ctrlPr>
                                  <a:rPr lang="en-US" altLang="zh-TW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𝛷</m:t>
                                </m:r>
                              </m:e>
                              <m:sup>
                                <m:r>
                                  <a:rPr lang="en-US" altLang="zh-TW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(1−</m:t>
                            </m:r>
                            <m:sSup>
                              <m:sSupPr>
                                <m:ctrlPr>
                                  <a:rPr lang="en-US" altLang="zh-TW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altLang="zh-TW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TW" sz="14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14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14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𝛽</m:t>
                                        </m:r>
                                        <m:r>
                                          <a:rPr lang="en-US" altLang="zh-TW" sz="14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</m:func>
                              </m:sup>
                            </m:sSup>
                            <m: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)+</m:t>
                            </m:r>
                            <m: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， </a:t>
                </a:r>
                <a14:m>
                  <m:oMath xmlns:m="http://schemas.openxmlformats.org/officeDocument/2006/math"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∼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( 0 , 1 )</m:t>
                    </m:r>
                  </m:oMath>
                </a14:m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設限時間參數</a:t>
                </a:r>
                <a14:m>
                  <m:oMath xmlns:m="http://schemas.openxmlformats.org/officeDocument/2006/math"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𝜆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𝑐</m:t>
                        </m:r>
                      </m:sub>
                    </m:sSub>
                    <m:r>
                      <a:rPr lang="zh-TW" altLang="en-US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zh-TW" altLang="en-US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在</m:t>
                    </m:r>
                  </m:oMath>
                </a14:m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設限率 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20%</a:t>
                </a: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40%</a:t>
                </a: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下分別為 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0.01</a:t>
                </a: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0.18</a:t>
                </a: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4D87473-1C13-480C-BF9E-295268857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237072"/>
                <a:ext cx="6966520" cy="951607"/>
              </a:xfrm>
              <a:prstGeom prst="rect">
                <a:avLst/>
              </a:prstGeom>
              <a:blipFill>
                <a:blip r:embed="rId6"/>
                <a:stretch>
                  <a:fillRect l="-175" b="-64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738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AE5BB1A8-2419-4018-ABFD-52C61705B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238151"/>
            <a:ext cx="9144000" cy="288032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Lognormal Cox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模型模擬結果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D9820F29-B278-4C55-960E-EAA3A2ABFCE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4889401"/>
            <a:ext cx="2057400" cy="274637"/>
          </a:xfrm>
        </p:spPr>
        <p:txBody>
          <a:bodyPr/>
          <a:lstStyle/>
          <a:p>
            <a:fld id="{F129A72B-C4AF-485B-A43D-B172DFC38A3B}" type="slidenum">
              <a:rPr lang="zh-TW" altLang="en-US" smtClean="0"/>
              <a:t>27</a:t>
            </a:fld>
            <a:endParaRPr lang="zh-TW" alt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10E79DC4-CEEB-49C1-9E9E-1F1FF4968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9365"/>
              </p:ext>
            </p:extLst>
          </p:nvPr>
        </p:nvGraphicFramePr>
        <p:xfrm>
          <a:off x="611562" y="593845"/>
          <a:ext cx="3960438" cy="4330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xmlns="" val="2151700686"/>
                    </a:ext>
                  </a:extLst>
                </a:gridCol>
                <a:gridCol w="1007322">
                  <a:extLst>
                    <a:ext uri="{9D8B030D-6E8A-4147-A177-3AD203B41FA5}">
                      <a16:colId xmlns:a16="http://schemas.microsoft.com/office/drawing/2014/main" xmlns="" val="4019245926"/>
                    </a:ext>
                  </a:extLst>
                </a:gridCol>
                <a:gridCol w="631659">
                  <a:extLst>
                    <a:ext uri="{9D8B030D-6E8A-4147-A177-3AD203B41FA5}">
                      <a16:colId xmlns:a16="http://schemas.microsoft.com/office/drawing/2014/main" xmlns="" val="2556546022"/>
                    </a:ext>
                  </a:extLst>
                </a:gridCol>
                <a:gridCol w="581798">
                  <a:extLst>
                    <a:ext uri="{9D8B030D-6E8A-4147-A177-3AD203B41FA5}">
                      <a16:colId xmlns:a16="http://schemas.microsoft.com/office/drawing/2014/main" xmlns="" val="1007648352"/>
                    </a:ext>
                  </a:extLst>
                </a:gridCol>
                <a:gridCol w="517154">
                  <a:extLst>
                    <a:ext uri="{9D8B030D-6E8A-4147-A177-3AD203B41FA5}">
                      <a16:colId xmlns:a16="http://schemas.microsoft.com/office/drawing/2014/main" xmlns="" val="388396979"/>
                    </a:ext>
                  </a:extLst>
                </a:gridCol>
                <a:gridCol w="646441">
                  <a:extLst>
                    <a:ext uri="{9D8B030D-6E8A-4147-A177-3AD203B41FA5}">
                      <a16:colId xmlns:a16="http://schemas.microsoft.com/office/drawing/2014/main" xmlns="" val="3102350935"/>
                    </a:ext>
                  </a:extLst>
                </a:gridCol>
              </a:tblGrid>
              <a:tr h="262189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20 % censoring</a:t>
                      </a:r>
                      <a:r>
                        <a:rPr lang="zh-TW" altLang="en-US" sz="1100" dirty="0"/>
                        <a:t> </a:t>
                      </a:r>
                      <a:r>
                        <a:rPr lang="en-US" altLang="zh-TW" sz="1100" dirty="0"/>
                        <a:t>(n = 200)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8269270"/>
                  </a:ext>
                </a:extLst>
              </a:tr>
              <a:tr h="397718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100" b="0" u="none" dirty="0"/>
                        <a:t>Log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100" b="0" u="none" dirty="0"/>
                        <a:t>Time</a:t>
                      </a:r>
                      <a:endParaRPr lang="zh-TW" altLang="en-US" sz="1100" b="0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Target value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original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revision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7639674"/>
                  </a:ext>
                </a:extLst>
              </a:tr>
              <a:tr h="262189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AUC(t)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EST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SD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EST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SD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6320189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- 2.50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0.759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0.759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0.026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0.759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0.026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56776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-</a:t>
                      </a:r>
                      <a:r>
                        <a:rPr lang="zh-TW" altLang="en-US" sz="1050" dirty="0"/>
                        <a:t> </a:t>
                      </a:r>
                      <a:r>
                        <a:rPr lang="en-US" altLang="zh-TW" sz="1050" dirty="0"/>
                        <a:t>2.00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0.754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0.755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0.026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0.755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0.026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724027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- 1.50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0.746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0.747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0.747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6040804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- 1.00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0.734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0.735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0.022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0.735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0.022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0077010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- 0.50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0.721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0.721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0.021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0.721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0.021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0053682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0.00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0.709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0.709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0.022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0.709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0.022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5643592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0.50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0.698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0.697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0.697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2928446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1.00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0.689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0.688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0.026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0.688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0.027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9373139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1.50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0.681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0.682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0.036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0.684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0.036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7870733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  2.00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0.675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0.671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0.069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0.679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0.065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9044612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  2.50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0.670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0.640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0.191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0.674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0.113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2667218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  3.00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0.665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0.531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0.323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0.669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0.141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85675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C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0.726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0.726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0.019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0.726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0.019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7382330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xmlns="" id="{2C55B90A-4919-4234-81CD-AC41F6843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887016"/>
              </p:ext>
            </p:extLst>
          </p:nvPr>
        </p:nvGraphicFramePr>
        <p:xfrm>
          <a:off x="4716016" y="593845"/>
          <a:ext cx="3960438" cy="4330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xmlns="" val="2151700686"/>
                    </a:ext>
                  </a:extLst>
                </a:gridCol>
                <a:gridCol w="1007322">
                  <a:extLst>
                    <a:ext uri="{9D8B030D-6E8A-4147-A177-3AD203B41FA5}">
                      <a16:colId xmlns:a16="http://schemas.microsoft.com/office/drawing/2014/main" xmlns="" val="4019245926"/>
                    </a:ext>
                  </a:extLst>
                </a:gridCol>
                <a:gridCol w="631659">
                  <a:extLst>
                    <a:ext uri="{9D8B030D-6E8A-4147-A177-3AD203B41FA5}">
                      <a16:colId xmlns:a16="http://schemas.microsoft.com/office/drawing/2014/main" xmlns="" val="2556546022"/>
                    </a:ext>
                  </a:extLst>
                </a:gridCol>
                <a:gridCol w="581798">
                  <a:extLst>
                    <a:ext uri="{9D8B030D-6E8A-4147-A177-3AD203B41FA5}">
                      <a16:colId xmlns:a16="http://schemas.microsoft.com/office/drawing/2014/main" xmlns="" val="1007648352"/>
                    </a:ext>
                  </a:extLst>
                </a:gridCol>
                <a:gridCol w="517154">
                  <a:extLst>
                    <a:ext uri="{9D8B030D-6E8A-4147-A177-3AD203B41FA5}">
                      <a16:colId xmlns:a16="http://schemas.microsoft.com/office/drawing/2014/main" xmlns="" val="388396979"/>
                    </a:ext>
                  </a:extLst>
                </a:gridCol>
                <a:gridCol w="646441">
                  <a:extLst>
                    <a:ext uri="{9D8B030D-6E8A-4147-A177-3AD203B41FA5}">
                      <a16:colId xmlns:a16="http://schemas.microsoft.com/office/drawing/2014/main" xmlns="" val="3102350935"/>
                    </a:ext>
                  </a:extLst>
                </a:gridCol>
              </a:tblGrid>
              <a:tr h="262189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40 % censoring</a:t>
                      </a:r>
                      <a:r>
                        <a:rPr lang="zh-TW" altLang="en-US" sz="1100" dirty="0"/>
                        <a:t> </a:t>
                      </a:r>
                      <a:r>
                        <a:rPr lang="en-US" altLang="zh-TW" sz="1100" dirty="0"/>
                        <a:t>(n = 200)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8269270"/>
                  </a:ext>
                </a:extLst>
              </a:tr>
              <a:tr h="397718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100" b="0" u="none" dirty="0"/>
                        <a:t>Log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100" b="0" u="none" dirty="0"/>
                        <a:t>Time</a:t>
                      </a:r>
                      <a:endParaRPr lang="zh-TW" altLang="en-US" sz="1100" b="0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Target value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original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revision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7639674"/>
                  </a:ext>
                </a:extLst>
              </a:tr>
              <a:tr h="262189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AUC(t)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EST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SD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EST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SD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6320189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- 2.50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0.759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0.759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0.028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0.759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0.028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56776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-</a:t>
                      </a:r>
                      <a:r>
                        <a:rPr lang="zh-TW" altLang="en-US" sz="1050" dirty="0"/>
                        <a:t> </a:t>
                      </a:r>
                      <a:r>
                        <a:rPr lang="en-US" altLang="zh-TW" sz="1050" dirty="0"/>
                        <a:t>2.00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0.754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0.755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0.027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0.755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0.027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724027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- 1.50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0.746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0.747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0.025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0.747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0.025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6040804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- 1.00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0.734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0.735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0.022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0.735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0.022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0077010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- 0.50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0.721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0.721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0.721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0053682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0.00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0.709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0.708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0.709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5643592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0.50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0.698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0.697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0.025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0.697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0.025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2928446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1.00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0.689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0.687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0.688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9373139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1.50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0.681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0.681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0.066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0.688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0.063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7870733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  2.00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0.675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0.627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0.219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0.686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0.119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9044612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  2.50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0.670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0.549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0.302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0.667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0.135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2667218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  3.00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0.665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0.531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0.311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0.661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0.135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85675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C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0.726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0.726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0.020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0.727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0.020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7382330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xmlns="" id="{A55306BC-23B0-4D23-90CE-98C913BA8695}"/>
              </a:ext>
            </a:extLst>
          </p:cNvPr>
          <p:cNvSpPr/>
          <p:nvPr/>
        </p:nvSpPr>
        <p:spPr>
          <a:xfrm>
            <a:off x="2260872" y="4151783"/>
            <a:ext cx="2167111" cy="5081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4AC913EE-6BBE-4263-8A80-C152CC88CE5A}"/>
              </a:ext>
            </a:extLst>
          </p:cNvPr>
          <p:cNvSpPr/>
          <p:nvPr/>
        </p:nvSpPr>
        <p:spPr>
          <a:xfrm>
            <a:off x="6365327" y="4151782"/>
            <a:ext cx="2167111" cy="5081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446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Cox</a:t>
            </a:r>
            <a:r>
              <a:rPr lang="zh-TW" altLang="en-US" sz="3200" dirty="0">
                <a:latin typeface="標楷體" panose="03000509000000000000" pitchFamily="65" charset="-120"/>
              </a:rPr>
              <a:t>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模型模擬</a:t>
            </a:r>
            <a:endParaRPr lang="ko-KR" altLang="en-US" sz="3200" dirty="0">
              <a:latin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9">
                <a:extLst>
                  <a:ext uri="{FF2B5EF4-FFF2-40B4-BE49-F238E27FC236}">
                    <a16:creationId xmlns:a16="http://schemas.microsoft.com/office/drawing/2014/main" xmlns="" id="{6F7C97A7-8F06-4B25-8B41-859F95D16774}"/>
                  </a:ext>
                </a:extLst>
              </p:cNvPr>
              <p:cNvSpPr txBox="1"/>
              <p:nvPr/>
            </p:nvSpPr>
            <p:spPr>
              <a:xfrm>
                <a:off x="467544" y="1605532"/>
                <a:ext cx="7776864" cy="131811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285750" marR="0" lvl="0" indent="-285750" algn="l" defTabSz="914400" rtl="0" eaLnBrk="1" fontAlgn="auto" latinLnBrk="1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存活時間來自 </a:t>
                </a:r>
                <a:r>
                  <a:rPr kumimoji="0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Weibull </a:t>
                </a: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分配，樣本數為 </a:t>
                </a:r>
                <a:r>
                  <a:rPr kumimoji="0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200</a:t>
                </a:r>
              </a:p>
              <a:p>
                <a:pPr marL="285750" marR="0" lvl="0" indent="-285750" algn="l" defTabSz="914400" rtl="0" eaLnBrk="1" fontAlgn="auto" latinLnBrk="1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參數設定為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kumimoji="0" lang="en-US" altLang="zh-TW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=1.</m:t>
                    </m:r>
                    <m:r>
                      <a:rPr kumimoji="0" lang="en-US" altLang="zh-TW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5</m:t>
                    </m:r>
                    <m:r>
                      <a:rPr kumimoji="0" lang="zh-TW" altLang="en-US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，</m:t>
                    </m:r>
                    <m:r>
                      <a:rPr kumimoji="0" lang="zh-TW" altLang="en-US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0" lang="zh-TW" altLang="en-US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𝜆</m:t>
                    </m:r>
                    <m:r>
                      <a:rPr kumimoji="0" lang="en-US" altLang="zh-TW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=0.25</m:t>
                    </m:r>
                    <m:r>
                      <a:rPr kumimoji="0" lang="zh-TW" alt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，</m:t>
                    </m:r>
                    <m:r>
                      <a:rPr kumimoji="0" lang="zh-TW" alt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𝛽</m:t>
                    </m:r>
                    <m:r>
                      <a:rPr kumimoji="0" lang="en-US" altLang="zh-TW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0" lang="en-US" altLang="zh-TW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1</m:t>
                    </m:r>
                    <m:r>
                      <a:rPr kumimoji="0" lang="en-US" altLang="zh-TW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kumimoji="0" lang="en-US" altLang="zh-TW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0</m:t>
                    </m:r>
                    <m:r>
                      <a:rPr kumimoji="0" lang="en-US" altLang="zh-TW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1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9">
                <a:extLst>
                  <a:ext uri="{FF2B5EF4-FFF2-40B4-BE49-F238E27FC236}">
                    <a16:creationId xmlns:a16="http://schemas.microsoft.com/office/drawing/2014/main" id="{6F7C97A7-8F06-4B25-8B41-859F95D16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605532"/>
                <a:ext cx="7776864" cy="1318118"/>
              </a:xfrm>
              <a:prstGeom prst="rect">
                <a:avLst/>
              </a:prstGeom>
              <a:blipFill>
                <a:blip r:embed="rId4"/>
                <a:stretch>
                  <a:fillRect l="-1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9">
            <a:extLst>
              <a:ext uri="{FF2B5EF4-FFF2-40B4-BE49-F238E27FC236}">
                <a16:creationId xmlns:a16="http://schemas.microsoft.com/office/drawing/2014/main" xmlns="" id="{636ECBC6-F61A-4940-81E2-5AFA871B28CA}"/>
              </a:ext>
            </a:extLst>
          </p:cNvPr>
          <p:cNvSpPr txBox="1"/>
          <p:nvPr/>
        </p:nvSpPr>
        <p:spPr>
          <a:xfrm>
            <a:off x="467544" y="935005"/>
            <a:ext cx="8352928" cy="700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本模擬比較新舊方法在不同設限率下，使用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Cox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模型估計時間相依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AUC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與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Concordance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的影響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模擬設定如下：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6EAD6153-A134-40AE-B941-97C212BCE72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4889401"/>
            <a:ext cx="2057400" cy="274637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A72B-C4AF-485B-A43D-B172DFC38A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xmlns="" id="{3D153194-272F-4FDF-97F4-D0894A35D458}"/>
                  </a:ext>
                </a:extLst>
              </p:cNvPr>
              <p:cNvSpPr/>
              <p:nvPr/>
            </p:nvSpPr>
            <p:spPr>
              <a:xfrm>
                <a:off x="467544" y="2449970"/>
                <a:ext cx="7178312" cy="4855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風險模型為   </a:t>
                </a:r>
                <a14:m>
                  <m:oMath xmlns:m="http://schemas.openxmlformats.org/officeDocument/2006/math">
                    <m:r>
                      <a:rPr kumimoji="0" lang="en-US" altLang="zh-TW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0" lang="en-US" altLang="zh-TW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𝜆</m:t>
                    </m:r>
                    <m:d>
                      <m:dPr>
                        <m:sepChr m:val="∣"/>
                        <m:ctrlPr>
                          <a:rPr kumimoji="0" lang="en-US" altLang="zh-TW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TW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e>
                        <m:r>
                          <a:rPr kumimoji="0" lang="en-US" altLang="zh-TW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kumimoji="0" lang="en-US" altLang="zh-TW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sz="14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lang="zh-TW" altLang="en-US" sz="14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𝜆</m:t>
                    </m:r>
                    <m:sSup>
                      <m:sSupPr>
                        <m:ctrlPr>
                          <a:rPr lang="en-US" altLang="zh-TW" sz="140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4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zh-TW" altLang="en-US" sz="140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TW" sz="14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TW" sz="140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4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zh-TW" altLang="en-US" sz="140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altLang="zh-TW" sz="14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D153194-272F-4FDF-97F4-D0894A35D4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449970"/>
                <a:ext cx="7178312" cy="485518"/>
              </a:xfrm>
              <a:prstGeom prst="rect">
                <a:avLst/>
              </a:prstGeom>
              <a:blipFill>
                <a:blip r:embed="rId5"/>
                <a:stretch>
                  <a:fillRect l="-170" b="-8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xmlns="" id="{A4D87473-1C13-480C-BF9E-295268857E3D}"/>
                  </a:ext>
                </a:extLst>
              </p:cNvPr>
              <p:cNvSpPr/>
              <p:nvPr/>
            </p:nvSpPr>
            <p:spPr>
              <a:xfrm>
                <a:off x="467544" y="2788953"/>
                <a:ext cx="6966520" cy="1188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Arial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存活時間</a:t>
                </a:r>
                <a:r>
                  <a:rPr kumimoji="0" lang="zh-TW" alt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Arial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𝑡</m:t>
                    </m:r>
                    <m:r>
                      <a:rPr kumimoji="0" lang="en-US" altLang="zh-TW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kumimoji="0" lang="en-US" altLang="zh-TW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(−</m:t>
                        </m:r>
                        <m:f>
                          <m:fPr>
                            <m:ctrlPr>
                              <a:rPr lang="en-US" altLang="zh-TW" sz="14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4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TW" altLang="en-US" sz="14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𝜆</m:t>
                            </m:r>
                            <m:sSup>
                              <m:sSupPr>
                                <m:ctrlPr>
                                  <a:rPr lang="en-US" altLang="zh-TW" sz="14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4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zh-TW" altLang="en-US" sz="14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  <m:r>
                                  <a:rPr lang="en-US" altLang="zh-TW" sz="14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  <m:r>
                          <a:rPr lang="en-US" altLang="zh-TW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𝑙𝑛𝑈</m:t>
                        </m:r>
                        <m:r>
                          <a:rPr lang="en-US" altLang="zh-TW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kumimoji="0" lang="en-US" altLang="zh-TW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altLang="zh-TW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zh-TW" alt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den>
                        </m:f>
                      </m:sup>
                    </m:sSup>
                  </m:oMath>
                </a14:m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， </a:t>
                </a:r>
                <a14:m>
                  <m:oMath xmlns:m="http://schemas.openxmlformats.org/officeDocument/2006/math">
                    <m:r>
                      <a:rPr kumimoji="0" lang="en-US" altLang="zh-TW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𝑈</m:t>
                    </m:r>
                    <m:r>
                      <a:rPr kumimoji="0" lang="en-US" altLang="zh-TW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∼</m:t>
                    </m:r>
                    <m:r>
                      <a:rPr kumimoji="0" lang="en-US" altLang="zh-TW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𝑈</m:t>
                    </m:r>
                    <m:r>
                      <a:rPr kumimoji="0" lang="en-US" altLang="zh-TW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( 0 , 1 )</m:t>
                    </m:r>
                  </m:oMath>
                </a14:m>
                <a:endPara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1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設限時間參數</a:t>
                </a:r>
                <a14:m>
                  <m:oMath xmlns:m="http://schemas.openxmlformats.org/officeDocument/2006/math">
                    <m:r>
                      <a:rPr kumimoji="0" lang="en-US" altLang="zh-TW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kumimoji="0" lang="en-US" altLang="zh-TW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+mn-cs"/>
                          </a:rPr>
                          <m:t>𝜆</m:t>
                        </m:r>
                      </m:e>
                      <m:sub>
                        <m:r>
                          <a:rPr kumimoji="0" lang="en-US" altLang="zh-TW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+mn-cs"/>
                          </a:rPr>
                          <m:t>𝑐</m:t>
                        </m:r>
                      </m:sub>
                    </m:sSub>
                    <m:r>
                      <a:rPr kumimoji="0" lang="zh-TW" alt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+mn-cs"/>
                      </a:rPr>
                      <m:t> </m:t>
                    </m:r>
                    <m:r>
                      <a:rPr kumimoji="0" lang="zh-TW" alt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+mn-cs"/>
                      </a:rPr>
                      <m:t>在</m:t>
                    </m:r>
                  </m:oMath>
                </a14:m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設限率 </a:t>
                </a:r>
                <a:r>
                  <a:rPr kumimoji="0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20%</a:t>
                </a: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:r>
                  <a:rPr kumimoji="0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40%</a:t>
                </a: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下分別為 </a:t>
                </a:r>
                <a:r>
                  <a:rPr kumimoji="0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0.007</a:t>
                </a: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:r>
                  <a:rPr kumimoji="0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0.027</a:t>
                </a: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4D87473-1C13-480C-BF9E-295268857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788953"/>
                <a:ext cx="6966520" cy="1188082"/>
              </a:xfrm>
              <a:prstGeom prst="rect">
                <a:avLst/>
              </a:prstGeom>
              <a:blipFill>
                <a:blip r:embed="rId6"/>
                <a:stretch>
                  <a:fillRect l="-175" b="-15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754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AE5BB1A8-2419-4018-ABFD-52C61705B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238151"/>
            <a:ext cx="9144000" cy="288032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Weibull Cox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模型模擬結果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D9820F29-B278-4C55-960E-EAA3A2ABFCE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4889401"/>
            <a:ext cx="2057400" cy="274637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A72B-C4AF-485B-A43D-B172DFC38A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10E79DC4-CEEB-49C1-9E9E-1F1FF4968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346234"/>
              </p:ext>
            </p:extLst>
          </p:nvPr>
        </p:nvGraphicFramePr>
        <p:xfrm>
          <a:off x="611562" y="593845"/>
          <a:ext cx="3960438" cy="4068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xmlns="" val="2151700686"/>
                    </a:ext>
                  </a:extLst>
                </a:gridCol>
                <a:gridCol w="1007322">
                  <a:extLst>
                    <a:ext uri="{9D8B030D-6E8A-4147-A177-3AD203B41FA5}">
                      <a16:colId xmlns:a16="http://schemas.microsoft.com/office/drawing/2014/main" xmlns="" val="4019245926"/>
                    </a:ext>
                  </a:extLst>
                </a:gridCol>
                <a:gridCol w="631659">
                  <a:extLst>
                    <a:ext uri="{9D8B030D-6E8A-4147-A177-3AD203B41FA5}">
                      <a16:colId xmlns:a16="http://schemas.microsoft.com/office/drawing/2014/main" xmlns="" val="2556546022"/>
                    </a:ext>
                  </a:extLst>
                </a:gridCol>
                <a:gridCol w="581798">
                  <a:extLst>
                    <a:ext uri="{9D8B030D-6E8A-4147-A177-3AD203B41FA5}">
                      <a16:colId xmlns:a16="http://schemas.microsoft.com/office/drawing/2014/main" xmlns="" val="1007648352"/>
                    </a:ext>
                  </a:extLst>
                </a:gridCol>
                <a:gridCol w="517154">
                  <a:extLst>
                    <a:ext uri="{9D8B030D-6E8A-4147-A177-3AD203B41FA5}">
                      <a16:colId xmlns:a16="http://schemas.microsoft.com/office/drawing/2014/main" xmlns="" val="388396979"/>
                    </a:ext>
                  </a:extLst>
                </a:gridCol>
                <a:gridCol w="646441">
                  <a:extLst>
                    <a:ext uri="{9D8B030D-6E8A-4147-A177-3AD203B41FA5}">
                      <a16:colId xmlns:a16="http://schemas.microsoft.com/office/drawing/2014/main" xmlns="" val="3102350935"/>
                    </a:ext>
                  </a:extLst>
                </a:gridCol>
              </a:tblGrid>
              <a:tr h="262189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20 % censoring</a:t>
                      </a:r>
                      <a:r>
                        <a:rPr lang="zh-TW" altLang="en-US" sz="1100" dirty="0"/>
                        <a:t> </a:t>
                      </a:r>
                      <a:r>
                        <a:rPr lang="en-US" altLang="zh-TW" sz="1100" dirty="0"/>
                        <a:t>(n = 200)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8269270"/>
                  </a:ext>
                </a:extLst>
              </a:tr>
              <a:tr h="397718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100" b="0" u="none" dirty="0"/>
                        <a:t>Log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100" b="0" u="none" dirty="0"/>
                        <a:t>Time</a:t>
                      </a:r>
                      <a:endParaRPr lang="zh-TW" altLang="en-US" sz="1100" b="0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Target value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original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revision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7639674"/>
                  </a:ext>
                </a:extLst>
              </a:tr>
              <a:tr h="262189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AUC(t)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EST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SD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EST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SD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6320189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- 2.50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0.759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0.758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0.027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0.758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0.027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56776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-</a:t>
                      </a:r>
                      <a:r>
                        <a:rPr lang="zh-TW" altLang="en-US" sz="1050" dirty="0"/>
                        <a:t> </a:t>
                      </a:r>
                      <a:r>
                        <a:rPr lang="en-US" altLang="zh-TW" sz="1050" dirty="0"/>
                        <a:t>2.00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0.757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0.757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0.026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0.757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0.026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724027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- 1.50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0.754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0.753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0.753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6040804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- 1.00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0.748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0.748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0.748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0077010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- 0.50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0.740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0.740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0.022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0.740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0.022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0053682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0.00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0.728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0.728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0.021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0.728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0.021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5643592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0.50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0.714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0.714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0.020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0.714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0.020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2928446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1.00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0.699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0.699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0.022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0.700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0.022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9373139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1.50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0.684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0.685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0.032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0.686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0.032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7870733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  2.00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0.670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0.665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0.083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0.676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0.070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9044612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  2.50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0.658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0.440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0.358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0.642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0.152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2667218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C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0.726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0.726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0.018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0.726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0.018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7382330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xmlns="" id="{2C55B90A-4919-4234-81CD-AC41F6843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645212"/>
              </p:ext>
            </p:extLst>
          </p:nvPr>
        </p:nvGraphicFramePr>
        <p:xfrm>
          <a:off x="4716016" y="593845"/>
          <a:ext cx="3960438" cy="4068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xmlns="" val="2151700686"/>
                    </a:ext>
                  </a:extLst>
                </a:gridCol>
                <a:gridCol w="1007322">
                  <a:extLst>
                    <a:ext uri="{9D8B030D-6E8A-4147-A177-3AD203B41FA5}">
                      <a16:colId xmlns:a16="http://schemas.microsoft.com/office/drawing/2014/main" xmlns="" val="4019245926"/>
                    </a:ext>
                  </a:extLst>
                </a:gridCol>
                <a:gridCol w="631659">
                  <a:extLst>
                    <a:ext uri="{9D8B030D-6E8A-4147-A177-3AD203B41FA5}">
                      <a16:colId xmlns:a16="http://schemas.microsoft.com/office/drawing/2014/main" xmlns="" val="2556546022"/>
                    </a:ext>
                  </a:extLst>
                </a:gridCol>
                <a:gridCol w="581798">
                  <a:extLst>
                    <a:ext uri="{9D8B030D-6E8A-4147-A177-3AD203B41FA5}">
                      <a16:colId xmlns:a16="http://schemas.microsoft.com/office/drawing/2014/main" xmlns="" val="1007648352"/>
                    </a:ext>
                  </a:extLst>
                </a:gridCol>
                <a:gridCol w="517154">
                  <a:extLst>
                    <a:ext uri="{9D8B030D-6E8A-4147-A177-3AD203B41FA5}">
                      <a16:colId xmlns:a16="http://schemas.microsoft.com/office/drawing/2014/main" xmlns="" val="388396979"/>
                    </a:ext>
                  </a:extLst>
                </a:gridCol>
                <a:gridCol w="646441">
                  <a:extLst>
                    <a:ext uri="{9D8B030D-6E8A-4147-A177-3AD203B41FA5}">
                      <a16:colId xmlns:a16="http://schemas.microsoft.com/office/drawing/2014/main" xmlns="" val="3102350935"/>
                    </a:ext>
                  </a:extLst>
                </a:gridCol>
              </a:tblGrid>
              <a:tr h="262189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40 % censoring</a:t>
                      </a:r>
                      <a:r>
                        <a:rPr lang="zh-TW" altLang="en-US" sz="1100" dirty="0"/>
                        <a:t> </a:t>
                      </a:r>
                      <a:r>
                        <a:rPr lang="en-US" altLang="zh-TW" sz="1100" dirty="0"/>
                        <a:t>(n = 200)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8269270"/>
                  </a:ext>
                </a:extLst>
              </a:tr>
              <a:tr h="397718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100" b="0" u="none" dirty="0"/>
                        <a:t>Log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100" b="0" u="none" dirty="0"/>
                        <a:t>Time</a:t>
                      </a:r>
                      <a:endParaRPr lang="zh-TW" altLang="en-US" sz="1100" b="0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Target value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original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revision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7639674"/>
                  </a:ext>
                </a:extLst>
              </a:tr>
              <a:tr h="262189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AUC(t)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EST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SD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EST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SD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6320189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- 2.50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0.759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0.759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0.029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0.759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0.029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56776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-</a:t>
                      </a:r>
                      <a:r>
                        <a:rPr lang="zh-TW" altLang="en-US" sz="1050" dirty="0"/>
                        <a:t> </a:t>
                      </a:r>
                      <a:r>
                        <a:rPr lang="en-US" altLang="zh-TW" sz="1050" dirty="0"/>
                        <a:t>2.00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0.757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0.757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0.028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0.757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0.028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724027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- 1.50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0.754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0.754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0.027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0.754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0.027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6040804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- 1.00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0.748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0.749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0.026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0.749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0.026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0077010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- 0.50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0.740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0.740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0.740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0053682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0.00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0.728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0.728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0.728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5643592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0.50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0.714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0.715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0.715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2928446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1.00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0.699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0.701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0.028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0.702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0.028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9373139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1.50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0.684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0.687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0.054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0.691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0.053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7870733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  2.00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0.670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0.592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0.284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0.687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0.142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9044612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  2.50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0.658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0.373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0.380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0.627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0.159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2667218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C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0.726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0.726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0.020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0.727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0.020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7382330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xmlns="" id="{CD3E8E21-55B7-46F8-9371-82D83A833460}"/>
              </a:ext>
            </a:extLst>
          </p:cNvPr>
          <p:cNvSpPr/>
          <p:nvPr/>
        </p:nvSpPr>
        <p:spPr>
          <a:xfrm>
            <a:off x="2267744" y="4154011"/>
            <a:ext cx="2167111" cy="217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03B4820C-0E8F-40E8-97BD-255B4276D72D}"/>
              </a:ext>
            </a:extLst>
          </p:cNvPr>
          <p:cNvSpPr/>
          <p:nvPr/>
        </p:nvSpPr>
        <p:spPr>
          <a:xfrm>
            <a:off x="6403094" y="3867893"/>
            <a:ext cx="2167111" cy="504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25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形 3" descr="打開的書本">
            <a:extLst>
              <a:ext uri="{FF2B5EF4-FFF2-40B4-BE49-F238E27FC236}">
                <a16:creationId xmlns:a16="http://schemas.microsoft.com/office/drawing/2014/main" xmlns="" id="{B9ACFFD6-667C-4A04-9FD4-99CAA13552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483768" y="1871053"/>
            <a:ext cx="1401394" cy="1401394"/>
          </a:xfrm>
          <a:prstGeom prst="rect">
            <a:avLst/>
          </a:prstGeom>
          <a:effectLst>
            <a:outerShdw dist="50800" dir="5400000" sx="132000" sy="132000" algn="ctr" rotWithShape="0">
              <a:srgbClr val="000000">
                <a:alpha val="18000"/>
              </a:srgbClr>
            </a:outerShdw>
          </a:effec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79621" y="2374532"/>
            <a:ext cx="2473331" cy="473576"/>
          </a:xfrm>
        </p:spPr>
        <p:txBody>
          <a:bodyPr anchor="t">
            <a:normAutofit fontScale="77500" lnSpcReduction="20000"/>
          </a:bodyPr>
          <a:lstStyle/>
          <a:p>
            <a:pPr lvl="0"/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緒論</a:t>
            </a:r>
            <a:endParaRPr lang="en-US" altLang="ko-KR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F8CE0ACB-BCE6-4C7A-93EC-A518BDD3F9DE}"/>
              </a:ext>
            </a:extLst>
          </p:cNvPr>
          <p:cNvSpPr txBox="1"/>
          <p:nvPr/>
        </p:nvSpPr>
        <p:spPr>
          <a:xfrm>
            <a:off x="2699792" y="2067694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1</a:t>
            </a:r>
            <a:endParaRPr lang="zh-TW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</a:t>
            </a:r>
            <a:r>
              <a:rPr lang="zh-TW" altLang="en-US" sz="3200" dirty="0">
                <a:latin typeface="標楷體" panose="03000509000000000000" pitchFamily="65" charset="-120"/>
              </a:rPr>
              <a:t>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模型模擬</a:t>
            </a:r>
            <a:endParaRPr lang="ko-KR" altLang="en-US" sz="3200" dirty="0">
              <a:latin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9">
                <a:extLst>
                  <a:ext uri="{FF2B5EF4-FFF2-40B4-BE49-F238E27FC236}">
                    <a16:creationId xmlns:a16="http://schemas.microsoft.com/office/drawing/2014/main" xmlns="" id="{6F7C97A7-8F06-4B25-8B41-859F95D16774}"/>
                  </a:ext>
                </a:extLst>
              </p:cNvPr>
              <p:cNvSpPr txBox="1"/>
              <p:nvPr/>
            </p:nvSpPr>
            <p:spPr>
              <a:xfrm>
                <a:off x="467544" y="1660817"/>
                <a:ext cx="7776864" cy="131811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285750" marR="0" lvl="0" indent="-285750" algn="l" defTabSz="914400" rtl="0" eaLnBrk="1" fontAlgn="auto" latinLnBrk="1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存活時間來自 </a:t>
                </a:r>
                <a:r>
                  <a:rPr kumimoji="0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Lognormal </a:t>
                </a: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分配，樣本數為 </a:t>
                </a:r>
                <a:r>
                  <a:rPr kumimoji="0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200</a:t>
                </a:r>
              </a:p>
              <a:p>
                <a:pPr marL="285750" marR="0" lvl="0" indent="-285750" algn="l" defTabSz="914400" rtl="0" eaLnBrk="1" fontAlgn="auto" latinLnBrk="1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參數設定為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μ</m:t>
                    </m:r>
                    <m:r>
                      <a:rPr kumimoji="0" lang="en-US" altLang="zh-TW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=1.0</m:t>
                    </m:r>
                    <m:r>
                      <a:rPr kumimoji="0" lang="zh-TW" altLang="en-US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，</m:t>
                    </m:r>
                    <m:r>
                      <a:rPr kumimoji="0" lang="zh-TW" altLang="en-US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0" lang="zh-TW" altLang="en-US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𝜎</m:t>
                    </m:r>
                    <m:r>
                      <a:rPr kumimoji="0" lang="en-US" altLang="zh-TW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=2.5</m:t>
                    </m:r>
                    <m:r>
                      <a:rPr kumimoji="0" lang="zh-TW" alt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，</m:t>
                    </m:r>
                    <m:r>
                      <a:rPr kumimoji="0" lang="zh-TW" alt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𝛽</m:t>
                    </m:r>
                    <m:r>
                      <a:rPr kumimoji="0" lang="en-US" altLang="zh-TW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0" lang="en-US" altLang="zh-TW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1</m:t>
                    </m:r>
                    <m:r>
                      <a:rPr kumimoji="0" lang="en-US" altLang="zh-TW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kumimoji="0" lang="en-US" altLang="zh-TW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0</m:t>
                    </m:r>
                    <m:r>
                      <a:rPr kumimoji="0" lang="en-US" altLang="zh-TW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1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9">
                <a:extLst>
                  <a:ext uri="{FF2B5EF4-FFF2-40B4-BE49-F238E27FC236}">
                    <a16:creationId xmlns:a16="http://schemas.microsoft.com/office/drawing/2014/main" id="{6F7C97A7-8F06-4B25-8B41-859F95D16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660817"/>
                <a:ext cx="7776864" cy="1318118"/>
              </a:xfrm>
              <a:prstGeom prst="rect">
                <a:avLst/>
              </a:prstGeom>
              <a:blipFill>
                <a:blip r:embed="rId4"/>
                <a:stretch>
                  <a:fillRect l="-1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9">
            <a:extLst>
              <a:ext uri="{FF2B5EF4-FFF2-40B4-BE49-F238E27FC236}">
                <a16:creationId xmlns:a16="http://schemas.microsoft.com/office/drawing/2014/main" xmlns="" id="{636ECBC6-F61A-4940-81E2-5AFA871B28CA}"/>
              </a:ext>
            </a:extLst>
          </p:cNvPr>
          <p:cNvSpPr txBox="1"/>
          <p:nvPr/>
        </p:nvSpPr>
        <p:spPr>
          <a:xfrm>
            <a:off x="467544" y="935005"/>
            <a:ext cx="8352928" cy="700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本模擬比較新舊方法在不同設限率下，使用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AFT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模型估計時間相依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AUC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與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Concordance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的影響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模擬設定如下：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6EAD6153-A134-40AE-B941-97C212BCE72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4889401"/>
            <a:ext cx="2057400" cy="274637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A72B-C4AF-485B-A43D-B172DFC38A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xmlns="" id="{3D153194-272F-4FDF-97F4-D0894A35D458}"/>
                  </a:ext>
                </a:extLst>
              </p:cNvPr>
              <p:cNvSpPr/>
              <p:nvPr/>
            </p:nvSpPr>
            <p:spPr>
              <a:xfrm>
                <a:off x="467544" y="2273854"/>
                <a:ext cx="7178312" cy="9886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風險模型為</a:t>
                </a:r>
                <a14:m>
                  <m:oMath xmlns:m="http://schemas.openxmlformats.org/officeDocument/2006/math"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𝜆</m:t>
                    </m:r>
                    <m:d>
                      <m:dPr>
                        <m:sepChr m:val="∣"/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𝜎</m:t>
                        </m:r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f>
                      <m:f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altLang="zh-TW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TW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𝑙𝑛</m:t>
                                    </m:r>
                                  </m:fName>
                                  <m:e>
                                    <m:r>
                                      <a:rPr lang="en-US" altLang="zh-TW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  <m:r>
                                      <a:rPr lang="en-US" altLang="zh-TW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zh-TW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altLang="zh-TW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𝛷</m:t>
                        </m:r>
                        <m:d>
                          <m:dPr>
                            <m:ctrlP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altLang="zh-TW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TW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𝑙𝑛</m:t>
                                    </m:r>
                                  </m:fName>
                                  <m:e>
                                    <m:r>
                                      <a:rPr lang="en-US" altLang="zh-TW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  <m:r>
                                      <a:rPr lang="en-US" altLang="zh-TW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zh-TW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altLang="zh-TW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𝑋</m:t>
                        </m:r>
                      </m:sup>
                    </m:sSup>
                  </m:oMath>
                </a14:m>
                <a:endPara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D153194-272F-4FDF-97F4-D0894A35D4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273854"/>
                <a:ext cx="7178312" cy="988669"/>
              </a:xfrm>
              <a:prstGeom prst="rect">
                <a:avLst/>
              </a:prstGeom>
              <a:blipFill>
                <a:blip r:embed="rId5"/>
                <a:stretch>
                  <a:fillRect l="-1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xmlns="" id="{A4D87473-1C13-480C-BF9E-295268857E3D}"/>
                  </a:ext>
                </a:extLst>
              </p:cNvPr>
              <p:cNvSpPr/>
              <p:nvPr/>
            </p:nvSpPr>
            <p:spPr>
              <a:xfrm>
                <a:off x="467544" y="3262523"/>
                <a:ext cx="6966520" cy="889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Arial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存活時間</a:t>
                </a:r>
                <a:r>
                  <a:rPr kumimoji="0" lang="zh-TW" alt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Arial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𝑒𝑥𝑝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𝜎</m:t>
                            </m:r>
                            <m:sSup>
                              <m:sSupPr>
                                <m:ctrlPr>
                                  <a:rPr lang="en-US" altLang="zh-TW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𝛷</m:t>
                                </m:r>
                              </m:e>
                              <m:sup>
                                <m:r>
                                  <a:rPr lang="en-US" altLang="zh-TW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TW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>
                                  <a:rPr lang="en-US" altLang="zh-TW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e>
                            </m:d>
                            <m: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𝛽</m:t>
                            </m:r>
                            <m: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， </a:t>
                </a:r>
                <a14:m>
                  <m:oMath xmlns:m="http://schemas.openxmlformats.org/officeDocument/2006/math">
                    <m:r>
                      <a:rPr lang="en-US" altLang="zh-TW" sz="14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TW" sz="14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∼</m:t>
                    </m:r>
                    <m:r>
                      <a:rPr lang="en-US" altLang="zh-TW" sz="14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TW" sz="14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( 0 , 1 )</m:t>
                    </m:r>
                  </m:oMath>
                </a14:m>
                <a:endPara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285750" lvl="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設限時間參數</a:t>
                </a:r>
                <a14:m>
                  <m:oMath xmlns:m="http://schemas.openxmlformats.org/officeDocument/2006/math">
                    <m:r>
                      <a:rPr kumimoji="0" lang="en-US" altLang="zh-TW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kumimoji="0" lang="en-US" altLang="zh-TW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+mn-cs"/>
                          </a:rPr>
                          <m:t>𝜆</m:t>
                        </m:r>
                      </m:e>
                      <m:sub>
                        <m:r>
                          <a:rPr kumimoji="0" lang="en-US" altLang="zh-TW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+mn-cs"/>
                          </a:rPr>
                          <m:t>𝑐</m:t>
                        </m:r>
                      </m:sub>
                    </m:sSub>
                    <m:r>
                      <a:rPr kumimoji="0" lang="zh-TW" alt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+mn-cs"/>
                      </a:rPr>
                      <m:t> </m:t>
                    </m:r>
                    <m:r>
                      <a:rPr kumimoji="0" lang="zh-TW" alt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+mn-cs"/>
                      </a:rPr>
                      <m:t>在</m:t>
                    </m:r>
                  </m:oMath>
                </a14:m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設限率 </a:t>
                </a:r>
                <a:r>
                  <a:rPr kumimoji="0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20%</a:t>
                </a: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:r>
                  <a:rPr kumimoji="0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40%</a:t>
                </a: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下分別為 </a:t>
                </a:r>
                <a:r>
                  <a:rPr kumimoji="0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0.08</a:t>
                </a: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:r>
                  <a:rPr kumimoji="0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0.15</a:t>
                </a: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4D87473-1C13-480C-BF9E-295268857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262523"/>
                <a:ext cx="6966520" cy="889154"/>
              </a:xfrm>
              <a:prstGeom prst="rect">
                <a:avLst/>
              </a:prstGeom>
              <a:blipFill>
                <a:blip r:embed="rId6"/>
                <a:stretch>
                  <a:fillRect l="-175" b="-68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821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AE5BB1A8-2419-4018-ABFD-52C61705B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238151"/>
            <a:ext cx="9144000" cy="288032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Lognormal AFT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模型模擬結果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D9820F29-B278-4C55-960E-EAA3A2ABFCE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4889401"/>
            <a:ext cx="2057400" cy="274637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A72B-C4AF-485B-A43D-B172DFC38A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10E79DC4-CEEB-49C1-9E9E-1F1FF4968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196168"/>
              </p:ext>
            </p:extLst>
          </p:nvPr>
        </p:nvGraphicFramePr>
        <p:xfrm>
          <a:off x="611562" y="593845"/>
          <a:ext cx="3960438" cy="4068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xmlns="" val="2151700686"/>
                    </a:ext>
                  </a:extLst>
                </a:gridCol>
                <a:gridCol w="1007322">
                  <a:extLst>
                    <a:ext uri="{9D8B030D-6E8A-4147-A177-3AD203B41FA5}">
                      <a16:colId xmlns:a16="http://schemas.microsoft.com/office/drawing/2014/main" xmlns="" val="4019245926"/>
                    </a:ext>
                  </a:extLst>
                </a:gridCol>
                <a:gridCol w="631659">
                  <a:extLst>
                    <a:ext uri="{9D8B030D-6E8A-4147-A177-3AD203B41FA5}">
                      <a16:colId xmlns:a16="http://schemas.microsoft.com/office/drawing/2014/main" xmlns="" val="2556546022"/>
                    </a:ext>
                  </a:extLst>
                </a:gridCol>
                <a:gridCol w="581798">
                  <a:extLst>
                    <a:ext uri="{9D8B030D-6E8A-4147-A177-3AD203B41FA5}">
                      <a16:colId xmlns:a16="http://schemas.microsoft.com/office/drawing/2014/main" xmlns="" val="1007648352"/>
                    </a:ext>
                  </a:extLst>
                </a:gridCol>
                <a:gridCol w="517154">
                  <a:extLst>
                    <a:ext uri="{9D8B030D-6E8A-4147-A177-3AD203B41FA5}">
                      <a16:colId xmlns:a16="http://schemas.microsoft.com/office/drawing/2014/main" xmlns="" val="388396979"/>
                    </a:ext>
                  </a:extLst>
                </a:gridCol>
                <a:gridCol w="646441">
                  <a:extLst>
                    <a:ext uri="{9D8B030D-6E8A-4147-A177-3AD203B41FA5}">
                      <a16:colId xmlns:a16="http://schemas.microsoft.com/office/drawing/2014/main" xmlns="" val="3102350935"/>
                    </a:ext>
                  </a:extLst>
                </a:gridCol>
              </a:tblGrid>
              <a:tr h="262189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20 % censoring</a:t>
                      </a:r>
                      <a:r>
                        <a:rPr lang="zh-TW" altLang="en-US" sz="1100" dirty="0"/>
                        <a:t> </a:t>
                      </a:r>
                      <a:r>
                        <a:rPr lang="en-US" altLang="zh-TW" sz="1100" dirty="0"/>
                        <a:t>(n = 200)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8269270"/>
                  </a:ext>
                </a:extLst>
              </a:tr>
              <a:tr h="397718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100" b="0" u="none" dirty="0"/>
                        <a:t>Log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100" b="0" u="none" dirty="0"/>
                        <a:t>Time</a:t>
                      </a:r>
                      <a:endParaRPr lang="zh-TW" altLang="en-US" sz="1100" b="0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Target value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original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revision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7639674"/>
                  </a:ext>
                </a:extLst>
              </a:tr>
              <a:tr h="262189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AUC(t)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EST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SD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EST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SD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6320189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- 5.00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0.731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0.738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0.093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0.738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0.093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56776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-</a:t>
                      </a:r>
                      <a:r>
                        <a:rPr lang="zh-TW" altLang="en-US" sz="1050" dirty="0"/>
                        <a:t> </a:t>
                      </a:r>
                      <a:r>
                        <a:rPr lang="en-US" altLang="zh-TW" sz="1050" dirty="0"/>
                        <a:t>4.00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0.701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0.704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0.063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0.704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0.063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724027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- 3.00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0.672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0.674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0.050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0.674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0.050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6040804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- 2.00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0.646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0.646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0.040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0.646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0.040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0077010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- 1.00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0.623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0.624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0.035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0.624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0.035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0053682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0.00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0.604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0.604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0.032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0.604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5643592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1.00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0.588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0.588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0.030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0.588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0.030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2928446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2.00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0.575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0.576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0.032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0.576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0.032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9373139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3.00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0.564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0.564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0.048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0.565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0.048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7870733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  4.00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0.556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0.562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0.117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0.563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0.114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9044612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  5.00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0.549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0.467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0.297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0.555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0.174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2667218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C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0.623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0.623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0.623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7382330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xmlns="" id="{2C55B90A-4919-4234-81CD-AC41F6843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612296"/>
              </p:ext>
            </p:extLst>
          </p:nvPr>
        </p:nvGraphicFramePr>
        <p:xfrm>
          <a:off x="4716016" y="593845"/>
          <a:ext cx="3960438" cy="4068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xmlns="" val="2151700686"/>
                    </a:ext>
                  </a:extLst>
                </a:gridCol>
                <a:gridCol w="1007322">
                  <a:extLst>
                    <a:ext uri="{9D8B030D-6E8A-4147-A177-3AD203B41FA5}">
                      <a16:colId xmlns:a16="http://schemas.microsoft.com/office/drawing/2014/main" xmlns="" val="4019245926"/>
                    </a:ext>
                  </a:extLst>
                </a:gridCol>
                <a:gridCol w="631659">
                  <a:extLst>
                    <a:ext uri="{9D8B030D-6E8A-4147-A177-3AD203B41FA5}">
                      <a16:colId xmlns:a16="http://schemas.microsoft.com/office/drawing/2014/main" xmlns="" val="2556546022"/>
                    </a:ext>
                  </a:extLst>
                </a:gridCol>
                <a:gridCol w="581798">
                  <a:extLst>
                    <a:ext uri="{9D8B030D-6E8A-4147-A177-3AD203B41FA5}">
                      <a16:colId xmlns:a16="http://schemas.microsoft.com/office/drawing/2014/main" xmlns="" val="1007648352"/>
                    </a:ext>
                  </a:extLst>
                </a:gridCol>
                <a:gridCol w="517154">
                  <a:extLst>
                    <a:ext uri="{9D8B030D-6E8A-4147-A177-3AD203B41FA5}">
                      <a16:colId xmlns:a16="http://schemas.microsoft.com/office/drawing/2014/main" xmlns="" val="388396979"/>
                    </a:ext>
                  </a:extLst>
                </a:gridCol>
                <a:gridCol w="646441">
                  <a:extLst>
                    <a:ext uri="{9D8B030D-6E8A-4147-A177-3AD203B41FA5}">
                      <a16:colId xmlns:a16="http://schemas.microsoft.com/office/drawing/2014/main" xmlns="" val="3102350935"/>
                    </a:ext>
                  </a:extLst>
                </a:gridCol>
              </a:tblGrid>
              <a:tr h="262189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40 % censoring</a:t>
                      </a:r>
                      <a:r>
                        <a:rPr lang="zh-TW" altLang="en-US" sz="1100" dirty="0"/>
                        <a:t> </a:t>
                      </a:r>
                      <a:r>
                        <a:rPr lang="en-US" altLang="zh-TW" sz="1100" dirty="0"/>
                        <a:t>(n = 200)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8269270"/>
                  </a:ext>
                </a:extLst>
              </a:tr>
              <a:tr h="397718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100" b="0" u="none" dirty="0"/>
                        <a:t>Log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100" b="0" u="none" dirty="0"/>
                        <a:t>Time</a:t>
                      </a:r>
                      <a:endParaRPr lang="zh-TW" altLang="en-US" sz="1100" b="0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Target value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original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revision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7639674"/>
                  </a:ext>
                </a:extLst>
              </a:tr>
              <a:tr h="262189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AUC(t)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EST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SD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EST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SD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6320189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- 5.00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0.731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0.738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0.096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0.738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0.096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56776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-</a:t>
                      </a:r>
                      <a:r>
                        <a:rPr lang="zh-TW" altLang="en-US" sz="1050" dirty="0"/>
                        <a:t> </a:t>
                      </a:r>
                      <a:r>
                        <a:rPr lang="en-US" altLang="zh-TW" sz="1050" dirty="0"/>
                        <a:t>4.00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0.701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0.704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0.066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0.704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0.066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724027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- 3.00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0.672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0.673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0.052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0.673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0.052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6040804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- 2.00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0.646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0.647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0.040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0.647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0.040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0077010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- 1.00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0.623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0.623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0.038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0.623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0.038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0053682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0.00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0.604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0.604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0.035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0.604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0.035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5643592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1.00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0.588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0.585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0.040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0.585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0.040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2928446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2.00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0.575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0.572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0.063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0.573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0.063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9373139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3.00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0.564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0.554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0.203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0.563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0.162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7870733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  4.00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0.556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0.490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0.264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0.556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0.167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9044612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  5.00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0.549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0.490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0.264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0.556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0.167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2667218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C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0.623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0.626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0.027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0.626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0.027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7382330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9568EAD-1C4B-4DA6-8755-C772297A943F}"/>
              </a:ext>
            </a:extLst>
          </p:cNvPr>
          <p:cNvSpPr/>
          <p:nvPr/>
        </p:nvSpPr>
        <p:spPr>
          <a:xfrm>
            <a:off x="2267744" y="4154011"/>
            <a:ext cx="2167111" cy="217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FE01854-D767-4C3F-8A54-9D6C691D7D6A}"/>
              </a:ext>
            </a:extLst>
          </p:cNvPr>
          <p:cNvSpPr/>
          <p:nvPr/>
        </p:nvSpPr>
        <p:spPr>
          <a:xfrm>
            <a:off x="6365327" y="4154011"/>
            <a:ext cx="2167111" cy="217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4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</a:t>
            </a:r>
            <a:r>
              <a:rPr lang="zh-TW" altLang="en-US" sz="3200" dirty="0">
                <a:latin typeface="標楷體" panose="03000509000000000000" pitchFamily="65" charset="-120"/>
              </a:rPr>
              <a:t>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模型模擬</a:t>
            </a:r>
            <a:endParaRPr lang="ko-KR" altLang="en-US" sz="3200" dirty="0">
              <a:latin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9">
                <a:extLst>
                  <a:ext uri="{FF2B5EF4-FFF2-40B4-BE49-F238E27FC236}">
                    <a16:creationId xmlns:a16="http://schemas.microsoft.com/office/drawing/2014/main" xmlns="" id="{6F7C97A7-8F06-4B25-8B41-859F95D16774}"/>
                  </a:ext>
                </a:extLst>
              </p:cNvPr>
              <p:cNvSpPr txBox="1"/>
              <p:nvPr/>
            </p:nvSpPr>
            <p:spPr>
              <a:xfrm>
                <a:off x="467544" y="1660817"/>
                <a:ext cx="7776864" cy="131811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285750" marR="0" lvl="0" indent="-285750" algn="l" defTabSz="914400" rtl="0" eaLnBrk="1" fontAlgn="auto" latinLnBrk="1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存活時間來自 </a:t>
                </a:r>
                <a:r>
                  <a:rPr lang="en-US" altLang="zh-TW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Weibull</a:t>
                </a:r>
                <a:r>
                  <a:rPr kumimoji="0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分配，樣本數為 </a:t>
                </a:r>
                <a:r>
                  <a:rPr kumimoji="0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200</a:t>
                </a:r>
              </a:p>
              <a:p>
                <a:pPr marL="285750" marR="0" lvl="0" indent="-285750" algn="l" defTabSz="914400" rtl="0" eaLnBrk="1" fontAlgn="auto" latinLnBrk="1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參數設定為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kumimoji="0" lang="en-US" altLang="zh-TW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=1.5</m:t>
                    </m:r>
                    <m:r>
                      <a:rPr kumimoji="0" lang="zh-TW" altLang="en-US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，</m:t>
                    </m:r>
                    <m:r>
                      <a:rPr kumimoji="0" lang="zh-TW" altLang="en-US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0" lang="zh-TW" altLang="en-US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𝜆</m:t>
                    </m:r>
                    <m:r>
                      <a:rPr kumimoji="0" lang="en-US" altLang="zh-TW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=0.05</m:t>
                    </m:r>
                    <m:r>
                      <a:rPr kumimoji="0" lang="zh-TW" alt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，</m:t>
                    </m:r>
                    <m:r>
                      <a:rPr kumimoji="0" lang="zh-TW" alt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𝛽</m:t>
                    </m:r>
                    <m:r>
                      <a:rPr kumimoji="0" lang="en-US" altLang="zh-TW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0" lang="en-US" altLang="zh-TW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1</m:t>
                    </m:r>
                    <m:r>
                      <a:rPr kumimoji="0" lang="en-US" altLang="zh-TW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kumimoji="0" lang="en-US" altLang="zh-TW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0</m:t>
                    </m:r>
                    <m:r>
                      <a:rPr kumimoji="0" lang="en-US" altLang="zh-TW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1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9">
                <a:extLst>
                  <a:ext uri="{FF2B5EF4-FFF2-40B4-BE49-F238E27FC236}">
                    <a16:creationId xmlns:a16="http://schemas.microsoft.com/office/drawing/2014/main" id="{6F7C97A7-8F06-4B25-8B41-859F95D16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660817"/>
                <a:ext cx="7776864" cy="1318118"/>
              </a:xfrm>
              <a:prstGeom prst="rect">
                <a:avLst/>
              </a:prstGeom>
              <a:blipFill>
                <a:blip r:embed="rId4"/>
                <a:stretch>
                  <a:fillRect l="-1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9">
            <a:extLst>
              <a:ext uri="{FF2B5EF4-FFF2-40B4-BE49-F238E27FC236}">
                <a16:creationId xmlns:a16="http://schemas.microsoft.com/office/drawing/2014/main" xmlns="" id="{636ECBC6-F61A-4940-81E2-5AFA871B28CA}"/>
              </a:ext>
            </a:extLst>
          </p:cNvPr>
          <p:cNvSpPr txBox="1"/>
          <p:nvPr/>
        </p:nvSpPr>
        <p:spPr>
          <a:xfrm>
            <a:off x="467544" y="935005"/>
            <a:ext cx="8352928" cy="700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本模擬比較新舊方法在不同設限率下，使用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AFT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模型估計時間相依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AUC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與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Concordance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的影響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模擬設定如下：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6EAD6153-A134-40AE-B941-97C212BCE72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4889401"/>
            <a:ext cx="2057400" cy="274637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A72B-C4AF-485B-A43D-B172DFC38A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xmlns="" id="{3D153194-272F-4FDF-97F4-D0894A35D458}"/>
                  </a:ext>
                </a:extLst>
              </p:cNvPr>
              <p:cNvSpPr/>
              <p:nvPr/>
            </p:nvSpPr>
            <p:spPr>
              <a:xfrm>
                <a:off x="467544" y="2571750"/>
                <a:ext cx="7178312" cy="4730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風險模型為   </a:t>
                </a:r>
                <a14:m>
                  <m:oMath xmlns:m="http://schemas.openxmlformats.org/officeDocument/2006/math">
                    <m:r>
                      <a:rPr lang="en-US" altLang="zh-TW" sz="14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𝜆</m:t>
                    </m:r>
                    <m:d>
                      <m:dPr>
                        <m:sepChr m:val="∣"/>
                        <m:ctrlPr>
                          <a:rPr lang="en-US" altLang="zh-TW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e>
                        <m:r>
                          <a:rPr lang="en-US" altLang="zh-TW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altLang="zh-TW" sz="1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sz="14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lang="zh-TW" altLang="en-US" sz="14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𝜆</m:t>
                    </m:r>
                    <m:sSup>
                      <m:sSupPr>
                        <m:ctrlPr>
                          <a:rPr lang="en-US" altLang="zh-TW" sz="14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4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zh-TW" altLang="en-US" sz="14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TW" sz="14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TW" sz="14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4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zh-TW" altLang="en-US" sz="140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zh-TW" altLang="en-US" sz="14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altLang="zh-TW" sz="14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zh-TW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D153194-272F-4FDF-97F4-D0894A35D4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571750"/>
                <a:ext cx="7178312" cy="473015"/>
              </a:xfrm>
              <a:prstGeom prst="rect">
                <a:avLst/>
              </a:prstGeom>
              <a:blipFill>
                <a:blip r:embed="rId5"/>
                <a:stretch>
                  <a:fillRect l="-170" b="-129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xmlns="" id="{A4D87473-1C13-480C-BF9E-295268857E3D}"/>
                  </a:ext>
                </a:extLst>
              </p:cNvPr>
              <p:cNvSpPr/>
              <p:nvPr/>
            </p:nvSpPr>
            <p:spPr>
              <a:xfrm>
                <a:off x="467544" y="2931896"/>
                <a:ext cx="6966520" cy="11519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Arial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存活時間</a:t>
                </a:r>
                <a:r>
                  <a:rPr kumimoji="0" lang="zh-TW" alt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Arial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TW" sz="1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(−</m:t>
                        </m:r>
                        <m:f>
                          <m:fPr>
                            <m:ctrlPr>
                              <a:rPr lang="en-US" altLang="zh-TW" sz="14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4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TW" altLang="en-US" sz="14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𝜆</m:t>
                            </m:r>
                            <m:sSup>
                              <m:sSupPr>
                                <m:ctrlPr>
                                  <a:rPr lang="en-US" altLang="zh-TW" sz="14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4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zh-TW" altLang="en-US" sz="1400" i="1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  <m:r>
                                  <a:rPr lang="zh-TW" altLang="en-US" sz="14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  <m:r>
                                  <a:rPr lang="en-US" altLang="zh-TW" sz="14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  <m:r>
                          <a:rPr lang="en-US" altLang="zh-TW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𝑙𝑛𝑈</m:t>
                        </m:r>
                        <m:r>
                          <a:rPr lang="en-US" altLang="zh-TW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en-US" altLang="zh-TW" sz="14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4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TW" altLang="en-US" sz="14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den>
                        </m:f>
                      </m:sup>
                    </m:sSup>
                  </m:oMath>
                </a14:m>
                <a:r>
                  <a:rPr lang="zh-TW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， </a:t>
                </a:r>
                <a14:m>
                  <m:oMath xmlns:m="http://schemas.openxmlformats.org/officeDocument/2006/math">
                    <m:r>
                      <a:rPr lang="en-US" altLang="zh-TW" sz="14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TW" sz="14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∼</m:t>
                    </m:r>
                    <m:r>
                      <a:rPr lang="en-US" altLang="zh-TW" sz="14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TW" sz="14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( 0 , 1 )</m:t>
                    </m:r>
                  </m:oMath>
                </a14:m>
                <a:endParaRPr lang="en-US" altLang="zh-TW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1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設限時間參數</a:t>
                </a:r>
                <a14:m>
                  <m:oMath xmlns:m="http://schemas.openxmlformats.org/officeDocument/2006/math">
                    <m:r>
                      <a:rPr kumimoji="0" lang="en-US" altLang="zh-TW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kumimoji="0" lang="en-US" altLang="zh-TW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+mn-cs"/>
                          </a:rPr>
                          <m:t>𝜆</m:t>
                        </m:r>
                      </m:e>
                      <m:sub>
                        <m:r>
                          <a:rPr kumimoji="0" lang="en-US" altLang="zh-TW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+mn-cs"/>
                          </a:rPr>
                          <m:t>𝑐</m:t>
                        </m:r>
                      </m:sub>
                    </m:sSub>
                    <m:r>
                      <a:rPr kumimoji="0" lang="zh-TW" alt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+mn-cs"/>
                      </a:rPr>
                      <m:t> </m:t>
                    </m:r>
                    <m:r>
                      <a:rPr kumimoji="0" lang="zh-TW" alt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+mn-cs"/>
                      </a:rPr>
                      <m:t>在</m:t>
                    </m:r>
                  </m:oMath>
                </a14:m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設限率 </a:t>
                </a:r>
                <a:r>
                  <a:rPr kumimoji="0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20%</a:t>
                </a: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:r>
                  <a:rPr kumimoji="0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40%</a:t>
                </a: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下分別為 </a:t>
                </a:r>
                <a:r>
                  <a:rPr kumimoji="0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0.02</a:t>
                </a: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:r>
                  <a:rPr kumimoji="0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0.07</a:t>
                </a: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4D87473-1C13-480C-BF9E-295268857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931896"/>
                <a:ext cx="6966520" cy="1151918"/>
              </a:xfrm>
              <a:prstGeom prst="rect">
                <a:avLst/>
              </a:prstGeom>
              <a:blipFill>
                <a:blip r:embed="rId6"/>
                <a:stretch>
                  <a:fillRect l="-175" b="-42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152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AE5BB1A8-2419-4018-ABFD-52C61705B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238151"/>
            <a:ext cx="9144000" cy="288032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Weibull AFT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模型模擬結果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D9820F29-B278-4C55-960E-EAA3A2ABFCE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4889401"/>
            <a:ext cx="2057400" cy="274637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A72B-C4AF-485B-A43D-B172DFC38A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10E79DC4-CEEB-49C1-9E9E-1F1FF4968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039596"/>
              </p:ext>
            </p:extLst>
          </p:nvPr>
        </p:nvGraphicFramePr>
        <p:xfrm>
          <a:off x="611562" y="593845"/>
          <a:ext cx="3960438" cy="3543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xmlns="" val="2151700686"/>
                    </a:ext>
                  </a:extLst>
                </a:gridCol>
                <a:gridCol w="1007322">
                  <a:extLst>
                    <a:ext uri="{9D8B030D-6E8A-4147-A177-3AD203B41FA5}">
                      <a16:colId xmlns:a16="http://schemas.microsoft.com/office/drawing/2014/main" xmlns="" val="4019245926"/>
                    </a:ext>
                  </a:extLst>
                </a:gridCol>
                <a:gridCol w="631659">
                  <a:extLst>
                    <a:ext uri="{9D8B030D-6E8A-4147-A177-3AD203B41FA5}">
                      <a16:colId xmlns:a16="http://schemas.microsoft.com/office/drawing/2014/main" xmlns="" val="2556546022"/>
                    </a:ext>
                  </a:extLst>
                </a:gridCol>
                <a:gridCol w="581798">
                  <a:extLst>
                    <a:ext uri="{9D8B030D-6E8A-4147-A177-3AD203B41FA5}">
                      <a16:colId xmlns:a16="http://schemas.microsoft.com/office/drawing/2014/main" xmlns="" val="1007648352"/>
                    </a:ext>
                  </a:extLst>
                </a:gridCol>
                <a:gridCol w="517154">
                  <a:extLst>
                    <a:ext uri="{9D8B030D-6E8A-4147-A177-3AD203B41FA5}">
                      <a16:colId xmlns:a16="http://schemas.microsoft.com/office/drawing/2014/main" xmlns="" val="388396979"/>
                    </a:ext>
                  </a:extLst>
                </a:gridCol>
                <a:gridCol w="646441">
                  <a:extLst>
                    <a:ext uri="{9D8B030D-6E8A-4147-A177-3AD203B41FA5}">
                      <a16:colId xmlns:a16="http://schemas.microsoft.com/office/drawing/2014/main" xmlns="" val="3102350935"/>
                    </a:ext>
                  </a:extLst>
                </a:gridCol>
              </a:tblGrid>
              <a:tr h="262189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20 % censoring</a:t>
                      </a:r>
                      <a:r>
                        <a:rPr lang="zh-TW" altLang="en-US" sz="1100" dirty="0"/>
                        <a:t> </a:t>
                      </a:r>
                      <a:r>
                        <a:rPr lang="en-US" altLang="zh-TW" sz="1100" dirty="0"/>
                        <a:t>(n = 200)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8269270"/>
                  </a:ext>
                </a:extLst>
              </a:tr>
              <a:tr h="397718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100" b="0" u="none" dirty="0"/>
                        <a:t>Log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100" b="0" u="none" dirty="0"/>
                        <a:t>Time</a:t>
                      </a:r>
                      <a:endParaRPr lang="zh-TW" altLang="en-US" sz="1100" b="0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Target value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original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revision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7639674"/>
                  </a:ext>
                </a:extLst>
              </a:tr>
              <a:tr h="262189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AUC(t)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EST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SD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EST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SD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6320189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- 1.00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0.840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0.845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0.040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0.845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0.040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56776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  0.00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0.817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0.820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0.026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0.820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0.026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724027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  1.00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0.785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0.786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0.786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6040804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  2.00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0.751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0.750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0.026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0.750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0.027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0077010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  3.00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0.720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0.720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0.047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0.722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0.047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0053682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3.50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0.707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0.710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0.104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0.721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0.089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5643592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4.00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0.695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0.572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0.344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0.704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0.166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2928446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4.25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0.690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0.409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0.397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0.649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0.180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9373139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4.50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0.684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0.324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0.399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0.624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0.176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7870733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C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0.790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0.788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0.016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0.788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0.016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7382330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xmlns="" id="{2C55B90A-4919-4234-81CD-AC41F6843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00750"/>
              </p:ext>
            </p:extLst>
          </p:nvPr>
        </p:nvGraphicFramePr>
        <p:xfrm>
          <a:off x="4716016" y="593845"/>
          <a:ext cx="3960438" cy="3543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xmlns="" val="2151700686"/>
                    </a:ext>
                  </a:extLst>
                </a:gridCol>
                <a:gridCol w="1007322">
                  <a:extLst>
                    <a:ext uri="{9D8B030D-6E8A-4147-A177-3AD203B41FA5}">
                      <a16:colId xmlns:a16="http://schemas.microsoft.com/office/drawing/2014/main" xmlns="" val="4019245926"/>
                    </a:ext>
                  </a:extLst>
                </a:gridCol>
                <a:gridCol w="631659">
                  <a:extLst>
                    <a:ext uri="{9D8B030D-6E8A-4147-A177-3AD203B41FA5}">
                      <a16:colId xmlns:a16="http://schemas.microsoft.com/office/drawing/2014/main" xmlns="" val="2556546022"/>
                    </a:ext>
                  </a:extLst>
                </a:gridCol>
                <a:gridCol w="581798">
                  <a:extLst>
                    <a:ext uri="{9D8B030D-6E8A-4147-A177-3AD203B41FA5}">
                      <a16:colId xmlns:a16="http://schemas.microsoft.com/office/drawing/2014/main" xmlns="" val="1007648352"/>
                    </a:ext>
                  </a:extLst>
                </a:gridCol>
                <a:gridCol w="517154">
                  <a:extLst>
                    <a:ext uri="{9D8B030D-6E8A-4147-A177-3AD203B41FA5}">
                      <a16:colId xmlns:a16="http://schemas.microsoft.com/office/drawing/2014/main" xmlns="" val="388396979"/>
                    </a:ext>
                  </a:extLst>
                </a:gridCol>
                <a:gridCol w="646441">
                  <a:extLst>
                    <a:ext uri="{9D8B030D-6E8A-4147-A177-3AD203B41FA5}">
                      <a16:colId xmlns:a16="http://schemas.microsoft.com/office/drawing/2014/main" xmlns="" val="3102350935"/>
                    </a:ext>
                  </a:extLst>
                </a:gridCol>
              </a:tblGrid>
              <a:tr h="262189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40 % censoring</a:t>
                      </a:r>
                      <a:r>
                        <a:rPr lang="zh-TW" altLang="en-US" sz="1100" dirty="0"/>
                        <a:t> </a:t>
                      </a:r>
                      <a:r>
                        <a:rPr lang="en-US" altLang="zh-TW" sz="1100" dirty="0"/>
                        <a:t>(n = 200)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8269270"/>
                  </a:ext>
                </a:extLst>
              </a:tr>
              <a:tr h="397718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100" b="0" u="none" dirty="0"/>
                        <a:t>Log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100" b="0" u="none" dirty="0"/>
                        <a:t>Time</a:t>
                      </a:r>
                      <a:endParaRPr lang="zh-TW" altLang="en-US" sz="1100" b="0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Target value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original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revision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7639674"/>
                  </a:ext>
                </a:extLst>
              </a:tr>
              <a:tr h="262189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AUC(t)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EST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SD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EST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SD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6320189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- 1.00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0.840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0.845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0.041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0.845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0.041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56776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  0.00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0.817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0.819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0.028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0.819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0.028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724027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  1.00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0.785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0.784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0.027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0.784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0.027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6040804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  2.00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0.751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0.749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0.749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0077010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  3.00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0.720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0.719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0.102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0.731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0.090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0053682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3.50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0.707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0.586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0.353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0.718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0.171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5643592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4.00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0.695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0.459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0.401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0.674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0.179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2928446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4.25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0.690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0.457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0.401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0.673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0.179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9373139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4.50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0.684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0.457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0.401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0.673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0.179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7870733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C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0.790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0.788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0.018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0.788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0.018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7382330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xmlns="" id="{0ACA9FD2-DDF3-4F37-91A8-0E4A0700A9B0}"/>
              </a:ext>
            </a:extLst>
          </p:cNvPr>
          <p:cNvSpPr/>
          <p:nvPr/>
        </p:nvSpPr>
        <p:spPr>
          <a:xfrm>
            <a:off x="2267744" y="3115357"/>
            <a:ext cx="2167111" cy="7525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933256FE-085E-4E64-9C1E-F28D71D84AF7}"/>
              </a:ext>
            </a:extLst>
          </p:cNvPr>
          <p:cNvSpPr/>
          <p:nvPr/>
        </p:nvSpPr>
        <p:spPr>
          <a:xfrm>
            <a:off x="6403094" y="2859783"/>
            <a:ext cx="2167111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96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</a:t>
            </a:r>
            <a:r>
              <a:rPr lang="zh-TW" altLang="en-US" sz="3200" dirty="0">
                <a:latin typeface="標楷體" panose="03000509000000000000" pitchFamily="65" charset="-120"/>
              </a:rPr>
              <a:t>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模型模擬</a:t>
            </a:r>
            <a:endParaRPr lang="ko-KR" altLang="en-US" sz="3200" dirty="0">
              <a:latin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9">
                <a:extLst>
                  <a:ext uri="{FF2B5EF4-FFF2-40B4-BE49-F238E27FC236}">
                    <a16:creationId xmlns:a16="http://schemas.microsoft.com/office/drawing/2014/main" xmlns="" id="{6F7C97A7-8F06-4B25-8B41-859F95D16774}"/>
                  </a:ext>
                </a:extLst>
              </p:cNvPr>
              <p:cNvSpPr txBox="1"/>
              <p:nvPr/>
            </p:nvSpPr>
            <p:spPr>
              <a:xfrm>
                <a:off x="467544" y="1660817"/>
                <a:ext cx="7776864" cy="131811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285750" marR="0" lvl="0" indent="-285750" algn="l" defTabSz="914400" rtl="0" eaLnBrk="1" fontAlgn="auto" latinLnBrk="1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存活時間來自 </a:t>
                </a:r>
                <a:r>
                  <a:rPr kumimoji="0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Lognormal </a:t>
                </a: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分配，樣本數為 </a:t>
                </a:r>
                <a:r>
                  <a:rPr kumimoji="0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200</a:t>
                </a:r>
              </a:p>
              <a:p>
                <a:pPr marL="285750" marR="0" lvl="0" indent="-285750" algn="l" defTabSz="914400" rtl="0" eaLnBrk="1" fontAlgn="auto" latinLnBrk="1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參數設定為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μ</m:t>
                    </m:r>
                    <m:r>
                      <a:rPr kumimoji="0" lang="en-US" altLang="zh-TW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=1.0</m:t>
                    </m:r>
                    <m:r>
                      <a:rPr kumimoji="0" lang="zh-TW" altLang="en-US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，</m:t>
                    </m:r>
                    <m:r>
                      <a:rPr kumimoji="0" lang="zh-TW" altLang="en-US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0" lang="zh-TW" altLang="en-US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𝜎</m:t>
                    </m:r>
                    <m:r>
                      <a:rPr kumimoji="0" lang="en-US" altLang="zh-TW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=0.3</m:t>
                    </m:r>
                    <m:r>
                      <a:rPr kumimoji="0" lang="zh-TW" alt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，</m:t>
                    </m:r>
                    <m:r>
                      <a:rPr kumimoji="0" lang="zh-TW" alt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𝛽</m:t>
                    </m:r>
                    <m:r>
                      <a:rPr kumimoji="0" lang="en-US" altLang="zh-TW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0" lang="en-US" altLang="zh-TW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1</m:t>
                    </m:r>
                    <m:r>
                      <a:rPr kumimoji="0" lang="en-US" altLang="zh-TW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kumimoji="0" lang="en-US" altLang="zh-TW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0</m:t>
                    </m:r>
                    <m:r>
                      <a:rPr kumimoji="0" lang="en-US" altLang="zh-TW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1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9">
                <a:extLst>
                  <a:ext uri="{FF2B5EF4-FFF2-40B4-BE49-F238E27FC236}">
                    <a16:creationId xmlns:a16="http://schemas.microsoft.com/office/drawing/2014/main" id="{6F7C97A7-8F06-4B25-8B41-859F95D16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660817"/>
                <a:ext cx="7776864" cy="1318118"/>
              </a:xfrm>
              <a:prstGeom prst="rect">
                <a:avLst/>
              </a:prstGeom>
              <a:blipFill>
                <a:blip r:embed="rId4"/>
                <a:stretch>
                  <a:fillRect l="-1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9">
            <a:extLst>
              <a:ext uri="{FF2B5EF4-FFF2-40B4-BE49-F238E27FC236}">
                <a16:creationId xmlns:a16="http://schemas.microsoft.com/office/drawing/2014/main" xmlns="" id="{636ECBC6-F61A-4940-81E2-5AFA871B28CA}"/>
              </a:ext>
            </a:extLst>
          </p:cNvPr>
          <p:cNvSpPr txBox="1"/>
          <p:nvPr/>
        </p:nvSpPr>
        <p:spPr>
          <a:xfrm>
            <a:off x="467544" y="935005"/>
            <a:ext cx="8352928" cy="700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本模擬比較新舊方法在不同設限率下，使用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模型估計時間相依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AUC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與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Concordance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的影響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模擬設定如下：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6EAD6153-A134-40AE-B941-97C212BCE72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4889401"/>
            <a:ext cx="2057400" cy="274637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A72B-C4AF-485B-A43D-B172DFC38A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xmlns="" id="{3D153194-272F-4FDF-97F4-D0894A35D458}"/>
                  </a:ext>
                </a:extLst>
              </p:cNvPr>
              <p:cNvSpPr/>
              <p:nvPr/>
            </p:nvSpPr>
            <p:spPr>
              <a:xfrm>
                <a:off x="467544" y="1945823"/>
                <a:ext cx="7178312" cy="14359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風險模型為 </a:t>
                </a:r>
                <a14:m>
                  <m:oMath xmlns:m="http://schemas.openxmlformats.org/officeDocument/2006/math">
                    <m:r>
                      <a:rPr lang="en-US" altLang="zh-TW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𝜆</m:t>
                    </m:r>
                    <m:d>
                      <m:dPr>
                        <m:sepChr m:val="∣"/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altLang="zh-TW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TW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𝑙𝑛</m:t>
                                    </m:r>
                                  </m:fName>
                                  <m:e>
                                    <m:r>
                                      <a:rPr lang="en-US" altLang="zh-TW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altLang="zh-TW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𝛽</m:t>
                            </m:r>
                            <m: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>
                                  <a:rPr lang="en-US" altLang="zh-TW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𝛷</m:t>
                                </m:r>
                                <m:d>
                                  <m:dPr>
                                    <m:ctrlPr>
                                      <a:rPr lang="en-US" altLang="zh-TW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TW" sz="14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altLang="zh-TW" sz="1400" i="1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altLang="zh-TW" sz="1400" i="1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𝑙𝑛</m:t>
                                            </m:r>
                                          </m:fName>
                                          <m:e>
                                            <m:r>
                                              <a:rPr lang="en-US" altLang="zh-TW" sz="1400" i="1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zh-TW" sz="1400" i="1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TW" sz="1400" i="1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r>
                                          <a:rPr lang="en-US" altLang="zh-TW" sz="14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𝜎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⋅ </m:t>
                        </m:r>
                        <m:d>
                          <m:dPr>
                            <m:ctrlP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TW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TW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𝛷</m:t>
                                    </m:r>
                                    <m:d>
                                      <m:dPr>
                                        <m:ctrlPr>
                                          <a:rPr lang="en-US" altLang="zh-TW" sz="14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TW" sz="1400" i="1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func>
                                              <m:funcPr>
                                                <m:ctrlPr>
                                                  <a:rPr lang="en-US" altLang="zh-TW" sz="1400" i="1">
                                                    <a:solidFill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標楷體" panose="03000509000000000000" pitchFamily="65" charset="-12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a:rPr lang="en-US" altLang="zh-TW" sz="1400" i="1">
                                                    <a:solidFill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標楷體" panose="03000509000000000000" pitchFamily="65" charset="-120"/>
                                                    <a:cs typeface="Times New Roman" panose="02020603050405020304" pitchFamily="18" charset="0"/>
                                                  </a:rPr>
                                                  <m:t>𝑙𝑛</m:t>
                                                </m:r>
                                              </m:fName>
                                              <m:e>
                                                <m:r>
                                                  <a:rPr lang="en-US" altLang="zh-TW" sz="1400" i="1">
                                                    <a:solidFill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標楷體" panose="03000509000000000000" pitchFamily="65" charset="-120"/>
                                                    <a:cs typeface="Times New Roman" panose="020206030504050203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zh-TW" sz="1400" i="1">
                                                    <a:solidFill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標楷體" panose="03000509000000000000" pitchFamily="65" charset="-120"/>
                                                    <a:cs typeface="Times New Roman" panose="020206030504050203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altLang="zh-TW" sz="1400" i="1">
                                                    <a:solidFill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標楷體" panose="03000509000000000000" pitchFamily="65" charset="-120"/>
                                                    <a:cs typeface="Times New Roman" panose="02020603050405020304" pitchFamily="18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</m:func>
                                          </m:num>
                                          <m:den>
                                            <m:r>
                                              <a:rPr lang="en-US" altLang="zh-TW" sz="1400" i="1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𝜎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zh-TW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𝛽</m:t>
                            </m:r>
                            <m: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sup>
                        </m:sSup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D153194-272F-4FDF-97F4-D0894A35D4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945823"/>
                <a:ext cx="7178312" cy="1435906"/>
              </a:xfrm>
              <a:prstGeom prst="rect">
                <a:avLst/>
              </a:prstGeom>
              <a:blipFill>
                <a:blip r:embed="rId5"/>
                <a:stretch>
                  <a:fillRect l="-1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xmlns="" id="{A4D87473-1C13-480C-BF9E-295268857E3D}"/>
                  </a:ext>
                </a:extLst>
              </p:cNvPr>
              <p:cNvSpPr/>
              <p:nvPr/>
            </p:nvSpPr>
            <p:spPr>
              <a:xfrm>
                <a:off x="462186" y="3237251"/>
                <a:ext cx="6966520" cy="1248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標楷體" panose="03000509000000000000" pitchFamily="65" charset="-120"/>
                    <a:cs typeface="Times New Roman" panose="02020603050405020304" pitchFamily="18" charset="0"/>
                  </a:rPr>
                  <a:t>存活時間 </a:t>
                </a:r>
                <a14:m>
                  <m:oMath xmlns:m="http://schemas.openxmlformats.org/officeDocument/2006/math"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𝑒𝑥𝑝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𝜎</m:t>
                            </m:r>
                            <m:sSup>
                              <m:sSupPr>
                                <m:ctrlPr>
                                  <a:rPr lang="en-US" altLang="zh-TW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𝛷</m:t>
                                </m:r>
                              </m:e>
                              <m:sup>
                                <m:r>
                                  <a:rPr lang="en-US" altLang="zh-TW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TW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altLang="zh-TW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sz="14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i="1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TW" sz="1400" i="1">
                                                    <a:solidFill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標楷體" panose="03000509000000000000" pitchFamily="65" charset="-12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TW" sz="1400" i="1">
                                                    <a:solidFill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標楷體" panose="03000509000000000000" pitchFamily="65" charset="-120"/>
                                                    <a:cs typeface="Times New Roman" panose="02020603050405020304" pitchFamily="18" charset="0"/>
                                                  </a:rPr>
                                                  <m:t>𝑈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TW" sz="1400" i="1">
                                                    <a:solidFill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標楷體" panose="03000509000000000000" pitchFamily="65" charset="-120"/>
                                                    <a:cs typeface="Times New Roman" panose="020206030504050203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zh-TW" sz="1400" i="1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  <m:sSup>
                                          <m:sSupPr>
                                            <m:ctrlPr>
                                              <a:rPr lang="en-US" altLang="zh-TW" sz="1400" i="1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1400" i="1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sz="1400" i="1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TW" sz="1400" i="1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𝛽</m:t>
                                            </m:r>
                                            <m:r>
                                              <a:rPr lang="en-US" altLang="zh-TW" sz="1400" i="1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𝑋</m:t>
                                            </m:r>
                                          </m:sup>
                                        </m:sSup>
                                        <m:r>
                                          <a:rPr lang="en-US" altLang="zh-TW" sz="14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， </a:t>
                </a:r>
                <a14:m>
                  <m:oMath xmlns:m="http://schemas.openxmlformats.org/officeDocument/2006/math"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∼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( 0 , 1 )</m:t>
                    </m:r>
                  </m:oMath>
                </a14:m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1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設限時間參數</a:t>
                </a:r>
                <a14:m>
                  <m:oMath xmlns:m="http://schemas.openxmlformats.org/officeDocument/2006/math">
                    <m:r>
                      <a:rPr kumimoji="0" lang="en-US" altLang="zh-TW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kumimoji="0" lang="en-US" altLang="zh-TW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+mn-cs"/>
                          </a:rPr>
                          <m:t>𝜆</m:t>
                        </m:r>
                      </m:e>
                      <m:sub>
                        <m:r>
                          <a:rPr kumimoji="0" lang="en-US" altLang="zh-TW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+mn-cs"/>
                          </a:rPr>
                          <m:t>𝑐</m:t>
                        </m:r>
                      </m:sub>
                    </m:sSub>
                    <m:r>
                      <a:rPr kumimoji="0" lang="zh-TW" alt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+mn-cs"/>
                      </a:rPr>
                      <m:t> </m:t>
                    </m:r>
                    <m:r>
                      <a:rPr kumimoji="0" lang="zh-TW" alt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+mn-cs"/>
                      </a:rPr>
                      <m:t>在</m:t>
                    </m:r>
                  </m:oMath>
                </a14:m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設限率 </a:t>
                </a:r>
                <a:r>
                  <a:rPr kumimoji="0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20%</a:t>
                </a: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:r>
                  <a:rPr kumimoji="0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40%</a:t>
                </a: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下分別為 </a:t>
                </a:r>
                <a:r>
                  <a:rPr kumimoji="0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0.06</a:t>
                </a: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:r>
                  <a:rPr kumimoji="0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0.16</a:t>
                </a: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4D87473-1C13-480C-BF9E-295268857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86" y="3237251"/>
                <a:ext cx="6966520" cy="1248996"/>
              </a:xfrm>
              <a:prstGeom prst="rect">
                <a:avLst/>
              </a:prstGeom>
              <a:blipFill>
                <a:blip r:embed="rId6"/>
                <a:stretch>
                  <a:fillRect l="-175" b="-43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76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AE5BB1A8-2419-4018-ABFD-52C61705B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238151"/>
            <a:ext cx="9144000" cy="288032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Lognormal PO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模型模擬結果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D9820F29-B278-4C55-960E-EAA3A2ABFCE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4889401"/>
            <a:ext cx="2057400" cy="274637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A72B-C4AF-485B-A43D-B172DFC38A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10E79DC4-CEEB-49C1-9E9E-1F1FF4968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315696"/>
              </p:ext>
            </p:extLst>
          </p:nvPr>
        </p:nvGraphicFramePr>
        <p:xfrm>
          <a:off x="611562" y="593845"/>
          <a:ext cx="3960438" cy="3543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xmlns="" val="2151700686"/>
                    </a:ext>
                  </a:extLst>
                </a:gridCol>
                <a:gridCol w="1007322">
                  <a:extLst>
                    <a:ext uri="{9D8B030D-6E8A-4147-A177-3AD203B41FA5}">
                      <a16:colId xmlns:a16="http://schemas.microsoft.com/office/drawing/2014/main" xmlns="" val="4019245926"/>
                    </a:ext>
                  </a:extLst>
                </a:gridCol>
                <a:gridCol w="631659">
                  <a:extLst>
                    <a:ext uri="{9D8B030D-6E8A-4147-A177-3AD203B41FA5}">
                      <a16:colId xmlns:a16="http://schemas.microsoft.com/office/drawing/2014/main" xmlns="" val="2556546022"/>
                    </a:ext>
                  </a:extLst>
                </a:gridCol>
                <a:gridCol w="581798">
                  <a:extLst>
                    <a:ext uri="{9D8B030D-6E8A-4147-A177-3AD203B41FA5}">
                      <a16:colId xmlns:a16="http://schemas.microsoft.com/office/drawing/2014/main" xmlns="" val="1007648352"/>
                    </a:ext>
                  </a:extLst>
                </a:gridCol>
                <a:gridCol w="517154">
                  <a:extLst>
                    <a:ext uri="{9D8B030D-6E8A-4147-A177-3AD203B41FA5}">
                      <a16:colId xmlns:a16="http://schemas.microsoft.com/office/drawing/2014/main" xmlns="" val="388396979"/>
                    </a:ext>
                  </a:extLst>
                </a:gridCol>
                <a:gridCol w="646441">
                  <a:extLst>
                    <a:ext uri="{9D8B030D-6E8A-4147-A177-3AD203B41FA5}">
                      <a16:colId xmlns:a16="http://schemas.microsoft.com/office/drawing/2014/main" xmlns="" val="3102350935"/>
                    </a:ext>
                  </a:extLst>
                </a:gridCol>
              </a:tblGrid>
              <a:tr h="262189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20 % censoring</a:t>
                      </a:r>
                      <a:r>
                        <a:rPr lang="zh-TW" altLang="en-US" sz="1100" dirty="0"/>
                        <a:t> </a:t>
                      </a:r>
                      <a:r>
                        <a:rPr lang="en-US" altLang="zh-TW" sz="1100" dirty="0"/>
                        <a:t>(n = 200)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8269270"/>
                  </a:ext>
                </a:extLst>
              </a:tr>
              <a:tr h="397718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100" b="0" u="none" dirty="0"/>
                        <a:t>Log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100" b="0" u="none" dirty="0"/>
                        <a:t>Time</a:t>
                      </a:r>
                      <a:endParaRPr lang="zh-TW" altLang="en-US" sz="1100" b="0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Target value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original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revision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7639674"/>
                  </a:ext>
                </a:extLst>
              </a:tr>
              <a:tr h="262189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AUC(t)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EST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SD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EST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SD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6320189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  0.00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0.760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0.757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0.757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56776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  0.25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0.755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0.752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0.752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724027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  0.50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0.730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0.728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0.028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0.728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0.028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6040804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  0.75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0.683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0.682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0.682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0077010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  1.00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0.631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0.631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0.020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0.631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0.020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0053682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1.25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0.579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0.580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0.020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0.580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0.020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5643592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1.50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0.533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0.535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0.040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0.540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0.038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2928446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1.75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0.506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0.345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0.298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0.533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0.110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9373139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2.00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0.501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0.027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0.298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0.507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0.040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7870733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C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0.669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0.668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0.022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0.668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0.022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7382330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xmlns="" id="{2C55B90A-4919-4234-81CD-AC41F6843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000669"/>
              </p:ext>
            </p:extLst>
          </p:nvPr>
        </p:nvGraphicFramePr>
        <p:xfrm>
          <a:off x="4716016" y="593845"/>
          <a:ext cx="3960438" cy="3543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xmlns="" val="2151700686"/>
                    </a:ext>
                  </a:extLst>
                </a:gridCol>
                <a:gridCol w="1007322">
                  <a:extLst>
                    <a:ext uri="{9D8B030D-6E8A-4147-A177-3AD203B41FA5}">
                      <a16:colId xmlns:a16="http://schemas.microsoft.com/office/drawing/2014/main" xmlns="" val="4019245926"/>
                    </a:ext>
                  </a:extLst>
                </a:gridCol>
                <a:gridCol w="631659">
                  <a:extLst>
                    <a:ext uri="{9D8B030D-6E8A-4147-A177-3AD203B41FA5}">
                      <a16:colId xmlns:a16="http://schemas.microsoft.com/office/drawing/2014/main" xmlns="" val="2556546022"/>
                    </a:ext>
                  </a:extLst>
                </a:gridCol>
                <a:gridCol w="581798">
                  <a:extLst>
                    <a:ext uri="{9D8B030D-6E8A-4147-A177-3AD203B41FA5}">
                      <a16:colId xmlns:a16="http://schemas.microsoft.com/office/drawing/2014/main" xmlns="" val="1007648352"/>
                    </a:ext>
                  </a:extLst>
                </a:gridCol>
                <a:gridCol w="517154">
                  <a:extLst>
                    <a:ext uri="{9D8B030D-6E8A-4147-A177-3AD203B41FA5}">
                      <a16:colId xmlns:a16="http://schemas.microsoft.com/office/drawing/2014/main" xmlns="" val="388396979"/>
                    </a:ext>
                  </a:extLst>
                </a:gridCol>
                <a:gridCol w="646441">
                  <a:extLst>
                    <a:ext uri="{9D8B030D-6E8A-4147-A177-3AD203B41FA5}">
                      <a16:colId xmlns:a16="http://schemas.microsoft.com/office/drawing/2014/main" xmlns="" val="3102350935"/>
                    </a:ext>
                  </a:extLst>
                </a:gridCol>
              </a:tblGrid>
              <a:tr h="262189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40 % censoring</a:t>
                      </a:r>
                      <a:r>
                        <a:rPr lang="zh-TW" altLang="en-US" sz="1100" dirty="0"/>
                        <a:t> </a:t>
                      </a:r>
                      <a:r>
                        <a:rPr lang="en-US" altLang="zh-TW" sz="1100" dirty="0"/>
                        <a:t>(n = 200)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8269270"/>
                  </a:ext>
                </a:extLst>
              </a:tr>
              <a:tr h="397718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100" b="0" u="none" dirty="0"/>
                        <a:t>Log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100" b="0" u="none" dirty="0"/>
                        <a:t>Time</a:t>
                      </a:r>
                      <a:endParaRPr lang="zh-TW" altLang="en-US" sz="1100" b="0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Target value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original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revision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7639674"/>
                  </a:ext>
                </a:extLst>
              </a:tr>
              <a:tr h="262189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AUC(t)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EST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SD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EST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SD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6320189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  0.00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0.760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0.753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0.039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0.753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0.039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56776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  0.25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0.755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0.748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0.037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0.748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0.037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724027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  0.50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0.730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0.725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0.032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0.725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0.032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6040804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  0.75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0.683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0.681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0.027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0.681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0.027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0077010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  1.00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0.631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0.630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0.630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0053682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1.25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0.579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0.578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0.578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5643592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1.50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0.533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0.537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0.080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0.553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0.056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2928446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1.75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0.506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0.212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0.294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0.547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0.100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9373139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2.00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0.501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0.047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0.169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0.512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0.055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7870733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C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0.669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0.666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0.025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0.666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0.025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7382330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xmlns="" id="{824F3210-4CE7-4A21-97E2-4134DD7282BC}"/>
              </a:ext>
            </a:extLst>
          </p:cNvPr>
          <p:cNvSpPr/>
          <p:nvPr/>
        </p:nvSpPr>
        <p:spPr>
          <a:xfrm>
            <a:off x="2267744" y="3363838"/>
            <a:ext cx="2167111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4CE8C69-197E-461D-A2C0-BDFDE3F028BA}"/>
              </a:ext>
            </a:extLst>
          </p:cNvPr>
          <p:cNvSpPr/>
          <p:nvPr/>
        </p:nvSpPr>
        <p:spPr>
          <a:xfrm>
            <a:off x="6403094" y="3363838"/>
            <a:ext cx="2167111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75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</a:t>
            </a:r>
            <a:r>
              <a:rPr lang="zh-TW" altLang="en-US" sz="3200" dirty="0">
                <a:latin typeface="標楷體" panose="03000509000000000000" pitchFamily="65" charset="-120"/>
              </a:rPr>
              <a:t>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模型模擬</a:t>
            </a:r>
            <a:endParaRPr lang="ko-KR" altLang="en-US" sz="3200" dirty="0">
              <a:latin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9">
                <a:extLst>
                  <a:ext uri="{FF2B5EF4-FFF2-40B4-BE49-F238E27FC236}">
                    <a16:creationId xmlns:a16="http://schemas.microsoft.com/office/drawing/2014/main" xmlns="" id="{6F7C97A7-8F06-4B25-8B41-859F95D16774}"/>
                  </a:ext>
                </a:extLst>
              </p:cNvPr>
              <p:cNvSpPr txBox="1"/>
              <p:nvPr/>
            </p:nvSpPr>
            <p:spPr>
              <a:xfrm>
                <a:off x="467544" y="1660817"/>
                <a:ext cx="7776864" cy="131811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285750" marR="0" lvl="0" indent="-285750" algn="l" defTabSz="914400" rtl="0" eaLnBrk="1" fontAlgn="auto" latinLnBrk="1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存活時間來自 </a:t>
                </a:r>
                <a:r>
                  <a:rPr kumimoji="0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Loglogistic </a:t>
                </a: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分配，樣本數為 </a:t>
                </a:r>
                <a:r>
                  <a:rPr kumimoji="0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200</a:t>
                </a:r>
              </a:p>
              <a:p>
                <a:pPr marL="285750" marR="0" lvl="0" indent="-285750" algn="l" defTabSz="914400" rtl="0" eaLnBrk="1" fontAlgn="auto" latinLnBrk="1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參數設定為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μ</m:t>
                    </m:r>
                    <m:r>
                      <a:rPr kumimoji="0" lang="en-US" altLang="zh-TW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=0.5</m:t>
                    </m:r>
                    <m:r>
                      <a:rPr kumimoji="0" lang="zh-TW" altLang="en-US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，</m:t>
                    </m:r>
                    <m:r>
                      <a:rPr kumimoji="0" lang="zh-TW" altLang="en-US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0" lang="zh-TW" altLang="en-US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𝜎</m:t>
                    </m:r>
                    <m:r>
                      <a:rPr kumimoji="0" lang="en-US" altLang="zh-TW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=0.2</m:t>
                    </m:r>
                    <m:r>
                      <a:rPr kumimoji="0" lang="zh-TW" alt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，</m:t>
                    </m:r>
                    <m:r>
                      <a:rPr kumimoji="0" lang="zh-TW" alt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𝛽</m:t>
                    </m:r>
                    <m:r>
                      <a:rPr kumimoji="0" lang="en-US" altLang="zh-TW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0" lang="en-US" altLang="zh-TW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1</m:t>
                    </m:r>
                    <m:r>
                      <a:rPr kumimoji="0" lang="en-US" altLang="zh-TW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kumimoji="0" lang="en-US" altLang="zh-TW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0</m:t>
                    </m:r>
                    <m:r>
                      <a:rPr kumimoji="0" lang="en-US" altLang="zh-TW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1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9">
                <a:extLst>
                  <a:ext uri="{FF2B5EF4-FFF2-40B4-BE49-F238E27FC236}">
                    <a16:creationId xmlns:a16="http://schemas.microsoft.com/office/drawing/2014/main" id="{6F7C97A7-8F06-4B25-8B41-859F95D16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660817"/>
                <a:ext cx="7776864" cy="1318118"/>
              </a:xfrm>
              <a:prstGeom prst="rect">
                <a:avLst/>
              </a:prstGeom>
              <a:blipFill>
                <a:blip r:embed="rId4"/>
                <a:stretch>
                  <a:fillRect l="-1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9">
            <a:extLst>
              <a:ext uri="{FF2B5EF4-FFF2-40B4-BE49-F238E27FC236}">
                <a16:creationId xmlns:a16="http://schemas.microsoft.com/office/drawing/2014/main" xmlns="" id="{636ECBC6-F61A-4940-81E2-5AFA871B28CA}"/>
              </a:ext>
            </a:extLst>
          </p:cNvPr>
          <p:cNvSpPr txBox="1"/>
          <p:nvPr/>
        </p:nvSpPr>
        <p:spPr>
          <a:xfrm>
            <a:off x="467544" y="935005"/>
            <a:ext cx="8352928" cy="700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本模擬比較新舊方法在不同設限率下，使用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模型估計時間相依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AUC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與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Concordance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的影響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模擬設定如下：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6EAD6153-A134-40AE-B941-97C212BCE72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4889401"/>
            <a:ext cx="2057400" cy="274637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A72B-C4AF-485B-A43D-B172DFC38A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xmlns="" id="{3D153194-272F-4FDF-97F4-D0894A35D458}"/>
                  </a:ext>
                </a:extLst>
              </p:cNvPr>
              <p:cNvSpPr/>
              <p:nvPr/>
            </p:nvSpPr>
            <p:spPr>
              <a:xfrm>
                <a:off x="462186" y="2319876"/>
                <a:ext cx="7178312" cy="14766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風險模型為 </a:t>
                </a:r>
                <a14:m>
                  <m:oMath xmlns:m="http://schemas.openxmlformats.org/officeDocument/2006/math">
                    <m:r>
                      <a:rPr lang="en-US" altLang="zh-TW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𝜆</m:t>
                    </m:r>
                    <m:d>
                      <m:dPr>
                        <m:sepChr m:val="∣"/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𝜎</m:t>
                        </m:r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f>
                      <m:f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14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TW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altLang="zh-TW" sz="14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altLang="zh-TW" sz="14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TW" sz="14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14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𝜇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altLang="zh-TW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(1+</m:t>
                        </m:r>
                        <m:func>
                          <m:funcPr>
                            <m:ctrlP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14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TW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altLang="zh-TW" sz="14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altLang="zh-TW" sz="14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TW" sz="14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14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𝜇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altLang="zh-TW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sSup>
                      <m:sSup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1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D153194-272F-4FDF-97F4-D0894A35D4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86" y="2319876"/>
                <a:ext cx="7178312" cy="1476623"/>
              </a:xfrm>
              <a:prstGeom prst="rect">
                <a:avLst/>
              </a:prstGeom>
              <a:blipFill>
                <a:blip r:embed="rId5"/>
                <a:stretch>
                  <a:fillRect l="-1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xmlns="" id="{A4D87473-1C13-480C-BF9E-295268857E3D}"/>
                  </a:ext>
                </a:extLst>
              </p:cNvPr>
              <p:cNvSpPr/>
              <p:nvPr/>
            </p:nvSpPr>
            <p:spPr>
              <a:xfrm>
                <a:off x="462186" y="3237251"/>
                <a:ext cx="6966520" cy="889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Arial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存活時間 </a:t>
                </a:r>
                <a14:m>
                  <m:oMath xmlns:m="http://schemas.openxmlformats.org/officeDocument/2006/math"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𝑒𝑥𝑝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𝜎</m:t>
                            </m:r>
                            <m:d>
                              <m:dPr>
                                <m:begChr m:val="["/>
                                <m:ctrlPr>
                                  <a:rPr lang="en-US" altLang="zh-TW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TW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TW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𝑈</m:t>
                                        </m:r>
                                      </m:e>
                                      <m:sup>
                                        <m:r>
                                          <a:rPr lang="en-US" altLang="zh-TW" sz="14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altLang="zh-TW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func>
                              </m:e>
                            </m:d>
                            <m: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𝛽</m:t>
                            </m:r>
                            <m: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]+</m:t>
                            </m:r>
                            <m: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， </a:t>
                </a:r>
                <a14:m>
                  <m:oMath xmlns:m="http://schemas.openxmlformats.org/officeDocument/2006/math"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∼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( 0 , 1 )</m:t>
                    </m:r>
                  </m:oMath>
                </a14:m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1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設限時間參數</a:t>
                </a:r>
                <a14:m>
                  <m:oMath xmlns:m="http://schemas.openxmlformats.org/officeDocument/2006/math">
                    <m:r>
                      <a:rPr kumimoji="0" lang="en-US" altLang="zh-TW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kumimoji="0" lang="en-US" altLang="zh-TW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+mn-cs"/>
                          </a:rPr>
                          <m:t>𝜆</m:t>
                        </m:r>
                      </m:e>
                      <m:sub>
                        <m:r>
                          <a:rPr kumimoji="0" lang="en-US" altLang="zh-TW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+mn-cs"/>
                          </a:rPr>
                          <m:t>𝑐</m:t>
                        </m:r>
                      </m:sub>
                    </m:sSub>
                    <m:r>
                      <a:rPr kumimoji="0" lang="zh-TW" alt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+mn-cs"/>
                      </a:rPr>
                      <m:t> </m:t>
                    </m:r>
                    <m:r>
                      <a:rPr kumimoji="0" lang="zh-TW" alt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+mn-cs"/>
                      </a:rPr>
                      <m:t>在</m:t>
                    </m:r>
                  </m:oMath>
                </a14:m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設限率 </a:t>
                </a:r>
                <a:r>
                  <a:rPr kumimoji="0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20%</a:t>
                </a: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:r>
                  <a:rPr kumimoji="0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40%</a:t>
                </a: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下分別為 </a:t>
                </a:r>
                <a:r>
                  <a:rPr kumimoji="0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0.12</a:t>
                </a: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:r>
                  <a:rPr kumimoji="0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0.30</a:t>
                </a: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4D87473-1C13-480C-BF9E-295268857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86" y="3237251"/>
                <a:ext cx="6966520" cy="889154"/>
              </a:xfrm>
              <a:prstGeom prst="rect">
                <a:avLst/>
              </a:prstGeom>
              <a:blipFill>
                <a:blip r:embed="rId6"/>
                <a:stretch>
                  <a:fillRect l="-175" b="-68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688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AE5BB1A8-2419-4018-ABFD-52C61705B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238151"/>
            <a:ext cx="9144000" cy="288032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Loglogistic PO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模型模擬結果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D9820F29-B278-4C55-960E-EAA3A2ABFCE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4889401"/>
            <a:ext cx="2057400" cy="274637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A72B-C4AF-485B-A43D-B172DFC38A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10E79DC4-CEEB-49C1-9E9E-1F1FF4968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518413"/>
              </p:ext>
            </p:extLst>
          </p:nvPr>
        </p:nvGraphicFramePr>
        <p:xfrm>
          <a:off x="611562" y="593845"/>
          <a:ext cx="3960438" cy="4068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xmlns="" val="2151700686"/>
                    </a:ext>
                  </a:extLst>
                </a:gridCol>
                <a:gridCol w="1007322">
                  <a:extLst>
                    <a:ext uri="{9D8B030D-6E8A-4147-A177-3AD203B41FA5}">
                      <a16:colId xmlns:a16="http://schemas.microsoft.com/office/drawing/2014/main" xmlns="" val="4019245926"/>
                    </a:ext>
                  </a:extLst>
                </a:gridCol>
                <a:gridCol w="631659">
                  <a:extLst>
                    <a:ext uri="{9D8B030D-6E8A-4147-A177-3AD203B41FA5}">
                      <a16:colId xmlns:a16="http://schemas.microsoft.com/office/drawing/2014/main" xmlns="" val="2556546022"/>
                    </a:ext>
                  </a:extLst>
                </a:gridCol>
                <a:gridCol w="581798">
                  <a:extLst>
                    <a:ext uri="{9D8B030D-6E8A-4147-A177-3AD203B41FA5}">
                      <a16:colId xmlns:a16="http://schemas.microsoft.com/office/drawing/2014/main" xmlns="" val="1007648352"/>
                    </a:ext>
                  </a:extLst>
                </a:gridCol>
                <a:gridCol w="517154">
                  <a:extLst>
                    <a:ext uri="{9D8B030D-6E8A-4147-A177-3AD203B41FA5}">
                      <a16:colId xmlns:a16="http://schemas.microsoft.com/office/drawing/2014/main" xmlns="" val="388396979"/>
                    </a:ext>
                  </a:extLst>
                </a:gridCol>
                <a:gridCol w="646441">
                  <a:extLst>
                    <a:ext uri="{9D8B030D-6E8A-4147-A177-3AD203B41FA5}">
                      <a16:colId xmlns:a16="http://schemas.microsoft.com/office/drawing/2014/main" xmlns="" val="3102350935"/>
                    </a:ext>
                  </a:extLst>
                </a:gridCol>
              </a:tblGrid>
              <a:tr h="262189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20 % censoring</a:t>
                      </a:r>
                      <a:r>
                        <a:rPr lang="zh-TW" altLang="en-US" sz="1100" dirty="0"/>
                        <a:t> </a:t>
                      </a:r>
                      <a:r>
                        <a:rPr lang="en-US" altLang="zh-TW" sz="1100" dirty="0"/>
                        <a:t>(n = 200)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8269270"/>
                  </a:ext>
                </a:extLst>
              </a:tr>
              <a:tr h="397718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100" b="0" u="none" dirty="0"/>
                        <a:t>Log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100" b="0" u="none" dirty="0"/>
                        <a:t>Time</a:t>
                      </a:r>
                      <a:endParaRPr lang="zh-TW" altLang="en-US" sz="1100" b="0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Target value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original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revision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7639674"/>
                  </a:ext>
                </a:extLst>
              </a:tr>
              <a:tr h="262189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AUC(t)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EST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SD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EST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SD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6320189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- 1.00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0.760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0.755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0.035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0.755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0.035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56776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-</a:t>
                      </a:r>
                      <a:r>
                        <a:rPr lang="zh-TW" altLang="en-US" sz="1050" dirty="0"/>
                        <a:t> </a:t>
                      </a:r>
                      <a:r>
                        <a:rPr lang="en-US" altLang="zh-TW" sz="1050" dirty="0"/>
                        <a:t>0.50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0.754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0.751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0.751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724027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  0.00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0.718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0.716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0.027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0.716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0.027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6040804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  0.25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0.679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0.677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0.677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0077010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  0.50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0.631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0.630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0.020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0.630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0.020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0053682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0.75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0.583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0.583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0.019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0.583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0.019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5643592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1.00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0.544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0.545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0.027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/>
                        <a:t>0.570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0.027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2928446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1.25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0.519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0.520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0.102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/>
                        <a:t>0.565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0.075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9373139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1.50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0.507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0.321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0.291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0.562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0.106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7870733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  1.75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0.502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0.121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0.249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0.530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0.081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9044612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  2.00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0.501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0.067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0.193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0.516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0.061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2667218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C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0.670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0.667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0.022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0.667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0.022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7382330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xmlns="" id="{2C55B90A-4919-4234-81CD-AC41F6843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052817"/>
              </p:ext>
            </p:extLst>
          </p:nvPr>
        </p:nvGraphicFramePr>
        <p:xfrm>
          <a:off x="4716016" y="593845"/>
          <a:ext cx="3960438" cy="4068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xmlns="" val="2151700686"/>
                    </a:ext>
                  </a:extLst>
                </a:gridCol>
                <a:gridCol w="1007322">
                  <a:extLst>
                    <a:ext uri="{9D8B030D-6E8A-4147-A177-3AD203B41FA5}">
                      <a16:colId xmlns:a16="http://schemas.microsoft.com/office/drawing/2014/main" xmlns="" val="4019245926"/>
                    </a:ext>
                  </a:extLst>
                </a:gridCol>
                <a:gridCol w="631659">
                  <a:extLst>
                    <a:ext uri="{9D8B030D-6E8A-4147-A177-3AD203B41FA5}">
                      <a16:colId xmlns:a16="http://schemas.microsoft.com/office/drawing/2014/main" xmlns="" val="2556546022"/>
                    </a:ext>
                  </a:extLst>
                </a:gridCol>
                <a:gridCol w="581798">
                  <a:extLst>
                    <a:ext uri="{9D8B030D-6E8A-4147-A177-3AD203B41FA5}">
                      <a16:colId xmlns:a16="http://schemas.microsoft.com/office/drawing/2014/main" xmlns="" val="1007648352"/>
                    </a:ext>
                  </a:extLst>
                </a:gridCol>
                <a:gridCol w="517154">
                  <a:extLst>
                    <a:ext uri="{9D8B030D-6E8A-4147-A177-3AD203B41FA5}">
                      <a16:colId xmlns:a16="http://schemas.microsoft.com/office/drawing/2014/main" xmlns="" val="388396979"/>
                    </a:ext>
                  </a:extLst>
                </a:gridCol>
                <a:gridCol w="646441">
                  <a:extLst>
                    <a:ext uri="{9D8B030D-6E8A-4147-A177-3AD203B41FA5}">
                      <a16:colId xmlns:a16="http://schemas.microsoft.com/office/drawing/2014/main" xmlns="" val="3102350935"/>
                    </a:ext>
                  </a:extLst>
                </a:gridCol>
              </a:tblGrid>
              <a:tr h="262189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40 % censoring</a:t>
                      </a:r>
                      <a:r>
                        <a:rPr lang="zh-TW" altLang="en-US" sz="1100" dirty="0"/>
                        <a:t> </a:t>
                      </a:r>
                      <a:r>
                        <a:rPr lang="en-US" altLang="zh-TW" sz="1100" dirty="0"/>
                        <a:t>(n = 200)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8269270"/>
                  </a:ext>
                </a:extLst>
              </a:tr>
              <a:tr h="397718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100" b="0" u="none" dirty="0"/>
                        <a:t>Log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100" b="0" u="none" dirty="0"/>
                        <a:t>Time</a:t>
                      </a:r>
                      <a:endParaRPr lang="zh-TW" altLang="en-US" sz="1100" b="0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Target value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original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revision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7639674"/>
                  </a:ext>
                </a:extLst>
              </a:tr>
              <a:tr h="262189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AUC(t)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EST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SD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EST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SD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6320189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- 1.00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0.760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0.753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0.039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0.753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0.039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56776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-</a:t>
                      </a:r>
                      <a:r>
                        <a:rPr lang="zh-TW" altLang="en-US" sz="1050" dirty="0"/>
                        <a:t> </a:t>
                      </a:r>
                      <a:r>
                        <a:rPr lang="en-US" altLang="zh-TW" sz="1050" dirty="0"/>
                        <a:t>0.50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0.754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0.749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0.037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0.749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0.037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724027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  0.00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0.718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0.715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0.029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0.715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0.029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6040804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  0.25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0.679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0.677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0.026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0.677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0.026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0077010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  0.50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0.631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0.630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0.630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0053682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0.75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0.583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0.583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0.584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5643592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1.00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0.544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0.543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0.044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/>
                        <a:t>0.569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0.041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2928446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1.25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0.519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0.460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0.233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/>
                        <a:t>0.563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0.103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9373139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1.50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0.507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0.224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0.304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0.555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0.104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7870733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  1.75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0.502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0.124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0.253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0.531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0.084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9044612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  2.00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0.501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0.111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0.241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0.528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0.079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2667218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C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0.670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0.667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0.667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7382330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xmlns="" id="{EAD3E159-C714-4A71-A10C-72F111CE6809}"/>
              </a:ext>
            </a:extLst>
          </p:cNvPr>
          <p:cNvSpPr/>
          <p:nvPr/>
        </p:nvSpPr>
        <p:spPr>
          <a:xfrm>
            <a:off x="2267744" y="3651870"/>
            <a:ext cx="2167111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27BCE823-7397-44D1-81C0-172467FB7A1D}"/>
              </a:ext>
            </a:extLst>
          </p:cNvPr>
          <p:cNvSpPr/>
          <p:nvPr/>
        </p:nvSpPr>
        <p:spPr>
          <a:xfrm>
            <a:off x="6383842" y="3651870"/>
            <a:ext cx="2167111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42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766" y="292834"/>
            <a:ext cx="8784468" cy="576064"/>
          </a:xfrm>
        </p:spPr>
        <p:txBody>
          <a:bodyPr>
            <a:normAutofit lnSpcReduction="10000"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模擬步驟</a:t>
            </a:r>
            <a:endParaRPr lang="ko-KR" altLang="en-US" sz="3200" dirty="0">
              <a:latin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9">
                <a:extLst>
                  <a:ext uri="{FF2B5EF4-FFF2-40B4-BE49-F238E27FC236}">
                    <a16:creationId xmlns:a16="http://schemas.microsoft.com/office/drawing/2014/main" xmlns="" id="{6F7C97A7-8F06-4B25-8B41-859F95D16774}"/>
                  </a:ext>
                </a:extLst>
              </p:cNvPr>
              <p:cNvSpPr txBox="1"/>
              <p:nvPr/>
            </p:nvSpPr>
            <p:spPr>
              <a:xfrm>
                <a:off x="467544" y="915566"/>
                <a:ext cx="7992888" cy="37766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第二部分生成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,</m:t>
                        </m:r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來自二元常態分佈，針對不同的統計方法、模型，比較各結果之間的差異。</a:t>
                </a:r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3" name="TextBox 9">
                <a:extLst>
                  <a:ext uri="{FF2B5EF4-FFF2-40B4-BE49-F238E27FC236}">
                    <a16:creationId xmlns:a16="http://schemas.microsoft.com/office/drawing/2014/main" id="{6F7C97A7-8F06-4B25-8B41-859F95D16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15566"/>
                <a:ext cx="7992888" cy="377667"/>
              </a:xfrm>
              <a:prstGeom prst="rect">
                <a:avLst/>
              </a:prstGeom>
              <a:blipFill>
                <a:blip r:embed="rId4"/>
                <a:stretch>
                  <a:fillRect l="-229" r="-76" b="-161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xmlns="" id="{3B8D326A-0AB1-45C7-895F-E9051B80F7B6}"/>
                  </a:ext>
                </a:extLst>
              </p:cNvPr>
              <p:cNvSpPr txBox="1"/>
              <p:nvPr/>
            </p:nvSpPr>
            <p:spPr>
              <a:xfrm>
                <a:off x="611560" y="1419622"/>
                <a:ext cx="7493371" cy="2181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生成樣本數為</a:t>
                </a:r>
                <a14:m>
                  <m:oMath xmlns:m="http://schemas.openxmlformats.org/officeDocument/2006/math">
                    <m:r>
                      <a:rPr lang="en-US" altLang="zh-TW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𝑛</m:t>
                    </m:r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</m:oMath>
                </a14:m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的隨機變數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1400" b="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sz="1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sz="1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,</m:t>
                        </m:r>
                        <m: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sz="1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∼</m:t>
                    </m:r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𝐵𝑉𝑁</m:t>
                    </m:r>
                    <m:d>
                      <m:dPr>
                        <m:ctrlP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0 , 0 , 1 ,1 ,−0.7</m:t>
                        </m:r>
                      </m:e>
                    </m:d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, </m:t>
                    </m:r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𝐶</m:t>
                    </m:r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∼</m:t>
                    </m:r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𝑙𝑜𝑔𝑛𝑜𝑟𝑚𝑎𝑙</m:t>
                    </m:r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(</m:t>
                    </m:r>
                    <m:r>
                      <a:rPr lang="zh-TW" altLang="en-US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𝜇</m:t>
                    </m:r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,1) </m:t>
                    </m:r>
                  </m:oMath>
                </a14:m>
                <a:endParaRPr lang="en-US" altLang="zh-TW" sz="14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342900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觀測時間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𝑉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func>
                      <m:funcPr>
                        <m:ctrlP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4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min</m:t>
                        </m:r>
                      </m:fName>
                      <m:e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1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,  </m:t>
                        </m:r>
                        <m:sSub>
                          <m:sSubPr>
                            <m:ctrlPr>
                              <a:rPr lang="en-US" altLang="zh-TW" sz="1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，設限指標</a:t>
                </a:r>
                <a14:m>
                  <m:oMath xmlns:m="http://schemas.openxmlformats.org/officeDocument/2006/math">
                    <m:r>
                      <a:rPr lang="zh-TW" altLang="en-US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sSub>
                      <m:sSub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zh-TW" altLang="en-US" sz="1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△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𝐼</m:t>
                    </m:r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{ </m:t>
                    </m:r>
                    <m:sSub>
                      <m:sSubPr>
                        <m:ctrlP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𝑇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≤</m:t>
                    </m:r>
                    <m:sSub>
                      <m:sSubPr>
                        <m:ctrlP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𝐶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}</m:t>
                    </m:r>
                  </m:oMath>
                </a14:m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342900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依據不同風險模型估計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𝑇𝑃</m:t>
                        </m:r>
                      </m:e>
                      <m:sub>
                        <m: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𝑐</m:t>
                        </m:r>
                      </m:e>
                    </m:d>
                    <m:r>
                      <a:rPr lang="zh-TW" altLang="en-US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、</m:t>
                    </m:r>
                    <m:sSub>
                      <m:sSubPr>
                        <m:ctrlP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𝐹𝑃</m:t>
                        </m:r>
                      </m:e>
                      <m:sub>
                        <m: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𝑐</m:t>
                        </m:r>
                      </m:e>
                    </m:d>
                    <m:r>
                      <a:rPr lang="zh-TW" altLang="en-US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、</m:t>
                    </m:r>
                    <m:r>
                      <a:rPr lang="en-US" altLang="zh-TW" sz="1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𝐴𝑈𝐶</m:t>
                    </m:r>
                  </m:oMath>
                </a14:m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及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Concordance</a:t>
                </a:r>
              </a:p>
              <a:p>
                <a:pPr marL="342900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計算標準差</a:t>
                </a:r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以上步驟重複 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1000</a:t>
                </a: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次</a:t>
                </a:r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3B8D326A-0AB1-45C7-895F-E9051B80F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419622"/>
                <a:ext cx="7493371" cy="2181816"/>
              </a:xfrm>
              <a:prstGeom prst="rect">
                <a:avLst/>
              </a:prstGeom>
              <a:blipFill>
                <a:blip r:embed="rId5"/>
                <a:stretch>
                  <a:fillRect l="-81" b="-19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147F0A3E-1A67-4FBC-8953-01385FBE1F6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4889401"/>
            <a:ext cx="2057400" cy="274637"/>
          </a:xfrm>
        </p:spPr>
        <p:txBody>
          <a:bodyPr/>
          <a:lstStyle/>
          <a:p>
            <a:fld id="{F129A72B-C4AF-485B-A43D-B172DFC38A3B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8754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AE5BB1A8-2419-4018-ABFD-52C61705B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238151"/>
            <a:ext cx="9144000" cy="288032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normal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模擬結果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D9820F29-B278-4C55-960E-EAA3A2ABFCE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4889401"/>
            <a:ext cx="2057400" cy="274637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A72B-C4AF-485B-A43D-B172DFC38A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10E79DC4-CEEB-49C1-9E9E-1F1FF4968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082727"/>
              </p:ext>
            </p:extLst>
          </p:nvPr>
        </p:nvGraphicFramePr>
        <p:xfrm>
          <a:off x="175099" y="943226"/>
          <a:ext cx="8793801" cy="3543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197">
                  <a:extLst>
                    <a:ext uri="{9D8B030D-6E8A-4147-A177-3AD203B41FA5}">
                      <a16:colId xmlns:a16="http://schemas.microsoft.com/office/drawing/2014/main" xmlns="" val="2151700686"/>
                    </a:ext>
                  </a:extLst>
                </a:gridCol>
                <a:gridCol w="977827">
                  <a:extLst>
                    <a:ext uri="{9D8B030D-6E8A-4147-A177-3AD203B41FA5}">
                      <a16:colId xmlns:a16="http://schemas.microsoft.com/office/drawing/2014/main" xmlns="" val="4019245926"/>
                    </a:ext>
                  </a:extLst>
                </a:gridCol>
                <a:gridCol w="613164">
                  <a:extLst>
                    <a:ext uri="{9D8B030D-6E8A-4147-A177-3AD203B41FA5}">
                      <a16:colId xmlns:a16="http://schemas.microsoft.com/office/drawing/2014/main" xmlns="" val="2556546022"/>
                    </a:ext>
                  </a:extLst>
                </a:gridCol>
                <a:gridCol w="564761">
                  <a:extLst>
                    <a:ext uri="{9D8B030D-6E8A-4147-A177-3AD203B41FA5}">
                      <a16:colId xmlns:a16="http://schemas.microsoft.com/office/drawing/2014/main" xmlns="" val="1007648352"/>
                    </a:ext>
                  </a:extLst>
                </a:gridCol>
                <a:gridCol w="502012">
                  <a:extLst>
                    <a:ext uri="{9D8B030D-6E8A-4147-A177-3AD203B41FA5}">
                      <a16:colId xmlns:a16="http://schemas.microsoft.com/office/drawing/2014/main" xmlns="" val="388396979"/>
                    </a:ext>
                  </a:extLst>
                </a:gridCol>
                <a:gridCol w="627513">
                  <a:extLst>
                    <a:ext uri="{9D8B030D-6E8A-4147-A177-3AD203B41FA5}">
                      <a16:colId xmlns:a16="http://schemas.microsoft.com/office/drawing/2014/main" xmlns="" val="3102350935"/>
                    </a:ext>
                  </a:extLst>
                </a:gridCol>
                <a:gridCol w="627513">
                  <a:extLst>
                    <a:ext uri="{9D8B030D-6E8A-4147-A177-3AD203B41FA5}">
                      <a16:colId xmlns:a16="http://schemas.microsoft.com/office/drawing/2014/main" xmlns="" val="4154481451"/>
                    </a:ext>
                  </a:extLst>
                </a:gridCol>
                <a:gridCol w="627513">
                  <a:extLst>
                    <a:ext uri="{9D8B030D-6E8A-4147-A177-3AD203B41FA5}">
                      <a16:colId xmlns:a16="http://schemas.microsoft.com/office/drawing/2014/main" xmlns="" val="2526202416"/>
                    </a:ext>
                  </a:extLst>
                </a:gridCol>
                <a:gridCol w="627513">
                  <a:extLst>
                    <a:ext uri="{9D8B030D-6E8A-4147-A177-3AD203B41FA5}">
                      <a16:colId xmlns:a16="http://schemas.microsoft.com/office/drawing/2014/main" xmlns="" val="351639448"/>
                    </a:ext>
                  </a:extLst>
                </a:gridCol>
                <a:gridCol w="627513">
                  <a:extLst>
                    <a:ext uri="{9D8B030D-6E8A-4147-A177-3AD203B41FA5}">
                      <a16:colId xmlns:a16="http://schemas.microsoft.com/office/drawing/2014/main" xmlns="" val="1820778536"/>
                    </a:ext>
                  </a:extLst>
                </a:gridCol>
                <a:gridCol w="627513">
                  <a:extLst>
                    <a:ext uri="{9D8B030D-6E8A-4147-A177-3AD203B41FA5}">
                      <a16:colId xmlns:a16="http://schemas.microsoft.com/office/drawing/2014/main" xmlns="" val="1990544434"/>
                    </a:ext>
                  </a:extLst>
                </a:gridCol>
                <a:gridCol w="627513">
                  <a:extLst>
                    <a:ext uri="{9D8B030D-6E8A-4147-A177-3AD203B41FA5}">
                      <a16:colId xmlns:a16="http://schemas.microsoft.com/office/drawing/2014/main" xmlns="" val="1117978336"/>
                    </a:ext>
                  </a:extLst>
                </a:gridCol>
                <a:gridCol w="627513">
                  <a:extLst>
                    <a:ext uri="{9D8B030D-6E8A-4147-A177-3AD203B41FA5}">
                      <a16:colId xmlns:a16="http://schemas.microsoft.com/office/drawing/2014/main" xmlns="" val="1730663780"/>
                    </a:ext>
                  </a:extLst>
                </a:gridCol>
                <a:gridCol w="556736">
                  <a:extLst>
                    <a:ext uri="{9D8B030D-6E8A-4147-A177-3AD203B41FA5}">
                      <a16:colId xmlns:a16="http://schemas.microsoft.com/office/drawing/2014/main" xmlns="" val="1173151243"/>
                    </a:ext>
                  </a:extLst>
                </a:gridCol>
              </a:tblGrid>
              <a:tr h="262189">
                <a:tc gridSpan="1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20 % censoring</a:t>
                      </a:r>
                      <a:r>
                        <a:rPr lang="zh-TW" altLang="en-US" sz="1100" dirty="0"/>
                        <a:t> </a:t>
                      </a:r>
                      <a:r>
                        <a:rPr lang="en-US" altLang="zh-TW" sz="1100" dirty="0"/>
                        <a:t>(n = 200)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8269270"/>
                  </a:ext>
                </a:extLst>
              </a:tr>
              <a:tr h="397718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100" b="0" u="none" dirty="0"/>
                        <a:t>Log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100" b="0" u="none" dirty="0"/>
                        <a:t>Time</a:t>
                      </a:r>
                      <a:endParaRPr lang="zh-TW" altLang="en-US" sz="1100" b="0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Target value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Cox model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residual smooth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PO model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AFT model</a:t>
                      </a:r>
                      <a:r>
                        <a:rPr lang="zh-TW" altLang="en-US" sz="1050" dirty="0"/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CD1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CD2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639674"/>
                  </a:ext>
                </a:extLst>
              </a:tr>
              <a:tr h="262189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AUC(t)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EST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SD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EST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SD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EST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SD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EST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SD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EST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SD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EST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SD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6320189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- 2.00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C00000"/>
                          </a:solidFill>
                        </a:rPr>
                        <a:t>0.884</a:t>
                      </a:r>
                      <a:endParaRPr lang="zh-TW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0.754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0.028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0.880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0.040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0.848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0.885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0.020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0.917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0.060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0.854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0.062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56776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- 1.50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C00000"/>
                          </a:solidFill>
                        </a:rPr>
                        <a:t>0.833</a:t>
                      </a:r>
                      <a:endParaRPr lang="zh-TW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0.746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0.026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0.840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0.032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0.821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0.021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0.836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0.016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0.884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0.044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0.818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0.048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724027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- 1.00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C00000"/>
                          </a:solidFill>
                        </a:rPr>
                        <a:t>0.782</a:t>
                      </a:r>
                      <a:endParaRPr lang="zh-TW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0.735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0.777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0.031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0.786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0.019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0.783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0.857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0.774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0.039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6040804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- 0.50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C00000"/>
                          </a:solidFill>
                        </a:rPr>
                        <a:t>0.734</a:t>
                      </a:r>
                      <a:endParaRPr lang="zh-TW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0.726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0.021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0.727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0.743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0.019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0.736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0.015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0.836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0.030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0.731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0077010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  0.00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C00000"/>
                          </a:solidFill>
                        </a:rPr>
                        <a:t>0.693</a:t>
                      </a:r>
                      <a:endParaRPr lang="zh-TW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0.717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0.021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0.688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0.037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0.698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0.020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0.694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0.016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0.831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0.031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0.704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0.029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0053682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0.50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C00000"/>
                          </a:solidFill>
                        </a:rPr>
                        <a:t>0.660</a:t>
                      </a:r>
                      <a:endParaRPr lang="zh-TW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0.711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0.663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0.041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0.655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0.662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0.020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0.837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0.032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0.692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0.029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5643592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1.00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C00000"/>
                          </a:solidFill>
                        </a:rPr>
                        <a:t>0.634</a:t>
                      </a:r>
                      <a:endParaRPr lang="zh-TW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0.703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0.039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0.645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0.060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0.615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0.032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0.636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0.032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0.858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0.041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0.697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0.035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2928446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1.50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C00000"/>
                          </a:solidFill>
                        </a:rPr>
                        <a:t>0.614</a:t>
                      </a:r>
                      <a:endParaRPr lang="zh-TW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0.693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0.092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0.653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0.100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0.607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0.076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0.639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0.071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0.880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0.062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0.714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0.070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9373139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2.00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C00000"/>
                          </a:solidFill>
                        </a:rPr>
                        <a:t>0.598</a:t>
                      </a:r>
                      <a:endParaRPr lang="zh-TW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0.647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0.163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0.642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0.159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0.598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0.126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/>
                        <a:t>0.638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0.166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0.876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0.105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0.628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0.253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7870733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C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C00000"/>
                          </a:solidFill>
                        </a:rPr>
                        <a:t>0.741</a:t>
                      </a:r>
                      <a:endParaRPr lang="zh-TW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0.728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0.020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0.744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0.018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0.745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0.018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0.749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0.011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7382330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7B2A8BA-7EAE-4304-9F6E-F859F02D9941}"/>
              </a:ext>
            </a:extLst>
          </p:cNvPr>
          <p:cNvSpPr/>
          <p:nvPr/>
        </p:nvSpPr>
        <p:spPr>
          <a:xfrm>
            <a:off x="1691680" y="1851670"/>
            <a:ext cx="64807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4C8B2D9-C6C1-4908-8637-47977A7A11A1}"/>
              </a:ext>
            </a:extLst>
          </p:cNvPr>
          <p:cNvSpPr/>
          <p:nvPr/>
        </p:nvSpPr>
        <p:spPr>
          <a:xfrm>
            <a:off x="1691680" y="3447526"/>
            <a:ext cx="64807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CD60C19B-0DEF-4158-966D-C4D2C7272AA8}"/>
              </a:ext>
            </a:extLst>
          </p:cNvPr>
          <p:cNvSpPr/>
          <p:nvPr/>
        </p:nvSpPr>
        <p:spPr>
          <a:xfrm>
            <a:off x="2855888" y="3455696"/>
            <a:ext cx="64807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AEA08828-3533-4CCA-ABF8-FD202ED92887}"/>
              </a:ext>
            </a:extLst>
          </p:cNvPr>
          <p:cNvSpPr/>
          <p:nvPr/>
        </p:nvSpPr>
        <p:spPr>
          <a:xfrm>
            <a:off x="3995936" y="3447526"/>
            <a:ext cx="64807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8E350870-DDDD-4A8F-AB01-5F93EC41EA0F}"/>
              </a:ext>
            </a:extLst>
          </p:cNvPr>
          <p:cNvSpPr/>
          <p:nvPr/>
        </p:nvSpPr>
        <p:spPr>
          <a:xfrm>
            <a:off x="5234730" y="3723878"/>
            <a:ext cx="648072" cy="515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9D39ECDD-4A6C-429B-8FC4-673AB61FA196}"/>
              </a:ext>
            </a:extLst>
          </p:cNvPr>
          <p:cNvSpPr/>
          <p:nvPr/>
        </p:nvSpPr>
        <p:spPr>
          <a:xfrm>
            <a:off x="7812360" y="3447526"/>
            <a:ext cx="64807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25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緒論</a:t>
            </a:r>
            <a:endParaRPr lang="ko-KR" altLang="en-US" sz="3200" dirty="0">
              <a:latin typeface="標楷體" panose="03000509000000000000" pitchFamily="65" charset="-12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9552" y="690263"/>
            <a:ext cx="7430012" cy="3243037"/>
            <a:chOff x="489395" y="946492"/>
            <a:chExt cx="3522308" cy="3243037"/>
          </a:xfrm>
        </p:grpSpPr>
        <p:sp>
          <p:nvSpPr>
            <p:cNvPr id="10" name="TextBox 9"/>
            <p:cNvSpPr txBox="1"/>
            <p:nvPr/>
          </p:nvSpPr>
          <p:spPr>
            <a:xfrm>
              <a:off x="496578" y="1551819"/>
              <a:ext cx="3515125" cy="26377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受試者特徵曲線</a:t>
              </a:r>
              <a:r>
                <a: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(</a:t>
              </a:r>
              <a:r>
                <a: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Receiver Operating Characteristic curve</a:t>
              </a:r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，簡稱 </a:t>
              </a:r>
              <a:r>
                <a: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ROC</a:t>
              </a:r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標楷體" panose="03000509000000000000" pitchFamily="65" charset="-120"/>
                  <a:cs typeface="Calibri" panose="020F0502020204030204" pitchFamily="34" charset="0"/>
                </a:rPr>
                <a:t> </a:t>
              </a:r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曲線</a:t>
              </a:r>
              <a:r>
                <a: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)</a:t>
              </a:r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，常用於醫學上，用於</a:t>
              </a:r>
              <a:r>
                <a:rPr lang="zh-TW" altLang="en-US" sz="1400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評估生物指標對疾病的區分能力</a:t>
              </a:r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。</a:t>
              </a:r>
              <a:endPara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傳統的定義方式，僅適用於二元分佈的資料，為了推廣至存活資料的應用，本研究採用</a:t>
              </a:r>
              <a:endPara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   </a:t>
              </a:r>
              <a:r>
                <a:rPr lang="en-US" altLang="zh-TW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Heagerty</a:t>
              </a:r>
              <a:r>
                <a: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 &amp;</a:t>
              </a:r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Zheng.</a:t>
              </a:r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(2005)</a:t>
              </a:r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提出的</a:t>
              </a:r>
              <a:r>
                <a:rPr lang="zh-TW" altLang="en-US" sz="1400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時間相依敏感度與特異度</a:t>
              </a:r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，進而得到</a:t>
              </a:r>
              <a:r>
                <a:rPr lang="zh-TW" altLang="en-US" sz="1400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時間相依</a:t>
              </a:r>
              <a:r>
                <a:rPr lang="en-US" altLang="zh-TW" sz="1400" dirty="0">
                  <a:solidFill>
                    <a:srgbClr val="C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ROC</a:t>
              </a:r>
              <a:r>
                <a:rPr lang="zh-TW" altLang="en-US" sz="1400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曲線</a:t>
              </a:r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。</a:t>
              </a:r>
              <a:endPara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9395" y="946492"/>
              <a:ext cx="324036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ROC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曲線：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cs typeface="Arial" pitchFamily="34" charset="0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8345A3E2-99F6-4D3F-9A51-1FD40A7D191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4889401"/>
            <a:ext cx="2057400" cy="274637"/>
          </a:xfrm>
        </p:spPr>
        <p:txBody>
          <a:bodyPr/>
          <a:lstStyle/>
          <a:p>
            <a:fld id="{F129A72B-C4AF-485B-A43D-B172DFC38A3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95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AE5BB1A8-2419-4018-ABFD-52C61705B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238151"/>
            <a:ext cx="9144000" cy="288032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normal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模擬結果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D9820F29-B278-4C55-960E-EAA3A2ABFCE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4889401"/>
            <a:ext cx="2057400" cy="274637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A72B-C4AF-485B-A43D-B172DFC38A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10E79DC4-CEEB-49C1-9E9E-1F1FF4968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920084"/>
              </p:ext>
            </p:extLst>
          </p:nvPr>
        </p:nvGraphicFramePr>
        <p:xfrm>
          <a:off x="175099" y="943226"/>
          <a:ext cx="8793801" cy="3543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197">
                  <a:extLst>
                    <a:ext uri="{9D8B030D-6E8A-4147-A177-3AD203B41FA5}">
                      <a16:colId xmlns:a16="http://schemas.microsoft.com/office/drawing/2014/main" xmlns="" val="2151700686"/>
                    </a:ext>
                  </a:extLst>
                </a:gridCol>
                <a:gridCol w="977827">
                  <a:extLst>
                    <a:ext uri="{9D8B030D-6E8A-4147-A177-3AD203B41FA5}">
                      <a16:colId xmlns:a16="http://schemas.microsoft.com/office/drawing/2014/main" xmlns="" val="4019245926"/>
                    </a:ext>
                  </a:extLst>
                </a:gridCol>
                <a:gridCol w="613164">
                  <a:extLst>
                    <a:ext uri="{9D8B030D-6E8A-4147-A177-3AD203B41FA5}">
                      <a16:colId xmlns:a16="http://schemas.microsoft.com/office/drawing/2014/main" xmlns="" val="2556546022"/>
                    </a:ext>
                  </a:extLst>
                </a:gridCol>
                <a:gridCol w="564761">
                  <a:extLst>
                    <a:ext uri="{9D8B030D-6E8A-4147-A177-3AD203B41FA5}">
                      <a16:colId xmlns:a16="http://schemas.microsoft.com/office/drawing/2014/main" xmlns="" val="1007648352"/>
                    </a:ext>
                  </a:extLst>
                </a:gridCol>
                <a:gridCol w="502012">
                  <a:extLst>
                    <a:ext uri="{9D8B030D-6E8A-4147-A177-3AD203B41FA5}">
                      <a16:colId xmlns:a16="http://schemas.microsoft.com/office/drawing/2014/main" xmlns="" val="388396979"/>
                    </a:ext>
                  </a:extLst>
                </a:gridCol>
                <a:gridCol w="627513">
                  <a:extLst>
                    <a:ext uri="{9D8B030D-6E8A-4147-A177-3AD203B41FA5}">
                      <a16:colId xmlns:a16="http://schemas.microsoft.com/office/drawing/2014/main" xmlns="" val="3102350935"/>
                    </a:ext>
                  </a:extLst>
                </a:gridCol>
                <a:gridCol w="627513">
                  <a:extLst>
                    <a:ext uri="{9D8B030D-6E8A-4147-A177-3AD203B41FA5}">
                      <a16:colId xmlns:a16="http://schemas.microsoft.com/office/drawing/2014/main" xmlns="" val="4154481451"/>
                    </a:ext>
                  </a:extLst>
                </a:gridCol>
                <a:gridCol w="627513">
                  <a:extLst>
                    <a:ext uri="{9D8B030D-6E8A-4147-A177-3AD203B41FA5}">
                      <a16:colId xmlns:a16="http://schemas.microsoft.com/office/drawing/2014/main" xmlns="" val="2526202416"/>
                    </a:ext>
                  </a:extLst>
                </a:gridCol>
                <a:gridCol w="627513">
                  <a:extLst>
                    <a:ext uri="{9D8B030D-6E8A-4147-A177-3AD203B41FA5}">
                      <a16:colId xmlns:a16="http://schemas.microsoft.com/office/drawing/2014/main" xmlns="" val="351639448"/>
                    </a:ext>
                  </a:extLst>
                </a:gridCol>
                <a:gridCol w="627513">
                  <a:extLst>
                    <a:ext uri="{9D8B030D-6E8A-4147-A177-3AD203B41FA5}">
                      <a16:colId xmlns:a16="http://schemas.microsoft.com/office/drawing/2014/main" xmlns="" val="1820778536"/>
                    </a:ext>
                  </a:extLst>
                </a:gridCol>
                <a:gridCol w="627513">
                  <a:extLst>
                    <a:ext uri="{9D8B030D-6E8A-4147-A177-3AD203B41FA5}">
                      <a16:colId xmlns:a16="http://schemas.microsoft.com/office/drawing/2014/main" xmlns="" val="1990544434"/>
                    </a:ext>
                  </a:extLst>
                </a:gridCol>
                <a:gridCol w="627513">
                  <a:extLst>
                    <a:ext uri="{9D8B030D-6E8A-4147-A177-3AD203B41FA5}">
                      <a16:colId xmlns:a16="http://schemas.microsoft.com/office/drawing/2014/main" xmlns="" val="1117978336"/>
                    </a:ext>
                  </a:extLst>
                </a:gridCol>
                <a:gridCol w="627513">
                  <a:extLst>
                    <a:ext uri="{9D8B030D-6E8A-4147-A177-3AD203B41FA5}">
                      <a16:colId xmlns:a16="http://schemas.microsoft.com/office/drawing/2014/main" xmlns="" val="1730663780"/>
                    </a:ext>
                  </a:extLst>
                </a:gridCol>
                <a:gridCol w="556736">
                  <a:extLst>
                    <a:ext uri="{9D8B030D-6E8A-4147-A177-3AD203B41FA5}">
                      <a16:colId xmlns:a16="http://schemas.microsoft.com/office/drawing/2014/main" xmlns="" val="1173151243"/>
                    </a:ext>
                  </a:extLst>
                </a:gridCol>
              </a:tblGrid>
              <a:tr h="262189">
                <a:tc gridSpan="1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40 % censoring</a:t>
                      </a:r>
                      <a:r>
                        <a:rPr lang="zh-TW" altLang="en-US" sz="1100" dirty="0"/>
                        <a:t> </a:t>
                      </a:r>
                      <a:r>
                        <a:rPr lang="en-US" altLang="zh-TW" sz="1100" dirty="0"/>
                        <a:t>(n = 200)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8269270"/>
                  </a:ext>
                </a:extLst>
              </a:tr>
              <a:tr h="397718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100" b="0" u="none" dirty="0"/>
                        <a:t>Log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100" b="0" u="none" dirty="0"/>
                        <a:t>Time</a:t>
                      </a:r>
                      <a:endParaRPr lang="zh-TW" altLang="en-US" sz="1100" b="0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Target value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Cox model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residual smooth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PO model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AFT model</a:t>
                      </a:r>
                      <a:r>
                        <a:rPr lang="zh-TW" altLang="en-US" sz="1050" dirty="0"/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CD1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CD2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639674"/>
                  </a:ext>
                </a:extLst>
              </a:tr>
              <a:tr h="262189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AUC(t)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EST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SD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EST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SD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EST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SD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EST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SD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EST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SD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EST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SD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6320189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- 2.00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0.884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0.768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0.031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0.881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0.042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0.850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0.024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0.885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0.031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0.911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0.061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0.885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0.062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56776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- 1.50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0.833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0.759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0.028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0.836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0.034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0.823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0.022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0.836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0.027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0.888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0.043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0.819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0.048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724027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- 1.00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0.782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0.749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0.026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0.773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0.035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0.787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0.020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0.784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0.026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0.858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0.036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0.773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0.040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6040804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- 0.50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0.734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0.738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0.023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0.726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0.039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0.744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0.020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0.735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0.027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0.837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0.033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0.731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0.035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0077010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  0.00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0.693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0.729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0.024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0.689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0.044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0.700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0.022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0.693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0.030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0.830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0.036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0.703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0.031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0053682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0.50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0.660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0.721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0.032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0.666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0.053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0.657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0.029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0.661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0.049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0.837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0.040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0.690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0.031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5643592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1.00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0.634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0.710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0.068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0.658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0.084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0.625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0.056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0.646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0.099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0.857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0.063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0.695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0.048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2928446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1.50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0.614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0.683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0.149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0.640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0.150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0.621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0.125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0.633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0.169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0.857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0.103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0.650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0.196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9373139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2.00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0.598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0.626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0.161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0.618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0.158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0.590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0.127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0.615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0.167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0.854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0.114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0.536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0.285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7870733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C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0.741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0.740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0.021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0.744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0.020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0.748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0.019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0.751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00B0F0"/>
                          </a:solidFill>
                        </a:rPr>
                        <a:t>0.020</a:t>
                      </a:r>
                      <a:endParaRPr lang="zh-TW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7382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6447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AE5BB1A8-2419-4018-ABFD-52C61705B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238151"/>
            <a:ext cx="9144000" cy="288032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normal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模擬結果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D9820F29-B278-4C55-960E-EAA3A2ABFCE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4889401"/>
            <a:ext cx="2057400" cy="274637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A72B-C4AF-485B-A43D-B172DFC38A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10E79DC4-CEEB-49C1-9E9E-1F1FF4968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662003"/>
              </p:ext>
            </p:extLst>
          </p:nvPr>
        </p:nvGraphicFramePr>
        <p:xfrm>
          <a:off x="175099" y="943226"/>
          <a:ext cx="8793801" cy="3543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197">
                  <a:extLst>
                    <a:ext uri="{9D8B030D-6E8A-4147-A177-3AD203B41FA5}">
                      <a16:colId xmlns:a16="http://schemas.microsoft.com/office/drawing/2014/main" xmlns="" val="2151700686"/>
                    </a:ext>
                  </a:extLst>
                </a:gridCol>
                <a:gridCol w="977827">
                  <a:extLst>
                    <a:ext uri="{9D8B030D-6E8A-4147-A177-3AD203B41FA5}">
                      <a16:colId xmlns:a16="http://schemas.microsoft.com/office/drawing/2014/main" xmlns="" val="4019245926"/>
                    </a:ext>
                  </a:extLst>
                </a:gridCol>
                <a:gridCol w="613164">
                  <a:extLst>
                    <a:ext uri="{9D8B030D-6E8A-4147-A177-3AD203B41FA5}">
                      <a16:colId xmlns:a16="http://schemas.microsoft.com/office/drawing/2014/main" xmlns="" val="2556546022"/>
                    </a:ext>
                  </a:extLst>
                </a:gridCol>
                <a:gridCol w="564761">
                  <a:extLst>
                    <a:ext uri="{9D8B030D-6E8A-4147-A177-3AD203B41FA5}">
                      <a16:colId xmlns:a16="http://schemas.microsoft.com/office/drawing/2014/main" xmlns="" val="1007648352"/>
                    </a:ext>
                  </a:extLst>
                </a:gridCol>
                <a:gridCol w="502012">
                  <a:extLst>
                    <a:ext uri="{9D8B030D-6E8A-4147-A177-3AD203B41FA5}">
                      <a16:colId xmlns:a16="http://schemas.microsoft.com/office/drawing/2014/main" xmlns="" val="388396979"/>
                    </a:ext>
                  </a:extLst>
                </a:gridCol>
                <a:gridCol w="627513">
                  <a:extLst>
                    <a:ext uri="{9D8B030D-6E8A-4147-A177-3AD203B41FA5}">
                      <a16:colId xmlns:a16="http://schemas.microsoft.com/office/drawing/2014/main" xmlns="" val="3102350935"/>
                    </a:ext>
                  </a:extLst>
                </a:gridCol>
                <a:gridCol w="627513">
                  <a:extLst>
                    <a:ext uri="{9D8B030D-6E8A-4147-A177-3AD203B41FA5}">
                      <a16:colId xmlns:a16="http://schemas.microsoft.com/office/drawing/2014/main" xmlns="" val="4154481451"/>
                    </a:ext>
                  </a:extLst>
                </a:gridCol>
                <a:gridCol w="627513">
                  <a:extLst>
                    <a:ext uri="{9D8B030D-6E8A-4147-A177-3AD203B41FA5}">
                      <a16:colId xmlns:a16="http://schemas.microsoft.com/office/drawing/2014/main" xmlns="" val="2526202416"/>
                    </a:ext>
                  </a:extLst>
                </a:gridCol>
                <a:gridCol w="627513">
                  <a:extLst>
                    <a:ext uri="{9D8B030D-6E8A-4147-A177-3AD203B41FA5}">
                      <a16:colId xmlns:a16="http://schemas.microsoft.com/office/drawing/2014/main" xmlns="" val="351639448"/>
                    </a:ext>
                  </a:extLst>
                </a:gridCol>
                <a:gridCol w="627513">
                  <a:extLst>
                    <a:ext uri="{9D8B030D-6E8A-4147-A177-3AD203B41FA5}">
                      <a16:colId xmlns:a16="http://schemas.microsoft.com/office/drawing/2014/main" xmlns="" val="1820778536"/>
                    </a:ext>
                  </a:extLst>
                </a:gridCol>
                <a:gridCol w="627513">
                  <a:extLst>
                    <a:ext uri="{9D8B030D-6E8A-4147-A177-3AD203B41FA5}">
                      <a16:colId xmlns:a16="http://schemas.microsoft.com/office/drawing/2014/main" xmlns="" val="1990544434"/>
                    </a:ext>
                  </a:extLst>
                </a:gridCol>
                <a:gridCol w="627513">
                  <a:extLst>
                    <a:ext uri="{9D8B030D-6E8A-4147-A177-3AD203B41FA5}">
                      <a16:colId xmlns:a16="http://schemas.microsoft.com/office/drawing/2014/main" xmlns="" val="1117978336"/>
                    </a:ext>
                  </a:extLst>
                </a:gridCol>
                <a:gridCol w="627513">
                  <a:extLst>
                    <a:ext uri="{9D8B030D-6E8A-4147-A177-3AD203B41FA5}">
                      <a16:colId xmlns:a16="http://schemas.microsoft.com/office/drawing/2014/main" xmlns="" val="1730663780"/>
                    </a:ext>
                  </a:extLst>
                </a:gridCol>
                <a:gridCol w="556736">
                  <a:extLst>
                    <a:ext uri="{9D8B030D-6E8A-4147-A177-3AD203B41FA5}">
                      <a16:colId xmlns:a16="http://schemas.microsoft.com/office/drawing/2014/main" xmlns="" val="1173151243"/>
                    </a:ext>
                  </a:extLst>
                </a:gridCol>
              </a:tblGrid>
              <a:tr h="262189">
                <a:tc gridSpan="1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20 % censoring</a:t>
                      </a:r>
                      <a:r>
                        <a:rPr lang="zh-TW" altLang="en-US" sz="1100" dirty="0"/>
                        <a:t> </a:t>
                      </a:r>
                      <a:r>
                        <a:rPr lang="en-US" altLang="zh-TW" sz="1100" dirty="0"/>
                        <a:t>(n = 500)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8269270"/>
                  </a:ext>
                </a:extLst>
              </a:tr>
              <a:tr h="397718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100" b="0" u="none" dirty="0"/>
                        <a:t>Log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100" b="0" u="none" dirty="0"/>
                        <a:t>Time</a:t>
                      </a:r>
                      <a:endParaRPr lang="zh-TW" altLang="en-US" sz="1100" b="0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Target value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Cox model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residual smooth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PO model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AFT model</a:t>
                      </a:r>
                      <a:r>
                        <a:rPr lang="zh-TW" altLang="en-US" sz="1050" dirty="0"/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CD1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CD2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639674"/>
                  </a:ext>
                </a:extLst>
              </a:tr>
              <a:tr h="262189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AUC(t)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EST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SD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EST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SD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EST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SD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EST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SD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EST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SD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EST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SD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6320189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- 2.00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0.884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0.751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0.018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0.886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0.025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0.851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0.015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0.885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0.020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0.918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0.867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0.041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56776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- 1.50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0.833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0.743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0.017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0.840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0.020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0.824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0.835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0.016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0.886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0.026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0.820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0.035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724027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- 1.00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0.782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0.733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0.015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0.774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0.021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0.787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0.012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0.783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0.857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0.022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0.771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0.029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6040804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- 0.50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0.734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0.724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0.725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0.745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0.012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0.734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0.015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0.836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0.019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0.729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0.025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0077010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  0.00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0.693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0.716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0.688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0.025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0.699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0.012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0.693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0.016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0.829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0.019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0.703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0.022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0053682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0.50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0.660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0.710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0.015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0.662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0.028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0.654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0.661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0.020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0.837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0.021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0.696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5643592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1.00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0.634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0.704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0.642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0.037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0.613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0.018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0.634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0.032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0.856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0.027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0.705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0.027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2928446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1.50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0.614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0.695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0.047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0.635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0.059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/>
                        <a:t>0.610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0.035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0.619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0.071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0.884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0.040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0.732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0.044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9373139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2.00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0.598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0.676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0.137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0.653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0.137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0.609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0.109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/>
                        <a:t>0.615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0.166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0.883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0.093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0.723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0.176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7870733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C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0.741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0.726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0.743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0.012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0.746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0.011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0.747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0.011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7382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5027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AE5BB1A8-2419-4018-ABFD-52C61705B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238151"/>
            <a:ext cx="9144000" cy="288032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normal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模擬結果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D9820F29-B278-4C55-960E-EAA3A2ABFCE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4889401"/>
            <a:ext cx="2057400" cy="274637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A72B-C4AF-485B-A43D-B172DFC38A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10E79DC4-CEEB-49C1-9E9E-1F1FF4968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567988"/>
              </p:ext>
            </p:extLst>
          </p:nvPr>
        </p:nvGraphicFramePr>
        <p:xfrm>
          <a:off x="175099" y="943226"/>
          <a:ext cx="8793801" cy="3543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197">
                  <a:extLst>
                    <a:ext uri="{9D8B030D-6E8A-4147-A177-3AD203B41FA5}">
                      <a16:colId xmlns:a16="http://schemas.microsoft.com/office/drawing/2014/main" xmlns="" val="2151700686"/>
                    </a:ext>
                  </a:extLst>
                </a:gridCol>
                <a:gridCol w="977827">
                  <a:extLst>
                    <a:ext uri="{9D8B030D-6E8A-4147-A177-3AD203B41FA5}">
                      <a16:colId xmlns:a16="http://schemas.microsoft.com/office/drawing/2014/main" xmlns="" val="4019245926"/>
                    </a:ext>
                  </a:extLst>
                </a:gridCol>
                <a:gridCol w="613164">
                  <a:extLst>
                    <a:ext uri="{9D8B030D-6E8A-4147-A177-3AD203B41FA5}">
                      <a16:colId xmlns:a16="http://schemas.microsoft.com/office/drawing/2014/main" xmlns="" val="2556546022"/>
                    </a:ext>
                  </a:extLst>
                </a:gridCol>
                <a:gridCol w="564761">
                  <a:extLst>
                    <a:ext uri="{9D8B030D-6E8A-4147-A177-3AD203B41FA5}">
                      <a16:colId xmlns:a16="http://schemas.microsoft.com/office/drawing/2014/main" xmlns="" val="1007648352"/>
                    </a:ext>
                  </a:extLst>
                </a:gridCol>
                <a:gridCol w="502012">
                  <a:extLst>
                    <a:ext uri="{9D8B030D-6E8A-4147-A177-3AD203B41FA5}">
                      <a16:colId xmlns:a16="http://schemas.microsoft.com/office/drawing/2014/main" xmlns="" val="388396979"/>
                    </a:ext>
                  </a:extLst>
                </a:gridCol>
                <a:gridCol w="627513">
                  <a:extLst>
                    <a:ext uri="{9D8B030D-6E8A-4147-A177-3AD203B41FA5}">
                      <a16:colId xmlns:a16="http://schemas.microsoft.com/office/drawing/2014/main" xmlns="" val="3102350935"/>
                    </a:ext>
                  </a:extLst>
                </a:gridCol>
                <a:gridCol w="627513">
                  <a:extLst>
                    <a:ext uri="{9D8B030D-6E8A-4147-A177-3AD203B41FA5}">
                      <a16:colId xmlns:a16="http://schemas.microsoft.com/office/drawing/2014/main" xmlns="" val="4154481451"/>
                    </a:ext>
                  </a:extLst>
                </a:gridCol>
                <a:gridCol w="627513">
                  <a:extLst>
                    <a:ext uri="{9D8B030D-6E8A-4147-A177-3AD203B41FA5}">
                      <a16:colId xmlns:a16="http://schemas.microsoft.com/office/drawing/2014/main" xmlns="" val="2526202416"/>
                    </a:ext>
                  </a:extLst>
                </a:gridCol>
                <a:gridCol w="627513">
                  <a:extLst>
                    <a:ext uri="{9D8B030D-6E8A-4147-A177-3AD203B41FA5}">
                      <a16:colId xmlns:a16="http://schemas.microsoft.com/office/drawing/2014/main" xmlns="" val="351639448"/>
                    </a:ext>
                  </a:extLst>
                </a:gridCol>
                <a:gridCol w="627513">
                  <a:extLst>
                    <a:ext uri="{9D8B030D-6E8A-4147-A177-3AD203B41FA5}">
                      <a16:colId xmlns:a16="http://schemas.microsoft.com/office/drawing/2014/main" xmlns="" val="1820778536"/>
                    </a:ext>
                  </a:extLst>
                </a:gridCol>
                <a:gridCol w="627513">
                  <a:extLst>
                    <a:ext uri="{9D8B030D-6E8A-4147-A177-3AD203B41FA5}">
                      <a16:colId xmlns:a16="http://schemas.microsoft.com/office/drawing/2014/main" xmlns="" val="1990544434"/>
                    </a:ext>
                  </a:extLst>
                </a:gridCol>
                <a:gridCol w="627513">
                  <a:extLst>
                    <a:ext uri="{9D8B030D-6E8A-4147-A177-3AD203B41FA5}">
                      <a16:colId xmlns:a16="http://schemas.microsoft.com/office/drawing/2014/main" xmlns="" val="1117978336"/>
                    </a:ext>
                  </a:extLst>
                </a:gridCol>
                <a:gridCol w="627513">
                  <a:extLst>
                    <a:ext uri="{9D8B030D-6E8A-4147-A177-3AD203B41FA5}">
                      <a16:colId xmlns:a16="http://schemas.microsoft.com/office/drawing/2014/main" xmlns="" val="1730663780"/>
                    </a:ext>
                  </a:extLst>
                </a:gridCol>
                <a:gridCol w="556736">
                  <a:extLst>
                    <a:ext uri="{9D8B030D-6E8A-4147-A177-3AD203B41FA5}">
                      <a16:colId xmlns:a16="http://schemas.microsoft.com/office/drawing/2014/main" xmlns="" val="1173151243"/>
                    </a:ext>
                  </a:extLst>
                </a:gridCol>
              </a:tblGrid>
              <a:tr h="262189">
                <a:tc gridSpan="1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40 % censoring</a:t>
                      </a:r>
                      <a:r>
                        <a:rPr lang="zh-TW" altLang="en-US" sz="1100" dirty="0"/>
                        <a:t> </a:t>
                      </a:r>
                      <a:r>
                        <a:rPr lang="en-US" altLang="zh-TW" sz="1100" dirty="0"/>
                        <a:t>(n = 500)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8269270"/>
                  </a:ext>
                </a:extLst>
              </a:tr>
              <a:tr h="397718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100" b="0" u="none" dirty="0"/>
                        <a:t>Log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100" b="0" u="none" dirty="0"/>
                        <a:t>Time</a:t>
                      </a:r>
                      <a:endParaRPr lang="zh-TW" altLang="en-US" sz="1100" b="0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Target value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Cox model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residual smooth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PO model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AFT model</a:t>
                      </a:r>
                      <a:r>
                        <a:rPr lang="zh-TW" altLang="en-US" sz="1050" dirty="0"/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CD1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CD2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639674"/>
                  </a:ext>
                </a:extLst>
              </a:tr>
              <a:tr h="262189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AUC(t)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EST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SD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EST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SD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EST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SD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EST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SD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EST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SD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EST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SD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6320189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- 2.00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0.884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0.765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0.020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0.886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0.025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0.851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0.015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0.885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0.019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0.918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0.035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0.867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0.041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956776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- 1.50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0.833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0.756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0.018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0.833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0.021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0.824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0.835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0.016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0.885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0.027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0.820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0.035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724027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- 1.00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0.782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0.746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0.016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0.771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0.787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0.783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0.015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0.856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0.771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0.029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6040804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- 0.50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0.734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0.736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0.015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0.725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0.025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0.745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0.734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0.016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0.836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0.021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0.729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0.025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0077010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  0.00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0.693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0.728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0.015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0.689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0.029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0.700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0.694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0.019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0.829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0.021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0.703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0053682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0.50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0.660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0.721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0.019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0.666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0.035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0.655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0.017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0.660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0.028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0.836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0.026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0.695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5643592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1.00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0.634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0.711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0.037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0.648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0.053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0.615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0.028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0.635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0.057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0.855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0.038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0.704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2928446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1.50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0.614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0.608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0.103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0.665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0.108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0.610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0.088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/>
                        <a:t>0.611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0.140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0.873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0.071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0.727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0.093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9373139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 </a:t>
                      </a:r>
                      <a:r>
                        <a:rPr lang="en-US" altLang="zh-TW" sz="1050" dirty="0"/>
                        <a:t>2.00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0.598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/>
                        <a:t>0.606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0.164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0.634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0.160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0.594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0.123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/>
                        <a:t>0.601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0.177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0.852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0.122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0.600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0.263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7870733"/>
                  </a:ext>
                </a:extLst>
              </a:tr>
              <a:tr h="262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C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0.741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0.738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0.743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0.013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0.747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0.012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/>
                        <a:t>0.748</a:t>
                      </a:r>
                      <a:endParaRPr lang="zh-TW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0.012</a:t>
                      </a:r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7382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0717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模擬結論</a:t>
            </a:r>
            <a:endParaRPr lang="ko-KR" altLang="en-US" sz="3200" dirty="0">
              <a:latin typeface="標楷體" panose="03000509000000000000" pitchFamily="65" charset="-120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xmlns="" id="{6F7C97A7-8F06-4B25-8B41-859F95D16774}"/>
              </a:ext>
            </a:extLst>
          </p:cNvPr>
          <p:cNvSpPr txBox="1"/>
          <p:nvPr/>
        </p:nvSpPr>
        <p:spPr>
          <a:xfrm>
            <a:off x="467544" y="968576"/>
            <a:ext cx="7560840" cy="26936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實驗後期，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AUC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的估計容易受估計方法影響，修正後的表現更好。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一致性指標因為權重關係，較不受後期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AUC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改變所影響。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在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同一筆資料上的模型比較，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模型的估計結果較好。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9C65B31F-028F-46E5-ADA4-26C6BEFDACC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4889401"/>
            <a:ext cx="2057400" cy="274637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A72B-C4AF-485B-A43D-B172DFC38A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85090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形 3" descr="打開的書本">
            <a:extLst>
              <a:ext uri="{FF2B5EF4-FFF2-40B4-BE49-F238E27FC236}">
                <a16:creationId xmlns:a16="http://schemas.microsoft.com/office/drawing/2014/main" xmlns="" id="{B9ACFFD6-667C-4A04-9FD4-99CAA13552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520361" y="1871053"/>
            <a:ext cx="1401394" cy="1401394"/>
          </a:xfrm>
          <a:prstGeom prst="rect">
            <a:avLst/>
          </a:prstGeom>
          <a:effectLst>
            <a:outerShdw dist="50800" dir="5400000" sx="132000" sy="132000" algn="ctr" rotWithShape="0">
              <a:srgbClr val="000000">
                <a:alpha val="18000"/>
              </a:srgbClr>
            </a:outerShdw>
          </a:effec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79621" y="2374532"/>
            <a:ext cx="2473331" cy="473576"/>
          </a:xfrm>
        </p:spPr>
        <p:txBody>
          <a:bodyPr anchor="t">
            <a:normAutofit fontScale="77500" lnSpcReduction="20000"/>
          </a:bodyPr>
          <a:lstStyle/>
          <a:p>
            <a:pPr lvl="0"/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資料分析</a:t>
            </a:r>
            <a:endParaRPr lang="en-US" altLang="ko-KR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F8CE0ACB-BCE6-4C7A-93EC-A518BDD3F9DE}"/>
              </a:ext>
            </a:extLst>
          </p:cNvPr>
          <p:cNvSpPr txBox="1"/>
          <p:nvPr/>
        </p:nvSpPr>
        <p:spPr>
          <a:xfrm>
            <a:off x="2771800" y="2140222"/>
            <a:ext cx="792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4</a:t>
            </a:r>
            <a:endParaRPr lang="zh-TW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4397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愛滋病患者資料介紹</a:t>
            </a:r>
            <a:endParaRPr lang="ko-KR" altLang="en-US" sz="3200" dirty="0">
              <a:latin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CA63DE3B-2B7E-4118-A751-7CD1910E5FCB}"/>
              </a:ext>
            </a:extLst>
          </p:cNvPr>
          <p:cNvSpPr txBox="1"/>
          <p:nvPr/>
        </p:nvSpPr>
        <p:spPr>
          <a:xfrm>
            <a:off x="1259632" y="1131590"/>
            <a:ext cx="5918732" cy="2181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資料為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1990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年至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2003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年的台灣愛滋病患者資訊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使用當中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137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位愛滋病患者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資料記錄每位病人回診時的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CD4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數量及是否接受雞尾酒療法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(HAART)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37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位患者接受雞尾酒療法，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位接受標準療法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最終共有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68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位病患因愛滋病病發而亡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F5A03788-C2F0-4FB2-B57E-196C57876AD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4889401"/>
            <a:ext cx="2057400" cy="274637"/>
          </a:xfrm>
        </p:spPr>
        <p:txBody>
          <a:bodyPr/>
          <a:lstStyle/>
          <a:p>
            <a:fld id="{F129A72B-C4AF-485B-A43D-B172DFC38A3B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10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時間獨立共變數存活模型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CA63DE3B-2B7E-4118-A751-7CD1910E5FCB}"/>
              </a:ext>
            </a:extLst>
          </p:cNvPr>
          <p:cNvSpPr txBox="1"/>
          <p:nvPr/>
        </p:nvSpPr>
        <p:spPr>
          <a:xfrm>
            <a:off x="381460" y="2188116"/>
            <a:ext cx="473206" cy="458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xmlns="" id="{54E8FDDC-CC7E-415D-8D3C-96898769106C}"/>
                  </a:ext>
                </a:extLst>
              </p:cNvPr>
              <p:cNvSpPr txBox="1"/>
              <p:nvPr/>
            </p:nvSpPr>
            <p:spPr>
              <a:xfrm>
                <a:off x="286649" y="2148784"/>
                <a:ext cx="2791149" cy="13202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marR="0" lvl="0" indent="-285750" algn="l" defTabSz="914400" rtl="0" eaLnBrk="1" fontAlgn="auto" latinLnBrk="1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14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+mn-cs"/>
                      </a:rPr>
                      <m:t>𝐌𝐨𝐝𝐞𝐥</m:t>
                    </m:r>
                    <m:r>
                      <a:rPr kumimoji="0" lang="en-US" altLang="zh-TW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+mn-cs"/>
                      </a:rPr>
                      <m:t>  </m:t>
                    </m:r>
                    <m:r>
                      <a:rPr kumimoji="0" lang="el-GR" altLang="zh-TW" sz="14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𝚰</m:t>
                    </m:r>
                    <m:r>
                      <a:rPr kumimoji="0" lang="zh-TW" altLang="en-US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zh-TW" altLang="en-US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zh-TW" altLang="en-US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zh-TW" altLang="en-US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zh-TW" altLang="en-US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altLang="zh-TW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:</m:t>
                    </m:r>
                    <m:r>
                      <a:rPr kumimoji="0" lang="zh-TW" altLang="en-US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zh-TW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en-US" altLang="zh-TW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CD4</a:t>
                </a:r>
                <a:endPara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endParaRPr>
              </a:p>
              <a:p>
                <a:pPr marL="285750" lvl="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0" lang="en-US" altLang="zh-TW" sz="1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+mn-cs"/>
                      </a:rPr>
                      <m:t>𝐌𝐨𝐝𝐞𝐥</m:t>
                    </m:r>
                    <m:r>
                      <a:rPr kumimoji="0" lang="en-US" altLang="zh-TW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+mn-cs"/>
                      </a:rPr>
                      <m:t>  </m:t>
                    </m:r>
                    <m:r>
                      <a:rPr kumimoji="0" lang="el-GR" altLang="zh-TW" sz="1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𝚰</m:t>
                    </m:r>
                    <m:r>
                      <a:rPr kumimoji="0" lang="en-US" altLang="zh-TW" sz="14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𝐈</m:t>
                    </m:r>
                    <m:r>
                      <a:rPr kumimoji="0" lang="zh-TW" altLang="en-US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zh-TW" altLang="en-US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zh-TW" altLang="en-US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altLang="zh-TW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:</m:t>
                    </m:r>
                    <m:r>
                      <a:rPr lang="zh-TW" altLang="en-US" sz="1400" b="1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TW" altLang="en-US" sz="1400" b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m:t>治療方法 </m:t>
                    </m:r>
                  </m:oMath>
                </a14:m>
                <a:endPara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標楷體" panose="03000509000000000000" pitchFamily="65" charset="-120"/>
                  <a:ea typeface="Cambria Math" panose="02040503050406030204" pitchFamily="18" charset="0"/>
                  <a:cs typeface="+mn-cs"/>
                </a:endParaRPr>
              </a:p>
              <a:p>
                <a:pPr marL="285750" lvl="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0" lang="en-US" altLang="zh-TW" sz="1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+mn-cs"/>
                      </a:rPr>
                      <m:t>𝐌𝐨𝐝𝐞𝐥</m:t>
                    </m:r>
                    <m:r>
                      <a:rPr kumimoji="0" lang="en-US" altLang="zh-TW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+mn-cs"/>
                      </a:rPr>
                      <m:t>  </m:t>
                    </m:r>
                    <m:r>
                      <a:rPr kumimoji="0" lang="el-GR" altLang="zh-TW" sz="1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𝚰</m:t>
                    </m:r>
                    <m:r>
                      <a:rPr kumimoji="0" lang="en-US" altLang="zh-TW" sz="14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𝐈𝐈</m:t>
                    </m:r>
                    <m:r>
                      <a:rPr kumimoji="0" lang="zh-TW" altLang="en-US" sz="1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altLang="zh-TW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:</m:t>
                    </m:r>
                    <m:r>
                      <a:rPr lang="zh-TW" altLang="en-US" sz="1400" b="1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sz="1400" b="1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1400" b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CD</m:t>
                    </m:r>
                    <m:r>
                      <m:rPr>
                        <m:nor/>
                      </m:rPr>
                      <a:rPr lang="en-US" altLang="zh-TW" sz="1400" b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altLang="zh-TW" sz="1400" b="1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kumimoji="0" lang="zh-TW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rPr>
                      <m:t>治療方法</m:t>
                    </m:r>
                  </m:oMath>
                </a14:m>
                <a:endPara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54E8FDDC-CC7E-415D-8D3C-968987691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49" y="2148784"/>
                <a:ext cx="2791149" cy="1320233"/>
              </a:xfrm>
              <a:prstGeom prst="rect">
                <a:avLst/>
              </a:prstGeom>
              <a:blipFill>
                <a:blip r:embed="rId4"/>
                <a:stretch>
                  <a:fillRect l="-218" b="-27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226EEA0D-0B36-4A60-A399-6DA505E10E1D}"/>
              </a:ext>
            </a:extLst>
          </p:cNvPr>
          <p:cNvSpPr txBox="1"/>
          <p:nvPr/>
        </p:nvSpPr>
        <p:spPr>
          <a:xfrm>
            <a:off x="4812377" y="1972702"/>
            <a:ext cx="2460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不同風險模型下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Concordance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比較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D149D667-B2BB-4030-9FAC-B8BD3A20C40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4889401"/>
            <a:ext cx="2057400" cy="274637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A72B-C4AF-485B-A43D-B172DFC38A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73B52166-1C47-41E5-9C25-50296647789B}"/>
              </a:ext>
            </a:extLst>
          </p:cNvPr>
          <p:cNvSpPr txBox="1"/>
          <p:nvPr/>
        </p:nvSpPr>
        <p:spPr>
          <a:xfrm>
            <a:off x="349885" y="1234878"/>
            <a:ext cx="8326571" cy="458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將資料當作時間獨立共變數資料，取患者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CD4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指數第一筆測量值作共變數，分別考慮三種情形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xmlns="" id="{8D753544-F341-4A4F-B67D-ED35F840C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0262738"/>
                  </p:ext>
                </p:extLst>
              </p:nvPr>
            </p:nvGraphicFramePr>
            <p:xfrm>
              <a:off x="3017998" y="2233686"/>
              <a:ext cx="5935534" cy="14850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6283">
                      <a:extLst>
                        <a:ext uri="{9D8B030D-6E8A-4147-A177-3AD203B41FA5}">
                          <a16:colId xmlns:a16="http://schemas.microsoft.com/office/drawing/2014/main" xmlns="" val="3179434090"/>
                        </a:ext>
                      </a:extLst>
                    </a:gridCol>
                    <a:gridCol w="606283">
                      <a:extLst>
                        <a:ext uri="{9D8B030D-6E8A-4147-A177-3AD203B41FA5}">
                          <a16:colId xmlns:a16="http://schemas.microsoft.com/office/drawing/2014/main" xmlns="" val="348017687"/>
                        </a:ext>
                      </a:extLst>
                    </a:gridCol>
                    <a:gridCol w="590371">
                      <a:extLst>
                        <a:ext uri="{9D8B030D-6E8A-4147-A177-3AD203B41FA5}">
                          <a16:colId xmlns:a16="http://schemas.microsoft.com/office/drawing/2014/main" xmlns="" val="997046760"/>
                        </a:ext>
                      </a:extLst>
                    </a:gridCol>
                    <a:gridCol w="590371">
                      <a:extLst>
                        <a:ext uri="{9D8B030D-6E8A-4147-A177-3AD203B41FA5}">
                          <a16:colId xmlns:a16="http://schemas.microsoft.com/office/drawing/2014/main" xmlns="" val="667417372"/>
                        </a:ext>
                      </a:extLst>
                    </a:gridCol>
                    <a:gridCol w="590371">
                      <a:extLst>
                        <a:ext uri="{9D8B030D-6E8A-4147-A177-3AD203B41FA5}">
                          <a16:colId xmlns:a16="http://schemas.microsoft.com/office/drawing/2014/main" xmlns="" val="2967953143"/>
                        </a:ext>
                      </a:extLst>
                    </a:gridCol>
                    <a:gridCol w="590371">
                      <a:extLst>
                        <a:ext uri="{9D8B030D-6E8A-4147-A177-3AD203B41FA5}">
                          <a16:colId xmlns:a16="http://schemas.microsoft.com/office/drawing/2014/main" xmlns="" val="2636628732"/>
                        </a:ext>
                      </a:extLst>
                    </a:gridCol>
                    <a:gridCol w="590371">
                      <a:extLst>
                        <a:ext uri="{9D8B030D-6E8A-4147-A177-3AD203B41FA5}">
                          <a16:colId xmlns:a16="http://schemas.microsoft.com/office/drawing/2014/main" xmlns="" val="1124367091"/>
                        </a:ext>
                      </a:extLst>
                    </a:gridCol>
                    <a:gridCol w="590371">
                      <a:extLst>
                        <a:ext uri="{9D8B030D-6E8A-4147-A177-3AD203B41FA5}">
                          <a16:colId xmlns:a16="http://schemas.microsoft.com/office/drawing/2014/main" xmlns="" val="4275561508"/>
                        </a:ext>
                      </a:extLst>
                    </a:gridCol>
                    <a:gridCol w="590371">
                      <a:extLst>
                        <a:ext uri="{9D8B030D-6E8A-4147-A177-3AD203B41FA5}">
                          <a16:colId xmlns:a16="http://schemas.microsoft.com/office/drawing/2014/main" xmlns="" val="449767656"/>
                        </a:ext>
                      </a:extLst>
                    </a:gridCol>
                    <a:gridCol w="590371">
                      <a:extLst>
                        <a:ext uri="{9D8B030D-6E8A-4147-A177-3AD203B41FA5}">
                          <a16:colId xmlns:a16="http://schemas.microsoft.com/office/drawing/2014/main" xmlns="" val="708088676"/>
                        </a:ext>
                      </a:extLst>
                    </a:gridCol>
                  </a:tblGrid>
                  <a:tr h="297002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Cox</a:t>
                          </a:r>
                          <a:endParaRPr lang="zh-TW" altLang="en-US" sz="1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AFT</a:t>
                          </a:r>
                          <a:endParaRPr lang="zh-TW" altLang="en-US" sz="1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</a:t>
                          </a:r>
                          <a:endParaRPr lang="zh-TW" altLang="en-US" sz="1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135620752"/>
                      </a:ext>
                    </a:extLst>
                  </a:tr>
                  <a:tr h="29700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𝐌𝐨𝐝𝐞𝐥</m:t>
                                </m:r>
                              </m:oMath>
                            </m:oMathPara>
                          </a14:m>
                          <a:endParaRPr lang="zh-TW" altLang="en-US" sz="1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6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EST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6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ASE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6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SD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6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EST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6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ASE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6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SD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6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EST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6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ASE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6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SD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6F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885622732"/>
                      </a:ext>
                    </a:extLst>
                  </a:tr>
                  <a:tr h="2970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TW" sz="1200" b="1" i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𝚰</m:t>
                                </m:r>
                              </m:oMath>
                            </m:oMathPara>
                          </a14:m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6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0.611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0.027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0.032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0.567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0.027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0.040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b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0.737</a:t>
                          </a:r>
                          <a:endParaRPr lang="zh-TW" altLang="en-US" sz="1200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0.023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0.020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394599867"/>
                      </a:ext>
                    </a:extLst>
                  </a:tr>
                  <a:tr h="2970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1" i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𝐈</m:t>
                                </m:r>
                                <m:r>
                                  <a:rPr lang="el-GR" altLang="zh-TW" sz="1200" b="1" i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𝚰</m:t>
                                </m:r>
                              </m:oMath>
                            </m:oMathPara>
                          </a14:m>
                          <a:endParaRPr lang="zh-TW" altLang="en-US" sz="1200" i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6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0.594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0.009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0.023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0.511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0.008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0.022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0.598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0.008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0.010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798971029"/>
                      </a:ext>
                    </a:extLst>
                  </a:tr>
                  <a:tr h="2970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TW" sz="1200" b="1" i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𝚰</m:t>
                                </m:r>
                                <m:r>
                                  <a:rPr lang="en-US" altLang="zh-TW" sz="1200" b="1" i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𝐈𝐈</m:t>
                                </m:r>
                              </m:oMath>
                            </m:oMathPara>
                          </a14:m>
                          <a:endParaRPr lang="zh-TW" altLang="en-US" sz="1200" i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6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0.675</a:t>
                          </a:r>
                          <a:endParaRPr lang="zh-TW" altLang="en-US" sz="12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0.023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0.026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0.646</a:t>
                          </a:r>
                          <a:endParaRPr lang="zh-TW" altLang="en-US" sz="12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0.021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0.033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0.797</a:t>
                          </a:r>
                          <a:endParaRPr lang="zh-TW" altLang="en-US" sz="12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0.019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0.021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8896772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D753544-F341-4A4F-B67D-ED35F840C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0262738"/>
                  </p:ext>
                </p:extLst>
              </p:nvPr>
            </p:nvGraphicFramePr>
            <p:xfrm>
              <a:off x="3017998" y="2233686"/>
              <a:ext cx="5935534" cy="14850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628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179434090"/>
                        </a:ext>
                      </a:extLst>
                    </a:gridCol>
                    <a:gridCol w="60628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48017687"/>
                        </a:ext>
                      </a:extLst>
                    </a:gridCol>
                    <a:gridCol w="59037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997046760"/>
                        </a:ext>
                      </a:extLst>
                    </a:gridCol>
                    <a:gridCol w="59037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667417372"/>
                        </a:ext>
                      </a:extLst>
                    </a:gridCol>
                    <a:gridCol w="59037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967953143"/>
                        </a:ext>
                      </a:extLst>
                    </a:gridCol>
                    <a:gridCol w="59037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636628732"/>
                        </a:ext>
                      </a:extLst>
                    </a:gridCol>
                    <a:gridCol w="59037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124367091"/>
                        </a:ext>
                      </a:extLst>
                    </a:gridCol>
                    <a:gridCol w="59037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4275561508"/>
                        </a:ext>
                      </a:extLst>
                    </a:gridCol>
                    <a:gridCol w="59037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449767656"/>
                        </a:ext>
                      </a:extLst>
                    </a:gridCol>
                    <a:gridCol w="59037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708088676"/>
                        </a:ext>
                      </a:extLst>
                    </a:gridCol>
                  </a:tblGrid>
                  <a:tr h="297002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Cox</a:t>
                          </a:r>
                          <a:endParaRPr lang="zh-TW" altLang="en-US" sz="1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AFT</a:t>
                          </a:r>
                          <a:endParaRPr lang="zh-TW" altLang="en-US" sz="1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</a:t>
                          </a:r>
                          <a:endParaRPr lang="zh-TW" altLang="en-US" sz="1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135620752"/>
                      </a:ext>
                    </a:extLst>
                  </a:tr>
                  <a:tr h="29700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t="-100000" r="-883838" b="-3102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EST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6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ASE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6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SD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6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EST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6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ASE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6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SD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6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EST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6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ASE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6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SD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6F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885622732"/>
                      </a:ext>
                    </a:extLst>
                  </a:tr>
                  <a:tr h="29700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t="-200000" r="-883838" b="-2102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0.611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0.027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0.032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0.567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0.027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0.040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b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0.737</a:t>
                          </a:r>
                          <a:endParaRPr lang="zh-TW" altLang="en-US" sz="1200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0.023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0.020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394599867"/>
                      </a:ext>
                    </a:extLst>
                  </a:tr>
                  <a:tr h="29700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t="-300000" r="-883838" b="-1102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0.594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0.009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0.023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0.511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0.008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0.022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0.598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0.008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0.010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798971029"/>
                      </a:ext>
                    </a:extLst>
                  </a:tr>
                  <a:tr h="29700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t="-400000" r="-883838" b="-102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0.675</a:t>
                          </a:r>
                          <a:endParaRPr lang="zh-TW" altLang="en-US" sz="12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0.023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0.026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0.646</a:t>
                          </a:r>
                          <a:endParaRPr lang="zh-TW" altLang="en-US" sz="12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0.021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0.033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0.797</a:t>
                          </a:r>
                          <a:endParaRPr lang="zh-TW" altLang="en-US" sz="12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0.019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0.021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8896772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A05E4AD9-7124-4B0D-AE63-96431BB07935}"/>
              </a:ext>
            </a:extLst>
          </p:cNvPr>
          <p:cNvSpPr txBox="1"/>
          <p:nvPr/>
        </p:nvSpPr>
        <p:spPr>
          <a:xfrm>
            <a:off x="3347864" y="3734711"/>
            <a:ext cx="5275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zh-TW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zh-TW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一致性指標估計值，</a:t>
            </a:r>
            <a:r>
              <a:rPr lang="en-US" altLang="zh-TW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ASE</a:t>
            </a:r>
            <a:r>
              <a:rPr lang="zh-TW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zh-TW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漸進理論估計標準差，</a:t>
            </a:r>
            <a:r>
              <a:rPr lang="en-US" altLang="zh-TW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r>
              <a:rPr lang="zh-TW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Bootstrap </a:t>
            </a:r>
            <a:r>
              <a:rPr lang="zh-TW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估計標準差</a:t>
            </a:r>
          </a:p>
        </p:txBody>
      </p:sp>
    </p:spTree>
    <p:extLst>
      <p:ext uri="{BB962C8B-B14F-4D97-AF65-F5344CB8AC3E}">
        <p14:creationId xmlns:p14="http://schemas.microsoft.com/office/powerpoint/2010/main" val="317130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時間獨立共變數存活模型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CA63DE3B-2B7E-4118-A751-7CD1910E5FCB}"/>
              </a:ext>
            </a:extLst>
          </p:cNvPr>
          <p:cNvSpPr txBox="1"/>
          <p:nvPr/>
        </p:nvSpPr>
        <p:spPr>
          <a:xfrm>
            <a:off x="381460" y="2188116"/>
            <a:ext cx="473206" cy="458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xmlns="" id="{E1E7C97D-7A04-48EE-8EC4-5B3D0BE39C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6717738"/>
                  </p:ext>
                </p:extLst>
              </p:nvPr>
            </p:nvGraphicFramePr>
            <p:xfrm>
              <a:off x="1567738" y="2297670"/>
              <a:ext cx="1492094" cy="17820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3209">
                      <a:extLst>
                        <a:ext uri="{9D8B030D-6E8A-4147-A177-3AD203B41FA5}">
                          <a16:colId xmlns:a16="http://schemas.microsoft.com/office/drawing/2014/main" xmlns="" val="3179434090"/>
                        </a:ext>
                      </a:extLst>
                    </a:gridCol>
                    <a:gridCol w="908885">
                      <a:extLst>
                        <a:ext uri="{9D8B030D-6E8A-4147-A177-3AD203B41FA5}">
                          <a16:colId xmlns:a16="http://schemas.microsoft.com/office/drawing/2014/main" xmlns="" val="348017687"/>
                        </a:ext>
                      </a:extLst>
                    </a:gridCol>
                  </a:tblGrid>
                  <a:tr h="29700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帶寬</m:t>
                                </m:r>
                              </m:oMath>
                            </m:oMathPara>
                          </a14:m>
                          <a:endParaRPr lang="zh-TW" altLang="en-US" sz="1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6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6F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885622732"/>
                      </a:ext>
                    </a:extLst>
                  </a:tr>
                  <a:tr h="2970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1/2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6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0.6556438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394599867"/>
                      </a:ext>
                    </a:extLst>
                  </a:tr>
                  <a:tr h="2970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i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1/5</a:t>
                          </a:r>
                          <a:endParaRPr lang="zh-TW" altLang="en-US" sz="1200" i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6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0.6456529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798971029"/>
                      </a:ext>
                    </a:extLst>
                  </a:tr>
                  <a:tr h="2970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i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1/7</a:t>
                          </a:r>
                          <a:endParaRPr lang="zh-TW" altLang="en-US" sz="1200" i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6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0.6424481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889677262"/>
                      </a:ext>
                    </a:extLst>
                  </a:tr>
                  <a:tr h="2970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i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1/9</a:t>
                          </a:r>
                          <a:endParaRPr lang="zh-TW" altLang="en-US" sz="1200" i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6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0.6393196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625077911"/>
                      </a:ext>
                    </a:extLst>
                  </a:tr>
                  <a:tr h="2970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i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opt</a:t>
                          </a:r>
                          <a:endParaRPr lang="zh-TW" altLang="en-US" sz="1200" i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6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0.6456247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8285222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E1E7C97D-7A04-48EE-8EC4-5B3D0BE39C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6717738"/>
                  </p:ext>
                </p:extLst>
              </p:nvPr>
            </p:nvGraphicFramePr>
            <p:xfrm>
              <a:off x="1567738" y="2297670"/>
              <a:ext cx="1492094" cy="17820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3209">
                      <a:extLst>
                        <a:ext uri="{9D8B030D-6E8A-4147-A177-3AD203B41FA5}">
                          <a16:colId xmlns:a16="http://schemas.microsoft.com/office/drawing/2014/main" val="3179434090"/>
                        </a:ext>
                      </a:extLst>
                    </a:gridCol>
                    <a:gridCol w="908885">
                      <a:extLst>
                        <a:ext uri="{9D8B030D-6E8A-4147-A177-3AD203B41FA5}">
                          <a16:colId xmlns:a16="http://schemas.microsoft.com/office/drawing/2014/main" val="348017687"/>
                        </a:ext>
                      </a:extLst>
                    </a:gridCol>
                  </a:tblGrid>
                  <a:tr h="29700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155208" b="-5102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6F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5622732"/>
                      </a:ext>
                    </a:extLst>
                  </a:tr>
                  <a:tr h="2970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1/2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6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0.6556438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599867"/>
                      </a:ext>
                    </a:extLst>
                  </a:tr>
                  <a:tr h="2970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i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1/5</a:t>
                          </a:r>
                          <a:endParaRPr lang="zh-TW" altLang="en-US" sz="1200" i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6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0.6456529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8971029"/>
                      </a:ext>
                    </a:extLst>
                  </a:tr>
                  <a:tr h="2970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i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1/7</a:t>
                          </a:r>
                          <a:endParaRPr lang="zh-TW" altLang="en-US" sz="1200" i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6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0.6424481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9677262"/>
                      </a:ext>
                    </a:extLst>
                  </a:tr>
                  <a:tr h="2970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i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1/9</a:t>
                          </a:r>
                          <a:endParaRPr lang="zh-TW" altLang="en-US" sz="1200" i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6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0.6393196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5077911"/>
                      </a:ext>
                    </a:extLst>
                  </a:tr>
                  <a:tr h="2970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i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opt</a:t>
                          </a:r>
                          <a:endParaRPr lang="zh-TW" altLang="en-US" sz="1200" i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6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0.6456247</a:t>
                          </a:r>
                          <a:endParaRPr lang="zh-TW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5222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226EEA0D-0B36-4A60-A399-6DA505E10E1D}"/>
              </a:ext>
            </a:extLst>
          </p:cNvPr>
          <p:cNvSpPr txBox="1"/>
          <p:nvPr/>
        </p:nvSpPr>
        <p:spPr>
          <a:xfrm>
            <a:off x="1432332" y="2020671"/>
            <a:ext cx="2153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不同帶寬下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Concordance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比較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D149D667-B2BB-4030-9FAC-B8BD3A20C40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4889401"/>
            <a:ext cx="2057400" cy="274637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A72B-C4AF-485B-A43D-B172DFC38A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6FBEA9C8-D6F3-4C27-A7F9-15AF14E4DB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9304" y="1095832"/>
            <a:ext cx="3736958" cy="37444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xmlns="" id="{73B52166-1C47-41E5-9C25-50296647789B}"/>
                  </a:ext>
                </a:extLst>
              </p:cNvPr>
              <p:cNvSpPr txBox="1"/>
              <p:nvPr/>
            </p:nvSpPr>
            <p:spPr>
              <a:xfrm>
                <a:off x="1927958" y="901839"/>
                <a:ext cx="5558692" cy="458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200000"/>
                  </a:lnSpc>
                </a:pP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接著在</a:t>
                </a:r>
                <a14:m>
                  <m:oMath xmlns:m="http://schemas.openxmlformats.org/officeDocument/2006/math">
                    <m:r>
                      <a:rPr lang="zh-TW" altLang="en-US" sz="1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en-US" altLang="zh-TW" sz="1400" b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𝐌𝐨𝐝𝐞𝐥</m:t>
                    </m:r>
                    <m:r>
                      <a:rPr lang="en-US" altLang="zh-TW" sz="1400" b="1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 </m:t>
                    </m:r>
                    <m:r>
                      <a:rPr lang="el-GR" altLang="zh-TW" sz="1400" b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𝚰</m:t>
                    </m:r>
                    <m:r>
                      <a:rPr lang="en-US" altLang="zh-TW" sz="1400" b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𝐈𝐈</m:t>
                    </m:r>
                    <m:r>
                      <a:rPr lang="zh-TW" altLang="en-US" sz="1400" b="1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下，考慮</a:t>
                </a:r>
                <a:r>
                  <a:rPr kumimoji="0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AFT</a:t>
                </a: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模型不同帶寬，對估計結果的影響</a:t>
                </a: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73B52166-1C47-41E5-9C25-502966477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958" y="901839"/>
                <a:ext cx="5558692" cy="458267"/>
              </a:xfrm>
              <a:prstGeom prst="rect">
                <a:avLst/>
              </a:prstGeom>
              <a:blipFill>
                <a:blip r:embed="rId6"/>
                <a:stretch>
                  <a:fillRect l="-329"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xmlns="" id="{96A3A357-B193-41B9-9A73-FD26521A0398}"/>
              </a:ext>
            </a:extLst>
          </p:cNvPr>
          <p:cNvSpPr/>
          <p:nvPr/>
        </p:nvSpPr>
        <p:spPr>
          <a:xfrm>
            <a:off x="1567738" y="2571750"/>
            <a:ext cx="1492094" cy="29989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1128F3BE-1545-422D-B861-30102075CD02}"/>
              </a:ext>
            </a:extLst>
          </p:cNvPr>
          <p:cNvSpPr/>
          <p:nvPr/>
        </p:nvSpPr>
        <p:spPr>
          <a:xfrm>
            <a:off x="1567738" y="3795349"/>
            <a:ext cx="1492094" cy="302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11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DDACE7D3-7125-4A8E-BDBE-6DF10F273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1084846"/>
            <a:ext cx="3226296" cy="32653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xmlns="" id="{BAD881DD-2B7F-4DE6-BE70-83E5DA3066FE}"/>
                  </a:ext>
                </a:extLst>
              </p:cNvPr>
              <p:cNvSpPr/>
              <p:nvPr/>
            </p:nvSpPr>
            <p:spPr>
              <a:xfrm>
                <a:off x="5612105" y="4239221"/>
                <a:ext cx="2903245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 xmlns:m="http://schemas.openxmlformats.org/officeDocument/2006/math">
                    <m:r>
                      <a:rPr kumimoji="0" lang="en-US" altLang="zh-TW" sz="11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+mn-cs"/>
                      </a:rPr>
                      <m:t>𝐌𝐨𝐝𝐞𝐥</m:t>
                    </m:r>
                    <m:r>
                      <a:rPr lang="zh-TW" altLang="en-US" sz="1100" b="1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el-GR" altLang="zh-TW" sz="1100" b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𝚰</m:t>
                    </m:r>
                    <m:r>
                      <a:rPr lang="en-US" altLang="zh-TW" sz="1100" b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𝐈𝐈</m:t>
                    </m:r>
                    <m:r>
                      <a:rPr lang="zh-TW" altLang="en-US" sz="1100" b="1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zh-TW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下不同風險模型</a:t>
                </a:r>
                <a:r>
                  <a:rPr kumimoji="0" lang="en-US" altLang="zh-TW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AUC</a:t>
                </a:r>
                <a:r>
                  <a:rPr kumimoji="0" lang="zh-TW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kumimoji="0" lang="zh-TW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變化</a:t>
                </a: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AD881DD-2B7F-4DE6-BE70-83E5DA3066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105" y="4239221"/>
                <a:ext cx="2903245" cy="261610"/>
              </a:xfrm>
              <a:prstGeom prst="rect">
                <a:avLst/>
              </a:prstGeom>
              <a:blipFill>
                <a:blip r:embed="rId5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xmlns="" id="{A19E8740-A5CC-4DAA-86D6-5B52CCB2B732}"/>
                  </a:ext>
                </a:extLst>
              </p:cNvPr>
              <p:cNvSpPr txBox="1"/>
              <p:nvPr/>
            </p:nvSpPr>
            <p:spPr>
              <a:xfrm>
                <a:off x="395536" y="1203598"/>
                <a:ext cx="5011308" cy="3232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lvl="0" indent="-285750">
                  <a:lnSpc>
                    <a:spcPct val="250000"/>
                  </a:lnSpc>
                  <a:buFont typeface="Arial" panose="020B0604020202020204" pitchFamily="34" charset="0"/>
                  <a:buChar char="•"/>
                </a:pP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根據</a:t>
                </a: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Concordance </a:t>
                </a: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結果，所有風險模型</a:t>
                </a:r>
                <a14:m>
                  <m:oMath xmlns:m="http://schemas.openxmlformats.org/officeDocument/2006/math">
                    <m:r>
                      <a:rPr lang="zh-TW" altLang="en-US" sz="14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皆於</m:t>
                    </m:r>
                    <m:r>
                      <a:rPr lang="zh-TW" altLang="en-US" sz="1400" i="1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en-US" altLang="zh-TW" sz="1400" b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𝐌𝐨𝐝𝐞𝐥</m:t>
                    </m:r>
                    <m:r>
                      <a:rPr lang="en-US" altLang="zh-TW" sz="1400" b="1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 </m:t>
                    </m:r>
                    <m:r>
                      <a:rPr lang="el-GR" altLang="zh-TW" sz="1400" b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𝚰</m:t>
                    </m:r>
                    <m:r>
                      <a:rPr lang="en-US" altLang="zh-TW" sz="1400" b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𝐈𝐈</m:t>
                    </m:r>
                  </m:oMath>
                </a14:m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下</a:t>
                </a:r>
                <a:endPara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250000"/>
                  </a:lnSpc>
                </a:pPr>
                <a:r>
                  <a:rPr lang="zh-TW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  </a:t>
                </a: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預測效果最佳。</a:t>
                </a:r>
                <a:endPara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endParaRPr>
              </a:p>
              <a:p>
                <a:pPr marL="285750" lvl="0" indent="-285750">
                  <a:lnSpc>
                    <a:spcPct val="2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1400" b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𝐌𝐨𝐝𝐞𝐥</m:t>
                    </m:r>
                    <m:r>
                      <a:rPr lang="en-US" altLang="zh-TW" sz="1400" b="1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 </m:t>
                    </m:r>
                    <m:r>
                      <a:rPr lang="el-GR" altLang="zh-TW" sz="1400" b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𝚰</m:t>
                    </m:r>
                    <m:r>
                      <a:rPr lang="en-US" altLang="zh-TW" sz="1400" b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𝐈𝐈</m:t>
                    </m:r>
                    <m:r>
                      <a:rPr lang="zh-TW" altLang="en-US" sz="1400" b="1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下，</a:t>
                </a:r>
                <a:r>
                  <a:rPr kumimoji="0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AFT</a:t>
                </a: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模型選擇最佳帶寬。</a:t>
                </a:r>
                <a:endPara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endParaRPr>
              </a:p>
              <a:p>
                <a:pPr marL="285750" lvl="0" indent="-285750">
                  <a:lnSpc>
                    <a:spcPct val="2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AFT</a:t>
                </a:r>
                <a:r>
                  <a:rPr lang="zh-TW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模型因基線風險函數使用核平滑估計法，估計第一點</a:t>
                </a:r>
                <a:endParaRPr lang="en-US" altLang="zh-TW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0">
                  <a:lnSpc>
                    <a:spcPct val="250000"/>
                  </a:lnSpc>
                </a:pPr>
                <a:r>
                  <a:rPr lang="zh-TW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  時會有偏差。</a:t>
                </a:r>
                <a:endParaRPr lang="en-US" altLang="zh-TW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285750" lvl="0" indent="-285750">
                  <a:lnSpc>
                    <a:spcPct val="25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資料屬於時間獨立共變數時，</a:t>
                </a:r>
                <a:r>
                  <a:rPr lang="en-US" altLang="zh-TW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PO</a:t>
                </a:r>
                <a:r>
                  <a:rPr lang="zh-TW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模型有較好的預測能力。</a:t>
                </a:r>
                <a:endParaRPr lang="en-US" altLang="zh-TW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A19E8740-A5CC-4DAA-86D6-5B52CCB2B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203598"/>
                <a:ext cx="5011308" cy="3232103"/>
              </a:xfrm>
              <a:prstGeom prst="rect">
                <a:avLst/>
              </a:prstGeom>
              <a:blipFill>
                <a:blip r:embed="rId6"/>
                <a:stretch>
                  <a:fillRect l="-243" b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Placeholder 1">
            <a:extLst>
              <a:ext uri="{FF2B5EF4-FFF2-40B4-BE49-F238E27FC236}">
                <a16:creationId xmlns:a16="http://schemas.microsoft.com/office/drawing/2014/main" xmlns="" id="{50487A5E-9902-42E2-A674-95DA206E96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>
            <a:normAutofit lnSpcReduction="10000"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時間獨立共變數存活模型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0815BD18-FC55-489F-A62E-2FCE7E035F8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4889401"/>
            <a:ext cx="2057400" cy="274637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A72B-C4AF-485B-A43D-B172DFC38A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79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形 3" descr="打開的書本">
            <a:extLst>
              <a:ext uri="{FF2B5EF4-FFF2-40B4-BE49-F238E27FC236}">
                <a16:creationId xmlns:a16="http://schemas.microsoft.com/office/drawing/2014/main" xmlns="" id="{B9ACFFD6-667C-4A04-9FD4-99CAA13552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520361" y="1871053"/>
            <a:ext cx="1401394" cy="1401394"/>
          </a:xfrm>
          <a:prstGeom prst="rect">
            <a:avLst/>
          </a:prstGeom>
          <a:effectLst>
            <a:outerShdw dist="50800" dir="5400000" sx="132000" sy="132000" algn="ctr" rotWithShape="0">
              <a:srgbClr val="000000">
                <a:alpha val="18000"/>
              </a:srgbClr>
            </a:outerShdw>
          </a:effec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79621" y="2374532"/>
            <a:ext cx="2473331" cy="473576"/>
          </a:xfrm>
        </p:spPr>
        <p:txBody>
          <a:bodyPr anchor="t">
            <a:normAutofit fontScale="77500" lnSpcReduction="20000"/>
          </a:bodyPr>
          <a:lstStyle/>
          <a:p>
            <a:pPr lvl="0"/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lang="en-US" altLang="ko-KR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F8CE0ACB-BCE6-4C7A-93EC-A518BDD3F9DE}"/>
              </a:ext>
            </a:extLst>
          </p:cNvPr>
          <p:cNvSpPr txBox="1"/>
          <p:nvPr/>
        </p:nvSpPr>
        <p:spPr>
          <a:xfrm>
            <a:off x="2771800" y="2140222"/>
            <a:ext cx="792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5</a:t>
            </a:r>
            <a:endParaRPr lang="zh-TW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88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CBFDFD6B-39B4-41A8-A2E9-F9B2C206FC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19672" y="195486"/>
            <a:ext cx="7452320" cy="576064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符號定義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xmlns="" id="{62498088-F3ED-4CB3-9306-92EB399A86EB}"/>
                  </a:ext>
                </a:extLst>
              </p:cNvPr>
              <p:cNvSpPr txBox="1"/>
              <p:nvPr/>
            </p:nvSpPr>
            <p:spPr>
              <a:xfrm>
                <a:off x="1763688" y="843558"/>
                <a:ext cx="4320480" cy="39191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：</a:t>
                </a: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第</a:t>
                </a:r>
                <a14:m>
                  <m:oMath xmlns:m="http://schemas.openxmlformats.org/officeDocument/2006/math">
                    <m:r>
                      <a:rPr lang="zh-TW" altLang="en-US" sz="1400" b="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𝑖</m:t>
                    </m:r>
                    <m:r>
                      <a:rPr lang="zh-TW" altLang="en-US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</m:oMath>
                </a14:m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位受試者存活時間</a:t>
                </a:r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：</a:t>
                </a: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第</a:t>
                </a:r>
                <a14:m>
                  <m:oMath xmlns:m="http://schemas.openxmlformats.org/officeDocument/2006/math">
                    <m:r>
                      <a:rPr lang="zh-TW" altLang="en-US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𝑖</m:t>
                    </m:r>
                    <m:r>
                      <a:rPr lang="zh-TW" altLang="en-US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</m:oMath>
                </a14:m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位受試者共變量資料</a:t>
                </a:r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sz="1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zh-TW" altLang="en-US" sz="1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：</a:t>
                </a: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第</a:t>
                </a:r>
                <a14:m>
                  <m:oMath xmlns:m="http://schemas.openxmlformats.org/officeDocument/2006/math">
                    <m:r>
                      <a:rPr lang="zh-TW" altLang="en-US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𝑖</m:t>
                    </m:r>
                    <m:r>
                      <a:rPr lang="zh-TW" altLang="en-US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</m:oMath>
                </a14:m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位受試者模型分數</a:t>
                </a:r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：</a:t>
                </a: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第</a:t>
                </a:r>
                <a14:m>
                  <m:oMath xmlns:m="http://schemas.openxmlformats.org/officeDocument/2006/math">
                    <m:r>
                      <a:rPr lang="zh-TW" altLang="en-US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𝑖</m:t>
                    </m:r>
                    <m:r>
                      <a:rPr lang="zh-TW" altLang="en-US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</m:oMath>
                </a14:m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位受試者設限時間，與</a:t>
                </a:r>
                <a14:m>
                  <m:oMath xmlns:m="http://schemas.openxmlformats.org/officeDocument/2006/math">
                    <m:r>
                      <a:rPr lang="zh-TW" altLang="en-US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sz="1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獨立</a:t>
                </a:r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V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zh-TW" sz="1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min</m:t>
                    </m:r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⁡(</m:t>
                    </m:r>
                    <m:sSub>
                      <m:sSubPr>
                        <m:ctrlP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𝑇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, </m:t>
                    </m:r>
                    <m:sSub>
                      <m:sSubPr>
                        <m:ctrlP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𝐶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)</m:t>
                    </m:r>
                  </m:oMath>
                </a14:m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：</a:t>
                </a: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第</a:t>
                </a:r>
                <a:r>
                  <a:rPr lang="en-US" altLang="zh-TW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i</a:t>
                </a: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位受試者觀測時間</a:t>
                </a:r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1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= </m:t>
                    </m:r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𝐼</m:t>
                    </m:r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(</m:t>
                    </m:r>
                    <m:sSub>
                      <m:sSub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1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)</m:t>
                    </m:r>
                  </m:oMath>
                </a14:m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：</a:t>
                </a: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設限指標</a:t>
                </a:r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R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a:rPr lang="en-US" altLang="zh-TW" sz="1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(</m:t>
                    </m:r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𝑡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) = 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𝐼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(</m:t>
                    </m:r>
                    <m:sSub>
                      <m:sSub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1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)</m:t>
                    </m:r>
                  </m:oMath>
                </a14:m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：</a:t>
                </a: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風險指標</a:t>
                </a:r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𝐼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：</a:t>
                </a: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計數函數</a:t>
                </a:r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：</a:t>
                </a: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增量函數</a:t>
                </a:r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2498088-F3ED-4CB3-9306-92EB399A8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843558"/>
                <a:ext cx="4320480" cy="3919150"/>
              </a:xfrm>
              <a:prstGeom prst="rect">
                <a:avLst/>
              </a:prstGeom>
              <a:blipFill>
                <a:blip r:embed="rId4"/>
                <a:stretch>
                  <a:fillRect l="-22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DEFA8C45-DCA8-4506-A499-005BD5187FB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4889401"/>
            <a:ext cx="2057400" cy="274637"/>
          </a:xfrm>
        </p:spPr>
        <p:txBody>
          <a:bodyPr/>
          <a:lstStyle/>
          <a:p>
            <a:fld id="{F129A72B-C4AF-485B-A43D-B172DFC38A3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89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9">
            <a:extLst>
              <a:ext uri="{FF2B5EF4-FFF2-40B4-BE49-F238E27FC236}">
                <a16:creationId xmlns:a16="http://schemas.microsoft.com/office/drawing/2014/main" xmlns="" id="{6F7C97A7-8F06-4B25-8B41-859F95D16774}"/>
              </a:ext>
            </a:extLst>
          </p:cNvPr>
          <p:cNvSpPr txBox="1"/>
          <p:nvPr/>
        </p:nvSpPr>
        <p:spPr>
          <a:xfrm>
            <a:off x="467544" y="968576"/>
            <a:ext cx="7560840" cy="27853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lvl="0" indent="-285750">
              <a:lnSpc>
                <a:spcPct val="2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實驗後期，各模型下 </a:t>
            </a:r>
            <a:r>
              <a:rPr lang="en-US" altLang="zh-TW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AUC</a:t>
            </a:r>
            <a:r>
              <a:rPr lang="zh-TW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的估計容易受估計方法影響，修正後結果較佳。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各個模型結果比較，以 </a:t>
            </a:r>
            <a:r>
              <a:rPr lang="en-US" altLang="zh-TW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</a:t>
            </a:r>
            <a:r>
              <a:rPr lang="zh-TW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模型的結果最佳。</a:t>
            </a:r>
            <a:endParaRPr lang="en-US" altLang="zh-TW" sz="1400" dirty="0">
              <a:solidFill>
                <a:prstClr val="black">
                  <a:lumMod val="75000"/>
                  <a:lumOff val="25000"/>
                </a:prst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實際資料分析，以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模型最適合此筆資料。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未來可以考慮將修正過後的計算方式，應用到時間相依共變數的資料中。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9C65B31F-028F-46E5-ADA4-26C6BEFDACC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4889401"/>
            <a:ext cx="2057400" cy="274637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A72B-C4AF-485B-A43D-B172DFC38A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120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6512" y="2105794"/>
            <a:ext cx="9144000" cy="576063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Thank You!!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版面配置區 3">
                <a:extLst>
                  <a:ext uri="{FF2B5EF4-FFF2-40B4-BE49-F238E27FC236}">
                    <a16:creationId xmlns:a16="http://schemas.microsoft.com/office/drawing/2014/main" xmlns="" id="{CBFDFD6B-39B4-41A8-A2E9-F9B2C206FC2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619672" y="195486"/>
                <a:ext cx="7452320" cy="576064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時間相依敏感度與特異度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14:m>
                  <m:oMath xmlns:m="http://schemas.openxmlformats.org/officeDocument/2006/math">
                    <m:r>
                      <a:rPr lang="zh-TW" altLang="en-US" sz="2400" i="1" dirty="0">
                        <a:latin typeface="Cambria Math" panose="02040503050406030204" pitchFamily="18" charset="0"/>
                      </a:rPr>
                      <m:t>𝕀</m:t>
                    </m:r>
                  </m:oMath>
                </a14:m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/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𝕊</m:t>
                    </m:r>
                  </m:oMath>
                </a14:m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endPara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4" name="文字版面配置區 3">
                <a:extLst>
                  <a:ext uri="{FF2B5EF4-FFF2-40B4-BE49-F238E27FC236}">
                    <a16:creationId xmlns:a16="http://schemas.microsoft.com/office/drawing/2014/main" id="{CBFDFD6B-39B4-41A8-A2E9-F9B2C206FC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619672" y="195486"/>
                <a:ext cx="7452320" cy="576064"/>
              </a:xfrm>
              <a:blipFill>
                <a:blip r:embed="rId4"/>
                <a:stretch>
                  <a:fillRect l="-1309" b="-136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DEFA8C45-DCA8-4506-A499-005BD5187FB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4889401"/>
            <a:ext cx="2057400" cy="274637"/>
          </a:xfrm>
        </p:spPr>
        <p:txBody>
          <a:bodyPr/>
          <a:lstStyle/>
          <a:p>
            <a:fld id="{F129A72B-C4AF-485B-A43D-B172DFC38A3B}" type="slidenum">
              <a:rPr lang="zh-TW" altLang="en-US" smtClean="0"/>
              <a:t>52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49D05FC1-8C05-4D31-BC31-ACEAC42C81F8}"/>
              </a:ext>
            </a:extLst>
          </p:cNvPr>
          <p:cNvSpPr txBox="1"/>
          <p:nvPr/>
        </p:nvSpPr>
        <p:spPr>
          <a:xfrm>
            <a:off x="1627734" y="843558"/>
            <a:ext cx="6791328" cy="377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事件敏感度 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(incident sensitivity)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與靜態特異度 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(static specificity)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定義：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xmlns="" id="{2051612A-2FE7-4D31-A5E0-BECC5B5F2040}"/>
                  </a:ext>
                </a:extLst>
              </p:cNvPr>
              <p:cNvSpPr txBox="1"/>
              <p:nvPr/>
            </p:nvSpPr>
            <p:spPr>
              <a:xfrm>
                <a:off x="1666393" y="1221034"/>
                <a:ext cx="6962200" cy="8669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61950" lvl="0" indent="-285750">
                  <a:lnSpc>
                    <a:spcPct val="2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𝑆𝑒𝑛𝑠𝑖𝑡𝑖𝑣𝑖𝑡𝑦</m:t>
                        </m:r>
                      </m:e>
                      <m:sup>
                        <m:r>
                          <a:rPr lang="zh-TW" altLang="en-US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𝕀</m:t>
                        </m:r>
                      </m:sup>
                    </m:sSup>
                    <m:d>
                      <m:d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TW" altLang="en-US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𝑑𝑁</m:t>
                        </m:r>
                      </m:e>
                      <m:sub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=1 )= </m:t>
                    </m:r>
                    <m:sSubSup>
                      <m:sSubSup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e>
                      <m:sub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zh-TW" altLang="en-US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𝕀</m:t>
                        </m:r>
                      </m:sup>
                    </m:sSubSup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61950" lvl="0" indent="-285750">
                  <a:lnSpc>
                    <a:spcPct val="2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𝑆𝑝𝑒𝑐𝑖𝑓𝑖𝑐𝑖𝑡𝑦</m:t>
                        </m:r>
                      </m:e>
                      <m:sup>
                        <m:r>
                          <a:rPr lang="zh-TW" altLang="en-US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𝕊</m:t>
                        </m:r>
                      </m:sup>
                    </m:sSup>
                    <m:d>
                      <m:d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zh-TW" altLang="en-US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=0 )=1−</m:t>
                    </m:r>
                    <m:sSubSup>
                      <m:sSubSup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e>
                      <m:sub>
                        <m:sSup>
                          <m:sSupPr>
                            <m:ctrlP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  <m:sup>
                        <m:r>
                          <a:rPr lang="zh-TW" altLang="en-US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𝕊</m:t>
                        </m:r>
                      </m:sup>
                    </m:sSubSup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14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051612A-2FE7-4D31-A5E0-BECC5B5F2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393" y="1221034"/>
                <a:ext cx="6962200" cy="866904"/>
              </a:xfrm>
              <a:prstGeom prst="rect">
                <a:avLst/>
              </a:prstGeom>
              <a:blipFill>
                <a:blip r:embed="rId5"/>
                <a:stretch>
                  <a:fillRect l="-263" b="-83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xmlns="" id="{9D8B6EDC-A816-4359-A6D7-8BC770A964BF}"/>
                  </a:ext>
                </a:extLst>
              </p:cNvPr>
              <p:cNvSpPr txBox="1"/>
              <p:nvPr/>
            </p:nvSpPr>
            <p:spPr>
              <a:xfrm>
                <a:off x="1661709" y="2621765"/>
                <a:ext cx="6962200" cy="12279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619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m:rPr>
                        <m:nor/>
                      </m:rPr>
                      <a: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m:t>為</m:t>
                    </m:r>
                    <m:r>
                      <a:rPr lang="zh-TW" altLang="en-US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事</m:t>
                    </m:r>
                    <m:r>
                      <m:rPr>
                        <m:nor/>
                      </m:rPr>
                      <a: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m:t>先給定且被認為是一</m:t>
                    </m:r>
                    <m:r>
                      <a:rPr lang="zh-TW" altLang="en-US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足</m:t>
                    </m:r>
                    <m:r>
                      <m:rPr>
                        <m:nor/>
                      </m:rPr>
                      <a: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m:t>夠長時間</m:t>
                    </m:r>
                  </m:oMath>
                </a14:m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</a:endParaRPr>
              </a:p>
              <a:p>
                <a:pPr marL="361950" lvl="0" indent="-285750">
                  <a:lnSpc>
                    <a:spcPct val="2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常用於臨床相關應用</a:t>
                </a:r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361950" lvl="0" indent="-285750">
                  <a:lnSpc>
                    <a:spcPct val="2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無法推導出一致性指標</a:t>
                </a:r>
                <a:endParaRPr lang="en-US" altLang="zh-TW" sz="1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D8B6EDC-A816-4359-A6D7-8BC770A96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709" y="2621765"/>
                <a:ext cx="6962200" cy="1227900"/>
              </a:xfrm>
              <a:prstGeom prst="rect">
                <a:avLst/>
              </a:prstGeom>
              <a:blipFill>
                <a:blip r:embed="rId6"/>
                <a:stretch>
                  <a:fillRect l="-350" b="-79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16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版面配置區 3">
                <a:extLst>
                  <a:ext uri="{FF2B5EF4-FFF2-40B4-BE49-F238E27FC236}">
                    <a16:creationId xmlns:a16="http://schemas.microsoft.com/office/drawing/2014/main" xmlns="" id="{CBFDFD6B-39B4-41A8-A2E9-F9B2C206FC2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619672" y="195486"/>
                <a:ext cx="7452320" cy="576064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時間相依敏感度與特異度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/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𝔻</m:t>
                    </m:r>
                  </m:oMath>
                </a14:m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endPara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4" name="文字版面配置區 3">
                <a:extLst>
                  <a:ext uri="{FF2B5EF4-FFF2-40B4-BE49-F238E27FC236}">
                    <a16:creationId xmlns:a16="http://schemas.microsoft.com/office/drawing/2014/main" id="{CBFDFD6B-39B4-41A8-A2E9-F9B2C206FC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619672" y="195486"/>
                <a:ext cx="7452320" cy="576064"/>
              </a:xfrm>
              <a:blipFill>
                <a:blip r:embed="rId4"/>
                <a:stretch>
                  <a:fillRect l="-1309" b="-136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DEFA8C45-DCA8-4506-A499-005BD5187FB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4889401"/>
            <a:ext cx="2057400" cy="274637"/>
          </a:xfrm>
        </p:spPr>
        <p:txBody>
          <a:bodyPr/>
          <a:lstStyle/>
          <a:p>
            <a:fld id="{F129A72B-C4AF-485B-A43D-B172DFC38A3B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49D05FC1-8C05-4D31-BC31-ACEAC42C81F8}"/>
              </a:ext>
            </a:extLst>
          </p:cNvPr>
          <p:cNvSpPr txBox="1"/>
          <p:nvPr/>
        </p:nvSpPr>
        <p:spPr>
          <a:xfrm>
            <a:off x="1627734" y="843558"/>
            <a:ext cx="6791328" cy="377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累積敏感度 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(Cumulative sensitivity)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與動態特異度 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(Dynamic specificity)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定義：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xmlns="" id="{2051612A-2FE7-4D31-A5E0-BECC5B5F2040}"/>
                  </a:ext>
                </a:extLst>
              </p:cNvPr>
              <p:cNvSpPr txBox="1"/>
              <p:nvPr/>
            </p:nvSpPr>
            <p:spPr>
              <a:xfrm>
                <a:off x="1666393" y="1221034"/>
                <a:ext cx="6962200" cy="13308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61950" lvl="0" indent="-285750">
                  <a:lnSpc>
                    <a:spcPct val="2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sz="1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𝑒𝑛𝑠𝑖𝑡𝑖𝑣𝑖𝑡𝑦</m:t>
                        </m:r>
                      </m:e>
                      <m:sup>
                        <m: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  <m: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d>
                      <m:d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TW" altLang="en-US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=1 )</m:t>
                    </m:r>
                    <m:r>
                      <a:rPr lang="en-US" altLang="zh-TW" sz="1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e>
                      <m:sub>
                        <m: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sup>
                    </m:sSubSup>
                    <m:r>
                      <a:rPr lang="en-US" altLang="zh-TW" sz="1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1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61950" lvl="0" indent="-285750">
                  <a:lnSpc>
                    <a:spcPct val="2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𝑝𝑒𝑐𝑖𝑓𝑖𝑐𝑖𝑡𝑦</m:t>
                        </m:r>
                      </m:e>
                      <m:sup>
                        <m:r>
                          <a:rPr lang="zh-TW" altLang="en-US" sz="1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𝔻</m:t>
                        </m:r>
                      </m:sup>
                    </m:sSup>
                    <m:d>
                      <m:d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TW" altLang="en-US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sz="1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=0 )</m:t>
                    </m:r>
                    <m:r>
                      <a:rPr lang="en-US" altLang="zh-TW" sz="1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=1−</m:t>
                    </m:r>
                    <m:sSubSup>
                      <m:sSubSupPr>
                        <m:ctrlP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e>
                      <m:sub>
                        <m: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zh-TW" altLang="en-US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𝔻</m:t>
                        </m:r>
                      </m:sup>
                    </m:sSubSup>
                    <m:r>
                      <a:rPr lang="en-US" altLang="zh-TW" sz="1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TW" sz="1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1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1400" b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619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ROC</a:t>
                </a:r>
                <a:r>
                  <a:rPr lang="zh-TW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TW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TW" sz="14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14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𝐹𝑃</m:t>
                                </m:r>
                              </m:e>
                              <m:sub>
                                <m:r>
                                  <a:rPr lang="en-US" altLang="zh-TW" sz="14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zh-TW" altLang="en-US" sz="14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𝔻</m:t>
                                </m:r>
                              </m:sup>
                            </m:sSubSup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altLang="zh-TW" sz="14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14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𝑇𝑃</m:t>
                                </m:r>
                              </m:e>
                              <m:sub>
                                <m:r>
                                  <a:rPr lang="en-US" altLang="zh-TW" sz="14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TW" sz="14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ℂ</m:t>
                                </m:r>
                              </m:sup>
                            </m:sSubSup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∈(−∞,∞)</m:t>
                        </m:r>
                      </m:e>
                    </m:d>
                  </m:oMath>
                </a14:m>
                <a:endParaRPr lang="en-US" altLang="zh-TW" sz="1400" b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051612A-2FE7-4D31-A5E0-BECC5B5F2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393" y="1221034"/>
                <a:ext cx="6962200" cy="1330814"/>
              </a:xfrm>
              <a:prstGeom prst="rect">
                <a:avLst/>
              </a:prstGeom>
              <a:blipFill>
                <a:blip r:embed="rId5"/>
                <a:stretch>
                  <a:fillRect l="-263" b="-59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9D8B6EDC-A816-4359-A6D7-8BC770A964BF}"/>
              </a:ext>
            </a:extLst>
          </p:cNvPr>
          <p:cNvSpPr txBox="1"/>
          <p:nvPr/>
        </p:nvSpPr>
        <p:spPr>
          <a:xfrm>
            <a:off x="1679713" y="3032982"/>
            <a:ext cx="6962200" cy="1227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1950" lvl="0" indent="-2857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對特定時間點感興趣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61950" lvl="0" indent="-2857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常用於臨床相關應用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61950" lvl="0" indent="-2857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無法推導出一致性指標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Concordance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664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版面配置區 3">
                <a:extLst>
                  <a:ext uri="{FF2B5EF4-FFF2-40B4-BE49-F238E27FC236}">
                    <a16:creationId xmlns:a16="http://schemas.microsoft.com/office/drawing/2014/main" xmlns="" id="{CBFDFD6B-39B4-41A8-A2E9-F9B2C206FC2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619672" y="195486"/>
                <a:ext cx="7452320" cy="576064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時間相依敏感度與特異度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/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𝔻</m:t>
                    </m:r>
                  </m:oMath>
                </a14:m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endPara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4" name="文字版面配置區 3">
                <a:extLst>
                  <a:ext uri="{FF2B5EF4-FFF2-40B4-BE49-F238E27FC236}">
                    <a16:creationId xmlns:a16="http://schemas.microsoft.com/office/drawing/2014/main" id="{CBFDFD6B-39B4-41A8-A2E9-F9B2C206FC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619672" y="195486"/>
                <a:ext cx="7452320" cy="576064"/>
              </a:xfrm>
              <a:blipFill>
                <a:blip r:embed="rId4"/>
                <a:stretch>
                  <a:fillRect l="-1309" b="-136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DEFA8C45-DCA8-4506-A499-005BD5187FB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4889401"/>
            <a:ext cx="2057400" cy="274637"/>
          </a:xfrm>
        </p:spPr>
        <p:txBody>
          <a:bodyPr/>
          <a:lstStyle/>
          <a:p>
            <a:fld id="{F129A72B-C4AF-485B-A43D-B172DFC38A3B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49D05FC1-8C05-4D31-BC31-ACEAC42C81F8}"/>
              </a:ext>
            </a:extLst>
          </p:cNvPr>
          <p:cNvSpPr txBox="1"/>
          <p:nvPr/>
        </p:nvSpPr>
        <p:spPr>
          <a:xfrm>
            <a:off x="1627734" y="843558"/>
            <a:ext cx="6791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Heagerty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利用生存函數的 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Kaplan-Meier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估計量，來估計時間相依敏感度與特異度：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xmlns="" id="{2051612A-2FE7-4D31-A5E0-BECC5B5F2040}"/>
                  </a:ext>
                </a:extLst>
              </p:cNvPr>
              <p:cNvSpPr txBox="1"/>
              <p:nvPr/>
            </p:nvSpPr>
            <p:spPr>
              <a:xfrm>
                <a:off x="1666393" y="1221034"/>
                <a:ext cx="6962200" cy="15473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61950" lvl="0" indent="-285750">
                  <a:lnSpc>
                    <a:spcPct val="2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sz="16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𝑒𝑛𝑠𝑖𝑡𝑖𝑣𝑖𝑡𝑦</m:t>
                        </m:r>
                      </m:e>
                      <m:sup>
                        <m:r>
                          <a:rPr lang="en-US" altLang="zh-TW" sz="16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6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  <m:r>
                          <a:rPr lang="en-US" altLang="zh-TW" sz="16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d>
                      <m:dPr>
                        <m:ctrlPr>
                          <a:rPr lang="en-US" altLang="zh-TW" sz="16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16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TW" altLang="en-US" sz="16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：</m:t>
                    </m:r>
                    <m:acc>
                      <m:accPr>
                        <m:chr m:val="̂"/>
                        <m:ctrlPr>
                          <a:rPr lang="zh-TW" altLang="en-US" sz="16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 sz="16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TW" sz="16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d>
                      <m:dPr>
                        <m:ctrlPr>
                          <a:rPr lang="en-US" altLang="zh-TW" sz="16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16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6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6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{1−</m:t>
                        </m:r>
                        <m:acc>
                          <m:accPr>
                            <m:chr m:val="̂"/>
                            <m:ctrlPr>
                              <a:rPr lang="en-US" altLang="zh-TW" sz="16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16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  <m:r>
                          <a:rPr lang="en-US" altLang="zh-TW" sz="16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6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16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sz="16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sz="16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6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TW" sz="16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16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)}(1−</m:t>
                        </m:r>
                        <m:sSub>
                          <m:sSubPr>
                            <m:ctrlPr>
                              <a:rPr lang="en-US" altLang="zh-TW" sz="16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16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16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16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TW" sz="16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6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16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num>
                      <m:den>
                        <m:r>
                          <a:rPr lang="en-US" altLang="zh-TW" sz="16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US" altLang="zh-TW" sz="16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16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  <m:r>
                          <a:rPr lang="en-US" altLang="zh-TW" sz="16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6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16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61950" lvl="0" indent="-285750">
                  <a:lnSpc>
                    <a:spcPct val="2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𝑝𝑒𝑐𝑖𝑓𝑖𝑐𝑖𝑡𝑦</m:t>
                        </m:r>
                      </m:e>
                      <m:sup>
                        <m:r>
                          <a:rPr lang="zh-TW" altLang="en-US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𝔻</m:t>
                        </m:r>
                      </m:sup>
                    </m:sSup>
                    <m:d>
                      <m:dPr>
                        <m:ctrlPr>
                          <a:rPr lang="en-US" altLang="zh-TW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TW" altLang="en-US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：</m:t>
                    </m:r>
                    <m:acc>
                      <m:accPr>
                        <m:chr m:val="̂"/>
                        <m:ctrlPr>
                          <a:rPr lang="zh-TW" altLang="en-US" sz="16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 sz="16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TW" sz="16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altLang="zh-TW" sz="16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16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6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6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altLang="zh-TW" sz="16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16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  <m:r>
                          <a:rPr lang="en-US" altLang="zh-TW" sz="16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6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16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sz="16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sz="16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6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16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16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)}</m:t>
                        </m:r>
                        <m:sSub>
                          <m:sSubPr>
                            <m:ctrlPr>
                              <a:rPr lang="en-US" altLang="zh-TW" sz="16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16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16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16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TW" sz="16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6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16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acc>
                          <m:accPr>
                            <m:chr m:val="̂"/>
                            <m:ctrlPr>
                              <a:rPr lang="en-US" altLang="zh-TW" sz="16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16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  <m:r>
                          <a:rPr lang="en-US" altLang="zh-TW" sz="16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6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16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sz="16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051612A-2FE7-4D31-A5E0-BECC5B5F2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393" y="1221034"/>
                <a:ext cx="6962200" cy="1547347"/>
              </a:xfrm>
              <a:prstGeom prst="rect">
                <a:avLst/>
              </a:prstGeom>
              <a:blipFill>
                <a:blip r:embed="rId5"/>
                <a:stretch>
                  <a:fillRect l="-525" b="-35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xmlns="" id="{9D8B6EDC-A816-4359-A6D7-8BC770A964BF}"/>
                  </a:ext>
                </a:extLst>
              </p:cNvPr>
              <p:cNvSpPr txBox="1"/>
              <p:nvPr/>
            </p:nvSpPr>
            <p:spPr>
              <a:xfrm>
                <a:off x="1672073" y="2784371"/>
                <a:ext cx="6962200" cy="8115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76200" lvl="0">
                  <a:lnSpc>
                    <a:spcPct val="200000"/>
                  </a:lnSpc>
                  <a:spcBef>
                    <a:spcPts val="0"/>
                  </a:spcBef>
                </a:pP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其中</a:t>
                </a:r>
                <a14:m>
                  <m:oMath xmlns:m="http://schemas.openxmlformats.org/officeDocument/2006/math">
                    <m:r>
                      <a:rPr lang="zh-TW" altLang="en-US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zh-TW" altLang="en-US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acc>
                    <m:d>
                      <m:dPr>
                        <m:ctrlP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為存活函數的估計，</a:t>
                </a: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acc>
                    <m:d>
                      <m:d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1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TW" sz="1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為條件存活函數的估計，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sz="1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accPr>
                          <m:e>
                            <m:r>
                              <a:rPr lang="en-US" altLang="zh-TW" sz="1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M</m:t>
                        </m:r>
                      </m:sub>
                    </m:sSub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(</m:t>
                    </m:r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𝑐</m:t>
                    </m:r>
                    <m:r>
                      <a:rPr lang="en-US" altLang="zh-TW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)</m:t>
                    </m:r>
                    <m:r>
                      <a:rPr lang="zh-TW" altLang="en-US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為</m:t>
                    </m:r>
                    <m:r>
                      <a:rPr lang="zh-TW" altLang="en-US" sz="1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模型分數</m:t>
                    </m:r>
                    <m:r>
                      <m:rPr>
                        <m:sty m:val="p"/>
                      </m:rPr>
                      <a:rPr lang="en-US" altLang="zh-TW" sz="1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M</m:t>
                    </m:r>
                  </m:oMath>
                </a14:m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的累積經驗分配函數</a:t>
                </a: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D8B6EDC-A816-4359-A6D7-8BC770A96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073" y="2784371"/>
                <a:ext cx="6962200" cy="811504"/>
              </a:xfrm>
              <a:prstGeom prst="rect">
                <a:avLst/>
              </a:prstGeom>
              <a:blipFill>
                <a:blip r:embed="rId6"/>
                <a:stretch>
                  <a:fillRect l="-438" r="-1489" b="-127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39A9F366-BA5B-4983-AC22-88912D9B4F94}"/>
              </a:ext>
            </a:extLst>
          </p:cNvPr>
          <p:cNvSpPr txBox="1"/>
          <p:nvPr/>
        </p:nvSpPr>
        <p:spPr>
          <a:xfrm>
            <a:off x="1666393" y="3930610"/>
            <a:ext cx="19992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計算簡單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估計結果較不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robust</a:t>
            </a:r>
          </a:p>
        </p:txBody>
      </p:sp>
    </p:spTree>
    <p:extLst>
      <p:ext uri="{BB962C8B-B14F-4D97-AF65-F5344CB8AC3E}">
        <p14:creationId xmlns:p14="http://schemas.microsoft.com/office/powerpoint/2010/main" val="2615488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版面配置區 3">
                <a:extLst>
                  <a:ext uri="{FF2B5EF4-FFF2-40B4-BE49-F238E27FC236}">
                    <a16:creationId xmlns:a16="http://schemas.microsoft.com/office/drawing/2014/main" xmlns="" id="{CBFDFD6B-39B4-41A8-A2E9-F9B2C206FC2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619672" y="195486"/>
                <a:ext cx="7452320" cy="576064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時間相依敏感度與特異度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/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𝔻</m:t>
                    </m:r>
                  </m:oMath>
                </a14:m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endPara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4" name="文字版面配置區 3">
                <a:extLst>
                  <a:ext uri="{FF2B5EF4-FFF2-40B4-BE49-F238E27FC236}">
                    <a16:creationId xmlns:a16="http://schemas.microsoft.com/office/drawing/2014/main" id="{CBFDFD6B-39B4-41A8-A2E9-F9B2C206FC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619672" y="195486"/>
                <a:ext cx="7452320" cy="576064"/>
              </a:xfrm>
              <a:blipFill>
                <a:blip r:embed="rId4"/>
                <a:stretch>
                  <a:fillRect l="-1309" b="-136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DEFA8C45-DCA8-4506-A499-005BD5187FB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4889401"/>
            <a:ext cx="2057400" cy="274637"/>
          </a:xfrm>
        </p:spPr>
        <p:txBody>
          <a:bodyPr/>
          <a:lstStyle/>
          <a:p>
            <a:fld id="{F129A72B-C4AF-485B-A43D-B172DFC38A3B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49D05FC1-8C05-4D31-BC31-ACEAC42C81F8}"/>
              </a:ext>
            </a:extLst>
          </p:cNvPr>
          <p:cNvSpPr txBox="1"/>
          <p:nvPr/>
        </p:nvSpPr>
        <p:spPr>
          <a:xfrm>
            <a:off x="1627734" y="843558"/>
            <a:ext cx="7192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Heagerty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又提出另外一種方法，加權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Kaplan-Meier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估計式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，估計時間相依敏感度與特異度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xmlns="" id="{2051612A-2FE7-4D31-A5E0-BECC5B5F2040}"/>
                  </a:ext>
                </a:extLst>
              </p:cNvPr>
              <p:cNvSpPr txBox="1"/>
              <p:nvPr/>
            </p:nvSpPr>
            <p:spPr>
              <a:xfrm>
                <a:off x="1554566" y="1151335"/>
                <a:ext cx="7589434" cy="21528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61950" lvl="0" indent="-285750">
                  <a:lnSpc>
                    <a:spcPct val="2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altLang="zh-TW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TW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sSub>
                          <m:sSubPr>
                            <m:ctrlPr>
                              <a:rPr lang="en-US" altLang="zh-TW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zh-TW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TW" alt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sSub>
                          <m:sSubPr>
                            <m:ctrlPr>
                              <a:rPr lang="en-US" altLang="zh-TW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zh-TW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TW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TW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TW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TW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TW" i="1" dirty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 dirty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TW" i="1" dirty="0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TW" altLang="en-US" i="1" dirty="0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 dirty="0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i="1" dirty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 dirty="0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 dirty="0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 dirty="0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1" dirty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 dirty="0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 dirty="0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 dirty="0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TW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altLang="zh-TW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TW" i="1" dirty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 dirty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altLang="zh-TW" i="1" dirty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TW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TW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TW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sSub>
                                      <m:sSubPr>
                                        <m:ctrlPr>
                                          <a:rPr lang="en-US" altLang="zh-TW" i="1" dirty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i="1" dirty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altLang="zh-TW" i="1" dirty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num>
                              <m:den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TW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TW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TW" i="1" dirty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 dirty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TW" i="1" dirty="0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TW" altLang="en-US" i="1" dirty="0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 dirty="0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i="1" dirty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 dirty="0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 dirty="0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 dirty="0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1" dirty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 dirty="0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 dirty="0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 dirty="0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TW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altLang="zh-TW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TW" i="1" dirty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 dirty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altLang="zh-TW" i="1" dirty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TW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altLang="zh-TW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TW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 </m:t>
                                    </m:r>
                                  </m:e>
                                </m:nary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zh-TW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6200" lvl="0">
                  <a:lnSpc>
                    <a:spcPct val="200000"/>
                  </a:lnSpc>
                  <a:spcBef>
                    <a:spcPts val="0"/>
                  </a:spcBef>
                </a:pPr>
                <a:r>
                  <a:rPr lang="zh-TW" altLang="en-US" sz="1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14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4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14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140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  <m:sub>
                                <m:r>
                                  <a:rPr lang="en-US" altLang="zh-TW" sz="14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14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14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  <m:sub>
                                <m:r>
                                  <a:rPr lang="en-US" altLang="zh-TW" sz="14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zh-TW" altLang="en-US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:0/1</m:t>
                    </m:r>
                    <m:r>
                      <a:rPr lang="zh-TW" altLang="en-US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1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最鄰近點核函數</a:t>
                </a:r>
                <a:r>
                  <a:rPr lang="en-US" altLang="zh-TW" sz="1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nearest </a:t>
                </a:r>
                <a:r>
                  <a:rPr lang="en-US" altLang="zh-TW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neighbourhood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kernel</a:t>
                </a:r>
                <a:r>
                  <a:rPr lang="en-US" altLang="zh-TW" sz="1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r>
                  <a:rPr lang="zh-TW" altLang="en-US" sz="1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1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sz="1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平滑參數，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1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1400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TW" sz="1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1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1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1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1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051612A-2FE7-4D31-A5E0-BECC5B5F2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566" y="1151335"/>
                <a:ext cx="7589434" cy="2152833"/>
              </a:xfrm>
              <a:prstGeom prst="rect">
                <a:avLst/>
              </a:prstGeom>
              <a:blipFill>
                <a:blip r:embed="rId5"/>
                <a:stretch>
                  <a:fillRect l="-402" r="-1044" b="-33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9D8B6EDC-A816-4359-A6D7-8BC770A964BF}"/>
              </a:ext>
            </a:extLst>
          </p:cNvPr>
          <p:cNvSpPr txBox="1"/>
          <p:nvPr/>
        </p:nvSpPr>
        <p:spPr>
          <a:xfrm>
            <a:off x="1626574" y="1115631"/>
            <a:ext cx="6962200" cy="3661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6200" lvl="0">
              <a:lnSpc>
                <a:spcPct val="200000"/>
              </a:lnSpc>
              <a:spcBef>
                <a:spcPts val="0"/>
              </a:spcBef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加權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Kaplan-Meier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估計式如下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39A9F366-BA5B-4983-AC22-88912D9B4F94}"/>
              </a:ext>
            </a:extLst>
          </p:cNvPr>
          <p:cNvSpPr txBox="1"/>
          <p:nvPr/>
        </p:nvSpPr>
        <p:spPr>
          <a:xfrm>
            <a:off x="1632302" y="3658537"/>
            <a:ext cx="32672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可以在 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與 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有相關的情況下使用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估計結果較優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810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版面配置區 3">
                <a:extLst>
                  <a:ext uri="{FF2B5EF4-FFF2-40B4-BE49-F238E27FC236}">
                    <a16:creationId xmlns:a16="http://schemas.microsoft.com/office/drawing/2014/main" xmlns="" id="{CBFDFD6B-39B4-41A8-A2E9-F9B2C206FC2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619672" y="195486"/>
                <a:ext cx="7452320" cy="576064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時間相依敏感度與特異度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14:m>
                  <m:oMath xmlns:m="http://schemas.openxmlformats.org/officeDocument/2006/math">
                    <m:r>
                      <a:rPr lang="zh-TW" altLang="en-US" sz="2400" i="1" dirty="0">
                        <a:latin typeface="Cambria Math" panose="02040503050406030204" pitchFamily="18" charset="0"/>
                      </a:rPr>
                      <m:t>𝕀</m:t>
                    </m:r>
                  </m:oMath>
                </a14:m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/</a:t>
                </a:r>
                <a14:m>
                  <m:oMath xmlns:m="http://schemas.openxmlformats.org/officeDocument/2006/math">
                    <m:r>
                      <a:rPr lang="zh-TW" altLang="en-US" sz="2400" i="1" dirty="0">
                        <a:latin typeface="Cambria Math" panose="02040503050406030204" pitchFamily="18" charset="0"/>
                      </a:rPr>
                      <m:t>𝔻</m:t>
                    </m:r>
                  </m:oMath>
                </a14:m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endPara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4" name="文字版面配置區 3">
                <a:extLst>
                  <a:ext uri="{FF2B5EF4-FFF2-40B4-BE49-F238E27FC236}">
                    <a16:creationId xmlns:a16="http://schemas.microsoft.com/office/drawing/2014/main" id="{CBFDFD6B-39B4-41A8-A2E9-F9B2C206FC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619672" y="195486"/>
                <a:ext cx="7452320" cy="576064"/>
              </a:xfrm>
              <a:blipFill>
                <a:blip r:embed="rId4"/>
                <a:stretch>
                  <a:fillRect l="-1309" b="-136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DEFA8C45-DCA8-4506-A499-005BD5187FB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4889401"/>
            <a:ext cx="2057400" cy="274637"/>
          </a:xfrm>
        </p:spPr>
        <p:txBody>
          <a:bodyPr/>
          <a:lstStyle/>
          <a:p>
            <a:fld id="{F129A72B-C4AF-485B-A43D-B172DFC38A3B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49D05FC1-8C05-4D31-BC31-ACEAC42C81F8}"/>
              </a:ext>
            </a:extLst>
          </p:cNvPr>
          <p:cNvSpPr txBox="1"/>
          <p:nvPr/>
        </p:nvSpPr>
        <p:spPr>
          <a:xfrm>
            <a:off x="1627734" y="843558"/>
            <a:ext cx="6791328" cy="377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事件敏感度 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(incident sensitivity)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與動態特異度 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(dynamic specificity)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定義：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xmlns="" id="{2051612A-2FE7-4D31-A5E0-BECC5B5F2040}"/>
                  </a:ext>
                </a:extLst>
              </p:cNvPr>
              <p:cNvSpPr txBox="1"/>
              <p:nvPr/>
            </p:nvSpPr>
            <p:spPr>
              <a:xfrm>
                <a:off x="1666393" y="1221034"/>
                <a:ext cx="6962200" cy="13277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61950" lvl="0" indent="-285750">
                  <a:lnSpc>
                    <a:spcPct val="2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𝑆𝑒𝑛𝑠𝑖𝑡𝑖𝑣𝑖𝑡𝑦</m:t>
                        </m:r>
                      </m:e>
                      <m:sup>
                        <m:r>
                          <a:rPr lang="zh-TW" altLang="en-US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𝕀</m:t>
                        </m:r>
                      </m:sup>
                    </m:sSup>
                    <m:d>
                      <m:d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TW" altLang="en-US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1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𝑑𝑁</m:t>
                        </m:r>
                      </m:e>
                      <m:sub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=1 )= </m:t>
                    </m:r>
                    <m:sSubSup>
                      <m:sSubSup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e>
                      <m:sub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zh-TW" altLang="en-US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𝕀</m:t>
                        </m:r>
                      </m:sup>
                    </m:sSubSup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61950" lvl="0" indent="-285750">
                  <a:lnSpc>
                    <a:spcPct val="2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𝑆𝑝𝑒𝑐𝑖𝑓𝑖𝑐𝑖𝑡𝑦</m:t>
                        </m:r>
                      </m:e>
                      <m:sup>
                        <m:r>
                          <a:rPr lang="zh-TW" altLang="en-US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𝔻</m:t>
                        </m:r>
                      </m:sup>
                    </m:sSup>
                    <m:d>
                      <m:dPr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TW" altLang="en-US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TW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=0 )=1−</m:t>
                    </m:r>
                    <m:sSubSup>
                      <m:sSubSupPr>
                        <m:ctrl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e>
                      <m:sub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zh-TW" altLang="en-US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𝔻</m:t>
                        </m:r>
                      </m:sup>
                    </m:sSubSup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61950" lvl="0" indent="-285750">
                  <a:lnSpc>
                    <a:spcPct val="2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ROC</a:t>
                </a:r>
                <a:r>
                  <a:rPr lang="zh-TW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TW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TW" sz="14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14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𝐹𝑃</m:t>
                                </m:r>
                              </m:e>
                              <m:sub>
                                <m:r>
                                  <a:rPr lang="en-US" altLang="zh-TW" sz="14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zh-TW" altLang="en-US" sz="14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𝔻</m:t>
                                </m:r>
                              </m:sup>
                            </m:sSubSup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altLang="zh-TW" sz="1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altLang="zh-TW" sz="1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altLang="zh-TW" sz="14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14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𝑇𝑃</m:t>
                                </m:r>
                              </m:e>
                              <m:sub>
                                <m:r>
                                  <a:rPr lang="en-US" altLang="zh-TW" sz="14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zh-TW" altLang="en-US" sz="14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𝕀</m:t>
                                </m:r>
                              </m:sup>
                            </m:sSubSup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TW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m:rPr>
                            <m:sty m:val="p"/>
                          </m:rP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TW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∈(−∞,∞)</m:t>
                        </m:r>
                      </m:e>
                    </m:d>
                  </m:oMath>
                </a14:m>
                <a:endParaRPr lang="en-US" altLang="zh-TW" sz="14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051612A-2FE7-4D31-A5E0-BECC5B5F2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393" y="1221034"/>
                <a:ext cx="6962200" cy="1327736"/>
              </a:xfrm>
              <a:prstGeom prst="rect">
                <a:avLst/>
              </a:prstGeom>
              <a:blipFill>
                <a:blip r:embed="rId5"/>
                <a:stretch>
                  <a:fillRect l="-263" b="-59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xmlns="" id="{9D8B6EDC-A816-4359-A6D7-8BC770A964BF}"/>
                  </a:ext>
                </a:extLst>
              </p:cNvPr>
              <p:cNvSpPr txBox="1"/>
              <p:nvPr/>
            </p:nvSpPr>
            <p:spPr>
              <a:xfrm>
                <a:off x="1669758" y="2998254"/>
                <a:ext cx="6962200" cy="12279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619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標楷體" panose="03000509000000000000" pitchFamily="65" charset="-120"/>
                  </a:rPr>
                  <a:t>用於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m:t>事件發生時間點</m:t>
                    </m:r>
                  </m:oMath>
                </a14:m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t</a:t>
                </a: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為已知的資料</a:t>
                </a:r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361950" lvl="0" indent="-285750">
                  <a:lnSpc>
                    <a:spcPct val="2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定義在風險集合下</a:t>
                </a:r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361950" lvl="0" indent="-285750">
                  <a:lnSpc>
                    <a:spcPct val="2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可以推導出一致性指標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Concordance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endParaRPr lang="en-US" altLang="zh-TW" sz="1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D8B6EDC-A816-4359-A6D7-8BC770A96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758" y="2998254"/>
                <a:ext cx="6962200" cy="1227900"/>
              </a:xfrm>
              <a:prstGeom prst="rect">
                <a:avLst/>
              </a:prstGeom>
              <a:blipFill>
                <a:blip r:embed="rId6"/>
                <a:stretch>
                  <a:fillRect l="-350" b="-84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3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藍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115893</TotalTime>
  <Words>8325</Words>
  <Application>Microsoft Office PowerPoint</Application>
  <PresentationFormat>如螢幕大小 (16:9)</PresentationFormat>
  <Paragraphs>2151</Paragraphs>
  <Slides>52</Slides>
  <Notes>51</Notes>
  <HiddenSlides>1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52</vt:i4>
      </vt:variant>
    </vt:vector>
  </HeadingPairs>
  <TitlesOfParts>
    <vt:vector size="64" baseType="lpstr">
      <vt:lpstr>Arial Unicode MS</vt:lpstr>
      <vt:lpstr>맑은 고딕</vt:lpstr>
      <vt:lpstr>新細明體</vt:lpstr>
      <vt:lpstr>標楷體</vt:lpstr>
      <vt:lpstr>Arial</vt:lpstr>
      <vt:lpstr>Calibri</vt:lpstr>
      <vt:lpstr>Cambria Math</vt:lpstr>
      <vt:lpstr>Segoe Print</vt:lpstr>
      <vt:lpstr>Times New Roman</vt:lpstr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Microsoft 帳戶</cp:lastModifiedBy>
  <cp:revision>1084</cp:revision>
  <dcterms:created xsi:type="dcterms:W3CDTF">2016-12-05T23:26:54Z</dcterms:created>
  <dcterms:modified xsi:type="dcterms:W3CDTF">2022-07-01T01:01:44Z</dcterms:modified>
</cp:coreProperties>
</file>