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8">
          <p15:clr>
            <a:srgbClr val="000000"/>
          </p15:clr>
        </p15:guide>
        <p15:guide id="2" pos="3839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8" roundtripDataSignature="AMtx7mjQWB5aOdX3M9s1qODTBfnirKjZ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0B23AB-AA09-4387-9566-7BDBD5A81E07}">
  <a:tblStyle styleId="{F80B23AB-AA09-4387-9566-7BDBD5A81E0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8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strike="noStrike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0:notes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strike="noStrike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1:notes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strike="noStrike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strike="noStrike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strike="noStrike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strike="noStrike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5:notes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strike="noStrike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:notes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strike="noStrike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7:notes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strike="noStrike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8:notes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strike="noStrike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:notes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strike="noStrike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&#10;文本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6.png"/><Relationship Id="rId5" Type="http://schemas.openxmlformats.org/officeDocument/2006/relationships/oleObject" Target="../embeddings/oleObject1.bin"/><Relationship Id="rId6" Type="http://schemas.openxmlformats.org/officeDocument/2006/relationships/oleObject" Target="../embeddings/oleObject1.bin"/><Relationship Id="rId7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 flipH="1">
            <a:off x="0" y="2112328"/>
            <a:ext cx="6908800" cy="2162175"/>
          </a:xfrm>
          <a:custGeom>
            <a:rect b="b" l="l" r="r" t="t"/>
            <a:pathLst>
              <a:path extrusionOk="0" h="1490472" w="9017266">
                <a:moveTo>
                  <a:pt x="531634" y="0"/>
                </a:moveTo>
                <a:lnTo>
                  <a:pt x="9017266" y="0"/>
                </a:lnTo>
                <a:lnTo>
                  <a:pt x="9017266" y="1490472"/>
                </a:lnTo>
                <a:lnTo>
                  <a:pt x="531634" y="1490472"/>
                </a:lnTo>
                <a:cubicBezTo>
                  <a:pt x="-199886" y="1432560"/>
                  <a:pt x="-154166" y="76200"/>
                  <a:pt x="531634" y="0"/>
                </a:cubicBezTo>
                <a:close/>
              </a:path>
            </a:pathLst>
          </a:custGeom>
          <a:solidFill>
            <a:schemeClr val="lt1">
              <a:alpha val="1764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551180" y="2389505"/>
            <a:ext cx="6666865" cy="9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5400"/>
              <a:buFont typeface="Microsoft YaHei"/>
              <a:buNone/>
            </a:pPr>
            <a:r>
              <a:rPr b="1" i="0" lang="en-US" sz="5400" u="none" cap="none" strike="noStrike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</a:t>
            </a:r>
            <a:r>
              <a:rPr b="1" i="0" lang="en-US" sz="54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mart</a:t>
            </a:r>
            <a:r>
              <a:rPr b="1" i="0" lang="en-US" sz="5400" u="none" cap="none" strike="noStrike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B</a:t>
            </a:r>
            <a:r>
              <a:rPr b="1" i="0" lang="en-US" sz="54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lind</a:t>
            </a:r>
            <a:r>
              <a:rPr b="1" i="0" lang="en-US" sz="5400" u="none" cap="none" strike="noStrike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S</a:t>
            </a:r>
            <a:r>
              <a:rPr b="1" i="0" lang="en-US" sz="54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tick</a:t>
            </a:r>
            <a:endParaRPr b="1" i="0" sz="5400" u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92" name="Google Shape;92;p1"/>
          <p:cNvCxnSpPr/>
          <p:nvPr/>
        </p:nvCxnSpPr>
        <p:spPr>
          <a:xfrm>
            <a:off x="623888" y="3262313"/>
            <a:ext cx="5138738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" name="Google Shape;93;p1"/>
          <p:cNvSpPr txBox="1"/>
          <p:nvPr/>
        </p:nvSpPr>
        <p:spPr>
          <a:xfrm>
            <a:off x="588963" y="3400425"/>
            <a:ext cx="448151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r>
              <a:rPr b="0" i="0" lang="en-US" sz="18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Smart electronic aid for blind people</a:t>
            </a:r>
            <a:endParaRPr b="0" i="0" sz="1800" u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5137785" y="4890770"/>
            <a:ext cx="6703060" cy="156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None/>
            </a:pPr>
            <a:r>
              <a:rPr b="1" i="0" lang="en-US" sz="24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MD. Mominul Islam Shizan  - 18.02.04.117</a:t>
            </a:r>
            <a:endParaRPr b="1" i="0" sz="2400" u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None/>
            </a:pPr>
            <a:r>
              <a:rPr b="1" i="0" lang="en-US" sz="24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Afridi Rahman Bondhon       - 18.02.04.128</a:t>
            </a:r>
            <a:endParaRPr b="1" i="0" sz="2400" u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None/>
            </a:pPr>
            <a:r>
              <a:rPr b="1" i="0" lang="en-US" sz="24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Nurul Amin                            - 18.02.04.130</a:t>
            </a:r>
            <a:endParaRPr b="1" i="0" sz="2400" u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None/>
            </a:pPr>
            <a:r>
              <a:rPr b="1" i="0" lang="en-US" sz="24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Mosiur Rahman                     - 16.01.04.122</a:t>
            </a:r>
            <a:endParaRPr b="1" i="0" sz="2400" u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5" name="Google Shape;95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trike="noStrike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trike="noStrike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0"/>
          <p:cNvSpPr txBox="1"/>
          <p:nvPr/>
        </p:nvSpPr>
        <p:spPr>
          <a:xfrm>
            <a:off x="3114675" y="334645"/>
            <a:ext cx="5962015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i="0" lang="en-US" sz="4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1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0"/>
          <p:cNvSpPr txBox="1"/>
          <p:nvPr/>
        </p:nvSpPr>
        <p:spPr>
          <a:xfrm>
            <a:off x="892810" y="1684020"/>
            <a:ext cx="10405110" cy="39693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b="1" i="0" lang="en-US" sz="2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Arduino Based Smart Blind Stick project proposed the design and architecture of a new concept of Smart Stick for blind people.</a:t>
            </a:r>
            <a:endParaRPr b="1" i="0" sz="2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1" i="0" sz="2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b="1" i="0" lang="en-US" sz="2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advantage of this project lies in the fact that it can prove to be a very low cost solution to millions of blind person worldwide.</a:t>
            </a:r>
            <a:endParaRPr b="1" i="0" sz="2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1" i="0" sz="2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b="1" i="0" lang="en-US" sz="2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Therefore, the solution for this major problem is proposed by designing a stick that can aid the person to walk safely without having fear of hitting someone on the way or any solid objects.</a:t>
            </a:r>
            <a:endParaRPr b="1" i="0" sz="2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trike="noStrike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1"/>
          <p:cNvSpPr txBox="1"/>
          <p:nvPr/>
        </p:nvSpPr>
        <p:spPr>
          <a:xfrm>
            <a:off x="3374390" y="1765300"/>
            <a:ext cx="5442585" cy="3138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b="1" i="0" lang="en-US" sz="66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 </a:t>
            </a:r>
            <a:endParaRPr b="1" i="0" sz="66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t/>
            </a:r>
            <a:endParaRPr b="1" i="0" sz="66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b="1" i="0" lang="en-US" sz="66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Any Question?</a:t>
            </a:r>
            <a:endParaRPr b="1" i="0" sz="66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/>
          <p:cNvGrpSpPr/>
          <p:nvPr/>
        </p:nvGrpSpPr>
        <p:grpSpPr>
          <a:xfrm>
            <a:off x="3106420" y="1497965"/>
            <a:ext cx="5894070" cy="552450"/>
            <a:chOff x="3471690" y="2016846"/>
            <a:chExt cx="5793333" cy="591884"/>
          </a:xfrm>
        </p:grpSpPr>
        <p:sp>
          <p:nvSpPr>
            <p:cNvPr id="102" name="Google Shape;102;p2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rect b="b" l="l" r="r" t="t"/>
              <a:pathLst>
                <a:path extrusionOk="0" h="1490472" w="9017266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5592802" y="2081955"/>
              <a:ext cx="3337218" cy="394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r>
                <a:rPr b="1" i="0" lang="en-US" sz="1800" u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Objectives</a:t>
              </a:r>
              <a:endParaRPr b="1" i="0" sz="18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 flipH="1" rot="10800000">
              <a:off x="3471690" y="2016846"/>
              <a:ext cx="1618959" cy="591884"/>
            </a:xfrm>
            <a:custGeom>
              <a:rect b="b" l="l" r="r" t="t"/>
              <a:pathLst>
                <a:path extrusionOk="0" h="591884" w="1618609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3581160" y="2081954"/>
              <a:ext cx="1592889" cy="394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r>
                <a:rPr b="1" i="0" lang="en-US" sz="1800" u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Slide no: 3</a:t>
              </a:r>
              <a:endParaRPr b="1" i="0" sz="18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106" name="Google Shape;106;p2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107" name="Google Shape;107;p2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" name="Google Shape;108;p2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09" name="Google Shape;109;p2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110" name="Google Shape;110;p2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" name="Google Shape;111;p2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112" name="Google Shape;112;p2"/>
          <p:cNvCxnSpPr/>
          <p:nvPr/>
        </p:nvCxnSpPr>
        <p:spPr>
          <a:xfrm>
            <a:off x="3106103" y="1083628"/>
            <a:ext cx="2555875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2"/>
          <p:cNvSpPr txBox="1"/>
          <p:nvPr/>
        </p:nvSpPr>
        <p:spPr>
          <a:xfrm>
            <a:off x="3125788" y="576263"/>
            <a:ext cx="2640012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rosoft YaHei"/>
              <a:buNone/>
            </a:pPr>
            <a:r>
              <a:rPr b="1" i="0" lang="en-US" sz="28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Contents</a:t>
            </a:r>
            <a:endParaRPr b="1" i="0" sz="2800" u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14" name="Google Shape;114;p2"/>
          <p:cNvGrpSpPr/>
          <p:nvPr/>
        </p:nvGrpSpPr>
        <p:grpSpPr>
          <a:xfrm>
            <a:off x="3107055" y="2113915"/>
            <a:ext cx="5894070" cy="552450"/>
            <a:chOff x="3471690" y="2016846"/>
            <a:chExt cx="5793333" cy="591884"/>
          </a:xfrm>
        </p:grpSpPr>
        <p:sp>
          <p:nvSpPr>
            <p:cNvPr id="115" name="Google Shape;115;p2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rect b="b" l="l" r="r" t="t"/>
              <a:pathLst>
                <a:path extrusionOk="0" h="1490472" w="9017266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5592802" y="2081955"/>
              <a:ext cx="3337218" cy="394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r>
                <a:rPr b="1" i="0" lang="en-US" sz="1800" u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Social Values</a:t>
              </a:r>
              <a:endParaRPr b="1" i="0" sz="18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 flipH="1" rot="10800000">
              <a:off x="3471690" y="2016846"/>
              <a:ext cx="1618959" cy="591884"/>
            </a:xfrm>
            <a:custGeom>
              <a:rect b="b" l="l" r="r" t="t"/>
              <a:pathLst>
                <a:path extrusionOk="0" h="591884" w="1618609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3581160" y="2081954"/>
              <a:ext cx="1592889" cy="394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r>
                <a:rPr b="1" i="0" lang="en-US" sz="1800" u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Slide no: 4</a:t>
              </a:r>
              <a:endParaRPr b="1" i="0" sz="18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119" name="Google Shape;119;p2"/>
          <p:cNvGrpSpPr/>
          <p:nvPr/>
        </p:nvGrpSpPr>
        <p:grpSpPr>
          <a:xfrm>
            <a:off x="3107055" y="2722880"/>
            <a:ext cx="5894070" cy="552450"/>
            <a:chOff x="3471690" y="2016846"/>
            <a:chExt cx="5793333" cy="591884"/>
          </a:xfrm>
        </p:grpSpPr>
        <p:sp>
          <p:nvSpPr>
            <p:cNvPr id="120" name="Google Shape;120;p2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rect b="b" l="l" r="r" t="t"/>
              <a:pathLst>
                <a:path extrusionOk="0" h="1490472" w="9017266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 txBox="1"/>
            <p:nvPr/>
          </p:nvSpPr>
          <p:spPr>
            <a:xfrm>
              <a:off x="5379039" y="2085386"/>
              <a:ext cx="3337218" cy="394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r>
                <a:rPr b="1" i="0" lang="en-US" sz="1800" u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   Required Components</a:t>
              </a:r>
              <a:endParaRPr b="1" i="0" sz="18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 flipH="1" rot="10800000">
              <a:off x="3471690" y="2016846"/>
              <a:ext cx="1618959" cy="591884"/>
            </a:xfrm>
            <a:custGeom>
              <a:rect b="b" l="l" r="r" t="t"/>
              <a:pathLst>
                <a:path extrusionOk="0" h="591884" w="1618609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 txBox="1"/>
            <p:nvPr/>
          </p:nvSpPr>
          <p:spPr>
            <a:xfrm>
              <a:off x="3581160" y="2081954"/>
              <a:ext cx="1592889" cy="394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r>
                <a:rPr b="1" i="0" lang="en-US" sz="1800" u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Slide no:  5</a:t>
              </a:r>
              <a:endParaRPr b="1" i="0" sz="18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124" name="Google Shape;124;p2"/>
          <p:cNvGrpSpPr/>
          <p:nvPr/>
        </p:nvGrpSpPr>
        <p:grpSpPr>
          <a:xfrm>
            <a:off x="3107690" y="3338830"/>
            <a:ext cx="5892165" cy="552450"/>
            <a:chOff x="3471690" y="2016846"/>
            <a:chExt cx="5793333" cy="591884"/>
          </a:xfrm>
        </p:grpSpPr>
        <p:sp>
          <p:nvSpPr>
            <p:cNvPr id="125" name="Google Shape;125;p2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rect b="b" l="l" r="r" t="t"/>
              <a:pathLst>
                <a:path extrusionOk="0" h="1490472" w="9017266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"/>
            <p:cNvSpPr txBox="1"/>
            <p:nvPr/>
          </p:nvSpPr>
          <p:spPr>
            <a:xfrm>
              <a:off x="5592802" y="2081955"/>
              <a:ext cx="3337218" cy="394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r>
                <a:rPr b="1" i="0" lang="en-US" sz="1800" u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Working Procedure</a:t>
              </a:r>
              <a:endParaRPr b="1" i="0" sz="18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 flipH="1" rot="10800000">
              <a:off x="3471690" y="2016846"/>
              <a:ext cx="1618959" cy="591884"/>
            </a:xfrm>
            <a:custGeom>
              <a:rect b="b" l="l" r="r" t="t"/>
              <a:pathLst>
                <a:path extrusionOk="0" h="591884" w="1618609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"/>
            <p:cNvSpPr txBox="1"/>
            <p:nvPr/>
          </p:nvSpPr>
          <p:spPr>
            <a:xfrm>
              <a:off x="3581160" y="2081954"/>
              <a:ext cx="1592889" cy="394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r>
                <a:rPr b="1" i="0" lang="en-US" sz="1800" u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Slide no:  6</a:t>
              </a:r>
              <a:endParaRPr b="1" i="0" sz="18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129" name="Google Shape;129;p2"/>
          <p:cNvGrpSpPr/>
          <p:nvPr/>
        </p:nvGrpSpPr>
        <p:grpSpPr>
          <a:xfrm>
            <a:off x="3129280" y="4509770"/>
            <a:ext cx="7019295" cy="552450"/>
            <a:chOff x="3471690" y="2016846"/>
            <a:chExt cx="6962390" cy="591884"/>
          </a:xfrm>
        </p:grpSpPr>
        <p:sp>
          <p:nvSpPr>
            <p:cNvPr id="130" name="Google Shape;130;p2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rect b="b" l="l" r="r" t="t"/>
              <a:pathLst>
                <a:path extrusionOk="0" h="1490472" w="9017266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 txBox="1"/>
            <p:nvPr/>
          </p:nvSpPr>
          <p:spPr>
            <a:xfrm>
              <a:off x="5457140" y="2041437"/>
              <a:ext cx="4976940" cy="394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r>
                <a:rPr b="1" i="0" lang="en-US" sz="1800" u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Contribution of team-Members</a:t>
              </a:r>
              <a:endParaRPr b="1" i="0" sz="18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 flipH="1" rot="10800000">
              <a:off x="3471690" y="2016846"/>
              <a:ext cx="1618959" cy="591884"/>
            </a:xfrm>
            <a:custGeom>
              <a:rect b="b" l="l" r="r" t="t"/>
              <a:pathLst>
                <a:path extrusionOk="0" h="591884" w="1618609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 txBox="1"/>
            <p:nvPr/>
          </p:nvSpPr>
          <p:spPr>
            <a:xfrm>
              <a:off x="3581160" y="2081954"/>
              <a:ext cx="1592889" cy="394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r>
                <a:rPr b="1" i="0" lang="en-US" sz="1800" u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Slide no:  8</a:t>
              </a:r>
              <a:endParaRPr b="1" i="0" sz="18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134" name="Google Shape;134;p2"/>
          <p:cNvGrpSpPr/>
          <p:nvPr/>
        </p:nvGrpSpPr>
        <p:grpSpPr>
          <a:xfrm>
            <a:off x="3125470" y="5111115"/>
            <a:ext cx="6346825" cy="552450"/>
            <a:chOff x="3471690" y="2016846"/>
            <a:chExt cx="6239568" cy="591884"/>
          </a:xfrm>
        </p:grpSpPr>
        <p:sp>
          <p:nvSpPr>
            <p:cNvPr id="135" name="Google Shape;135;p2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rect b="b" l="l" r="r" t="t"/>
              <a:pathLst>
                <a:path extrusionOk="0" h="1490472" w="9017266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"/>
            <p:cNvSpPr txBox="1"/>
            <p:nvPr/>
          </p:nvSpPr>
          <p:spPr>
            <a:xfrm>
              <a:off x="5551438" y="2079596"/>
              <a:ext cx="4159820" cy="394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r>
                <a:rPr b="1" i="0" lang="en-US" sz="1800" u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Challenges of the Project</a:t>
              </a:r>
              <a:endParaRPr b="1" i="0" sz="18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 flipH="1" rot="10800000">
              <a:off x="3471690" y="2016846"/>
              <a:ext cx="1618959" cy="591884"/>
            </a:xfrm>
            <a:custGeom>
              <a:rect b="b" l="l" r="r" t="t"/>
              <a:pathLst>
                <a:path extrusionOk="0" h="591884" w="1618609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"/>
            <p:cNvSpPr txBox="1"/>
            <p:nvPr/>
          </p:nvSpPr>
          <p:spPr>
            <a:xfrm>
              <a:off x="3581160" y="2081954"/>
              <a:ext cx="1592889" cy="394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r>
                <a:rPr b="1" i="0" lang="en-US" sz="1800" u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Slide no:  9</a:t>
              </a:r>
              <a:endParaRPr b="1" i="0" sz="18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139" name="Google Shape;139;p2"/>
          <p:cNvGrpSpPr/>
          <p:nvPr/>
        </p:nvGrpSpPr>
        <p:grpSpPr>
          <a:xfrm>
            <a:off x="3125470" y="5720080"/>
            <a:ext cx="5894070" cy="552450"/>
            <a:chOff x="3471690" y="2016846"/>
            <a:chExt cx="5793333" cy="591884"/>
          </a:xfrm>
        </p:grpSpPr>
        <p:sp>
          <p:nvSpPr>
            <p:cNvPr id="140" name="Google Shape;140;p2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rect b="b" l="l" r="r" t="t"/>
              <a:pathLst>
                <a:path extrusionOk="0" h="1490472" w="9017266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"/>
            <p:cNvSpPr txBox="1"/>
            <p:nvPr/>
          </p:nvSpPr>
          <p:spPr>
            <a:xfrm>
              <a:off x="5439974" y="2071779"/>
              <a:ext cx="3337218" cy="394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r>
                <a:rPr b="1" i="0" lang="en-US" sz="1800" u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  Conclusion</a:t>
              </a:r>
              <a:endParaRPr b="1" i="0" sz="18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 flipH="1" rot="10800000">
              <a:off x="3471690" y="2016846"/>
              <a:ext cx="1618959" cy="591884"/>
            </a:xfrm>
            <a:custGeom>
              <a:rect b="b" l="l" r="r" t="t"/>
              <a:pathLst>
                <a:path extrusionOk="0" h="591884" w="1618609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"/>
            <p:cNvSpPr txBox="1"/>
            <p:nvPr/>
          </p:nvSpPr>
          <p:spPr>
            <a:xfrm>
              <a:off x="3581160" y="2081954"/>
              <a:ext cx="1592889" cy="394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r>
                <a:rPr b="1" i="0" lang="en-US" sz="1800" u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Slide no:  10</a:t>
              </a:r>
              <a:endParaRPr b="1" i="0" sz="18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144" name="Google Shape;144;p2"/>
          <p:cNvGrpSpPr/>
          <p:nvPr/>
        </p:nvGrpSpPr>
        <p:grpSpPr>
          <a:xfrm>
            <a:off x="3126105" y="3907155"/>
            <a:ext cx="5894070" cy="552450"/>
            <a:chOff x="3471690" y="2016846"/>
            <a:chExt cx="5793333" cy="591884"/>
          </a:xfrm>
        </p:grpSpPr>
        <p:sp>
          <p:nvSpPr>
            <p:cNvPr id="145" name="Google Shape;145;p2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rect b="b" l="l" r="r" t="t"/>
              <a:pathLst>
                <a:path extrusionOk="0" h="1490472" w="9017266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"/>
            <p:cNvSpPr txBox="1"/>
            <p:nvPr/>
          </p:nvSpPr>
          <p:spPr>
            <a:xfrm>
              <a:off x="5592802" y="2081955"/>
              <a:ext cx="3337218" cy="394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r>
                <a:rPr b="1" i="0" lang="en-US" sz="1800" u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Budget Comparison</a:t>
              </a:r>
              <a:endParaRPr b="1" i="0" sz="18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 flipH="1" rot="10800000">
              <a:off x="3471690" y="2016846"/>
              <a:ext cx="1618959" cy="591884"/>
            </a:xfrm>
            <a:custGeom>
              <a:rect b="b" l="l" r="r" t="t"/>
              <a:pathLst>
                <a:path extrusionOk="0" h="591884" w="1618609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"/>
            <p:cNvSpPr txBox="1"/>
            <p:nvPr/>
          </p:nvSpPr>
          <p:spPr>
            <a:xfrm>
              <a:off x="3581160" y="2081954"/>
              <a:ext cx="1592889" cy="394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r>
                <a:rPr b="1" i="0" lang="en-US" sz="1800" u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Slide no:  7</a:t>
              </a:r>
              <a:endParaRPr b="1" i="0" sz="18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149" name="Google Shape;14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trike="noStrike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trike="noStrike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"/>
          <p:cNvSpPr txBox="1"/>
          <p:nvPr/>
        </p:nvSpPr>
        <p:spPr>
          <a:xfrm>
            <a:off x="4386580" y="565785"/>
            <a:ext cx="3418840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rosoft YaHei"/>
              <a:buNone/>
            </a:pPr>
            <a:r>
              <a:rPr b="1" i="0" lang="en-US" sz="3600" u="non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OBJECTIVE</a:t>
            </a:r>
            <a:endParaRPr b="1" i="0" sz="36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7" name="Google Shape;157;p3"/>
          <p:cNvSpPr txBox="1"/>
          <p:nvPr/>
        </p:nvSpPr>
        <p:spPr>
          <a:xfrm>
            <a:off x="1325880" y="2029460"/>
            <a:ext cx="9540875" cy="2799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❖"/>
            </a:pPr>
            <a:r>
              <a:rPr b="0" i="0" lang="en-US" sz="22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Enables the blind people to move with same ease and </a:t>
            </a:r>
            <a:endParaRPr b="0" i="0" sz="2200" u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None/>
            </a:pPr>
            <a:r>
              <a:rPr b="0" i="0" lang="en-US" sz="22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confidence as sighted people</a:t>
            </a:r>
            <a:endParaRPr b="0" i="0" sz="2200" u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❖"/>
            </a:pPr>
            <a:r>
              <a:rPr b="0" i="0" lang="en-US" sz="22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People who are both deaf and blind will also be benefited  with this</a:t>
            </a:r>
            <a:endParaRPr b="0" i="0" sz="2200" u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❖"/>
            </a:pPr>
            <a:r>
              <a:rPr b="0" i="0" lang="en-US" sz="22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Update a normal stick into smart multi functional stick  </a:t>
            </a:r>
            <a:endParaRPr b="0" i="0" sz="22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trike="noStrike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trike="noStrike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4"/>
          <p:cNvGrpSpPr/>
          <p:nvPr/>
        </p:nvGrpSpPr>
        <p:grpSpPr>
          <a:xfrm>
            <a:off x="2273300" y="1603693"/>
            <a:ext cx="6626993" cy="1057275"/>
            <a:chOff x="5223361" y="509145"/>
            <a:chExt cx="6626761" cy="1058397"/>
          </a:xfrm>
        </p:grpSpPr>
        <p:grpSp>
          <p:nvGrpSpPr>
            <p:cNvPr id="165" name="Google Shape;165;p4"/>
            <p:cNvGrpSpPr/>
            <p:nvPr/>
          </p:nvGrpSpPr>
          <p:grpSpPr>
            <a:xfrm>
              <a:off x="5223361" y="509145"/>
              <a:ext cx="925140" cy="1002128"/>
              <a:chOff x="3175795" y="4713647"/>
              <a:chExt cx="1314630" cy="1424030"/>
            </a:xfrm>
          </p:grpSpPr>
          <p:grpSp>
            <p:nvGrpSpPr>
              <p:cNvPr id="166" name="Google Shape;166;p4"/>
              <p:cNvGrpSpPr/>
              <p:nvPr/>
            </p:nvGrpSpPr>
            <p:grpSpPr>
              <a:xfrm>
                <a:off x="3175795" y="4713647"/>
                <a:ext cx="1314630" cy="1424030"/>
                <a:chOff x="0" y="0"/>
                <a:chExt cx="2562" cy="2770"/>
              </a:xfrm>
            </p:grpSpPr>
            <p:sp>
              <p:nvSpPr>
                <p:cNvPr id="167" name="Google Shape;167;p4"/>
                <p:cNvSpPr/>
                <p:nvPr/>
              </p:nvSpPr>
              <p:spPr>
                <a:xfrm>
                  <a:off x="404" y="426"/>
                  <a:ext cx="1741" cy="1744"/>
                </a:xfrm>
                <a:prstGeom prst="ellipse">
                  <a:avLst/>
                </a:prstGeom>
                <a:solidFill>
                  <a:srgbClr val="3CBDDA"/>
                </a:solidFill>
                <a:ln>
                  <a:noFill/>
                </a:ln>
              </p:spPr>
              <p:txBody>
                <a:bodyPr anchorCtr="0" anchor="ctr" bIns="56375" lIns="108200" spcFirstLastPara="1" rIns="108200" wrap="square" tIns="563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80"/>
                    <a:buFont typeface="Arial"/>
                    <a:buNone/>
                  </a:pPr>
                  <a:r>
                    <a:t/>
                  </a:r>
                  <a:endParaRPr b="0" i="0" sz="5280" u="none" cap="none" strike="noStrike">
                    <a:solidFill>
                      <a:srgbClr val="FFFFFF"/>
                    </a:solidFill>
                    <a:latin typeface="Impact"/>
                    <a:ea typeface="Impact"/>
                    <a:cs typeface="Impact"/>
                    <a:sym typeface="Impact"/>
                  </a:endParaRPr>
                </a:p>
              </p:txBody>
            </p:sp>
            <p:pic>
              <p:nvPicPr>
                <p:cNvPr descr="00" id="168" name="Google Shape;168;p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2527" l="4005" r="5560" t="3050"/>
                <a:stretch/>
              </p:blipFill>
              <p:spPr>
                <a:xfrm>
                  <a:off x="0" y="0"/>
                  <a:ext cx="2562" cy="277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69" name="Google Shape;169;p4"/>
              <p:cNvSpPr txBox="1"/>
              <p:nvPr/>
            </p:nvSpPr>
            <p:spPr>
              <a:xfrm>
                <a:off x="3551418" y="5058284"/>
                <a:ext cx="324234" cy="6560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400"/>
                  <a:buFont typeface="Microsoft YaHei"/>
                  <a:buNone/>
                </a:pPr>
                <a:r>
                  <a:rPr b="1" i="0" lang="en-US" sz="2400" u="none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A</a:t>
                </a:r>
                <a:endParaRPr b="1" i="0" sz="2400" u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  <p:cxnSp>
          <p:nvCxnSpPr>
            <p:cNvPr id="170" name="Google Shape;170;p4"/>
            <p:cNvCxnSpPr/>
            <p:nvPr/>
          </p:nvCxnSpPr>
          <p:spPr>
            <a:xfrm>
              <a:off x="6223567" y="1567542"/>
              <a:ext cx="5626555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71" name="Google Shape;171;p4"/>
          <p:cNvGrpSpPr/>
          <p:nvPr/>
        </p:nvGrpSpPr>
        <p:grpSpPr>
          <a:xfrm>
            <a:off x="2273300" y="2787968"/>
            <a:ext cx="6618288" cy="1011237"/>
            <a:chOff x="5223361" y="1693853"/>
            <a:chExt cx="6617835" cy="1011459"/>
          </a:xfrm>
        </p:grpSpPr>
        <p:grpSp>
          <p:nvGrpSpPr>
            <p:cNvPr id="172" name="Google Shape;172;p4"/>
            <p:cNvGrpSpPr/>
            <p:nvPr/>
          </p:nvGrpSpPr>
          <p:grpSpPr>
            <a:xfrm>
              <a:off x="5223361" y="1693853"/>
              <a:ext cx="925140" cy="1002128"/>
              <a:chOff x="4274508" y="2615224"/>
              <a:chExt cx="1314630" cy="1424030"/>
            </a:xfrm>
          </p:grpSpPr>
          <p:grpSp>
            <p:nvGrpSpPr>
              <p:cNvPr id="173" name="Google Shape;173;p4"/>
              <p:cNvGrpSpPr/>
              <p:nvPr/>
            </p:nvGrpSpPr>
            <p:grpSpPr>
              <a:xfrm>
                <a:off x="4274508" y="2615224"/>
                <a:ext cx="1314630" cy="1424030"/>
                <a:chOff x="0" y="0"/>
                <a:chExt cx="2562" cy="2770"/>
              </a:xfrm>
            </p:grpSpPr>
            <p:sp>
              <p:nvSpPr>
                <p:cNvPr id="174" name="Google Shape;174;p4"/>
                <p:cNvSpPr/>
                <p:nvPr/>
              </p:nvSpPr>
              <p:spPr>
                <a:xfrm>
                  <a:off x="404" y="426"/>
                  <a:ext cx="1741" cy="174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txBody>
                <a:bodyPr anchorCtr="0" anchor="ctr" bIns="56375" lIns="108200" spcFirstLastPara="1" rIns="108200" wrap="square" tIns="563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80"/>
                    <a:buFont typeface="Arial"/>
                    <a:buNone/>
                  </a:pPr>
                  <a:r>
                    <a:t/>
                  </a:r>
                  <a:endParaRPr b="0" i="0" sz="5280" u="none" cap="none" strike="noStrike">
                    <a:solidFill>
                      <a:srgbClr val="FFFFFF"/>
                    </a:solidFill>
                    <a:latin typeface="Impact"/>
                    <a:ea typeface="Impact"/>
                    <a:cs typeface="Impact"/>
                    <a:sym typeface="Impact"/>
                  </a:endParaRPr>
                </a:p>
              </p:txBody>
            </p:sp>
            <p:pic>
              <p:nvPicPr>
                <p:cNvPr descr="00" id="175" name="Google Shape;175;p4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2527" l="4005" r="5560" t="3050"/>
                <a:stretch/>
              </p:blipFill>
              <p:spPr>
                <a:xfrm>
                  <a:off x="0" y="0"/>
                  <a:ext cx="2562" cy="277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76" name="Google Shape;176;p4"/>
              <p:cNvSpPr txBox="1"/>
              <p:nvPr/>
            </p:nvSpPr>
            <p:spPr>
              <a:xfrm>
                <a:off x="4659020" y="2959861"/>
                <a:ext cx="324234" cy="6560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400"/>
                  <a:buFont typeface="Microsoft YaHei"/>
                  <a:buNone/>
                </a:pPr>
                <a:r>
                  <a:rPr b="1" i="0" lang="en-US" sz="2400" u="none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B</a:t>
                </a:r>
                <a:endParaRPr b="1" i="0" sz="2400" u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  <p:cxnSp>
          <p:nvCxnSpPr>
            <p:cNvPr id="177" name="Google Shape;177;p4"/>
            <p:cNvCxnSpPr/>
            <p:nvPr/>
          </p:nvCxnSpPr>
          <p:spPr>
            <a:xfrm>
              <a:off x="6213893" y="2705312"/>
              <a:ext cx="5627303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78" name="Google Shape;178;p4"/>
          <p:cNvGrpSpPr/>
          <p:nvPr/>
        </p:nvGrpSpPr>
        <p:grpSpPr>
          <a:xfrm>
            <a:off x="2273300" y="4018280"/>
            <a:ext cx="6635750" cy="1100138"/>
            <a:chOff x="5223361" y="2925216"/>
            <a:chExt cx="6636481" cy="1098822"/>
          </a:xfrm>
        </p:grpSpPr>
        <p:grpSp>
          <p:nvGrpSpPr>
            <p:cNvPr id="179" name="Google Shape;179;p4"/>
            <p:cNvGrpSpPr/>
            <p:nvPr/>
          </p:nvGrpSpPr>
          <p:grpSpPr>
            <a:xfrm>
              <a:off x="5223361" y="2925216"/>
              <a:ext cx="925140" cy="1002128"/>
              <a:chOff x="6608979" y="2615224"/>
              <a:chExt cx="1314630" cy="1424030"/>
            </a:xfrm>
          </p:grpSpPr>
          <p:grpSp>
            <p:nvGrpSpPr>
              <p:cNvPr id="180" name="Google Shape;180;p4"/>
              <p:cNvGrpSpPr/>
              <p:nvPr/>
            </p:nvGrpSpPr>
            <p:grpSpPr>
              <a:xfrm>
                <a:off x="6608979" y="2615224"/>
                <a:ext cx="1314630" cy="1424030"/>
                <a:chOff x="0" y="0"/>
                <a:chExt cx="2562" cy="2770"/>
              </a:xfrm>
            </p:grpSpPr>
            <p:sp>
              <p:nvSpPr>
                <p:cNvPr id="181" name="Google Shape;181;p4"/>
                <p:cNvSpPr/>
                <p:nvPr/>
              </p:nvSpPr>
              <p:spPr>
                <a:xfrm>
                  <a:off x="405" y="429"/>
                  <a:ext cx="1741" cy="1741"/>
                </a:xfrm>
                <a:prstGeom prst="ellipse">
                  <a:avLst/>
                </a:prstGeom>
                <a:solidFill>
                  <a:srgbClr val="1F3240"/>
                </a:solidFill>
                <a:ln>
                  <a:noFill/>
                </a:ln>
              </p:spPr>
              <p:txBody>
                <a:bodyPr anchorCtr="0" anchor="ctr" bIns="56375" lIns="108200" spcFirstLastPara="1" rIns="108200" wrap="square" tIns="563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280"/>
                    <a:buFont typeface="Arial"/>
                    <a:buNone/>
                  </a:pPr>
                  <a:r>
                    <a:t/>
                  </a:r>
                  <a:endParaRPr b="0" i="0" sz="5280" u="none" cap="none" strike="noStrike">
                    <a:solidFill>
                      <a:srgbClr val="FFFFFF"/>
                    </a:solidFill>
                    <a:latin typeface="Impact"/>
                    <a:ea typeface="Impact"/>
                    <a:cs typeface="Impact"/>
                    <a:sym typeface="Impact"/>
                  </a:endParaRPr>
                </a:p>
              </p:txBody>
            </p:sp>
            <p:pic>
              <p:nvPicPr>
                <p:cNvPr descr="00" id="182" name="Google Shape;182;p4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2527" l="4005" r="5560" t="3050"/>
                <a:stretch/>
              </p:blipFill>
              <p:spPr>
                <a:xfrm>
                  <a:off x="0" y="0"/>
                  <a:ext cx="2562" cy="277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83" name="Google Shape;183;p4"/>
              <p:cNvSpPr txBox="1"/>
              <p:nvPr/>
            </p:nvSpPr>
            <p:spPr>
              <a:xfrm>
                <a:off x="6983586" y="2954495"/>
                <a:ext cx="324234" cy="6560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400"/>
                  <a:buFont typeface="Microsoft YaHei"/>
                  <a:buNone/>
                </a:pPr>
                <a:r>
                  <a:rPr b="1" i="0" lang="en-US" sz="2400" u="none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C</a:t>
                </a:r>
                <a:endParaRPr b="1" i="0" sz="2400" u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  <p:cxnSp>
          <p:nvCxnSpPr>
            <p:cNvPr id="184" name="Google Shape;184;p4"/>
            <p:cNvCxnSpPr/>
            <p:nvPr/>
          </p:nvCxnSpPr>
          <p:spPr>
            <a:xfrm>
              <a:off x="6233122" y="4024038"/>
              <a:ext cx="562672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5" name="Google Shape;185;p4"/>
          <p:cNvSpPr txBox="1"/>
          <p:nvPr/>
        </p:nvSpPr>
        <p:spPr>
          <a:xfrm>
            <a:off x="3648075" y="1682750"/>
            <a:ext cx="2514600" cy="583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Ensure Safety</a:t>
            </a:r>
            <a:endParaRPr b="1" i="0" sz="32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"/>
          <p:cNvSpPr/>
          <p:nvPr/>
        </p:nvSpPr>
        <p:spPr>
          <a:xfrm>
            <a:off x="3567748" y="2892743"/>
            <a:ext cx="3640138" cy="534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Reduce Accident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4"/>
          <p:cNvSpPr/>
          <p:nvPr/>
        </p:nvSpPr>
        <p:spPr>
          <a:xfrm>
            <a:off x="3668078" y="4191318"/>
            <a:ext cx="3640138" cy="534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Cost Efficient</a:t>
            </a:r>
            <a:endParaRPr b="1" i="0" sz="32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4"/>
          <p:cNvSpPr txBox="1"/>
          <p:nvPr/>
        </p:nvSpPr>
        <p:spPr>
          <a:xfrm>
            <a:off x="3351530" y="474345"/>
            <a:ext cx="5488305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rosoft YaHei"/>
              <a:buNone/>
            </a:pPr>
            <a:r>
              <a:rPr b="1" i="0" lang="en-US" sz="3600" u="non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SOCIAL VALUE</a:t>
            </a:r>
            <a:endParaRPr b="1" i="0" sz="36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trike="noStrike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3114675" y="1504326"/>
            <a:ext cx="3550800" cy="4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b="1" i="0" lang="en-US" sz="24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ArduinoUNO</a:t>
            </a:r>
            <a:endParaRPr b="1" i="0" sz="2400" u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b="1" i="0" lang="en-US" sz="24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PVC Pipe</a:t>
            </a:r>
            <a:endParaRPr b="1" i="0" sz="2400" u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b="1" i="0" lang="en-US" sz="24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Jumperwire</a:t>
            </a:r>
            <a:endParaRPr b="1" i="0" sz="2400" u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b="1" i="0" lang="en-US" sz="24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9 Volt Battery</a:t>
            </a:r>
            <a:endParaRPr b="1" i="0" sz="2400" u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b="1" i="0" lang="en-US" sz="24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Switch </a:t>
            </a:r>
            <a:endParaRPr b="1"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b="1" i="0" lang="en-US" sz="24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Hand Gloves</a:t>
            </a:r>
            <a:endParaRPr b="1" i="0" sz="2400" u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AutoNum type="arabicPeriod"/>
            </a:pPr>
            <a:r>
              <a:rPr b="1" lang="en-US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Ultrasonic Sensor</a:t>
            </a:r>
            <a:endParaRPr b="1"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AutoNum type="arabicPeriod"/>
            </a:pPr>
            <a:r>
              <a:rPr b="1" lang="en-US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Water level sensor</a:t>
            </a:r>
            <a:endParaRPr b="1"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b="1" lang="en-US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Mini Servo</a:t>
            </a:r>
            <a:r>
              <a:rPr b="1" i="0" lang="en-US" sz="24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endParaRPr b="1" i="0" sz="2400" u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3114675" y="474345"/>
            <a:ext cx="5962015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rosoft YaHei"/>
              <a:buNone/>
            </a:pPr>
            <a:r>
              <a:rPr b="1" i="0" lang="en-US" sz="36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Required Components</a:t>
            </a:r>
            <a:endParaRPr b="1" i="0" sz="36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trike="noStrike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6"/>
          <p:cNvSpPr txBox="1"/>
          <p:nvPr/>
        </p:nvSpPr>
        <p:spPr>
          <a:xfrm>
            <a:off x="3114675" y="334645"/>
            <a:ext cx="5962015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rosoft YaHei"/>
              <a:buNone/>
            </a:pPr>
            <a:r>
              <a:rPr b="1" i="0" lang="en-US" sz="36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Working Procedure</a:t>
            </a:r>
            <a:endParaRPr b="1" i="0" sz="36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4" name="Google Shape;204;p6"/>
          <p:cNvSpPr txBox="1"/>
          <p:nvPr/>
        </p:nvSpPr>
        <p:spPr>
          <a:xfrm>
            <a:off x="481965" y="1890395"/>
            <a:ext cx="5005200" cy="25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1" i="0" lang="en-US" sz="2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Checking object in front of blind persons’</a:t>
            </a:r>
            <a:endParaRPr b="1" i="0" sz="2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1" i="0" lang="en-US" sz="2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Checking water on the way.</a:t>
            </a:r>
            <a:endParaRPr b="1" i="0" sz="2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Checking holes or unwanted slope on the way</a:t>
            </a:r>
            <a:endParaRPr b="1" i="0" sz="2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5" name="Google Shape;205;p6"/>
          <p:cNvGraphicFramePr/>
          <p:nvPr/>
        </p:nvGraphicFramePr>
        <p:xfrm>
          <a:off x="5774690" y="1475740"/>
          <a:ext cx="6083300" cy="4880610"/>
        </p:xfrm>
        <a:graphic>
          <a:graphicData uri="http://schemas.openxmlformats.org/presentationml/2006/ole">
            <mc:AlternateContent>
              <mc:Choice Requires="v">
                <p:oleObj r:id="rId5" imgH="4880610" imgW="6083300" progId="Paint.Picture" spid="_x0000_s1">
                  <p:embed/>
                </p:oleObj>
              </mc:Choice>
              <mc:Fallback>
                <p:oleObj r:id="rId6" imgH="4880610" imgW="6083300" progId="Paint.Picture">
                  <p:embed/>
                  <p:pic>
                    <p:nvPicPr>
                      <p:cNvPr id="205" name="Google Shape;205;p6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774690" y="1475740"/>
                        <a:ext cx="6083300" cy="4880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"/>
          <p:cNvSpPr txBox="1"/>
          <p:nvPr>
            <p:ph idx="12" type="sldNum"/>
          </p:nvPr>
        </p:nvSpPr>
        <p:spPr>
          <a:xfrm>
            <a:off x="8999855" y="640588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trike="noStrike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7"/>
          <p:cNvSpPr txBox="1"/>
          <p:nvPr/>
        </p:nvSpPr>
        <p:spPr>
          <a:xfrm>
            <a:off x="3115310" y="104775"/>
            <a:ext cx="5962015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rosoft YaHei"/>
              <a:buNone/>
            </a:pPr>
            <a:r>
              <a:rPr b="1" i="0" lang="en-US" sz="36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Budget Comparison</a:t>
            </a:r>
            <a:endParaRPr b="1" i="0" sz="3600" u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aphicFrame>
        <p:nvGraphicFramePr>
          <p:cNvPr id="213" name="Google Shape;213;p7"/>
          <p:cNvGraphicFramePr/>
          <p:nvPr/>
        </p:nvGraphicFramePr>
        <p:xfrm>
          <a:off x="538480" y="9798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{F80B23AB-AA09-4387-9566-7BDBD5A81E07}</a:tableStyleId>
              </a:tblPr>
              <a:tblGrid>
                <a:gridCol w="1727200"/>
                <a:gridCol w="1456050"/>
                <a:gridCol w="1760225"/>
                <a:gridCol w="2391400"/>
                <a:gridCol w="1398275"/>
                <a:gridCol w="1782450"/>
              </a:tblGrid>
              <a:tr h="609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Initial Equipment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Initial Quantity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Initial Budget (Tk)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Equipment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Quantity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Expenditure (Tk)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Arduino UNO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670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Arduino UNO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800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PVC Pipe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PVC Pipe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Ultrasonic Sensor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700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Ultrasonic Sensor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GPS &amp; GSM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1930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Jumper wire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required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Jumper wire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required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 Volt Battery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 Volt Battery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140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Switch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Switch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Mini Servo SG90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195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Mini Servo SG90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Water level sensor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Water level sensor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Active Buzzer 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Resistor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required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ScotchTape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Hand Gloves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4025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1730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"/>
          <p:cNvSpPr txBox="1"/>
          <p:nvPr/>
        </p:nvSpPr>
        <p:spPr>
          <a:xfrm>
            <a:off x="2993390" y="318135"/>
            <a:ext cx="6206490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rosoft YaHei"/>
              <a:buNone/>
            </a:pPr>
            <a:r>
              <a:rPr b="1" i="0" lang="en-US" sz="28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Contribution of team-Members</a:t>
            </a:r>
            <a:endParaRPr b="1" i="0" sz="2800" u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0" name="Google Shape;22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trike="noStrike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8"/>
          <p:cNvSpPr txBox="1"/>
          <p:nvPr/>
        </p:nvSpPr>
        <p:spPr>
          <a:xfrm>
            <a:off x="2143125" y="2009775"/>
            <a:ext cx="7907655" cy="2306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None/>
            </a:pPr>
            <a:r>
              <a:rPr b="1" i="0" lang="en-US" sz="24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MD. Mominul Islam Shizan  - 18.02.04.117      25%</a:t>
            </a:r>
            <a:endParaRPr b="1" i="0" sz="2400" u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None/>
            </a:pPr>
            <a:r>
              <a:rPr b="1" i="0" lang="en-US" sz="24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Afridi Rahman Bondhon       - 18.02.04.128      25%</a:t>
            </a:r>
            <a:endParaRPr b="1" i="0" sz="2400" u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None/>
            </a:pPr>
            <a:r>
              <a:rPr b="1" i="0" lang="en-US" sz="24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Nurul Amin                            - 18.02.04.130      25%</a:t>
            </a:r>
            <a:endParaRPr b="1" i="0" sz="2400" u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None/>
            </a:pPr>
            <a:r>
              <a:rPr b="1" i="0" lang="en-US" sz="24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Mosiur Rahman                     - 16.01.04.122      25%</a:t>
            </a:r>
            <a:endParaRPr b="1" i="0" sz="2400" u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trike="noStrike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"/>
          <p:cNvSpPr txBox="1"/>
          <p:nvPr/>
        </p:nvSpPr>
        <p:spPr>
          <a:xfrm>
            <a:off x="3115310" y="574040"/>
            <a:ext cx="5962015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rosoft YaHei"/>
              <a:buNone/>
            </a:pPr>
            <a:r>
              <a:rPr b="1" i="0" lang="en-US" sz="36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Challenges of the Project</a:t>
            </a:r>
            <a:endParaRPr b="1" i="0" sz="3600" u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9" name="Google Shape;229;p9"/>
          <p:cNvSpPr txBox="1"/>
          <p:nvPr/>
        </p:nvSpPr>
        <p:spPr>
          <a:xfrm>
            <a:off x="1756410" y="2320290"/>
            <a:ext cx="7320915" cy="1383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Noto Sans Symbols"/>
              <a:buChar char="⮚"/>
            </a:pPr>
            <a:r>
              <a:rPr b="1" i="0" lang="en-US" sz="2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loose connection problem</a:t>
            </a:r>
            <a:endParaRPr b="1" i="0" sz="2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Noto Sans Symbols"/>
              <a:buChar char="⮚"/>
            </a:pPr>
            <a:r>
              <a:rPr b="1" i="0" lang="en-US" sz="2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low power supply</a:t>
            </a:r>
            <a:endParaRPr b="1" i="0" sz="2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Noto Sans Symbols"/>
              <a:buChar char="⮚"/>
            </a:pPr>
            <a:r>
              <a:rPr b="1" i="0" lang="en-US" sz="2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water sensor detects water automatically</a:t>
            </a:r>
            <a:endParaRPr b="1" i="0" sz="2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2015-04-20T08:43:00Z</dcterms:created>
  <dc:creator>admin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1033-11.2.0.10451</vt:lpwstr>
  </property>
  <property fmtid="{D5CDD505-2E9C-101B-9397-08002B2CF9AE}" pid="3" name="ICV">
    <vt:lpwstr>45C97C1780644546BD80AB03424B9BA6</vt:lpwstr>
  </property>
</Properties>
</file>