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3"/>
  </p:notesMasterIdLst>
  <p:sldIdLst>
    <p:sldId id="275" r:id="rId2"/>
    <p:sldId id="302" r:id="rId3"/>
    <p:sldId id="324" r:id="rId4"/>
    <p:sldId id="326" r:id="rId5"/>
    <p:sldId id="303" r:id="rId6"/>
    <p:sldId id="327" r:id="rId7"/>
    <p:sldId id="304" r:id="rId8"/>
    <p:sldId id="305" r:id="rId9"/>
    <p:sldId id="306" r:id="rId10"/>
    <p:sldId id="307" r:id="rId11"/>
    <p:sldId id="308" r:id="rId12"/>
    <p:sldId id="309" r:id="rId13"/>
    <p:sldId id="328" r:id="rId14"/>
    <p:sldId id="329" r:id="rId15"/>
    <p:sldId id="330" r:id="rId16"/>
    <p:sldId id="311" r:id="rId17"/>
    <p:sldId id="333" r:id="rId18"/>
    <p:sldId id="331" r:id="rId19"/>
    <p:sldId id="332" r:id="rId20"/>
    <p:sldId id="325" r:id="rId21"/>
    <p:sldId id="310" r:id="rId22"/>
    <p:sldId id="312" r:id="rId23"/>
    <p:sldId id="334" r:id="rId24"/>
    <p:sldId id="335" r:id="rId25"/>
    <p:sldId id="313" r:id="rId26"/>
    <p:sldId id="337" r:id="rId27"/>
    <p:sldId id="339" r:id="rId28"/>
    <p:sldId id="338" r:id="rId29"/>
    <p:sldId id="314" r:id="rId30"/>
    <p:sldId id="315" r:id="rId31"/>
    <p:sldId id="320" r:id="rId32"/>
    <p:sldId id="321" r:id="rId33"/>
    <p:sldId id="322" r:id="rId34"/>
    <p:sldId id="323" r:id="rId35"/>
    <p:sldId id="316" r:id="rId36"/>
    <p:sldId id="317" r:id="rId37"/>
    <p:sldId id="340" r:id="rId38"/>
    <p:sldId id="341" r:id="rId39"/>
    <p:sldId id="318" r:id="rId40"/>
    <p:sldId id="319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DDEA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B1DA-853C-4A0C-A8E9-7FDC141AD84E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5D87-7FAF-4159-AAD5-70F02CD0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996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010751-8C0A-4001-8F4E-3BCE8F362BB4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85ED4E-171A-45F6-96E5-EAF1B2253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0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082805"/>
            <a:ext cx="5943600" cy="921018"/>
          </a:xfrm>
        </p:spPr>
        <p:txBody>
          <a:bodyPr/>
          <a:lstStyle/>
          <a:p>
            <a:r>
              <a:rPr lang="en-US" sz="9600" b="1" i="1" dirty="0"/>
              <a:t/>
            </a:r>
            <a:br>
              <a:rPr lang="en-US" sz="9600" b="1" i="1" dirty="0"/>
            </a:br>
            <a:r>
              <a:rPr lang="en-US" sz="6600" b="1" i="1" u="sng" dirty="0"/>
              <a:t>(RHSA 124)</a:t>
            </a:r>
            <a:endParaRPr lang="en-US" b="0" u="sng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565" y="4696137"/>
            <a:ext cx="5716523" cy="768096"/>
          </a:xfrm>
        </p:spPr>
        <p:txBody>
          <a:bodyPr/>
          <a:lstStyle/>
          <a:p>
            <a:r>
              <a:rPr lang="en-US" sz="3200" u="sng" dirty="0"/>
              <a:t>Prepared by:</a:t>
            </a:r>
            <a:r>
              <a:rPr lang="en-US" sz="3200" dirty="0"/>
              <a:t> </a:t>
            </a:r>
            <a:r>
              <a:rPr lang="en-US" sz="2800">
                <a:solidFill>
                  <a:srgbClr val="CCDDEA"/>
                </a:solidFill>
              </a:rPr>
              <a:t>Ahmed </a:t>
            </a:r>
            <a:r>
              <a:rPr lang="en-US" sz="2800" smtClean="0">
                <a:solidFill>
                  <a:srgbClr val="CCDDEA"/>
                </a:solidFill>
              </a:rPr>
              <a:t>Hamza</a:t>
            </a:r>
            <a:endParaRPr lang="en-US" dirty="0">
              <a:solidFill>
                <a:srgbClr val="CCDDEA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8092" y="5498489"/>
            <a:ext cx="2915816" cy="341632"/>
          </a:xfrm>
        </p:spPr>
        <p:txBody>
          <a:bodyPr/>
          <a:lstStyle/>
          <a:p>
            <a:r>
              <a:rPr lang="en-US" sz="1800" dirty="0" smtClean="0"/>
              <a:t>SPRING 2020</a:t>
            </a:r>
            <a:endParaRPr lang="en-US" sz="180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27499" y="4591395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B06349-8BA4-40D2-BCB3-6859501D2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14503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Subtitle 13">
            <a:extLst>
              <a:ext uri="{FF2B5EF4-FFF2-40B4-BE49-F238E27FC236}">
                <a16:creationId xmlns:a16="http://schemas.microsoft.com/office/drawing/2014/main" id="{81EF3526-B4BE-4672-930C-1602FE7A9F04}"/>
              </a:ext>
            </a:extLst>
          </p:cNvPr>
          <p:cNvSpPr txBox="1">
            <a:spLocks/>
          </p:cNvSpPr>
          <p:nvPr/>
        </p:nvSpPr>
        <p:spPr>
          <a:xfrm>
            <a:off x="3096490" y="2245724"/>
            <a:ext cx="5943599" cy="203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en-GB" sz="1800" b="1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Bahnschrift SemiLight Condensed" panose="020B0502040204020203" pitchFamily="34" charset="0"/>
              </a:rPr>
              <a:t>Chapter </a:t>
            </a:r>
            <a:r>
              <a:rPr lang="en-US" sz="4800" dirty="0" smtClean="0">
                <a:latin typeface="Bahnschrift SemiLight Condensed" panose="020B0502040204020203" pitchFamily="34" charset="0"/>
              </a:rPr>
              <a:t>8:</a:t>
            </a:r>
          </a:p>
          <a:p>
            <a:r>
              <a:rPr lang="en-US" sz="4800" dirty="0" smtClean="0">
                <a:latin typeface="Bahnschrift SemiLight Condensed" panose="020B0502040204020203" pitchFamily="34" charset="0"/>
              </a:rPr>
              <a:t>CONTROLLING SERVICES AND DAEMONS</a:t>
            </a:r>
            <a:endParaRPr lang="en-US" sz="32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</a:t>
            </a:r>
            <a:r>
              <a:rPr lang="en-US" sz="2800" b="1" u="sng" dirty="0" smtClean="0"/>
              <a:t>Service </a:t>
            </a:r>
            <a:r>
              <a:rPr lang="en-US" sz="2800" b="1" u="sng" dirty="0"/>
              <a:t>states</a:t>
            </a:r>
            <a:r>
              <a:rPr lang="en-US" sz="2800" b="1" u="sng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</a:t>
            </a:r>
            <a:r>
              <a:rPr lang="en-US" sz="2000" dirty="0" smtClean="0"/>
              <a:t>he status of a service can be viewed with </a:t>
            </a:r>
            <a:r>
              <a:rPr lang="en-US" sz="2000" b="1" i="1" dirty="0" smtClean="0"/>
              <a:t>systemctl status name.type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If the unit type is not provided, </a:t>
            </a:r>
            <a:r>
              <a:rPr lang="en-US" sz="2000" b="1" dirty="0" smtClean="0"/>
              <a:t>systemctl</a:t>
            </a:r>
            <a:r>
              <a:rPr lang="en-US" sz="2000" dirty="0" smtClean="0"/>
              <a:t> will show the status of a service unit, if one exists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0" y="3137916"/>
            <a:ext cx="7505700" cy="29413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191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49961"/>
              </p:ext>
            </p:extLst>
          </p:nvPr>
        </p:nvGraphicFramePr>
        <p:xfrm>
          <a:off x="1086903" y="2780542"/>
          <a:ext cx="9994709" cy="334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33">
                  <a:extLst>
                    <a:ext uri="{9D8B030D-6E8A-4147-A177-3AD203B41FA5}">
                      <a16:colId xmlns:a16="http://schemas.microsoft.com/office/drawing/2014/main" val="2625211082"/>
                    </a:ext>
                  </a:extLst>
                </a:gridCol>
                <a:gridCol w="8240776">
                  <a:extLst>
                    <a:ext uri="{9D8B030D-6E8A-4147-A177-3AD203B41FA5}">
                      <a16:colId xmlns:a16="http://schemas.microsoft.com/office/drawing/2014/main" val="314242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configuration file has been processed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5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Active(running)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with one or more continuing processes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51453"/>
                  </a:ext>
                </a:extLst>
              </a:tr>
              <a:tr h="374713"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(exited)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Successfully completed a one-time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5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Active(waiting)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but waiting for an event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be started at boot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not be started</a:t>
                      </a:r>
                      <a:r>
                        <a:rPr lang="en-US" baseline="0" dirty="0" smtClean="0"/>
                        <a:t> at boot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not be enabled,</a:t>
                      </a:r>
                      <a:r>
                        <a:rPr lang="en-US" baseline="0" dirty="0" smtClean="0"/>
                        <a:t> but may be started by an enabled unit automatically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135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</a:t>
            </a:r>
            <a:r>
              <a:rPr lang="en-US" sz="2800" b="1" u="sng" dirty="0" smtClean="0"/>
              <a:t>These are several keywords indicating the state of the service that can be found in the status output</a:t>
            </a:r>
            <a:endParaRPr lang="en-US" sz="2000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1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54880" cy="470137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 smtClean="0"/>
              <a:t>Listing unit files with systemctl: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To query the state of all units to verify a system startup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[root@ServerX ~]# </a:t>
            </a:r>
            <a:r>
              <a:rPr lang="en-US" b="1" dirty="0" smtClean="0"/>
              <a:t>systemctl</a:t>
            </a:r>
          </a:p>
          <a:p>
            <a:pPr marL="201168" lvl="1" indent="0">
              <a:buNone/>
            </a:pPr>
            <a:endParaRPr lang="en-US" b="1" dirty="0" smtClean="0"/>
          </a:p>
          <a:p>
            <a:pPr marL="384048" lvl="2" indent="0">
              <a:buNone/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78"/>
          <a:stretch/>
        </p:blipFill>
        <p:spPr>
          <a:xfrm>
            <a:off x="5925312" y="1932409"/>
            <a:ext cx="5823812" cy="43325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08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49624" cy="449105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 smtClean="0"/>
              <a:t>Listing unit files with systemctl</a:t>
            </a:r>
            <a:r>
              <a:rPr lang="en-US" sz="2800" b="1" u="sng" dirty="0" smtClean="0"/>
              <a:t>:</a:t>
            </a:r>
            <a:endParaRPr lang="en-US" b="1" dirty="0" smtClean="0"/>
          </a:p>
          <a:p>
            <a:pPr marL="544068" lvl="1" indent="-342900">
              <a:buFont typeface="+mj-lt"/>
              <a:buAutoNum type="arabicPeriod" startAt="2"/>
            </a:pPr>
            <a:r>
              <a:rPr lang="en-US" sz="2000" dirty="0" smtClean="0"/>
              <a:t>To query the state of only the service units</a:t>
            </a:r>
          </a:p>
          <a:p>
            <a:pPr marL="384048" lvl="2" indent="0">
              <a:buNone/>
            </a:pPr>
            <a:r>
              <a:rPr lang="en-US" dirty="0" smtClean="0"/>
              <a:t>	</a:t>
            </a:r>
            <a:r>
              <a:rPr lang="en-US" sz="1800" dirty="0"/>
              <a:t>[root@ServerX </a:t>
            </a:r>
            <a:r>
              <a:rPr lang="en-US" sz="1800" dirty="0" smtClean="0"/>
              <a:t>~]# </a:t>
            </a:r>
            <a:r>
              <a:rPr lang="en-US" sz="1800" b="1" dirty="0" smtClean="0"/>
              <a:t>systemctl --type=service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384048" lvl="2" indent="0">
              <a:buNone/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05" y="2063581"/>
            <a:ext cx="6709065" cy="39182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569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0137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 smtClean="0"/>
              <a:t>Listing unit files with systemctl</a:t>
            </a:r>
            <a:r>
              <a:rPr lang="en-US" sz="2800" b="1" u="sng" dirty="0" smtClean="0"/>
              <a:t>:</a:t>
            </a:r>
            <a:endParaRPr lang="en-US" sz="1800" b="1" dirty="0" smtClean="0"/>
          </a:p>
          <a:p>
            <a:pPr marL="544068" lvl="1" indent="-342900">
              <a:buFont typeface="+mj-lt"/>
              <a:buAutoNum type="arabicPeriod" startAt="3"/>
            </a:pPr>
            <a:r>
              <a:rPr lang="en-US" sz="2000" dirty="0" smtClean="0"/>
              <a:t>To </a:t>
            </a:r>
            <a:r>
              <a:rPr lang="en-US" sz="2000" dirty="0" smtClean="0"/>
              <a:t>investigate any units which are in a failed </a:t>
            </a:r>
            <a:r>
              <a:rPr lang="en-US" sz="2000" dirty="0" smtClean="0"/>
              <a:t>or maintenance </a:t>
            </a:r>
            <a:r>
              <a:rPr lang="en-US" sz="2000" dirty="0" smtClean="0"/>
              <a:t>state. </a:t>
            </a:r>
            <a:r>
              <a:rPr lang="en-US" sz="2000" dirty="0" smtClean="0"/>
              <a:t>Optionally</a:t>
            </a:r>
            <a:r>
              <a:rPr lang="en-US" sz="2000" dirty="0" smtClean="0"/>
              <a:t>, add the </a:t>
            </a:r>
            <a:r>
              <a:rPr lang="en-US" sz="2000" b="1" dirty="0" smtClean="0"/>
              <a:t>–l </a:t>
            </a:r>
            <a:r>
              <a:rPr lang="en-US" sz="2000" dirty="0" smtClean="0"/>
              <a:t>option to show the full output</a:t>
            </a:r>
          </a:p>
          <a:p>
            <a:pPr marL="384048" lvl="2" indent="0">
              <a:buNone/>
            </a:pPr>
            <a:r>
              <a:rPr lang="en-US" dirty="0" smtClean="0"/>
              <a:t>	</a:t>
            </a:r>
            <a:r>
              <a:rPr lang="en-US" sz="1800" dirty="0"/>
              <a:t>[root@ServerX ~]# </a:t>
            </a:r>
            <a:r>
              <a:rPr lang="en-US" sz="1800" b="1" dirty="0"/>
              <a:t>systemctl status rngd.service –</a:t>
            </a:r>
            <a:r>
              <a:rPr lang="en-US" sz="1800" b="1" dirty="0" smtClean="0"/>
              <a:t>l</a:t>
            </a:r>
          </a:p>
          <a:p>
            <a:pPr marL="384048" lvl="2" indent="0">
              <a:buNone/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45" y="3346704"/>
            <a:ext cx="9979378" cy="24871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88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0798"/>
            <a:ext cx="10058400" cy="470137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 smtClean="0"/>
              <a:t>Listing unit files with systemctl</a:t>
            </a:r>
            <a:r>
              <a:rPr lang="en-US" sz="2800" b="1" u="sng" dirty="0" smtClean="0"/>
              <a:t>:</a:t>
            </a:r>
            <a:endParaRPr lang="en-US" sz="1800" b="1" dirty="0" smtClean="0"/>
          </a:p>
          <a:p>
            <a:pPr marL="544068" lvl="1" indent="-342900">
              <a:buFont typeface="+mj-lt"/>
              <a:buAutoNum type="arabicPeriod" startAt="4"/>
            </a:pPr>
            <a:r>
              <a:rPr lang="en-US" sz="2000" dirty="0"/>
              <a:t>The </a:t>
            </a:r>
            <a:r>
              <a:rPr lang="en-US" sz="2000" b="1" i="1" u="sng" dirty="0"/>
              <a:t>status</a:t>
            </a:r>
            <a:r>
              <a:rPr lang="en-US" sz="2000" dirty="0"/>
              <a:t> argument may also be used to determine if a particular unit is active and show </a:t>
            </a:r>
            <a:r>
              <a:rPr lang="en-US" sz="2000" dirty="0" smtClean="0"/>
              <a:t>if the </a:t>
            </a:r>
            <a:r>
              <a:rPr lang="en-US" sz="2000" dirty="0"/>
              <a:t>unit is enabled to start at boot time. Alternate commands can also easily show the </a:t>
            </a:r>
            <a:r>
              <a:rPr lang="en-US" sz="2000" b="1" u="sng" dirty="0" smtClean="0"/>
              <a:t>active</a:t>
            </a:r>
            <a:r>
              <a:rPr lang="en-US" sz="2000" dirty="0" smtClean="0"/>
              <a:t> and </a:t>
            </a:r>
            <a:r>
              <a:rPr lang="en-US" sz="2000" b="1" u="sng" dirty="0"/>
              <a:t>enabled</a:t>
            </a:r>
            <a:r>
              <a:rPr lang="en-US" sz="2000" dirty="0"/>
              <a:t> states:	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dirty="0" smtClean="0"/>
              <a:t>   </a:t>
            </a:r>
            <a:r>
              <a:rPr lang="en-US" sz="1800" dirty="0" smtClean="0"/>
              <a:t>[root@ServerX ~]# </a:t>
            </a:r>
            <a:r>
              <a:rPr lang="en-US" sz="1800" b="1" dirty="0" smtClean="0"/>
              <a:t>systemctl status sshd</a:t>
            </a:r>
          </a:p>
          <a:p>
            <a:pPr marL="384048" lvl="2" indent="0">
              <a:buNone/>
            </a:pPr>
            <a:r>
              <a:rPr lang="en-US" sz="1800" b="1" dirty="0" smtClean="0"/>
              <a:t>		</a:t>
            </a:r>
            <a:r>
              <a:rPr lang="en-US" sz="2000" b="1" dirty="0" smtClean="0"/>
              <a:t>    </a:t>
            </a:r>
            <a:r>
              <a:rPr lang="en-US" sz="2000" b="1" u="sng" dirty="0" smtClean="0"/>
              <a:t>OR</a:t>
            </a:r>
          </a:p>
          <a:p>
            <a:pPr marL="384048" lvl="2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root@ServerX </a:t>
            </a:r>
            <a:r>
              <a:rPr lang="en-US" sz="1800" dirty="0" smtClean="0"/>
              <a:t>~]# </a:t>
            </a:r>
            <a:r>
              <a:rPr lang="en-US" sz="1800" b="1" dirty="0"/>
              <a:t>systemctl </a:t>
            </a:r>
            <a:r>
              <a:rPr lang="en-US" sz="1800" b="1" dirty="0" smtClean="0"/>
              <a:t>is-active </a:t>
            </a:r>
          </a:p>
          <a:p>
            <a:pPr marL="384048" lvl="2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       sshd</a:t>
            </a:r>
            <a:endParaRPr lang="en-US" sz="1800" dirty="0" smtClean="0"/>
          </a:p>
          <a:p>
            <a:pPr marL="384048" lvl="2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root@ServerX </a:t>
            </a:r>
            <a:r>
              <a:rPr lang="en-US" sz="1800" dirty="0" smtClean="0"/>
              <a:t>~]#</a:t>
            </a:r>
            <a:r>
              <a:rPr lang="en-US" sz="1800" b="1" dirty="0"/>
              <a:t> systemctl </a:t>
            </a:r>
            <a:r>
              <a:rPr lang="en-US" sz="1800" b="1" dirty="0" smtClean="0"/>
              <a:t>is enabled </a:t>
            </a:r>
          </a:p>
          <a:p>
            <a:pPr marL="384048" lvl="2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       sshd</a:t>
            </a:r>
            <a:endParaRPr lang="en-US" sz="1800" b="1" dirty="0" smtClean="0"/>
          </a:p>
          <a:p>
            <a:pPr marL="384048" lvl="2" indent="0">
              <a:buNone/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33" y="2969254"/>
            <a:ext cx="6421921" cy="33309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5491480" y="3459480"/>
            <a:ext cx="2636520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91480" y="5572760"/>
            <a:ext cx="285496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1480" y="5833534"/>
            <a:ext cx="2921000" cy="150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2040" y="3865880"/>
            <a:ext cx="110236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99880" y="3733800"/>
            <a:ext cx="574040" cy="13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96512" cy="4701370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5"/>
            </a:pPr>
            <a:r>
              <a:rPr lang="en-US" sz="2000" dirty="0" smtClean="0"/>
              <a:t>(a) List </a:t>
            </a:r>
            <a:r>
              <a:rPr lang="en-US" sz="2000" dirty="0"/>
              <a:t>the active state of all loaded units. Optionally, limit the type of unit. 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1800" dirty="0" smtClean="0"/>
              <a:t>         [root@ServerX ~]# </a:t>
            </a:r>
            <a:r>
              <a:rPr lang="en-US" sz="1800" b="1" dirty="0" smtClean="0"/>
              <a:t>systemctl list-units --type=service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93" y="1923489"/>
            <a:ext cx="6798678" cy="42626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08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58768" cy="4701370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5"/>
            </a:pPr>
            <a:r>
              <a:rPr lang="en-US" dirty="0" smtClean="0"/>
              <a:t>(b) List </a:t>
            </a:r>
            <a:r>
              <a:rPr lang="en-US" dirty="0"/>
              <a:t>the active state of all loaded units. Optionally, limit the type of unit. </a:t>
            </a:r>
            <a:r>
              <a:rPr lang="en-US" dirty="0" smtClean="0"/>
              <a:t>(The </a:t>
            </a:r>
            <a:r>
              <a:rPr lang="en-US" dirty="0"/>
              <a:t>--</a:t>
            </a:r>
            <a:r>
              <a:rPr lang="en-US" b="1" dirty="0"/>
              <a:t>all</a:t>
            </a:r>
            <a:r>
              <a:rPr lang="en-US" dirty="0"/>
              <a:t> option will add inactive </a:t>
            </a:r>
            <a:r>
              <a:rPr lang="en-US" dirty="0" smtClean="0"/>
              <a:t>units)</a:t>
            </a:r>
            <a:endParaRPr lang="en-US" dirty="0" smtClean="0"/>
          </a:p>
          <a:p>
            <a:pPr marL="384048" lvl="2" indent="0">
              <a:buNone/>
            </a:pPr>
            <a:r>
              <a:rPr lang="en-US" sz="1800" dirty="0" smtClean="0"/>
              <a:t>         </a:t>
            </a:r>
            <a:r>
              <a:rPr lang="en-US" sz="1800" dirty="0" smtClean="0"/>
              <a:t>[</a:t>
            </a:r>
            <a:r>
              <a:rPr lang="en-US" sz="1800" dirty="0"/>
              <a:t>root@ServerX ~]# </a:t>
            </a:r>
            <a:r>
              <a:rPr lang="en-US" sz="1800" b="1" dirty="0"/>
              <a:t>systemctl list-units </a:t>
            </a:r>
            <a:r>
              <a:rPr lang="en-US" sz="1800" b="1" dirty="0" smtClean="0"/>
              <a:t>--type=service --all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1845734"/>
            <a:ext cx="6411571" cy="4399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404916" y="2761828"/>
            <a:ext cx="6125667" cy="136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4917" y="3007022"/>
            <a:ext cx="6172200" cy="146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04917" y="3398520"/>
            <a:ext cx="6172200" cy="107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04916" y="3643714"/>
            <a:ext cx="6172200" cy="107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4916" y="3898392"/>
            <a:ext cx="6172200" cy="107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04916" y="4142563"/>
            <a:ext cx="6172200" cy="107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4916" y="4644087"/>
            <a:ext cx="6172200" cy="1038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4916" y="6024617"/>
            <a:ext cx="6172200" cy="132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536778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6"/>
            </a:pPr>
            <a:r>
              <a:rPr lang="en-US" dirty="0" smtClean="0"/>
              <a:t>View </a:t>
            </a:r>
            <a:r>
              <a:rPr lang="en-US" dirty="0"/>
              <a:t>the enabled and disabled settings for all units. Optionally, limit the type of </a:t>
            </a:r>
            <a:r>
              <a:rPr lang="en-US" dirty="0" smtClean="0"/>
              <a:t>unit</a:t>
            </a:r>
          </a:p>
          <a:p>
            <a:pPr marL="384048" lvl="2" indent="0">
              <a:buNone/>
            </a:pPr>
            <a:r>
              <a:rPr lang="en-US" sz="1800" dirty="0" smtClean="0"/>
              <a:t>         [root@ServerX ~]# </a:t>
            </a:r>
            <a:r>
              <a:rPr lang="en-US" sz="1800" b="1" dirty="0" smtClean="0"/>
              <a:t>systemctl list-unit-files --type=service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70"/>
          <a:stretch/>
        </p:blipFill>
        <p:spPr>
          <a:xfrm>
            <a:off x="6209692" y="1969601"/>
            <a:ext cx="4945988" cy="44129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465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01370"/>
          </a:xfrm>
        </p:spPr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 startAt="7"/>
            </a:pPr>
            <a:r>
              <a:rPr lang="en-US" dirty="0" smtClean="0"/>
              <a:t>View </a:t>
            </a:r>
            <a:r>
              <a:rPr lang="en-US" dirty="0"/>
              <a:t>only failed </a:t>
            </a:r>
            <a:r>
              <a:rPr lang="en-US" dirty="0" smtClean="0"/>
              <a:t>services</a:t>
            </a:r>
          </a:p>
          <a:p>
            <a:pPr marL="384048" lvl="2" indent="0">
              <a:buNone/>
            </a:pPr>
            <a:r>
              <a:rPr lang="en-US" dirty="0" smtClean="0"/>
              <a:t>            </a:t>
            </a:r>
            <a:r>
              <a:rPr lang="en-US" sz="1800" dirty="0" smtClean="0"/>
              <a:t>[</a:t>
            </a:r>
            <a:r>
              <a:rPr lang="en-US" sz="1800" dirty="0"/>
              <a:t>root@ServerX </a:t>
            </a:r>
            <a:r>
              <a:rPr lang="en-US" sz="1800" dirty="0" smtClean="0"/>
              <a:t>~]# </a:t>
            </a:r>
            <a:r>
              <a:rPr lang="en-US" sz="1800" b="1" dirty="0" smtClean="0"/>
              <a:t>systemctl --failed --type=service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48" y="2667466"/>
            <a:ext cx="7435636" cy="2114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912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BC652-FAD7-46D9-AD0A-F28D9C7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99B87-9DDD-40FD-88B6-D2F03F55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dirty="0"/>
              <a:t> </a:t>
            </a:r>
            <a:r>
              <a:rPr lang="en-US" sz="2400" b="1" u="sng" dirty="0"/>
              <a:t>Goal: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000" dirty="0" smtClean="0"/>
              <a:t>To control and monitor network services and system daemons using systemd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b="1" u="sng" dirty="0"/>
              <a:t>Objectives</a:t>
            </a:r>
            <a:r>
              <a:rPr lang="en-US" sz="2400" b="1" u="sng" dirty="0" smtClean="0"/>
              <a:t>: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List system daemons and networks services started by the systemd service and socket units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Control system daemons and network services using </a:t>
            </a:r>
            <a:r>
              <a:rPr lang="en-US" sz="2000" b="1" dirty="0" smtClean="0"/>
              <a:t>systemctl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Sections: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Identifying automatically started system processes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Controlling system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b="1" u="sng" dirty="0" smtClean="0"/>
              <a:t>Lab: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Controlling services and daemons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42309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430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Light Condensed" panose="020B0502040204020203" pitchFamily="34" charset="0"/>
              </a:rPr>
              <a:t>CONTROLLING SERVICES AND DAEMONS</a:t>
            </a:r>
            <a:endParaRPr lang="en-US" sz="3200" dirty="0">
              <a:latin typeface="Bahnschrift SemiLight Condensed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36420"/>
          </a:xfrm>
        </p:spPr>
        <p:txBody>
          <a:bodyPr/>
          <a:lstStyle/>
          <a:p>
            <a:r>
              <a:rPr lang="en-US" dirty="0"/>
              <a:t>Controlling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816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u="sng" dirty="0" smtClean="0"/>
              <a:t>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After </a:t>
            </a:r>
            <a:r>
              <a:rPr lang="en-US" sz="2400" dirty="0"/>
              <a:t>completing this section, </a:t>
            </a:r>
            <a:r>
              <a:rPr lang="en-US" sz="2400" dirty="0" smtClean="0"/>
              <a:t>you </a:t>
            </a:r>
            <a:r>
              <a:rPr lang="en-US" sz="2400" dirty="0"/>
              <a:t>should be able to control system daemons and </a:t>
            </a:r>
            <a:r>
              <a:rPr lang="en-US" sz="2400" dirty="0" smtClean="0"/>
              <a:t>network services </a:t>
            </a:r>
            <a:r>
              <a:rPr lang="en-US" sz="2400" dirty="0"/>
              <a:t>using </a:t>
            </a:r>
            <a:r>
              <a:rPr lang="en-US" sz="2400" b="1" dirty="0"/>
              <a:t>systemctl</a:t>
            </a:r>
            <a:r>
              <a:rPr lang="en-US" sz="2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Starting and stopping system daemons on a running system: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US" sz="2400" dirty="0" smtClean="0"/>
              <a:t>Changes to a configuration file or other updates to a service may require that the </a:t>
            </a:r>
            <a:r>
              <a:rPr lang="en-US" sz="2400" b="1" i="1" u="sng" dirty="0" smtClean="0"/>
              <a:t>service be restarted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A service that is no longer used may be stopped before removing the 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A service that is not frequently used may be manually started by an administrator only when it is needed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0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b="1" u="sng" dirty="0" smtClean="0"/>
              <a:t>In this example, </a:t>
            </a:r>
            <a:r>
              <a:rPr lang="en-US" sz="2400" dirty="0" smtClean="0"/>
              <a:t>please follow along with the next steps on managing services on a running system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b="1" dirty="0" smtClean="0"/>
              <a:t>View</a:t>
            </a:r>
            <a:r>
              <a:rPr lang="en-US" sz="2000" dirty="0" smtClean="0"/>
              <a:t> the status of a service</a:t>
            </a:r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</a:t>
            </a:r>
            <a:r>
              <a:rPr lang="en-US" sz="2000" dirty="0" smtClean="0"/>
              <a:t>~]# systemctl status sshd.service</a:t>
            </a:r>
          </a:p>
          <a:p>
            <a:pPr marL="566928" lvl="3" indent="0">
              <a:buNone/>
            </a:pPr>
            <a:endParaRPr lang="en-US" sz="1800" b="1" dirty="0" smtClean="0"/>
          </a:p>
          <a:p>
            <a:pPr marL="726948" lvl="2" indent="-342900">
              <a:buFont typeface="+mj-lt"/>
              <a:buAutoNum type="arabicPeriod"/>
            </a:pPr>
            <a:endParaRPr lang="en-US" sz="1800" dirty="0" smtClean="0"/>
          </a:p>
          <a:p>
            <a:pPr marL="726948" lvl="2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3402330"/>
            <a:ext cx="6682740" cy="3162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776472" y="4261104"/>
            <a:ext cx="1554480" cy="36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6777" y="3697515"/>
            <a:ext cx="22578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94582" y="5628687"/>
            <a:ext cx="3795522" cy="36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20774" y="5387286"/>
            <a:ext cx="23548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ID (PID)</a:t>
            </a:r>
            <a:endParaRPr lang="en-US" sz="24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53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b="1" u="sng" dirty="0" smtClean="0"/>
              <a:t>In this example, </a:t>
            </a:r>
            <a:r>
              <a:rPr lang="en-US" sz="2400" dirty="0" smtClean="0"/>
              <a:t>please follow along with the next steps on managing services on a running </a:t>
            </a:r>
            <a:r>
              <a:rPr lang="en-US" sz="2400" dirty="0" smtClean="0"/>
              <a:t>system</a:t>
            </a:r>
            <a:endParaRPr lang="en-US" sz="2400" dirty="0" smtClean="0"/>
          </a:p>
          <a:p>
            <a:pPr marL="841248" lvl="2" indent="-457200">
              <a:buFont typeface="+mj-lt"/>
              <a:buAutoNum type="arabicPeriod" startAt="2"/>
            </a:pPr>
            <a:r>
              <a:rPr lang="en-US" sz="2000" b="1" dirty="0" smtClean="0"/>
              <a:t>Verify</a:t>
            </a:r>
            <a:r>
              <a:rPr lang="en-US" sz="2000" dirty="0" smtClean="0"/>
              <a:t> that the process is </a:t>
            </a:r>
            <a:r>
              <a:rPr lang="en-US" sz="2000" b="1" dirty="0" smtClean="0"/>
              <a:t>running</a:t>
            </a:r>
            <a:r>
              <a:rPr lang="en-US" sz="2000" dirty="0" smtClean="0"/>
              <a:t> (you will find </a:t>
            </a:r>
            <a:r>
              <a:rPr lang="en-US" sz="2000" b="1" i="1" dirty="0" smtClean="0"/>
              <a:t>PID</a:t>
            </a:r>
            <a:r>
              <a:rPr lang="en-US" sz="2000" dirty="0" smtClean="0"/>
              <a:t> from the previous </a:t>
            </a:r>
            <a:r>
              <a:rPr lang="en-US" sz="2000" dirty="0" smtClean="0"/>
              <a:t>output)From the previous slide, it is shown obviously that the </a:t>
            </a:r>
            <a:r>
              <a:rPr lang="en-US" sz="2000" b="1" u="sng" dirty="0" smtClean="0"/>
              <a:t>PID is 1009</a:t>
            </a:r>
            <a:endParaRPr lang="ar-EG" sz="2000" b="1" u="sng" dirty="0" smtClean="0"/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~]# ps –up </a:t>
            </a:r>
            <a:r>
              <a:rPr lang="en-US" sz="2000" b="1" i="1" dirty="0" smtClean="0"/>
              <a:t>PID</a:t>
            </a:r>
            <a:endParaRPr lang="en-US" sz="2000" b="1" dirty="0" smtClean="0"/>
          </a:p>
          <a:p>
            <a:pPr marL="566928" lvl="3" indent="0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Options:</a:t>
            </a:r>
            <a:r>
              <a:rPr lang="en-US" sz="2000" b="1" dirty="0" smtClean="0"/>
              <a:t> </a:t>
            </a:r>
            <a:r>
              <a:rPr lang="en-US" sz="2000" dirty="0"/>
              <a:t>-p </a:t>
            </a:r>
            <a:r>
              <a:rPr lang="en-US" sz="2000" i="1" dirty="0">
                <a:solidFill>
                  <a:srgbClr val="FF0000"/>
                </a:solidFill>
              </a:rPr>
              <a:t>PID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show details about a specific process using its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PID</a:t>
            </a:r>
            <a:endParaRPr lang="en-US" sz="2000" i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-u </a:t>
            </a:r>
            <a:r>
              <a:rPr lang="en-US" sz="2000" dirty="0" smtClean="0">
                <a:sym typeface="Wingdings" panose="05000000000000000000" pitchFamily="2" charset="2"/>
              </a:rPr>
              <a:t> show all processes to a specific user (if there is no user exists so by 	        		default it is a root user)</a:t>
            </a:r>
            <a:endParaRPr lang="en-US" sz="2000" dirty="0" smtClean="0"/>
          </a:p>
          <a:p>
            <a:pPr marL="566928" lvl="3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726948" lvl="2" indent="-342900">
              <a:buFont typeface="+mj-lt"/>
              <a:buAutoNum type="arabicPeriod" startAt="2"/>
            </a:pPr>
            <a:endParaRPr lang="en-US" sz="1800" dirty="0" smtClean="0"/>
          </a:p>
          <a:p>
            <a:pPr marL="726948" lvl="2" indent="-342900">
              <a:buFont typeface="+mj-lt"/>
              <a:buAutoNum type="arabicPeriod" startAt="2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83" y="4663229"/>
            <a:ext cx="8058358" cy="1497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953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b="1" u="sng" dirty="0" smtClean="0"/>
              <a:t>In this example</a:t>
            </a:r>
            <a:r>
              <a:rPr lang="en-US" sz="2400" dirty="0" smtClean="0"/>
              <a:t>, please follow along with the next steps on managing services on a running </a:t>
            </a:r>
            <a:r>
              <a:rPr lang="en-US" sz="2400" dirty="0" smtClean="0"/>
              <a:t>system</a:t>
            </a:r>
            <a:endParaRPr lang="en-US" sz="2400" dirty="0" smtClean="0"/>
          </a:p>
          <a:p>
            <a:pPr marL="841248" lvl="2" indent="-457200">
              <a:buFont typeface="+mj-lt"/>
              <a:buAutoNum type="arabicPeriod" startAt="3"/>
            </a:pPr>
            <a:r>
              <a:rPr lang="en-US" sz="2000" b="1" dirty="0" smtClean="0"/>
              <a:t>Stop</a:t>
            </a:r>
            <a:r>
              <a:rPr lang="en-US" sz="2000" dirty="0" smtClean="0"/>
              <a:t> </a:t>
            </a:r>
            <a:r>
              <a:rPr lang="en-US" sz="2000" dirty="0" smtClean="0"/>
              <a:t>the service and verify the </a:t>
            </a:r>
            <a:r>
              <a:rPr lang="en-US" sz="2000" b="1" dirty="0" smtClean="0"/>
              <a:t>status</a:t>
            </a:r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/>
              <a:t>systemctl </a:t>
            </a:r>
            <a:r>
              <a:rPr lang="en-US" sz="2000" b="1" dirty="0" smtClean="0"/>
              <a:t>stop </a:t>
            </a:r>
            <a:r>
              <a:rPr lang="en-US" sz="2000" b="1" dirty="0" smtClean="0"/>
              <a:t>sshd.service</a:t>
            </a:r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~]# </a:t>
            </a:r>
            <a:r>
              <a:rPr lang="en-US" sz="2000" b="1" dirty="0"/>
              <a:t>systemctl status sshd.service</a:t>
            </a:r>
            <a:endParaRPr lang="en-US" sz="2000" dirty="0"/>
          </a:p>
          <a:p>
            <a:pPr marL="566928" lvl="3" indent="0">
              <a:buNone/>
            </a:pPr>
            <a:endParaRPr lang="en-US" sz="2000" b="1" dirty="0" smtClean="0"/>
          </a:p>
          <a:p>
            <a:pPr marL="566928" lvl="3" indent="0">
              <a:buNone/>
            </a:pPr>
            <a:r>
              <a:rPr lang="en-US" sz="2000" dirty="0"/>
              <a:t>	</a:t>
            </a:r>
            <a:endParaRPr lang="en-US" sz="1800" dirty="0" smtClean="0"/>
          </a:p>
          <a:p>
            <a:pPr marL="726948" lvl="2" indent="-342900">
              <a:buFont typeface="+mj-lt"/>
              <a:buAutoNum type="arabicPeriod" startAt="3"/>
            </a:pPr>
            <a:endParaRPr lang="en-US" sz="1800" dirty="0" smtClean="0"/>
          </a:p>
          <a:p>
            <a:pPr marL="726948" lvl="2" indent="-342900">
              <a:buFont typeface="+mj-lt"/>
              <a:buAutoNum type="arabicPeriod" startAt="3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54" y="3851699"/>
            <a:ext cx="7641894" cy="25900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981735" y="4332655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inactive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8416" y="4873752"/>
            <a:ext cx="1143000" cy="27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6948" lvl="2" indent="-342900">
              <a:buFont typeface="+mj-lt"/>
              <a:buAutoNum type="arabicPeriod" startAt="4"/>
            </a:pPr>
            <a:r>
              <a:rPr lang="en-US" sz="2000" b="1" dirty="0" smtClean="0"/>
              <a:t>Start</a:t>
            </a:r>
            <a:r>
              <a:rPr lang="en-US" sz="2000" dirty="0" smtClean="0"/>
              <a:t> </a:t>
            </a:r>
            <a:r>
              <a:rPr lang="en-US" sz="2000" dirty="0"/>
              <a:t>the service and view the </a:t>
            </a:r>
            <a:r>
              <a:rPr lang="en-US" sz="2000" b="1" dirty="0"/>
              <a:t>status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FF0000"/>
                </a:solidFill>
              </a:rPr>
              <a:t>The process ID has </a:t>
            </a:r>
            <a:r>
              <a:rPr lang="en-US" sz="2000" b="1" dirty="0" smtClean="0">
                <a:solidFill>
                  <a:srgbClr val="FF0000"/>
                </a:solidFill>
              </a:rPr>
              <a:t>changed</a:t>
            </a:r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</a:t>
            </a:r>
            <a:r>
              <a:rPr lang="en-US" sz="2000" dirty="0" smtClean="0"/>
              <a:t>~]# </a:t>
            </a:r>
            <a:r>
              <a:rPr lang="en-US" sz="2000" b="1" dirty="0"/>
              <a:t>systemctl </a:t>
            </a:r>
            <a:r>
              <a:rPr lang="en-US" sz="2000" b="1" dirty="0" smtClean="0"/>
              <a:t>start </a:t>
            </a:r>
            <a:r>
              <a:rPr lang="en-US" sz="2000" b="1" dirty="0"/>
              <a:t>sshd.service</a:t>
            </a:r>
            <a:endParaRPr lang="en-US" sz="2000" dirty="0"/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 smtClean="0"/>
              <a:t>systemctl status sshd.service</a:t>
            </a:r>
            <a:endParaRPr lang="en-US" sz="2000" dirty="0" smtClean="0"/>
          </a:p>
          <a:p>
            <a:pPr marL="566928" lvl="3" indent="0">
              <a:buNone/>
            </a:pPr>
            <a:endParaRPr lang="en-US" sz="1800" dirty="0"/>
          </a:p>
          <a:p>
            <a:pPr marL="726948" lvl="2" indent="-342900">
              <a:buFont typeface="+mj-lt"/>
              <a:buAutoNum type="arabicPeriod" startAt="4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61" y="3067050"/>
            <a:ext cx="9073609" cy="31600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2001778" y="4187952"/>
            <a:ext cx="121691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00847" y="4946904"/>
            <a:ext cx="767928" cy="287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45" y="3531922"/>
            <a:ext cx="22702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45" y="4582251"/>
            <a:ext cx="24930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PID: 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1009</a:t>
            </a:r>
          </a:p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PID: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11909</a:t>
            </a:r>
            <a:endParaRPr lang="en-US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3056" y="4818764"/>
            <a:ext cx="54110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ID is changed after </a:t>
            </a:r>
            <a:r>
              <a:rPr lang="en-US" sz="2400" b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Stopping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400" b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the service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15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41248" lvl="2" indent="-457200">
              <a:buFont typeface="+mj-lt"/>
              <a:buAutoNum type="arabicPeriod" startAt="5"/>
            </a:pPr>
            <a:r>
              <a:rPr lang="en-US" sz="2000" b="1" dirty="0" smtClean="0"/>
              <a:t>(a</a:t>
            </a:r>
            <a:r>
              <a:rPr lang="en-US" sz="2000" b="1" dirty="0" smtClean="0"/>
              <a:t>)Stop</a:t>
            </a:r>
            <a:r>
              <a:rPr lang="en-US" sz="2000" dirty="0" smtClean="0"/>
              <a:t>, then </a:t>
            </a:r>
            <a:r>
              <a:rPr lang="en-US" sz="2000" b="1" dirty="0" smtClean="0"/>
              <a:t>start</a:t>
            </a:r>
            <a:r>
              <a:rPr lang="en-US" sz="2000" dirty="0" smtClean="0"/>
              <a:t>, the service in a </a:t>
            </a:r>
            <a:r>
              <a:rPr lang="en-US" sz="2000" b="1" dirty="0" smtClean="0"/>
              <a:t>single command</a:t>
            </a:r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~]# </a:t>
            </a:r>
            <a:r>
              <a:rPr lang="en-US" sz="2000" b="1" dirty="0"/>
              <a:t>systemctl </a:t>
            </a:r>
            <a:r>
              <a:rPr lang="en-US" sz="2000" b="1" dirty="0" smtClean="0"/>
              <a:t>stop sshd.service</a:t>
            </a:r>
          </a:p>
          <a:p>
            <a:pPr marL="566928" lvl="3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~]# </a:t>
            </a:r>
            <a:r>
              <a:rPr lang="en-US" sz="2000" b="1" dirty="0"/>
              <a:t>systemctl status </a:t>
            </a:r>
            <a:r>
              <a:rPr lang="en-US" sz="2000" b="1" dirty="0" smtClean="0"/>
              <a:t>sshd.service  --state=STATE</a:t>
            </a:r>
            <a:endParaRPr lang="en-US" sz="2000" dirty="0"/>
          </a:p>
          <a:p>
            <a:pPr marL="566928" lvl="3" indent="0">
              <a:buNone/>
            </a:pPr>
            <a:r>
              <a:rPr lang="en-US" sz="2000" dirty="0" smtClean="0"/>
              <a:t>	</a:t>
            </a:r>
          </a:p>
          <a:p>
            <a:pPr marL="566928" lvl="3" indent="0">
              <a:buNone/>
            </a:pPr>
            <a:endParaRPr lang="en-US" sz="1800" dirty="0" smtClean="0"/>
          </a:p>
          <a:p>
            <a:pPr marL="726948" lvl="2" indent="-342900">
              <a:buFont typeface="+mj-lt"/>
              <a:buAutoNum type="arabicPeriod" startAt="4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0" y="3017690"/>
            <a:ext cx="7536770" cy="3245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815029" y="4611879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inactive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19483" y="4321979"/>
            <a:ext cx="1928589" cy="706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488" y="3158120"/>
            <a:ext cx="28017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Stopping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service by the administrator (root)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61710" y="3694176"/>
            <a:ext cx="2608154" cy="5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77255" y="5028538"/>
            <a:ext cx="1870817" cy="907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3792" y="5696306"/>
            <a:ext cx="27046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PID: </a:t>
            </a: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12060</a:t>
            </a:r>
            <a:endParaRPr lang="en-US" sz="24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902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41248" lvl="2" indent="-457200">
              <a:buFont typeface="+mj-lt"/>
              <a:buAutoNum type="arabicPeriod" startAt="5"/>
            </a:pPr>
            <a:r>
              <a:rPr lang="en-US" sz="2000" b="1" dirty="0" smtClean="0"/>
              <a:t>(b</a:t>
            </a:r>
            <a:r>
              <a:rPr lang="en-US" sz="2000" b="1" dirty="0" smtClean="0"/>
              <a:t>)Stop</a:t>
            </a:r>
            <a:r>
              <a:rPr lang="en-US" sz="2000" dirty="0" smtClean="0"/>
              <a:t>, then </a:t>
            </a:r>
            <a:r>
              <a:rPr lang="en-US" sz="2000" b="1" dirty="0" smtClean="0"/>
              <a:t>start</a:t>
            </a:r>
            <a:r>
              <a:rPr lang="en-US" sz="2000" dirty="0" smtClean="0"/>
              <a:t>, the service in a </a:t>
            </a:r>
            <a:r>
              <a:rPr lang="en-US" sz="2000" b="1" dirty="0" smtClean="0"/>
              <a:t>single command</a:t>
            </a:r>
            <a:r>
              <a:rPr lang="en-US" sz="2000" dirty="0" smtClean="0"/>
              <a:t>	</a:t>
            </a:r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 smtClean="0"/>
              <a:t>systemctl restart sshd.service</a:t>
            </a:r>
            <a:endParaRPr lang="en-US" sz="2000" dirty="0" smtClean="0"/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 smtClean="0"/>
              <a:t>systemctl status sshd.service --state=STATE</a:t>
            </a:r>
            <a:endParaRPr lang="en-US" sz="2000" dirty="0" smtClean="0"/>
          </a:p>
          <a:p>
            <a:pPr marL="384048" lvl="2" indent="0">
              <a:buNone/>
            </a:pPr>
            <a:endParaRPr lang="en-US" sz="2000" dirty="0" smtClean="0"/>
          </a:p>
          <a:p>
            <a:pPr marL="566928" lvl="3" indent="0">
              <a:buNone/>
            </a:pPr>
            <a:endParaRPr lang="en-US" sz="1800" dirty="0" smtClean="0"/>
          </a:p>
          <a:p>
            <a:pPr marL="726948" lvl="2" indent="-342900">
              <a:buFont typeface="+mj-lt"/>
              <a:buAutoNum type="arabicPeriod" startAt="4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79" y="3101340"/>
            <a:ext cx="8053527" cy="32720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815029" y="4611879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17842" y="4192961"/>
            <a:ext cx="1554742" cy="653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488" y="3158120"/>
            <a:ext cx="28017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Restarting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service by the administrator (root)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17842" y="4683536"/>
            <a:ext cx="1646182" cy="890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3792" y="5574153"/>
            <a:ext cx="27046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PID: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12060</a:t>
            </a:r>
            <a:endParaRPr lang="en-US" sz="24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PID: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12530</a:t>
            </a:r>
            <a:endParaRPr lang="en-US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4225" y="4326343"/>
            <a:ext cx="48031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ID is changed after </a:t>
            </a:r>
            <a:r>
              <a:rPr lang="en-US" sz="2400" b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Stopping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400" b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Restarting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the service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57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System Services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41248" lvl="2" indent="-457200">
              <a:buFont typeface="+mj-lt"/>
              <a:buAutoNum type="arabicPeriod" startAt="6"/>
            </a:pPr>
            <a:r>
              <a:rPr lang="en-US" sz="2000" b="1" dirty="0" smtClean="0"/>
              <a:t>Issue</a:t>
            </a:r>
            <a:r>
              <a:rPr lang="en-US" sz="2000" dirty="0" smtClean="0"/>
              <a:t> instructions for a service to read and </a:t>
            </a:r>
            <a:r>
              <a:rPr lang="en-US" sz="2000" b="1" dirty="0" smtClean="0"/>
              <a:t>reload</a:t>
            </a:r>
            <a:r>
              <a:rPr lang="en-US" sz="2000" dirty="0" smtClean="0"/>
              <a:t> its configuration file without a complete top and start. </a:t>
            </a:r>
            <a:r>
              <a:rPr lang="en-US" sz="2000" b="1" dirty="0" smtClean="0">
                <a:solidFill>
                  <a:srgbClr val="00B050"/>
                </a:solidFill>
              </a:rPr>
              <a:t>The process ID will not change</a:t>
            </a:r>
            <a:r>
              <a:rPr lang="en-US" sz="2000" dirty="0" smtClean="0"/>
              <a:t>.		</a:t>
            </a:r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 smtClean="0"/>
              <a:t>systemctl reload sshd.service</a:t>
            </a:r>
            <a:endParaRPr lang="en-US" sz="2000" dirty="0" smtClean="0"/>
          </a:p>
          <a:p>
            <a:pPr marL="566928" lvl="3" indent="0">
              <a:buNone/>
            </a:pPr>
            <a:r>
              <a:rPr lang="en-US" sz="2000" dirty="0" smtClean="0"/>
              <a:t>	[root@ServerX ~]# </a:t>
            </a:r>
            <a:r>
              <a:rPr lang="en-US" sz="2000" b="1" dirty="0" smtClean="0"/>
              <a:t>systemctl status sshd.service</a:t>
            </a:r>
            <a:endParaRPr lang="en-US" sz="2000" dirty="0" smtClean="0"/>
          </a:p>
          <a:p>
            <a:pPr marL="566928" lvl="3" indent="0">
              <a:buNone/>
            </a:pPr>
            <a:endParaRPr lang="en-US" sz="1800" dirty="0"/>
          </a:p>
          <a:p>
            <a:pPr marL="726948" lvl="2" indent="-342900">
              <a:buFont typeface="+mj-lt"/>
              <a:buAutoNum type="arabicPeriod" startAt="6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71" y="3302678"/>
            <a:ext cx="8516599" cy="34181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815029" y="4611879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19483" y="4801111"/>
            <a:ext cx="1206213" cy="227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488" y="3158120"/>
            <a:ext cx="28017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Reloading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service by the administrator (root)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19483" y="5574153"/>
            <a:ext cx="1206213" cy="359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3792" y="5574153"/>
            <a:ext cx="27046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PID: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12530</a:t>
            </a:r>
            <a:endParaRPr lang="en-US" sz="24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PID: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12530</a:t>
            </a:r>
            <a:endParaRPr lang="en-US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34752" y="3883408"/>
            <a:ext cx="2213320" cy="19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77082" y="5482991"/>
            <a:ext cx="5219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ID is changed after </a:t>
            </a:r>
            <a:r>
              <a:rPr lang="en-US" b="1" u="sng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reloading</a:t>
            </a:r>
            <a:r>
              <a:rPr lang="en-US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en-US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65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Unit dependencies: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Services may be started as dependencies of other services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Services may also be triggered by path units when a file system condition is met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CUPS is an abbreviation for </a:t>
            </a:r>
            <a:r>
              <a:rPr lang="en-US" b="1" dirty="0" smtClean="0"/>
              <a:t>Common </a:t>
            </a:r>
            <a:r>
              <a:rPr lang="en-US" b="1" dirty="0"/>
              <a:t>UNIX Printing </a:t>
            </a:r>
            <a:r>
              <a:rPr lang="en-US" b="1" dirty="0" smtClean="0"/>
              <a:t>System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So placing a file into the </a:t>
            </a:r>
            <a:r>
              <a:rPr lang="en-US" b="1" i="1" dirty="0" smtClean="0"/>
              <a:t>print queue </a:t>
            </a:r>
            <a:r>
              <a:rPr lang="en-US" dirty="0" smtClean="0"/>
              <a:t>directory will cause the </a:t>
            </a:r>
            <a:r>
              <a:rPr lang="en-US" b="1" dirty="0" smtClean="0"/>
              <a:t>cups</a:t>
            </a:r>
            <a:r>
              <a:rPr lang="en-US" dirty="0" smtClean="0"/>
              <a:t> print service with its </a:t>
            </a:r>
            <a:r>
              <a:rPr lang="en-US" dirty="0"/>
              <a:t>dependencies</a:t>
            </a:r>
            <a:r>
              <a:rPr lang="en-US" dirty="0" smtClean="0"/>
              <a:t> to be started if it is not running</a:t>
            </a:r>
            <a:endParaRPr lang="en-U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b="1" i="1" dirty="0" smtClean="0"/>
              <a:t>cups.path</a:t>
            </a:r>
            <a:r>
              <a:rPr lang="en-US" dirty="0" smtClean="0"/>
              <a:t> and </a:t>
            </a:r>
            <a:r>
              <a:rPr lang="en-US" b="1" i="1" dirty="0" smtClean="0"/>
              <a:t>cups.socket</a:t>
            </a:r>
            <a:r>
              <a:rPr lang="en-US" dirty="0" smtClean="0"/>
              <a:t> are two dependencies which depend on </a:t>
            </a:r>
            <a:r>
              <a:rPr lang="en-US" b="1" dirty="0" smtClean="0"/>
              <a:t>cups service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59" y="4361688"/>
            <a:ext cx="7644841" cy="13167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92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Light Condensed" panose="020B0502040204020203" pitchFamily="34" charset="0"/>
              </a:rPr>
              <a:t>CONTROLLING SERVICES AND DAEMONS</a:t>
            </a:r>
            <a:endParaRPr lang="en-US" sz="3200" dirty="0">
              <a:latin typeface="Bahnschrift SemiLight Condensed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36420"/>
          </a:xfrm>
        </p:spPr>
        <p:txBody>
          <a:bodyPr/>
          <a:lstStyle/>
          <a:p>
            <a:r>
              <a:rPr lang="en-US" dirty="0"/>
              <a:t> Identifying automatically started system processes</a:t>
            </a:r>
          </a:p>
        </p:txBody>
      </p:sp>
    </p:spTree>
    <p:extLst>
      <p:ext uri="{BB962C8B-B14F-4D97-AF65-F5344CB8AC3E}">
        <p14:creationId xmlns:p14="http://schemas.microsoft.com/office/powerpoint/2010/main" val="393851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/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To completely stop</a:t>
            </a:r>
            <a:r>
              <a:rPr lang="en-US" sz="2400" dirty="0" smtClean="0"/>
              <a:t> printing services on a system, stop all three units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Disabling the service will </a:t>
            </a:r>
            <a:r>
              <a:rPr lang="en-US" sz="2400" b="1" dirty="0" smtClean="0"/>
              <a:t>disable </a:t>
            </a:r>
            <a:r>
              <a:rPr lang="en-US" sz="2400" dirty="0" smtClean="0"/>
              <a:t>the dependencies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59" y="2039112"/>
            <a:ext cx="7644841" cy="13167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22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72" y="2048256"/>
            <a:ext cx="5784026" cy="34951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097280" y="1865376"/>
            <a:ext cx="48097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There is a command that is used to print out a tree of what other units must be started if the specified unit is started.</a:t>
            </a:r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[root@localhost ~]#</a:t>
            </a:r>
            <a:r>
              <a:rPr lang="en-US" sz="2000" b="1" dirty="0" smtClean="0"/>
              <a:t> systemctl list-dependencies </a:t>
            </a:r>
            <a:r>
              <a:rPr lang="en-US" sz="2000" b="1" i="1" dirty="0" smtClean="0">
                <a:solidFill>
                  <a:srgbClr val="FF0000"/>
                </a:solidFill>
              </a:rPr>
              <a:t>UNIT</a:t>
            </a:r>
            <a:r>
              <a:rPr lang="en-US" sz="2000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Example for UNITs </a:t>
            </a:r>
            <a:r>
              <a:rPr lang="en-US" sz="2000" dirty="0" smtClean="0">
                <a:sym typeface="Wingdings" panose="05000000000000000000" pitchFamily="2" charset="2"/>
              </a:rPr>
              <a:t> sshd.service, cups.service</a:t>
            </a:r>
            <a:r>
              <a:rPr lang="en-US" sz="2000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cups.path</a:t>
            </a:r>
            <a:r>
              <a:rPr lang="en-US" sz="2000" dirty="0" smtClean="0"/>
              <a:t>, </a:t>
            </a:r>
            <a:r>
              <a:rPr lang="en-US" sz="2000" b="1" dirty="0" smtClean="0"/>
              <a:t>cups.socket</a:t>
            </a:r>
            <a:r>
              <a:rPr lang="en-US" sz="2000" dirty="0" smtClean="0"/>
              <a:t>, </a:t>
            </a:r>
            <a:r>
              <a:rPr lang="en-US" sz="2000" b="1" dirty="0" smtClean="0"/>
              <a:t>system slice </a:t>
            </a:r>
            <a:r>
              <a:rPr lang="en-US" sz="2000" dirty="0" smtClean="0"/>
              <a:t>and </a:t>
            </a:r>
            <a:r>
              <a:rPr lang="en-US" sz="2000" b="1" dirty="0" smtClean="0"/>
              <a:t>sysinit.target </a:t>
            </a:r>
            <a:r>
              <a:rPr lang="en-US" sz="2000" dirty="0" smtClean="0"/>
              <a:t>depends on </a:t>
            </a:r>
            <a:r>
              <a:rPr lang="en-US" sz="2000" b="1" i="1" dirty="0" smtClean="0"/>
              <a:t>cups.service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92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4" y="1882238"/>
            <a:ext cx="4754880" cy="439047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To </a:t>
            </a:r>
            <a:r>
              <a:rPr lang="en-US" dirty="0"/>
              <a:t>show </a:t>
            </a:r>
            <a:r>
              <a:rPr lang="en-US" b="1" dirty="0"/>
              <a:t>reverse dependencies </a:t>
            </a:r>
            <a:r>
              <a:rPr lang="en-US" i="1" dirty="0"/>
              <a:t>(units that depend on the specified unit)</a:t>
            </a:r>
            <a:r>
              <a:rPr lang="en-US" dirty="0"/>
              <a:t>, you can add the </a:t>
            </a:r>
            <a:r>
              <a:rPr lang="en-US" b="1" dirty="0"/>
              <a:t>--reverse </a:t>
            </a:r>
            <a:r>
              <a:rPr lang="en-US" dirty="0"/>
              <a:t>flag to the </a:t>
            </a:r>
            <a:r>
              <a:rPr lang="en-US" dirty="0" smtClean="0"/>
              <a:t>command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Other </a:t>
            </a:r>
            <a:r>
              <a:rPr lang="en-US" dirty="0"/>
              <a:t>flags that are useful are the </a:t>
            </a:r>
            <a:r>
              <a:rPr lang="en-US" b="1" dirty="0"/>
              <a:t>--before </a:t>
            </a:r>
            <a:r>
              <a:rPr lang="en-US" dirty="0"/>
              <a:t>and </a:t>
            </a:r>
            <a:r>
              <a:rPr lang="en-US" b="1" dirty="0"/>
              <a:t>--after </a:t>
            </a:r>
            <a:r>
              <a:rPr lang="en-US" dirty="0"/>
              <a:t>flags, which can be used to show units that depend on the specified unit starting before and after themselves, </a:t>
            </a:r>
            <a:r>
              <a:rPr lang="en-US" dirty="0" smtClean="0"/>
              <a:t>respectively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/>
              <a:t> </a:t>
            </a:r>
            <a:r>
              <a:rPr lang="en-US" b="1" i="1" u="sng" dirty="0" smtClean="0"/>
              <a:t>Commands: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systemctl list-dependencies --reverse cups</a:t>
            </a:r>
            <a:r>
              <a:rPr lang="en-US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systemctl </a:t>
            </a:r>
            <a:r>
              <a:rPr lang="en-US" b="1" dirty="0"/>
              <a:t>list-dependencies </a:t>
            </a:r>
            <a:r>
              <a:rPr lang="en-US" b="1" dirty="0" smtClean="0"/>
              <a:t>--before cups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systemctl list-dependencies --after cups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12" y="2251880"/>
            <a:ext cx="6174558" cy="3380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26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400" b="1" u="sng" dirty="0" smtClean="0"/>
              <a:t>Masking Services: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system may have conflicting services installed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/>
              <a:t>For example, </a:t>
            </a:r>
            <a:r>
              <a:rPr lang="en-US" sz="2000" dirty="0" smtClean="0"/>
              <a:t>there are multiple methods to manage 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networks (network and NetworkManager)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firewalls (iptables and firewalld</a:t>
            </a:r>
            <a:r>
              <a:rPr lang="en-US" sz="1800" dirty="0" smtClean="0"/>
              <a:t>)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To prevent an administrator from accidentally starting a service, that service may be </a:t>
            </a:r>
            <a:r>
              <a:rPr lang="en-US" sz="2000" b="1" i="1" dirty="0" smtClean="0"/>
              <a:t>masked</a:t>
            </a:r>
            <a:r>
              <a:rPr lang="en-US" sz="2000" i="1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 smtClean="0"/>
              <a:t> </a:t>
            </a:r>
            <a:r>
              <a:rPr lang="en-US" sz="2000" b="1" dirty="0" smtClean="0"/>
              <a:t>Masking</a:t>
            </a:r>
            <a:r>
              <a:rPr lang="en-US" sz="2000" dirty="0" smtClean="0"/>
              <a:t> </a:t>
            </a:r>
            <a:r>
              <a:rPr lang="en-US" sz="2000" u="sng" dirty="0" smtClean="0"/>
              <a:t>will create a link in the configuration directories so that if the service is started, nothing will happen</a:t>
            </a:r>
            <a:endParaRPr lang="en-US" sz="1800" i="1" u="sng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11" y="4727448"/>
            <a:ext cx="8603738" cy="13780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5138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i="1" u="sng" dirty="0" smtClean="0"/>
              <a:t>Note: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A disabled service will not be </a:t>
            </a:r>
            <a:r>
              <a:rPr lang="en-US" sz="2200" b="1" dirty="0" smtClean="0">
                <a:solidFill>
                  <a:srgbClr val="FF0000"/>
                </a:solidFill>
              </a:rPr>
              <a:t>started automatically at boot </a:t>
            </a:r>
            <a:r>
              <a:rPr lang="en-US" sz="2200" dirty="0" smtClean="0"/>
              <a:t>or by other unit files but </a:t>
            </a:r>
            <a:r>
              <a:rPr lang="en-US" sz="2200" b="1" dirty="0" smtClean="0">
                <a:solidFill>
                  <a:srgbClr val="00B050"/>
                </a:solidFill>
              </a:rPr>
              <a:t>can be started manually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 masked service </a:t>
            </a:r>
            <a:r>
              <a:rPr lang="en-US" sz="2200" b="1" dirty="0" smtClean="0">
                <a:solidFill>
                  <a:srgbClr val="FF0000"/>
                </a:solidFill>
              </a:rPr>
              <a:t>can not be started manually or automatically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/>
                </a:solidFill>
              </a:rPr>
              <a:t> This table summarizes (disable and masked services at boot time) 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86502"/>
              </p:ext>
            </p:extLst>
          </p:nvPr>
        </p:nvGraphicFramePr>
        <p:xfrm>
          <a:off x="1307592" y="3970190"/>
          <a:ext cx="963777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592">
                  <a:extLst>
                    <a:ext uri="{9D8B030D-6E8A-4147-A177-3AD203B41FA5}">
                      <a16:colId xmlns:a16="http://schemas.microsoft.com/office/drawing/2014/main" val="2248693445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val="2329598644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val="185924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Started</a:t>
                      </a:r>
                      <a:r>
                        <a:rPr lang="en-US" sz="2800" baseline="0" dirty="0" smtClean="0"/>
                        <a:t> at boot time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Manually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Automatically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Disabled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Will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Will not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Masked 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Will not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Will not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0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65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Enabling system daemons to start or stop at boot:</a:t>
            </a:r>
            <a:endParaRPr lang="en-US" sz="2800" b="1" u="sn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Starting a service on a running system does not guarantee that the service will be started when the system reboots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Similarly, stopping a service on a running system will not keep it from starting again when the system reboots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Services are started at boot time when links are created in the appropriate </a:t>
            </a:r>
            <a:r>
              <a:rPr lang="en-US" sz="2200" b="1" dirty="0" smtClean="0"/>
              <a:t>systemd </a:t>
            </a:r>
            <a:r>
              <a:rPr lang="en-US" sz="2200" dirty="0" smtClean="0"/>
              <a:t> configuration directories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These links are created and removed with </a:t>
            </a:r>
            <a:r>
              <a:rPr lang="en-US" sz="2200" b="1" dirty="0" smtClean="0"/>
              <a:t>systemctl </a:t>
            </a:r>
            <a:r>
              <a:rPr lang="en-US" sz="2200" dirty="0" smtClean="0"/>
              <a:t>commands</a:t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4350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482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u="sng" dirty="0" smtClean="0"/>
              <a:t>In this example, please follow along with these steps to be able to enable and disable services</a:t>
            </a:r>
            <a:endParaRPr lang="en-US" sz="2400" b="1" u="sng" dirty="0"/>
          </a:p>
          <a:p>
            <a:pPr marL="658368" lvl="1" indent="-457200">
              <a:buFont typeface="+mj-lt"/>
              <a:buAutoNum type="arabicPeriod"/>
            </a:pPr>
            <a:r>
              <a:rPr lang="en-US" sz="2000" dirty="0" smtClean="0"/>
              <a:t> View the status if a service</a:t>
            </a:r>
            <a:endParaRPr lang="en-US" sz="2000" b="1" dirty="0" smtClean="0"/>
          </a:p>
          <a:p>
            <a:pPr marL="384048" lvl="2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root@ServerX </a:t>
            </a:r>
            <a:r>
              <a:rPr lang="en-US" sz="2000" dirty="0" smtClean="0"/>
              <a:t>~]# </a:t>
            </a:r>
            <a:r>
              <a:rPr lang="en-US" sz="2000" b="1" dirty="0" smtClean="0"/>
              <a:t>systemctl status sshd.service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34" y="3347258"/>
            <a:ext cx="7814712" cy="3152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702151" y="3514599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06605" y="3931259"/>
            <a:ext cx="1730571" cy="610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6352" y="4736592"/>
            <a:ext cx="1162218" cy="4464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914" y="4476873"/>
            <a:ext cx="27046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PID: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12530</a:t>
            </a:r>
            <a:endParaRPr lang="en-US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107424" y="3052677"/>
            <a:ext cx="1060704" cy="12671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30244" y="2600574"/>
            <a:ext cx="24622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enabled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361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48258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2"/>
            </a:pPr>
            <a:r>
              <a:rPr lang="en-US" sz="2000" dirty="0" smtClean="0"/>
              <a:t>Disable </a:t>
            </a:r>
            <a:r>
              <a:rPr lang="en-US" sz="2000" dirty="0" smtClean="0"/>
              <a:t>the service and verify the status. Note that disabling a service does not stop the service</a:t>
            </a:r>
          </a:p>
          <a:p>
            <a:pPr marL="384048" lvl="2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[root@ServerX ~]# </a:t>
            </a:r>
            <a:r>
              <a:rPr lang="en-US" sz="2000" b="1" dirty="0" smtClean="0"/>
              <a:t>systemctl disable sshd.service</a:t>
            </a:r>
          </a:p>
          <a:p>
            <a:pPr marL="384048" lvl="2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[root@ServerX ~]# </a:t>
            </a:r>
            <a:r>
              <a:rPr lang="en-US" sz="2000" b="1" dirty="0"/>
              <a:t>systemctl </a:t>
            </a:r>
            <a:r>
              <a:rPr lang="en-US" sz="2000" b="1" dirty="0" smtClean="0"/>
              <a:t>status </a:t>
            </a:r>
            <a:r>
              <a:rPr lang="en-US" sz="2000" b="1" dirty="0"/>
              <a:t>sshd.service</a:t>
            </a:r>
            <a:endParaRPr lang="en-US" sz="2000" dirty="0" smtClean="0"/>
          </a:p>
          <a:p>
            <a:pPr marL="384048" lvl="2" indent="0">
              <a:buNone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82" y="3343294"/>
            <a:ext cx="7359488" cy="2984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9480690" y="3184194"/>
            <a:ext cx="1169022" cy="1411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06954" y="2758137"/>
            <a:ext cx="26855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400" y="3798063"/>
            <a:ext cx="24622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shown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4953" y="4319863"/>
            <a:ext cx="1866472" cy="505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3625" y="4991169"/>
            <a:ext cx="1860593" cy="362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5163" y="4760337"/>
            <a:ext cx="27046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PID: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12530</a:t>
            </a:r>
            <a:endParaRPr lang="en-US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52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48258"/>
          </a:xfrm>
        </p:spPr>
        <p:txBody>
          <a:bodyPr>
            <a:normAutofit/>
          </a:bodyPr>
          <a:lstStyle/>
          <a:p>
            <a:pPr marL="685800" lvl="2" indent="-457200">
              <a:buFont typeface="+mj-lt"/>
              <a:buAutoNum type="arabicPeriod" startAt="3"/>
            </a:pPr>
            <a:r>
              <a:rPr lang="en-US" sz="2000" dirty="0" smtClean="0"/>
              <a:t>Enable </a:t>
            </a:r>
            <a:r>
              <a:rPr lang="en-US" sz="2000" dirty="0" smtClean="0"/>
              <a:t>the service and verify the status</a:t>
            </a:r>
            <a:br>
              <a:rPr lang="en-US" sz="2000" dirty="0" smtClean="0"/>
            </a:br>
            <a:r>
              <a:rPr lang="en-US" sz="2000" dirty="0" smtClean="0"/>
              <a:t> 	</a:t>
            </a:r>
            <a:r>
              <a:rPr lang="en-US" sz="2000" dirty="0"/>
              <a:t>[root@ServerX ~]# </a:t>
            </a:r>
            <a:r>
              <a:rPr lang="en-US" sz="2000" b="1" dirty="0"/>
              <a:t>systemctl is-enabled </a:t>
            </a:r>
            <a:r>
              <a:rPr lang="en-US" sz="2000" b="1" dirty="0" smtClean="0"/>
              <a:t>sshd.service</a:t>
            </a:r>
            <a:r>
              <a:rPr lang="en-US" sz="2000" dirty="0" smtClean="0"/>
              <a:t> </a:t>
            </a:r>
            <a:endParaRPr lang="ar-EG" sz="2000" dirty="0" smtClean="0"/>
          </a:p>
          <a:p>
            <a:pPr marL="228600" lvl="2" indent="0">
              <a:buNone/>
            </a:pPr>
            <a:r>
              <a:rPr lang="ar-EG" sz="2000" dirty="0" smtClean="0"/>
              <a:t>	</a:t>
            </a:r>
            <a:r>
              <a:rPr lang="en-US" sz="2000" dirty="0" smtClean="0"/>
              <a:t>[</a:t>
            </a:r>
            <a:r>
              <a:rPr lang="en-US" sz="2000" dirty="0" smtClean="0"/>
              <a:t>root@ServerX ~]# </a:t>
            </a:r>
            <a:r>
              <a:rPr lang="en-US" sz="2000" b="1" dirty="0"/>
              <a:t>systemctl </a:t>
            </a:r>
            <a:r>
              <a:rPr lang="en-US" sz="2000" b="1" dirty="0" smtClean="0"/>
              <a:t>enable sshd.service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r>
              <a:rPr lang="en-US" sz="2000" dirty="0"/>
              <a:t>root@ServerX </a:t>
            </a:r>
            <a:r>
              <a:rPr lang="en-US" sz="2000" dirty="0" smtClean="0"/>
              <a:t>~]# </a:t>
            </a:r>
            <a:r>
              <a:rPr lang="en-US" sz="2000" b="1" dirty="0"/>
              <a:t>systemctl </a:t>
            </a:r>
            <a:r>
              <a:rPr lang="en-US" sz="2000" b="1" dirty="0" smtClean="0"/>
              <a:t>is-enabled sshd.service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86"/>
          <a:stretch/>
        </p:blipFill>
        <p:spPr>
          <a:xfrm>
            <a:off x="3046534" y="4046982"/>
            <a:ext cx="8767514" cy="21069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3948570" y="3689279"/>
            <a:ext cx="1169022" cy="1411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6274" y="3281346"/>
            <a:ext cx="26855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</a:t>
            </a:r>
            <a:endParaRPr 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10" idx="2"/>
          </p:cNvCxnSpPr>
          <p:nvPr/>
        </p:nvCxnSpPr>
        <p:spPr>
          <a:xfrm>
            <a:off x="1411732" y="5796450"/>
            <a:ext cx="1634802" cy="285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974" y="4098398"/>
            <a:ext cx="29453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service by the administrator (root)</a:t>
            </a:r>
            <a:endParaRPr lang="en-US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74" y="5334785"/>
            <a:ext cx="26855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is 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enabled</a:t>
            </a:r>
            <a:endParaRPr lang="en-US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6025" y="5178623"/>
            <a:ext cx="2922895" cy="120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05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Summary of the systemctl commands: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Services can be started and stopped on a running system and enabled or disabled for automatic start at boot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236"/>
              </p:ext>
            </p:extLst>
          </p:nvPr>
        </p:nvGraphicFramePr>
        <p:xfrm>
          <a:off x="969264" y="3010748"/>
          <a:ext cx="10314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17">
                  <a:extLst>
                    <a:ext uri="{9D8B030D-6E8A-4147-A177-3AD203B41FA5}">
                      <a16:colId xmlns:a16="http://schemas.microsoft.com/office/drawing/2014/main" val="2132012315"/>
                    </a:ext>
                  </a:extLst>
                </a:gridCol>
                <a:gridCol w="7277015">
                  <a:extLst>
                    <a:ext uri="{9D8B030D-6E8A-4147-A177-3AD203B41FA5}">
                      <a16:colId xmlns:a16="http://schemas.microsoft.com/office/drawing/2014/main" val="17003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systemctl status 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detailed information about a unit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stop </a:t>
                      </a:r>
                      <a:r>
                        <a:rPr lang="en-US" sz="18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service on a running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start </a:t>
                      </a:r>
                      <a:r>
                        <a:rPr lang="en-US" sz="18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service on a running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restart </a:t>
                      </a:r>
                      <a:r>
                        <a:rPr lang="en-US" sz="18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Restart a service on a running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reload </a:t>
                      </a:r>
                      <a:r>
                        <a:rPr lang="en-US" sz="18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Reload configuration file of a running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2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mask 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Completely disable a service from being started, both manually and at boot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unmask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i="1" baseline="0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a masked service 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664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Automatically Started System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7248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u="sng" dirty="0"/>
              <a:t> </a:t>
            </a:r>
            <a:r>
              <a:rPr lang="en-US" sz="2800" b="1" u="sng" dirty="0" smtClean="0"/>
              <a:t>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After completing this section, you should be able to list system daemons and network services started by the </a:t>
            </a:r>
            <a:r>
              <a:rPr lang="en-US" sz="2400" b="1" dirty="0" smtClean="0"/>
              <a:t>systemd </a:t>
            </a:r>
            <a:r>
              <a:rPr lang="en-US" sz="2400" dirty="0" smtClean="0"/>
              <a:t>service and socket units.</a:t>
            </a:r>
            <a:endParaRPr lang="en-US" sz="2400" b="1" u="sng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b="1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u="sng" dirty="0" smtClean="0"/>
              <a:t>Introduction </a:t>
            </a:r>
            <a:r>
              <a:rPr lang="en-US" sz="2800" b="1" u="sng" dirty="0" smtClean="0"/>
              <a:t>to </a:t>
            </a:r>
            <a:r>
              <a:rPr lang="en-US" sz="2800" b="1" u="sng" dirty="0"/>
              <a:t>systemd</a:t>
            </a:r>
            <a:r>
              <a:rPr lang="en-US" sz="2800" b="1" u="sng" dirty="0" smtClean="0"/>
              <a:t>:</a:t>
            </a:r>
            <a:endParaRPr lang="en-US" sz="2800" b="1" u="sng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400" dirty="0" smtClean="0"/>
              <a:t>System </a:t>
            </a:r>
            <a:r>
              <a:rPr lang="en-US" sz="2400" dirty="0"/>
              <a:t>startup and server processes are managed by the </a:t>
            </a:r>
            <a:r>
              <a:rPr lang="en-US" sz="2400" b="1" i="1" dirty="0"/>
              <a:t>systemd System </a:t>
            </a:r>
            <a:r>
              <a:rPr lang="en-US" sz="2400" i="1" dirty="0"/>
              <a:t>and </a:t>
            </a:r>
            <a:r>
              <a:rPr lang="en-US" sz="2400" b="1" i="1" dirty="0"/>
              <a:t>Service </a:t>
            </a:r>
            <a:r>
              <a:rPr lang="en-US" sz="2400" b="1" i="1" dirty="0" smtClean="0"/>
              <a:t>Manger</a:t>
            </a:r>
            <a:endParaRPr lang="en-US" sz="2400" b="1" u="sng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b="1" i="1" dirty="0" smtClean="0"/>
              <a:t>Systemd</a:t>
            </a:r>
            <a:r>
              <a:rPr lang="en-US" sz="2400" dirty="0" smtClean="0"/>
              <a:t> provides </a:t>
            </a:r>
            <a:r>
              <a:rPr lang="en-US" sz="2400" dirty="0"/>
              <a:t>a method for </a:t>
            </a:r>
            <a:r>
              <a:rPr lang="en-US" sz="2400" dirty="0" smtClean="0"/>
              <a:t>activating </a:t>
            </a:r>
            <a:r>
              <a:rPr lang="en-US" sz="2400" dirty="0"/>
              <a:t>system resources, server daemons, and other processes</a:t>
            </a:r>
            <a:r>
              <a:rPr lang="en-US" sz="2400" dirty="0" smtClean="0"/>
              <a:t>, both at boot time and on a running system</a:t>
            </a: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42309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8720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System Services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Summary of the systemctl commands (cont’d):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Services can be started and stopped on a running system and enabled or disabled for automatic start at boot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35911"/>
              </p:ext>
            </p:extLst>
          </p:nvPr>
        </p:nvGraphicFramePr>
        <p:xfrm>
          <a:off x="969264" y="3010748"/>
          <a:ext cx="10314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120">
                  <a:extLst>
                    <a:ext uri="{9D8B030D-6E8A-4147-A177-3AD203B41FA5}">
                      <a16:colId xmlns:a16="http://schemas.microsoft.com/office/drawing/2014/main" val="2132012315"/>
                    </a:ext>
                  </a:extLst>
                </a:gridCol>
                <a:gridCol w="7068312">
                  <a:extLst>
                    <a:ext uri="{9D8B030D-6E8A-4147-A177-3AD203B41FA5}">
                      <a16:colId xmlns:a16="http://schemas.microsoft.com/office/drawing/2014/main" val="17003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systemctl enable 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Configure a service to start at boot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disable 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r>
                        <a:rPr lang="en-US" baseline="0" dirty="0" smtClean="0"/>
                        <a:t> a service from starting at boot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systemctl list-dependencies </a:t>
                      </a:r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units which are required and wanted by the specified 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033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9097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09C0BD-BD42-4FC0-A82E-771CE9FBC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14503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080B78-8D45-4A52-8036-7179CB82CD87}"/>
              </a:ext>
            </a:extLst>
          </p:cNvPr>
          <p:cNvSpPr/>
          <p:nvPr/>
        </p:nvSpPr>
        <p:spPr>
          <a:xfrm>
            <a:off x="1650373" y="2490281"/>
            <a:ext cx="8891253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  <a:p>
            <a:pPr algn="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luck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2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Automatically Started System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7248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Daemons </a:t>
            </a:r>
            <a:endParaRPr lang="en-US" sz="2800" b="1" u="sn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They</a:t>
            </a:r>
            <a:r>
              <a:rPr lang="en-US" sz="2000" b="1" dirty="0" smtClean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processes that wait or run in the background performing various </a:t>
            </a:r>
            <a:r>
              <a:rPr lang="en-US" sz="2000" dirty="0" smtClean="0"/>
              <a:t>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Generally, </a:t>
            </a:r>
            <a:r>
              <a:rPr lang="en-US" sz="2000" dirty="0"/>
              <a:t>d</a:t>
            </a:r>
            <a:r>
              <a:rPr lang="en-US" sz="2000" dirty="0" smtClean="0"/>
              <a:t>aemons start automatically at </a:t>
            </a:r>
            <a:r>
              <a:rPr lang="en-US" sz="2000" b="1" dirty="0" smtClean="0"/>
              <a:t>boot time</a:t>
            </a:r>
            <a:r>
              <a:rPr lang="en-US" sz="2000" dirty="0" smtClean="0"/>
              <a:t> and </a:t>
            </a:r>
            <a:r>
              <a:rPr lang="en-US" sz="2000" b="1" dirty="0" smtClean="0"/>
              <a:t>continue to run </a:t>
            </a:r>
            <a:r>
              <a:rPr lang="en-US" sz="2000" dirty="0" smtClean="0"/>
              <a:t>until shutdown or until they are manually stopped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Daemon refers to services that 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By convention, the names of many daemon programs end with letter “d” 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To listen for connections, a daemon uses a </a:t>
            </a:r>
            <a:r>
              <a:rPr lang="en-US" b="1" i="1" u="sng" dirty="0" smtClean="0"/>
              <a:t>socket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his is the primary communication channel with local or remote clients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Sockets may be created by daemons or may be separated from the daemon and be created by another process, such as systemd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socket is passed to daemon when a connection is established by the client</a:t>
            </a:r>
            <a:endParaRPr lang="en-US" sz="20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42309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9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Automatically Started System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7248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A </a:t>
            </a:r>
            <a:r>
              <a:rPr lang="en-US" b="1" i="1" u="sng" dirty="0" smtClean="0"/>
              <a:t>service </a:t>
            </a:r>
            <a:r>
              <a:rPr lang="en-US" dirty="0" smtClean="0"/>
              <a:t>often refers to one or more daemons, but starting or stopping a service may instead make a one-time change to the state of the system, which does not involve leaving a daemon process running afterward ( this is called </a:t>
            </a:r>
            <a:r>
              <a:rPr lang="en-US" b="1" i="1" dirty="0" smtClean="0"/>
              <a:t>oneshot</a:t>
            </a:r>
            <a:r>
              <a:rPr lang="en-US" dirty="0" smtClean="0"/>
              <a:t>)</a:t>
            </a:r>
            <a:endParaRPr lang="en-US" b="1" i="1" u="sng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800" b="1" u="sng" dirty="0" smtClean="0"/>
              <a:t>A bit of history: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For </a:t>
            </a:r>
            <a:r>
              <a:rPr lang="en-US" sz="2000" dirty="0"/>
              <a:t>many years, </a:t>
            </a:r>
            <a:r>
              <a:rPr lang="en-US" sz="2000" b="1" i="1" dirty="0"/>
              <a:t>process ID</a:t>
            </a:r>
            <a:r>
              <a:rPr lang="en-US" sz="2000" dirty="0"/>
              <a:t> 1 of Linux and Unix systems has been the </a:t>
            </a:r>
            <a:r>
              <a:rPr lang="en-US" sz="2000" b="1" dirty="0"/>
              <a:t>init </a:t>
            </a:r>
            <a:r>
              <a:rPr lang="en-US" sz="2000" dirty="0"/>
              <a:t>process 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This </a:t>
            </a:r>
            <a:r>
              <a:rPr lang="en-US" sz="2000" dirty="0"/>
              <a:t>process was responsible for activating other services on the system and is the origin of the term “init </a:t>
            </a:r>
            <a:r>
              <a:rPr lang="en-US" sz="2000" dirty="0" smtClean="0"/>
              <a:t>system”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Starting </a:t>
            </a:r>
            <a:r>
              <a:rPr lang="en-US" sz="2000" dirty="0"/>
              <a:t>from Red Hat Enterprise </a:t>
            </a:r>
            <a:r>
              <a:rPr lang="en-US" sz="2000" b="1" dirty="0"/>
              <a:t>Linux 7</a:t>
            </a:r>
            <a:r>
              <a:rPr lang="en-US" sz="2000" dirty="0"/>
              <a:t>, process ID 1 is </a:t>
            </a:r>
            <a:r>
              <a:rPr lang="en-US" sz="2000" b="1" i="1" dirty="0"/>
              <a:t>systemd, </a:t>
            </a:r>
            <a:r>
              <a:rPr lang="en-US" sz="2000" dirty="0"/>
              <a:t>which is the new init system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42309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41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u="sng" dirty="0" smtClean="0"/>
              <a:t>A </a:t>
            </a:r>
            <a:r>
              <a:rPr lang="en-US" sz="2800" b="1" u="sng" dirty="0" smtClean="0"/>
              <a:t>few of the new features provided by systemd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/>
              <a:t> Parallelization </a:t>
            </a:r>
            <a:r>
              <a:rPr lang="en-US" sz="2000" b="1" dirty="0" smtClean="0"/>
              <a:t>capabilities</a:t>
            </a:r>
            <a:r>
              <a:rPr lang="en-US" sz="2000" dirty="0" smtClean="0"/>
              <a:t>, which increase the boot speed of a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/>
              <a:t> On-demand </a:t>
            </a:r>
            <a:r>
              <a:rPr lang="en-US" sz="2000" b="1" dirty="0" smtClean="0"/>
              <a:t>starting of daemons without requiring a separate service </a:t>
            </a:r>
            <a:r>
              <a:rPr lang="en-US" sz="2000" dirty="0" smtClean="0"/>
              <a:t>(daemons here can run automatically)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/>
              <a:t> Automatic </a:t>
            </a:r>
            <a:r>
              <a:rPr lang="en-US" sz="2000" b="1" dirty="0" smtClean="0"/>
              <a:t>service dependency management</a:t>
            </a:r>
            <a:r>
              <a:rPr lang="en-US" sz="2000" dirty="0" smtClean="0"/>
              <a:t>, which can prevent timeouts (such as by not starting a network service when the network is not available)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A </a:t>
            </a:r>
            <a:r>
              <a:rPr lang="en-US" sz="2000" dirty="0" smtClean="0"/>
              <a:t>method of </a:t>
            </a:r>
            <a:r>
              <a:rPr lang="en-US" sz="2000" b="1" dirty="0" smtClean="0"/>
              <a:t>tracking related processes together </a:t>
            </a:r>
            <a:r>
              <a:rPr lang="en-US" sz="2000" dirty="0" smtClean="0"/>
              <a:t>by using </a:t>
            </a:r>
            <a:r>
              <a:rPr lang="en-US" sz="2000" b="1" dirty="0" smtClean="0"/>
              <a:t>Linux control groups</a:t>
            </a:r>
          </a:p>
          <a:p>
            <a:pPr marL="0" indent="0">
              <a:buNone/>
            </a:pPr>
            <a:r>
              <a:rPr lang="en-US" b="1" i="1" dirty="0" smtClean="0"/>
              <a:t> 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076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Processes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29784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en-US" sz="2800" b="1" u="sng" dirty="0" smtClean="0"/>
              <a:t>systemctl </a:t>
            </a:r>
            <a:r>
              <a:rPr lang="en-US" sz="2800" u="sng" dirty="0" smtClean="0"/>
              <a:t>and </a:t>
            </a:r>
            <a:r>
              <a:rPr lang="en-US" sz="2800" b="1" u="sng" dirty="0" smtClean="0"/>
              <a:t>systemd</a:t>
            </a:r>
            <a:r>
              <a:rPr lang="en-US" sz="2800" u="sng" dirty="0" smtClean="0"/>
              <a:t> units: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b="1" dirty="0" smtClean="0"/>
              <a:t>systemctl </a:t>
            </a:r>
            <a:r>
              <a:rPr lang="en-US" sz="2400" dirty="0" smtClean="0"/>
              <a:t>command is used to manage different types of systemd objects called </a:t>
            </a:r>
            <a:r>
              <a:rPr lang="en-US" sz="2400" b="1" i="1" dirty="0" smtClean="0"/>
              <a:t>units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i="1" dirty="0" smtClean="0"/>
              <a:t> </a:t>
            </a:r>
            <a:r>
              <a:rPr lang="en-US" sz="2400" dirty="0" smtClean="0"/>
              <a:t>A list of available </a:t>
            </a:r>
            <a:r>
              <a:rPr lang="en-US" sz="2400" i="1" u="sng" dirty="0" smtClean="0"/>
              <a:t>unit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types</a:t>
            </a:r>
            <a:r>
              <a:rPr lang="en-US" sz="2400" dirty="0" smtClean="0"/>
              <a:t> can be displayed with </a:t>
            </a:r>
            <a:r>
              <a:rPr lang="en-US" sz="2400" b="1" dirty="0" smtClean="0"/>
              <a:t>systemctl –t help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72"/>
          <a:stretch/>
        </p:blipFill>
        <p:spPr>
          <a:xfrm>
            <a:off x="6592824" y="1943999"/>
            <a:ext cx="4562856" cy="42038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36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Automatically Started System </a:t>
            </a:r>
            <a:r>
              <a:rPr lang="en-US" dirty="0" smtClean="0"/>
              <a:t>Processes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800" b="1" u="sng" dirty="0" smtClean="0"/>
              <a:t>Some common unit types are listed below: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500" dirty="0" smtClean="0"/>
              <a:t>Service </a:t>
            </a:r>
            <a:r>
              <a:rPr lang="en-US" sz="2500" dirty="0"/>
              <a:t>units have </a:t>
            </a:r>
            <a:r>
              <a:rPr lang="en-US" sz="2500" b="1" i="1" dirty="0"/>
              <a:t>a.service </a:t>
            </a:r>
            <a:r>
              <a:rPr lang="en-US" sz="2500" dirty="0"/>
              <a:t>extension and represent </a:t>
            </a:r>
            <a:r>
              <a:rPr lang="en-US" sz="2500" b="1" i="1" dirty="0"/>
              <a:t>system services</a:t>
            </a:r>
            <a:r>
              <a:rPr lang="en-US" sz="2500" dirty="0"/>
              <a:t>. This type of unit is used to start frequently accessed daemons, such as a </a:t>
            </a:r>
            <a:r>
              <a:rPr lang="en-US" sz="2500" b="1" i="1" u="sng" dirty="0"/>
              <a:t>web server</a:t>
            </a:r>
            <a:r>
              <a:rPr lang="en-US" sz="25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 Socket </a:t>
            </a:r>
            <a:r>
              <a:rPr lang="en-US" sz="2500" dirty="0"/>
              <a:t>units have </a:t>
            </a:r>
            <a:r>
              <a:rPr lang="en-US" sz="2500" b="1" i="1" dirty="0"/>
              <a:t>a.socket </a:t>
            </a:r>
            <a:r>
              <a:rPr lang="en-US" sz="2500" dirty="0"/>
              <a:t>extension and represent </a:t>
            </a:r>
            <a:r>
              <a:rPr lang="en-US" sz="2500" b="1" dirty="0"/>
              <a:t>inter-process communication (IPC)</a:t>
            </a:r>
            <a:r>
              <a:rPr lang="en-US" sz="2500" dirty="0"/>
              <a:t> sockets. </a:t>
            </a:r>
            <a:endParaRPr lang="en-US" sz="25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 Control of the socket will be passed to a daemon or newly started service when a client connection is made</a:t>
            </a:r>
            <a:endParaRPr lang="en-US" sz="2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 Socket </a:t>
            </a:r>
            <a:r>
              <a:rPr lang="en-US" sz="2500" dirty="0"/>
              <a:t>units are used </a:t>
            </a:r>
            <a:r>
              <a:rPr lang="en-US" sz="2500" b="1" i="1" u="sng" dirty="0"/>
              <a:t>to delay the start of a service at boot time</a:t>
            </a:r>
            <a:r>
              <a:rPr lang="en-US" sz="25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 smtClean="0"/>
              <a:t> Path </a:t>
            </a:r>
            <a:r>
              <a:rPr lang="en-US" sz="2500" dirty="0"/>
              <a:t>units have </a:t>
            </a:r>
            <a:r>
              <a:rPr lang="en-US" sz="2500" b="1" i="1" dirty="0"/>
              <a:t>a.path </a:t>
            </a:r>
            <a:r>
              <a:rPr lang="en-US" sz="2500" dirty="0"/>
              <a:t>extension and are used to </a:t>
            </a:r>
            <a:r>
              <a:rPr lang="en-US" sz="2500" dirty="0" smtClean="0"/>
              <a:t>delay the </a:t>
            </a:r>
            <a:r>
              <a:rPr lang="en-US" sz="2500" dirty="0"/>
              <a:t>activation of a service until a specific file system change </a:t>
            </a:r>
            <a:r>
              <a:rPr lang="en-US" sz="2500" dirty="0" smtClean="0"/>
              <a:t>occurs (for example: in printing systems)</a:t>
            </a:r>
            <a:endParaRPr lang="en-US" sz="2500" b="1" u="sng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b="1" u="sng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2ACA-1F72-41CF-B4AA-1AD4D52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7" r="23259"/>
          <a:stretch/>
        </p:blipFill>
        <p:spPr>
          <a:xfrm>
            <a:off x="11081612" y="233165"/>
            <a:ext cx="910858" cy="107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4844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32EE7CE16CF47AE70487850EAB92B" ma:contentTypeVersion="10" ma:contentTypeDescription="Create a new document." ma:contentTypeScope="" ma:versionID="e8af241dec39894bca502c9fb9b0a18a">
  <xsd:schema xmlns:xsd="http://www.w3.org/2001/XMLSchema" xmlns:xs="http://www.w3.org/2001/XMLSchema" xmlns:p="http://schemas.microsoft.com/office/2006/metadata/properties" xmlns:ns2="313a30bc-e6d3-45e6-9b62-1f6a49aae291" xmlns:ns3="4d1b254a-58a7-4e7c-b607-5ed2d282a89f" targetNamespace="http://schemas.microsoft.com/office/2006/metadata/properties" ma:root="true" ma:fieldsID="6288c56dcf7c867169fa2ea78b84f118" ns2:_="" ns3:_="">
    <xsd:import namespace="313a30bc-e6d3-45e6-9b62-1f6a49aae291"/>
    <xsd:import namespace="4d1b254a-58a7-4e7c-b607-5ed2d282a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a30bc-e6d3-45e6-9b62-1f6a49aae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b254a-58a7-4e7c-b607-5ed2d282a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0F9557-15D9-45AF-A239-854E00A9170C}"/>
</file>

<file path=customXml/itemProps2.xml><?xml version="1.0" encoding="utf-8"?>
<ds:datastoreItem xmlns:ds="http://schemas.openxmlformats.org/officeDocument/2006/customXml" ds:itemID="{EEDFE0CF-5B76-4AEC-BB89-66996B83E951}"/>
</file>

<file path=customXml/itemProps3.xml><?xml version="1.0" encoding="utf-8"?>
<ds:datastoreItem xmlns:ds="http://schemas.openxmlformats.org/officeDocument/2006/customXml" ds:itemID="{FC4906B5-EE61-4E61-A27C-0E539B35B6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2530</Words>
  <Application>Microsoft Office PowerPoint</Application>
  <PresentationFormat>Widescreen</PresentationFormat>
  <Paragraphs>308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Bahnschrift SemiLight Condensed</vt:lpstr>
      <vt:lpstr>Calibri</vt:lpstr>
      <vt:lpstr>Calibri Light</vt:lpstr>
      <vt:lpstr>Courier New</vt:lpstr>
      <vt:lpstr>Wingdings</vt:lpstr>
      <vt:lpstr>Retrospect</vt:lpstr>
      <vt:lpstr> (RHSA 124)</vt:lpstr>
      <vt:lpstr>Outline:</vt:lpstr>
      <vt:lpstr>CONTROLLING SERVICES AND DAEMONS</vt:lpstr>
      <vt:lpstr>Identifying Automatically Started System Processes</vt:lpstr>
      <vt:lpstr>Identifying Automatically Started System Processes</vt:lpstr>
      <vt:lpstr>Identifying Automatically Started System Processes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Identifying Automatically Started System Processes (Cont’d)</vt:lpstr>
      <vt:lpstr>CONTROLLING SERVICES AND DAEMONS</vt:lpstr>
      <vt:lpstr>Controlling System Services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Controlling System Services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system administration I (RH124)</dc:title>
  <dc:creator>Ahmed A.Hamza</dc:creator>
  <cp:lastModifiedBy>Ahmed A.Hamza</cp:lastModifiedBy>
  <cp:revision>183</cp:revision>
  <dcterms:created xsi:type="dcterms:W3CDTF">2019-09-07T20:57:41Z</dcterms:created>
  <dcterms:modified xsi:type="dcterms:W3CDTF">2020-07-05T14:56:11Z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0x010100A3A32EE7CE16CF47AE70487850EAB92B</vt:lpwstr>
  </property>
</Properties>
</file>