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12"/>
  </p:notesMasterIdLst>
  <p:handoutMasterIdLst>
    <p:handoutMasterId r:id="rId13"/>
  </p:handoutMasterIdLst>
  <p:sldIdLst>
    <p:sldId id="272" r:id="rId3"/>
    <p:sldId id="320" r:id="rId4"/>
    <p:sldId id="329" r:id="rId5"/>
    <p:sldId id="321" r:id="rId6"/>
    <p:sldId id="324" r:id="rId7"/>
    <p:sldId id="325" r:id="rId8"/>
    <p:sldId id="323" r:id="rId9"/>
    <p:sldId id="326" r:id="rId10"/>
    <p:sldId id="327" r:id="rId11"/>
  </p:sldIdLst>
  <p:sldSz cx="11518900" cy="6483350"/>
  <p:notesSz cx="11518900" cy="64833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808281"/>
    <a:srgbClr val="414246"/>
    <a:srgbClr val="EBF1DE"/>
    <a:srgbClr val="DBEEF4"/>
    <a:srgbClr val="1F1F23"/>
    <a:srgbClr val="333333"/>
    <a:srgbClr val="F2F2F2"/>
    <a:srgbClr val="4F81BD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3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128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91100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6524625" y="0"/>
            <a:ext cx="4991100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E18B-BB49-4765-986A-3A945A994A93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157913"/>
            <a:ext cx="4991100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6524625" y="6157913"/>
            <a:ext cx="4991100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9EE2D-0B5E-4FBA-887E-04863245D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45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91100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524625" y="0"/>
            <a:ext cx="4991100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E43AD-7497-4B2B-A4C9-82AD61353F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6350" y="811213"/>
            <a:ext cx="3886200" cy="218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152525" y="3119438"/>
            <a:ext cx="9213850" cy="2554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157913"/>
            <a:ext cx="4991100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524625" y="6157913"/>
            <a:ext cx="4991100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3C75A-3FAB-447E-97FE-734505159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6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C75A-3FAB-447E-97FE-734505159B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2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C75A-3FAB-447E-97FE-734505159B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4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C75A-3FAB-447E-97FE-734505159B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6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C75A-3FAB-447E-97FE-734505159B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1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C75A-3FAB-447E-97FE-734505159B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2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C75A-3FAB-447E-97FE-734505159B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4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C75A-3FAB-447E-97FE-734505159B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8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C75A-3FAB-447E-97FE-734505159B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2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【IAOD】【進行中】資料\ALb-揚智科技\20210329_AIXLINK Logo設計\02_設計\簡報圖_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6483351"/>
          </a:xfrm>
          <a:prstGeom prst="rect">
            <a:avLst/>
          </a:prstGeom>
          <a:noFill/>
        </p:spPr>
      </p:pic>
      <p:sp>
        <p:nvSpPr>
          <p:cNvPr id="3" name="object 43"/>
          <p:cNvSpPr/>
          <p:nvPr userDrawn="1"/>
        </p:nvSpPr>
        <p:spPr>
          <a:xfrm>
            <a:off x="8131772" y="4302124"/>
            <a:ext cx="223659" cy="222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4"/>
          <p:cNvSpPr/>
          <p:nvPr userDrawn="1"/>
        </p:nvSpPr>
        <p:spPr>
          <a:xfrm>
            <a:off x="8377935" y="4302124"/>
            <a:ext cx="45085" cy="223520"/>
          </a:xfrm>
          <a:custGeom>
            <a:avLst/>
            <a:gdLst/>
            <a:ahLst/>
            <a:cxnLst/>
            <a:rect l="l" t="t" r="r" b="b"/>
            <a:pathLst>
              <a:path w="45084" h="223520">
                <a:moveTo>
                  <a:pt x="45008" y="0"/>
                </a:moveTo>
                <a:lnTo>
                  <a:pt x="0" y="0"/>
                </a:lnTo>
                <a:lnTo>
                  <a:pt x="0" y="222910"/>
                </a:lnTo>
                <a:lnTo>
                  <a:pt x="45008" y="222910"/>
                </a:lnTo>
                <a:lnTo>
                  <a:pt x="45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5"/>
          <p:cNvSpPr/>
          <p:nvPr userDrawn="1"/>
        </p:nvSpPr>
        <p:spPr>
          <a:xfrm>
            <a:off x="8443171" y="4302115"/>
            <a:ext cx="207238" cy="222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6"/>
          <p:cNvSpPr/>
          <p:nvPr userDrawn="1"/>
        </p:nvSpPr>
        <p:spPr>
          <a:xfrm>
            <a:off x="8674734" y="4302124"/>
            <a:ext cx="233045" cy="223520"/>
          </a:xfrm>
          <a:custGeom>
            <a:avLst/>
            <a:gdLst/>
            <a:ahLst/>
            <a:cxnLst/>
            <a:rect l="l" t="t" r="r" b="b"/>
            <a:pathLst>
              <a:path w="233045" h="223520">
                <a:moveTo>
                  <a:pt x="156908" y="184810"/>
                </a:moveTo>
                <a:lnTo>
                  <a:pt x="45008" y="184810"/>
                </a:lnTo>
                <a:lnTo>
                  <a:pt x="45008" y="1930"/>
                </a:lnTo>
                <a:lnTo>
                  <a:pt x="0" y="1930"/>
                </a:lnTo>
                <a:lnTo>
                  <a:pt x="0" y="184810"/>
                </a:lnTo>
                <a:lnTo>
                  <a:pt x="0" y="222910"/>
                </a:lnTo>
                <a:lnTo>
                  <a:pt x="156908" y="222910"/>
                </a:lnTo>
                <a:lnTo>
                  <a:pt x="156908" y="184810"/>
                </a:lnTo>
                <a:close/>
              </a:path>
              <a:path w="233045" h="223520">
                <a:moveTo>
                  <a:pt x="232638" y="0"/>
                </a:moveTo>
                <a:lnTo>
                  <a:pt x="187617" y="0"/>
                </a:lnTo>
                <a:lnTo>
                  <a:pt x="187617" y="222910"/>
                </a:lnTo>
                <a:lnTo>
                  <a:pt x="232638" y="222910"/>
                </a:lnTo>
                <a:lnTo>
                  <a:pt x="2326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7"/>
          <p:cNvSpPr/>
          <p:nvPr userDrawn="1"/>
        </p:nvSpPr>
        <p:spPr>
          <a:xfrm>
            <a:off x="8950712" y="4302115"/>
            <a:ext cx="176822" cy="222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8"/>
          <p:cNvSpPr/>
          <p:nvPr userDrawn="1"/>
        </p:nvSpPr>
        <p:spPr>
          <a:xfrm>
            <a:off x="9175741" y="4302115"/>
            <a:ext cx="200990" cy="2229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9"/>
          <p:cNvSpPr/>
          <p:nvPr userDrawn="1"/>
        </p:nvSpPr>
        <p:spPr>
          <a:xfrm>
            <a:off x="7739463" y="4275369"/>
            <a:ext cx="249646" cy="249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0"/>
          <p:cNvSpPr/>
          <p:nvPr userDrawn="1"/>
        </p:nvSpPr>
        <p:spPr>
          <a:xfrm>
            <a:off x="7650288" y="4186211"/>
            <a:ext cx="427990" cy="339090"/>
          </a:xfrm>
          <a:custGeom>
            <a:avLst/>
            <a:gdLst/>
            <a:ahLst/>
            <a:cxnLst/>
            <a:rect l="l" t="t" r="r" b="b"/>
            <a:pathLst>
              <a:path w="427990" h="339089">
                <a:moveTo>
                  <a:pt x="427977" y="178308"/>
                </a:moveTo>
                <a:lnTo>
                  <a:pt x="374484" y="178308"/>
                </a:lnTo>
                <a:lnTo>
                  <a:pt x="374484" y="338810"/>
                </a:lnTo>
                <a:lnTo>
                  <a:pt x="427977" y="338810"/>
                </a:lnTo>
                <a:lnTo>
                  <a:pt x="427977" y="178308"/>
                </a:lnTo>
                <a:close/>
              </a:path>
              <a:path w="427990" h="339089">
                <a:moveTo>
                  <a:pt x="427977" y="89154"/>
                </a:moveTo>
                <a:lnTo>
                  <a:pt x="374484" y="89154"/>
                </a:lnTo>
                <a:lnTo>
                  <a:pt x="374484" y="142659"/>
                </a:lnTo>
                <a:lnTo>
                  <a:pt x="427977" y="142659"/>
                </a:lnTo>
                <a:lnTo>
                  <a:pt x="427977" y="89154"/>
                </a:lnTo>
                <a:close/>
              </a:path>
              <a:path w="427990" h="339089">
                <a:moveTo>
                  <a:pt x="427977" y="0"/>
                </a:moveTo>
                <a:lnTo>
                  <a:pt x="338810" y="0"/>
                </a:lnTo>
                <a:lnTo>
                  <a:pt x="292836" y="3098"/>
                </a:lnTo>
                <a:lnTo>
                  <a:pt x="248754" y="12103"/>
                </a:lnTo>
                <a:lnTo>
                  <a:pt x="206933" y="26631"/>
                </a:lnTo>
                <a:lnTo>
                  <a:pt x="167817" y="46253"/>
                </a:lnTo>
                <a:lnTo>
                  <a:pt x="131787" y="70599"/>
                </a:lnTo>
                <a:lnTo>
                  <a:pt x="99237" y="99237"/>
                </a:lnTo>
                <a:lnTo>
                  <a:pt x="70599" y="131775"/>
                </a:lnTo>
                <a:lnTo>
                  <a:pt x="46266" y="167805"/>
                </a:lnTo>
                <a:lnTo>
                  <a:pt x="26631" y="206933"/>
                </a:lnTo>
                <a:lnTo>
                  <a:pt x="12103" y="248754"/>
                </a:lnTo>
                <a:lnTo>
                  <a:pt x="3098" y="292849"/>
                </a:lnTo>
                <a:lnTo>
                  <a:pt x="0" y="338823"/>
                </a:lnTo>
                <a:lnTo>
                  <a:pt x="53492" y="338823"/>
                </a:lnTo>
                <a:lnTo>
                  <a:pt x="57226" y="292544"/>
                </a:lnTo>
                <a:lnTo>
                  <a:pt x="68046" y="248640"/>
                </a:lnTo>
                <a:lnTo>
                  <a:pt x="85344" y="207708"/>
                </a:lnTo>
                <a:lnTo>
                  <a:pt x="108546" y="170319"/>
                </a:lnTo>
                <a:lnTo>
                  <a:pt x="137071" y="137071"/>
                </a:lnTo>
                <a:lnTo>
                  <a:pt x="170307" y="108559"/>
                </a:lnTo>
                <a:lnTo>
                  <a:pt x="207695" y="85356"/>
                </a:lnTo>
                <a:lnTo>
                  <a:pt x="248640" y="68046"/>
                </a:lnTo>
                <a:lnTo>
                  <a:pt x="292531" y="57238"/>
                </a:lnTo>
                <a:lnTo>
                  <a:pt x="338810" y="53505"/>
                </a:lnTo>
                <a:lnTo>
                  <a:pt x="427977" y="53505"/>
                </a:lnTo>
                <a:lnTo>
                  <a:pt x="427977" y="0"/>
                </a:lnTo>
                <a:close/>
              </a:path>
            </a:pathLst>
          </a:custGeom>
          <a:solidFill>
            <a:srgbClr val="00A0D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【IAOD】【進行中】資料\ALb-揚智科技\20210329_AIXLINK Logo設計\02_設計\簡報圖_slid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0"/>
            <a:ext cx="11525250" cy="6483351"/>
          </a:xfrm>
          <a:prstGeom prst="rect">
            <a:avLst/>
          </a:prstGeom>
          <a:noFill/>
        </p:spPr>
      </p:pic>
      <p:grpSp>
        <p:nvGrpSpPr>
          <p:cNvPr id="3" name="object 163"/>
          <p:cNvGrpSpPr/>
          <p:nvPr userDrawn="1"/>
        </p:nvGrpSpPr>
        <p:grpSpPr>
          <a:xfrm>
            <a:off x="10252677" y="6021612"/>
            <a:ext cx="693420" cy="199390"/>
            <a:chOff x="10252677" y="6021612"/>
            <a:chExt cx="693420" cy="199390"/>
          </a:xfrm>
        </p:grpSpPr>
        <p:sp>
          <p:nvSpPr>
            <p:cNvPr id="4" name="object 164"/>
            <p:cNvSpPr/>
            <p:nvPr/>
          </p:nvSpPr>
          <p:spPr>
            <a:xfrm>
              <a:off x="10252677" y="6021612"/>
              <a:ext cx="199821" cy="199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165"/>
            <p:cNvSpPr/>
            <p:nvPr/>
          </p:nvSpPr>
          <p:spPr>
            <a:xfrm>
              <a:off x="10472611" y="6021616"/>
              <a:ext cx="473075" cy="199390"/>
            </a:xfrm>
            <a:custGeom>
              <a:avLst/>
              <a:gdLst/>
              <a:ahLst/>
              <a:cxnLst/>
              <a:rect l="l" t="t" r="r" b="b"/>
              <a:pathLst>
                <a:path w="473075" h="199389">
                  <a:moveTo>
                    <a:pt x="40208" y="0"/>
                  </a:moveTo>
                  <a:lnTo>
                    <a:pt x="0" y="0"/>
                  </a:lnTo>
                  <a:lnTo>
                    <a:pt x="0" y="199148"/>
                  </a:lnTo>
                  <a:lnTo>
                    <a:pt x="40208" y="199148"/>
                  </a:lnTo>
                  <a:lnTo>
                    <a:pt x="40208" y="0"/>
                  </a:lnTo>
                  <a:close/>
                </a:path>
                <a:path w="473075" h="199389">
                  <a:moveTo>
                    <a:pt x="243420" y="199148"/>
                  </a:moveTo>
                  <a:lnTo>
                    <a:pt x="175361" y="96723"/>
                  </a:lnTo>
                  <a:lnTo>
                    <a:pt x="237312" y="0"/>
                  </a:lnTo>
                  <a:lnTo>
                    <a:pt x="190715" y="0"/>
                  </a:lnTo>
                  <a:lnTo>
                    <a:pt x="151587" y="63982"/>
                  </a:lnTo>
                  <a:lnTo>
                    <a:pt x="111645" y="0"/>
                  </a:lnTo>
                  <a:lnTo>
                    <a:pt x="64643" y="0"/>
                  </a:lnTo>
                  <a:lnTo>
                    <a:pt x="126314" y="95224"/>
                  </a:lnTo>
                  <a:lnTo>
                    <a:pt x="58267" y="199148"/>
                  </a:lnTo>
                  <a:lnTo>
                    <a:pt x="106489" y="199148"/>
                  </a:lnTo>
                  <a:lnTo>
                    <a:pt x="150774" y="130276"/>
                  </a:lnTo>
                  <a:lnTo>
                    <a:pt x="194919" y="199148"/>
                  </a:lnTo>
                  <a:lnTo>
                    <a:pt x="243420" y="199148"/>
                  </a:lnTo>
                  <a:close/>
                </a:path>
                <a:path w="473075" h="199389">
                  <a:moveTo>
                    <a:pt x="405345" y="166128"/>
                  </a:moveTo>
                  <a:lnTo>
                    <a:pt x="305371" y="166128"/>
                  </a:lnTo>
                  <a:lnTo>
                    <a:pt x="305371" y="1028"/>
                  </a:lnTo>
                  <a:lnTo>
                    <a:pt x="265150" y="1028"/>
                  </a:lnTo>
                  <a:lnTo>
                    <a:pt x="265150" y="166128"/>
                  </a:lnTo>
                  <a:lnTo>
                    <a:pt x="265150" y="199148"/>
                  </a:lnTo>
                  <a:lnTo>
                    <a:pt x="405345" y="199148"/>
                  </a:lnTo>
                  <a:lnTo>
                    <a:pt x="405345" y="166128"/>
                  </a:lnTo>
                  <a:close/>
                </a:path>
                <a:path w="473075" h="199389">
                  <a:moveTo>
                    <a:pt x="472998" y="0"/>
                  </a:moveTo>
                  <a:lnTo>
                    <a:pt x="432777" y="0"/>
                  </a:lnTo>
                  <a:lnTo>
                    <a:pt x="432777" y="199148"/>
                  </a:lnTo>
                  <a:lnTo>
                    <a:pt x="472998" y="199148"/>
                  </a:lnTo>
                  <a:lnTo>
                    <a:pt x="472998" y="0"/>
                  </a:lnTo>
                  <a:close/>
                </a:path>
              </a:pathLst>
            </a:custGeom>
            <a:solidFill>
              <a:srgbClr val="3E3A39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object 166"/>
          <p:cNvGrpSpPr/>
          <p:nvPr userDrawn="1"/>
        </p:nvGrpSpPr>
        <p:grpSpPr>
          <a:xfrm>
            <a:off x="10984324" y="6021613"/>
            <a:ext cx="381000" cy="199390"/>
            <a:chOff x="10984324" y="6021613"/>
            <a:chExt cx="381000" cy="199390"/>
          </a:xfrm>
        </p:grpSpPr>
        <p:sp>
          <p:nvSpPr>
            <p:cNvPr id="7" name="object 167"/>
            <p:cNvSpPr/>
            <p:nvPr/>
          </p:nvSpPr>
          <p:spPr>
            <a:xfrm>
              <a:off x="11185378" y="6021613"/>
              <a:ext cx="179577" cy="199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168"/>
            <p:cNvSpPr/>
            <p:nvPr/>
          </p:nvSpPr>
          <p:spPr>
            <a:xfrm>
              <a:off x="10984324" y="6021613"/>
              <a:ext cx="157975" cy="1991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object 169"/>
          <p:cNvGrpSpPr/>
          <p:nvPr userDrawn="1"/>
        </p:nvGrpSpPr>
        <p:grpSpPr>
          <a:xfrm>
            <a:off x="9822510" y="5918057"/>
            <a:ext cx="382905" cy="302895"/>
            <a:chOff x="9822510" y="5918057"/>
            <a:chExt cx="382905" cy="302895"/>
          </a:xfrm>
        </p:grpSpPr>
        <p:sp>
          <p:nvSpPr>
            <p:cNvPr id="10" name="object 170"/>
            <p:cNvSpPr/>
            <p:nvPr/>
          </p:nvSpPr>
          <p:spPr>
            <a:xfrm>
              <a:off x="9902171" y="5997724"/>
              <a:ext cx="223043" cy="2230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71"/>
            <p:cNvSpPr/>
            <p:nvPr/>
          </p:nvSpPr>
          <p:spPr>
            <a:xfrm>
              <a:off x="9822510" y="5918060"/>
              <a:ext cx="382905" cy="302895"/>
            </a:xfrm>
            <a:custGeom>
              <a:avLst/>
              <a:gdLst/>
              <a:ahLst/>
              <a:cxnLst/>
              <a:rect l="l" t="t" r="r" b="b"/>
              <a:pathLst>
                <a:path w="382904" h="302895">
                  <a:moveTo>
                    <a:pt x="382358" y="0"/>
                  </a:moveTo>
                  <a:lnTo>
                    <a:pt x="302704" y="0"/>
                  </a:lnTo>
                  <a:lnTo>
                    <a:pt x="253593" y="3962"/>
                  </a:lnTo>
                  <a:lnTo>
                    <a:pt x="207022" y="15430"/>
                  </a:lnTo>
                  <a:lnTo>
                    <a:pt x="163588" y="33794"/>
                  </a:lnTo>
                  <a:lnTo>
                    <a:pt x="123926" y="58407"/>
                  </a:lnTo>
                  <a:lnTo>
                    <a:pt x="88658" y="88658"/>
                  </a:lnTo>
                  <a:lnTo>
                    <a:pt x="58394" y="123939"/>
                  </a:lnTo>
                  <a:lnTo>
                    <a:pt x="33782" y="163601"/>
                  </a:lnTo>
                  <a:lnTo>
                    <a:pt x="15430" y="207022"/>
                  </a:lnTo>
                  <a:lnTo>
                    <a:pt x="3949" y="253606"/>
                  </a:lnTo>
                  <a:lnTo>
                    <a:pt x="0" y="302704"/>
                  </a:lnTo>
                  <a:lnTo>
                    <a:pt x="47802" y="302704"/>
                  </a:lnTo>
                  <a:lnTo>
                    <a:pt x="51904" y="256882"/>
                  </a:lnTo>
                  <a:lnTo>
                    <a:pt x="63741" y="213766"/>
                  </a:lnTo>
                  <a:lnTo>
                    <a:pt x="82600" y="174053"/>
                  </a:lnTo>
                  <a:lnTo>
                    <a:pt x="107746" y="138480"/>
                  </a:lnTo>
                  <a:lnTo>
                    <a:pt x="138468" y="107759"/>
                  </a:lnTo>
                  <a:lnTo>
                    <a:pt x="174040" y="82613"/>
                  </a:lnTo>
                  <a:lnTo>
                    <a:pt x="213753" y="63754"/>
                  </a:lnTo>
                  <a:lnTo>
                    <a:pt x="256882" y="51917"/>
                  </a:lnTo>
                  <a:lnTo>
                    <a:pt x="302704" y="47802"/>
                  </a:lnTo>
                  <a:lnTo>
                    <a:pt x="382358" y="47802"/>
                  </a:lnTo>
                  <a:lnTo>
                    <a:pt x="382358" y="0"/>
                  </a:lnTo>
                  <a:close/>
                </a:path>
                <a:path w="382904" h="302895">
                  <a:moveTo>
                    <a:pt x="382371" y="159321"/>
                  </a:moveTo>
                  <a:lnTo>
                    <a:pt x="334568" y="159321"/>
                  </a:lnTo>
                  <a:lnTo>
                    <a:pt x="334568" y="302704"/>
                  </a:lnTo>
                  <a:lnTo>
                    <a:pt x="382371" y="302704"/>
                  </a:lnTo>
                  <a:lnTo>
                    <a:pt x="382371" y="159321"/>
                  </a:lnTo>
                  <a:close/>
                </a:path>
                <a:path w="382904" h="302895">
                  <a:moveTo>
                    <a:pt x="382371" y="79654"/>
                  </a:moveTo>
                  <a:lnTo>
                    <a:pt x="334568" y="79654"/>
                  </a:lnTo>
                  <a:lnTo>
                    <a:pt x="334568" y="127444"/>
                  </a:lnTo>
                  <a:lnTo>
                    <a:pt x="382371" y="127444"/>
                  </a:lnTo>
                  <a:lnTo>
                    <a:pt x="382371" y="79654"/>
                  </a:lnTo>
                  <a:close/>
                </a:path>
              </a:pathLst>
            </a:custGeom>
            <a:solidFill>
              <a:srgbClr val="00A0D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13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【IAOD】【進行中】資料\ALb-揚智科技\20210329_AIXLINK Logo設計\02_設計\簡報圖_back 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0"/>
            <a:ext cx="11522075" cy="6483350"/>
          </a:xfrm>
          <a:prstGeom prst="rect">
            <a:avLst/>
          </a:prstGeom>
          <a:noFill/>
        </p:spPr>
      </p:pic>
      <p:grpSp>
        <p:nvGrpSpPr>
          <p:cNvPr id="2" name="群組 1"/>
          <p:cNvGrpSpPr/>
          <p:nvPr userDrawn="1"/>
        </p:nvGrpSpPr>
        <p:grpSpPr>
          <a:xfrm>
            <a:off x="4894640" y="5908675"/>
            <a:ext cx="1726443" cy="339433"/>
            <a:chOff x="4755875" y="5819517"/>
            <a:chExt cx="1726443" cy="339433"/>
          </a:xfrm>
        </p:grpSpPr>
        <p:sp>
          <p:nvSpPr>
            <p:cNvPr id="20" name="object 43"/>
            <p:cNvSpPr/>
            <p:nvPr userDrawn="1"/>
          </p:nvSpPr>
          <p:spPr>
            <a:xfrm>
              <a:off x="5237359" y="5935430"/>
              <a:ext cx="223659" cy="2228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44"/>
            <p:cNvSpPr/>
            <p:nvPr userDrawn="1"/>
          </p:nvSpPr>
          <p:spPr>
            <a:xfrm>
              <a:off x="5483522" y="5935430"/>
              <a:ext cx="45085" cy="223520"/>
            </a:xfrm>
            <a:custGeom>
              <a:avLst/>
              <a:gdLst/>
              <a:ahLst/>
              <a:cxnLst/>
              <a:rect l="l" t="t" r="r" b="b"/>
              <a:pathLst>
                <a:path w="45084" h="223520">
                  <a:moveTo>
                    <a:pt x="45008" y="0"/>
                  </a:moveTo>
                  <a:lnTo>
                    <a:pt x="0" y="0"/>
                  </a:lnTo>
                  <a:lnTo>
                    <a:pt x="0" y="222910"/>
                  </a:lnTo>
                  <a:lnTo>
                    <a:pt x="45008" y="222910"/>
                  </a:lnTo>
                  <a:lnTo>
                    <a:pt x="45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45"/>
            <p:cNvSpPr/>
            <p:nvPr userDrawn="1"/>
          </p:nvSpPr>
          <p:spPr>
            <a:xfrm>
              <a:off x="5548758" y="5935421"/>
              <a:ext cx="207238" cy="222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3" name="object 46"/>
            <p:cNvSpPr/>
            <p:nvPr userDrawn="1"/>
          </p:nvSpPr>
          <p:spPr>
            <a:xfrm>
              <a:off x="5780321" y="5935430"/>
              <a:ext cx="233045" cy="223520"/>
            </a:xfrm>
            <a:custGeom>
              <a:avLst/>
              <a:gdLst/>
              <a:ahLst/>
              <a:cxnLst/>
              <a:rect l="l" t="t" r="r" b="b"/>
              <a:pathLst>
                <a:path w="233045" h="223520">
                  <a:moveTo>
                    <a:pt x="156908" y="184810"/>
                  </a:moveTo>
                  <a:lnTo>
                    <a:pt x="45008" y="184810"/>
                  </a:lnTo>
                  <a:lnTo>
                    <a:pt x="45008" y="1930"/>
                  </a:lnTo>
                  <a:lnTo>
                    <a:pt x="0" y="1930"/>
                  </a:lnTo>
                  <a:lnTo>
                    <a:pt x="0" y="184810"/>
                  </a:lnTo>
                  <a:lnTo>
                    <a:pt x="0" y="222910"/>
                  </a:lnTo>
                  <a:lnTo>
                    <a:pt x="156908" y="222910"/>
                  </a:lnTo>
                  <a:lnTo>
                    <a:pt x="156908" y="184810"/>
                  </a:lnTo>
                  <a:close/>
                </a:path>
                <a:path w="233045" h="223520">
                  <a:moveTo>
                    <a:pt x="232638" y="0"/>
                  </a:moveTo>
                  <a:lnTo>
                    <a:pt x="187617" y="0"/>
                  </a:lnTo>
                  <a:lnTo>
                    <a:pt x="187617" y="222910"/>
                  </a:lnTo>
                  <a:lnTo>
                    <a:pt x="232638" y="222910"/>
                  </a:lnTo>
                  <a:lnTo>
                    <a:pt x="232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object 47"/>
            <p:cNvSpPr/>
            <p:nvPr userDrawn="1"/>
          </p:nvSpPr>
          <p:spPr>
            <a:xfrm>
              <a:off x="6056299" y="5935421"/>
              <a:ext cx="176822" cy="2229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5" name="object 48"/>
            <p:cNvSpPr/>
            <p:nvPr userDrawn="1"/>
          </p:nvSpPr>
          <p:spPr>
            <a:xfrm>
              <a:off x="6281328" y="5935421"/>
              <a:ext cx="200990" cy="2229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6" name="object 49"/>
            <p:cNvSpPr/>
            <p:nvPr userDrawn="1"/>
          </p:nvSpPr>
          <p:spPr>
            <a:xfrm>
              <a:off x="4845050" y="5908675"/>
              <a:ext cx="249646" cy="249656"/>
            </a:xfrm>
            <a:prstGeom prst="rect">
              <a:avLst/>
            </a:prstGeom>
            <a:blipFill>
              <a:blip r:embed="rId7" cstate="print">
                <a:biLevel thresh="50000"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50"/>
            <p:cNvSpPr/>
            <p:nvPr userDrawn="1"/>
          </p:nvSpPr>
          <p:spPr>
            <a:xfrm>
              <a:off x="4755875" y="5819517"/>
              <a:ext cx="427990" cy="339090"/>
            </a:xfrm>
            <a:custGeom>
              <a:avLst/>
              <a:gdLst/>
              <a:ahLst/>
              <a:cxnLst/>
              <a:rect l="l" t="t" r="r" b="b"/>
              <a:pathLst>
                <a:path w="427990" h="339089">
                  <a:moveTo>
                    <a:pt x="427977" y="178308"/>
                  </a:moveTo>
                  <a:lnTo>
                    <a:pt x="374484" y="178308"/>
                  </a:lnTo>
                  <a:lnTo>
                    <a:pt x="374484" y="338810"/>
                  </a:lnTo>
                  <a:lnTo>
                    <a:pt x="427977" y="338810"/>
                  </a:lnTo>
                  <a:lnTo>
                    <a:pt x="427977" y="178308"/>
                  </a:lnTo>
                  <a:close/>
                </a:path>
                <a:path w="427990" h="339089">
                  <a:moveTo>
                    <a:pt x="427977" y="89154"/>
                  </a:moveTo>
                  <a:lnTo>
                    <a:pt x="374484" y="89154"/>
                  </a:lnTo>
                  <a:lnTo>
                    <a:pt x="374484" y="142659"/>
                  </a:lnTo>
                  <a:lnTo>
                    <a:pt x="427977" y="142659"/>
                  </a:lnTo>
                  <a:lnTo>
                    <a:pt x="427977" y="89154"/>
                  </a:lnTo>
                  <a:close/>
                </a:path>
                <a:path w="427990" h="339089">
                  <a:moveTo>
                    <a:pt x="427977" y="0"/>
                  </a:moveTo>
                  <a:lnTo>
                    <a:pt x="338810" y="0"/>
                  </a:lnTo>
                  <a:lnTo>
                    <a:pt x="292836" y="3098"/>
                  </a:lnTo>
                  <a:lnTo>
                    <a:pt x="248754" y="12103"/>
                  </a:lnTo>
                  <a:lnTo>
                    <a:pt x="206933" y="26631"/>
                  </a:lnTo>
                  <a:lnTo>
                    <a:pt x="167817" y="46253"/>
                  </a:lnTo>
                  <a:lnTo>
                    <a:pt x="131787" y="70599"/>
                  </a:lnTo>
                  <a:lnTo>
                    <a:pt x="99237" y="99237"/>
                  </a:lnTo>
                  <a:lnTo>
                    <a:pt x="70599" y="131775"/>
                  </a:lnTo>
                  <a:lnTo>
                    <a:pt x="46266" y="167805"/>
                  </a:lnTo>
                  <a:lnTo>
                    <a:pt x="26631" y="206933"/>
                  </a:lnTo>
                  <a:lnTo>
                    <a:pt x="12103" y="248754"/>
                  </a:lnTo>
                  <a:lnTo>
                    <a:pt x="3098" y="292849"/>
                  </a:lnTo>
                  <a:lnTo>
                    <a:pt x="0" y="338823"/>
                  </a:lnTo>
                  <a:lnTo>
                    <a:pt x="53492" y="338823"/>
                  </a:lnTo>
                  <a:lnTo>
                    <a:pt x="57226" y="292544"/>
                  </a:lnTo>
                  <a:lnTo>
                    <a:pt x="68046" y="248640"/>
                  </a:lnTo>
                  <a:lnTo>
                    <a:pt x="85344" y="207708"/>
                  </a:lnTo>
                  <a:lnTo>
                    <a:pt x="108546" y="170319"/>
                  </a:lnTo>
                  <a:lnTo>
                    <a:pt x="137071" y="137071"/>
                  </a:lnTo>
                  <a:lnTo>
                    <a:pt x="170307" y="108559"/>
                  </a:lnTo>
                  <a:lnTo>
                    <a:pt x="207695" y="85356"/>
                  </a:lnTo>
                  <a:lnTo>
                    <a:pt x="248640" y="68046"/>
                  </a:lnTo>
                  <a:lnTo>
                    <a:pt x="292531" y="57238"/>
                  </a:lnTo>
                  <a:lnTo>
                    <a:pt x="338810" y="53505"/>
                  </a:lnTo>
                  <a:lnTo>
                    <a:pt x="427977" y="53505"/>
                  </a:lnTo>
                  <a:lnTo>
                    <a:pt x="427977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38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【IAOD】【進行中】資料\ALb-揚智科技\20210329_AIXLINK Logo設計\02_設計\簡報圖_agenda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5251" cy="6483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【IAOD】【進行中】資料\ALb-揚智科技\20210329_AIXLINK Logo設計\02_設計\簡報圖_section break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1522075" cy="6483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【IAOD】【進行中】資料\ALb-揚智科技\20210329_AIXLINK Logo設計\02_設計\簡報圖_slid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0"/>
            <a:ext cx="11525250" cy="6483351"/>
          </a:xfrm>
          <a:prstGeom prst="rect">
            <a:avLst/>
          </a:prstGeom>
          <a:noFill/>
        </p:spPr>
      </p:pic>
      <p:grpSp>
        <p:nvGrpSpPr>
          <p:cNvPr id="3" name="object 163"/>
          <p:cNvGrpSpPr/>
          <p:nvPr userDrawn="1"/>
        </p:nvGrpSpPr>
        <p:grpSpPr>
          <a:xfrm>
            <a:off x="10252677" y="6021612"/>
            <a:ext cx="693420" cy="199390"/>
            <a:chOff x="10252677" y="6021612"/>
            <a:chExt cx="693420" cy="199390"/>
          </a:xfrm>
        </p:grpSpPr>
        <p:sp>
          <p:nvSpPr>
            <p:cNvPr id="4" name="object 164"/>
            <p:cNvSpPr/>
            <p:nvPr/>
          </p:nvSpPr>
          <p:spPr>
            <a:xfrm>
              <a:off x="10252677" y="6021612"/>
              <a:ext cx="199821" cy="199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65"/>
            <p:cNvSpPr/>
            <p:nvPr/>
          </p:nvSpPr>
          <p:spPr>
            <a:xfrm>
              <a:off x="10472611" y="6021616"/>
              <a:ext cx="473075" cy="199390"/>
            </a:xfrm>
            <a:custGeom>
              <a:avLst/>
              <a:gdLst/>
              <a:ahLst/>
              <a:cxnLst/>
              <a:rect l="l" t="t" r="r" b="b"/>
              <a:pathLst>
                <a:path w="473075" h="199389">
                  <a:moveTo>
                    <a:pt x="40208" y="0"/>
                  </a:moveTo>
                  <a:lnTo>
                    <a:pt x="0" y="0"/>
                  </a:lnTo>
                  <a:lnTo>
                    <a:pt x="0" y="199148"/>
                  </a:lnTo>
                  <a:lnTo>
                    <a:pt x="40208" y="199148"/>
                  </a:lnTo>
                  <a:lnTo>
                    <a:pt x="40208" y="0"/>
                  </a:lnTo>
                  <a:close/>
                </a:path>
                <a:path w="473075" h="199389">
                  <a:moveTo>
                    <a:pt x="243420" y="199148"/>
                  </a:moveTo>
                  <a:lnTo>
                    <a:pt x="175361" y="96723"/>
                  </a:lnTo>
                  <a:lnTo>
                    <a:pt x="237312" y="0"/>
                  </a:lnTo>
                  <a:lnTo>
                    <a:pt x="190715" y="0"/>
                  </a:lnTo>
                  <a:lnTo>
                    <a:pt x="151587" y="63982"/>
                  </a:lnTo>
                  <a:lnTo>
                    <a:pt x="111645" y="0"/>
                  </a:lnTo>
                  <a:lnTo>
                    <a:pt x="64643" y="0"/>
                  </a:lnTo>
                  <a:lnTo>
                    <a:pt x="126314" y="95224"/>
                  </a:lnTo>
                  <a:lnTo>
                    <a:pt x="58267" y="199148"/>
                  </a:lnTo>
                  <a:lnTo>
                    <a:pt x="106489" y="199148"/>
                  </a:lnTo>
                  <a:lnTo>
                    <a:pt x="150774" y="130276"/>
                  </a:lnTo>
                  <a:lnTo>
                    <a:pt x="194919" y="199148"/>
                  </a:lnTo>
                  <a:lnTo>
                    <a:pt x="243420" y="199148"/>
                  </a:lnTo>
                  <a:close/>
                </a:path>
                <a:path w="473075" h="199389">
                  <a:moveTo>
                    <a:pt x="405345" y="166128"/>
                  </a:moveTo>
                  <a:lnTo>
                    <a:pt x="305371" y="166128"/>
                  </a:lnTo>
                  <a:lnTo>
                    <a:pt x="305371" y="1028"/>
                  </a:lnTo>
                  <a:lnTo>
                    <a:pt x="265150" y="1028"/>
                  </a:lnTo>
                  <a:lnTo>
                    <a:pt x="265150" y="166128"/>
                  </a:lnTo>
                  <a:lnTo>
                    <a:pt x="265150" y="199148"/>
                  </a:lnTo>
                  <a:lnTo>
                    <a:pt x="405345" y="199148"/>
                  </a:lnTo>
                  <a:lnTo>
                    <a:pt x="405345" y="166128"/>
                  </a:lnTo>
                  <a:close/>
                </a:path>
                <a:path w="473075" h="199389">
                  <a:moveTo>
                    <a:pt x="472998" y="0"/>
                  </a:moveTo>
                  <a:lnTo>
                    <a:pt x="432777" y="0"/>
                  </a:lnTo>
                  <a:lnTo>
                    <a:pt x="432777" y="199148"/>
                  </a:lnTo>
                  <a:lnTo>
                    <a:pt x="472998" y="199148"/>
                  </a:lnTo>
                  <a:lnTo>
                    <a:pt x="472998" y="0"/>
                  </a:lnTo>
                  <a:close/>
                </a:path>
              </a:pathLst>
            </a:custGeom>
            <a:solidFill>
              <a:srgbClr val="3E3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166"/>
          <p:cNvGrpSpPr/>
          <p:nvPr userDrawn="1"/>
        </p:nvGrpSpPr>
        <p:grpSpPr>
          <a:xfrm>
            <a:off x="10984324" y="6021613"/>
            <a:ext cx="381000" cy="199390"/>
            <a:chOff x="10984324" y="6021613"/>
            <a:chExt cx="381000" cy="199390"/>
          </a:xfrm>
        </p:grpSpPr>
        <p:sp>
          <p:nvSpPr>
            <p:cNvPr id="7" name="object 167"/>
            <p:cNvSpPr/>
            <p:nvPr/>
          </p:nvSpPr>
          <p:spPr>
            <a:xfrm>
              <a:off x="11185378" y="6021613"/>
              <a:ext cx="179577" cy="199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68"/>
            <p:cNvSpPr/>
            <p:nvPr/>
          </p:nvSpPr>
          <p:spPr>
            <a:xfrm>
              <a:off x="10984324" y="6021613"/>
              <a:ext cx="157975" cy="1991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169"/>
          <p:cNvGrpSpPr/>
          <p:nvPr userDrawn="1"/>
        </p:nvGrpSpPr>
        <p:grpSpPr>
          <a:xfrm>
            <a:off x="9822510" y="5918057"/>
            <a:ext cx="382905" cy="302895"/>
            <a:chOff x="9822510" y="5918057"/>
            <a:chExt cx="382905" cy="302895"/>
          </a:xfrm>
        </p:grpSpPr>
        <p:sp>
          <p:nvSpPr>
            <p:cNvPr id="10" name="object 170"/>
            <p:cNvSpPr/>
            <p:nvPr/>
          </p:nvSpPr>
          <p:spPr>
            <a:xfrm>
              <a:off x="9902171" y="5997724"/>
              <a:ext cx="223043" cy="2230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71"/>
            <p:cNvSpPr/>
            <p:nvPr/>
          </p:nvSpPr>
          <p:spPr>
            <a:xfrm>
              <a:off x="9822510" y="5918060"/>
              <a:ext cx="382905" cy="302895"/>
            </a:xfrm>
            <a:custGeom>
              <a:avLst/>
              <a:gdLst/>
              <a:ahLst/>
              <a:cxnLst/>
              <a:rect l="l" t="t" r="r" b="b"/>
              <a:pathLst>
                <a:path w="382904" h="302895">
                  <a:moveTo>
                    <a:pt x="382358" y="0"/>
                  </a:moveTo>
                  <a:lnTo>
                    <a:pt x="302704" y="0"/>
                  </a:lnTo>
                  <a:lnTo>
                    <a:pt x="253593" y="3962"/>
                  </a:lnTo>
                  <a:lnTo>
                    <a:pt x="207022" y="15430"/>
                  </a:lnTo>
                  <a:lnTo>
                    <a:pt x="163588" y="33794"/>
                  </a:lnTo>
                  <a:lnTo>
                    <a:pt x="123926" y="58407"/>
                  </a:lnTo>
                  <a:lnTo>
                    <a:pt x="88658" y="88658"/>
                  </a:lnTo>
                  <a:lnTo>
                    <a:pt x="58394" y="123939"/>
                  </a:lnTo>
                  <a:lnTo>
                    <a:pt x="33782" y="163601"/>
                  </a:lnTo>
                  <a:lnTo>
                    <a:pt x="15430" y="207022"/>
                  </a:lnTo>
                  <a:lnTo>
                    <a:pt x="3949" y="253606"/>
                  </a:lnTo>
                  <a:lnTo>
                    <a:pt x="0" y="302704"/>
                  </a:lnTo>
                  <a:lnTo>
                    <a:pt x="47802" y="302704"/>
                  </a:lnTo>
                  <a:lnTo>
                    <a:pt x="51904" y="256882"/>
                  </a:lnTo>
                  <a:lnTo>
                    <a:pt x="63741" y="213766"/>
                  </a:lnTo>
                  <a:lnTo>
                    <a:pt x="82600" y="174053"/>
                  </a:lnTo>
                  <a:lnTo>
                    <a:pt x="107746" y="138480"/>
                  </a:lnTo>
                  <a:lnTo>
                    <a:pt x="138468" y="107759"/>
                  </a:lnTo>
                  <a:lnTo>
                    <a:pt x="174040" y="82613"/>
                  </a:lnTo>
                  <a:lnTo>
                    <a:pt x="213753" y="63754"/>
                  </a:lnTo>
                  <a:lnTo>
                    <a:pt x="256882" y="51917"/>
                  </a:lnTo>
                  <a:lnTo>
                    <a:pt x="302704" y="47802"/>
                  </a:lnTo>
                  <a:lnTo>
                    <a:pt x="382358" y="47802"/>
                  </a:lnTo>
                  <a:lnTo>
                    <a:pt x="382358" y="0"/>
                  </a:lnTo>
                  <a:close/>
                </a:path>
                <a:path w="382904" h="302895">
                  <a:moveTo>
                    <a:pt x="382371" y="159321"/>
                  </a:moveTo>
                  <a:lnTo>
                    <a:pt x="334568" y="159321"/>
                  </a:lnTo>
                  <a:lnTo>
                    <a:pt x="334568" y="302704"/>
                  </a:lnTo>
                  <a:lnTo>
                    <a:pt x="382371" y="302704"/>
                  </a:lnTo>
                  <a:lnTo>
                    <a:pt x="382371" y="159321"/>
                  </a:lnTo>
                  <a:close/>
                </a:path>
                <a:path w="382904" h="302895">
                  <a:moveTo>
                    <a:pt x="382371" y="79654"/>
                  </a:moveTo>
                  <a:lnTo>
                    <a:pt x="334568" y="79654"/>
                  </a:lnTo>
                  <a:lnTo>
                    <a:pt x="334568" y="127444"/>
                  </a:lnTo>
                  <a:lnTo>
                    <a:pt x="382371" y="127444"/>
                  </a:lnTo>
                  <a:lnTo>
                    <a:pt x="382371" y="79654"/>
                  </a:lnTo>
                  <a:close/>
                </a:path>
              </a:pathLst>
            </a:custGeom>
            <a:solidFill>
              <a:srgbClr val="00A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【IAOD】【進行中】資料\ALb-揚智科技\20210329_AIXLINK Logo設計\02_設計\簡報圖_back 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0"/>
            <a:ext cx="11522075" cy="6483350"/>
          </a:xfrm>
          <a:prstGeom prst="rect">
            <a:avLst/>
          </a:prstGeom>
          <a:noFill/>
        </p:spPr>
      </p:pic>
      <p:grpSp>
        <p:nvGrpSpPr>
          <p:cNvPr id="2" name="群組 1"/>
          <p:cNvGrpSpPr/>
          <p:nvPr userDrawn="1"/>
        </p:nvGrpSpPr>
        <p:grpSpPr>
          <a:xfrm>
            <a:off x="4894640" y="5908675"/>
            <a:ext cx="1726443" cy="339433"/>
            <a:chOff x="4755875" y="5819517"/>
            <a:chExt cx="1726443" cy="339433"/>
          </a:xfrm>
        </p:grpSpPr>
        <p:sp>
          <p:nvSpPr>
            <p:cNvPr id="20" name="object 43"/>
            <p:cNvSpPr/>
            <p:nvPr userDrawn="1"/>
          </p:nvSpPr>
          <p:spPr>
            <a:xfrm>
              <a:off x="5237359" y="5935430"/>
              <a:ext cx="223659" cy="2228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4"/>
            <p:cNvSpPr/>
            <p:nvPr userDrawn="1"/>
          </p:nvSpPr>
          <p:spPr>
            <a:xfrm>
              <a:off x="5483522" y="5935430"/>
              <a:ext cx="45085" cy="223520"/>
            </a:xfrm>
            <a:custGeom>
              <a:avLst/>
              <a:gdLst/>
              <a:ahLst/>
              <a:cxnLst/>
              <a:rect l="l" t="t" r="r" b="b"/>
              <a:pathLst>
                <a:path w="45084" h="223520">
                  <a:moveTo>
                    <a:pt x="45008" y="0"/>
                  </a:moveTo>
                  <a:lnTo>
                    <a:pt x="0" y="0"/>
                  </a:lnTo>
                  <a:lnTo>
                    <a:pt x="0" y="222910"/>
                  </a:lnTo>
                  <a:lnTo>
                    <a:pt x="45008" y="222910"/>
                  </a:lnTo>
                  <a:lnTo>
                    <a:pt x="45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5"/>
            <p:cNvSpPr/>
            <p:nvPr userDrawn="1"/>
          </p:nvSpPr>
          <p:spPr>
            <a:xfrm>
              <a:off x="5548758" y="5935421"/>
              <a:ext cx="207238" cy="222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6"/>
            <p:cNvSpPr/>
            <p:nvPr userDrawn="1"/>
          </p:nvSpPr>
          <p:spPr>
            <a:xfrm>
              <a:off x="5780321" y="5935430"/>
              <a:ext cx="233045" cy="223520"/>
            </a:xfrm>
            <a:custGeom>
              <a:avLst/>
              <a:gdLst/>
              <a:ahLst/>
              <a:cxnLst/>
              <a:rect l="l" t="t" r="r" b="b"/>
              <a:pathLst>
                <a:path w="233045" h="223520">
                  <a:moveTo>
                    <a:pt x="156908" y="184810"/>
                  </a:moveTo>
                  <a:lnTo>
                    <a:pt x="45008" y="184810"/>
                  </a:lnTo>
                  <a:lnTo>
                    <a:pt x="45008" y="1930"/>
                  </a:lnTo>
                  <a:lnTo>
                    <a:pt x="0" y="1930"/>
                  </a:lnTo>
                  <a:lnTo>
                    <a:pt x="0" y="184810"/>
                  </a:lnTo>
                  <a:lnTo>
                    <a:pt x="0" y="222910"/>
                  </a:lnTo>
                  <a:lnTo>
                    <a:pt x="156908" y="222910"/>
                  </a:lnTo>
                  <a:lnTo>
                    <a:pt x="156908" y="184810"/>
                  </a:lnTo>
                  <a:close/>
                </a:path>
                <a:path w="233045" h="223520">
                  <a:moveTo>
                    <a:pt x="232638" y="0"/>
                  </a:moveTo>
                  <a:lnTo>
                    <a:pt x="187617" y="0"/>
                  </a:lnTo>
                  <a:lnTo>
                    <a:pt x="187617" y="222910"/>
                  </a:lnTo>
                  <a:lnTo>
                    <a:pt x="232638" y="222910"/>
                  </a:lnTo>
                  <a:lnTo>
                    <a:pt x="232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7"/>
            <p:cNvSpPr/>
            <p:nvPr userDrawn="1"/>
          </p:nvSpPr>
          <p:spPr>
            <a:xfrm>
              <a:off x="6056299" y="5935421"/>
              <a:ext cx="176822" cy="2229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8"/>
            <p:cNvSpPr/>
            <p:nvPr userDrawn="1"/>
          </p:nvSpPr>
          <p:spPr>
            <a:xfrm>
              <a:off x="6281328" y="5935421"/>
              <a:ext cx="200990" cy="2229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9"/>
            <p:cNvSpPr/>
            <p:nvPr userDrawn="1"/>
          </p:nvSpPr>
          <p:spPr>
            <a:xfrm>
              <a:off x="4845050" y="5908675"/>
              <a:ext cx="249646" cy="249656"/>
            </a:xfrm>
            <a:prstGeom prst="rect">
              <a:avLst/>
            </a:prstGeom>
            <a:blipFill>
              <a:blip r:embed="rId7" cstate="print">
                <a:biLevel thresh="50000"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0"/>
            <p:cNvSpPr/>
            <p:nvPr userDrawn="1"/>
          </p:nvSpPr>
          <p:spPr>
            <a:xfrm>
              <a:off x="4755875" y="5819517"/>
              <a:ext cx="427990" cy="339090"/>
            </a:xfrm>
            <a:custGeom>
              <a:avLst/>
              <a:gdLst/>
              <a:ahLst/>
              <a:cxnLst/>
              <a:rect l="l" t="t" r="r" b="b"/>
              <a:pathLst>
                <a:path w="427990" h="339089">
                  <a:moveTo>
                    <a:pt x="427977" y="178308"/>
                  </a:moveTo>
                  <a:lnTo>
                    <a:pt x="374484" y="178308"/>
                  </a:lnTo>
                  <a:lnTo>
                    <a:pt x="374484" y="338810"/>
                  </a:lnTo>
                  <a:lnTo>
                    <a:pt x="427977" y="338810"/>
                  </a:lnTo>
                  <a:lnTo>
                    <a:pt x="427977" y="178308"/>
                  </a:lnTo>
                  <a:close/>
                </a:path>
                <a:path w="427990" h="339089">
                  <a:moveTo>
                    <a:pt x="427977" y="89154"/>
                  </a:moveTo>
                  <a:lnTo>
                    <a:pt x="374484" y="89154"/>
                  </a:lnTo>
                  <a:lnTo>
                    <a:pt x="374484" y="142659"/>
                  </a:lnTo>
                  <a:lnTo>
                    <a:pt x="427977" y="142659"/>
                  </a:lnTo>
                  <a:lnTo>
                    <a:pt x="427977" y="89154"/>
                  </a:lnTo>
                  <a:close/>
                </a:path>
                <a:path w="427990" h="339089">
                  <a:moveTo>
                    <a:pt x="427977" y="0"/>
                  </a:moveTo>
                  <a:lnTo>
                    <a:pt x="338810" y="0"/>
                  </a:lnTo>
                  <a:lnTo>
                    <a:pt x="292836" y="3098"/>
                  </a:lnTo>
                  <a:lnTo>
                    <a:pt x="248754" y="12103"/>
                  </a:lnTo>
                  <a:lnTo>
                    <a:pt x="206933" y="26631"/>
                  </a:lnTo>
                  <a:lnTo>
                    <a:pt x="167817" y="46253"/>
                  </a:lnTo>
                  <a:lnTo>
                    <a:pt x="131787" y="70599"/>
                  </a:lnTo>
                  <a:lnTo>
                    <a:pt x="99237" y="99237"/>
                  </a:lnTo>
                  <a:lnTo>
                    <a:pt x="70599" y="131775"/>
                  </a:lnTo>
                  <a:lnTo>
                    <a:pt x="46266" y="167805"/>
                  </a:lnTo>
                  <a:lnTo>
                    <a:pt x="26631" y="206933"/>
                  </a:lnTo>
                  <a:lnTo>
                    <a:pt x="12103" y="248754"/>
                  </a:lnTo>
                  <a:lnTo>
                    <a:pt x="3098" y="292849"/>
                  </a:lnTo>
                  <a:lnTo>
                    <a:pt x="0" y="338823"/>
                  </a:lnTo>
                  <a:lnTo>
                    <a:pt x="53492" y="338823"/>
                  </a:lnTo>
                  <a:lnTo>
                    <a:pt x="57226" y="292544"/>
                  </a:lnTo>
                  <a:lnTo>
                    <a:pt x="68046" y="248640"/>
                  </a:lnTo>
                  <a:lnTo>
                    <a:pt x="85344" y="207708"/>
                  </a:lnTo>
                  <a:lnTo>
                    <a:pt x="108546" y="170319"/>
                  </a:lnTo>
                  <a:lnTo>
                    <a:pt x="137071" y="137071"/>
                  </a:lnTo>
                  <a:lnTo>
                    <a:pt x="170307" y="108559"/>
                  </a:lnTo>
                  <a:lnTo>
                    <a:pt x="207695" y="85356"/>
                  </a:lnTo>
                  <a:lnTo>
                    <a:pt x="248640" y="68046"/>
                  </a:lnTo>
                  <a:lnTo>
                    <a:pt x="292531" y="57238"/>
                  </a:lnTo>
                  <a:lnTo>
                    <a:pt x="338810" y="53505"/>
                  </a:lnTo>
                  <a:lnTo>
                    <a:pt x="427977" y="53505"/>
                  </a:lnTo>
                  <a:lnTo>
                    <a:pt x="427977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【IAOD】【進行中】資料\ALb-揚智科技\20210329_AIXLINK Logo設計\02_設計\簡報圖_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6483351"/>
          </a:xfrm>
          <a:prstGeom prst="rect">
            <a:avLst/>
          </a:prstGeom>
          <a:noFill/>
        </p:spPr>
      </p:pic>
      <p:sp>
        <p:nvSpPr>
          <p:cNvPr id="3" name="object 43"/>
          <p:cNvSpPr/>
          <p:nvPr userDrawn="1"/>
        </p:nvSpPr>
        <p:spPr>
          <a:xfrm>
            <a:off x="8131772" y="4302124"/>
            <a:ext cx="223659" cy="222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4"/>
          <p:cNvSpPr/>
          <p:nvPr userDrawn="1"/>
        </p:nvSpPr>
        <p:spPr>
          <a:xfrm>
            <a:off x="8377935" y="4302124"/>
            <a:ext cx="45085" cy="223520"/>
          </a:xfrm>
          <a:custGeom>
            <a:avLst/>
            <a:gdLst/>
            <a:ahLst/>
            <a:cxnLst/>
            <a:rect l="l" t="t" r="r" b="b"/>
            <a:pathLst>
              <a:path w="45084" h="223520">
                <a:moveTo>
                  <a:pt x="45008" y="0"/>
                </a:moveTo>
                <a:lnTo>
                  <a:pt x="0" y="0"/>
                </a:lnTo>
                <a:lnTo>
                  <a:pt x="0" y="222910"/>
                </a:lnTo>
                <a:lnTo>
                  <a:pt x="45008" y="222910"/>
                </a:lnTo>
                <a:lnTo>
                  <a:pt x="45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45"/>
          <p:cNvSpPr/>
          <p:nvPr userDrawn="1"/>
        </p:nvSpPr>
        <p:spPr>
          <a:xfrm>
            <a:off x="8443171" y="4302115"/>
            <a:ext cx="207238" cy="222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46"/>
          <p:cNvSpPr/>
          <p:nvPr userDrawn="1"/>
        </p:nvSpPr>
        <p:spPr>
          <a:xfrm>
            <a:off x="8674734" y="4302124"/>
            <a:ext cx="233045" cy="223520"/>
          </a:xfrm>
          <a:custGeom>
            <a:avLst/>
            <a:gdLst/>
            <a:ahLst/>
            <a:cxnLst/>
            <a:rect l="l" t="t" r="r" b="b"/>
            <a:pathLst>
              <a:path w="233045" h="223520">
                <a:moveTo>
                  <a:pt x="156908" y="184810"/>
                </a:moveTo>
                <a:lnTo>
                  <a:pt x="45008" y="184810"/>
                </a:lnTo>
                <a:lnTo>
                  <a:pt x="45008" y="1930"/>
                </a:lnTo>
                <a:lnTo>
                  <a:pt x="0" y="1930"/>
                </a:lnTo>
                <a:lnTo>
                  <a:pt x="0" y="184810"/>
                </a:lnTo>
                <a:lnTo>
                  <a:pt x="0" y="222910"/>
                </a:lnTo>
                <a:lnTo>
                  <a:pt x="156908" y="222910"/>
                </a:lnTo>
                <a:lnTo>
                  <a:pt x="156908" y="184810"/>
                </a:lnTo>
                <a:close/>
              </a:path>
              <a:path w="233045" h="223520">
                <a:moveTo>
                  <a:pt x="232638" y="0"/>
                </a:moveTo>
                <a:lnTo>
                  <a:pt x="187617" y="0"/>
                </a:lnTo>
                <a:lnTo>
                  <a:pt x="187617" y="222910"/>
                </a:lnTo>
                <a:lnTo>
                  <a:pt x="232638" y="222910"/>
                </a:lnTo>
                <a:lnTo>
                  <a:pt x="2326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47"/>
          <p:cNvSpPr/>
          <p:nvPr userDrawn="1"/>
        </p:nvSpPr>
        <p:spPr>
          <a:xfrm>
            <a:off x="8950712" y="4302115"/>
            <a:ext cx="176822" cy="222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48"/>
          <p:cNvSpPr/>
          <p:nvPr userDrawn="1"/>
        </p:nvSpPr>
        <p:spPr>
          <a:xfrm>
            <a:off x="9175741" y="4302115"/>
            <a:ext cx="200990" cy="2229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49"/>
          <p:cNvSpPr/>
          <p:nvPr userDrawn="1"/>
        </p:nvSpPr>
        <p:spPr>
          <a:xfrm>
            <a:off x="7739463" y="4275369"/>
            <a:ext cx="249646" cy="249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50"/>
          <p:cNvSpPr/>
          <p:nvPr userDrawn="1"/>
        </p:nvSpPr>
        <p:spPr>
          <a:xfrm>
            <a:off x="7650288" y="4186211"/>
            <a:ext cx="427990" cy="339090"/>
          </a:xfrm>
          <a:custGeom>
            <a:avLst/>
            <a:gdLst/>
            <a:ahLst/>
            <a:cxnLst/>
            <a:rect l="l" t="t" r="r" b="b"/>
            <a:pathLst>
              <a:path w="427990" h="339089">
                <a:moveTo>
                  <a:pt x="427977" y="178308"/>
                </a:moveTo>
                <a:lnTo>
                  <a:pt x="374484" y="178308"/>
                </a:lnTo>
                <a:lnTo>
                  <a:pt x="374484" y="338810"/>
                </a:lnTo>
                <a:lnTo>
                  <a:pt x="427977" y="338810"/>
                </a:lnTo>
                <a:lnTo>
                  <a:pt x="427977" y="178308"/>
                </a:lnTo>
                <a:close/>
              </a:path>
              <a:path w="427990" h="339089">
                <a:moveTo>
                  <a:pt x="427977" y="89154"/>
                </a:moveTo>
                <a:lnTo>
                  <a:pt x="374484" y="89154"/>
                </a:lnTo>
                <a:lnTo>
                  <a:pt x="374484" y="142659"/>
                </a:lnTo>
                <a:lnTo>
                  <a:pt x="427977" y="142659"/>
                </a:lnTo>
                <a:lnTo>
                  <a:pt x="427977" y="89154"/>
                </a:lnTo>
                <a:close/>
              </a:path>
              <a:path w="427990" h="339089">
                <a:moveTo>
                  <a:pt x="427977" y="0"/>
                </a:moveTo>
                <a:lnTo>
                  <a:pt x="338810" y="0"/>
                </a:lnTo>
                <a:lnTo>
                  <a:pt x="292836" y="3098"/>
                </a:lnTo>
                <a:lnTo>
                  <a:pt x="248754" y="12103"/>
                </a:lnTo>
                <a:lnTo>
                  <a:pt x="206933" y="26631"/>
                </a:lnTo>
                <a:lnTo>
                  <a:pt x="167817" y="46253"/>
                </a:lnTo>
                <a:lnTo>
                  <a:pt x="131787" y="70599"/>
                </a:lnTo>
                <a:lnTo>
                  <a:pt x="99237" y="99237"/>
                </a:lnTo>
                <a:lnTo>
                  <a:pt x="70599" y="131775"/>
                </a:lnTo>
                <a:lnTo>
                  <a:pt x="46266" y="167805"/>
                </a:lnTo>
                <a:lnTo>
                  <a:pt x="26631" y="206933"/>
                </a:lnTo>
                <a:lnTo>
                  <a:pt x="12103" y="248754"/>
                </a:lnTo>
                <a:lnTo>
                  <a:pt x="3098" y="292849"/>
                </a:lnTo>
                <a:lnTo>
                  <a:pt x="0" y="338823"/>
                </a:lnTo>
                <a:lnTo>
                  <a:pt x="53492" y="338823"/>
                </a:lnTo>
                <a:lnTo>
                  <a:pt x="57226" y="292544"/>
                </a:lnTo>
                <a:lnTo>
                  <a:pt x="68046" y="248640"/>
                </a:lnTo>
                <a:lnTo>
                  <a:pt x="85344" y="207708"/>
                </a:lnTo>
                <a:lnTo>
                  <a:pt x="108546" y="170319"/>
                </a:lnTo>
                <a:lnTo>
                  <a:pt x="137071" y="137071"/>
                </a:lnTo>
                <a:lnTo>
                  <a:pt x="170307" y="108559"/>
                </a:lnTo>
                <a:lnTo>
                  <a:pt x="207695" y="85356"/>
                </a:lnTo>
                <a:lnTo>
                  <a:pt x="248640" y="68046"/>
                </a:lnTo>
                <a:lnTo>
                  <a:pt x="292531" y="57238"/>
                </a:lnTo>
                <a:lnTo>
                  <a:pt x="338810" y="53505"/>
                </a:lnTo>
                <a:lnTo>
                  <a:pt x="427977" y="53505"/>
                </a:lnTo>
                <a:lnTo>
                  <a:pt x="427977" y="0"/>
                </a:lnTo>
                <a:close/>
              </a:path>
            </a:pathLst>
          </a:custGeom>
          <a:solidFill>
            <a:srgbClr val="00A0D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9034645"/>
              </p:ext>
            </p:extLst>
          </p:nvPr>
        </p:nvGraphicFramePr>
        <p:xfrm>
          <a:off x="6763733" y="4689475"/>
          <a:ext cx="2959735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330"/>
                <a:gridCol w="1589405"/>
              </a:tblGrid>
              <a:tr h="3045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59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Sampson.Yang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59A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Department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59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Wi-Fi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59A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59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2023/11/15</a:t>
                      </a:r>
                    </a:p>
                  </a:txBody>
                  <a:tcPr>
                    <a:solidFill>
                      <a:srgbClr val="0059A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2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【IAOD】【進行中】資料\ALb-揚智科技\20210329_AIXLINK Logo設計\02_設計\簡報圖_agenda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5251" cy="648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536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【IAOD】【進行中】資料\ALb-揚智科技\20210329_AIXLINK Logo設計\02_設計\簡報圖_section break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1522075" cy="6483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1735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8046" y="1883187"/>
            <a:ext cx="9889157" cy="152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6262" y="1491170"/>
            <a:ext cx="10372725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18585" y="6029515"/>
            <a:ext cx="3688080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6262" y="6029515"/>
            <a:ext cx="2650807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8180" y="6029515"/>
            <a:ext cx="2650807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8046" y="1883187"/>
            <a:ext cx="9889157" cy="152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6262" y="1491170"/>
            <a:ext cx="10372725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18585" y="6029515"/>
            <a:ext cx="3688080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6262" y="6029515"/>
            <a:ext cx="2650807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8180" y="6029515"/>
            <a:ext cx="2650807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7.3.103:8000/?cmd=start&amp;ip=10.17.7.1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hyperlink" Target="http://10.17.3.103/10.17.7.107/2023_11_15_8_8_48_13.pca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7.3.103:8000/?cmd=stop&amp;ip=10.17.7.107&amp;interface=mon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1"/>
          <p:cNvSpPr txBox="1">
            <a:spLocks/>
          </p:cNvSpPr>
          <p:nvPr/>
        </p:nvSpPr>
        <p:spPr>
          <a:xfrm>
            <a:off x="806450" y="1882775"/>
            <a:ext cx="10515600" cy="1109919"/>
          </a:xfrm>
          <a:prstGeom prst="rect">
            <a:avLst/>
          </a:prstGeom>
        </p:spPr>
        <p:txBody>
          <a:bodyPr vert="horz" wrap="square" lIns="0" tIns="344805" rIns="0" bIns="0" rtlCol="0">
            <a:spAutoFit/>
          </a:bodyPr>
          <a:lstStyle/>
          <a:p>
            <a:pPr marL="4484688">
              <a:spcBef>
                <a:spcPts val="2715"/>
              </a:spcBef>
              <a:defRPr/>
            </a:pPr>
            <a:r>
              <a:rPr lang="en-US" altLang="zh-CN" sz="4950" b="1" kern="0" spc="30" dirty="0" smtClean="0">
                <a:solidFill>
                  <a:schemeClr val="bg1"/>
                </a:solidFill>
                <a:latin typeface="Microsoft YaHei"/>
                <a:cs typeface="Microsoft YaHei"/>
              </a:rPr>
              <a:t>Sniffer Online</a:t>
            </a:r>
            <a:endParaRPr kumimoji="0" lang="en-US" sz="4950" b="1" i="0" u="none" strike="noStrike" kern="0" cap="none" spc="5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/>
              <a:ea typeface="+mj-ea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8862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6056122" y="2683115"/>
            <a:ext cx="5486400" cy="135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bject 164"/>
          <p:cNvSpPr txBox="1"/>
          <p:nvPr/>
        </p:nvSpPr>
        <p:spPr>
          <a:xfrm>
            <a:off x="2517712" y="222919"/>
            <a:ext cx="7432738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Sniffer S</a:t>
            </a:r>
            <a:r>
              <a:rPr lang="en-US" altLang="zh-CN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ystem Online solution A &amp; B</a:t>
            </a:r>
            <a:endParaRPr sz="1850" dirty="0">
              <a:latin typeface="Microsoft YaHei"/>
              <a:cs typeface="Microsoft YaHei"/>
            </a:endParaRPr>
          </a:p>
        </p:txBody>
      </p:sp>
      <p:sp>
        <p:nvSpPr>
          <p:cNvPr id="15" name="object 166"/>
          <p:cNvSpPr/>
          <p:nvPr/>
        </p:nvSpPr>
        <p:spPr>
          <a:xfrm>
            <a:off x="2350420" y="275252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4">
                <a:moveTo>
                  <a:pt x="0" y="0"/>
                </a:moveTo>
                <a:lnTo>
                  <a:pt x="0" y="2667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65"/>
          <p:cNvSpPr txBox="1">
            <a:spLocks/>
          </p:cNvSpPr>
          <p:nvPr/>
        </p:nvSpPr>
        <p:spPr>
          <a:xfrm>
            <a:off x="505171" y="211033"/>
            <a:ext cx="164973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kern="0" dirty="0" smtClean="0">
                <a:solidFill>
                  <a:schemeClr val="bg1"/>
                </a:solidFill>
                <a:latin typeface="Microsoft YaHei"/>
                <a:ea typeface="+mj-ea"/>
                <a:cs typeface="Microsoft YaHei"/>
              </a:rPr>
              <a:t>SNIFFER</a:t>
            </a: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/>
              <a:ea typeface="+mj-ea"/>
              <a:cs typeface="Microsoft YaHe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450" y="2712968"/>
            <a:ext cx="5486400" cy="135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884172" y="2177780"/>
            <a:ext cx="1295400" cy="306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10.17.3.103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9881" y="2865368"/>
            <a:ext cx="1676400" cy="2362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10.17.7.66:ubuntu2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9881" y="3676148"/>
            <a:ext cx="1676400" cy="236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10.17.7.28:ubuntu3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48" idx="2"/>
            <a:endCxn id="40" idx="3"/>
          </p:cNvCxnSpPr>
          <p:nvPr/>
        </p:nvCxnSpPr>
        <p:spPr>
          <a:xfrm rot="5400000">
            <a:off x="1774207" y="2579684"/>
            <a:ext cx="505874" cy="301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8" idx="2"/>
            <a:endCxn id="42" idx="3"/>
          </p:cNvCxnSpPr>
          <p:nvPr/>
        </p:nvCxnSpPr>
        <p:spPr>
          <a:xfrm rot="5400000">
            <a:off x="1368817" y="2985074"/>
            <a:ext cx="1316654" cy="301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112772" y="2420460"/>
            <a:ext cx="130470" cy="57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9" name="矩形 48"/>
          <p:cNvSpPr/>
          <p:nvPr/>
        </p:nvSpPr>
        <p:spPr>
          <a:xfrm>
            <a:off x="1846072" y="1324830"/>
            <a:ext cx="1371600" cy="46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浏览器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http://10.17.3.103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2257490" y="3030813"/>
            <a:ext cx="3193876" cy="830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/>
              <a:t>不同颜色表示磁盘分布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定期删除历史记录以释放磁盘资源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抓包时</a:t>
            </a:r>
            <a:r>
              <a:rPr lang="en-US" altLang="zh-CN" sz="1200" dirty="0" smtClean="0"/>
              <a:t>AUTO TEST</a:t>
            </a:r>
            <a:r>
              <a:rPr lang="zh-CN" altLang="en-US" sz="1200" dirty="0" smtClean="0"/>
              <a:t>软件会远程</a:t>
            </a:r>
            <a:r>
              <a:rPr lang="en-US" altLang="zh-CN" sz="1200" dirty="0" err="1" smtClean="0"/>
              <a:t>ubuntu</a:t>
            </a:r>
            <a:r>
              <a:rPr lang="zh-CN" altLang="en-US" sz="1200" dirty="0" smtClean="0"/>
              <a:t>执行脚本</a:t>
            </a:r>
            <a:r>
              <a:rPr lang="en-US" altLang="zh-CN" sz="1200" dirty="0" smtClean="0"/>
              <a:t>cap.sh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199881" y="3247486"/>
            <a:ext cx="1676400" cy="236231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10.17.3.100:ubuntu1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肘形连接符 2"/>
          <p:cNvCxnSpPr>
            <a:stCxn id="48" idx="0"/>
            <a:endCxn id="53" idx="3"/>
          </p:cNvCxnSpPr>
          <p:nvPr/>
        </p:nvCxnSpPr>
        <p:spPr>
          <a:xfrm rot="16200000" flipH="1" flipV="1">
            <a:off x="1554573" y="2742168"/>
            <a:ext cx="945142" cy="301726"/>
          </a:xfrm>
          <a:prstGeom prst="bentConnector4">
            <a:avLst>
              <a:gd name="adj1" fmla="val 15229"/>
              <a:gd name="adj2" fmla="val 1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9" idx="2"/>
            <a:endCxn id="38" idx="0"/>
          </p:cNvCxnSpPr>
          <p:nvPr/>
        </p:nvCxnSpPr>
        <p:spPr>
          <a:xfrm>
            <a:off x="2531872" y="1792354"/>
            <a:ext cx="0" cy="38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969250" y="1324413"/>
            <a:ext cx="1371600" cy="46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浏览器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http://10.17.3.103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8018475" y="2174875"/>
            <a:ext cx="1295400" cy="306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10.17.3.103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804739" y="2893957"/>
            <a:ext cx="1676400" cy="2362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10.17.7.107: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openwrt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25554" y="2932322"/>
            <a:ext cx="1676400" cy="236231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10.17.7.28:ubuntu3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肘形连接符 67"/>
          <p:cNvCxnSpPr>
            <a:stCxn id="71" idx="2"/>
            <a:endCxn id="66" idx="3"/>
          </p:cNvCxnSpPr>
          <p:nvPr/>
        </p:nvCxnSpPr>
        <p:spPr>
          <a:xfrm rot="5400000">
            <a:off x="7869266" y="2607393"/>
            <a:ext cx="575733" cy="310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5" idx="1"/>
            <a:endCxn id="70" idx="2"/>
          </p:cNvCxnSpPr>
          <p:nvPr/>
        </p:nvCxnSpPr>
        <p:spPr>
          <a:xfrm rot="10800000">
            <a:off x="8998111" y="2460627"/>
            <a:ext cx="806629" cy="55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8932875" y="2403476"/>
            <a:ext cx="130470" cy="57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1" name="圆角矩形 70"/>
          <p:cNvSpPr/>
          <p:nvPr/>
        </p:nvSpPr>
        <p:spPr>
          <a:xfrm>
            <a:off x="8247075" y="2417555"/>
            <a:ext cx="130470" cy="57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3" name="矩形 72"/>
          <p:cNvSpPr/>
          <p:nvPr/>
        </p:nvSpPr>
        <p:spPr>
          <a:xfrm>
            <a:off x="6325554" y="3299876"/>
            <a:ext cx="5174635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/>
              <a:t>远端抓取的报文均存储于</a:t>
            </a:r>
            <a:r>
              <a:rPr lang="en-US" altLang="zh-CN" sz="1200" dirty="0" smtClean="0"/>
              <a:t>SERVER</a:t>
            </a:r>
            <a:r>
              <a:rPr lang="en-US" altLang="zh-CN" sz="1200" dirty="0"/>
              <a:t>(</a:t>
            </a:r>
            <a:r>
              <a:rPr lang="en-US" altLang="zh-CN" sz="1200" dirty="0" smtClean="0"/>
              <a:t>10.17.3.103)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AUTO TEST</a:t>
            </a:r>
            <a:r>
              <a:rPr lang="zh-CN" altLang="en-US" sz="1200" dirty="0" smtClean="0"/>
              <a:t>工具通过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sniffer</a:t>
            </a:r>
            <a:r>
              <a:rPr lang="zh-CN" altLang="en-US" sz="1200" dirty="0" smtClean="0"/>
              <a:t>开始与停止</a:t>
            </a:r>
            <a:endParaRPr lang="en-US" altLang="zh-CN" sz="1200" dirty="0" smtClean="0"/>
          </a:p>
        </p:txBody>
      </p:sp>
      <p:cxnSp>
        <p:nvCxnSpPr>
          <p:cNvPr id="74" name="直接箭头连接符 73"/>
          <p:cNvCxnSpPr>
            <a:stCxn id="63" idx="2"/>
            <a:endCxn id="64" idx="0"/>
          </p:cNvCxnSpPr>
          <p:nvPr/>
        </p:nvCxnSpPr>
        <p:spPr>
          <a:xfrm>
            <a:off x="8655050" y="1791937"/>
            <a:ext cx="11125" cy="38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875790"/>
            <a:ext cx="4021169" cy="10501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肘形连接符 12"/>
          <p:cNvCxnSpPr>
            <a:stCxn id="49" idx="3"/>
            <a:endCxn id="75" idx="1"/>
          </p:cNvCxnSpPr>
          <p:nvPr/>
        </p:nvCxnSpPr>
        <p:spPr>
          <a:xfrm flipV="1">
            <a:off x="3217672" y="1400864"/>
            <a:ext cx="408178" cy="157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3" idx="1"/>
            <a:endCxn id="75" idx="3"/>
          </p:cNvCxnSpPr>
          <p:nvPr/>
        </p:nvCxnSpPr>
        <p:spPr>
          <a:xfrm rot="10800000">
            <a:off x="7647020" y="1400865"/>
            <a:ext cx="322231" cy="157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701490" y="2251076"/>
            <a:ext cx="131085" cy="1791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过程 76"/>
          <p:cNvSpPr/>
          <p:nvPr/>
        </p:nvSpPr>
        <p:spPr>
          <a:xfrm>
            <a:off x="1846071" y="1324413"/>
            <a:ext cx="163696" cy="20816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5" name="流程图: 过程 94"/>
          <p:cNvSpPr/>
          <p:nvPr/>
        </p:nvSpPr>
        <p:spPr>
          <a:xfrm>
            <a:off x="7997127" y="1350007"/>
            <a:ext cx="163696" cy="20816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92175" y="5498753"/>
            <a:ext cx="575945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sz="1000" dirty="0" smtClean="0"/>
              <a:t>方案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，即直接在</a:t>
            </a:r>
            <a:r>
              <a:rPr lang="en-US" altLang="zh-CN" sz="1000" dirty="0" smtClean="0"/>
              <a:t>sniffer</a:t>
            </a:r>
            <a:r>
              <a:rPr lang="zh-CN" altLang="en-US" sz="1000" dirty="0" smtClean="0"/>
              <a:t>设备上执行抓包脚本，前期已经完成，且已在使用，此文档不再做介绍</a:t>
            </a:r>
            <a:endParaRPr lang="zh-CN" altLang="en-US" sz="1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74948"/>
              </p:ext>
            </p:extLst>
          </p:nvPr>
        </p:nvGraphicFramePr>
        <p:xfrm>
          <a:off x="2293473" y="4265233"/>
          <a:ext cx="515556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/>
                <a:gridCol w="2073593"/>
                <a:gridCol w="253238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特征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方案</a:t>
                      </a:r>
                      <a:r>
                        <a:rPr lang="en-US" altLang="zh-CN" sz="1000" dirty="0" smtClean="0"/>
                        <a:t>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方案</a:t>
                      </a:r>
                      <a:r>
                        <a:rPr lang="en-US" altLang="zh-CN" sz="1000" dirty="0" smtClean="0"/>
                        <a:t>B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Online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offline,</a:t>
                      </a:r>
                      <a:r>
                        <a:rPr lang="en-US" altLang="zh-CN" sz="1000" baseline="0" dirty="0" smtClean="0"/>
                        <a:t> </a:t>
                      </a:r>
                      <a:r>
                        <a:rPr lang="zh-CN" altLang="en-US" sz="1000" baseline="0" dirty="0" smtClean="0"/>
                        <a:t>使用者直接操作</a:t>
                      </a:r>
                      <a:r>
                        <a:rPr lang="en-US" altLang="zh-CN" sz="1000" baseline="0" dirty="0" smtClean="0"/>
                        <a:t>sniffer</a:t>
                      </a:r>
                      <a:r>
                        <a:rPr lang="zh-CN" altLang="en-US" sz="1000" baseline="0" dirty="0" smtClean="0"/>
                        <a:t>设备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远程通过接口（命令行，</a:t>
                      </a:r>
                      <a:r>
                        <a:rPr lang="en-US" altLang="zh-CN" sz="1000" dirty="0" smtClean="0"/>
                        <a:t>web URL</a:t>
                      </a:r>
                      <a:r>
                        <a:rPr lang="zh-CN" altLang="en-US" sz="1000" dirty="0" smtClean="0"/>
                        <a:t>）操控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Sniffer</a:t>
                      </a:r>
                      <a:r>
                        <a:rPr lang="zh-CN" altLang="en-US" sz="1000" dirty="0" smtClean="0"/>
                        <a:t>设备必须为</a:t>
                      </a:r>
                      <a:r>
                        <a:rPr lang="en-US" altLang="zh-CN" sz="1000" dirty="0" err="1" smtClean="0"/>
                        <a:t>ubuntu</a:t>
                      </a:r>
                      <a:r>
                        <a:rPr lang="zh-CN" altLang="en-US" sz="1000" dirty="0" smtClean="0"/>
                        <a:t>电脑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可以为</a:t>
                      </a:r>
                      <a:r>
                        <a:rPr lang="en-US" altLang="zh-CN" sz="1000" dirty="0" err="1" smtClean="0"/>
                        <a:t>embeded</a:t>
                      </a:r>
                      <a:r>
                        <a:rPr lang="zh-CN" altLang="en-US" sz="1000" dirty="0" smtClean="0"/>
                        <a:t>设备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存储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生成文件存储在</a:t>
                      </a:r>
                      <a:r>
                        <a:rPr lang="en-US" altLang="zh-CN" sz="1000" dirty="0" smtClean="0"/>
                        <a:t>sniffer</a:t>
                      </a:r>
                      <a:r>
                        <a:rPr lang="zh-CN" altLang="en-US" sz="1000" baseline="0" dirty="0" smtClean="0"/>
                        <a:t>设备上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生成文件存储在</a:t>
                      </a:r>
                      <a:r>
                        <a:rPr lang="en-US" altLang="zh-CN" sz="1000" dirty="0" smtClean="0"/>
                        <a:t>server</a:t>
                      </a:r>
                      <a:r>
                        <a:rPr lang="zh-CN" altLang="en-US" sz="1000" dirty="0" smtClean="0"/>
                        <a:t>，可以通过</a:t>
                      </a:r>
                      <a:r>
                        <a:rPr lang="en-US" altLang="zh-CN" sz="1000" dirty="0" smtClean="0"/>
                        <a:t>web</a:t>
                      </a:r>
                      <a:r>
                        <a:rPr lang="zh-CN" altLang="en-US" sz="1000" dirty="0" smtClean="0"/>
                        <a:t>下载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5275104" y="1229297"/>
            <a:ext cx="1295400" cy="1997642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/>
          </a:p>
        </p:txBody>
      </p:sp>
      <p:sp>
        <p:nvSpPr>
          <p:cNvPr id="12" name="object 164"/>
          <p:cNvSpPr txBox="1"/>
          <p:nvPr/>
        </p:nvSpPr>
        <p:spPr>
          <a:xfrm>
            <a:off x="2517712" y="222919"/>
            <a:ext cx="7432738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Sniffer S</a:t>
            </a:r>
            <a:r>
              <a:rPr lang="en-US" altLang="zh-CN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ystem Online solution B</a:t>
            </a:r>
            <a:endParaRPr sz="1850" dirty="0">
              <a:latin typeface="Microsoft YaHei"/>
              <a:cs typeface="Microsoft YaHei"/>
            </a:endParaRPr>
          </a:p>
        </p:txBody>
      </p:sp>
      <p:sp>
        <p:nvSpPr>
          <p:cNvPr id="15" name="object 166"/>
          <p:cNvSpPr/>
          <p:nvPr/>
        </p:nvSpPr>
        <p:spPr>
          <a:xfrm>
            <a:off x="2350420" y="275252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4">
                <a:moveTo>
                  <a:pt x="0" y="0"/>
                </a:moveTo>
                <a:lnTo>
                  <a:pt x="0" y="2667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65"/>
          <p:cNvSpPr txBox="1">
            <a:spLocks/>
          </p:cNvSpPr>
          <p:nvPr/>
        </p:nvSpPr>
        <p:spPr>
          <a:xfrm>
            <a:off x="505171" y="211033"/>
            <a:ext cx="164973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kern="0" dirty="0" smtClean="0">
                <a:solidFill>
                  <a:schemeClr val="bg1"/>
                </a:solidFill>
                <a:latin typeface="Microsoft YaHei"/>
                <a:ea typeface="+mj-ea"/>
                <a:cs typeface="Microsoft YaHei"/>
              </a:rPr>
              <a:t>SNIFFER</a:t>
            </a: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/>
              <a:ea typeface="+mj-ea"/>
              <a:cs typeface="Microsoft YaHei"/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739137" y="803275"/>
            <a:ext cx="3557150" cy="2286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OA</a:t>
            </a:r>
            <a:r>
              <a:rPr lang="zh-CN" altLang="en-US" sz="1000" dirty="0" smtClean="0"/>
              <a:t>电脑</a:t>
            </a:r>
            <a:endParaRPr lang="en-US" altLang="zh-CN" sz="1000" dirty="0" smtClean="0"/>
          </a:p>
        </p:txBody>
      </p:sp>
      <p:sp>
        <p:nvSpPr>
          <p:cNvPr id="39" name="流程图: 过程 38"/>
          <p:cNvSpPr/>
          <p:nvPr/>
        </p:nvSpPr>
        <p:spPr>
          <a:xfrm>
            <a:off x="5418336" y="1736973"/>
            <a:ext cx="1083047" cy="22650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UBUNTU2</a:t>
            </a:r>
          </a:p>
        </p:txBody>
      </p:sp>
      <p:sp>
        <p:nvSpPr>
          <p:cNvPr id="41" name="流程图: 过程 40"/>
          <p:cNvSpPr/>
          <p:nvPr/>
        </p:nvSpPr>
        <p:spPr>
          <a:xfrm>
            <a:off x="5418336" y="2016049"/>
            <a:ext cx="1083047" cy="22650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…</a:t>
            </a:r>
          </a:p>
        </p:txBody>
      </p:sp>
      <p:sp>
        <p:nvSpPr>
          <p:cNvPr id="43" name="流程图: 过程 42"/>
          <p:cNvSpPr/>
          <p:nvPr/>
        </p:nvSpPr>
        <p:spPr>
          <a:xfrm>
            <a:off x="5418336" y="1457897"/>
            <a:ext cx="1083047" cy="22650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UBUNTU1</a:t>
            </a:r>
          </a:p>
        </p:txBody>
      </p:sp>
      <p:sp>
        <p:nvSpPr>
          <p:cNvPr id="46" name="流程图: 过程 45"/>
          <p:cNvSpPr/>
          <p:nvPr/>
        </p:nvSpPr>
        <p:spPr>
          <a:xfrm>
            <a:off x="5418336" y="2295125"/>
            <a:ext cx="1083047" cy="22650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OpenWRT1</a:t>
            </a:r>
          </a:p>
        </p:txBody>
      </p:sp>
      <p:sp>
        <p:nvSpPr>
          <p:cNvPr id="47" name="流程图: 过程 46"/>
          <p:cNvSpPr/>
          <p:nvPr/>
        </p:nvSpPr>
        <p:spPr>
          <a:xfrm>
            <a:off x="5418336" y="2574201"/>
            <a:ext cx="1083047" cy="22650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OpenWRT2</a:t>
            </a:r>
          </a:p>
        </p:txBody>
      </p:sp>
      <p:sp>
        <p:nvSpPr>
          <p:cNvPr id="4" name="矩形 3"/>
          <p:cNvSpPr/>
          <p:nvPr/>
        </p:nvSpPr>
        <p:spPr>
          <a:xfrm>
            <a:off x="5484056" y="1185389"/>
            <a:ext cx="9516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Sniffer terms</a:t>
            </a:r>
            <a:endParaRPr lang="zh-CN" altLang="en-US" sz="1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85305"/>
              </p:ext>
            </p:extLst>
          </p:nvPr>
        </p:nvGraphicFramePr>
        <p:xfrm>
          <a:off x="739137" y="1031875"/>
          <a:ext cx="355715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163"/>
                <a:gridCol w="1620922"/>
                <a:gridCol w="130806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/>
                        <a:t>Model.A</a:t>
                      </a: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Model.B</a:t>
                      </a:r>
                      <a:endParaRPr lang="en-US" altLang="zh-CN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Name</a:t>
                      </a: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/>
                        <a:t>rshark</a:t>
                      </a: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asrd</a:t>
                      </a:r>
                      <a:endParaRPr lang="en-US" altLang="zh-CN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Method</a:t>
                      </a: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Terminal/EXE</a:t>
                      </a: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Chrome browser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Stores</a:t>
                      </a: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Local</a:t>
                      </a:r>
                      <a:r>
                        <a:rPr lang="en-US" altLang="zh-CN" sz="1000" baseline="0" dirty="0" smtClean="0"/>
                        <a:t> </a:t>
                      </a:r>
                      <a:r>
                        <a:rPr lang="en-US" altLang="zh-CN" sz="1000" baseline="0" dirty="0" err="1" smtClean="0"/>
                        <a:t>wireshark</a:t>
                      </a:r>
                      <a:r>
                        <a:rPr lang="en-US" altLang="zh-CN" sz="1000" baseline="0" dirty="0" smtClean="0"/>
                        <a:t> &amp; real time</a:t>
                      </a: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Local</a:t>
                      </a:r>
                      <a:r>
                        <a:rPr lang="en-US" altLang="zh-CN" sz="1000" baseline="0" dirty="0" smtClean="0"/>
                        <a:t> disk &amp; real time</a:t>
                      </a:r>
                      <a:endParaRPr lang="en-US" altLang="zh-CN" sz="1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59820" y="667838"/>
            <a:ext cx="2171701" cy="289560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251821" y="3320425"/>
            <a:ext cx="5486400" cy="28623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/>
              <a:t>以</a:t>
            </a:r>
            <a:r>
              <a:rPr lang="en-US" altLang="zh-CN" sz="1000" b="1" dirty="0" smtClean="0"/>
              <a:t>Case1</a:t>
            </a:r>
            <a:r>
              <a:rPr lang="zh-CN" altLang="en-US" sz="1000" b="1" dirty="0" smtClean="0"/>
              <a:t>为例</a:t>
            </a:r>
            <a:endParaRPr lang="en-US" altLang="zh-CN" sz="1000" b="1" dirty="0" smtClean="0"/>
          </a:p>
          <a:p>
            <a:pPr>
              <a:lnSpc>
                <a:spcPct val="150000"/>
              </a:lnSpc>
            </a:pPr>
            <a:r>
              <a:rPr lang="en-US" altLang="zh-CN" sz="1000" b="1" dirty="0" smtClean="0"/>
              <a:t>RD</a:t>
            </a:r>
            <a:r>
              <a:rPr lang="zh-CN" altLang="en-US" sz="1000" b="1" dirty="0" smtClean="0"/>
              <a:t>端使用</a:t>
            </a:r>
            <a:r>
              <a:rPr lang="en-US" altLang="zh-CN" sz="1000" b="1" dirty="0" smtClean="0"/>
              <a:t>rshark.exe</a:t>
            </a:r>
            <a:r>
              <a:rPr lang="zh-CN" altLang="en-US" sz="1000" b="1" dirty="0" smtClean="0"/>
              <a:t>：</a:t>
            </a:r>
            <a:endParaRPr lang="en-US" altLang="zh-CN" sz="1000" b="1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 smtClean="0"/>
              <a:t>抓包路由器❷与</a:t>
            </a:r>
            <a:r>
              <a:rPr lang="en-US" altLang="zh-CN" sz="1000" dirty="0" smtClean="0"/>
              <a:t>PC</a:t>
            </a:r>
            <a:r>
              <a:rPr lang="zh-CN" altLang="en-US" sz="1000" dirty="0" smtClean="0"/>
              <a:t>电脑</a:t>
            </a:r>
            <a:r>
              <a:rPr lang="zh-CN" altLang="en-US" sz="1000" dirty="0" smtClean="0"/>
              <a:t>连接，修改</a:t>
            </a:r>
            <a:r>
              <a:rPr lang="en-US" altLang="zh-CN" sz="1000" dirty="0" smtClean="0"/>
              <a:t>clients</a:t>
            </a:r>
            <a:r>
              <a:rPr lang="zh-CN" altLang="en-US" sz="1000" dirty="0" smtClean="0"/>
              <a:t>配置文件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rshark</a:t>
            </a:r>
            <a:r>
              <a:rPr lang="zh-CN" altLang="en-US" sz="1000" dirty="0" smtClean="0"/>
              <a:t>仅支持单个设备，单个接口指定</a:t>
            </a:r>
            <a:r>
              <a:rPr lang="en-US" altLang="zh-CN" sz="1000" dirty="0" smtClean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 smtClean="0"/>
              <a:t>双击</a:t>
            </a:r>
            <a:r>
              <a:rPr lang="en-US" altLang="zh-CN" sz="1000" dirty="0" smtClean="0"/>
              <a:t>rshark.exe</a:t>
            </a:r>
            <a:r>
              <a:rPr lang="zh-CN" altLang="en-US" sz="1000" dirty="0" smtClean="0"/>
              <a:t>，首次会进行环境配置，若退出再次双击</a:t>
            </a:r>
            <a:r>
              <a:rPr lang="en-US" altLang="zh-CN" sz="1000" dirty="0" smtClean="0"/>
              <a:t>rshark.exe</a:t>
            </a:r>
            <a:r>
              <a:rPr lang="zh-CN" altLang="en-US" sz="1000" dirty="0" smtClean="0"/>
              <a:t>打开即可</a:t>
            </a:r>
            <a:endParaRPr lang="en-US" altLang="zh-CN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000" dirty="0" err="1" smtClean="0"/>
              <a:t>Rshark</a:t>
            </a:r>
            <a:r>
              <a:rPr lang="zh-CN" altLang="en-US" sz="1000" dirty="0" smtClean="0"/>
              <a:t>会直接打开本地电脑</a:t>
            </a:r>
            <a:r>
              <a:rPr lang="en-US" altLang="zh-CN" sz="1000" dirty="0" err="1" smtClean="0"/>
              <a:t>wireshark</a:t>
            </a:r>
            <a:r>
              <a:rPr lang="zh-CN" altLang="en-US" sz="1000" dirty="0" smtClean="0"/>
              <a:t>实时</a:t>
            </a:r>
            <a:r>
              <a:rPr lang="zh-CN" altLang="en-US" sz="1000" dirty="0" smtClean="0"/>
              <a:t>抓取（本地电脑需要提前安装好</a:t>
            </a:r>
            <a:r>
              <a:rPr lang="en-US" altLang="zh-CN" sz="1000" dirty="0" err="1" smtClean="0"/>
              <a:t>wirehark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 smtClean="0"/>
              <a:t>若需要在一台电脑打开多个</a:t>
            </a:r>
            <a:r>
              <a:rPr lang="zh-CN" altLang="en-US" sz="1000" dirty="0"/>
              <a:t>抓</a:t>
            </a:r>
            <a:r>
              <a:rPr lang="zh-CN" altLang="en-US" sz="1000" dirty="0" smtClean="0"/>
              <a:t>包设备，需要在独立的</a:t>
            </a:r>
            <a:r>
              <a:rPr lang="en-US" altLang="zh-CN" sz="1000" dirty="0" err="1" smtClean="0"/>
              <a:t>cmd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窗口中执行</a:t>
            </a:r>
            <a:r>
              <a:rPr lang="en-US" altLang="zh-CN" sz="1000" dirty="0" err="1" smtClean="0"/>
              <a:t>rshark</a:t>
            </a:r>
            <a:r>
              <a:rPr lang="en-US" altLang="zh-CN" sz="1000" dirty="0" smtClean="0"/>
              <a:t> + </a:t>
            </a:r>
            <a:r>
              <a:rPr lang="zh-CN" altLang="en-US" sz="1000" dirty="0" smtClean="0"/>
              <a:t>参数</a:t>
            </a:r>
            <a:endParaRPr lang="en-US" altLang="zh-CN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000" dirty="0" smtClean="0"/>
              <a:t>CMD</a:t>
            </a:r>
            <a:r>
              <a:rPr lang="zh-CN" altLang="en-US" sz="1000" dirty="0" smtClean="0"/>
              <a:t>命令行参数通过</a:t>
            </a:r>
            <a:r>
              <a:rPr lang="en-US" altLang="zh-CN" sz="1000" dirty="0" err="1" smtClean="0"/>
              <a:t>rshark</a:t>
            </a:r>
            <a:r>
              <a:rPr lang="en-US" altLang="zh-CN" sz="1000" dirty="0" smtClean="0"/>
              <a:t> –h</a:t>
            </a:r>
            <a:r>
              <a:rPr lang="zh-CN" altLang="en-US" sz="1000" dirty="0" smtClean="0"/>
              <a:t>查看所需参数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b="1" dirty="0" smtClean="0"/>
              <a:t>SAT</a:t>
            </a:r>
            <a:r>
              <a:rPr lang="zh-CN" altLang="en-US" sz="1000" b="1" dirty="0" smtClean="0"/>
              <a:t>端使用</a:t>
            </a:r>
            <a:r>
              <a:rPr lang="en-US" altLang="zh-CN" sz="1000" b="1" dirty="0" smtClean="0"/>
              <a:t>asrd.exe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 smtClean="0"/>
              <a:t>抓包路由器❷与</a:t>
            </a:r>
            <a:r>
              <a:rPr lang="en-US" altLang="zh-CN" sz="1000" dirty="0" smtClean="0"/>
              <a:t>PC</a:t>
            </a:r>
            <a:r>
              <a:rPr lang="zh-CN" altLang="en-US" sz="1000" dirty="0" smtClean="0"/>
              <a:t>电脑连接，修改</a:t>
            </a:r>
            <a:r>
              <a:rPr lang="en-US" altLang="zh-CN" sz="1000" dirty="0" smtClean="0"/>
              <a:t>clients</a:t>
            </a:r>
            <a:r>
              <a:rPr lang="zh-CN" altLang="en-US" sz="1000" dirty="0" smtClean="0"/>
              <a:t>配置文件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asrd</a:t>
            </a:r>
            <a:r>
              <a:rPr lang="zh-CN" altLang="en-US" sz="1000" dirty="0" smtClean="0"/>
              <a:t>支持多个设备，多个接口指定</a:t>
            </a:r>
            <a:r>
              <a:rPr lang="en-US" altLang="zh-CN" sz="1000" dirty="0" smtClean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 smtClean="0"/>
              <a:t>双击</a:t>
            </a:r>
            <a:r>
              <a:rPr lang="en-US" altLang="zh-CN" sz="1000" dirty="0" smtClean="0"/>
              <a:t>asrd.exe</a:t>
            </a:r>
            <a:r>
              <a:rPr lang="zh-CN" altLang="en-US" sz="1000" dirty="0" smtClean="0"/>
              <a:t>打开</a:t>
            </a:r>
            <a:endParaRPr lang="en-US" altLang="zh-CN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000" dirty="0" err="1" smtClean="0"/>
              <a:t>Asrd</a:t>
            </a:r>
            <a:r>
              <a:rPr lang="zh-CN" altLang="en-US" sz="1000" dirty="0" smtClean="0"/>
              <a:t>会等待</a:t>
            </a:r>
            <a:r>
              <a:rPr lang="en-US" altLang="zh-CN" sz="1000" dirty="0" smtClean="0"/>
              <a:t>SAT TOOL</a:t>
            </a:r>
            <a:r>
              <a:rPr lang="zh-CN" altLang="en-US" sz="1000" dirty="0" smtClean="0"/>
              <a:t>发起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命令触发相关操作</a:t>
            </a:r>
            <a:endParaRPr lang="en-US" altLang="zh-CN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 smtClean="0"/>
              <a:t>全新环境首次操作可能会由于公司安全机制原因导致软件退出，重新打开即可</a:t>
            </a:r>
            <a:endParaRPr lang="en-US" altLang="zh-CN" sz="1000" dirty="0" smtClean="0"/>
          </a:p>
        </p:txBody>
      </p:sp>
      <p:sp>
        <p:nvSpPr>
          <p:cNvPr id="27" name="矩形 26"/>
          <p:cNvSpPr/>
          <p:nvPr/>
        </p:nvSpPr>
        <p:spPr>
          <a:xfrm>
            <a:off x="8007168" y="1963882"/>
            <a:ext cx="726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❷</a:t>
            </a: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网口</a:t>
            </a:r>
            <a:r>
              <a:rPr lang="en-US" altLang="zh-CN" sz="1200" dirty="0" smtClean="0">
                <a:solidFill>
                  <a:schemeClr val="bg1"/>
                </a:solidFill>
              </a:rPr>
              <a:t>1~4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69854" y="2109005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❶</a:t>
            </a: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网口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0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" name="肘形连接符 4"/>
          <p:cNvCxnSpPr>
            <a:stCxn id="36" idx="3"/>
            <a:endCxn id="50" idx="0"/>
          </p:cNvCxnSpPr>
          <p:nvPr/>
        </p:nvCxnSpPr>
        <p:spPr>
          <a:xfrm>
            <a:off x="4296287" y="917575"/>
            <a:ext cx="1626517" cy="311722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过程 32"/>
          <p:cNvSpPr/>
          <p:nvPr/>
        </p:nvSpPr>
        <p:spPr>
          <a:xfrm>
            <a:off x="5418336" y="2853277"/>
            <a:ext cx="1083047" cy="22650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…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12" y="2140776"/>
            <a:ext cx="2667000" cy="989642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507473" y="2451090"/>
            <a:ext cx="3193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PC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089211" y="2560782"/>
            <a:ext cx="9108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Sniffer Router</a:t>
            </a:r>
            <a:endParaRPr lang="zh-CN" altLang="en-US" sz="1000" dirty="0"/>
          </a:p>
        </p:txBody>
      </p:sp>
      <p:sp>
        <p:nvSpPr>
          <p:cNvPr id="45" name="矩形 44"/>
          <p:cNvSpPr/>
          <p:nvPr/>
        </p:nvSpPr>
        <p:spPr>
          <a:xfrm>
            <a:off x="229813" y="2611148"/>
            <a:ext cx="619080" cy="307777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Case1</a:t>
            </a:r>
            <a:endParaRPr lang="zh-CN" altLang="en-US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3855" y="4597697"/>
            <a:ext cx="619080" cy="307777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Case2</a:t>
            </a:r>
            <a:endParaRPr lang="zh-CN" alt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35" y="3699097"/>
            <a:ext cx="3602390" cy="2507992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-5083" y="5804074"/>
            <a:ext cx="3025112" cy="24622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与</a:t>
            </a:r>
            <a:r>
              <a:rPr lang="en-US" altLang="zh-CN" sz="1000" dirty="0" smtClean="0"/>
              <a:t>❶</a:t>
            </a:r>
            <a:r>
              <a:rPr lang="zh-CN" altLang="en-US" sz="1000" dirty="0" smtClean="0"/>
              <a:t>号口相接，在</a:t>
            </a:r>
            <a:r>
              <a:rPr lang="en-US" altLang="zh-CN" sz="1000" dirty="0" smtClean="0"/>
              <a:t>Router</a:t>
            </a:r>
            <a:r>
              <a:rPr lang="zh-CN" altLang="en-US" sz="1000" dirty="0" smtClean="0"/>
              <a:t>确认</a:t>
            </a:r>
            <a:r>
              <a:rPr lang="en-US" altLang="zh-CN" sz="1000" dirty="0" smtClean="0"/>
              <a:t>Sniffer Router IP</a:t>
            </a:r>
            <a:r>
              <a:rPr lang="zh-CN" altLang="en-US" sz="1000" dirty="0" smtClean="0"/>
              <a:t>地址</a:t>
            </a:r>
            <a:endParaRPr lang="zh-CN" altLang="en-US" sz="1000" dirty="0"/>
          </a:p>
        </p:txBody>
      </p:sp>
      <p:cxnSp>
        <p:nvCxnSpPr>
          <p:cNvPr id="57" name="直接箭头连接符 56"/>
          <p:cNvCxnSpPr>
            <a:stCxn id="55" idx="0"/>
          </p:cNvCxnSpPr>
          <p:nvPr/>
        </p:nvCxnSpPr>
        <p:spPr>
          <a:xfrm flipV="1">
            <a:off x="1507473" y="4597697"/>
            <a:ext cx="1737377" cy="12063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5083" y="3501675"/>
            <a:ext cx="3025112" cy="24622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与</a:t>
            </a:r>
            <a:r>
              <a:rPr lang="en-US" altLang="zh-CN" sz="1000" dirty="0" smtClean="0"/>
              <a:t>❷</a:t>
            </a:r>
            <a:r>
              <a:rPr lang="zh-CN" altLang="en-US" sz="1000" dirty="0" smtClean="0"/>
              <a:t>号口相接，在</a:t>
            </a:r>
            <a:r>
              <a:rPr lang="en-US" altLang="zh-CN" sz="1000" dirty="0" smtClean="0"/>
              <a:t>Router</a:t>
            </a:r>
            <a:r>
              <a:rPr lang="zh-CN" altLang="en-US" sz="1000" dirty="0" smtClean="0"/>
              <a:t>确认</a:t>
            </a:r>
            <a:r>
              <a:rPr lang="en-US" altLang="zh-CN" sz="1000" dirty="0" smtClean="0"/>
              <a:t>Sniffer Router IP</a:t>
            </a:r>
            <a:r>
              <a:rPr lang="zh-CN" altLang="en-US" sz="1000" dirty="0" smtClean="0"/>
              <a:t>地址</a:t>
            </a:r>
            <a:endParaRPr lang="zh-CN" altLang="en-US" sz="1000" dirty="0"/>
          </a:p>
        </p:txBody>
      </p:sp>
      <p:cxnSp>
        <p:nvCxnSpPr>
          <p:cNvPr id="62" name="直接箭头连接符 61"/>
          <p:cNvCxnSpPr>
            <a:stCxn id="61" idx="0"/>
          </p:cNvCxnSpPr>
          <p:nvPr/>
        </p:nvCxnSpPr>
        <p:spPr>
          <a:xfrm flipV="1">
            <a:off x="1507473" y="2697311"/>
            <a:ext cx="1356377" cy="8043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3522338"/>
            <a:ext cx="6866667" cy="9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50" y="1032410"/>
            <a:ext cx="8176190" cy="1288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4556227"/>
            <a:ext cx="6657143" cy="8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63106" y="1545459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查看当前线上支持抓取的设备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632410" y="2737116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启动指定设备开始抓包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63106" y="3813862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查询当前正在进行抓包的设备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722178" y="489060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停止指定的抓包设备</a:t>
            </a:r>
            <a:endParaRPr lang="zh-CN" altLang="en-US" sz="1400" dirty="0"/>
          </a:p>
        </p:txBody>
      </p:sp>
      <p:sp>
        <p:nvSpPr>
          <p:cNvPr id="28" name="object 164"/>
          <p:cNvSpPr txBox="1"/>
          <p:nvPr/>
        </p:nvSpPr>
        <p:spPr>
          <a:xfrm>
            <a:off x="2517712" y="222919"/>
            <a:ext cx="7432738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Sniffer S</a:t>
            </a:r>
            <a:r>
              <a:rPr lang="en-US" altLang="zh-CN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ystem Online solution B</a:t>
            </a:r>
            <a:endParaRPr sz="1850" dirty="0">
              <a:latin typeface="Microsoft YaHei"/>
              <a:cs typeface="Microsoft YaHei"/>
            </a:endParaRPr>
          </a:p>
        </p:txBody>
      </p:sp>
      <p:sp>
        <p:nvSpPr>
          <p:cNvPr id="29" name="object 166"/>
          <p:cNvSpPr/>
          <p:nvPr/>
        </p:nvSpPr>
        <p:spPr>
          <a:xfrm>
            <a:off x="2350420" y="275252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4">
                <a:moveTo>
                  <a:pt x="0" y="0"/>
                </a:moveTo>
                <a:lnTo>
                  <a:pt x="0" y="2667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5"/>
          <p:cNvSpPr txBox="1">
            <a:spLocks/>
          </p:cNvSpPr>
          <p:nvPr/>
        </p:nvSpPr>
        <p:spPr>
          <a:xfrm>
            <a:off x="505171" y="211033"/>
            <a:ext cx="164973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kern="0" dirty="0" smtClean="0">
                <a:solidFill>
                  <a:schemeClr val="bg1"/>
                </a:solidFill>
                <a:latin typeface="Microsoft YaHei"/>
                <a:ea typeface="+mj-ea"/>
                <a:cs typeface="Microsoft YaHei"/>
              </a:rPr>
              <a:t>SNIFFER</a:t>
            </a: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/>
              <a:ea typeface="+mj-ea"/>
              <a:cs typeface="Microsoft YaHei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850" y="2421782"/>
            <a:ext cx="7057143" cy="10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4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64"/>
          <p:cNvSpPr txBox="1"/>
          <p:nvPr/>
        </p:nvSpPr>
        <p:spPr>
          <a:xfrm>
            <a:off x="2517712" y="222919"/>
            <a:ext cx="7432738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Sniffer S</a:t>
            </a:r>
            <a:r>
              <a:rPr lang="en-US" altLang="zh-CN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ystem Online solution B</a:t>
            </a:r>
            <a:endParaRPr sz="1850" dirty="0">
              <a:latin typeface="Microsoft YaHei"/>
              <a:cs typeface="Microsoft YaHei"/>
            </a:endParaRPr>
          </a:p>
        </p:txBody>
      </p:sp>
      <p:sp>
        <p:nvSpPr>
          <p:cNvPr id="29" name="object 166"/>
          <p:cNvSpPr/>
          <p:nvPr/>
        </p:nvSpPr>
        <p:spPr>
          <a:xfrm>
            <a:off x="2350420" y="275252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4">
                <a:moveTo>
                  <a:pt x="0" y="0"/>
                </a:moveTo>
                <a:lnTo>
                  <a:pt x="0" y="2667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5"/>
          <p:cNvSpPr txBox="1">
            <a:spLocks/>
          </p:cNvSpPr>
          <p:nvPr/>
        </p:nvSpPr>
        <p:spPr>
          <a:xfrm>
            <a:off x="505171" y="211033"/>
            <a:ext cx="164973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kern="0" dirty="0" smtClean="0">
                <a:solidFill>
                  <a:schemeClr val="bg1"/>
                </a:solidFill>
                <a:latin typeface="Microsoft YaHei"/>
                <a:ea typeface="+mj-ea"/>
                <a:cs typeface="Microsoft YaHei"/>
              </a:rPr>
              <a:t>SNIFFER</a:t>
            </a: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/>
              <a:ea typeface="+mj-ea"/>
              <a:cs typeface="Microsoft Ya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7673" y="2690964"/>
            <a:ext cx="3352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例如：</a:t>
            </a:r>
            <a:r>
              <a:rPr lang="en-US" altLang="zh-CN" sz="1000" dirty="0" smtClean="0">
                <a:hlinkClick r:id="rId3"/>
              </a:rPr>
              <a:t>http</a:t>
            </a:r>
            <a:r>
              <a:rPr lang="en-US" altLang="zh-CN" sz="1000" dirty="0">
                <a:hlinkClick r:id="rId3"/>
              </a:rPr>
              <a:t>://10.17.3.103:8000/?</a:t>
            </a:r>
            <a:r>
              <a:rPr lang="en-US" altLang="zh-CN" sz="1000" dirty="0" smtClean="0">
                <a:hlinkClick r:id="rId3"/>
              </a:rPr>
              <a:t>cmd=start&amp;ip=10.17.7.107</a:t>
            </a:r>
            <a:endParaRPr lang="en-US" altLang="zh-CN" sz="1000" dirty="0" smtClean="0"/>
          </a:p>
          <a:p>
            <a:r>
              <a:rPr lang="zh-CN" altLang="en-US" sz="1000" dirty="0" smtClean="0"/>
              <a:t>完整参数：</a:t>
            </a:r>
            <a:endParaRPr lang="en-US" altLang="zh-CN" sz="10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57660"/>
              </p:ext>
            </p:extLst>
          </p:nvPr>
        </p:nvGraphicFramePr>
        <p:xfrm>
          <a:off x="977900" y="3165475"/>
          <a:ext cx="894475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756"/>
                <a:gridCol w="2559756"/>
                <a:gridCol w="465455"/>
                <a:gridCol w="1989455"/>
                <a:gridCol w="1370330"/>
              </a:tblGrid>
              <a:tr h="119863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参数名称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描述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必填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备注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示例</a:t>
                      </a:r>
                      <a:endParaRPr lang="zh-CN" altLang="en-US" sz="1000" dirty="0"/>
                    </a:p>
                  </a:txBody>
                  <a:tcPr/>
                </a:tc>
              </a:tr>
              <a:tr h="119863"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ip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抓包设备</a:t>
                      </a:r>
                      <a:r>
                        <a:rPr lang="en-US" altLang="zh-CN" sz="1000" dirty="0" smtClean="0"/>
                        <a:t>IP</a:t>
                      </a:r>
                      <a:r>
                        <a:rPr lang="zh-CN" altLang="en-US" sz="1000" dirty="0" smtClean="0"/>
                        <a:t>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V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需要能匹配上配置文件支持列表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Ip</a:t>
                      </a:r>
                      <a:r>
                        <a:rPr lang="en-US" altLang="zh-CN" sz="1000" dirty="0" smtClean="0"/>
                        <a:t>=10.17.7.107</a:t>
                      </a:r>
                      <a:endParaRPr lang="zh-CN" altLang="en-US" sz="1000" dirty="0"/>
                    </a:p>
                  </a:txBody>
                  <a:tcPr/>
                </a:tc>
              </a:tr>
              <a:tr h="1198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interface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抓包设备抓包接口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V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需要能匹配上配置文件支持列表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Interface=mon1</a:t>
                      </a:r>
                      <a:endParaRPr lang="zh-CN" altLang="en-US" sz="1000" dirty="0"/>
                    </a:p>
                  </a:txBody>
                  <a:tcPr/>
                </a:tc>
              </a:tr>
              <a:tr h="119863"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dst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抓取的报文存储位置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会默认存入</a:t>
                      </a:r>
                      <a:r>
                        <a:rPr lang="en-US" altLang="zh-CN" sz="1000" dirty="0" smtClean="0"/>
                        <a:t>web server</a:t>
                      </a:r>
                      <a:r>
                        <a:rPr lang="zh-CN" altLang="en-US" sz="1000" dirty="0" smtClean="0"/>
                        <a:t>方便下载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local://path/to/localte</a:t>
                      </a:r>
                      <a:endParaRPr lang="zh-CN" altLang="en-US" sz="1000" dirty="0"/>
                    </a:p>
                  </a:txBody>
                  <a:tcPr/>
                </a:tc>
              </a:tr>
              <a:tr h="1198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channel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抓包信道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会从配置文件取默认值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1198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user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抓包设备的用户名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会从配置文件中获取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1198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password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抓包设备的密码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会从配置文件中获取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194778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type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抓包设备的类型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会从配置文件中获取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type=</a:t>
                      </a:r>
                      <a:r>
                        <a:rPr lang="en-US" altLang="zh-CN" sz="1000" dirty="0" err="1" smtClean="0"/>
                        <a:t>openwrt</a:t>
                      </a:r>
                      <a:endParaRPr lang="en-US" altLang="zh-CN" sz="1000" dirty="0" smtClean="0"/>
                    </a:p>
                    <a:p>
                      <a:r>
                        <a:rPr lang="en-US" altLang="zh-CN" sz="1000" dirty="0" smtClean="0"/>
                        <a:t>type=Ubuntu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917673" y="1512333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启动指定设备开始抓包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17673" y="5603875"/>
            <a:ext cx="7527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抓取的报文下载链接会返回值中体现，如上图：</a:t>
            </a:r>
            <a:r>
              <a:rPr lang="en-US" altLang="zh-CN" sz="1200" dirty="0">
                <a:hlinkClick r:id="rId4"/>
              </a:rPr>
              <a:t>http://</a:t>
            </a:r>
            <a:r>
              <a:rPr lang="en-US" altLang="zh-CN" sz="1200" dirty="0" smtClean="0">
                <a:hlinkClick r:id="rId4"/>
              </a:rPr>
              <a:t>10.17.3.103/10.17.7.107/2023_11_15_8_8_48_13.pcapng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0" y="1260475"/>
            <a:ext cx="6934200" cy="843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48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64"/>
          <p:cNvSpPr txBox="1"/>
          <p:nvPr/>
        </p:nvSpPr>
        <p:spPr>
          <a:xfrm>
            <a:off x="2517712" y="222919"/>
            <a:ext cx="7432738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Sniffer S</a:t>
            </a:r>
            <a:r>
              <a:rPr lang="en-US" altLang="zh-CN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ystem Online solution B</a:t>
            </a:r>
            <a:endParaRPr sz="1850" dirty="0">
              <a:latin typeface="Microsoft YaHei"/>
              <a:cs typeface="Microsoft YaHei"/>
            </a:endParaRPr>
          </a:p>
        </p:txBody>
      </p:sp>
      <p:sp>
        <p:nvSpPr>
          <p:cNvPr id="29" name="object 166"/>
          <p:cNvSpPr/>
          <p:nvPr/>
        </p:nvSpPr>
        <p:spPr>
          <a:xfrm>
            <a:off x="2350420" y="275252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4">
                <a:moveTo>
                  <a:pt x="0" y="0"/>
                </a:moveTo>
                <a:lnTo>
                  <a:pt x="0" y="2667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5"/>
          <p:cNvSpPr txBox="1">
            <a:spLocks/>
          </p:cNvSpPr>
          <p:nvPr/>
        </p:nvSpPr>
        <p:spPr>
          <a:xfrm>
            <a:off x="505171" y="211033"/>
            <a:ext cx="164973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kern="0" dirty="0" smtClean="0">
                <a:solidFill>
                  <a:schemeClr val="bg1"/>
                </a:solidFill>
                <a:latin typeface="Microsoft YaHei"/>
                <a:ea typeface="+mj-ea"/>
                <a:cs typeface="Microsoft YaHei"/>
              </a:rPr>
              <a:t>SNIFFER</a:t>
            </a: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/>
              <a:ea typeface="+mj-ea"/>
              <a:cs typeface="Microsoft Ya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440" y="3224364"/>
            <a:ext cx="4259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例如：</a:t>
            </a:r>
            <a:r>
              <a:rPr lang="en-US" altLang="zh-CN" sz="1000" dirty="0">
                <a:hlinkClick r:id="rId3"/>
              </a:rPr>
              <a:t>http://10.17.3.103:8000/?</a:t>
            </a:r>
            <a:r>
              <a:rPr lang="en-US" altLang="zh-CN" sz="1000" dirty="0" smtClean="0">
                <a:hlinkClick r:id="rId3"/>
              </a:rPr>
              <a:t>cmd=stop&amp;ip=10.17.7.107&amp;interface=mon1</a:t>
            </a:r>
            <a:endParaRPr lang="en-US" altLang="zh-CN" sz="1000" dirty="0" smtClean="0"/>
          </a:p>
          <a:p>
            <a:r>
              <a:rPr lang="zh-CN" altLang="en-US" sz="1000" dirty="0" smtClean="0"/>
              <a:t>完整参数：</a:t>
            </a:r>
            <a:endParaRPr lang="en-US" altLang="zh-CN" sz="10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5864"/>
              </p:ext>
            </p:extLst>
          </p:nvPr>
        </p:nvGraphicFramePr>
        <p:xfrm>
          <a:off x="973667" y="3698875"/>
          <a:ext cx="89447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756"/>
                <a:gridCol w="2559756"/>
                <a:gridCol w="465455"/>
                <a:gridCol w="1989455"/>
                <a:gridCol w="1370330"/>
              </a:tblGrid>
              <a:tr h="119863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参数名称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描述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必填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备注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示例</a:t>
                      </a:r>
                      <a:endParaRPr lang="zh-CN" altLang="en-US" sz="1000" dirty="0"/>
                    </a:p>
                  </a:txBody>
                  <a:tcPr/>
                </a:tc>
              </a:tr>
              <a:tr h="119863"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ip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抓包设备</a:t>
                      </a:r>
                      <a:r>
                        <a:rPr lang="en-US" altLang="zh-CN" sz="1000" dirty="0" smtClean="0"/>
                        <a:t>IP</a:t>
                      </a:r>
                      <a:r>
                        <a:rPr lang="zh-CN" altLang="en-US" sz="1000" dirty="0" smtClean="0"/>
                        <a:t>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V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需要能匹配上配置文件支持列表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Ip</a:t>
                      </a:r>
                      <a:r>
                        <a:rPr lang="en-US" altLang="zh-CN" sz="1000" dirty="0" smtClean="0"/>
                        <a:t>=10.17.7.107</a:t>
                      </a:r>
                      <a:endParaRPr lang="zh-CN" altLang="en-US" sz="1000" dirty="0"/>
                    </a:p>
                  </a:txBody>
                  <a:tcPr/>
                </a:tc>
              </a:tr>
              <a:tr h="1198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interface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抓包设备抓包接口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V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需要能匹配上配置文件支持列表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Interface=mon1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595" y="1197779"/>
            <a:ext cx="6657143" cy="8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885923" y="1532160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停止指定的抓包设备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50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3" y="1793875"/>
            <a:ext cx="9803311" cy="3733800"/>
          </a:xfrm>
          <a:prstGeom prst="rect">
            <a:avLst/>
          </a:prstGeom>
        </p:spPr>
      </p:pic>
      <p:sp>
        <p:nvSpPr>
          <p:cNvPr id="8" name="object 164"/>
          <p:cNvSpPr txBox="1"/>
          <p:nvPr/>
        </p:nvSpPr>
        <p:spPr>
          <a:xfrm>
            <a:off x="2517712" y="222919"/>
            <a:ext cx="7432738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Sniffer S</a:t>
            </a:r>
            <a:r>
              <a:rPr lang="en-US" altLang="zh-CN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ystem Online solution </a:t>
            </a:r>
            <a:r>
              <a:rPr lang="en-US" altLang="zh-CN" sz="1850" b="1" spc="2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B.offline</a:t>
            </a:r>
            <a:endParaRPr sz="1850" dirty="0">
              <a:latin typeface="Microsoft YaHei"/>
              <a:cs typeface="Microsoft YaHei"/>
            </a:endParaRPr>
          </a:p>
        </p:txBody>
      </p:sp>
      <p:sp>
        <p:nvSpPr>
          <p:cNvPr id="9" name="object 166"/>
          <p:cNvSpPr/>
          <p:nvPr/>
        </p:nvSpPr>
        <p:spPr>
          <a:xfrm>
            <a:off x="2350420" y="275252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4">
                <a:moveTo>
                  <a:pt x="0" y="0"/>
                </a:moveTo>
                <a:lnTo>
                  <a:pt x="0" y="2667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5"/>
          <p:cNvSpPr txBox="1">
            <a:spLocks/>
          </p:cNvSpPr>
          <p:nvPr/>
        </p:nvSpPr>
        <p:spPr>
          <a:xfrm>
            <a:off x="505171" y="211033"/>
            <a:ext cx="164973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kern="0" dirty="0" smtClean="0">
                <a:solidFill>
                  <a:schemeClr val="bg1"/>
                </a:solidFill>
                <a:latin typeface="Microsoft YaHei"/>
                <a:ea typeface="+mj-ea"/>
                <a:cs typeface="Microsoft YaHei"/>
              </a:rPr>
              <a:t>SNIFFER</a:t>
            </a: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/>
              <a:ea typeface="+mj-ea"/>
              <a:cs typeface="Microsoft Ya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7833" y="955675"/>
            <a:ext cx="2817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通过</a:t>
            </a:r>
            <a:r>
              <a:rPr lang="en-US" altLang="zh-CN" sz="1200" dirty="0" err="1" smtClean="0"/>
              <a:t>mobaxterm</a:t>
            </a:r>
            <a:r>
              <a:rPr lang="zh-CN" altLang="en-US" sz="1200" dirty="0" smtClean="0"/>
              <a:t>远程</a:t>
            </a:r>
            <a:r>
              <a:rPr lang="en-US" altLang="zh-CN" sz="1200" dirty="0" smtClean="0"/>
              <a:t>SSH</a:t>
            </a:r>
            <a:r>
              <a:rPr lang="zh-CN" altLang="en-US" sz="1200" dirty="0" smtClean="0"/>
              <a:t>登录</a:t>
            </a:r>
            <a:r>
              <a:rPr lang="en-US" altLang="zh-CN" sz="1200" dirty="0" smtClean="0"/>
              <a:t>10.17.3.103</a:t>
            </a:r>
            <a:endParaRPr lang="en-US" altLang="zh-CN" sz="1200" dirty="0"/>
          </a:p>
          <a:p>
            <a:r>
              <a:rPr lang="zh-CN" altLang="en-US" sz="1200" dirty="0" smtClean="0"/>
              <a:t>用户名：</a:t>
            </a:r>
            <a:r>
              <a:rPr lang="en-US" altLang="zh-CN" sz="1200" dirty="0" err="1" smtClean="0"/>
              <a:t>aix</a:t>
            </a:r>
            <a:endParaRPr lang="en-US" altLang="zh-CN" sz="1200" dirty="0" smtClean="0"/>
          </a:p>
          <a:p>
            <a:r>
              <a:rPr lang="zh-CN" altLang="en-US" sz="1200" dirty="0" smtClean="0"/>
              <a:t>密码：</a:t>
            </a:r>
            <a:r>
              <a:rPr lang="en-US" altLang="zh-CN" sz="1200" dirty="0" smtClean="0"/>
              <a:t>12345678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39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64"/>
          <p:cNvSpPr txBox="1"/>
          <p:nvPr/>
        </p:nvSpPr>
        <p:spPr>
          <a:xfrm>
            <a:off x="2517712" y="222919"/>
            <a:ext cx="7432738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Sniffer S</a:t>
            </a:r>
            <a:r>
              <a:rPr lang="en-US" altLang="zh-CN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ystem Online solution </a:t>
            </a:r>
            <a:r>
              <a:rPr lang="en-US" altLang="zh-CN" sz="1850" b="1" spc="2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B.offline</a:t>
            </a:r>
            <a:endParaRPr sz="1850" dirty="0">
              <a:latin typeface="Microsoft YaHei"/>
              <a:cs typeface="Microsoft YaHei"/>
            </a:endParaRPr>
          </a:p>
        </p:txBody>
      </p:sp>
      <p:sp>
        <p:nvSpPr>
          <p:cNvPr id="9" name="object 166"/>
          <p:cNvSpPr/>
          <p:nvPr/>
        </p:nvSpPr>
        <p:spPr>
          <a:xfrm>
            <a:off x="2350420" y="275252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4">
                <a:moveTo>
                  <a:pt x="0" y="0"/>
                </a:moveTo>
                <a:lnTo>
                  <a:pt x="0" y="2667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5"/>
          <p:cNvSpPr txBox="1">
            <a:spLocks/>
          </p:cNvSpPr>
          <p:nvPr/>
        </p:nvSpPr>
        <p:spPr>
          <a:xfrm>
            <a:off x="505171" y="211033"/>
            <a:ext cx="164973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kern="0" dirty="0" smtClean="0">
                <a:solidFill>
                  <a:schemeClr val="bg1"/>
                </a:solidFill>
                <a:latin typeface="Microsoft YaHei"/>
                <a:ea typeface="+mj-ea"/>
                <a:cs typeface="Microsoft YaHei"/>
              </a:rPr>
              <a:t>SNIFFER</a:t>
            </a: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/>
              <a:ea typeface="+mj-ea"/>
              <a:cs typeface="Microsoft YaHei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1946275"/>
            <a:ext cx="8887883" cy="417615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2650" y="1031875"/>
            <a:ext cx="79502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rshark</a:t>
            </a:r>
            <a:r>
              <a:rPr lang="en-US" altLang="zh-CN" sz="1200" dirty="0"/>
              <a:t>  -u root -p 12345678 -imon1 -c 1 --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 10.17.7.107  --port 22  --type </a:t>
            </a:r>
            <a:r>
              <a:rPr lang="en-US" altLang="zh-CN" sz="1200" dirty="0" err="1" smtClean="0"/>
              <a:t>openwrt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上述命令会自动在</a:t>
            </a:r>
            <a:r>
              <a:rPr lang="en-US" altLang="zh-CN" sz="1200" dirty="0" smtClean="0"/>
              <a:t>OA</a:t>
            </a:r>
            <a:r>
              <a:rPr lang="zh-CN" altLang="en-US" sz="1200" dirty="0" smtClean="0"/>
              <a:t>电脑上打开</a:t>
            </a:r>
            <a:r>
              <a:rPr lang="en-US" altLang="zh-CN" sz="1200" dirty="0" err="1" smtClean="0"/>
              <a:t>wireshark</a:t>
            </a:r>
            <a:r>
              <a:rPr lang="zh-CN" altLang="en-US" sz="1200" dirty="0" smtClean="0"/>
              <a:t>并开始抓包，停止后自行保存至本地目录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2693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64"/>
          <p:cNvSpPr txBox="1"/>
          <p:nvPr/>
        </p:nvSpPr>
        <p:spPr>
          <a:xfrm>
            <a:off x="2517712" y="222919"/>
            <a:ext cx="7432738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2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OpenWRT</a:t>
            </a:r>
            <a:r>
              <a:rPr lang="en-US" sz="1850" b="1" spc="20" dirty="0" smtClean="0">
                <a:solidFill>
                  <a:srgbClr val="FFFFFF"/>
                </a:solidFill>
                <a:latin typeface="Microsoft YaHei"/>
                <a:cs typeface="Microsoft YaHei"/>
              </a:rPr>
              <a:t> configure Sample</a:t>
            </a:r>
            <a:endParaRPr sz="1850" dirty="0">
              <a:latin typeface="Microsoft YaHei"/>
              <a:cs typeface="Microsoft YaHei"/>
            </a:endParaRPr>
          </a:p>
        </p:txBody>
      </p:sp>
      <p:sp>
        <p:nvSpPr>
          <p:cNvPr id="9" name="object 166"/>
          <p:cNvSpPr/>
          <p:nvPr/>
        </p:nvSpPr>
        <p:spPr>
          <a:xfrm>
            <a:off x="2350420" y="275252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4">
                <a:moveTo>
                  <a:pt x="0" y="0"/>
                </a:moveTo>
                <a:lnTo>
                  <a:pt x="0" y="2667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5"/>
          <p:cNvSpPr txBox="1">
            <a:spLocks/>
          </p:cNvSpPr>
          <p:nvPr/>
        </p:nvSpPr>
        <p:spPr>
          <a:xfrm>
            <a:off x="505171" y="211033"/>
            <a:ext cx="164973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kern="0" dirty="0" smtClean="0">
                <a:solidFill>
                  <a:schemeClr val="bg1"/>
                </a:solidFill>
                <a:latin typeface="Microsoft YaHei"/>
                <a:ea typeface="+mj-ea"/>
                <a:cs typeface="Microsoft YaHei"/>
              </a:rPr>
              <a:t>SNIFFER</a:t>
            </a: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/>
              <a:ea typeface="+mj-ea"/>
              <a:cs typeface="Microsoft Ya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955675"/>
            <a:ext cx="3181095" cy="4749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44" y="955674"/>
            <a:ext cx="3073106" cy="4749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050" y="117475"/>
            <a:ext cx="2990380" cy="61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158719</TotalTime>
  <Words>707</Words>
  <Application>Microsoft Office PowerPoint</Application>
  <PresentationFormat>自定义</PresentationFormat>
  <Paragraphs>167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新細明體</vt:lpstr>
      <vt:lpstr>宋体</vt:lpstr>
      <vt:lpstr>Microsoft YaHei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簡報模板-1228</dc:title>
  <dc:creator>Eddy</dc:creator>
  <cp:lastModifiedBy>仰石</cp:lastModifiedBy>
  <cp:revision>2366</cp:revision>
  <dcterms:created xsi:type="dcterms:W3CDTF">2022-01-12T08:05:43Z</dcterms:created>
  <dcterms:modified xsi:type="dcterms:W3CDTF">2023-11-23T03:22:48Z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Adobe Illustrator 24.3 (Windows)</vt:lpwstr>
  </property>
  <property fmtid="{D5CDD505-2E9C-101B-9397-08002B2CF9AE}" pid="4" name="LastSaved">
    <vt:filetime>2022-01-12T00:00:00Z</vt:filetime>
  </property>
</Properties>
</file>