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87" r:id="rId2"/>
  </p:sldMasterIdLst>
  <p:notesMasterIdLst>
    <p:notesMasterId r:id="rId63"/>
  </p:notesMasterIdLst>
  <p:handoutMasterIdLst>
    <p:handoutMasterId r:id="rId64"/>
  </p:handoutMasterIdLst>
  <p:sldIdLst>
    <p:sldId id="765" r:id="rId3"/>
    <p:sldId id="677" r:id="rId4"/>
    <p:sldId id="707" r:id="rId5"/>
    <p:sldId id="681" r:id="rId6"/>
    <p:sldId id="709" r:id="rId7"/>
    <p:sldId id="710" r:id="rId8"/>
    <p:sldId id="711" r:id="rId9"/>
    <p:sldId id="712" r:id="rId10"/>
    <p:sldId id="713" r:id="rId11"/>
    <p:sldId id="714" r:id="rId12"/>
    <p:sldId id="715" r:id="rId13"/>
    <p:sldId id="716" r:id="rId14"/>
    <p:sldId id="717" r:id="rId15"/>
    <p:sldId id="718" r:id="rId16"/>
    <p:sldId id="719" r:id="rId17"/>
    <p:sldId id="720" r:id="rId18"/>
    <p:sldId id="721" r:id="rId19"/>
    <p:sldId id="722" r:id="rId20"/>
    <p:sldId id="724" r:id="rId21"/>
    <p:sldId id="723" r:id="rId22"/>
    <p:sldId id="725" r:id="rId23"/>
    <p:sldId id="726" r:id="rId24"/>
    <p:sldId id="727" r:id="rId25"/>
    <p:sldId id="728" r:id="rId26"/>
    <p:sldId id="729" r:id="rId27"/>
    <p:sldId id="730" r:id="rId28"/>
    <p:sldId id="731" r:id="rId29"/>
    <p:sldId id="732" r:id="rId30"/>
    <p:sldId id="733" r:id="rId31"/>
    <p:sldId id="734" r:id="rId32"/>
    <p:sldId id="735" r:id="rId33"/>
    <p:sldId id="736" r:id="rId34"/>
    <p:sldId id="738" r:id="rId35"/>
    <p:sldId id="737" r:id="rId36"/>
    <p:sldId id="739" r:id="rId37"/>
    <p:sldId id="740" r:id="rId38"/>
    <p:sldId id="741" r:id="rId39"/>
    <p:sldId id="742" r:id="rId40"/>
    <p:sldId id="743" r:id="rId41"/>
    <p:sldId id="749" r:id="rId42"/>
    <p:sldId id="744" r:id="rId43"/>
    <p:sldId id="747" r:id="rId44"/>
    <p:sldId id="745" r:id="rId45"/>
    <p:sldId id="746" r:id="rId46"/>
    <p:sldId id="748" r:id="rId47"/>
    <p:sldId id="750" r:id="rId48"/>
    <p:sldId id="751" r:id="rId49"/>
    <p:sldId id="752" r:id="rId50"/>
    <p:sldId id="753" r:id="rId51"/>
    <p:sldId id="754" r:id="rId52"/>
    <p:sldId id="755" r:id="rId53"/>
    <p:sldId id="756" r:id="rId54"/>
    <p:sldId id="757" r:id="rId55"/>
    <p:sldId id="758" r:id="rId56"/>
    <p:sldId id="760" r:id="rId57"/>
    <p:sldId id="759" r:id="rId58"/>
    <p:sldId id="761" r:id="rId59"/>
    <p:sldId id="762" r:id="rId60"/>
    <p:sldId id="763" r:id="rId61"/>
    <p:sldId id="764"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7" autoAdjust="0"/>
    <p:restoredTop sz="85482" autoAdjust="0"/>
  </p:normalViewPr>
  <p:slideViewPr>
    <p:cSldViewPr>
      <p:cViewPr varScale="1">
        <p:scale>
          <a:sx n="73" d="100"/>
          <a:sy n="73" d="100"/>
        </p:scale>
        <p:origin x="1757" y="72"/>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2022-06-18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6/18/2022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083349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1020118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92260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1991771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262440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4209925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461401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450009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381261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216016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65697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1256253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242434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3848015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2245855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021170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2555250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479200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1407122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1577691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17334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2729282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1057459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3891347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2559811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396049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1685286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3428818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4034481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748643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2945408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179544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2879856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162023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12638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1425963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3020130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20356841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161471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46</a:t>
            </a:fld>
            <a:endParaRPr lang="en-US" altLang="zh-CN"/>
          </a:p>
        </p:txBody>
      </p:sp>
    </p:spTree>
    <p:extLst>
      <p:ext uri="{BB962C8B-B14F-4D97-AF65-F5344CB8AC3E}">
        <p14:creationId xmlns:p14="http://schemas.microsoft.com/office/powerpoint/2010/main" val="3966627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47</a:t>
            </a:fld>
            <a:endParaRPr lang="en-US" altLang="zh-CN"/>
          </a:p>
        </p:txBody>
      </p:sp>
    </p:spTree>
    <p:extLst>
      <p:ext uri="{BB962C8B-B14F-4D97-AF65-F5344CB8AC3E}">
        <p14:creationId xmlns:p14="http://schemas.microsoft.com/office/powerpoint/2010/main" val="33998942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48</a:t>
            </a:fld>
            <a:endParaRPr lang="en-US" altLang="zh-CN"/>
          </a:p>
        </p:txBody>
      </p:sp>
    </p:spTree>
    <p:extLst>
      <p:ext uri="{BB962C8B-B14F-4D97-AF65-F5344CB8AC3E}">
        <p14:creationId xmlns:p14="http://schemas.microsoft.com/office/powerpoint/2010/main" val="3132834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49</a:t>
            </a:fld>
            <a:endParaRPr lang="en-US" altLang="zh-CN"/>
          </a:p>
        </p:txBody>
      </p:sp>
    </p:spTree>
    <p:extLst>
      <p:ext uri="{BB962C8B-B14F-4D97-AF65-F5344CB8AC3E}">
        <p14:creationId xmlns:p14="http://schemas.microsoft.com/office/powerpoint/2010/main" val="206346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23226791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50</a:t>
            </a:fld>
            <a:endParaRPr lang="en-US" altLang="zh-CN"/>
          </a:p>
        </p:txBody>
      </p:sp>
    </p:spTree>
    <p:extLst>
      <p:ext uri="{BB962C8B-B14F-4D97-AF65-F5344CB8AC3E}">
        <p14:creationId xmlns:p14="http://schemas.microsoft.com/office/powerpoint/2010/main" val="28156634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51</a:t>
            </a:fld>
            <a:endParaRPr lang="en-US" altLang="zh-CN"/>
          </a:p>
        </p:txBody>
      </p:sp>
    </p:spTree>
    <p:extLst>
      <p:ext uri="{BB962C8B-B14F-4D97-AF65-F5344CB8AC3E}">
        <p14:creationId xmlns:p14="http://schemas.microsoft.com/office/powerpoint/2010/main" val="35087382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52</a:t>
            </a:fld>
            <a:endParaRPr lang="en-US" altLang="zh-CN"/>
          </a:p>
        </p:txBody>
      </p:sp>
    </p:spTree>
    <p:extLst>
      <p:ext uri="{BB962C8B-B14F-4D97-AF65-F5344CB8AC3E}">
        <p14:creationId xmlns:p14="http://schemas.microsoft.com/office/powerpoint/2010/main" val="915291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53</a:t>
            </a:fld>
            <a:endParaRPr lang="en-US" altLang="zh-CN"/>
          </a:p>
        </p:txBody>
      </p:sp>
    </p:spTree>
    <p:extLst>
      <p:ext uri="{BB962C8B-B14F-4D97-AF65-F5344CB8AC3E}">
        <p14:creationId xmlns:p14="http://schemas.microsoft.com/office/powerpoint/2010/main" val="1189709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54</a:t>
            </a:fld>
            <a:endParaRPr lang="en-US" altLang="zh-CN"/>
          </a:p>
        </p:txBody>
      </p:sp>
    </p:spTree>
    <p:extLst>
      <p:ext uri="{BB962C8B-B14F-4D97-AF65-F5344CB8AC3E}">
        <p14:creationId xmlns:p14="http://schemas.microsoft.com/office/powerpoint/2010/main" val="443536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55</a:t>
            </a:fld>
            <a:endParaRPr lang="en-US" altLang="zh-CN"/>
          </a:p>
        </p:txBody>
      </p:sp>
    </p:spTree>
    <p:extLst>
      <p:ext uri="{BB962C8B-B14F-4D97-AF65-F5344CB8AC3E}">
        <p14:creationId xmlns:p14="http://schemas.microsoft.com/office/powerpoint/2010/main" val="4277727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56</a:t>
            </a:fld>
            <a:endParaRPr lang="en-US" altLang="zh-CN"/>
          </a:p>
        </p:txBody>
      </p:sp>
    </p:spTree>
    <p:extLst>
      <p:ext uri="{BB962C8B-B14F-4D97-AF65-F5344CB8AC3E}">
        <p14:creationId xmlns:p14="http://schemas.microsoft.com/office/powerpoint/2010/main" val="28665490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57</a:t>
            </a:fld>
            <a:endParaRPr lang="en-US" altLang="zh-CN"/>
          </a:p>
        </p:txBody>
      </p:sp>
    </p:spTree>
    <p:extLst>
      <p:ext uri="{BB962C8B-B14F-4D97-AF65-F5344CB8AC3E}">
        <p14:creationId xmlns:p14="http://schemas.microsoft.com/office/powerpoint/2010/main" val="1956915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58</a:t>
            </a:fld>
            <a:endParaRPr lang="en-US" altLang="zh-CN"/>
          </a:p>
        </p:txBody>
      </p:sp>
    </p:spTree>
    <p:extLst>
      <p:ext uri="{BB962C8B-B14F-4D97-AF65-F5344CB8AC3E}">
        <p14:creationId xmlns:p14="http://schemas.microsoft.com/office/powerpoint/2010/main" val="229337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59</a:t>
            </a:fld>
            <a:endParaRPr lang="en-US" altLang="zh-CN"/>
          </a:p>
        </p:txBody>
      </p:sp>
    </p:spTree>
    <p:extLst>
      <p:ext uri="{BB962C8B-B14F-4D97-AF65-F5344CB8AC3E}">
        <p14:creationId xmlns:p14="http://schemas.microsoft.com/office/powerpoint/2010/main" val="373385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21199742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60</a:t>
            </a:fld>
            <a:endParaRPr lang="en-US" altLang="zh-CN"/>
          </a:p>
        </p:txBody>
      </p:sp>
    </p:spTree>
    <p:extLst>
      <p:ext uri="{BB962C8B-B14F-4D97-AF65-F5344CB8AC3E}">
        <p14:creationId xmlns:p14="http://schemas.microsoft.com/office/powerpoint/2010/main" val="266833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156391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413298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390550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20C69-E60B-4B56-BD48-3BF1B186CB0E}"/>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3" name="Footer Placeholder 2">
            <a:extLst>
              <a:ext uri="{FF2B5EF4-FFF2-40B4-BE49-F238E27FC236}">
                <a16:creationId xmlns:a16="http://schemas.microsoft.com/office/drawing/2014/main" id="{7FDA9A50-B5FC-446F-A905-6E41644A7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58701E-B288-4B2B-9BDA-435F6D0C8DDA}"/>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198718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853E-0B56-49BE-ACCE-B74359394A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EE9D1C-3A0D-4015-A581-EB9C52E85AB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31C59-8AAE-4F68-B768-C10ED9CDBF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F4CA773-B9D7-4381-9A10-4D57C316E6E6}"/>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6" name="Footer Placeholder 5">
            <a:extLst>
              <a:ext uri="{FF2B5EF4-FFF2-40B4-BE49-F238E27FC236}">
                <a16:creationId xmlns:a16="http://schemas.microsoft.com/office/drawing/2014/main" id="{25DDDAFF-1253-4F4C-87F5-B6B122F34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EAE36-DC7E-48DC-A4B9-7836E55A12B2}"/>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3162798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E127-57BA-4329-8AE6-5A1F3424E15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59B598A-C0D8-44B6-B856-38BEB2FB5A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E061EF0-33DB-4E7A-AF9E-CEB8801D052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A12623-B3DB-4D89-A232-ABC23142BDBB}"/>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6" name="Footer Placeholder 5">
            <a:extLst>
              <a:ext uri="{FF2B5EF4-FFF2-40B4-BE49-F238E27FC236}">
                <a16:creationId xmlns:a16="http://schemas.microsoft.com/office/drawing/2014/main" id="{A8AEB92B-3D5E-465D-8A66-0C058FB2A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66E7B-BA0B-4A39-A09B-5A4B65A72976}"/>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53790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D071-1204-4A6B-B0E8-F116709571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7CD57-CD0F-4700-AC56-9209199BC5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01DF7-21DF-4BC2-8C07-5C3D677D9DF1}"/>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5" name="Footer Placeholder 4">
            <a:extLst>
              <a:ext uri="{FF2B5EF4-FFF2-40B4-BE49-F238E27FC236}">
                <a16:creationId xmlns:a16="http://schemas.microsoft.com/office/drawing/2014/main" id="{66CB68A5-B05A-40D6-AE52-14D67DC0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DEB1B-6217-4413-B4DF-CFA36C8004F1}"/>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1001836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FF958-F8ED-49EC-9993-AF40796B0DC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A8990-3560-4912-863F-C8C313DC6649}"/>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202C-229C-44DF-9C0F-81A56A48EBBC}"/>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5" name="Footer Placeholder 4">
            <a:extLst>
              <a:ext uri="{FF2B5EF4-FFF2-40B4-BE49-F238E27FC236}">
                <a16:creationId xmlns:a16="http://schemas.microsoft.com/office/drawing/2014/main" id="{037D52D5-E0BD-4705-BAC5-6B1F885CC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72666-53A9-4DC5-9E34-BC2A2A58BAF0}"/>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87198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
        <p:nvSpPr>
          <p:cNvPr id="3" name="Rectangle 5">
            <a:extLst>
              <a:ext uri="{FF2B5EF4-FFF2-40B4-BE49-F238E27FC236}">
                <a16:creationId xmlns:a16="http://schemas.microsoft.com/office/drawing/2014/main" id="{F94F3C75-590D-4C16-92CD-9EF8675D8538}"/>
              </a:ext>
            </a:extLst>
          </p:cNvPr>
          <p:cNvSpPr>
            <a:spLocks noChangeArrowheads="1"/>
          </p:cNvSpPr>
          <p:nvPr userDrawn="1"/>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193F62F-AA4B-4780-AC6D-E353DB3D9273}"/>
              </a:ext>
            </a:extLst>
          </p:cNvPr>
          <p:cNvSpPr txBox="1"/>
          <p:nvPr userDrawn="1"/>
        </p:nvSpPr>
        <p:spPr>
          <a:xfrm>
            <a:off x="5996985" y="80301"/>
            <a:ext cx="314701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郑艳伟，</a:t>
            </a:r>
            <a:r>
              <a:rPr lang="en-US" altLang="zh-CN" sz="1600" dirty="0">
                <a:solidFill>
                  <a:schemeClr val="bg1"/>
                </a:solidFill>
                <a:latin typeface="微软雅黑" panose="020B0503020204020204" pitchFamily="34" charset="-122"/>
                <a:ea typeface="微软雅黑" panose="020B0503020204020204" pitchFamily="34" charset="-122"/>
              </a:rPr>
              <a:t>zhengyw@sdu.edu.cn</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77CC543-4869-41AC-BEA0-FB62F7F507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9992" y="22777"/>
            <a:ext cx="1368152" cy="426573"/>
          </a:xfrm>
          <a:prstGeom prst="rect">
            <a:avLst/>
          </a:prstGeom>
        </p:spPr>
      </p:pic>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8C6-CCC7-4CE1-94A4-978E18789EB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B714797-1BF6-41D9-B6AA-4D970ABC43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F64736F-5A19-4AB9-8CE8-33CEE2FC8795}"/>
              </a:ext>
            </a:extLst>
          </p:cNvPr>
          <p:cNvSpPr>
            <a:spLocks noGrp="1"/>
          </p:cNvSpPr>
          <p:nvPr>
            <p:ph type="dt" sz="half" idx="10"/>
          </p:nvPr>
        </p:nvSpPr>
        <p:spPr/>
        <p:txBody>
          <a:bodyPr/>
          <a:lstStyle/>
          <a:p>
            <a:pPr>
              <a:defRPr/>
            </a:pPr>
            <a:r>
              <a:rPr lang="en-US"/>
              <a:t>BY1306147 张硕</a:t>
            </a:r>
            <a:endParaRPr lang="en-US" dirty="0"/>
          </a:p>
        </p:txBody>
      </p:sp>
      <p:sp>
        <p:nvSpPr>
          <p:cNvPr id="5" name="Footer Placeholder 4">
            <a:extLst>
              <a:ext uri="{FF2B5EF4-FFF2-40B4-BE49-F238E27FC236}">
                <a16:creationId xmlns:a16="http://schemas.microsoft.com/office/drawing/2014/main" id="{F6B8EEB7-57E7-4074-989C-CE25D3410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5B253-C906-4781-9D19-B9A2FA7A40FE}"/>
              </a:ext>
            </a:extLst>
          </p:cNvPr>
          <p:cNvSpPr>
            <a:spLocks noGrp="1"/>
          </p:cNvSpPr>
          <p:nvPr>
            <p:ph type="sldNum" sz="quarter" idx="12"/>
          </p:nvPr>
        </p:nvSpPr>
        <p:spPr/>
        <p:txBody>
          <a:bodyPr/>
          <a:lstStyle/>
          <a:p>
            <a:pPr>
              <a:defRPr/>
            </a:pPr>
            <a:fld id="{14106B08-2A05-4E4A-BB4F-B483A66EA091}" type="slidenum">
              <a:rPr lang="en-US" smtClean="0"/>
              <a:t>‹#›</a:t>
            </a:fld>
            <a:endParaRPr lang="en-US"/>
          </a:p>
        </p:txBody>
      </p:sp>
    </p:spTree>
    <p:extLst>
      <p:ext uri="{BB962C8B-B14F-4D97-AF65-F5344CB8AC3E}">
        <p14:creationId xmlns:p14="http://schemas.microsoft.com/office/powerpoint/2010/main" val="142648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97B3-B263-418C-ADCC-BDA3BCBB9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DB541-A65F-4FDD-908E-A60189CC4D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0A0F4-18A0-4428-B34C-EE9A5960947A}"/>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5" name="Footer Placeholder 4">
            <a:extLst>
              <a:ext uri="{FF2B5EF4-FFF2-40B4-BE49-F238E27FC236}">
                <a16:creationId xmlns:a16="http://schemas.microsoft.com/office/drawing/2014/main" id="{E6DC1D3E-F3CD-4BB2-98A1-AEB746086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79036-6FE8-4192-846F-F4D939B2BF8B}"/>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345394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CABE-F3A6-45E0-B8C9-5F13CFD233B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289F730-7D90-42CE-A75C-BA4ADCC5B4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F78988-9B7E-43BD-8AB9-1E05CD5CAA5F}"/>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5" name="Footer Placeholder 4">
            <a:extLst>
              <a:ext uri="{FF2B5EF4-FFF2-40B4-BE49-F238E27FC236}">
                <a16:creationId xmlns:a16="http://schemas.microsoft.com/office/drawing/2014/main" id="{21774AF9-323E-4FDE-A8C0-31E4561A6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22811-C2C7-4213-ACFD-C1F49E41297B}"/>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175904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4FE-25D1-4CC1-8E65-A67F749F5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E1597-3FC1-417D-A260-29F2133386A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8EDE26-4E1C-4896-9042-7B777394CBD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781762-C7F2-45C5-8200-46EFE4978922}"/>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6" name="Footer Placeholder 5">
            <a:extLst>
              <a:ext uri="{FF2B5EF4-FFF2-40B4-BE49-F238E27FC236}">
                <a16:creationId xmlns:a16="http://schemas.microsoft.com/office/drawing/2014/main" id="{EEC3D0A3-678D-4FFD-8D74-E603FA16C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ACF58-5CAD-4836-8F27-CEDA79A0ED23}"/>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525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2D01-E44B-49D5-B572-EE893A52CB4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79270-C3A6-48C3-8DD3-5B23AE70A5E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2E87CB7-8515-4919-B25E-2C6536B09B6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06153-225A-47CD-BD58-FD0F20F65FA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A62E307-812C-46AC-9324-C23B17E12777}"/>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474F14-DB19-45C2-9E51-9963EF9C02C1}"/>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8" name="Footer Placeholder 7">
            <a:extLst>
              <a:ext uri="{FF2B5EF4-FFF2-40B4-BE49-F238E27FC236}">
                <a16:creationId xmlns:a16="http://schemas.microsoft.com/office/drawing/2014/main" id="{100BE565-42A9-4371-9A79-2973781FD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2ED21C-5F68-4DBC-A9D9-40169B3BCAA9}"/>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84212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530-DC75-44F0-B58A-7A883EECD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5E381D-3AA7-4719-9484-B7B16339B893}"/>
              </a:ext>
            </a:extLst>
          </p:cNvPr>
          <p:cNvSpPr>
            <a:spLocks noGrp="1"/>
          </p:cNvSpPr>
          <p:nvPr>
            <p:ph type="dt" sz="half" idx="10"/>
          </p:nvPr>
        </p:nvSpPr>
        <p:spPr/>
        <p:txBody>
          <a:bodyPr/>
          <a:lstStyle/>
          <a:p>
            <a:fld id="{82FA51CB-2EA0-4CCE-BC1F-19C7633E457D}" type="datetimeFigureOut">
              <a:rPr lang="zh-CN" altLang="en-US" smtClean="0"/>
              <a:t>2022-06-18</a:t>
            </a:fld>
            <a:endParaRPr lang="zh-CN" altLang="en-US"/>
          </a:p>
        </p:txBody>
      </p:sp>
      <p:sp>
        <p:nvSpPr>
          <p:cNvPr id="4" name="Footer Placeholder 3">
            <a:extLst>
              <a:ext uri="{FF2B5EF4-FFF2-40B4-BE49-F238E27FC236}">
                <a16:creationId xmlns:a16="http://schemas.microsoft.com/office/drawing/2014/main" id="{73FC80DB-AC98-4A90-85A0-C56C8BDF3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C59178-87DC-485D-B823-E102A3C3EFE0}"/>
              </a:ext>
            </a:extLst>
          </p:cNvPr>
          <p:cNvSpPr>
            <a:spLocks noGrp="1"/>
          </p:cNvSpPr>
          <p:nvPr>
            <p:ph type="sldNum" sz="quarter" idx="12"/>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4109903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2022-06-18</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9BC37-E239-42C1-97F2-FC26E146EEE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F5DCD-229E-404A-8A9D-A2119BE5D67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7BD79-1E86-42D0-8C9E-45D5B7DF92A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A51CB-2EA0-4CCE-BC1F-19C7633E457D}" type="datetimeFigureOut">
              <a:rPr lang="zh-CN" altLang="en-US" smtClean="0"/>
              <a:t>2022-06-18</a:t>
            </a:fld>
            <a:endParaRPr lang="zh-CN" altLang="en-US"/>
          </a:p>
        </p:txBody>
      </p:sp>
      <p:sp>
        <p:nvSpPr>
          <p:cNvPr id="5" name="Footer Placeholder 4">
            <a:extLst>
              <a:ext uri="{FF2B5EF4-FFF2-40B4-BE49-F238E27FC236}">
                <a16:creationId xmlns:a16="http://schemas.microsoft.com/office/drawing/2014/main" id="{93BA7122-8253-4578-8F9A-BB46C14D57B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AC16C5-0FA0-41F8-83B6-8E39B95B30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40350901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8.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notesSlide" Target="../notesSlides/notesSlide58.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10.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8087208"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第二章 高级语言及其语法描述</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编译原理</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：余仲星</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15866821709</a:t>
            </a:r>
            <a:r>
              <a:rPr lang="zh-CN" altLang="en-US" dirty="0">
                <a:latin typeface="微软雅黑" panose="020B0503020204020204" pitchFamily="34" charset="-122"/>
                <a:ea typeface="微软雅黑" panose="020B0503020204020204" pitchFamily="34" charset="-122"/>
                <a:cs typeface="黑体" panose="02010609060101010101" pitchFamily="49" charset="-122"/>
              </a:rPr>
              <a:t>（微信同号）</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zhongxing.yu@sdu.edu.cn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2.2.2 </a:t>
            </a:r>
            <a:r>
              <a:rPr lang="zh-CN" altLang="en-US" sz="3200" dirty="0">
                <a:solidFill>
                  <a:srgbClr val="0000FF"/>
                </a:solidFill>
                <a:latin typeface="微软雅黑" panose="020B0503020204020204" pitchFamily="34" charset="-122"/>
                <a:ea typeface="微软雅黑" panose="020B0503020204020204" pitchFamily="34" charset="-122"/>
              </a:rPr>
              <a:t>高级语言的分类</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33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二、应用式语言</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(Applicative Language)</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更注重程序所表示的功能，而不是一个接一个语句的执行。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程序的开发过程是从前面已有的函数出发构造出更复杂的函数，对初始数据集进行操作直至最终的函数可以用于从初始数据计算出最终的结果。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LISP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31093D3D-4F20-467B-8E44-B685F35743AF}"/>
              </a:ext>
            </a:extLst>
          </p:cNvPr>
          <p:cNvSpPr txBox="1">
            <a:spLocks noChangeArrowheads="1"/>
          </p:cNvSpPr>
          <p:nvPr/>
        </p:nvSpPr>
        <p:spPr bwMode="auto">
          <a:xfrm>
            <a:off x="179512" y="3538819"/>
            <a:ext cx="8856984" cy="97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形式：</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函数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11626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2.2.2 </a:t>
            </a:r>
            <a:r>
              <a:rPr lang="zh-CN" altLang="en-US" sz="3200" dirty="0">
                <a:solidFill>
                  <a:srgbClr val="0000FF"/>
                </a:solidFill>
                <a:latin typeface="微软雅黑" panose="020B0503020204020204" pitchFamily="34" charset="-122"/>
                <a:ea typeface="微软雅黑" panose="020B0503020204020204" pitchFamily="34" charset="-122"/>
              </a:rPr>
              <a:t>高级语言的分类</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144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三、基于规则的语言</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(Rule-based Language)</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检查一定的条件，当它满足值，则执行适当的动作。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Prolog</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31093D3D-4F20-467B-8E44-B685F35743AF}"/>
              </a:ext>
            </a:extLst>
          </p:cNvPr>
          <p:cNvSpPr txBox="1">
            <a:spLocks noChangeArrowheads="1"/>
          </p:cNvSpPr>
          <p:nvPr/>
        </p:nvSpPr>
        <p:spPr bwMode="auto">
          <a:xfrm>
            <a:off x="179512" y="3538819"/>
            <a:ext cx="8856984" cy="23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形式：</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条件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动作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条件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动作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2</a:t>
            </a: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条件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动作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061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2.2.2 </a:t>
            </a:r>
            <a:r>
              <a:rPr lang="zh-CN" altLang="en-US" sz="3200" dirty="0">
                <a:solidFill>
                  <a:srgbClr val="0000FF"/>
                </a:solidFill>
                <a:latin typeface="微软雅黑" panose="020B0503020204020204" pitchFamily="34" charset="-122"/>
                <a:ea typeface="微软雅黑" panose="020B0503020204020204" pitchFamily="34" charset="-122"/>
              </a:rPr>
              <a:t>高级语言的分类</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144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四、面向对象的语言</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(Object-Oriented Language)</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主要特征是封装性、继承性、多态性。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举例：目前最流行、最重要的语言。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6367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2.2.3 </a:t>
            </a:r>
            <a:r>
              <a:rPr lang="zh-CN" altLang="en-US" sz="3200" dirty="0">
                <a:solidFill>
                  <a:srgbClr val="0000FF"/>
                </a:solidFill>
                <a:latin typeface="微软雅黑" panose="020B0503020204020204" pitchFamily="34" charset="-122"/>
                <a:ea typeface="微软雅黑" panose="020B0503020204020204" pitchFamily="34" charset="-122"/>
              </a:rPr>
              <a:t>程序结构</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191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Fortran</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Fortran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程序由一个程序段和若干个辅程序段组成。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辅程序段可以是子程序、函数段或数据库。</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每个程序段由一系列说明语句和执行句组成。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4">
            <a:extLst>
              <a:ext uri="{FF2B5EF4-FFF2-40B4-BE49-F238E27FC236}">
                <a16:creationId xmlns:a16="http://schemas.microsoft.com/office/drawing/2014/main" id="{3A47F27A-58A4-4FED-A09F-4E5B70CD673D}"/>
              </a:ext>
            </a:extLst>
          </p:cNvPr>
          <p:cNvSpPr txBox="1">
            <a:spLocks noChangeArrowheads="1"/>
          </p:cNvSpPr>
          <p:nvPr/>
        </p:nvSpPr>
        <p:spPr bwMode="auto">
          <a:xfrm>
            <a:off x="539552" y="3428386"/>
            <a:ext cx="2808312" cy="294542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PROGRAM MAIN</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END</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SUBROUTINE SUB1</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END</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FUNCTION  FUN1</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a:t>
            </a:r>
          </a:p>
          <a:p>
            <a:pPr eaLnBrk="1" hangingPunct="1">
              <a:lnSpc>
                <a:spcPct val="70000"/>
              </a:lnSpc>
              <a:spcBef>
                <a:spcPct val="50000"/>
              </a:spcBef>
              <a:buFontTx/>
              <a:buNone/>
            </a:pPr>
            <a:r>
              <a:rPr lang="en-US" altLang="zh-CN" sz="1800" dirty="0">
                <a:solidFill>
                  <a:srgbClr val="0000FF"/>
                </a:solidFill>
                <a:latin typeface="黑体" panose="02010609060101010101" pitchFamily="49" charset="-122"/>
                <a:ea typeface="黑体" panose="02010609060101010101" pitchFamily="49" charset="-122"/>
              </a:rPr>
              <a:t>END</a:t>
            </a:r>
          </a:p>
        </p:txBody>
      </p:sp>
    </p:spTree>
    <p:extLst>
      <p:ext uri="{BB962C8B-B14F-4D97-AF65-F5344CB8AC3E}">
        <p14:creationId xmlns:p14="http://schemas.microsoft.com/office/powerpoint/2010/main" val="11148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2.2.3 </a:t>
            </a:r>
            <a:r>
              <a:rPr lang="zh-CN" altLang="en-US" sz="3200" dirty="0">
                <a:solidFill>
                  <a:srgbClr val="0000FF"/>
                </a:solidFill>
                <a:latin typeface="微软雅黑" panose="020B0503020204020204" pitchFamily="34" charset="-122"/>
                <a:ea typeface="微软雅黑" panose="020B0503020204020204" pitchFamily="34" charset="-122"/>
              </a:rPr>
              <a:t>程序结构</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5112568" cy="399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Pascal</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嵌套结构中允许同一个标识符在不同子程序中表示不同的名字。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一个子程序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中说明的名字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中有效（局部于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的一个内层子程序，如果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没有新的说明，则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中依然有效；如果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重新做了说明，则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中对</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的引用都是指重新说明过的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4">
            <a:extLst>
              <a:ext uri="{FF2B5EF4-FFF2-40B4-BE49-F238E27FC236}">
                <a16:creationId xmlns:a16="http://schemas.microsoft.com/office/drawing/2014/main" id="{3A47F27A-58A4-4FED-A09F-4E5B70CD673D}"/>
              </a:ext>
            </a:extLst>
          </p:cNvPr>
          <p:cNvSpPr txBox="1">
            <a:spLocks noChangeArrowheads="1"/>
          </p:cNvSpPr>
          <p:nvPr/>
        </p:nvSpPr>
        <p:spPr bwMode="auto">
          <a:xfrm>
            <a:off x="5868144" y="1109057"/>
            <a:ext cx="3035832" cy="563231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program main</a:t>
            </a:r>
            <a:br>
              <a:rPr lang="en-US" altLang="zh-CN" sz="1800" dirty="0">
                <a:solidFill>
                  <a:srgbClr val="0000FF"/>
                </a:solidFill>
                <a:latin typeface="黑体" panose="02010609060101010101" pitchFamily="49" charset="-122"/>
                <a:ea typeface="黑体" panose="02010609060101010101" pitchFamily="49" charset="-122"/>
              </a:rPr>
            </a:b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procedure  P1;</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procedure P11;</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begin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end;</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begin</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end;</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procedure P2;</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begin</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end;</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begin</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a:t>
            </a:r>
          </a:p>
          <a:p>
            <a:pPr eaLnBrk="1" hangingPunct="1">
              <a:spcBef>
                <a:spcPts val="0"/>
              </a:spcBef>
              <a:buFontTx/>
              <a:buNone/>
            </a:pPr>
            <a:r>
              <a:rPr lang="en-US" altLang="zh-CN" sz="1800" dirty="0">
                <a:solidFill>
                  <a:srgbClr val="0000FF"/>
                </a:solidFill>
                <a:latin typeface="黑体" panose="02010609060101010101" pitchFamily="49" charset="-122"/>
                <a:ea typeface="黑体" panose="02010609060101010101" pitchFamily="49" charset="-122"/>
              </a:rPr>
              <a:t>  end.</a:t>
            </a:r>
          </a:p>
        </p:txBody>
      </p:sp>
    </p:spTree>
    <p:extLst>
      <p:ext uri="{BB962C8B-B14F-4D97-AF65-F5344CB8AC3E}">
        <p14:creationId xmlns:p14="http://schemas.microsoft.com/office/powerpoint/2010/main" val="256940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2.2.4 </a:t>
            </a:r>
            <a:r>
              <a:rPr lang="zh-CN" altLang="en-US" sz="3200" dirty="0">
                <a:solidFill>
                  <a:srgbClr val="0000FF"/>
                </a:solidFill>
                <a:latin typeface="微软雅黑" panose="020B0503020204020204" pitchFamily="34" charset="-122"/>
                <a:ea typeface="微软雅黑" panose="020B0503020204020204" pitchFamily="34" charset="-122"/>
              </a:rPr>
              <a:t>数据类型与操作</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515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数据类型三要素</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用于区别这种类型的数据对象的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属性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这种类型的数据对象可以具有的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可以作用于这种类型的数据对象的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初等数据类型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数值类型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：如整数、实数、复数以及这些类型的双长（或多倍长）精度数，对它们施行算术运算（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逻辑数据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：多数语言有逻辑型（布尔型）数据，有些甚至有位串数据，对它们可以施行逻辑运算（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and, or, not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字符数据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：有些语言容许有字符型或字符串型数据，这对于符号处理是必须的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指针类型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：其值指向另一些数据。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3837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2.2.4 </a:t>
            </a:r>
            <a:r>
              <a:rPr lang="zh-CN" altLang="en-US" sz="3200" dirty="0">
                <a:solidFill>
                  <a:srgbClr val="0000FF"/>
                </a:solidFill>
                <a:latin typeface="微软雅黑" panose="020B0503020204020204" pitchFamily="34" charset="-122"/>
                <a:ea typeface="微软雅黑" panose="020B0503020204020204" pitchFamily="34" charset="-122"/>
              </a:rPr>
              <a:t>数据类型与操作</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484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是由同一类型数据组成的某种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维</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矩形结构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沿着每一维的距离称为一个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下标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，每维下标只在该维上下限间变动；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数组的每个元素是矩形结构中的一个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，它的位置可以通过每维的下标确定。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数组空间</a:t>
            </a:r>
            <a:endPar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确定数组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：存储空间在编译时就可以确定。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可变数组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：存储空间在运行时才能确定。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数组存储组织</a:t>
            </a:r>
            <a:endPar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行优先</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列优先</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564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2.2.4 </a:t>
            </a:r>
            <a:r>
              <a:rPr lang="zh-CN" altLang="en-US" sz="3200" dirty="0">
                <a:solidFill>
                  <a:srgbClr val="0000FF"/>
                </a:solidFill>
                <a:latin typeface="微软雅黑" panose="020B0503020204020204" pitchFamily="34" charset="-122"/>
                <a:ea typeface="微软雅黑" panose="020B0503020204020204" pitchFamily="34" charset="-122"/>
              </a:rPr>
              <a:t>数据类型与操作</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记录</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是由已知类型的数据组合起来的一种结构；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一个记录结构通常含有若干分量，每个分量称为记录的一个域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(field)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每个分量都是一个确定类型的数据，不同分量的数据类型可以不同。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4">
            <a:extLst>
              <a:ext uri="{FF2B5EF4-FFF2-40B4-BE49-F238E27FC236}">
                <a16:creationId xmlns:a16="http://schemas.microsoft.com/office/drawing/2014/main" id="{39A6561D-AD10-40B4-BEC9-0A9DC8CAB3BB}"/>
              </a:ext>
            </a:extLst>
          </p:cNvPr>
          <p:cNvSpPr txBox="1">
            <a:spLocks noChangeArrowheads="1"/>
          </p:cNvSpPr>
          <p:nvPr/>
        </p:nvSpPr>
        <p:spPr bwMode="auto">
          <a:xfrm>
            <a:off x="467544" y="3284984"/>
            <a:ext cx="3035832" cy="175432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struct User</a:t>
            </a:r>
          </a:p>
          <a:p>
            <a:pPr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a:p>
            <a:pPr indent="358775"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char Name[20];</a:t>
            </a:r>
          </a:p>
          <a:p>
            <a:pPr indent="358775"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int Age;</a:t>
            </a:r>
          </a:p>
          <a:p>
            <a:pPr indent="358775"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bool Married;</a:t>
            </a:r>
          </a:p>
          <a:p>
            <a:pPr eaLnBrk="1" hangingPunct="1">
              <a:spcBef>
                <a:spcPts val="0"/>
              </a:spcBef>
              <a:buFontTx/>
              <a:buNone/>
            </a:pPr>
            <a:r>
              <a:rPr lang="en-US" altLang="zh-CN" sz="1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文本框 2">
            <a:extLst>
              <a:ext uri="{FF2B5EF4-FFF2-40B4-BE49-F238E27FC236}">
                <a16:creationId xmlns:a16="http://schemas.microsoft.com/office/drawing/2014/main" id="{47555B55-102D-4056-8C84-0649B07345DD}"/>
              </a:ext>
            </a:extLst>
          </p:cNvPr>
          <p:cNvSpPr txBox="1"/>
          <p:nvPr/>
        </p:nvSpPr>
        <p:spPr>
          <a:xfrm>
            <a:off x="7021626" y="3230543"/>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存储单元</a:t>
            </a:r>
          </a:p>
        </p:txBody>
      </p:sp>
      <p:grpSp>
        <p:nvGrpSpPr>
          <p:cNvPr id="5" name="组合 4">
            <a:extLst>
              <a:ext uri="{FF2B5EF4-FFF2-40B4-BE49-F238E27FC236}">
                <a16:creationId xmlns:a16="http://schemas.microsoft.com/office/drawing/2014/main" id="{57FA54CF-B693-4E81-A38A-6A0C7E0580B1}"/>
              </a:ext>
            </a:extLst>
          </p:cNvPr>
          <p:cNvGrpSpPr/>
          <p:nvPr/>
        </p:nvGrpSpPr>
        <p:grpSpPr>
          <a:xfrm>
            <a:off x="5868144" y="3550260"/>
            <a:ext cx="2376264" cy="338554"/>
            <a:chOff x="5868144" y="3296250"/>
            <a:chExt cx="2376264" cy="338554"/>
          </a:xfrm>
        </p:grpSpPr>
        <p:sp>
          <p:nvSpPr>
            <p:cNvPr id="2" name="矩形 1">
              <a:extLst>
                <a:ext uri="{FF2B5EF4-FFF2-40B4-BE49-F238E27FC236}">
                  <a16:creationId xmlns:a16="http://schemas.microsoft.com/office/drawing/2014/main" id="{604A5354-85D1-4AF4-ABE9-FA8D96D2991D}"/>
                </a:ext>
              </a:extLst>
            </p:cNvPr>
            <p:cNvSpPr/>
            <p:nvPr/>
          </p:nvSpPr>
          <p:spPr>
            <a:xfrm>
              <a:off x="6804248" y="3321511"/>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C54F97C-53AD-4C39-AF3A-76BB659576C7}"/>
                </a:ext>
              </a:extLst>
            </p:cNvPr>
            <p:cNvSpPr txBox="1"/>
            <p:nvPr/>
          </p:nvSpPr>
          <p:spPr>
            <a:xfrm>
              <a:off x="5868144" y="3296250"/>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k</a:t>
              </a:r>
              <a:endParaRPr lang="zh-CN" altLang="en-US" sz="1600" dirty="0">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82A8267F-0109-4397-973C-291F6C20AF5F}"/>
              </a:ext>
            </a:extLst>
          </p:cNvPr>
          <p:cNvGrpSpPr/>
          <p:nvPr/>
        </p:nvGrpSpPr>
        <p:grpSpPr>
          <a:xfrm>
            <a:off x="5868144" y="3843856"/>
            <a:ext cx="2376264" cy="612665"/>
            <a:chOff x="5868144" y="3296250"/>
            <a:chExt cx="2376264" cy="612665"/>
          </a:xfrm>
        </p:grpSpPr>
        <p:sp>
          <p:nvSpPr>
            <p:cNvPr id="13" name="矩形 12">
              <a:extLst>
                <a:ext uri="{FF2B5EF4-FFF2-40B4-BE49-F238E27FC236}">
                  <a16:creationId xmlns:a16="http://schemas.microsoft.com/office/drawing/2014/main" id="{3CBBCC50-414F-4B9D-ADF2-BD8E0C583743}"/>
                </a:ext>
              </a:extLst>
            </p:cNvPr>
            <p:cNvSpPr/>
            <p:nvPr/>
          </p:nvSpPr>
          <p:spPr>
            <a:xfrm>
              <a:off x="6804248" y="3321511"/>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85637B1-01D5-4A5F-AA0B-2D8FBA0ED54E}"/>
                </a:ext>
              </a:extLst>
            </p:cNvPr>
            <p:cNvSpPr txBox="1"/>
            <p:nvPr/>
          </p:nvSpPr>
          <p:spPr>
            <a:xfrm>
              <a:off x="5868144" y="3296250"/>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k+1</a:t>
              </a:r>
              <a:endParaRPr lang="zh-CN" altLang="en-US" sz="16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E19B131A-D21A-4104-8111-4CEC45FB41AA}"/>
                </a:ext>
              </a:extLst>
            </p:cNvPr>
            <p:cNvSpPr/>
            <p:nvPr/>
          </p:nvSpPr>
          <p:spPr>
            <a:xfrm>
              <a:off x="6804248" y="3595622"/>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F422BA7-FA82-4FB6-B1AD-490D96C36819}"/>
                </a:ext>
              </a:extLst>
            </p:cNvPr>
            <p:cNvSpPr txBox="1"/>
            <p:nvPr/>
          </p:nvSpPr>
          <p:spPr>
            <a:xfrm>
              <a:off x="5868144" y="3570361"/>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CAC92826-2A63-4812-91A0-0CB5CEF68BB6}"/>
              </a:ext>
            </a:extLst>
          </p:cNvPr>
          <p:cNvGrpSpPr/>
          <p:nvPr/>
        </p:nvGrpSpPr>
        <p:grpSpPr>
          <a:xfrm>
            <a:off x="5868144" y="4389170"/>
            <a:ext cx="2376264" cy="612665"/>
            <a:chOff x="5868144" y="3296250"/>
            <a:chExt cx="2376264" cy="612665"/>
          </a:xfrm>
        </p:grpSpPr>
        <p:sp>
          <p:nvSpPr>
            <p:cNvPr id="18" name="矩形 17">
              <a:extLst>
                <a:ext uri="{FF2B5EF4-FFF2-40B4-BE49-F238E27FC236}">
                  <a16:creationId xmlns:a16="http://schemas.microsoft.com/office/drawing/2014/main" id="{13DA3F1E-78C4-4BB5-9280-8F401E7A74EA}"/>
                </a:ext>
              </a:extLst>
            </p:cNvPr>
            <p:cNvSpPr/>
            <p:nvPr/>
          </p:nvSpPr>
          <p:spPr>
            <a:xfrm>
              <a:off x="6804248" y="3321511"/>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98433FB-0D65-4294-874B-45F5CEE6D479}"/>
                </a:ext>
              </a:extLst>
            </p:cNvPr>
            <p:cNvSpPr txBox="1"/>
            <p:nvPr/>
          </p:nvSpPr>
          <p:spPr>
            <a:xfrm>
              <a:off x="5868144" y="3296250"/>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k+20</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3250D78A-12B7-4DC4-84C2-A1EFB99DC11C}"/>
                </a:ext>
              </a:extLst>
            </p:cNvPr>
            <p:cNvSpPr/>
            <p:nvPr/>
          </p:nvSpPr>
          <p:spPr>
            <a:xfrm>
              <a:off x="6804248" y="3595622"/>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26F599D-E9F0-4216-9611-EA7F7E77C201}"/>
                </a:ext>
              </a:extLst>
            </p:cNvPr>
            <p:cNvSpPr txBox="1"/>
            <p:nvPr/>
          </p:nvSpPr>
          <p:spPr>
            <a:xfrm>
              <a:off x="5868144" y="3570361"/>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826158B1-08EA-4BED-B05F-5035B324DA0D}"/>
              </a:ext>
            </a:extLst>
          </p:cNvPr>
          <p:cNvGrpSpPr/>
          <p:nvPr/>
        </p:nvGrpSpPr>
        <p:grpSpPr>
          <a:xfrm>
            <a:off x="5868144" y="4950009"/>
            <a:ext cx="2376264" cy="338554"/>
            <a:chOff x="5868144" y="3296250"/>
            <a:chExt cx="2376264" cy="338554"/>
          </a:xfrm>
        </p:grpSpPr>
        <p:sp>
          <p:nvSpPr>
            <p:cNvPr id="23" name="矩形 22">
              <a:extLst>
                <a:ext uri="{FF2B5EF4-FFF2-40B4-BE49-F238E27FC236}">
                  <a16:creationId xmlns:a16="http://schemas.microsoft.com/office/drawing/2014/main" id="{F1033B58-0CB9-4843-A6BC-AC4DC551A87D}"/>
                </a:ext>
              </a:extLst>
            </p:cNvPr>
            <p:cNvSpPr/>
            <p:nvPr/>
          </p:nvSpPr>
          <p:spPr>
            <a:xfrm>
              <a:off x="6804248" y="3321511"/>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F4DCF95-6CC6-4947-875C-4EF32F75BB38}"/>
                </a:ext>
              </a:extLst>
            </p:cNvPr>
            <p:cNvSpPr txBox="1"/>
            <p:nvPr/>
          </p:nvSpPr>
          <p:spPr>
            <a:xfrm>
              <a:off x="5868144" y="3296250"/>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k+24</a:t>
              </a:r>
              <a:endParaRPr lang="zh-CN" altLang="en-US" sz="1600" dirty="0">
                <a:latin typeface="微软雅黑" panose="020B0503020204020204" pitchFamily="34" charset="-122"/>
                <a:ea typeface="微软雅黑" panose="020B0503020204020204" pitchFamily="34" charset="-122"/>
              </a:endParaRPr>
            </a:p>
          </p:txBody>
        </p:sp>
      </p:grpSp>
      <p:grpSp>
        <p:nvGrpSpPr>
          <p:cNvPr id="25" name="组合 24">
            <a:extLst>
              <a:ext uri="{FF2B5EF4-FFF2-40B4-BE49-F238E27FC236}">
                <a16:creationId xmlns:a16="http://schemas.microsoft.com/office/drawing/2014/main" id="{8E994F0E-7E0A-45E6-B3E6-A92AEE9E354C}"/>
              </a:ext>
            </a:extLst>
          </p:cNvPr>
          <p:cNvGrpSpPr/>
          <p:nvPr/>
        </p:nvGrpSpPr>
        <p:grpSpPr>
          <a:xfrm>
            <a:off x="5868144" y="5250686"/>
            <a:ext cx="2376264" cy="338554"/>
            <a:chOff x="5868144" y="3296250"/>
            <a:chExt cx="2376264" cy="338554"/>
          </a:xfrm>
        </p:grpSpPr>
        <p:sp>
          <p:nvSpPr>
            <p:cNvPr id="26" name="矩形 25">
              <a:extLst>
                <a:ext uri="{FF2B5EF4-FFF2-40B4-BE49-F238E27FC236}">
                  <a16:creationId xmlns:a16="http://schemas.microsoft.com/office/drawing/2014/main" id="{7F7717D4-93D2-41DF-9472-68F2C1E06A00}"/>
                </a:ext>
              </a:extLst>
            </p:cNvPr>
            <p:cNvSpPr/>
            <p:nvPr/>
          </p:nvSpPr>
          <p:spPr>
            <a:xfrm>
              <a:off x="6804248" y="3321511"/>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16F85FFC-4A21-4B66-9DFA-A4F47F005275}"/>
                </a:ext>
              </a:extLst>
            </p:cNvPr>
            <p:cNvSpPr txBox="1"/>
            <p:nvPr/>
          </p:nvSpPr>
          <p:spPr>
            <a:xfrm>
              <a:off x="5868144" y="3296250"/>
              <a:ext cx="885314" cy="338554"/>
            </a:xfrm>
            <a:prstGeom prst="rect">
              <a:avLst/>
            </a:prstGeom>
            <a:noFill/>
          </p:spPr>
          <p:txBody>
            <a:bodyPr wrap="square" rtlCol="0">
              <a:spAutoFit/>
            </a:bodyPr>
            <a:lstStyle/>
            <a:p>
              <a:pPr algn="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sp>
        <p:nvSpPr>
          <p:cNvPr id="28" name="文本框 27">
            <a:extLst>
              <a:ext uri="{FF2B5EF4-FFF2-40B4-BE49-F238E27FC236}">
                <a16:creationId xmlns:a16="http://schemas.microsoft.com/office/drawing/2014/main" id="{B6CC89A6-F4E8-43A9-A29D-D73BE7D2FA0B}"/>
              </a:ext>
            </a:extLst>
          </p:cNvPr>
          <p:cNvSpPr txBox="1"/>
          <p:nvPr/>
        </p:nvSpPr>
        <p:spPr>
          <a:xfrm>
            <a:off x="4211960" y="3683010"/>
            <a:ext cx="121142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User.Name</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2E422038-30DB-4C9E-9E31-7C712F42EF4D}"/>
              </a:ext>
            </a:extLst>
          </p:cNvPr>
          <p:cNvSpPr txBox="1"/>
          <p:nvPr/>
        </p:nvSpPr>
        <p:spPr>
          <a:xfrm>
            <a:off x="4211960" y="4144092"/>
            <a:ext cx="1050352"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User.Age</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FD51381-06EB-42D6-AA86-B7F0E81312F6}"/>
              </a:ext>
            </a:extLst>
          </p:cNvPr>
          <p:cNvSpPr txBox="1"/>
          <p:nvPr/>
        </p:nvSpPr>
        <p:spPr>
          <a:xfrm>
            <a:off x="4211960" y="4647892"/>
            <a:ext cx="1409425" cy="369332"/>
          </a:xfrm>
          <a:prstGeom prst="rect">
            <a:avLst/>
          </a:prstGeom>
          <a:noFill/>
        </p:spPr>
        <p:txBody>
          <a:bodyPr wrap="none" rtlCol="0">
            <a:spAutoFit/>
          </a:bodyPr>
          <a:lstStyle/>
          <a:p>
            <a:r>
              <a:rPr lang="en-US" altLang="zh-CN" dirty="0" err="1">
                <a:latin typeface="Times New Roman" panose="02020603050405020304" pitchFamily="18" charset="0"/>
                <a:cs typeface="Times New Roman" panose="02020603050405020304" pitchFamily="18" charset="0"/>
              </a:rPr>
              <a:t>User.Married</a:t>
            </a:r>
            <a:endParaRPr lang="zh-CN" altLang="en-US"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22A286D1-EF17-4659-B99B-A499088DA868}"/>
              </a:ext>
            </a:extLst>
          </p:cNvPr>
          <p:cNvCxnSpPr>
            <a:stCxn id="28" idx="3"/>
          </p:cNvCxnSpPr>
          <p:nvPr/>
        </p:nvCxnSpPr>
        <p:spPr>
          <a:xfrm flipV="1">
            <a:off x="5423382" y="3719538"/>
            <a:ext cx="1034568" cy="1481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8A5DA87-AFB0-4A8F-98C5-6BA43FA0F3C7}"/>
              </a:ext>
            </a:extLst>
          </p:cNvPr>
          <p:cNvCxnSpPr>
            <a:cxnSpLocks/>
            <a:stCxn id="29" idx="3"/>
          </p:cNvCxnSpPr>
          <p:nvPr/>
        </p:nvCxnSpPr>
        <p:spPr>
          <a:xfrm>
            <a:off x="5262312" y="4328758"/>
            <a:ext cx="821856" cy="2187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06C8697-80B7-4BDC-BB93-A337BEC4C3DE}"/>
              </a:ext>
            </a:extLst>
          </p:cNvPr>
          <p:cNvCxnSpPr>
            <a:cxnSpLocks/>
            <a:stCxn id="30" idx="3"/>
          </p:cNvCxnSpPr>
          <p:nvPr/>
        </p:nvCxnSpPr>
        <p:spPr>
          <a:xfrm>
            <a:off x="5621385" y="4832558"/>
            <a:ext cx="462783" cy="2850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3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2.2.4 </a:t>
            </a:r>
            <a:r>
              <a:rPr lang="zh-CN" altLang="en-US" sz="3200" dirty="0">
                <a:solidFill>
                  <a:srgbClr val="0000FF"/>
                </a:solidFill>
                <a:latin typeface="微软雅黑" panose="020B0503020204020204" pitchFamily="34" charset="-122"/>
                <a:ea typeface="微软雅黑" panose="020B0503020204020204" pitchFamily="34" charset="-122"/>
              </a:rPr>
              <a:t>数据类型与操作</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337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字符串、表格、栈、队列</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抽象数据类型（程序包或类）</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是数据对象的一个集合；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作用于这些数据对象的抽象运算的集合；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这种类型对象的封装，即除了使用类型中定义的运算外，用户不能对这些对象进行操作。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05318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516113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855086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一、表达式</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468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运算量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（又称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操作数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数据引用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函数调用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算符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一元算符通常写在它的运算量前面，如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前缀形</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；也有写后面的，如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后缀形</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二元算符一般写在两个运算量中间，如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中缀形式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；也有</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后缀形式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；理论上也有前缀形式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对于多数程序语言来说，表达式的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形成规则</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可概括为</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（包括下标变量）、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常数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是表达式；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为表达式，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θ</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是一个二元算符，则</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θE</a:t>
            </a:r>
            <a:r>
              <a:rPr lang="en-US" altLang="zh-CN" sz="1800" b="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是一个表达式；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是表达式，</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θ</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为一元算符，则</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θE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8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Eθ</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）是表达式；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是表达式，则</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是表达式。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6407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一、表达式</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3884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多数语言的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运算顺序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结合性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，*优先于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𝑌</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𝑍</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，同级左结合优先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𝑌</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𝑍</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同级左结合优先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𝑌</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𝑍</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，同级右结合优先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042858D2-B53B-4BA4-BF02-CBEADA152206}"/>
                  </a:ext>
                </a:extLst>
              </p:cNvPr>
              <p:cNvSpPr txBox="1">
                <a:spLocks noRot="1" noChangeAspect="1" noMove="1" noResize="1" noEditPoints="1" noAdjustHandles="1" noChangeArrowheads="1" noChangeShapeType="1" noTextEdit="1"/>
              </p:cNvSpPr>
              <p:nvPr/>
            </p:nvSpPr>
            <p:spPr bwMode="auto">
              <a:xfrm>
                <a:off x="179512" y="1052736"/>
                <a:ext cx="8856984" cy="2388474"/>
              </a:xfrm>
              <a:prstGeom prst="rect">
                <a:avLst/>
              </a:prstGeom>
              <a:blipFill>
                <a:blip r:embed="rId3"/>
                <a:stretch>
                  <a:fillRect l="-619" b="-30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84702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一、表达式</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52132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多数语言的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算术算符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逻辑算符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优先级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乘幂（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 或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一元负（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乘、除（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关系符（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&lt;, =, &gt;, &lt;=, &lt;&gt;, &gt;=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not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&amp;&amp;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and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或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or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蕴含（</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或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imp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等值（值</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类型相同，</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 </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equi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042858D2-B53B-4BA4-BF02-CBEADA152206}"/>
                  </a:ext>
                </a:extLst>
              </p:cNvPr>
              <p:cNvSpPr txBox="1">
                <a:spLocks noRot="1" noChangeAspect="1" noMove="1" noResize="1" noEditPoints="1" noAdjustHandles="1" noChangeArrowheads="1" noChangeShapeType="1" noTextEdit="1"/>
              </p:cNvSpPr>
              <p:nvPr/>
            </p:nvSpPr>
            <p:spPr bwMode="auto">
              <a:xfrm>
                <a:off x="179512" y="1052736"/>
                <a:ext cx="8856984" cy="5213222"/>
              </a:xfrm>
              <a:prstGeom prst="rect">
                <a:avLst/>
              </a:prstGeom>
              <a:blipFill>
                <a:blip r:embed="rId3"/>
                <a:stretch>
                  <a:fillRect l="-619" b="-9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50718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一、表达式</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19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算符的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代数性质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（交换律、结合律、分配律）常常可用来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目标程序的质量，但应注意：</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交换律一般在计算机上是成立的；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结合律和分配律至少在有效数位上有差别，如：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(A+B)+C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A+(B+C)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2327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二、语句</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321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赋值语句：</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A:=B</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每个名字（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）一方面代表其</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，另一方面代表单元内容的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把一个名字代表的那个单元（地址）称为该名字的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左值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，一个名字代表的值称为该名字的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一般既持有左值又持有右值，</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常数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和带有算符的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一般认为只持有右值；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赋值号</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左边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的变量必须左值，出现在赋值号</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的表达式只需持有右值。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60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二、语句</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427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控制语句</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无条件转移语句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L</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条件语句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if B then S</a:t>
            </a: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if B then S</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else S</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2</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循环语句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while B do S</a:t>
            </a: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repeat S until B</a:t>
            </a: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E</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step E</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until E</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do S</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过程调用语句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call P(X</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X</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X</a:t>
            </a:r>
            <a:r>
              <a:rPr lang="en-US" altLang="zh-CN" sz="1800" b="0"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返回语句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return (E)</a:t>
            </a:r>
          </a:p>
        </p:txBody>
      </p:sp>
    </p:spTree>
    <p:extLst>
      <p:ext uri="{BB962C8B-B14F-4D97-AF65-F5344CB8AC3E}">
        <p14:creationId xmlns:p14="http://schemas.microsoft.com/office/powerpoint/2010/main" val="317115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二、语句</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2.2.5 </a:t>
            </a:r>
            <a:r>
              <a:rPr lang="zh-CN" altLang="en-US" dirty="0">
                <a:solidFill>
                  <a:schemeClr val="bg1"/>
                </a:solidFill>
                <a:latin typeface="微软雅黑" panose="020B0503020204020204" pitchFamily="34" charset="-122"/>
                <a:ea typeface="微软雅黑" panose="020B0503020204020204" pitchFamily="34" charset="-122"/>
              </a:rPr>
              <a:t>语句与控制结构</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4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说明语句</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旨在定义名字的性质，如：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int </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简单句和复合句</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简单句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指那些不包含其它语句成份的基本句，如赋值语句、</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goto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复合句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指那些句中有句的语句，如条件语句、循环语句等。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65951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27</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491837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基本概念</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 </a:t>
            </a:r>
            <a:r>
              <a:rPr lang="zh-CN" altLang="en-US" dirty="0">
                <a:solidFill>
                  <a:schemeClr val="bg1"/>
                </a:solidFill>
                <a:latin typeface="微软雅黑" panose="020B0503020204020204" pitchFamily="34" charset="-122"/>
                <a:ea typeface="微软雅黑" panose="020B0503020204020204" pitchFamily="34" charset="-122"/>
              </a:rPr>
              <a:t>程序语言的语法描述</a:t>
            </a:r>
          </a:p>
        </p:txBody>
      </p:sp>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36786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设</a:t>
                </a:r>
                <a14:m>
                  <m:oMath xmlns:m="http://schemas.openxmlformats.org/officeDocument/2006/math">
                    <m:r>
                      <m:rPr>
                        <m:sty m:val="p"/>
                      </m:r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t>Σ</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有穷</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字母表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，它的每个元素称为一个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符号</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14:m>
                  <m:oMath xmlns:m="http://schemas.openxmlformats.org/officeDocument/2006/math">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上的一个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符号串</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是指由</a:t>
                </a:r>
                <a14:m>
                  <m:oMath xmlns:m="http://schemas.openxmlformats.org/officeDocument/2006/math">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中的符号所构成的一个</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有穷</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序列。</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不包含任何符号的序列称为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空字</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空串</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），记为</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𝜀</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/'epsɪlɒn/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用</a:t>
                </a:r>
                <a14:m>
                  <m:oMath xmlns:m="http://schemas.openxmlformats.org/officeDocument/2006/math">
                    <m:sSup>
                      <m:sSupPr>
                        <m:ctrl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e>
                      <m:sup>
                        <m:r>
                          <a:rPr lang="zh-CN" altLang="en-US" sz="2000" b="0"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表示</a:t>
                </a:r>
                <a14:m>
                  <m:oMath xmlns:m="http://schemas.openxmlformats.org/officeDocument/2006/math">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上所有</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符号串的全体</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，空字</a:t>
                </a: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𝜀</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也包括在其中，称为</a:t>
                </a:r>
                <a14:m>
                  <m:oMath xmlns:m="http://schemas.openxmlformats.org/officeDocument/2006/math">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r>
                      <a:rPr lang="el-GR" altLang="zh-CN" sz="2000" b="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闭包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m:rPr>
                        <m:sty m:val="p"/>
                      </m:rPr>
                      <a:rPr lang="el-GR" altLang="zh-CN" sz="1800" b="0" i="1">
                        <a:latin typeface="Cambria Math" panose="02040503050406030204" pitchFamily="18" charset="0"/>
                        <a:ea typeface="Cambria Math" panose="02040503050406030204" pitchFamily="18" charset="0"/>
                        <a:cs typeface="Times New Roman" panose="02020603050405020304" pitchFamily="18" charset="0"/>
                      </a:rPr>
                      <m:t>Σ</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a:t>
                </a:r>
                <a14:m>
                  <m:oMath xmlns:m="http://schemas.openxmlformats.org/officeDocument/2006/math">
                    <m:sSup>
                      <m:sSupPr>
                        <m:ctrlPr>
                          <a:rPr lang="el-GR"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l-GR" altLang="zh-CN" sz="1800" b="0" i="1">
                            <a:latin typeface="Cambria Math" panose="02040503050406030204" pitchFamily="18" charset="0"/>
                            <a:ea typeface="Cambria Math" panose="02040503050406030204" pitchFamily="18" charset="0"/>
                            <a:cs typeface="Times New Roman" panose="02020603050405020304" pitchFamily="18" charset="0"/>
                          </a:rPr>
                          <m:t>Σ</m:t>
                        </m:r>
                      </m:e>
                      <m:sup>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𝜀</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𝑏𝑏</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𝑎𝑎𝑎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用</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𝜙</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表示不含任何元素的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空集</a:t>
                </a:r>
                <a14:m>
                  <m:oMath xmlns:m="http://schemas.openxmlformats.org/officeDocument/2006/math">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注意</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𝜀</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dirty="0" smtClean="0">
                        <a:latin typeface="Cambria Math" panose="02040503050406030204" pitchFamily="18" charset="0"/>
                        <a:ea typeface="微软雅黑" panose="020B0503020204020204" pitchFamily="34" charset="-122"/>
                        <a:cs typeface="Times New Roman" panose="02020603050405020304" pitchFamily="18" charset="0"/>
                      </a:rPr>
                      <m:t>𝜀</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的区别。</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042858D2-B53B-4BA4-BF02-CBEADA152206}"/>
                  </a:ext>
                </a:extLst>
              </p:cNvPr>
              <p:cNvSpPr txBox="1">
                <a:spLocks noRot="1" noChangeAspect="1" noMove="1" noResize="1" noEditPoints="1" noAdjustHandles="1" noChangeArrowheads="1" noChangeShapeType="1" noTextEdit="1"/>
              </p:cNvSpPr>
              <p:nvPr/>
            </p:nvSpPr>
            <p:spPr bwMode="auto">
              <a:xfrm>
                <a:off x="179512" y="1052736"/>
                <a:ext cx="8856984" cy="3678636"/>
              </a:xfrm>
              <a:prstGeom prst="rect">
                <a:avLst/>
              </a:prstGeom>
              <a:blipFill>
                <a:blip r:embed="rId3"/>
                <a:stretch>
                  <a:fillRect l="-6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29111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基本概念</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 </a:t>
            </a:r>
            <a:r>
              <a:rPr lang="zh-CN" altLang="en-US" dirty="0">
                <a:solidFill>
                  <a:schemeClr val="bg1"/>
                </a:solidFill>
                <a:latin typeface="微软雅黑" panose="020B0503020204020204" pitchFamily="34" charset="-122"/>
                <a:ea typeface="微软雅黑" panose="020B0503020204020204" pitchFamily="34" charset="-122"/>
              </a:rPr>
              <a:t>程序语言的语法描述</a:t>
            </a:r>
          </a:p>
        </p:txBody>
      </p:sp>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42814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sSup>
                      <m:sSupPr>
                        <m:ctrl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l-GR" altLang="zh-CN" sz="2000" b="0" i="1">
                            <a:latin typeface="Cambria Math" panose="02040503050406030204" pitchFamily="18" charset="0"/>
                            <a:ea typeface="Cambria Math" panose="02040503050406030204" pitchFamily="18" charset="0"/>
                            <a:cs typeface="Times New Roman" panose="02020603050405020304" pitchFamily="18" charset="0"/>
                          </a:rPr>
                          <m:t>Σ</m:t>
                        </m:r>
                      </m:e>
                      <m:sup>
                        <m:r>
                          <a:rPr lang="zh-CN" altLang="en-US" sz="2000" b="0"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的子集</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𝑈</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cs typeface="Times New Roman" panose="02020603050405020304" pitchFamily="18" charset="0"/>
                      </a:rPr>
                      <m:t>𝑉</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连接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积</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）定义为：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𝑈𝑉</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𝛼𝛽</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𝑈</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逗号表示与</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一般而言，</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𝑈𝑉</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𝑉𝑈</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，但</a:t>
                </a:r>
                <a14:m>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𝑈𝑉</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𝑊</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𝑈</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𝑉𝑊</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oMath>
                </a14:m>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自身的</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𝑛</m:t>
                    </m:r>
                  </m:oMath>
                </a14:m>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次连接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（积）记为： </a:t>
                </a:r>
                <a14:m>
                  <m:oMath xmlns:m="http://schemas.openxmlformats.org/officeDocument/2006/math">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limLow>
                      <m:limLow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limLowPr>
                      <m:e>
                        <m:groupChr>
                          <m:groupChrPr>
                            <m:chr m:val="⏟"/>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groupChr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𝑉𝑉</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groupChr>
                      </m:e>
                      <m:lim>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𝑛</m:t>
                        </m:r>
                      </m:lim>
                    </m:limLow>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规定：</a:t>
                </a:r>
                <a14:m>
                  <m:oMath xmlns:m="http://schemas.openxmlformats.org/officeDocument/2006/math">
                    <m:sSup>
                      <m:sSupPr>
                        <m:ctrlP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0</m:t>
                        </m:r>
                      </m:sup>
                    </m:sSup>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dirty="0" smtClean="0">
                        <a:latin typeface="Cambria Math" panose="02040503050406030204" pitchFamily="18" charset="0"/>
                        <a:ea typeface="微软雅黑" panose="020B0503020204020204" pitchFamily="34" charset="-122"/>
                        <a:cs typeface="Times New Roman" panose="02020603050405020304" pitchFamily="18" charset="0"/>
                      </a:rPr>
                      <m:t>𝜀</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闭包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0</m:t>
                        </m:r>
                      </m:sup>
                    </m:s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1</m:t>
                        </m:r>
                      </m:sup>
                    </m:sSup>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2</m:t>
                        </m:r>
                      </m:sup>
                    </m:sSup>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闭包</a:t>
                </a:r>
                <a14:m>
                  <m:oMath xmlns:m="http://schemas.openxmlformats.org/officeDocument/2006/math">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中的每个符号串都是由</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中的符号串经过</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有限次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连接而成的，即闭包中每个字符串</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长度有限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正则闭包（正闭包）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042858D2-B53B-4BA4-BF02-CBEADA152206}"/>
                  </a:ext>
                </a:extLst>
              </p:cNvPr>
              <p:cNvSpPr txBox="1">
                <a:spLocks noRot="1" noChangeAspect="1" noMove="1" noResize="1" noEditPoints="1" noAdjustHandles="1" noChangeArrowheads="1" noChangeShapeType="1" noTextEdit="1"/>
              </p:cNvSpPr>
              <p:nvPr/>
            </p:nvSpPr>
            <p:spPr bwMode="auto">
              <a:xfrm>
                <a:off x="179512" y="1052736"/>
                <a:ext cx="8856984" cy="4281493"/>
              </a:xfrm>
              <a:prstGeom prst="rect">
                <a:avLst/>
              </a:prstGeom>
              <a:blipFill>
                <a:blip r:embed="rId3"/>
                <a:stretch>
                  <a:fillRect l="-619" b="-17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390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451883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796384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2.3.1 </a:t>
            </a:r>
            <a:r>
              <a:rPr lang="zh-CN" altLang="en-US" sz="3200" dirty="0">
                <a:solidFill>
                  <a:srgbClr val="0000FF"/>
                </a:solidFill>
                <a:latin typeface="微软雅黑" panose="020B0503020204020204" pitchFamily="34" charset="-122"/>
                <a:ea typeface="微软雅黑" panose="020B0503020204020204" pitchFamily="34" charset="-122"/>
              </a:rPr>
              <a:t>上下文无关文法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7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：它所定义的文法范畴（或语法单位）是完全独立于这种范畴可能出现的环境的。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当碰到一个算术表达式，我们完全可以对它“就事论事”的进行处理，而不必考虑它的上下文。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在自然语言中，一个句子、一个词乃至一个字，它的语法性质和所处的上下文往往都有密切关系。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8432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2.3.1 </a:t>
            </a:r>
            <a:r>
              <a:rPr lang="zh-CN" altLang="en-US" sz="3200" dirty="0">
                <a:solidFill>
                  <a:srgbClr val="0000FF"/>
                </a:solidFill>
                <a:latin typeface="微软雅黑" panose="020B0503020204020204" pitchFamily="34" charset="-122"/>
                <a:ea typeface="微软雅黑" panose="020B0503020204020204" pitchFamily="34" charset="-122"/>
              </a:rPr>
              <a:t>上下文无关文法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521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2.1】He gave me a book.</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句子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主语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谓语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主语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谓语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动词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冠词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名词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He</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me</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冠词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动词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gave</a:t>
            </a: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名词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book</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75069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语法树</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52132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反复利用规则，将→左边的乘法替换成右边，推导出句子：</a:t>
                </a: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句子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主语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谓语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&gt;.</a:t>
                </a: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谓语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谓语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动词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代词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me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直接宾语</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me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冠词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名词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me a &lt;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名词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0">
                  <a:lnSpc>
                    <a:spcPct val="150000"/>
                  </a:lnSpc>
                  <a:spcBef>
                    <a:spcPct val="20000"/>
                  </a:spcBef>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sym typeface="Wingdings" panose="05000000000000000000" pitchFamily="2" charset="2"/>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He gave me a book</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042858D2-B53B-4BA4-BF02-CBEADA152206}"/>
                  </a:ext>
                </a:extLst>
              </p:cNvPr>
              <p:cNvSpPr txBox="1">
                <a:spLocks noRot="1" noChangeAspect="1" noMove="1" noResize="1" noEditPoints="1" noAdjustHandles="1" noChangeArrowheads="1" noChangeShapeType="1" noTextEdit="1"/>
              </p:cNvSpPr>
              <p:nvPr/>
            </p:nvSpPr>
            <p:spPr bwMode="auto">
              <a:xfrm>
                <a:off x="179512" y="1052736"/>
                <a:ext cx="8856984" cy="5213222"/>
              </a:xfrm>
              <a:prstGeom prst="rect">
                <a:avLst/>
              </a:prstGeom>
              <a:blipFill>
                <a:blip r:embed="rId3"/>
                <a:stretch>
                  <a:fillRect l="-619" b="-9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9784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推导</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p:grpSp>
        <p:nvGrpSpPr>
          <p:cNvPr id="80" name="组合 79">
            <a:extLst>
              <a:ext uri="{FF2B5EF4-FFF2-40B4-BE49-F238E27FC236}">
                <a16:creationId xmlns:a16="http://schemas.microsoft.com/office/drawing/2014/main" id="{764E3824-711D-495F-8396-EA435A5D751C}"/>
              </a:ext>
            </a:extLst>
          </p:cNvPr>
          <p:cNvGrpSpPr/>
          <p:nvPr/>
        </p:nvGrpSpPr>
        <p:grpSpPr>
          <a:xfrm>
            <a:off x="1187624" y="1140437"/>
            <a:ext cx="6390239" cy="2506446"/>
            <a:chOff x="967236" y="1412776"/>
            <a:chExt cx="6390239" cy="2506446"/>
          </a:xfrm>
        </p:grpSpPr>
        <p:sp>
          <p:nvSpPr>
            <p:cNvPr id="2" name="文本框 1">
              <a:extLst>
                <a:ext uri="{FF2B5EF4-FFF2-40B4-BE49-F238E27FC236}">
                  <a16:creationId xmlns:a16="http://schemas.microsoft.com/office/drawing/2014/main" id="{9189A96D-F4B9-4C6F-BF2E-E112B884571E}"/>
                </a:ext>
              </a:extLst>
            </p:cNvPr>
            <p:cNvSpPr txBox="1"/>
            <p:nvPr/>
          </p:nvSpPr>
          <p:spPr>
            <a:xfrm>
              <a:off x="3791132" y="141277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句子</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F38AF0F-A03D-4A1E-BE0C-4A88877CFEAD}"/>
                </a:ext>
              </a:extLst>
            </p:cNvPr>
            <p:cNvSpPr txBox="1"/>
            <p:nvPr/>
          </p:nvSpPr>
          <p:spPr>
            <a:xfrm>
              <a:off x="971600" y="2206698"/>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主语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C5603FF-ADB7-47A4-A786-B4AEF33617B8}"/>
                </a:ext>
              </a:extLst>
            </p:cNvPr>
            <p:cNvSpPr txBox="1"/>
            <p:nvPr/>
          </p:nvSpPr>
          <p:spPr>
            <a:xfrm>
              <a:off x="2270937" y="2206698"/>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谓语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2498ED7E-7A07-4CC4-9504-6112B31445B5}"/>
                </a:ext>
              </a:extLst>
            </p:cNvPr>
            <p:cNvSpPr txBox="1"/>
            <p:nvPr/>
          </p:nvSpPr>
          <p:spPr>
            <a:xfrm>
              <a:off x="3570274" y="2206698"/>
              <a:ext cx="1451038"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间接宾语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18AF0C7-16A0-4076-8C89-2A8A7ECB6698}"/>
                </a:ext>
              </a:extLst>
            </p:cNvPr>
            <p:cNvSpPr txBox="1"/>
            <p:nvPr/>
          </p:nvSpPr>
          <p:spPr>
            <a:xfrm>
              <a:off x="5331276" y="2206698"/>
              <a:ext cx="1451038"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直接宾语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F18D4B1-CFE5-44BC-AB3C-F7F1731897D2}"/>
                </a:ext>
              </a:extLst>
            </p:cNvPr>
            <p:cNvSpPr txBox="1"/>
            <p:nvPr/>
          </p:nvSpPr>
          <p:spPr>
            <a:xfrm>
              <a:off x="7092280" y="2206698"/>
              <a:ext cx="24077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6B76D37A-C03B-4CD2-BB9E-DB5DB61C7AD2}"/>
                </a:ext>
              </a:extLst>
            </p:cNvPr>
            <p:cNvCxnSpPr>
              <a:stCxn id="2" idx="2"/>
              <a:endCxn id="9" idx="0"/>
            </p:cNvCxnSpPr>
            <p:nvPr/>
          </p:nvCxnSpPr>
          <p:spPr>
            <a:xfrm flipH="1">
              <a:off x="1466287" y="1782108"/>
              <a:ext cx="2819532"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FFFE459-D600-498C-B0A7-B60050BB7579}"/>
                </a:ext>
              </a:extLst>
            </p:cNvPr>
            <p:cNvCxnSpPr>
              <a:cxnSpLocks/>
              <a:stCxn id="2" idx="2"/>
              <a:endCxn id="11" idx="0"/>
            </p:cNvCxnSpPr>
            <p:nvPr/>
          </p:nvCxnSpPr>
          <p:spPr>
            <a:xfrm flipH="1">
              <a:off x="2765624" y="1782108"/>
              <a:ext cx="1520195"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E58C686-C277-4A09-B8C6-893571C06BC2}"/>
                </a:ext>
              </a:extLst>
            </p:cNvPr>
            <p:cNvCxnSpPr>
              <a:cxnSpLocks/>
              <a:stCxn id="2" idx="2"/>
              <a:endCxn id="12" idx="0"/>
            </p:cNvCxnSpPr>
            <p:nvPr/>
          </p:nvCxnSpPr>
          <p:spPr>
            <a:xfrm>
              <a:off x="4285819" y="1782108"/>
              <a:ext cx="9974"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F09D54F-69E9-4B3C-8F75-D9BA8F3C3B70}"/>
                </a:ext>
              </a:extLst>
            </p:cNvPr>
            <p:cNvCxnSpPr>
              <a:cxnSpLocks/>
              <a:stCxn id="2" idx="2"/>
              <a:endCxn id="13" idx="0"/>
            </p:cNvCxnSpPr>
            <p:nvPr/>
          </p:nvCxnSpPr>
          <p:spPr>
            <a:xfrm>
              <a:off x="4285819" y="1782108"/>
              <a:ext cx="1770976"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2C48ED4-0D62-43BF-8F4D-E8040FEA3BDA}"/>
                </a:ext>
              </a:extLst>
            </p:cNvPr>
            <p:cNvCxnSpPr>
              <a:cxnSpLocks/>
              <a:stCxn id="2" idx="2"/>
              <a:endCxn id="14" idx="0"/>
            </p:cNvCxnSpPr>
            <p:nvPr/>
          </p:nvCxnSpPr>
          <p:spPr>
            <a:xfrm>
              <a:off x="4285819" y="1782108"/>
              <a:ext cx="2926847" cy="4245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8C06C792-EAA2-42CC-ADCF-CC6BCEBBFDBB}"/>
                </a:ext>
              </a:extLst>
            </p:cNvPr>
            <p:cNvSpPr txBox="1"/>
            <p:nvPr/>
          </p:nvSpPr>
          <p:spPr>
            <a:xfrm>
              <a:off x="967236"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代词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5CD416EE-AD05-40EC-A60F-6AF287C258DA}"/>
                </a:ext>
              </a:extLst>
            </p:cNvPr>
            <p:cNvSpPr txBox="1"/>
            <p:nvPr/>
          </p:nvSpPr>
          <p:spPr>
            <a:xfrm>
              <a:off x="2266573"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动词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5B4F9E44-58B2-40D3-9E2C-F6C5BEB7D0B9}"/>
                </a:ext>
              </a:extLst>
            </p:cNvPr>
            <p:cNvSpPr txBox="1"/>
            <p:nvPr/>
          </p:nvSpPr>
          <p:spPr>
            <a:xfrm>
              <a:off x="3798651"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代词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9CECD9F7-C7B2-47F5-82F2-C12EA89E3894}"/>
                </a:ext>
              </a:extLst>
            </p:cNvPr>
            <p:cNvSpPr txBox="1"/>
            <p:nvPr/>
          </p:nvSpPr>
          <p:spPr>
            <a:xfrm>
              <a:off x="5004048" y="2858109"/>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冠词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D7A17C2D-397C-4394-ACD8-DDF3E6DA5A32}"/>
                </a:ext>
              </a:extLst>
            </p:cNvPr>
            <p:cNvSpPr txBox="1"/>
            <p:nvPr/>
          </p:nvSpPr>
          <p:spPr>
            <a:xfrm>
              <a:off x="6368102"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名词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cxnSp>
          <p:nvCxnSpPr>
            <p:cNvPr id="37" name="直接连接符 36">
              <a:extLst>
                <a:ext uri="{FF2B5EF4-FFF2-40B4-BE49-F238E27FC236}">
                  <a16:creationId xmlns:a16="http://schemas.microsoft.com/office/drawing/2014/main" id="{4E135E89-AAD7-4832-869A-89A4D8706151}"/>
                </a:ext>
              </a:extLst>
            </p:cNvPr>
            <p:cNvCxnSpPr>
              <a:cxnSpLocks/>
              <a:stCxn id="9" idx="2"/>
              <a:endCxn id="32" idx="0"/>
            </p:cNvCxnSpPr>
            <p:nvPr/>
          </p:nvCxnSpPr>
          <p:spPr>
            <a:xfrm flipH="1">
              <a:off x="1461923" y="2576030"/>
              <a:ext cx="4364"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B3CB4DD-237B-4428-BD60-5C401E20E60F}"/>
                </a:ext>
              </a:extLst>
            </p:cNvPr>
            <p:cNvCxnSpPr>
              <a:cxnSpLocks/>
              <a:stCxn id="11" idx="2"/>
              <a:endCxn id="33" idx="0"/>
            </p:cNvCxnSpPr>
            <p:nvPr/>
          </p:nvCxnSpPr>
          <p:spPr>
            <a:xfrm flipH="1">
              <a:off x="2761260" y="2576030"/>
              <a:ext cx="4364"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EA52EA5B-7E9B-456E-A1AA-2CF77AA281F3}"/>
                </a:ext>
              </a:extLst>
            </p:cNvPr>
            <p:cNvCxnSpPr>
              <a:cxnSpLocks/>
              <a:stCxn id="12" idx="2"/>
              <a:endCxn id="34" idx="0"/>
            </p:cNvCxnSpPr>
            <p:nvPr/>
          </p:nvCxnSpPr>
          <p:spPr>
            <a:xfrm flipH="1">
              <a:off x="4293338" y="2576030"/>
              <a:ext cx="2455"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625B5CE-1251-44D6-92CA-00BF3B76D518}"/>
                </a:ext>
              </a:extLst>
            </p:cNvPr>
            <p:cNvCxnSpPr>
              <a:cxnSpLocks/>
              <a:stCxn id="13" idx="2"/>
              <a:endCxn id="35" idx="0"/>
            </p:cNvCxnSpPr>
            <p:nvPr/>
          </p:nvCxnSpPr>
          <p:spPr>
            <a:xfrm flipH="1">
              <a:off x="5498735" y="2576030"/>
              <a:ext cx="558060" cy="2820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0E1CA19-C998-4B36-9C09-50C14DD72189}"/>
                </a:ext>
              </a:extLst>
            </p:cNvPr>
            <p:cNvCxnSpPr>
              <a:cxnSpLocks/>
              <a:stCxn id="13" idx="2"/>
              <a:endCxn id="36" idx="0"/>
            </p:cNvCxnSpPr>
            <p:nvPr/>
          </p:nvCxnSpPr>
          <p:spPr>
            <a:xfrm>
              <a:off x="6056795" y="2576030"/>
              <a:ext cx="805994" cy="27690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A8E8402-4C7B-4ED0-B50D-704E8AB39DFA}"/>
                </a:ext>
              </a:extLst>
            </p:cNvPr>
            <p:cNvSpPr txBox="1"/>
            <p:nvPr/>
          </p:nvSpPr>
          <p:spPr>
            <a:xfrm>
              <a:off x="1214900" y="3544717"/>
              <a:ext cx="494045"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He</a:t>
              </a:r>
              <a:endParaRPr lang="zh-CN" altLang="en-US"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D76CD853-1F64-4EF4-B449-FD542FBB9A5C}"/>
                </a:ext>
              </a:extLst>
            </p:cNvPr>
            <p:cNvSpPr txBox="1"/>
            <p:nvPr/>
          </p:nvSpPr>
          <p:spPr>
            <a:xfrm>
              <a:off x="2405169" y="3544717"/>
              <a:ext cx="712183"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gave</a:t>
              </a:r>
              <a:endParaRPr lang="zh-CN" altLang="en-US"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389F8E88-BEB7-4070-921E-CE7DB082F7BB}"/>
                </a:ext>
              </a:extLst>
            </p:cNvPr>
            <p:cNvSpPr txBox="1"/>
            <p:nvPr/>
          </p:nvSpPr>
          <p:spPr>
            <a:xfrm>
              <a:off x="4027078" y="3544717"/>
              <a:ext cx="532518"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me</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E29F49D5-222F-4F6F-B094-91C51EB7D7B0}"/>
                </a:ext>
              </a:extLst>
            </p:cNvPr>
            <p:cNvSpPr txBox="1"/>
            <p:nvPr/>
          </p:nvSpPr>
          <p:spPr>
            <a:xfrm>
              <a:off x="5342281" y="3549890"/>
              <a:ext cx="312906"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EEABA50C-4346-4B08-9CC2-8ADF981918EC}"/>
                </a:ext>
              </a:extLst>
            </p:cNvPr>
            <p:cNvSpPr txBox="1"/>
            <p:nvPr/>
          </p:nvSpPr>
          <p:spPr>
            <a:xfrm>
              <a:off x="6486724" y="3544717"/>
              <a:ext cx="752130"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book</a:t>
              </a:r>
              <a:endParaRPr lang="zh-CN" altLang="en-US" dirty="0">
                <a:latin typeface="微软雅黑" panose="020B0503020204020204" pitchFamily="34" charset="-122"/>
                <a:ea typeface="微软雅黑" panose="020B0503020204020204" pitchFamily="34" charset="-122"/>
              </a:endParaRPr>
            </a:p>
          </p:txBody>
        </p:sp>
        <p:cxnSp>
          <p:nvCxnSpPr>
            <p:cNvPr id="62" name="直接连接符 61">
              <a:extLst>
                <a:ext uri="{FF2B5EF4-FFF2-40B4-BE49-F238E27FC236}">
                  <a16:creationId xmlns:a16="http://schemas.microsoft.com/office/drawing/2014/main" id="{ADDFE526-BE25-49B5-8F9F-298923E85B8F}"/>
                </a:ext>
              </a:extLst>
            </p:cNvPr>
            <p:cNvCxnSpPr>
              <a:cxnSpLocks/>
              <a:stCxn id="32" idx="2"/>
              <a:endCxn id="57" idx="0"/>
            </p:cNvCxnSpPr>
            <p:nvPr/>
          </p:nvCxnSpPr>
          <p:spPr>
            <a:xfrm>
              <a:off x="1461923" y="3222268"/>
              <a:ext cx="0"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B21BBDFA-3B92-4ADE-AAB9-EC13766C0836}"/>
                </a:ext>
              </a:extLst>
            </p:cNvPr>
            <p:cNvCxnSpPr>
              <a:cxnSpLocks/>
              <a:stCxn id="33" idx="2"/>
              <a:endCxn id="58" idx="0"/>
            </p:cNvCxnSpPr>
            <p:nvPr/>
          </p:nvCxnSpPr>
          <p:spPr>
            <a:xfrm>
              <a:off x="2761260" y="3222268"/>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ACC53F5-0E14-4B3D-8F66-076FBC19D83C}"/>
                </a:ext>
              </a:extLst>
            </p:cNvPr>
            <p:cNvCxnSpPr>
              <a:cxnSpLocks/>
              <a:stCxn id="34" idx="2"/>
              <a:endCxn id="59" idx="0"/>
            </p:cNvCxnSpPr>
            <p:nvPr/>
          </p:nvCxnSpPr>
          <p:spPr>
            <a:xfrm flipH="1">
              <a:off x="4293337" y="3222268"/>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E0A3E2E-97CC-4DAD-B0A8-94308A3B1966}"/>
                </a:ext>
              </a:extLst>
            </p:cNvPr>
            <p:cNvCxnSpPr>
              <a:cxnSpLocks/>
              <a:stCxn id="36" idx="2"/>
              <a:endCxn id="61" idx="0"/>
            </p:cNvCxnSpPr>
            <p:nvPr/>
          </p:nvCxnSpPr>
          <p:spPr>
            <a:xfrm>
              <a:off x="6862789" y="3222268"/>
              <a:ext cx="0"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408043DB-8F70-46FA-96FB-C1593B954947}"/>
                </a:ext>
              </a:extLst>
            </p:cNvPr>
            <p:cNvCxnSpPr>
              <a:cxnSpLocks/>
              <a:stCxn id="35" idx="2"/>
              <a:endCxn id="60" idx="0"/>
            </p:cNvCxnSpPr>
            <p:nvPr/>
          </p:nvCxnSpPr>
          <p:spPr>
            <a:xfrm flipH="1">
              <a:off x="5498734" y="3227441"/>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3573016"/>
            <a:ext cx="8856984" cy="32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上下文无关文法要素</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：是组成语言的基本符号，是语言的一个不可再分的单位。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：也称语法变量，用来代表语法范畴，是一个类的记号，而不是个体记号。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开始符号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：是一个特殊的非终结符号，代表所定义的语言中我们最感兴趣的语法范畴。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产生式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：也称产生规则或简称规则，是定义语法范畴的一种书写规则。</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401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产生式</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6228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产生式：</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𝛼</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左边的</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𝐴</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是一个非终结符号，称为产生式的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左部符号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右边的</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是由终结符号和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或非终结符号组成的一个符号串，称为产生式的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右部</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有时也说</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是关于</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𝐴</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的一条产生规则。</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有的书上，</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也用</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表示，这种表示方法也称为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巴科斯范式 </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(BNF)</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递归产生式定义</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加乘算术表达式</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622804"/>
              </a:xfrm>
              <a:prstGeom prst="rect">
                <a:avLst/>
              </a:prstGeom>
              <a:blipFill>
                <a:blip r:embed="rId3"/>
                <a:stretch>
                  <a:fillRect l="-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304595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形式化定义</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3217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形式化定义：一个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是一个四元式</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是一个非空有限集合，它的每个元素称为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是一个非空有限集合，它的每个元素称为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𝜙</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是一个非终结符号，称为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开始符号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𝒫</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产生式集合</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（有限），每个产生式的形式是</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𝑁</m:t>
                            </m:r>
                          </m:sub>
                        </m:sSub>
                      </m:e>
                    </m:d>
                    <m:r>
                      <a:rPr lang="en-US" altLang="zh-CN" sz="1800" b="0" i="1" baseline="30000"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开始符号</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至少在某个产生式左部出现一次。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为书写方便，经常采用如下简写，每个</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也称为是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候选式</a:t>
                </a: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321743"/>
              </a:xfrm>
              <a:prstGeom prst="rect">
                <a:avLst/>
              </a:prstGeom>
              <a:blipFill>
                <a:blip r:embed="rId3"/>
                <a:stretch>
                  <a:fillRect l="-620" b="-23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B97C242F-88B1-447A-910B-F113EA7D14A9}"/>
                  </a:ext>
                </a:extLst>
              </p:cNvPr>
              <p:cNvSpPr txBox="1">
                <a:spLocks noChangeArrowheads="1"/>
              </p:cNvSpPr>
              <p:nvPr/>
            </p:nvSpPr>
            <p:spPr bwMode="auto">
              <a:xfrm>
                <a:off x="251520" y="4062799"/>
                <a:ext cx="7560840" cy="16704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lvl="1" indent="-384175">
                  <a:lnSpc>
                    <a:spcPct val="150000"/>
                  </a:lnSpc>
                  <a:spcBef>
                    <a:spcPts val="0"/>
                  </a:spcBef>
                  <a:buFont typeface="Wingdings" panose="05000000000000000000" pitchFamily="2" charset="2"/>
                  <a:buChar char="Ø"/>
                </a:pPr>
                <a14:m>
                  <m:oMath xmlns:m="http://schemas.openxmlformats.org/officeDocument/2006/math">
                    <m:d>
                      <m:dPr>
                        <m:begChr m:val=""/>
                        <m:endChr m:val="}"/>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eqArr>
                          <m:eqArr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eqArr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1</m:t>
                                </m:r>
                              </m:sub>
                            </m:sSub>
                          </m:e>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e>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e>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eqAr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1</m:t>
                        </m:r>
                      </m:sub>
                    </m:sSub>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𝑛</m:t>
                        </m:r>
                      </m:sub>
                    </m:sSub>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B97C242F-88B1-447A-910B-F113EA7D14A9}"/>
                  </a:ext>
                </a:extLst>
              </p:cNvPr>
              <p:cNvSpPr txBox="1">
                <a:spLocks noRot="1" noChangeAspect="1" noMove="1" noResize="1" noEditPoints="1" noAdjustHandles="1" noChangeArrowheads="1" noChangeShapeType="1" noTextEdit="1"/>
              </p:cNvSpPr>
              <p:nvPr/>
            </p:nvSpPr>
            <p:spPr bwMode="auto">
              <a:xfrm>
                <a:off x="251520" y="4062799"/>
                <a:ext cx="7560840" cy="167045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8">
                <a:extLst>
                  <a:ext uri="{FF2B5EF4-FFF2-40B4-BE49-F238E27FC236}">
                    <a16:creationId xmlns:a16="http://schemas.microsoft.com/office/drawing/2014/main" id="{9D5632A1-3ADB-4407-99FB-ED2E117A8CD8}"/>
                  </a:ext>
                </a:extLst>
              </p:cNvPr>
              <p:cNvSpPr txBox="1">
                <a:spLocks noChangeArrowheads="1"/>
              </p:cNvSpPr>
              <p:nvPr/>
            </p:nvSpPr>
            <p:spPr bwMode="auto">
              <a:xfrm>
                <a:off x="179512" y="5733256"/>
                <a:ext cx="8856984" cy="5001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84175" lvl="1" indent="-384175">
                  <a:lnSpc>
                    <a:spcPct val="150000"/>
                  </a:lnSpc>
                  <a:spcBef>
                    <a:spcPct val="20000"/>
                  </a:spcBef>
                  <a:buFont typeface="Wingdings" panose="05000000000000000000" pitchFamily="2" charset="2"/>
                  <a:buChar char="p"/>
                </a:pP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箭头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读为“定义为”，直竖</a:t>
                </a:r>
                <a14:m>
                  <m:oMath xmlns:m="http://schemas.openxmlformats.org/officeDocument/2006/math">
                    <m:r>
                      <a:rPr lang="en-US" altLang="zh-CN" sz="2000" b="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读为“或”，它们是</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元语言符号</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1" name="TextBox 8">
                <a:extLst>
                  <a:ext uri="{FF2B5EF4-FFF2-40B4-BE49-F238E27FC236}">
                    <a16:creationId xmlns:a16="http://schemas.microsoft.com/office/drawing/2014/main" id="{9D5632A1-3ADB-4407-99FB-ED2E117A8CD8}"/>
                  </a:ext>
                </a:extLst>
              </p:cNvPr>
              <p:cNvSpPr txBox="1">
                <a:spLocks noRot="1" noChangeAspect="1" noMove="1" noResize="1" noEditPoints="1" noAdjustHandles="1" noChangeArrowheads="1" noChangeShapeType="1" noTextEdit="1"/>
              </p:cNvSpPr>
              <p:nvPr/>
            </p:nvSpPr>
            <p:spPr bwMode="auto">
              <a:xfrm>
                <a:off x="179512" y="5733256"/>
                <a:ext cx="8856984" cy="500137"/>
              </a:xfrm>
              <a:prstGeom prst="rect">
                <a:avLst/>
              </a:prstGeom>
              <a:blipFill>
                <a:blip r:embed="rId5"/>
                <a:stretch>
                  <a:fillRect l="-619" b="-192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928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形式化定义</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2073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约定</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用</m:t>
                    </m:r>
                  </m:oMath>
                </a14:m>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大写字母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带</a:t>
                </a:r>
                <a:r>
                  <a:rPr lang="zh-CN" altLang="en-US" sz="1800" b="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尖括号的词组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算术表达式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，代表</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用</m:t>
                    </m:r>
                  </m:oMath>
                </a14:m>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小写字母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代表</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终结符号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希腊字母</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等代表由终结符号和非终结符号组成的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字符串</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为简便起见，当引用具体文法的例子时，仅列出</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产生式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和指出</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开始符号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开始符号是</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 </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𝐸𝐴𝐸</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 ∗</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207306"/>
              </a:xfrm>
              <a:prstGeom prst="rect">
                <a:avLst/>
              </a:prstGeom>
              <a:blipFill>
                <a:blip r:embed="rId3"/>
                <a:stretch>
                  <a:fillRect l="-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79349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推导</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551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有如下文法：</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推导：</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这个推导提供了一个证明，证明</a:t>
                </a: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是这个文法所定义的一个算术表达式。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我们称</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直接推导出</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𝛼𝛾𝛽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𝐴</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𝛼𝛾𝛽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，当且仅当</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是一个产生式，且</a:t>
                </a: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m:t>
                            </m:r>
                          </m:sub>
                        </m:sSub>
                      </m:e>
                    </m:d>
                    <m:r>
                      <a:rPr lang="en-US" altLang="zh-CN" sz="2000" b="0" i="1" baseline="30000"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000" b="0" baseline="3000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a:t>
                </a:r>
                <a14:m>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b>
                    </m:sSub>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则称这个序列是从</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到</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推导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若</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存在一个从</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到</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的推导，则称</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可推导出</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其逆过程称为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归约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a:t>
                </a:r>
                <a14:m>
                  <m:oMath xmlns:m="http://schemas.openxmlformats.org/officeDocument/2006/math">
                    <m:sSub>
                      <m:sSubPr>
                        <m:ctrlP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1</m:t>
                        </m:r>
                      </m:sub>
                    </m:sSub>
                    <m:groupChr>
                      <m:groupChrPr>
                        <m:chr m:val="⇒"/>
                        <m:vertJc m:val="bot"/>
                        <m:ctrlP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m:t>
                        </m:r>
                      </m:e>
                    </m:groupChr>
                    <m:sSub>
                      <m:sSubPr>
                        <m:ctrlP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𝑛</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表示从</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出发，经一步或若干步，可推导出</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a:t>
                </a:r>
                <a14:m>
                  <m:oMath xmlns:m="http://schemas.openxmlformats.org/officeDocument/2006/math">
                    <m:sSub>
                      <m:sSubPr>
                        <m:ctrlP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1</m:t>
                        </m:r>
                      </m:sub>
                    </m:sSub>
                    <m:groupChr>
                      <m:groupChrPr>
                        <m:chr m:val="⇒"/>
                        <m:vertJc m:val="bot"/>
                        <m:ctrlP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m:t>
                        </m:r>
                      </m:e>
                    </m:groupChr>
                    <m:sSub>
                      <m:sSubPr>
                        <m:ctrlP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𝑛</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表示从</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出发，经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步或若干步，可推导出</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sSub>
                      <m:sSubPr>
                        <m:ctrlP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𝑛</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14:m>
                  <m:oMath xmlns:m="http://schemas.openxmlformats.org/officeDocument/2006/math">
                    <m:sSub>
                      <m:sSubPr>
                        <m:ctrlP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b>
                    </m:sSub>
                    <m:groupChr>
                      <m:groupChrPr>
                        <m:chr m:val="⇒"/>
                        <m:vertJc m:val="bot"/>
                        <m:ctrlP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e>
                    </m:groupChr>
                    <m:sSub>
                      <m:sSubPr>
                        <m:ctrlP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8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𝑛</m:t>
                        </m:r>
                      </m:sub>
                    </m:sSub>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551439"/>
              </a:xfrm>
              <a:prstGeom prst="rect">
                <a:avLst/>
              </a:prstGeom>
              <a:blipFill>
                <a:blip r:embed="rId3"/>
                <a:stretch>
                  <a:fillRect l="-620" b="-18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31104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7075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是它的开始符号，如果</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groupChr>
                      <m:groupChrPr>
                        <m:chr m:val="⇒"/>
                        <m:vertJc m:val="bot"/>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e>
                    </m:groupCh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，则称</a:t>
                </a: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句型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如果一个句型中只包含终极符号，则称其为一个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句子</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所产生的句子的全体是一个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语言</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，记为：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groupChr>
                      <m:groupChrPr>
                        <m:chr m:val="⇒"/>
                        <m:vertJc m:val="bot"/>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e>
                    </m:groupCh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2.5】</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是该文法的一个句子，因为有推导：</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都是这个文法的句型。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707553"/>
              </a:xfrm>
              <a:prstGeom prst="rect">
                <a:avLst/>
              </a:prstGeom>
              <a:blipFill>
                <a:blip r:embed="rId3"/>
                <a:stretch>
                  <a:fillRect l="-620" b="-18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6545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2.1 </a:t>
            </a:r>
            <a:r>
              <a:rPr lang="zh-CN" altLang="en-US" sz="3200" dirty="0">
                <a:solidFill>
                  <a:srgbClr val="0000FF"/>
                </a:solidFill>
                <a:latin typeface="微软雅黑" panose="020B0503020204020204" pitchFamily="34" charset="-122"/>
                <a:ea typeface="微软雅黑" panose="020B0503020204020204" pitchFamily="34" charset="-122"/>
              </a:rPr>
              <a:t>程序语言的定义</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 </a:t>
            </a:r>
            <a:r>
              <a:rPr lang="zh-CN" altLang="en-US" dirty="0">
                <a:solidFill>
                  <a:schemeClr val="bg1"/>
                </a:solidFill>
                <a:latin typeface="微软雅黑" panose="020B0503020204020204" pitchFamily="34" charset="-122"/>
                <a:ea typeface="微软雅黑" panose="020B0503020204020204" pitchFamily="34" charset="-122"/>
              </a:rPr>
              <a:t>程序语言的定义</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33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程序语言</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语用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：主要是有关程序设计技术和语言成份的使用方法，它使语言的基本概念与语言的外界（如数学概念或计算机的对象和操作）联系起来。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69942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3811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一个句型到另一个句型的推导过程往往</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不唯一</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约束</a:t>
                </a:r>
                <a:endParaRPr lang="en-US" altLang="zh-CN" sz="2000" b="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若推导过程中，总是最先替换最右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左</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的非终结符，则称为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最右</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左</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推导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若归约过程中，总是最先归约最右</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左</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的非终结符，则称为</m:t>
                    </m:r>
                    <m:r>
                      <a:rPr lang="zh-CN" altLang="en-US"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最右</m:t>
                    </m:r>
                    <m: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左</m:t>
                    </m:r>
                    <m:r>
                      <a:rPr lang="en-US" altLang="zh-CN"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归约</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规范</a:t>
                </a:r>
                <a:endParaRPr lang="en-US" altLang="zh-CN" sz="2000" b="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句型的最右推导称为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规范推导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，其逆过程最左规约称为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规范归约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的规范推导：</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r>
                  <a:rPr lang="en-US" altLang="zh-CN" sz="1800" b="0" dirty="0">
                    <a:ea typeface="Cambria Math" panose="02040503050406030204" pitchFamily="18" charset="0"/>
                    <a:cs typeface="Times New Roman" panose="02020603050405020304" pitchFamily="18" charset="0"/>
                  </a:rPr>
                  <a:t> </a:t>
                </a: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r>
                  <a:rPr lang="en-US" altLang="zh-CN" sz="1800" b="0" dirty="0">
                    <a:ea typeface="Cambria Math" panose="02040503050406030204" pitchFamily="18" charset="0"/>
                    <a:cs typeface="Times New Roman" panose="02020603050405020304" pitchFamily="18" charset="0"/>
                  </a:rPr>
                  <a:t> </a:t>
                </a: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r>
                  <a:rPr lang="en-US" altLang="zh-CN" sz="1800" b="0" dirty="0">
                    <a:ea typeface="Cambria Math" panose="02040503050406030204" pitchFamily="18" charset="0"/>
                    <a:cs typeface="Times New Roman" panose="02020603050405020304" pitchFamily="18" charset="0"/>
                  </a:rPr>
                  <a:t> </a:t>
                </a: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381136"/>
              </a:xfrm>
              <a:prstGeom prst="rect">
                <a:avLst/>
              </a:prstGeom>
              <a:blipFill>
                <a:blip r:embed="rId3"/>
                <a:stretch>
                  <a:fillRect l="-620" b="-13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49281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7807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2.6】</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有文法</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其中：</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14:m>
                  <m:oMathPara xmlns:m="http://schemas.openxmlformats.org/officeDocument/2006/math">
                    <m:oMathParaPr>
                      <m:jc m:val="left"/>
                    </m:oMathParaPr>
                    <m:oMath xmlns:m="http://schemas.openxmlformats.org/officeDocument/2006/math">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&gt;</m:t>
                          </m:r>
                        </m:e>
                      </m:d>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0,1,2,3,4,5,6,7,8,9</m:t>
                          </m:r>
                        </m:e>
                      </m:d>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000" b="0" i="1" dirty="0">
                  <a:latin typeface="Cambria Math" panose="020405030504060302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14:m>
                  <m:oMathPara xmlns:m="http://schemas.openxmlformats.org/officeDocument/2006/math">
                    <m:oMathParaPr>
                      <m:jc m:val="left"/>
                    </m:oMathParaPr>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&gt;,</m:t>
                      </m:r>
                    </m:oMath>
                  </m:oMathPara>
                </a14:m>
                <a:endParaRPr lang="en-US" altLang="zh-CN" sz="2000" b="0" i="1" dirty="0">
                  <a:latin typeface="Cambria Math" panose="020405030504060302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14:m>
                  <m:oMathPara xmlns:m="http://schemas.openxmlformats.org/officeDocument/2006/math">
                    <m:oMathParaPr>
                      <m:jc m:val="left"/>
                    </m:oMathParaPr>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0</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4</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5</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6</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7</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8</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9</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000" b="0" i="1" dirty="0">
                  <a:latin typeface="Cambria Math" panose="020405030504060302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14:m>
                  <m:oMathPara xmlns:m="http://schemas.openxmlformats.org/officeDocument/2006/math">
                    <m:oMathParaPr>
                      <m:jc m:val="left"/>
                    </m:oMathParaPr>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确定</a:t>
                </a:r>
                <a14:m>
                  <m:oMath xmlns:m="http://schemas.openxmlformats.org/officeDocument/2006/math">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对应的语言。</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p"/>
                </a:pP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分析</a:t>
                </a: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由</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，可得数字串为</a:t>
                </a: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0~9</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的任意数字</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每次用</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推导，末尾就增加一个</a:t>
                </a: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0~9</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的数字，直到使用</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推导为止。</a:t>
                </a:r>
              </a:p>
              <a:p>
                <a:pPr lvl="1" indent="-384175">
                  <a:lnSpc>
                    <a:spcPct val="150000"/>
                  </a:lnSpc>
                  <a:spcBef>
                    <a:spcPct val="20000"/>
                  </a:spcBef>
                  <a:buFont typeface="Wingdings" panose="05000000000000000000" pitchFamily="2" charset="2"/>
                  <a:buChar char="p"/>
                </a:pP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结论</a:t>
                </a: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0" dirty="0">
                    <a:solidFill>
                      <a:srgbClr val="0000FF"/>
                    </a:solidFill>
                    <a:ea typeface="Cambria Math" panose="02040503050406030204" pitchFamily="18" charset="0"/>
                    <a:cs typeface="Times New Roman" panose="02020603050405020304" pitchFamily="18" charset="0"/>
                  </a:rPr>
                  <a:t> </a:t>
                </a:r>
                <a14:m>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𝐿</m:t>
                    </m:r>
                    <m:d>
                      <m:dPr>
                        <m:ctrlP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b>
                        </m:sSub>
                      </m:e>
                    </m:d>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表示十进制非负整数。</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780732"/>
              </a:xfrm>
              <a:prstGeom prst="rect">
                <a:avLst/>
              </a:prstGeom>
              <a:blipFill>
                <a:blip r:embed="rId3"/>
                <a:stretch>
                  <a:fillRect l="-758" b="-11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86924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4182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2.7】</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有文法</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zh-CN" altLang="en-US" sz="2000" b="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确定</a:t>
                </a:r>
                <a14:m>
                  <m:oMath xmlns:m="http://schemas.openxmlformats.org/officeDocument/2006/math">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对应的语言。</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𝑏𝑎</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𝑏𝑎</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𝑏𝑎𝑎𝐴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𝑏𝑎𝑎𝑎</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Cambria Math" panose="02040503050406030204" pitchFamily="18" charset="0"/>
                    <a:cs typeface="Times New Roman" panose="02020603050405020304" pitchFamily="18" charset="0"/>
                  </a:rPr>
                  <a:t>归纳得：</a:t>
                </a:r>
                <a14:m>
                  <m:oMath xmlns:m="http://schemas.openxmlformats.org/officeDocument/2006/math">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𝐿</m:t>
                    </m:r>
                    <m:d>
                      <m:d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sSup>
                      <m:sSup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p>
                    </m:sSup>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418243"/>
              </a:xfrm>
              <a:prstGeom prst="rect">
                <a:avLst/>
              </a:prstGeom>
              <a:blipFill>
                <a:blip r:embed="rId3"/>
                <a:stretch>
                  <a:fillRect l="-6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77625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360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2.8】</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有文法</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3</m:t>
                        </m:r>
                      </m:sub>
                    </m:s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𝑏𝐵</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，确定</a:t>
                </a:r>
                <a14:m>
                  <m:oMath xmlns:m="http://schemas.openxmlformats.org/officeDocument/2006/math">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3</m:t>
                        </m:r>
                      </m:sub>
                    </m:sSub>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对应的语言。</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𝑎𝑎𝐵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𝑎𝑎𝑏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Cambria Math" panose="02040503050406030204" pitchFamily="18" charset="0"/>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𝑎𝑏𝑏𝐵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𝑎𝑏𝑏𝑏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𝑎𝐴𝐵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𝑎𝑎𝐴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𝑏</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Cambria Math" panose="02040503050406030204" pitchFamily="18" charset="0"/>
                    <a:cs typeface="Times New Roman" panose="02020603050405020304" pitchFamily="18" charset="0"/>
                  </a:rPr>
                  <a:t>归纳得：</a:t>
                </a:r>
                <a14:m>
                  <m:oMath xmlns:m="http://schemas.openxmlformats.org/officeDocument/2006/math">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𝐿</m:t>
                    </m:r>
                    <m:d>
                      <m:d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3</m:t>
                            </m:r>
                          </m:sub>
                        </m:sSub>
                      </m:e>
                    </m:d>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𝑚</m:t>
                        </m:r>
                      </m:sup>
                    </m:sSup>
                    <m:sSup>
                      <m:sSup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e>
                      <m:sup>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p>
                    </m:sSup>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𝑚</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18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360040"/>
              </a:xfrm>
              <a:prstGeom prst="rect">
                <a:avLst/>
              </a:prstGeom>
              <a:blipFill>
                <a:blip r:embed="rId3"/>
                <a:stretch>
                  <a:fillRect l="-6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30232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52104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2.9】</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构造文法：</a:t>
                </a:r>
                <a14:m>
                  <m:oMath xmlns:m="http://schemas.openxmlformats.org/officeDocument/2006/math">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𝐿</m:t>
                    </m:r>
                    <m:d>
                      <m:dPr>
                        <m:ctrlP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m:t>
                            </m:r>
                          </m:sub>
                        </m:sSub>
                      </m:e>
                    </m:d>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p>
                    </m:sSup>
                    <m:sSup>
                      <m:sSupPr>
                        <m:ctrlP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e>
                      <m:sup>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sup>
                    </m:sSup>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20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𝑎𝑏𝑏</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Cambria Math" panose="02040503050406030204" pitchFamily="18" charset="0"/>
                    <a:cs typeface="Times New Roman" panose="02020603050405020304" pitchFamily="18" charset="0"/>
                  </a:rPr>
                  <a:t>…</a:t>
                </a:r>
              </a:p>
              <a:p>
                <a:pPr lvl="1" indent="-384175">
                  <a:lnSpc>
                    <a:spcPct val="150000"/>
                  </a:lnSpc>
                  <a:spcBef>
                    <a:spcPct val="20000"/>
                  </a:spcBef>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从另一个角度看：</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1800" b="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𝑏</m:t>
                    </m:r>
                  </m:oMath>
                </a14:m>
                <a:endParaRPr lang="en-US" altLang="zh-CN" sz="1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𝑎𝑎</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𝑎𝑏</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𝑏𝑏</m:t>
                    </m:r>
                  </m:oMath>
                </a14:m>
                <a:endParaRPr lang="en-US" altLang="zh-CN" sz="1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Cambria Math" panose="02040503050406030204" pitchFamily="18" charset="0"/>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Cambria Math" panose="02040503050406030204" pitchFamily="18" charset="0"/>
                    <a:cs typeface="Times New Roman" panose="02020603050405020304" pitchFamily="18" charset="0"/>
                  </a:rPr>
                  <a:t>归纳得：</a:t>
                </a:r>
                <a14:m>
                  <m:oMath xmlns:m="http://schemas.openxmlformats.org/officeDocument/2006/math">
                    <m:sSub>
                      <m:sSubPr>
                        <m:ctrlP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4</m:t>
                        </m:r>
                      </m:sub>
                    </m:sSub>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𝑎𝑆𝑏</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𝑎𝑏</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5210401"/>
              </a:xfrm>
              <a:prstGeom prst="rect">
                <a:avLst/>
              </a:prstGeom>
              <a:blipFill>
                <a:blip r:embed="rId3"/>
                <a:stretch>
                  <a:fillRect l="-620" b="-7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566861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语言</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2.3.1 </a:t>
            </a:r>
            <a:r>
              <a:rPr lang="zh-CN" altLang="en-US" dirty="0">
                <a:solidFill>
                  <a:schemeClr val="bg1"/>
                </a:solidFill>
                <a:latin typeface="微软雅黑" panose="020B0503020204020204" pitchFamily="34" charset="-122"/>
                <a:ea typeface="微软雅黑" panose="020B0503020204020204" pitchFamily="34" charset="-122"/>
              </a:rPr>
              <a:t>上下文无关文法</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9409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2.10】</a:t>
                </a:r>
                <a:r>
                  <a:rPr lang="zh-CN" altLang="en-US"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构造文法</a:t>
                </a:r>
                <a14:m>
                  <m:oMath xmlns:m="http://schemas.openxmlformats.org/officeDocument/2006/math">
                    <m:sSub>
                      <m:sSubPr>
                        <m:ctrlPr>
                          <a:rPr lang="en-US" altLang="zh-CN" sz="20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m:t>
                        </m:r>
                      </m:sub>
                    </m:sSub>
                    <m:r>
                      <a:rPr lang="zh-CN" altLang="en-US"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使其描述的语言为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正奇数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集合。</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分析</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正奇数要求，要么是一位奇数数字，要么是以奇数数字结尾的十进制数字。</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5</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正奇数</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0,1,2,3,4,5,6,7,8,9</m:t>
                        </m:r>
                      </m:e>
                    </m:d>
                  </m:oMath>
                </a14:m>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:&lt;</m:t>
                    </m:r>
                    <m:r>
                      <m:rPr>
                        <m:nor/>
                      </m:rPr>
                      <a:rPr lang="zh-CN" altLang="en-US" sz="1800" b="0" dirty="0" smtClean="0">
                        <a:latin typeface="微软雅黑" panose="020B0503020204020204" pitchFamily="34" charset="-122"/>
                        <a:ea typeface="微软雅黑" panose="020B0503020204020204" pitchFamily="34" charset="-122"/>
                        <a:cs typeface="Times New Roman" panose="02020603050405020304" pitchFamily="18" charset="0"/>
                      </a:rPr>
                      <m:t>一位奇数</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→1</m:t>
                    </m:r>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3</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5</m:t>
                    </m:r>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7</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9;</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m:rPr>
                        <m:nor/>
                      </m:rP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m:t>一位</m:t>
                    </m:r>
                    <m:r>
                      <a:rPr lang="zh-CN" altLang="en-US" sz="1800" b="0" i="1" dirty="0">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&lt;</m:t>
                    </m:r>
                    <m:r>
                      <m:rPr>
                        <m:nor/>
                      </m:rP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m:t>一位奇数</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&gt;|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0</m:t>
                    </m:r>
                    <m:d>
                      <m:dPr>
                        <m:begChr m:val="|"/>
                        <m:endChr m:val="|"/>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4</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6</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8</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正奇数</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一位奇数</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&gt;|&lt;</m:t>
                    </m:r>
                    <m:r>
                      <a:rPr lang="zh-CN" alt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数字串</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&gt;&lt;</m:t>
                    </m:r>
                    <m:r>
                      <a:rPr lang="zh-CN" alt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一位奇数</m:t>
                    </m:r>
                    <m:r>
                      <a:rPr lang="en-US" altLang="zh-CN"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oMath>
                </a14:m>
                <a:endParaRPr lang="en-US" altLang="zh-CN" sz="1800" b="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数字串</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一位数字</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数字串</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一位数字</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m:t>
                    </m:r>
                  </m:oMath>
                </a14:m>
                <a:endParaRPr lang="en-US" altLang="zh-CN" sz="1800" b="0" dirty="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d>
                      <m:dPr>
                        <m:begChr m:val="{"/>
                        <m:endChr m:val="}"/>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正奇数</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数字串</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一位</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数字</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&gt;,&lt;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一位</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奇数</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&gt;</m:t>
                        </m:r>
                      </m:e>
                    </m:d>
                  </m:oMath>
                </a14:m>
                <a:endParaRPr lang="en-US" altLang="zh-CN" sz="1800" b="0" dirty="0">
                  <a:ea typeface="Cambria Math" panose="02040503050406030204" pitchFamily="18" charset="0"/>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940951"/>
              </a:xfrm>
              <a:prstGeom prst="rect">
                <a:avLst/>
              </a:prstGeom>
              <a:blipFill>
                <a:blip r:embed="rId3"/>
                <a:stretch>
                  <a:fillRect l="-620" b="-12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0569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46</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619383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语法分析树</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2.3.2 </a:t>
            </a:r>
            <a:r>
              <a:rPr lang="zh-CN" altLang="en-US" dirty="0">
                <a:solidFill>
                  <a:schemeClr val="bg1"/>
                </a:solidFill>
                <a:latin typeface="微软雅黑" panose="020B0503020204020204" pitchFamily="34" charset="-122"/>
                <a:ea typeface="微软雅黑" panose="020B0503020204020204" pitchFamily="34" charset="-122"/>
              </a:rPr>
              <a:t>语法分析树与二义性</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22778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语法分析树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，简称</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语法树</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，即用树形图表示一个句型的推导过程。</a:t>
                </a:r>
              </a:p>
              <a:p>
                <a:pPr lvl="1" indent="-384175">
                  <a:lnSpc>
                    <a:spcPct val="150000"/>
                  </a:lnSpc>
                  <a:spcBef>
                    <a:spcPct val="20000"/>
                  </a:spcBef>
                  <a:buFont typeface="Wingdings" panose="05000000000000000000" pitchFamily="2" charset="2"/>
                  <a:buChar char="Ø"/>
                </a:pP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一</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棵语法树表示了句型的种种可能的不同推导过程（但未必是全部），包括最左（最右）推导，即</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一棵语法树是不同推导过程的共性抽象</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如果坚持使用最左（最右）推导，那么一棵语法树就完全等价于一个最左（最右）推导。</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2277868"/>
              </a:xfrm>
              <a:prstGeom prst="rect">
                <a:avLst/>
              </a:prstGeom>
              <a:blipFill>
                <a:blip r:embed="rId3"/>
                <a:stretch>
                  <a:fillRect l="-620" b="-34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A825C045-F472-4682-8247-59A52455E8F2}"/>
              </a:ext>
            </a:extLst>
          </p:cNvPr>
          <p:cNvGrpSpPr/>
          <p:nvPr/>
        </p:nvGrpSpPr>
        <p:grpSpPr>
          <a:xfrm>
            <a:off x="1376880" y="3501306"/>
            <a:ext cx="6390239" cy="2506446"/>
            <a:chOff x="967236" y="1412776"/>
            <a:chExt cx="6390239" cy="2506446"/>
          </a:xfrm>
        </p:grpSpPr>
        <p:sp>
          <p:nvSpPr>
            <p:cNvPr id="42" name="文本框 41">
              <a:extLst>
                <a:ext uri="{FF2B5EF4-FFF2-40B4-BE49-F238E27FC236}">
                  <a16:creationId xmlns:a16="http://schemas.microsoft.com/office/drawing/2014/main" id="{14D77C45-2B63-447A-B290-5ECBC2268132}"/>
                </a:ext>
              </a:extLst>
            </p:cNvPr>
            <p:cNvSpPr txBox="1"/>
            <p:nvPr/>
          </p:nvSpPr>
          <p:spPr>
            <a:xfrm>
              <a:off x="3791132" y="141277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句子</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C68945FC-7B68-4B3B-AA64-B42359579358}"/>
                </a:ext>
              </a:extLst>
            </p:cNvPr>
            <p:cNvSpPr txBox="1"/>
            <p:nvPr/>
          </p:nvSpPr>
          <p:spPr>
            <a:xfrm>
              <a:off x="971600" y="2206698"/>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主语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8477C121-55CD-47BF-BD3A-FC48AFA75ADC}"/>
                </a:ext>
              </a:extLst>
            </p:cNvPr>
            <p:cNvSpPr txBox="1"/>
            <p:nvPr/>
          </p:nvSpPr>
          <p:spPr>
            <a:xfrm>
              <a:off x="2270937" y="2206698"/>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谓语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618C1B15-873C-4720-9F61-6C4CFB537689}"/>
                </a:ext>
              </a:extLst>
            </p:cNvPr>
            <p:cNvSpPr txBox="1"/>
            <p:nvPr/>
          </p:nvSpPr>
          <p:spPr>
            <a:xfrm>
              <a:off x="3570274" y="2206698"/>
              <a:ext cx="1451038"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间接宾语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229A866F-E5AE-4580-92FA-4490B65DB664}"/>
                </a:ext>
              </a:extLst>
            </p:cNvPr>
            <p:cNvSpPr txBox="1"/>
            <p:nvPr/>
          </p:nvSpPr>
          <p:spPr>
            <a:xfrm>
              <a:off x="5331276" y="2206698"/>
              <a:ext cx="1451038"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直接宾语</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AA1D442F-C29A-4965-A984-D75A470E135E}"/>
                </a:ext>
              </a:extLst>
            </p:cNvPr>
            <p:cNvSpPr txBox="1"/>
            <p:nvPr/>
          </p:nvSpPr>
          <p:spPr>
            <a:xfrm>
              <a:off x="7092280" y="2206698"/>
              <a:ext cx="24077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EBBB76CE-C12E-4AF9-B82E-B288651E0D25}"/>
                </a:ext>
              </a:extLst>
            </p:cNvPr>
            <p:cNvCxnSpPr>
              <a:stCxn id="42" idx="2"/>
              <a:endCxn id="43" idx="0"/>
            </p:cNvCxnSpPr>
            <p:nvPr/>
          </p:nvCxnSpPr>
          <p:spPr>
            <a:xfrm flipH="1">
              <a:off x="1466287" y="1782108"/>
              <a:ext cx="2819532"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3E98EF3-0605-40C3-BC0D-2DA7D1DBBCAA}"/>
                </a:ext>
              </a:extLst>
            </p:cNvPr>
            <p:cNvCxnSpPr>
              <a:cxnSpLocks/>
              <a:stCxn id="42" idx="2"/>
              <a:endCxn id="44" idx="0"/>
            </p:cNvCxnSpPr>
            <p:nvPr/>
          </p:nvCxnSpPr>
          <p:spPr>
            <a:xfrm flipH="1">
              <a:off x="2765624" y="1782108"/>
              <a:ext cx="1520195"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50F58B33-FC50-42CD-8E70-387BCC9A4710}"/>
                </a:ext>
              </a:extLst>
            </p:cNvPr>
            <p:cNvCxnSpPr>
              <a:cxnSpLocks/>
              <a:stCxn id="42" idx="2"/>
              <a:endCxn id="45" idx="0"/>
            </p:cNvCxnSpPr>
            <p:nvPr/>
          </p:nvCxnSpPr>
          <p:spPr>
            <a:xfrm>
              <a:off x="4285819" y="1782108"/>
              <a:ext cx="9974"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96DA8B-5A90-4D57-9AA6-7A97C4B3B06D}"/>
                </a:ext>
              </a:extLst>
            </p:cNvPr>
            <p:cNvCxnSpPr>
              <a:cxnSpLocks/>
              <a:stCxn id="42" idx="2"/>
              <a:endCxn id="46" idx="0"/>
            </p:cNvCxnSpPr>
            <p:nvPr/>
          </p:nvCxnSpPr>
          <p:spPr>
            <a:xfrm>
              <a:off x="4285819" y="1782108"/>
              <a:ext cx="1770976" cy="42459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EE3F533E-EEFB-4CBA-8AE9-92B2D93CABB3}"/>
                </a:ext>
              </a:extLst>
            </p:cNvPr>
            <p:cNvCxnSpPr>
              <a:cxnSpLocks/>
              <a:stCxn id="42" idx="2"/>
              <a:endCxn id="47" idx="0"/>
            </p:cNvCxnSpPr>
            <p:nvPr/>
          </p:nvCxnSpPr>
          <p:spPr>
            <a:xfrm>
              <a:off x="4285819" y="1782108"/>
              <a:ext cx="2926847" cy="42459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039EAA96-1771-43B0-8932-2C5A08FD11A7}"/>
                </a:ext>
              </a:extLst>
            </p:cNvPr>
            <p:cNvSpPr txBox="1"/>
            <p:nvPr/>
          </p:nvSpPr>
          <p:spPr>
            <a:xfrm>
              <a:off x="967236"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代词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7C848D8F-40E5-4F0F-B222-A73C6D1A4AB2}"/>
                </a:ext>
              </a:extLst>
            </p:cNvPr>
            <p:cNvSpPr txBox="1"/>
            <p:nvPr/>
          </p:nvSpPr>
          <p:spPr>
            <a:xfrm>
              <a:off x="2266573"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动词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E3E05101-438A-46E3-8195-8EF70700DCE8}"/>
                </a:ext>
              </a:extLst>
            </p:cNvPr>
            <p:cNvSpPr txBox="1"/>
            <p:nvPr/>
          </p:nvSpPr>
          <p:spPr>
            <a:xfrm>
              <a:off x="3798651"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代词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E58B3DF1-2409-4B54-B345-239DF4AC47D3}"/>
                </a:ext>
              </a:extLst>
            </p:cNvPr>
            <p:cNvSpPr txBox="1"/>
            <p:nvPr/>
          </p:nvSpPr>
          <p:spPr>
            <a:xfrm>
              <a:off x="5004048" y="2858109"/>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冠词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7AE58D71-4411-448D-A3D6-30CCF195655F}"/>
                </a:ext>
              </a:extLst>
            </p:cNvPr>
            <p:cNvSpPr txBox="1"/>
            <p:nvPr/>
          </p:nvSpPr>
          <p:spPr>
            <a:xfrm>
              <a:off x="6368102" y="2852936"/>
              <a:ext cx="98937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&lt;</a:t>
              </a:r>
              <a:r>
                <a:rPr lang="zh-CN" altLang="en-US" dirty="0">
                  <a:latin typeface="微软雅黑" panose="020B0503020204020204" pitchFamily="34" charset="-122"/>
                  <a:ea typeface="微软雅黑" panose="020B0503020204020204" pitchFamily="34" charset="-122"/>
                </a:rPr>
                <a:t>名词</a:t>
              </a:r>
              <a:r>
                <a:rPr lang="en-US" altLang="zh-CN" dirty="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cxnSp>
          <p:nvCxnSpPr>
            <p:cNvPr id="58" name="直接连接符 57">
              <a:extLst>
                <a:ext uri="{FF2B5EF4-FFF2-40B4-BE49-F238E27FC236}">
                  <a16:creationId xmlns:a16="http://schemas.microsoft.com/office/drawing/2014/main" id="{794E9DB9-B78F-434A-9D87-535DA146BC28}"/>
                </a:ext>
              </a:extLst>
            </p:cNvPr>
            <p:cNvCxnSpPr>
              <a:cxnSpLocks/>
              <a:stCxn id="43" idx="2"/>
              <a:endCxn id="53" idx="0"/>
            </p:cNvCxnSpPr>
            <p:nvPr/>
          </p:nvCxnSpPr>
          <p:spPr>
            <a:xfrm flipH="1">
              <a:off x="1461923" y="2576030"/>
              <a:ext cx="4364"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F4FBF542-F482-40BD-936F-49EBACFCE933}"/>
                </a:ext>
              </a:extLst>
            </p:cNvPr>
            <p:cNvCxnSpPr>
              <a:cxnSpLocks/>
              <a:stCxn id="44" idx="2"/>
              <a:endCxn id="54" idx="0"/>
            </p:cNvCxnSpPr>
            <p:nvPr/>
          </p:nvCxnSpPr>
          <p:spPr>
            <a:xfrm flipH="1">
              <a:off x="2761260" y="2576030"/>
              <a:ext cx="4364"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EAC55F3D-F887-4D7A-85CF-1428175A4E0C}"/>
                </a:ext>
              </a:extLst>
            </p:cNvPr>
            <p:cNvCxnSpPr>
              <a:cxnSpLocks/>
              <a:stCxn id="45" idx="2"/>
              <a:endCxn id="55" idx="0"/>
            </p:cNvCxnSpPr>
            <p:nvPr/>
          </p:nvCxnSpPr>
          <p:spPr>
            <a:xfrm flipH="1">
              <a:off x="4293338" y="2576030"/>
              <a:ext cx="2455" cy="2769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0110BBDC-45D7-4374-9EE6-14F9254BDE1D}"/>
                </a:ext>
              </a:extLst>
            </p:cNvPr>
            <p:cNvCxnSpPr>
              <a:cxnSpLocks/>
              <a:stCxn id="46" idx="2"/>
              <a:endCxn id="56" idx="0"/>
            </p:cNvCxnSpPr>
            <p:nvPr/>
          </p:nvCxnSpPr>
          <p:spPr>
            <a:xfrm flipH="1">
              <a:off x="5498735" y="2576030"/>
              <a:ext cx="558060" cy="2820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4272C660-E0B8-44D0-92F3-6B2553A7CFD2}"/>
                </a:ext>
              </a:extLst>
            </p:cNvPr>
            <p:cNvCxnSpPr>
              <a:cxnSpLocks/>
              <a:stCxn id="46" idx="2"/>
              <a:endCxn id="57" idx="0"/>
            </p:cNvCxnSpPr>
            <p:nvPr/>
          </p:nvCxnSpPr>
          <p:spPr>
            <a:xfrm>
              <a:off x="6056795" y="2576030"/>
              <a:ext cx="805994" cy="27690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B4AABAE1-AD45-401E-8DB0-48D1CCE9E7D3}"/>
                </a:ext>
              </a:extLst>
            </p:cNvPr>
            <p:cNvSpPr txBox="1"/>
            <p:nvPr/>
          </p:nvSpPr>
          <p:spPr>
            <a:xfrm>
              <a:off x="1214900" y="3544717"/>
              <a:ext cx="494045"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He</a:t>
              </a:r>
              <a:endParaRPr lang="zh-CN" altLang="en-US" dirty="0">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7F8CA04A-4525-4869-A8F1-7F823D4E3C1A}"/>
                </a:ext>
              </a:extLst>
            </p:cNvPr>
            <p:cNvSpPr txBox="1"/>
            <p:nvPr/>
          </p:nvSpPr>
          <p:spPr>
            <a:xfrm>
              <a:off x="2405169" y="3544717"/>
              <a:ext cx="712183"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gave</a:t>
              </a:r>
              <a:endParaRPr lang="zh-CN" altLang="en-US"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109FCEDF-5385-4028-904E-5066E1023AFA}"/>
                </a:ext>
              </a:extLst>
            </p:cNvPr>
            <p:cNvSpPr txBox="1"/>
            <p:nvPr/>
          </p:nvSpPr>
          <p:spPr>
            <a:xfrm>
              <a:off x="4027078" y="3544717"/>
              <a:ext cx="532518"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me</a:t>
              </a:r>
              <a:endParaRPr lang="zh-CN" altLang="en-US"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6CCE5BF0-4E24-4A15-A202-3153B35D3FDC}"/>
                </a:ext>
              </a:extLst>
            </p:cNvPr>
            <p:cNvSpPr txBox="1"/>
            <p:nvPr/>
          </p:nvSpPr>
          <p:spPr>
            <a:xfrm>
              <a:off x="5342281" y="3549890"/>
              <a:ext cx="312906"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175EF7F4-30F2-4F83-9BEE-F45CF2C769FB}"/>
                </a:ext>
              </a:extLst>
            </p:cNvPr>
            <p:cNvSpPr txBox="1"/>
            <p:nvPr/>
          </p:nvSpPr>
          <p:spPr>
            <a:xfrm>
              <a:off x="6486724" y="3544717"/>
              <a:ext cx="752130" cy="369332"/>
            </a:xfrm>
            <a:prstGeom prst="rect">
              <a:avLst/>
            </a:prstGeom>
            <a:noFill/>
          </p:spPr>
          <p:txBody>
            <a:bodyPr wrap="none" rtlCol="0">
              <a:spAutoFit/>
            </a:bodyPr>
            <a:lstStyle/>
            <a:p>
              <a:pPr algn="ctr"/>
              <a:r>
                <a:rPr lang="en-US" altLang="zh-CN" dirty="0">
                  <a:latin typeface="微软雅黑" panose="020B0503020204020204" pitchFamily="34" charset="-122"/>
                  <a:ea typeface="微软雅黑" panose="020B0503020204020204" pitchFamily="34" charset="-122"/>
                </a:rPr>
                <a:t>book</a:t>
              </a:r>
              <a:endParaRPr lang="zh-CN" altLang="en-US" dirty="0">
                <a:latin typeface="微软雅黑" panose="020B0503020204020204" pitchFamily="34" charset="-122"/>
                <a:ea typeface="微软雅黑" panose="020B0503020204020204" pitchFamily="34" charset="-122"/>
              </a:endParaRPr>
            </a:p>
          </p:txBody>
        </p:sp>
        <p:cxnSp>
          <p:nvCxnSpPr>
            <p:cNvPr id="68" name="直接连接符 67">
              <a:extLst>
                <a:ext uri="{FF2B5EF4-FFF2-40B4-BE49-F238E27FC236}">
                  <a16:creationId xmlns:a16="http://schemas.microsoft.com/office/drawing/2014/main" id="{03F25F7C-9DB3-4EC8-BA06-BA0FF5E2A4FC}"/>
                </a:ext>
              </a:extLst>
            </p:cNvPr>
            <p:cNvCxnSpPr>
              <a:cxnSpLocks/>
              <a:stCxn id="53" idx="2"/>
              <a:endCxn id="63" idx="0"/>
            </p:cNvCxnSpPr>
            <p:nvPr/>
          </p:nvCxnSpPr>
          <p:spPr>
            <a:xfrm>
              <a:off x="1461923" y="3222268"/>
              <a:ext cx="0"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3B4B809-C503-4C4A-BBEF-7F58C41BAFA3}"/>
                </a:ext>
              </a:extLst>
            </p:cNvPr>
            <p:cNvCxnSpPr>
              <a:cxnSpLocks/>
              <a:stCxn id="54" idx="2"/>
              <a:endCxn id="64" idx="0"/>
            </p:cNvCxnSpPr>
            <p:nvPr/>
          </p:nvCxnSpPr>
          <p:spPr>
            <a:xfrm>
              <a:off x="2761260" y="3222268"/>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CFA3CF4-64A0-4B58-99FD-711EECBB0F79}"/>
                </a:ext>
              </a:extLst>
            </p:cNvPr>
            <p:cNvCxnSpPr>
              <a:cxnSpLocks/>
              <a:stCxn id="55" idx="2"/>
              <a:endCxn id="65" idx="0"/>
            </p:cNvCxnSpPr>
            <p:nvPr/>
          </p:nvCxnSpPr>
          <p:spPr>
            <a:xfrm flipH="1">
              <a:off x="4293337" y="3222268"/>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E630B36-BCD0-476A-8F42-DA3D26D5C4D2}"/>
                </a:ext>
              </a:extLst>
            </p:cNvPr>
            <p:cNvCxnSpPr>
              <a:cxnSpLocks/>
              <a:stCxn id="57" idx="2"/>
              <a:endCxn id="67" idx="0"/>
            </p:cNvCxnSpPr>
            <p:nvPr/>
          </p:nvCxnSpPr>
          <p:spPr>
            <a:xfrm>
              <a:off x="6862789" y="3222268"/>
              <a:ext cx="0" cy="32244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CCA879B-77E0-4F10-BA4F-DFF932B22B0F}"/>
                </a:ext>
              </a:extLst>
            </p:cNvPr>
            <p:cNvCxnSpPr>
              <a:cxnSpLocks/>
              <a:stCxn id="56" idx="2"/>
              <a:endCxn id="66" idx="0"/>
            </p:cNvCxnSpPr>
            <p:nvPr/>
          </p:nvCxnSpPr>
          <p:spPr>
            <a:xfrm flipH="1">
              <a:off x="5498734" y="3227441"/>
              <a:ext cx="1" cy="322449"/>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8368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二义文法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2.3.2 </a:t>
            </a:r>
            <a:r>
              <a:rPr lang="zh-CN" altLang="en-US" dirty="0">
                <a:solidFill>
                  <a:schemeClr val="bg1"/>
                </a:solidFill>
                <a:latin typeface="微软雅黑" panose="020B0503020204020204" pitchFamily="34" charset="-122"/>
                <a:ea typeface="微软雅黑" panose="020B0503020204020204" pitchFamily="34" charset="-122"/>
              </a:rPr>
              <a:t>语法分析树与二义性</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24317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二义文法：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如果一个文法的某个句子对应两棵不同的语法树，即其最左（最右）推导不唯一，称该文法为二义文法。</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2.11】</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𝑖</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，关于句子</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的最右推导：</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2431756"/>
              </a:xfrm>
              <a:prstGeom prst="rect">
                <a:avLst/>
              </a:prstGeom>
              <a:blipFill>
                <a:blip r:embed="rId3"/>
                <a:stretch>
                  <a:fillRect l="-620" b="-22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14D77C45-2B63-447A-B290-5ECBC2268132}"/>
              </a:ext>
            </a:extLst>
          </p:cNvPr>
          <p:cNvSpPr txBox="1"/>
          <p:nvPr/>
        </p:nvSpPr>
        <p:spPr>
          <a:xfrm>
            <a:off x="2006840" y="3812462"/>
            <a:ext cx="325730" cy="369332"/>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a:extLst>
              <a:ext uri="{FF2B5EF4-FFF2-40B4-BE49-F238E27FC236}">
                <a16:creationId xmlns:a16="http://schemas.microsoft.com/office/drawing/2014/main" id="{C68945FC-7B68-4B3B-AA64-B42359579358}"/>
              </a:ext>
            </a:extLst>
          </p:cNvPr>
          <p:cNvSpPr txBox="1"/>
          <p:nvPr/>
        </p:nvSpPr>
        <p:spPr>
          <a:xfrm>
            <a:off x="1409908" y="4499828"/>
            <a:ext cx="325730"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a:extLst>
              <a:ext uri="{FF2B5EF4-FFF2-40B4-BE49-F238E27FC236}">
                <a16:creationId xmlns:a16="http://schemas.microsoft.com/office/drawing/2014/main" id="{8477C121-55CD-47BF-BD3A-FC48AFA75ADC}"/>
              </a:ext>
            </a:extLst>
          </p:cNvPr>
          <p:cNvSpPr txBox="1"/>
          <p:nvPr/>
        </p:nvSpPr>
        <p:spPr>
          <a:xfrm>
            <a:off x="1866014" y="4499828"/>
            <a:ext cx="603345"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8" name="直接连接符 47">
            <a:extLst>
              <a:ext uri="{FF2B5EF4-FFF2-40B4-BE49-F238E27FC236}">
                <a16:creationId xmlns:a16="http://schemas.microsoft.com/office/drawing/2014/main" id="{EBBB76CE-C12E-4AF9-B82E-B288651E0D25}"/>
              </a:ext>
            </a:extLst>
          </p:cNvPr>
          <p:cNvCxnSpPr>
            <a:stCxn id="42" idx="2"/>
            <a:endCxn id="43" idx="0"/>
          </p:cNvCxnSpPr>
          <p:nvPr/>
        </p:nvCxnSpPr>
        <p:spPr>
          <a:xfrm flipH="1">
            <a:off x="1572773" y="4181794"/>
            <a:ext cx="596932" cy="318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3E98EF3-0605-40C3-BC0D-2DA7D1DBBCAA}"/>
              </a:ext>
            </a:extLst>
          </p:cNvPr>
          <p:cNvCxnSpPr>
            <a:cxnSpLocks/>
            <a:stCxn id="42" idx="2"/>
            <a:endCxn id="44" idx="0"/>
          </p:cNvCxnSpPr>
          <p:nvPr/>
        </p:nvCxnSpPr>
        <p:spPr>
          <a:xfrm flipH="1">
            <a:off x="2167687" y="4181794"/>
            <a:ext cx="2018"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1C38EF3C-87BB-42F7-9D06-467875C1541B}"/>
              </a:ext>
            </a:extLst>
          </p:cNvPr>
          <p:cNvSpPr txBox="1"/>
          <p:nvPr/>
        </p:nvSpPr>
        <p:spPr>
          <a:xfrm>
            <a:off x="2599734" y="4499828"/>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4" name="直接连接符 73">
            <a:extLst>
              <a:ext uri="{FF2B5EF4-FFF2-40B4-BE49-F238E27FC236}">
                <a16:creationId xmlns:a16="http://schemas.microsoft.com/office/drawing/2014/main" id="{4C71D046-C7E7-49AB-937C-8D0E5A626788}"/>
              </a:ext>
            </a:extLst>
          </p:cNvPr>
          <p:cNvCxnSpPr>
            <a:cxnSpLocks/>
            <a:stCxn id="42" idx="2"/>
            <a:endCxn id="73" idx="0"/>
          </p:cNvCxnSpPr>
          <p:nvPr/>
        </p:nvCxnSpPr>
        <p:spPr>
          <a:xfrm>
            <a:off x="2169705" y="4181794"/>
            <a:ext cx="593829"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6916AB42-FE28-49E7-BFE5-9EB124C964A3}"/>
              </a:ext>
            </a:extLst>
          </p:cNvPr>
          <p:cNvSpPr txBox="1"/>
          <p:nvPr/>
        </p:nvSpPr>
        <p:spPr>
          <a:xfrm>
            <a:off x="2023670" y="5033649"/>
            <a:ext cx="325730"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id="{CF7170C4-C3DA-410F-B033-3DE1D5ABD037}"/>
              </a:ext>
            </a:extLst>
          </p:cNvPr>
          <p:cNvSpPr txBox="1"/>
          <p:nvPr/>
        </p:nvSpPr>
        <p:spPr>
          <a:xfrm>
            <a:off x="2466930" y="5033649"/>
            <a:ext cx="603345"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id="{4DDE6773-7050-459D-972A-3D919AF021D3}"/>
              </a:ext>
            </a:extLst>
          </p:cNvPr>
          <p:cNvSpPr txBox="1"/>
          <p:nvPr/>
        </p:nvSpPr>
        <p:spPr>
          <a:xfrm>
            <a:off x="3213496" y="5033649"/>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8" name="直接连接符 77">
            <a:extLst>
              <a:ext uri="{FF2B5EF4-FFF2-40B4-BE49-F238E27FC236}">
                <a16:creationId xmlns:a16="http://schemas.microsoft.com/office/drawing/2014/main" id="{2A5F3EB6-832A-4A4C-BEAE-B135A3976D2B}"/>
              </a:ext>
            </a:extLst>
          </p:cNvPr>
          <p:cNvCxnSpPr>
            <a:cxnSpLocks/>
            <a:stCxn id="73" idx="2"/>
            <a:endCxn id="75" idx="0"/>
          </p:cNvCxnSpPr>
          <p:nvPr/>
        </p:nvCxnSpPr>
        <p:spPr>
          <a:xfrm flipH="1">
            <a:off x="2186535" y="4869160"/>
            <a:ext cx="576999" cy="16448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8176DB21-B777-4BFE-94A4-4E459C5E3034}"/>
              </a:ext>
            </a:extLst>
          </p:cNvPr>
          <p:cNvCxnSpPr>
            <a:cxnSpLocks/>
            <a:stCxn id="73" idx="2"/>
            <a:endCxn id="76" idx="0"/>
          </p:cNvCxnSpPr>
          <p:nvPr/>
        </p:nvCxnSpPr>
        <p:spPr>
          <a:xfrm>
            <a:off x="2763534" y="4869160"/>
            <a:ext cx="5069" cy="16448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9D30656A-4979-4B4B-B31C-91B72CFC5D85}"/>
              </a:ext>
            </a:extLst>
          </p:cNvPr>
          <p:cNvCxnSpPr>
            <a:cxnSpLocks/>
            <a:stCxn id="73" idx="2"/>
            <a:endCxn id="77" idx="0"/>
          </p:cNvCxnSpPr>
          <p:nvPr/>
        </p:nvCxnSpPr>
        <p:spPr>
          <a:xfrm>
            <a:off x="2763534" y="4869160"/>
            <a:ext cx="613762" cy="16448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A718BEE9-92C8-4CD0-9434-C2F451839AC3}"/>
              </a:ext>
            </a:extLst>
          </p:cNvPr>
          <p:cNvSpPr txBox="1"/>
          <p:nvPr/>
        </p:nvSpPr>
        <p:spPr>
          <a:xfrm>
            <a:off x="3213496" y="5651956"/>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3" name="直接连接符 82">
            <a:extLst>
              <a:ext uri="{FF2B5EF4-FFF2-40B4-BE49-F238E27FC236}">
                <a16:creationId xmlns:a16="http://schemas.microsoft.com/office/drawing/2014/main" id="{A23DC90F-36FB-4C90-9344-1EA22223AF93}"/>
              </a:ext>
            </a:extLst>
          </p:cNvPr>
          <p:cNvCxnSpPr>
            <a:cxnSpLocks/>
            <a:stCxn id="77" idx="2"/>
            <a:endCxn id="82" idx="0"/>
          </p:cNvCxnSpPr>
          <p:nvPr/>
        </p:nvCxnSpPr>
        <p:spPr>
          <a:xfrm>
            <a:off x="3377296" y="5402981"/>
            <a:ext cx="0" cy="2489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1E265BB0-98E8-4120-9DF8-4DFDF8833A43}"/>
              </a:ext>
            </a:extLst>
          </p:cNvPr>
          <p:cNvSpPr txBox="1"/>
          <p:nvPr/>
        </p:nvSpPr>
        <p:spPr>
          <a:xfrm>
            <a:off x="2023670" y="5651956"/>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5" name="直接连接符 84">
            <a:extLst>
              <a:ext uri="{FF2B5EF4-FFF2-40B4-BE49-F238E27FC236}">
                <a16:creationId xmlns:a16="http://schemas.microsoft.com/office/drawing/2014/main" id="{09592A84-EFD3-408B-9386-2FCC711A2471}"/>
              </a:ext>
            </a:extLst>
          </p:cNvPr>
          <p:cNvCxnSpPr>
            <a:cxnSpLocks/>
            <a:stCxn id="75" idx="2"/>
            <a:endCxn id="84" idx="0"/>
          </p:cNvCxnSpPr>
          <p:nvPr/>
        </p:nvCxnSpPr>
        <p:spPr>
          <a:xfrm>
            <a:off x="2186535" y="5402981"/>
            <a:ext cx="935" cy="2489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C5F8EE96-B19F-480A-9FA0-7F08BC985E3E}"/>
              </a:ext>
            </a:extLst>
          </p:cNvPr>
          <p:cNvSpPr txBox="1"/>
          <p:nvPr/>
        </p:nvSpPr>
        <p:spPr>
          <a:xfrm>
            <a:off x="1403648" y="5033649"/>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7" name="直接连接符 86">
            <a:extLst>
              <a:ext uri="{FF2B5EF4-FFF2-40B4-BE49-F238E27FC236}">
                <a16:creationId xmlns:a16="http://schemas.microsoft.com/office/drawing/2014/main" id="{57E8E9BF-13E5-4C0E-A377-9B5794C687BD}"/>
              </a:ext>
            </a:extLst>
          </p:cNvPr>
          <p:cNvCxnSpPr>
            <a:cxnSpLocks/>
            <a:stCxn id="43" idx="2"/>
            <a:endCxn id="86" idx="0"/>
          </p:cNvCxnSpPr>
          <p:nvPr/>
        </p:nvCxnSpPr>
        <p:spPr>
          <a:xfrm flipH="1">
            <a:off x="1567448" y="4869160"/>
            <a:ext cx="5325" cy="16448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C0BE76AA-5AAB-4F4D-B697-F4AEB38269EB}"/>
              </a:ext>
            </a:extLst>
          </p:cNvPr>
          <p:cNvSpPr txBox="1"/>
          <p:nvPr/>
        </p:nvSpPr>
        <p:spPr>
          <a:xfrm>
            <a:off x="5883754" y="3812462"/>
            <a:ext cx="325730" cy="369332"/>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 name="文本框 88">
            <a:extLst>
              <a:ext uri="{FF2B5EF4-FFF2-40B4-BE49-F238E27FC236}">
                <a16:creationId xmlns:a16="http://schemas.microsoft.com/office/drawing/2014/main" id="{40AAB741-97AB-4E77-8E64-7D68F2A8768A}"/>
              </a:ext>
            </a:extLst>
          </p:cNvPr>
          <p:cNvSpPr txBox="1"/>
          <p:nvPr/>
        </p:nvSpPr>
        <p:spPr>
          <a:xfrm>
            <a:off x="5286822" y="4499828"/>
            <a:ext cx="325730"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 name="文本框 89">
            <a:extLst>
              <a:ext uri="{FF2B5EF4-FFF2-40B4-BE49-F238E27FC236}">
                <a16:creationId xmlns:a16="http://schemas.microsoft.com/office/drawing/2014/main" id="{49011101-4D25-4BD2-9FA9-5D8D37ED49D8}"/>
              </a:ext>
            </a:extLst>
          </p:cNvPr>
          <p:cNvSpPr txBox="1"/>
          <p:nvPr/>
        </p:nvSpPr>
        <p:spPr>
          <a:xfrm>
            <a:off x="5742928" y="4499828"/>
            <a:ext cx="603345"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1" name="直接连接符 90">
            <a:extLst>
              <a:ext uri="{FF2B5EF4-FFF2-40B4-BE49-F238E27FC236}">
                <a16:creationId xmlns:a16="http://schemas.microsoft.com/office/drawing/2014/main" id="{89B36626-869A-4B93-A187-BEAD72B20F4A}"/>
              </a:ext>
            </a:extLst>
          </p:cNvPr>
          <p:cNvCxnSpPr>
            <a:stCxn id="88" idx="2"/>
            <a:endCxn id="89" idx="0"/>
          </p:cNvCxnSpPr>
          <p:nvPr/>
        </p:nvCxnSpPr>
        <p:spPr>
          <a:xfrm flipH="1">
            <a:off x="5449687" y="4181794"/>
            <a:ext cx="596932" cy="318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74C68C3-9578-4E90-9E6F-DE339DB7C61F}"/>
              </a:ext>
            </a:extLst>
          </p:cNvPr>
          <p:cNvCxnSpPr>
            <a:cxnSpLocks/>
            <a:stCxn id="88" idx="2"/>
            <a:endCxn id="90" idx="0"/>
          </p:cNvCxnSpPr>
          <p:nvPr/>
        </p:nvCxnSpPr>
        <p:spPr>
          <a:xfrm flipH="1">
            <a:off x="6044601" y="4181794"/>
            <a:ext cx="2018"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0E7C0752-E248-4387-8033-2EF444600D4D}"/>
              </a:ext>
            </a:extLst>
          </p:cNvPr>
          <p:cNvSpPr txBox="1"/>
          <p:nvPr/>
        </p:nvSpPr>
        <p:spPr>
          <a:xfrm>
            <a:off x="6476648" y="4499828"/>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4" name="直接连接符 93">
            <a:extLst>
              <a:ext uri="{FF2B5EF4-FFF2-40B4-BE49-F238E27FC236}">
                <a16:creationId xmlns:a16="http://schemas.microsoft.com/office/drawing/2014/main" id="{3C209430-049E-4A77-88B1-E2B8B1B407ED}"/>
              </a:ext>
            </a:extLst>
          </p:cNvPr>
          <p:cNvCxnSpPr>
            <a:cxnSpLocks/>
            <a:stCxn id="88" idx="2"/>
            <a:endCxn id="93" idx="0"/>
          </p:cNvCxnSpPr>
          <p:nvPr/>
        </p:nvCxnSpPr>
        <p:spPr>
          <a:xfrm>
            <a:off x="6046619" y="4181794"/>
            <a:ext cx="593829"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629954D-246C-4411-9CA7-5E139B5FD595}"/>
              </a:ext>
            </a:extLst>
          </p:cNvPr>
          <p:cNvSpPr txBox="1"/>
          <p:nvPr/>
        </p:nvSpPr>
        <p:spPr>
          <a:xfrm>
            <a:off x="4709193" y="5016255"/>
            <a:ext cx="325730"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 name="文本框 95">
            <a:extLst>
              <a:ext uri="{FF2B5EF4-FFF2-40B4-BE49-F238E27FC236}">
                <a16:creationId xmlns:a16="http://schemas.microsoft.com/office/drawing/2014/main" id="{8631D17B-AF71-4F14-A9C9-49746A747521}"/>
              </a:ext>
            </a:extLst>
          </p:cNvPr>
          <p:cNvSpPr txBox="1"/>
          <p:nvPr/>
        </p:nvSpPr>
        <p:spPr>
          <a:xfrm>
            <a:off x="5152453" y="5016255"/>
            <a:ext cx="603345"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7" name="文本框 96">
            <a:extLst>
              <a:ext uri="{FF2B5EF4-FFF2-40B4-BE49-F238E27FC236}">
                <a16:creationId xmlns:a16="http://schemas.microsoft.com/office/drawing/2014/main" id="{5E2940DF-801D-410E-8E5A-5768560DD0D9}"/>
              </a:ext>
            </a:extLst>
          </p:cNvPr>
          <p:cNvSpPr txBox="1"/>
          <p:nvPr/>
        </p:nvSpPr>
        <p:spPr>
          <a:xfrm>
            <a:off x="5899019" y="5016255"/>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8" name="直接连接符 97">
            <a:extLst>
              <a:ext uri="{FF2B5EF4-FFF2-40B4-BE49-F238E27FC236}">
                <a16:creationId xmlns:a16="http://schemas.microsoft.com/office/drawing/2014/main" id="{6277BC45-7E84-482F-983A-6764222AC6EE}"/>
              </a:ext>
            </a:extLst>
          </p:cNvPr>
          <p:cNvCxnSpPr>
            <a:cxnSpLocks/>
            <a:stCxn id="89" idx="2"/>
            <a:endCxn id="95" idx="0"/>
          </p:cNvCxnSpPr>
          <p:nvPr/>
        </p:nvCxnSpPr>
        <p:spPr>
          <a:xfrm flipH="1">
            <a:off x="4872058" y="4869160"/>
            <a:ext cx="577629" cy="14709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267D10CB-BA3E-4124-AB6D-5DE3FB8B2969}"/>
              </a:ext>
            </a:extLst>
          </p:cNvPr>
          <p:cNvCxnSpPr>
            <a:cxnSpLocks/>
            <a:stCxn id="89" idx="2"/>
            <a:endCxn id="96" idx="0"/>
          </p:cNvCxnSpPr>
          <p:nvPr/>
        </p:nvCxnSpPr>
        <p:spPr>
          <a:xfrm>
            <a:off x="5449687" y="4869160"/>
            <a:ext cx="4439" cy="14709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03E8D86D-4CCD-412A-A034-A6B8C2E1A8BB}"/>
              </a:ext>
            </a:extLst>
          </p:cNvPr>
          <p:cNvCxnSpPr>
            <a:cxnSpLocks/>
            <a:stCxn id="89" idx="2"/>
            <a:endCxn id="97" idx="0"/>
          </p:cNvCxnSpPr>
          <p:nvPr/>
        </p:nvCxnSpPr>
        <p:spPr>
          <a:xfrm>
            <a:off x="5449687" y="4869160"/>
            <a:ext cx="613132" cy="14709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703EA9B5-012E-4845-A3DD-313B33593BA9}"/>
              </a:ext>
            </a:extLst>
          </p:cNvPr>
          <p:cNvSpPr txBox="1"/>
          <p:nvPr/>
        </p:nvSpPr>
        <p:spPr>
          <a:xfrm>
            <a:off x="5899019" y="5634562"/>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2" name="直接连接符 101">
            <a:extLst>
              <a:ext uri="{FF2B5EF4-FFF2-40B4-BE49-F238E27FC236}">
                <a16:creationId xmlns:a16="http://schemas.microsoft.com/office/drawing/2014/main" id="{C8FD7693-935E-4DBB-891D-8776F6608FF4}"/>
              </a:ext>
            </a:extLst>
          </p:cNvPr>
          <p:cNvCxnSpPr>
            <a:cxnSpLocks/>
            <a:stCxn id="97" idx="2"/>
            <a:endCxn id="101" idx="0"/>
          </p:cNvCxnSpPr>
          <p:nvPr/>
        </p:nvCxnSpPr>
        <p:spPr>
          <a:xfrm>
            <a:off x="6062819" y="5385587"/>
            <a:ext cx="0" cy="2489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275E439F-5ED2-44A4-B135-E0B6025E770C}"/>
              </a:ext>
            </a:extLst>
          </p:cNvPr>
          <p:cNvSpPr txBox="1"/>
          <p:nvPr/>
        </p:nvSpPr>
        <p:spPr>
          <a:xfrm>
            <a:off x="4709193" y="5634562"/>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4" name="直接连接符 103">
            <a:extLst>
              <a:ext uri="{FF2B5EF4-FFF2-40B4-BE49-F238E27FC236}">
                <a16:creationId xmlns:a16="http://schemas.microsoft.com/office/drawing/2014/main" id="{ADADC268-B880-4F21-88E8-574C5B042F53}"/>
              </a:ext>
            </a:extLst>
          </p:cNvPr>
          <p:cNvCxnSpPr>
            <a:cxnSpLocks/>
            <a:stCxn id="95" idx="2"/>
            <a:endCxn id="103" idx="0"/>
          </p:cNvCxnSpPr>
          <p:nvPr/>
        </p:nvCxnSpPr>
        <p:spPr>
          <a:xfrm>
            <a:off x="4872058" y="5385587"/>
            <a:ext cx="935" cy="2489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6A141B8E-EB50-495D-80F3-A5C3E97B856E}"/>
              </a:ext>
            </a:extLst>
          </p:cNvPr>
          <p:cNvSpPr txBox="1"/>
          <p:nvPr/>
        </p:nvSpPr>
        <p:spPr>
          <a:xfrm>
            <a:off x="6476112" y="5016255"/>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6" name="直接连接符 105">
            <a:extLst>
              <a:ext uri="{FF2B5EF4-FFF2-40B4-BE49-F238E27FC236}">
                <a16:creationId xmlns:a16="http://schemas.microsoft.com/office/drawing/2014/main" id="{5EF7DC3C-22BE-4E36-AC15-23A52A433D66}"/>
              </a:ext>
            </a:extLst>
          </p:cNvPr>
          <p:cNvCxnSpPr>
            <a:cxnSpLocks/>
            <a:stCxn id="93" idx="2"/>
            <a:endCxn id="105" idx="0"/>
          </p:cNvCxnSpPr>
          <p:nvPr/>
        </p:nvCxnSpPr>
        <p:spPr>
          <a:xfrm flipH="1">
            <a:off x="6639912" y="4869160"/>
            <a:ext cx="536" cy="14709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23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二义文法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2.3.2 </a:t>
            </a:r>
            <a:r>
              <a:rPr lang="zh-CN" altLang="en-US" dirty="0">
                <a:solidFill>
                  <a:schemeClr val="bg1"/>
                </a:solidFill>
                <a:latin typeface="微软雅黑" panose="020B0503020204020204" pitchFamily="34" charset="-122"/>
                <a:ea typeface="微软雅黑" panose="020B0503020204020204" pitchFamily="34" charset="-122"/>
              </a:rPr>
              <a:t>语法分析树与二义性</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6351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文法的二义性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语言的二义性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是不同的概念</a:t>
                </a: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可能有两个不同的文法</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𝐺</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p>
                      <m:sSupPr>
                        <m:ctrlP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𝐺</m:t>
                        </m:r>
                      </m:e>
                      <m:sup>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，其中一个是二义的而另一个是无二义的，但是有</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𝐿</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𝐺</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对程序设计语言来说，常常希望它的文法是无二义的，因为我们希望对它每个语句的分析是唯一的；</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但是，只要能控制和驾驭文法的二义性，有时候存在二义性并不一定是坏事；</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目前已经证明，</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二义性问题是不可判定的</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，即不存在一个算法，它能在有限步骤内确切的判定一个文法是否为二义性的。</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635162"/>
              </a:xfrm>
              <a:prstGeom prst="rect">
                <a:avLst/>
              </a:prstGeom>
              <a:blipFill>
                <a:blip r:embed="rId3"/>
                <a:stretch>
                  <a:fillRect l="-620" r="-620" b="-18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0085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2.1.1 </a:t>
            </a:r>
            <a:r>
              <a:rPr lang="zh-CN" altLang="en-US" sz="3200" dirty="0">
                <a:solidFill>
                  <a:srgbClr val="0000FF"/>
                </a:solidFill>
                <a:latin typeface="微软雅黑" panose="020B0503020204020204" pitchFamily="34" charset="-122"/>
                <a:ea typeface="微软雅黑" panose="020B0503020204020204" pitchFamily="34" charset="-122"/>
              </a:rPr>
              <a:t>语法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 </a:t>
            </a:r>
            <a:r>
              <a:rPr lang="zh-CN" altLang="en-US" dirty="0">
                <a:solidFill>
                  <a:schemeClr val="bg1"/>
                </a:solidFill>
                <a:latin typeface="微软雅黑" panose="020B0503020204020204" pitchFamily="34" charset="-122"/>
                <a:ea typeface="微软雅黑" panose="020B0503020204020204" pitchFamily="34" charset="-122"/>
              </a:rPr>
              <a:t>程序语言的定义</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287016" y="1348297"/>
            <a:ext cx="8856984" cy="467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字符集：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又称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字母表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有限符号</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的集合，如大小写英文字母、数字、空白、</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&gt;=&lt;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程序语言：</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可以看做一定字符集上的一个字符串（有限序列）。</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规则</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，用它可以形成和产生一个合适的程序。</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词法规则</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：规定了字母表中哪样的字符串是一个单词符号，如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0.5</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是一个实型常数，</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是赋值符号等等；</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正规式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有限自动机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理论是描述词法结构和进行词法分析的有效工具。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语法规则</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：又称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产生式规则</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0.5+x*y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代表一个算术式；</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是一种描述语法规则的有效工具（但不完备）。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39167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二义文法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2.3.2 </a:t>
            </a:r>
            <a:r>
              <a:rPr lang="zh-CN" altLang="en-US" dirty="0">
                <a:solidFill>
                  <a:schemeClr val="bg1"/>
                </a:solidFill>
                <a:latin typeface="微软雅黑" panose="020B0503020204020204" pitchFamily="34" charset="-122"/>
                <a:ea typeface="微软雅黑" panose="020B0503020204020204" pitchFamily="34" charset="-122"/>
              </a:rPr>
              <a:t>语法分析树与二义性</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19608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2.12】</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 </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𝑖</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，构造该文法的无二义文法，使它们表示的语言相同，并给出句子</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的最右推导。</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解</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ea typeface="微软雅黑" panose="020B0503020204020204" pitchFamily="34" charset="-122"/>
                    <a:cs typeface="Times New Roman" panose="02020603050405020304" pitchFamily="18" charset="0"/>
                  </a:rPr>
                  <a:t> </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d>
                      <m:dPr>
                        <m:begChr m:val="|"/>
                        <m:endChr m:val="|"/>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𝐹</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𝐹</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𝐹</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优先级越高越远离开始符号</a:t>
                </a:r>
                <a:r>
                  <a:rPr lang="en-US" altLang="zh-CN"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𝐹</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𝐹</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1960858"/>
              </a:xfrm>
              <a:prstGeom prst="rect">
                <a:avLst/>
              </a:prstGeom>
              <a:blipFill>
                <a:blip r:embed="rId3"/>
                <a:stretch>
                  <a:fillRect l="-758" r="-620" b="-34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8" name="文本框 87">
            <a:extLst>
              <a:ext uri="{FF2B5EF4-FFF2-40B4-BE49-F238E27FC236}">
                <a16:creationId xmlns:a16="http://schemas.microsoft.com/office/drawing/2014/main" id="{C0BE76AA-5AAB-4F4D-B697-F4AEB38269EB}"/>
              </a:ext>
            </a:extLst>
          </p:cNvPr>
          <p:cNvSpPr txBox="1"/>
          <p:nvPr/>
        </p:nvSpPr>
        <p:spPr>
          <a:xfrm>
            <a:off x="3586321" y="3212976"/>
            <a:ext cx="325730" cy="369332"/>
          </a:xfrm>
          <a:prstGeom prst="rect">
            <a:avLst/>
          </a:prstGeom>
          <a:noFill/>
        </p:spPr>
        <p:txBody>
          <a:bodyPr wrap="non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 name="文本框 88">
            <a:extLst>
              <a:ext uri="{FF2B5EF4-FFF2-40B4-BE49-F238E27FC236}">
                <a16:creationId xmlns:a16="http://schemas.microsoft.com/office/drawing/2014/main" id="{40AAB741-97AB-4E77-8E64-7D68F2A8768A}"/>
              </a:ext>
            </a:extLst>
          </p:cNvPr>
          <p:cNvSpPr txBox="1"/>
          <p:nvPr/>
        </p:nvSpPr>
        <p:spPr>
          <a:xfrm>
            <a:off x="2989389" y="3900342"/>
            <a:ext cx="325730"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0" name="文本框 89">
            <a:extLst>
              <a:ext uri="{FF2B5EF4-FFF2-40B4-BE49-F238E27FC236}">
                <a16:creationId xmlns:a16="http://schemas.microsoft.com/office/drawing/2014/main" id="{49011101-4D25-4BD2-9FA9-5D8D37ED49D8}"/>
              </a:ext>
            </a:extLst>
          </p:cNvPr>
          <p:cNvSpPr txBox="1"/>
          <p:nvPr/>
        </p:nvSpPr>
        <p:spPr>
          <a:xfrm>
            <a:off x="3445495" y="3900342"/>
            <a:ext cx="603345"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1" name="直接连接符 90">
            <a:extLst>
              <a:ext uri="{FF2B5EF4-FFF2-40B4-BE49-F238E27FC236}">
                <a16:creationId xmlns:a16="http://schemas.microsoft.com/office/drawing/2014/main" id="{89B36626-869A-4B93-A187-BEAD72B20F4A}"/>
              </a:ext>
            </a:extLst>
          </p:cNvPr>
          <p:cNvCxnSpPr>
            <a:cxnSpLocks/>
            <a:stCxn id="88" idx="2"/>
            <a:endCxn id="89" idx="0"/>
          </p:cNvCxnSpPr>
          <p:nvPr/>
        </p:nvCxnSpPr>
        <p:spPr>
          <a:xfrm flipH="1">
            <a:off x="3152254" y="3582308"/>
            <a:ext cx="596932" cy="318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74C68C3-9578-4E90-9E6F-DE339DB7C61F}"/>
              </a:ext>
            </a:extLst>
          </p:cNvPr>
          <p:cNvCxnSpPr>
            <a:cxnSpLocks/>
            <a:stCxn id="88" idx="2"/>
            <a:endCxn id="90" idx="0"/>
          </p:cNvCxnSpPr>
          <p:nvPr/>
        </p:nvCxnSpPr>
        <p:spPr>
          <a:xfrm flipH="1">
            <a:off x="3747168" y="3582308"/>
            <a:ext cx="2018"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0E7C0752-E248-4387-8033-2EF444600D4D}"/>
              </a:ext>
            </a:extLst>
          </p:cNvPr>
          <p:cNvSpPr txBox="1"/>
          <p:nvPr/>
        </p:nvSpPr>
        <p:spPr>
          <a:xfrm>
            <a:off x="4179215" y="3900342"/>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4" name="直接连接符 93">
            <a:extLst>
              <a:ext uri="{FF2B5EF4-FFF2-40B4-BE49-F238E27FC236}">
                <a16:creationId xmlns:a16="http://schemas.microsoft.com/office/drawing/2014/main" id="{3C209430-049E-4A77-88B1-E2B8B1B407ED}"/>
              </a:ext>
            </a:extLst>
          </p:cNvPr>
          <p:cNvCxnSpPr>
            <a:cxnSpLocks/>
            <a:stCxn id="88" idx="2"/>
            <a:endCxn id="93" idx="0"/>
          </p:cNvCxnSpPr>
          <p:nvPr/>
        </p:nvCxnSpPr>
        <p:spPr>
          <a:xfrm>
            <a:off x="3749186" y="3582308"/>
            <a:ext cx="593829" cy="31803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3629954D-246C-4411-9CA7-5E139B5FD595}"/>
              </a:ext>
            </a:extLst>
          </p:cNvPr>
          <p:cNvSpPr txBox="1"/>
          <p:nvPr/>
        </p:nvSpPr>
        <p:spPr>
          <a:xfrm>
            <a:off x="2406149" y="4985720"/>
            <a:ext cx="325731" cy="369332"/>
          </a:xfrm>
          <a:prstGeom prst="rect">
            <a:avLst/>
          </a:prstGeom>
          <a:noFill/>
        </p:spPr>
        <p:txBody>
          <a:bodyPr wrap="non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 name="文本框 95">
            <a:extLst>
              <a:ext uri="{FF2B5EF4-FFF2-40B4-BE49-F238E27FC236}">
                <a16:creationId xmlns:a16="http://schemas.microsoft.com/office/drawing/2014/main" id="{8631D17B-AF71-4F14-A9C9-49746A747521}"/>
              </a:ext>
            </a:extLst>
          </p:cNvPr>
          <p:cNvSpPr txBox="1"/>
          <p:nvPr/>
        </p:nvSpPr>
        <p:spPr>
          <a:xfrm>
            <a:off x="2849410" y="4985720"/>
            <a:ext cx="603345"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7" name="文本框 96">
            <a:extLst>
              <a:ext uri="{FF2B5EF4-FFF2-40B4-BE49-F238E27FC236}">
                <a16:creationId xmlns:a16="http://schemas.microsoft.com/office/drawing/2014/main" id="{5E2940DF-801D-410E-8E5A-5768560DD0D9}"/>
              </a:ext>
            </a:extLst>
          </p:cNvPr>
          <p:cNvSpPr txBox="1"/>
          <p:nvPr/>
        </p:nvSpPr>
        <p:spPr>
          <a:xfrm>
            <a:off x="3595976" y="4985720"/>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8" name="直接连接符 97">
            <a:extLst>
              <a:ext uri="{FF2B5EF4-FFF2-40B4-BE49-F238E27FC236}">
                <a16:creationId xmlns:a16="http://schemas.microsoft.com/office/drawing/2014/main" id="{6277BC45-7E84-482F-983A-6764222AC6EE}"/>
              </a:ext>
            </a:extLst>
          </p:cNvPr>
          <p:cNvCxnSpPr>
            <a:cxnSpLocks/>
            <a:stCxn id="50" idx="2"/>
            <a:endCxn id="95" idx="0"/>
          </p:cNvCxnSpPr>
          <p:nvPr/>
        </p:nvCxnSpPr>
        <p:spPr>
          <a:xfrm flipH="1">
            <a:off x="2569015" y="4869160"/>
            <a:ext cx="581389" cy="116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267D10CB-BA3E-4124-AB6D-5DE3FB8B2969}"/>
              </a:ext>
            </a:extLst>
          </p:cNvPr>
          <p:cNvCxnSpPr>
            <a:cxnSpLocks/>
            <a:stCxn id="50" idx="2"/>
            <a:endCxn id="96" idx="0"/>
          </p:cNvCxnSpPr>
          <p:nvPr/>
        </p:nvCxnSpPr>
        <p:spPr>
          <a:xfrm>
            <a:off x="3150404" y="4869160"/>
            <a:ext cx="679" cy="116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03E8D86D-4CCD-412A-A034-A6B8C2E1A8BB}"/>
              </a:ext>
            </a:extLst>
          </p:cNvPr>
          <p:cNvCxnSpPr>
            <a:cxnSpLocks/>
            <a:stCxn id="50" idx="2"/>
            <a:endCxn id="97" idx="0"/>
          </p:cNvCxnSpPr>
          <p:nvPr/>
        </p:nvCxnSpPr>
        <p:spPr>
          <a:xfrm>
            <a:off x="3150404" y="4869160"/>
            <a:ext cx="609372" cy="1165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703EA9B5-012E-4845-A3DD-313B33593BA9}"/>
              </a:ext>
            </a:extLst>
          </p:cNvPr>
          <p:cNvSpPr txBox="1"/>
          <p:nvPr/>
        </p:nvSpPr>
        <p:spPr>
          <a:xfrm>
            <a:off x="3595976" y="5604027"/>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2" name="直接连接符 101">
            <a:extLst>
              <a:ext uri="{FF2B5EF4-FFF2-40B4-BE49-F238E27FC236}">
                <a16:creationId xmlns:a16="http://schemas.microsoft.com/office/drawing/2014/main" id="{C8FD7693-935E-4DBB-891D-8776F6608FF4}"/>
              </a:ext>
            </a:extLst>
          </p:cNvPr>
          <p:cNvCxnSpPr>
            <a:cxnSpLocks/>
            <a:stCxn id="97" idx="2"/>
            <a:endCxn id="101" idx="0"/>
          </p:cNvCxnSpPr>
          <p:nvPr/>
        </p:nvCxnSpPr>
        <p:spPr>
          <a:xfrm>
            <a:off x="3759776" y="5355052"/>
            <a:ext cx="0" cy="2489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275E439F-5ED2-44A4-B135-E0B6025E770C}"/>
              </a:ext>
            </a:extLst>
          </p:cNvPr>
          <p:cNvSpPr txBox="1"/>
          <p:nvPr/>
        </p:nvSpPr>
        <p:spPr>
          <a:xfrm>
            <a:off x="2402593" y="6187580"/>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4" name="直接连接符 103">
            <a:extLst>
              <a:ext uri="{FF2B5EF4-FFF2-40B4-BE49-F238E27FC236}">
                <a16:creationId xmlns:a16="http://schemas.microsoft.com/office/drawing/2014/main" id="{ADADC268-B880-4F21-88E8-574C5B042F53}"/>
              </a:ext>
            </a:extLst>
          </p:cNvPr>
          <p:cNvCxnSpPr>
            <a:cxnSpLocks/>
            <a:stCxn id="59" idx="2"/>
            <a:endCxn id="103" idx="0"/>
          </p:cNvCxnSpPr>
          <p:nvPr/>
        </p:nvCxnSpPr>
        <p:spPr>
          <a:xfrm flipH="1">
            <a:off x="2566393" y="5973359"/>
            <a:ext cx="1687" cy="21422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6A141B8E-EB50-495D-80F3-A5C3E97B856E}"/>
              </a:ext>
            </a:extLst>
          </p:cNvPr>
          <p:cNvSpPr txBox="1"/>
          <p:nvPr/>
        </p:nvSpPr>
        <p:spPr>
          <a:xfrm>
            <a:off x="4178679" y="4416769"/>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6" name="直接连接符 105">
            <a:extLst>
              <a:ext uri="{FF2B5EF4-FFF2-40B4-BE49-F238E27FC236}">
                <a16:creationId xmlns:a16="http://schemas.microsoft.com/office/drawing/2014/main" id="{5EF7DC3C-22BE-4E36-AC15-23A52A433D66}"/>
              </a:ext>
            </a:extLst>
          </p:cNvPr>
          <p:cNvCxnSpPr>
            <a:cxnSpLocks/>
            <a:stCxn id="93" idx="2"/>
            <a:endCxn id="105" idx="0"/>
          </p:cNvCxnSpPr>
          <p:nvPr/>
        </p:nvCxnSpPr>
        <p:spPr>
          <a:xfrm flipH="1">
            <a:off x="4342479" y="4269674"/>
            <a:ext cx="536" cy="14709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A950F411-14FC-48CE-9022-F3346116F6CA}"/>
              </a:ext>
            </a:extLst>
          </p:cNvPr>
          <p:cNvSpPr txBox="1"/>
          <p:nvPr/>
        </p:nvSpPr>
        <p:spPr>
          <a:xfrm>
            <a:off x="2986604" y="4499828"/>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1" name="直接连接符 50">
            <a:extLst>
              <a:ext uri="{FF2B5EF4-FFF2-40B4-BE49-F238E27FC236}">
                <a16:creationId xmlns:a16="http://schemas.microsoft.com/office/drawing/2014/main" id="{BEA12901-270D-40AD-A4D9-C69536FE5E20}"/>
              </a:ext>
            </a:extLst>
          </p:cNvPr>
          <p:cNvCxnSpPr>
            <a:cxnSpLocks/>
            <a:stCxn id="89" idx="2"/>
            <a:endCxn id="50" idx="0"/>
          </p:cNvCxnSpPr>
          <p:nvPr/>
        </p:nvCxnSpPr>
        <p:spPr>
          <a:xfrm flipH="1">
            <a:off x="3150404" y="4269674"/>
            <a:ext cx="1850" cy="23015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109EEFBA-C97F-4C7B-A5C4-F5EA8B30C4C0}"/>
              </a:ext>
            </a:extLst>
          </p:cNvPr>
          <p:cNvSpPr txBox="1"/>
          <p:nvPr/>
        </p:nvSpPr>
        <p:spPr>
          <a:xfrm>
            <a:off x="2404280" y="5604027"/>
            <a:ext cx="327600" cy="369332"/>
          </a:xfrm>
          <a:prstGeom prst="rect">
            <a:avLst/>
          </a:prstGeom>
          <a:noFill/>
        </p:spPr>
        <p:txBody>
          <a:bodyPr wrap="square" rtlCol="0">
            <a:spAutoFit/>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0" name="直接连接符 59">
            <a:extLst>
              <a:ext uri="{FF2B5EF4-FFF2-40B4-BE49-F238E27FC236}">
                <a16:creationId xmlns:a16="http://schemas.microsoft.com/office/drawing/2014/main" id="{41D4668A-2C76-4101-BDC5-FF2E674E7B83}"/>
              </a:ext>
            </a:extLst>
          </p:cNvPr>
          <p:cNvCxnSpPr>
            <a:cxnSpLocks/>
            <a:stCxn id="95" idx="2"/>
            <a:endCxn id="59" idx="0"/>
          </p:cNvCxnSpPr>
          <p:nvPr/>
        </p:nvCxnSpPr>
        <p:spPr>
          <a:xfrm flipH="1">
            <a:off x="2568080" y="5355052"/>
            <a:ext cx="935" cy="24897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257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约定</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2.3.2 </a:t>
            </a:r>
            <a:r>
              <a:rPr lang="zh-CN" altLang="en-US" dirty="0">
                <a:solidFill>
                  <a:schemeClr val="bg1"/>
                </a:solidFill>
                <a:latin typeface="微软雅黑" panose="020B0503020204020204" pitchFamily="34" charset="-122"/>
                <a:ea typeface="微软雅黑" panose="020B0503020204020204" pitchFamily="34" charset="-122"/>
              </a:rPr>
              <a:t>语法分析树与二义性</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2535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对上下文无关文法，对其施加以下限制，满足这两个条件的文法也称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化简了的文法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文法不含产生式</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𝑃</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，因为这种产生除了引起二义性外没有任何用处。</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每个非终结符</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必须都有用处，这意味着必须存在推导：</a:t>
                </a:r>
                <a14:m>
                  <m:oMath xmlns:m="http://schemas.openxmlformats.org/officeDocument/2006/math">
                    <m:d>
                      <m:dPr>
                        <m:ctrlP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1</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groupChr>
                      <m:groupChrPr>
                        <m:chr m:val="⇒"/>
                        <m:vertJc m:val="bot"/>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e>
                    </m:groupCh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，以及</a:t>
                </a:r>
                <a14:m>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groupChr>
                      <m:groupChrPr>
                        <m:chr m:val="⇒"/>
                        <m:vertJc m:val="bot"/>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groupChrPr>
                      <m:e>
                        <m:r>
                          <m:rPr>
                            <m:brk m:alnAt="2"/>
                          </m:r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e>
                    </m:groupCh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𝛾</m:t>
                    </m:r>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sub>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2535887"/>
              </a:xfrm>
              <a:prstGeom prst="rect">
                <a:avLst/>
              </a:prstGeom>
              <a:blipFill>
                <a:blip r:embed="rId3"/>
                <a:stretch>
                  <a:fillRect l="-620" b="-28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08790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52</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899587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2.3.3 </a:t>
            </a:r>
            <a:r>
              <a:rPr lang="zh-CN" altLang="en-US" sz="3200" dirty="0">
                <a:solidFill>
                  <a:srgbClr val="0000FF"/>
                </a:solidFill>
                <a:latin typeface="微软雅黑" panose="020B0503020204020204" pitchFamily="34" charset="-122"/>
                <a:ea typeface="微软雅黑" panose="020B0503020204020204" pitchFamily="34" charset="-122"/>
              </a:rPr>
              <a:t>形式语言鸟瞰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56141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Chomsky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于</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建立了形式语言的描述，并将文法划分为</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种类型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：我们说文法</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型文法，如果它的每个产生式</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满足：</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型文法也称</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短语文法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型文法的能力相当于</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图灵</a:t>
                </a: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(Turing)</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机</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，或者说任何</a:t>
                </a: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型语言都是</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递归可枚举</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的；反之，</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递归可枚举</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必定是一个</a:t>
                </a: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型语言。</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图灵机</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相关知识参考</a:t>
                </a: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对一个句子，可以做出某语言</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接受</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或</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拒绝</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该句子的判断，这个语言称为</a:t>
                </a:r>
                <a:r>
                  <a:rPr lang="zh-CN" altLang="en-US" sz="1800" b="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图灵可判断语言</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除了</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接受</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拒绝</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，如果还存在</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不停机</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可能，称为</a:t>
                </a:r>
                <a:r>
                  <a:rPr lang="zh-CN" altLang="en-US" sz="1800" b="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图灵可识别语言</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图灵可识别语言</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等价于</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递归可枚举语言</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，同时也被认为是</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半可判定</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的，它是可以被</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图灵机识别</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的。</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5614166"/>
              </a:xfrm>
              <a:prstGeom prst="rect">
                <a:avLst/>
              </a:prstGeom>
              <a:blipFill>
                <a:blip r:embed="rId3"/>
                <a:stretch>
                  <a:fillRect l="-620" r="-344" b="-7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442325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2.3.3 </a:t>
            </a:r>
            <a:r>
              <a:rPr lang="zh-CN" altLang="en-US" sz="3200" dirty="0">
                <a:solidFill>
                  <a:srgbClr val="0000FF"/>
                </a:solidFill>
                <a:latin typeface="微软雅黑" panose="020B0503020204020204" pitchFamily="34" charset="-122"/>
                <a:ea typeface="微软雅黑" panose="020B0503020204020204" pitchFamily="34" charset="-122"/>
              </a:rPr>
              <a:t>形式语言鸟瞰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7244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：我们说文法</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型文法，如果它的每个产生式</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满足：</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：在满足</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型文法基础上，除</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𝜀</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外，每个产生式</a:t>
                </a:r>
                <a14:m>
                  <m:oMath xmlns:m="http://schemas.openxmlformats.org/officeDocument/2006/math">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满足</a:t>
                </a:r>
                <a14:m>
                  <m:oMath xmlns:m="http://schemas.openxmlformats.org/officeDocument/2006/math">
                    <m:r>
                      <a:rPr lang="en-US" altLang="zh-CN" sz="2000" b="0" i="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𝛽</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，且</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不能出现在任何产生式的右部。</a:t>
                </a: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型文法也称</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上下文有关文法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，即对非终结符号进行替换时必须考虑上下文，并且一般不允许替换成空串</a:t>
                </a:r>
                <a14:m>
                  <m:oMath xmlns:m="http://schemas.openxmlformats.org/officeDocument/2006/math">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𝜀</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例如，假如</a:t>
                </a: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𝛼𝛾𝛽</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型文法的一个产生式，</a:t>
                </a: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均不空，则非终结符号</a:t>
                </a:r>
                <a14:m>
                  <m:oMath xmlns:m="http://schemas.openxmlformats.org/officeDocument/2006/math">
                    <m: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smtClean="0">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只有在</a:t>
                </a:r>
                <a14:m>
                  <m:oMath xmlns:m="http://schemas.openxmlformats.org/officeDocument/2006/math">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𝛼</m:t>
                    </m:r>
                  </m:oMath>
                </a14:m>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这个上下文环境中才能替换为</a:t>
                </a:r>
                <a14:m>
                  <m:oMath xmlns:m="http://schemas.openxmlformats.org/officeDocument/2006/math">
                    <m:r>
                      <a:rPr lang="zh-CN" altLang="en-US" sz="1800" b="0" i="1">
                        <a:solidFill>
                          <a:srgbClr val="0000FF"/>
                        </a:solidFill>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724418"/>
              </a:xfrm>
              <a:prstGeom prst="rect">
                <a:avLst/>
              </a:prstGeom>
              <a:blipFill>
                <a:blip r:embed="rId3"/>
                <a:stretch>
                  <a:fillRect l="-620" r="-551" b="-16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637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2.3.3 </a:t>
            </a:r>
            <a:r>
              <a:rPr lang="zh-CN" altLang="en-US" sz="3200" dirty="0">
                <a:solidFill>
                  <a:srgbClr val="0000FF"/>
                </a:solidFill>
                <a:latin typeface="微软雅黑" panose="020B0503020204020204" pitchFamily="34" charset="-122"/>
                <a:ea typeface="微软雅黑" panose="020B0503020204020204" pitchFamily="34" charset="-122"/>
              </a:rPr>
              <a:t>形式语言鸟瞰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3308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：我们说文法</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型文法，如果它的每个产生式</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满足：</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：在满足</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型文法基础上，每个产生式满足：</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a:latin typeface="Cambria Math" panose="02040503050406030204" pitchFamily="18" charset="0"/>
                        <a:ea typeface="Cambria Math" panose="02040503050406030204" pitchFamily="18" charset="0"/>
                        <a:cs typeface="Times New Roman" panose="02020603050405020304" pitchFamily="18" charset="0"/>
                      </a:rPr>
                      <m:t>𝛽</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型文法也称</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上下文无关文法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上下文无关文法对应</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下推自动机</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下推表</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（先进后出栈）的</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有限自动机</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是分析上下文无关文法的基本手段。</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3308919"/>
              </a:xfrm>
              <a:prstGeom prst="rect">
                <a:avLst/>
              </a:prstGeom>
              <a:blipFill>
                <a:blip r:embed="rId3"/>
                <a:stretch>
                  <a:fillRect l="-620" b="-22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074560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2.3.3 </a:t>
            </a:r>
            <a:r>
              <a:rPr lang="zh-CN" altLang="en-US" sz="3200" dirty="0">
                <a:solidFill>
                  <a:srgbClr val="0000FF"/>
                </a:solidFill>
                <a:latin typeface="微软雅黑" panose="020B0503020204020204" pitchFamily="34" charset="-122"/>
                <a:ea typeface="微软雅黑" panose="020B0503020204020204" pitchFamily="34" charset="-122"/>
              </a:rPr>
              <a:t>形式语言鸟瞰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6662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：我们说文法</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𝒫</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型文法，如果它的每个产生式</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满足：</a:t>
                </a:r>
                <a14:m>
                  <m:oMath xmlns:m="http://schemas.openxmlformats.org/officeDocument/2006/math">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𝛽</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𝑁</m:t>
                                </m:r>
                              </m:sub>
                            </m:s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𝑇</m:t>
                                </m:r>
                              </m:sub>
                            </m:sSub>
                          </m:e>
                        </m:d>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up>
                    </m:sSup>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型文法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：在满足</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型文法基础上，每个产生式满足：</a:t>
                </a:r>
                <a:r>
                  <a:rPr lang="en-US" altLang="zh-CN" sz="2000" b="0" dirty="0">
                    <a:ea typeface="微软雅黑" panose="020B0503020204020204" pitchFamily="34" charset="-122"/>
                    <a:cs typeface="Times New Roman" panose="02020603050405020304" pitchFamily="18" charset="0"/>
                  </a:rPr>
                  <a:t> </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𝐵</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ea typeface="Cambria Math" panose="02040503050406030204" pitchFamily="18" charset="0"/>
                        <a:cs typeface="Times New Roman" panose="02020603050405020304" pitchFamily="18" charset="0"/>
                      </a:rPr>
                      <m:t>𝛼</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zh-CN" altLang="en-US" sz="20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𝑇</m:t>
                        </m:r>
                      </m:sub>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𝐵</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𝑁</m:t>
                        </m:r>
                      </m:sub>
                    </m:sSub>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型文法也称</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右线性文法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型文法还有另外一种形式，称为</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左线性文法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，如果产生式形式为：</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𝐵</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𝛼</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zh-CN" altLang="en-US" sz="1800" b="0" i="1" dirty="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𝑉</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sub>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up>
                    </m:sSub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𝑁</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𝑁</m:t>
                        </m:r>
                      </m:sub>
                    </m:sSub>
                  </m:oMath>
                </a14:m>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型文法等价于</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正规式</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，所以也成为</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正规文法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正规式</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就是</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正则表达式</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，英文为</a:t>
                </a: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Regular Expression</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正规文法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也称为</a:t>
                </a:r>
                <a:r>
                  <a:rPr lang="zh-CN" altLang="en-US"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正则文法</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，英文为</a:t>
                </a:r>
                <a:r>
                  <a:rPr lang="en-US" altLang="zh-CN" sz="18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Regular Grammar</a:t>
                </a: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666214"/>
              </a:xfrm>
              <a:prstGeom prst="rect">
                <a:avLst/>
              </a:prstGeom>
              <a:blipFill>
                <a:blip r:embed="rId3"/>
                <a:stretch>
                  <a:fillRect l="-620" b="-11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161692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几个有趣的结论</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5213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正规文法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不能产生语言</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sup>
                    </m:s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则可以：</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𝑎𝑆𝑏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𝑎𝑏</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𝑖</m:t>
                        </m:r>
                      </m:sup>
                    </m:s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是一个上下文无关语言：</a:t>
                </a:r>
                <a:r>
                  <a:rPr lang="en-US" altLang="zh-CN" sz="2000" b="0" dirty="0">
                    <a:ea typeface="微软雅黑" panose="020B0503020204020204" pitchFamily="34" charset="-122"/>
                    <a:cs typeface="Times New Roman" panose="02020603050405020304" pitchFamily="18" charset="0"/>
                  </a:rPr>
                  <a:t> </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𝑎𝐴𝑏</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𝑎𝑏</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𝐵𝑐</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语言</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≥1}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只能用上下文有关文法</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产生：</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𝑎𝑆𝐵𝐴</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𝑎𝑏𝐵</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𝐵𝐴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𝐵</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𝐵</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m:t>
                    </m:r>
                    <m:sSup>
                      <m:sSup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𝐴𝐴</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𝐴𝐵</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𝐴</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𝑏𝑏</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𝑏𝑐</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𝑐𝐵</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𝑐𝑐</m:t>
                    </m:r>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语言</a:t>
                </a:r>
                <a14:m>
                  <m:oMath xmlns:m="http://schemas.openxmlformats.org/officeDocument/2006/math">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𝐿</m:t>
                    </m:r>
                    <m:d>
                      <m:dPr>
                        <m:ctrlP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𝐺</m:t>
                        </m:r>
                      </m:e>
                    </m:d>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𝑐</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en-US" altLang="zh-CN" sz="2000" b="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𝛼</m:t>
                    </m:r>
                    <m:r>
                      <a:rPr lang="zh-CN" altLang="en-US" sz="20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𝑏</m:t>
                        </m:r>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e>
                      <m:sup>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只能用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型文法产生。</a:t>
                </a: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521366"/>
              </a:xfrm>
              <a:prstGeom prst="rect">
                <a:avLst/>
              </a:prstGeom>
              <a:blipFill>
                <a:blip r:embed="rId3"/>
                <a:stretch>
                  <a:fillRect l="-6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490674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几个有趣的结论</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18623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表示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条件语句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语句</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&lt;语句&gt; </m:t>
                    </m:r>
                  </m:oMath>
                </a14:m>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centerGroup"/>
                    </m:oMathParaPr>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&lt;语句&gt;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𝑒𝑙𝑠𝑒</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&lt;语句&gt;</m:t>
                      </m:r>
                    </m:oMath>
                  </m:oMathPara>
                </a14:m>
                <a:endParaRPr lang="en-US" altLang="zh-CN" sz="1800" b="0" dirty="0">
                  <a:latin typeface="微软雅黑" panose="020B0503020204020204" pitchFamily="34" charset="-122"/>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这是个二义文法，如句子：</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𝑡h𝑒𝑛</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𝑡h𝑒𝑛</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𝑒𝑙𝑠𝑒</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1862369"/>
              </a:xfrm>
              <a:prstGeom prst="rect">
                <a:avLst/>
              </a:prstGeom>
              <a:blipFill>
                <a:blip r:embed="rId3"/>
                <a:stretch>
                  <a:fillRect l="-620" b="-45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C95367C-49A1-4FC9-893C-6F215DE51451}"/>
              </a:ext>
            </a:extLst>
          </p:cNvPr>
          <p:cNvSpPr txBox="1"/>
          <p:nvPr/>
        </p:nvSpPr>
        <p:spPr>
          <a:xfrm>
            <a:off x="886525" y="3284984"/>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678829F-E264-4254-AC65-D46969937285}"/>
                  </a:ext>
                </a:extLst>
              </p:cNvPr>
              <p:cNvSpPr/>
              <p:nvPr/>
            </p:nvSpPr>
            <p:spPr>
              <a:xfrm>
                <a:off x="251520" y="3922982"/>
                <a:ext cx="444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𝑖𝑓</m:t>
                      </m:r>
                    </m:oMath>
                  </m:oMathPara>
                </a14:m>
                <a:endParaRPr lang="zh-CN" altLang="en-US" dirty="0"/>
              </a:p>
            </p:txBody>
          </p:sp>
        </mc:Choice>
        <mc:Fallback xmlns="">
          <p:sp>
            <p:nvSpPr>
              <p:cNvPr id="3" name="矩形 2">
                <a:extLst>
                  <a:ext uri="{FF2B5EF4-FFF2-40B4-BE49-F238E27FC236}">
                    <a16:creationId xmlns:a16="http://schemas.microsoft.com/office/drawing/2014/main" id="{4678829F-E264-4254-AC65-D46969937285}"/>
                  </a:ext>
                </a:extLst>
              </p:cNvPr>
              <p:cNvSpPr>
                <a:spLocks noRot="1" noChangeAspect="1" noMove="1" noResize="1" noEditPoints="1" noAdjustHandles="1" noChangeArrowheads="1" noChangeShapeType="1" noTextEdit="1"/>
              </p:cNvSpPr>
              <p:nvPr/>
            </p:nvSpPr>
            <p:spPr>
              <a:xfrm>
                <a:off x="251520" y="3922982"/>
                <a:ext cx="444673" cy="369332"/>
              </a:xfrm>
              <a:prstGeom prst="rect">
                <a:avLst/>
              </a:prstGeom>
              <a:blipFill>
                <a:blip r:embed="rId4"/>
                <a:stretch>
                  <a:fillRect b="-1333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F79A1075-799A-453B-9D2F-ADAB215F5BA6}"/>
              </a:ext>
            </a:extLst>
          </p:cNvPr>
          <p:cNvSpPr txBox="1"/>
          <p:nvPr/>
        </p:nvSpPr>
        <p:spPr>
          <a:xfrm>
            <a:off x="539552" y="3922982"/>
            <a:ext cx="877163" cy="369332"/>
          </a:xfrm>
          <a:prstGeom prst="rect">
            <a:avLst/>
          </a:prstGeom>
          <a:noFill/>
        </p:spPr>
        <p:txBody>
          <a:bodyPr wrap="none" rtlCol="0">
            <a:spAutoFit/>
          </a:bodyPr>
          <a:lstStyle/>
          <a:p>
            <a:r>
              <a:rPr lang="en-US" altLang="zh-CN" dirty="0"/>
              <a:t>&lt;</a:t>
            </a:r>
            <a:r>
              <a:rPr lang="zh-CN" altLang="en-US" dirty="0"/>
              <a:t>条件</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5805285-2325-42AB-B176-6F8B6E046C5E}"/>
                  </a:ext>
                </a:extLst>
              </p:cNvPr>
              <p:cNvSpPr/>
              <p:nvPr/>
            </p:nvSpPr>
            <p:spPr>
              <a:xfrm>
                <a:off x="1259632" y="3922982"/>
                <a:ext cx="7080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oMath>
                  </m:oMathPara>
                </a14:m>
                <a:endParaRPr lang="zh-CN" altLang="en-US" dirty="0"/>
              </a:p>
            </p:txBody>
          </p:sp>
        </mc:Choice>
        <mc:Fallback xmlns="">
          <p:sp>
            <p:nvSpPr>
              <p:cNvPr id="5" name="矩形 4">
                <a:extLst>
                  <a:ext uri="{FF2B5EF4-FFF2-40B4-BE49-F238E27FC236}">
                    <a16:creationId xmlns:a16="http://schemas.microsoft.com/office/drawing/2014/main" id="{D5805285-2325-42AB-B176-6F8B6E046C5E}"/>
                  </a:ext>
                </a:extLst>
              </p:cNvPr>
              <p:cNvSpPr>
                <a:spLocks noRot="1" noChangeAspect="1" noMove="1" noResize="1" noEditPoints="1" noAdjustHandles="1" noChangeArrowheads="1" noChangeShapeType="1" noTextEdit="1"/>
              </p:cNvSpPr>
              <p:nvPr/>
            </p:nvSpPr>
            <p:spPr>
              <a:xfrm>
                <a:off x="1259632" y="3922982"/>
                <a:ext cx="708014" cy="369332"/>
              </a:xfrm>
              <a:prstGeom prst="rect">
                <a:avLst/>
              </a:prstGeom>
              <a:blipFill>
                <a:blip r:embed="rId5"/>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8C8866E-3805-4359-AB55-2E898A5C6A51}"/>
              </a:ext>
            </a:extLst>
          </p:cNvPr>
          <p:cNvSpPr txBox="1"/>
          <p:nvPr/>
        </p:nvSpPr>
        <p:spPr>
          <a:xfrm>
            <a:off x="1822629" y="3922982"/>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51F8295-1BB7-4C93-9949-A21EF9FE8C97}"/>
                  </a:ext>
                </a:extLst>
              </p:cNvPr>
              <p:cNvSpPr/>
              <p:nvPr/>
            </p:nvSpPr>
            <p:spPr>
              <a:xfrm>
                <a:off x="1140707" y="4745392"/>
                <a:ext cx="444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𝑖𝑓</m:t>
                      </m:r>
                    </m:oMath>
                  </m:oMathPara>
                </a14:m>
                <a:endParaRPr lang="zh-CN" altLang="en-US" dirty="0"/>
              </a:p>
            </p:txBody>
          </p:sp>
        </mc:Choice>
        <mc:Fallback xmlns="">
          <p:sp>
            <p:nvSpPr>
              <p:cNvPr id="12" name="矩形 11">
                <a:extLst>
                  <a:ext uri="{FF2B5EF4-FFF2-40B4-BE49-F238E27FC236}">
                    <a16:creationId xmlns:a16="http://schemas.microsoft.com/office/drawing/2014/main" id="{351F8295-1BB7-4C93-9949-A21EF9FE8C97}"/>
                  </a:ext>
                </a:extLst>
              </p:cNvPr>
              <p:cNvSpPr>
                <a:spLocks noRot="1" noChangeAspect="1" noMove="1" noResize="1" noEditPoints="1" noAdjustHandles="1" noChangeArrowheads="1" noChangeShapeType="1" noTextEdit="1"/>
              </p:cNvSpPr>
              <p:nvPr/>
            </p:nvSpPr>
            <p:spPr>
              <a:xfrm>
                <a:off x="1140707" y="4745392"/>
                <a:ext cx="444673" cy="369332"/>
              </a:xfrm>
              <a:prstGeom prst="rect">
                <a:avLst/>
              </a:prstGeom>
              <a:blipFill>
                <a:blip r:embed="rId6"/>
                <a:stretch>
                  <a:fillRect b="-13115"/>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AE5FF34-165D-4E84-AD81-3A7EFFB37BBF}"/>
              </a:ext>
            </a:extLst>
          </p:cNvPr>
          <p:cNvSpPr txBox="1"/>
          <p:nvPr/>
        </p:nvSpPr>
        <p:spPr>
          <a:xfrm>
            <a:off x="1430663" y="4745392"/>
            <a:ext cx="877163" cy="369332"/>
          </a:xfrm>
          <a:prstGeom prst="rect">
            <a:avLst/>
          </a:prstGeom>
          <a:noFill/>
        </p:spPr>
        <p:txBody>
          <a:bodyPr wrap="none" rtlCol="0">
            <a:spAutoFit/>
          </a:bodyPr>
          <a:lstStyle/>
          <a:p>
            <a:r>
              <a:rPr lang="en-US" altLang="zh-CN" dirty="0"/>
              <a:t>&lt;</a:t>
            </a:r>
            <a:r>
              <a:rPr lang="zh-CN" altLang="en-US" dirty="0"/>
              <a:t>条件</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751A9C7-69EC-4A56-B36D-758049C27A32}"/>
                  </a:ext>
                </a:extLst>
              </p:cNvPr>
              <p:cNvSpPr/>
              <p:nvPr/>
            </p:nvSpPr>
            <p:spPr>
              <a:xfrm>
                <a:off x="2153109" y="4745392"/>
                <a:ext cx="7080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oMath>
                  </m:oMathPara>
                </a14:m>
                <a:endParaRPr lang="zh-CN" altLang="en-US" dirty="0"/>
              </a:p>
            </p:txBody>
          </p:sp>
        </mc:Choice>
        <mc:Fallback xmlns="">
          <p:sp>
            <p:nvSpPr>
              <p:cNvPr id="14" name="矩形 13">
                <a:extLst>
                  <a:ext uri="{FF2B5EF4-FFF2-40B4-BE49-F238E27FC236}">
                    <a16:creationId xmlns:a16="http://schemas.microsoft.com/office/drawing/2014/main" id="{1751A9C7-69EC-4A56-B36D-758049C27A32}"/>
                  </a:ext>
                </a:extLst>
              </p:cNvPr>
              <p:cNvSpPr>
                <a:spLocks noRot="1" noChangeAspect="1" noMove="1" noResize="1" noEditPoints="1" noAdjustHandles="1" noChangeArrowheads="1" noChangeShapeType="1" noTextEdit="1"/>
              </p:cNvSpPr>
              <p:nvPr/>
            </p:nvSpPr>
            <p:spPr>
              <a:xfrm>
                <a:off x="2153109" y="4745392"/>
                <a:ext cx="708014" cy="369332"/>
              </a:xfrm>
              <a:prstGeom prst="rect">
                <a:avLst/>
              </a:prstGeom>
              <a:blipFill>
                <a:blip r:embed="rId7"/>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F1744920-752F-46FB-8174-C931D0D273C1}"/>
              </a:ext>
            </a:extLst>
          </p:cNvPr>
          <p:cNvSpPr txBox="1"/>
          <p:nvPr/>
        </p:nvSpPr>
        <p:spPr>
          <a:xfrm>
            <a:off x="2706406" y="4745392"/>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9D2A4F61-EB22-4988-B0A3-D65D476E36D2}"/>
                  </a:ext>
                </a:extLst>
              </p:cNvPr>
              <p:cNvSpPr/>
              <p:nvPr/>
            </p:nvSpPr>
            <p:spPr>
              <a:xfrm>
                <a:off x="3428852" y="4745392"/>
                <a:ext cx="6497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𝑙𝑠𝑒</m:t>
                      </m:r>
                    </m:oMath>
                  </m:oMathPara>
                </a14:m>
                <a:endParaRPr lang="zh-CN" altLang="en-US" dirty="0"/>
              </a:p>
            </p:txBody>
          </p:sp>
        </mc:Choice>
        <mc:Fallback xmlns="">
          <p:sp>
            <p:nvSpPr>
              <p:cNvPr id="16" name="矩形 15">
                <a:extLst>
                  <a:ext uri="{FF2B5EF4-FFF2-40B4-BE49-F238E27FC236}">
                    <a16:creationId xmlns:a16="http://schemas.microsoft.com/office/drawing/2014/main" id="{9D2A4F61-EB22-4988-B0A3-D65D476E36D2}"/>
                  </a:ext>
                </a:extLst>
              </p:cNvPr>
              <p:cNvSpPr>
                <a:spLocks noRot="1" noChangeAspect="1" noMove="1" noResize="1" noEditPoints="1" noAdjustHandles="1" noChangeArrowheads="1" noChangeShapeType="1" noTextEdit="1"/>
              </p:cNvSpPr>
              <p:nvPr/>
            </p:nvSpPr>
            <p:spPr>
              <a:xfrm>
                <a:off x="3428852" y="4745392"/>
                <a:ext cx="649793" cy="369332"/>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7DB51C03-D0A4-4241-A6C1-8B5451EC50EA}"/>
              </a:ext>
            </a:extLst>
          </p:cNvPr>
          <p:cNvSpPr txBox="1"/>
          <p:nvPr/>
        </p:nvSpPr>
        <p:spPr>
          <a:xfrm>
            <a:off x="3923928" y="4745392"/>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48CC334-9841-4A61-8C9C-E4B7F3EE8A24}"/>
                  </a:ext>
                </a:extLst>
              </p:cNvPr>
              <p:cNvSpPr/>
              <p:nvPr/>
            </p:nvSpPr>
            <p:spPr>
              <a:xfrm>
                <a:off x="749966" y="4745392"/>
                <a:ext cx="463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xmlns="">
          <p:sp>
            <p:nvSpPr>
              <p:cNvPr id="18" name="矩形 17">
                <a:extLst>
                  <a:ext uri="{FF2B5EF4-FFF2-40B4-BE49-F238E27FC236}">
                    <a16:creationId xmlns:a16="http://schemas.microsoft.com/office/drawing/2014/main" id="{048CC334-9841-4A61-8C9C-E4B7F3EE8A24}"/>
                  </a:ext>
                </a:extLst>
              </p:cNvPr>
              <p:cNvSpPr>
                <a:spLocks noRot="1" noChangeAspect="1" noMove="1" noResize="1" noEditPoints="1" noAdjustHandles="1" noChangeArrowheads="1" noChangeShapeType="1" noTextEdit="1"/>
              </p:cNvSpPr>
              <p:nvPr/>
            </p:nvSpPr>
            <p:spPr>
              <a:xfrm>
                <a:off x="749966" y="4745392"/>
                <a:ext cx="46391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B40D9E1-A03A-4D2F-8B51-2BA5776AC68B}"/>
                  </a:ext>
                </a:extLst>
              </p:cNvPr>
              <p:cNvSpPr/>
              <p:nvPr/>
            </p:nvSpPr>
            <p:spPr>
              <a:xfrm>
                <a:off x="1637289" y="5507940"/>
                <a:ext cx="4692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zh-CN" altLang="en-US" dirty="0"/>
              </a:p>
            </p:txBody>
          </p:sp>
        </mc:Choice>
        <mc:Fallback xmlns="">
          <p:sp>
            <p:nvSpPr>
              <p:cNvPr id="19" name="矩形 18">
                <a:extLst>
                  <a:ext uri="{FF2B5EF4-FFF2-40B4-BE49-F238E27FC236}">
                    <a16:creationId xmlns:a16="http://schemas.microsoft.com/office/drawing/2014/main" id="{FB40D9E1-A03A-4D2F-8B51-2BA5776AC68B}"/>
                  </a:ext>
                </a:extLst>
              </p:cNvPr>
              <p:cNvSpPr>
                <a:spLocks noRot="1" noChangeAspect="1" noMove="1" noResize="1" noEditPoints="1" noAdjustHandles="1" noChangeArrowheads="1" noChangeShapeType="1" noTextEdit="1"/>
              </p:cNvSpPr>
              <p:nvPr/>
            </p:nvSpPr>
            <p:spPr>
              <a:xfrm>
                <a:off x="1637289" y="5507940"/>
                <a:ext cx="46923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54907E8D-F76E-4093-B93C-B418D3B4618D}"/>
                  </a:ext>
                </a:extLst>
              </p:cNvPr>
              <p:cNvSpPr/>
              <p:nvPr/>
            </p:nvSpPr>
            <p:spPr>
              <a:xfrm>
                <a:off x="2915816" y="5507940"/>
                <a:ext cx="463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xmlns="">
          <p:sp>
            <p:nvSpPr>
              <p:cNvPr id="20" name="矩形 19">
                <a:extLst>
                  <a:ext uri="{FF2B5EF4-FFF2-40B4-BE49-F238E27FC236}">
                    <a16:creationId xmlns:a16="http://schemas.microsoft.com/office/drawing/2014/main" id="{54907E8D-F76E-4093-B93C-B418D3B4618D}"/>
                  </a:ext>
                </a:extLst>
              </p:cNvPr>
              <p:cNvSpPr>
                <a:spLocks noRot="1" noChangeAspect="1" noMove="1" noResize="1" noEditPoints="1" noAdjustHandles="1" noChangeArrowheads="1" noChangeShapeType="1" noTextEdit="1"/>
              </p:cNvSpPr>
              <p:nvPr/>
            </p:nvSpPr>
            <p:spPr>
              <a:xfrm>
                <a:off x="2915816" y="5507940"/>
                <a:ext cx="463910"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141B061B-66B7-4CDB-A68B-F8C7506DC35A}"/>
                  </a:ext>
                </a:extLst>
              </p:cNvPr>
              <p:cNvSpPr/>
              <p:nvPr/>
            </p:nvSpPr>
            <p:spPr>
              <a:xfrm>
                <a:off x="4139952" y="5507940"/>
                <a:ext cx="456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zh-CN" altLang="en-US" dirty="0"/>
              </a:p>
            </p:txBody>
          </p:sp>
        </mc:Choice>
        <mc:Fallback xmlns="">
          <p:sp>
            <p:nvSpPr>
              <p:cNvPr id="21" name="矩形 20">
                <a:extLst>
                  <a:ext uri="{FF2B5EF4-FFF2-40B4-BE49-F238E27FC236}">
                    <a16:creationId xmlns:a16="http://schemas.microsoft.com/office/drawing/2014/main" id="{141B061B-66B7-4CDB-A68B-F8C7506DC35A}"/>
                  </a:ext>
                </a:extLst>
              </p:cNvPr>
              <p:cNvSpPr>
                <a:spLocks noRot="1" noChangeAspect="1" noMove="1" noResize="1" noEditPoints="1" noAdjustHandles="1" noChangeArrowheads="1" noChangeShapeType="1" noTextEdit="1"/>
              </p:cNvSpPr>
              <p:nvPr/>
            </p:nvSpPr>
            <p:spPr>
              <a:xfrm>
                <a:off x="4139952" y="5507940"/>
                <a:ext cx="456599" cy="369332"/>
              </a:xfrm>
              <a:prstGeom prst="rect">
                <a:avLst/>
              </a:prstGeom>
              <a:blipFill>
                <a:blip r:embed="rId12"/>
                <a:stretch>
                  <a:fillRect/>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E3A4A59F-A176-40DB-AC23-B8EE7F364C69}"/>
              </a:ext>
            </a:extLst>
          </p:cNvPr>
          <p:cNvCxnSpPr>
            <a:stCxn id="2" idx="2"/>
            <a:endCxn id="3" idx="0"/>
          </p:cNvCxnSpPr>
          <p:nvPr/>
        </p:nvCxnSpPr>
        <p:spPr>
          <a:xfrm flipH="1">
            <a:off x="473857" y="3654316"/>
            <a:ext cx="851250" cy="268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C0DC2E2-6CB8-4C45-A763-C706B8E05DD4}"/>
              </a:ext>
            </a:extLst>
          </p:cNvPr>
          <p:cNvCxnSpPr>
            <a:cxnSpLocks/>
            <a:stCxn id="2" idx="2"/>
            <a:endCxn id="9" idx="0"/>
          </p:cNvCxnSpPr>
          <p:nvPr/>
        </p:nvCxnSpPr>
        <p:spPr>
          <a:xfrm flipH="1">
            <a:off x="978134" y="3654316"/>
            <a:ext cx="346973" cy="268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C90BBCE-5CB7-4440-9DD1-A176FB06E317}"/>
              </a:ext>
            </a:extLst>
          </p:cNvPr>
          <p:cNvCxnSpPr>
            <a:cxnSpLocks/>
            <a:stCxn id="2" idx="2"/>
            <a:endCxn id="5" idx="0"/>
          </p:cNvCxnSpPr>
          <p:nvPr/>
        </p:nvCxnSpPr>
        <p:spPr>
          <a:xfrm>
            <a:off x="1325107" y="3654316"/>
            <a:ext cx="288532" cy="268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354B1A9-A755-4D79-92B5-E1D99B9BDB6B}"/>
              </a:ext>
            </a:extLst>
          </p:cNvPr>
          <p:cNvCxnSpPr>
            <a:cxnSpLocks/>
            <a:stCxn id="2" idx="2"/>
            <a:endCxn id="11" idx="0"/>
          </p:cNvCxnSpPr>
          <p:nvPr/>
        </p:nvCxnSpPr>
        <p:spPr>
          <a:xfrm>
            <a:off x="1325107" y="3654316"/>
            <a:ext cx="936104" cy="268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64F187A-B7F2-43DF-8787-3F4111E5B159}"/>
              </a:ext>
            </a:extLst>
          </p:cNvPr>
          <p:cNvCxnSpPr>
            <a:cxnSpLocks/>
            <a:stCxn id="9" idx="2"/>
            <a:endCxn id="18" idx="0"/>
          </p:cNvCxnSpPr>
          <p:nvPr/>
        </p:nvCxnSpPr>
        <p:spPr>
          <a:xfrm>
            <a:off x="978134" y="4292314"/>
            <a:ext cx="3787"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4236DF9-E79F-43ED-AD39-D605FB5884FC}"/>
              </a:ext>
            </a:extLst>
          </p:cNvPr>
          <p:cNvCxnSpPr>
            <a:cxnSpLocks/>
            <a:stCxn id="11" idx="2"/>
            <a:endCxn id="12" idx="0"/>
          </p:cNvCxnSpPr>
          <p:nvPr/>
        </p:nvCxnSpPr>
        <p:spPr>
          <a:xfrm flipH="1">
            <a:off x="1363044" y="4292314"/>
            <a:ext cx="898167"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C38C14A-D7E1-4DCE-B910-2B673D7010C1}"/>
              </a:ext>
            </a:extLst>
          </p:cNvPr>
          <p:cNvCxnSpPr>
            <a:cxnSpLocks/>
            <a:stCxn id="11" idx="2"/>
            <a:endCxn id="13" idx="0"/>
          </p:cNvCxnSpPr>
          <p:nvPr/>
        </p:nvCxnSpPr>
        <p:spPr>
          <a:xfrm flipH="1">
            <a:off x="1869245" y="4292314"/>
            <a:ext cx="391966"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F5D3C96-0F4F-4BD6-B19A-4EEED022A57E}"/>
              </a:ext>
            </a:extLst>
          </p:cNvPr>
          <p:cNvCxnSpPr>
            <a:cxnSpLocks/>
            <a:stCxn id="11" idx="2"/>
            <a:endCxn id="14" idx="0"/>
          </p:cNvCxnSpPr>
          <p:nvPr/>
        </p:nvCxnSpPr>
        <p:spPr>
          <a:xfrm>
            <a:off x="2261211" y="4292314"/>
            <a:ext cx="245905"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C624543-CCCD-428D-8E84-EE3F395C3CE9}"/>
              </a:ext>
            </a:extLst>
          </p:cNvPr>
          <p:cNvCxnSpPr>
            <a:cxnSpLocks/>
            <a:stCxn id="11" idx="2"/>
            <a:endCxn id="15" idx="0"/>
          </p:cNvCxnSpPr>
          <p:nvPr/>
        </p:nvCxnSpPr>
        <p:spPr>
          <a:xfrm>
            <a:off x="2261211" y="4292314"/>
            <a:ext cx="883777"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A1340AA-37D0-4D45-9505-4A8E4A3ACD90}"/>
              </a:ext>
            </a:extLst>
          </p:cNvPr>
          <p:cNvCxnSpPr>
            <a:cxnSpLocks/>
            <a:stCxn id="11" idx="2"/>
            <a:endCxn id="16" idx="0"/>
          </p:cNvCxnSpPr>
          <p:nvPr/>
        </p:nvCxnSpPr>
        <p:spPr>
          <a:xfrm>
            <a:off x="2261211" y="4292314"/>
            <a:ext cx="1492538"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CB75893-6833-41BB-B63C-9A41B22F4E5F}"/>
              </a:ext>
            </a:extLst>
          </p:cNvPr>
          <p:cNvCxnSpPr>
            <a:cxnSpLocks/>
            <a:stCxn id="11" idx="2"/>
            <a:endCxn id="17" idx="0"/>
          </p:cNvCxnSpPr>
          <p:nvPr/>
        </p:nvCxnSpPr>
        <p:spPr>
          <a:xfrm>
            <a:off x="2261211" y="4292314"/>
            <a:ext cx="2101299" cy="45307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C5FBBF9-B674-49EC-A711-FD5064960DA9}"/>
              </a:ext>
            </a:extLst>
          </p:cNvPr>
          <p:cNvCxnSpPr>
            <a:cxnSpLocks/>
            <a:stCxn id="13" idx="2"/>
            <a:endCxn id="19" idx="0"/>
          </p:cNvCxnSpPr>
          <p:nvPr/>
        </p:nvCxnSpPr>
        <p:spPr>
          <a:xfrm>
            <a:off x="1869245" y="5114724"/>
            <a:ext cx="2660" cy="3932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9C1FE662-0E50-4193-A08A-C066F0AB9FD0}"/>
              </a:ext>
            </a:extLst>
          </p:cNvPr>
          <p:cNvCxnSpPr>
            <a:cxnSpLocks/>
            <a:stCxn id="15" idx="2"/>
            <a:endCxn id="20" idx="0"/>
          </p:cNvCxnSpPr>
          <p:nvPr/>
        </p:nvCxnSpPr>
        <p:spPr>
          <a:xfrm>
            <a:off x="3144988" y="5114724"/>
            <a:ext cx="2783" cy="3932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C5EA7BE-EE70-4D34-ABAC-99CFA052528D}"/>
              </a:ext>
            </a:extLst>
          </p:cNvPr>
          <p:cNvCxnSpPr>
            <a:cxnSpLocks/>
            <a:stCxn id="17" idx="2"/>
            <a:endCxn id="21" idx="0"/>
          </p:cNvCxnSpPr>
          <p:nvPr/>
        </p:nvCxnSpPr>
        <p:spPr>
          <a:xfrm>
            <a:off x="4362510" y="5114724"/>
            <a:ext cx="5742" cy="393216"/>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D2E4BD87-1744-4386-85C0-341A7133BC3D}"/>
              </a:ext>
            </a:extLst>
          </p:cNvPr>
          <p:cNvSpPr txBox="1"/>
          <p:nvPr/>
        </p:nvSpPr>
        <p:spPr>
          <a:xfrm>
            <a:off x="5999093" y="3191356"/>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3E475AEA-4D09-4F7D-BE07-8541CB716A7B}"/>
                  </a:ext>
                </a:extLst>
              </p:cNvPr>
              <p:cNvSpPr/>
              <p:nvPr/>
            </p:nvSpPr>
            <p:spPr>
              <a:xfrm>
                <a:off x="4873098" y="3917011"/>
                <a:ext cx="444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𝑖𝑓</m:t>
                      </m:r>
                    </m:oMath>
                  </m:oMathPara>
                </a14:m>
                <a:endParaRPr lang="zh-CN" altLang="en-US" dirty="0"/>
              </a:p>
            </p:txBody>
          </p:sp>
        </mc:Choice>
        <mc:Fallback xmlns="">
          <p:sp>
            <p:nvSpPr>
              <p:cNvPr id="64" name="矩形 63">
                <a:extLst>
                  <a:ext uri="{FF2B5EF4-FFF2-40B4-BE49-F238E27FC236}">
                    <a16:creationId xmlns:a16="http://schemas.microsoft.com/office/drawing/2014/main" id="{3E475AEA-4D09-4F7D-BE07-8541CB716A7B}"/>
                  </a:ext>
                </a:extLst>
              </p:cNvPr>
              <p:cNvSpPr>
                <a:spLocks noRot="1" noChangeAspect="1" noMove="1" noResize="1" noEditPoints="1" noAdjustHandles="1" noChangeArrowheads="1" noChangeShapeType="1" noTextEdit="1"/>
              </p:cNvSpPr>
              <p:nvPr/>
            </p:nvSpPr>
            <p:spPr>
              <a:xfrm>
                <a:off x="4873098" y="3917011"/>
                <a:ext cx="444673" cy="369332"/>
              </a:xfrm>
              <a:prstGeom prst="rect">
                <a:avLst/>
              </a:prstGeom>
              <a:blipFill>
                <a:blip r:embed="rId13"/>
                <a:stretch>
                  <a:fillRect b="-13333"/>
                </a:stretch>
              </a:blipFill>
            </p:spPr>
            <p:txBody>
              <a:bodyPr/>
              <a:lstStyle/>
              <a:p>
                <a:r>
                  <a:rPr lang="zh-CN" altLang="en-US">
                    <a:noFill/>
                  </a:rPr>
                  <a:t> </a:t>
                </a:r>
              </a:p>
            </p:txBody>
          </p:sp>
        </mc:Fallback>
      </mc:AlternateContent>
      <p:sp>
        <p:nvSpPr>
          <p:cNvPr id="65" name="文本框 64">
            <a:extLst>
              <a:ext uri="{FF2B5EF4-FFF2-40B4-BE49-F238E27FC236}">
                <a16:creationId xmlns:a16="http://schemas.microsoft.com/office/drawing/2014/main" id="{9E5F161F-9D0A-4A13-986B-08E94F6305EC}"/>
              </a:ext>
            </a:extLst>
          </p:cNvPr>
          <p:cNvSpPr txBox="1"/>
          <p:nvPr/>
        </p:nvSpPr>
        <p:spPr>
          <a:xfrm>
            <a:off x="5161130" y="3917011"/>
            <a:ext cx="877163" cy="369332"/>
          </a:xfrm>
          <a:prstGeom prst="rect">
            <a:avLst/>
          </a:prstGeom>
          <a:noFill/>
        </p:spPr>
        <p:txBody>
          <a:bodyPr wrap="none" rtlCol="0">
            <a:spAutoFit/>
          </a:bodyPr>
          <a:lstStyle/>
          <a:p>
            <a:r>
              <a:rPr lang="en-US" altLang="zh-CN" dirty="0"/>
              <a:t>&lt;</a:t>
            </a:r>
            <a:r>
              <a:rPr lang="zh-CN" altLang="en-US" dirty="0"/>
              <a:t>条件</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69484388-F476-4C6D-B85A-C7A1AD05D41B}"/>
                  </a:ext>
                </a:extLst>
              </p:cNvPr>
              <p:cNvSpPr/>
              <p:nvPr/>
            </p:nvSpPr>
            <p:spPr>
              <a:xfrm>
                <a:off x="5881210" y="3917011"/>
                <a:ext cx="7080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oMath>
                  </m:oMathPara>
                </a14:m>
                <a:endParaRPr lang="zh-CN" altLang="en-US" dirty="0"/>
              </a:p>
            </p:txBody>
          </p:sp>
        </mc:Choice>
        <mc:Fallback xmlns="">
          <p:sp>
            <p:nvSpPr>
              <p:cNvPr id="66" name="矩形 65">
                <a:extLst>
                  <a:ext uri="{FF2B5EF4-FFF2-40B4-BE49-F238E27FC236}">
                    <a16:creationId xmlns:a16="http://schemas.microsoft.com/office/drawing/2014/main" id="{69484388-F476-4C6D-B85A-C7A1AD05D41B}"/>
                  </a:ext>
                </a:extLst>
              </p:cNvPr>
              <p:cNvSpPr>
                <a:spLocks noRot="1" noChangeAspect="1" noMove="1" noResize="1" noEditPoints="1" noAdjustHandles="1" noChangeArrowheads="1" noChangeShapeType="1" noTextEdit="1"/>
              </p:cNvSpPr>
              <p:nvPr/>
            </p:nvSpPr>
            <p:spPr>
              <a:xfrm>
                <a:off x="5881210" y="3917011"/>
                <a:ext cx="708014" cy="369332"/>
              </a:xfrm>
              <a:prstGeom prst="rect">
                <a:avLst/>
              </a:prstGeom>
              <a:blipFill>
                <a:blip r:embed="rId14"/>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D74C938C-AB45-4281-8BF1-FCFCAECA6093}"/>
              </a:ext>
            </a:extLst>
          </p:cNvPr>
          <p:cNvSpPr txBox="1"/>
          <p:nvPr/>
        </p:nvSpPr>
        <p:spPr>
          <a:xfrm>
            <a:off x="6444207" y="3917011"/>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96327F5F-9379-4704-AD1E-4BF5B90DDA09}"/>
                  </a:ext>
                </a:extLst>
              </p:cNvPr>
              <p:cNvSpPr/>
              <p:nvPr/>
            </p:nvSpPr>
            <p:spPr>
              <a:xfrm>
                <a:off x="5762285" y="4745392"/>
                <a:ext cx="444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𝑖𝑓</m:t>
                      </m:r>
                    </m:oMath>
                  </m:oMathPara>
                </a14:m>
                <a:endParaRPr lang="zh-CN" altLang="en-US" dirty="0"/>
              </a:p>
            </p:txBody>
          </p:sp>
        </mc:Choice>
        <mc:Fallback xmlns="">
          <p:sp>
            <p:nvSpPr>
              <p:cNvPr id="68" name="矩形 67">
                <a:extLst>
                  <a:ext uri="{FF2B5EF4-FFF2-40B4-BE49-F238E27FC236}">
                    <a16:creationId xmlns:a16="http://schemas.microsoft.com/office/drawing/2014/main" id="{96327F5F-9379-4704-AD1E-4BF5B90DDA09}"/>
                  </a:ext>
                </a:extLst>
              </p:cNvPr>
              <p:cNvSpPr>
                <a:spLocks noRot="1" noChangeAspect="1" noMove="1" noResize="1" noEditPoints="1" noAdjustHandles="1" noChangeArrowheads="1" noChangeShapeType="1" noTextEdit="1"/>
              </p:cNvSpPr>
              <p:nvPr/>
            </p:nvSpPr>
            <p:spPr>
              <a:xfrm>
                <a:off x="5762285" y="4745392"/>
                <a:ext cx="444673" cy="369332"/>
              </a:xfrm>
              <a:prstGeom prst="rect">
                <a:avLst/>
              </a:prstGeom>
              <a:blipFill>
                <a:blip r:embed="rId15"/>
                <a:stretch>
                  <a:fillRect b="-13115"/>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376DDBBE-7D85-4098-B5A3-0879F7FB46A5}"/>
              </a:ext>
            </a:extLst>
          </p:cNvPr>
          <p:cNvSpPr txBox="1"/>
          <p:nvPr/>
        </p:nvSpPr>
        <p:spPr>
          <a:xfrm>
            <a:off x="6052241" y="4745392"/>
            <a:ext cx="877163" cy="369332"/>
          </a:xfrm>
          <a:prstGeom prst="rect">
            <a:avLst/>
          </a:prstGeom>
          <a:noFill/>
        </p:spPr>
        <p:txBody>
          <a:bodyPr wrap="none" rtlCol="0">
            <a:spAutoFit/>
          </a:bodyPr>
          <a:lstStyle/>
          <a:p>
            <a:r>
              <a:rPr lang="en-US" altLang="zh-CN" dirty="0"/>
              <a:t>&lt;</a:t>
            </a:r>
            <a:r>
              <a:rPr lang="zh-CN" altLang="en-US" dirty="0"/>
              <a:t>条件</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572D7F52-F582-4ABA-9E26-65FA786436A6}"/>
                  </a:ext>
                </a:extLst>
              </p:cNvPr>
              <p:cNvSpPr/>
              <p:nvPr/>
            </p:nvSpPr>
            <p:spPr>
              <a:xfrm>
                <a:off x="6774687" y="4745392"/>
                <a:ext cx="7080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𝑡h𝑒𝑛</m:t>
                      </m:r>
                    </m:oMath>
                  </m:oMathPara>
                </a14:m>
                <a:endParaRPr lang="zh-CN" altLang="en-US" dirty="0"/>
              </a:p>
            </p:txBody>
          </p:sp>
        </mc:Choice>
        <mc:Fallback xmlns="">
          <p:sp>
            <p:nvSpPr>
              <p:cNvPr id="70" name="矩形 69">
                <a:extLst>
                  <a:ext uri="{FF2B5EF4-FFF2-40B4-BE49-F238E27FC236}">
                    <a16:creationId xmlns:a16="http://schemas.microsoft.com/office/drawing/2014/main" id="{572D7F52-F582-4ABA-9E26-65FA786436A6}"/>
                  </a:ext>
                </a:extLst>
              </p:cNvPr>
              <p:cNvSpPr>
                <a:spLocks noRot="1" noChangeAspect="1" noMove="1" noResize="1" noEditPoints="1" noAdjustHandles="1" noChangeArrowheads="1" noChangeShapeType="1" noTextEdit="1"/>
              </p:cNvSpPr>
              <p:nvPr/>
            </p:nvSpPr>
            <p:spPr>
              <a:xfrm>
                <a:off x="6774687" y="4745392"/>
                <a:ext cx="708014" cy="369332"/>
              </a:xfrm>
              <a:prstGeom prst="rect">
                <a:avLst/>
              </a:prstGeom>
              <a:blipFill>
                <a:blip r:embed="rId16"/>
                <a:stretch>
                  <a:fillRect/>
                </a:stretch>
              </a:blipFill>
            </p:spPr>
            <p:txBody>
              <a:bodyPr/>
              <a:lstStyle/>
              <a:p>
                <a:r>
                  <a:rPr lang="zh-CN" altLang="en-US">
                    <a:noFill/>
                  </a:rPr>
                  <a:t> </a:t>
                </a:r>
              </a:p>
            </p:txBody>
          </p:sp>
        </mc:Fallback>
      </mc:AlternateContent>
      <p:sp>
        <p:nvSpPr>
          <p:cNvPr id="71" name="文本框 70">
            <a:extLst>
              <a:ext uri="{FF2B5EF4-FFF2-40B4-BE49-F238E27FC236}">
                <a16:creationId xmlns:a16="http://schemas.microsoft.com/office/drawing/2014/main" id="{7FF4A2E2-BC2D-4F98-9491-9610BEA16435}"/>
              </a:ext>
            </a:extLst>
          </p:cNvPr>
          <p:cNvSpPr txBox="1"/>
          <p:nvPr/>
        </p:nvSpPr>
        <p:spPr>
          <a:xfrm>
            <a:off x="7327984" y="4745392"/>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DE81FC4E-DC04-419D-8714-460A14B1A5D2}"/>
                  </a:ext>
                </a:extLst>
              </p:cNvPr>
              <p:cNvSpPr/>
              <p:nvPr/>
            </p:nvSpPr>
            <p:spPr>
              <a:xfrm>
                <a:off x="7164288" y="3917011"/>
                <a:ext cx="6497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𝑙𝑠𝑒</m:t>
                      </m:r>
                    </m:oMath>
                  </m:oMathPara>
                </a14:m>
                <a:endParaRPr lang="zh-CN" altLang="en-US" dirty="0"/>
              </a:p>
            </p:txBody>
          </p:sp>
        </mc:Choice>
        <mc:Fallback xmlns="">
          <p:sp>
            <p:nvSpPr>
              <p:cNvPr id="72" name="矩形 71">
                <a:extLst>
                  <a:ext uri="{FF2B5EF4-FFF2-40B4-BE49-F238E27FC236}">
                    <a16:creationId xmlns:a16="http://schemas.microsoft.com/office/drawing/2014/main" id="{DE81FC4E-DC04-419D-8714-460A14B1A5D2}"/>
                  </a:ext>
                </a:extLst>
              </p:cNvPr>
              <p:cNvSpPr>
                <a:spLocks noRot="1" noChangeAspect="1" noMove="1" noResize="1" noEditPoints="1" noAdjustHandles="1" noChangeArrowheads="1" noChangeShapeType="1" noTextEdit="1"/>
              </p:cNvSpPr>
              <p:nvPr/>
            </p:nvSpPr>
            <p:spPr>
              <a:xfrm>
                <a:off x="7164288" y="3917011"/>
                <a:ext cx="649793" cy="369332"/>
              </a:xfrm>
              <a:prstGeom prst="rect">
                <a:avLst/>
              </a:prstGeom>
              <a:blipFill>
                <a:blip r:embed="rId17"/>
                <a:stretch>
                  <a:fillRect/>
                </a:stretch>
              </a:blipFill>
            </p:spPr>
            <p:txBody>
              <a:bodyPr/>
              <a:lstStyle/>
              <a:p>
                <a:r>
                  <a:rPr lang="zh-CN" altLang="en-US">
                    <a:noFill/>
                  </a:rPr>
                  <a:t> </a:t>
                </a:r>
              </a:p>
            </p:txBody>
          </p:sp>
        </mc:Fallback>
      </mc:AlternateContent>
      <p:sp>
        <p:nvSpPr>
          <p:cNvPr id="73" name="文本框 72">
            <a:extLst>
              <a:ext uri="{FF2B5EF4-FFF2-40B4-BE49-F238E27FC236}">
                <a16:creationId xmlns:a16="http://schemas.microsoft.com/office/drawing/2014/main" id="{1028182B-3A3C-41A9-B7A3-A043E8734299}"/>
              </a:ext>
            </a:extLst>
          </p:cNvPr>
          <p:cNvSpPr txBox="1"/>
          <p:nvPr/>
        </p:nvSpPr>
        <p:spPr>
          <a:xfrm>
            <a:off x="7659364" y="3917011"/>
            <a:ext cx="877163" cy="369332"/>
          </a:xfrm>
          <a:prstGeom prst="rect">
            <a:avLst/>
          </a:prstGeom>
          <a:noFill/>
        </p:spPr>
        <p:txBody>
          <a:bodyPr wrap="none" rtlCol="0">
            <a:spAutoFit/>
          </a:bodyPr>
          <a:lstStyle/>
          <a:p>
            <a:r>
              <a:rPr lang="en-US" altLang="zh-CN" dirty="0"/>
              <a:t>&lt;</a:t>
            </a:r>
            <a:r>
              <a:rPr lang="zh-CN" altLang="en-US" dirty="0"/>
              <a:t>语句</a:t>
            </a:r>
            <a:r>
              <a:rPr lang="en-US" altLang="zh-CN" dirty="0"/>
              <a:t>&gt;</a:t>
            </a:r>
            <a:endParaRPr lang="zh-CN" altLang="en-US"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3264ABFC-1AC2-402A-9865-EFA4CFCA894C}"/>
                  </a:ext>
                </a:extLst>
              </p:cNvPr>
              <p:cNvSpPr/>
              <p:nvPr/>
            </p:nvSpPr>
            <p:spPr>
              <a:xfrm>
                <a:off x="5371544" y="4745392"/>
                <a:ext cx="463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xmlns="">
          <p:sp>
            <p:nvSpPr>
              <p:cNvPr id="74" name="矩形 73">
                <a:extLst>
                  <a:ext uri="{FF2B5EF4-FFF2-40B4-BE49-F238E27FC236}">
                    <a16:creationId xmlns:a16="http://schemas.microsoft.com/office/drawing/2014/main" id="{3264ABFC-1AC2-402A-9865-EFA4CFCA894C}"/>
                  </a:ext>
                </a:extLst>
              </p:cNvPr>
              <p:cNvSpPr>
                <a:spLocks noRot="1" noChangeAspect="1" noMove="1" noResize="1" noEditPoints="1" noAdjustHandles="1" noChangeArrowheads="1" noChangeShapeType="1" noTextEdit="1"/>
              </p:cNvSpPr>
              <p:nvPr/>
            </p:nvSpPr>
            <p:spPr>
              <a:xfrm>
                <a:off x="5371544" y="4745392"/>
                <a:ext cx="463910" cy="369332"/>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98A9F702-7D3A-4495-A4F1-5C4D690CD597}"/>
                  </a:ext>
                </a:extLst>
              </p:cNvPr>
              <p:cNvSpPr/>
              <p:nvPr/>
            </p:nvSpPr>
            <p:spPr>
              <a:xfrm>
                <a:off x="6258867" y="5507940"/>
                <a:ext cx="4692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zh-CN" altLang="en-US" dirty="0"/>
              </a:p>
            </p:txBody>
          </p:sp>
        </mc:Choice>
        <mc:Fallback xmlns="">
          <p:sp>
            <p:nvSpPr>
              <p:cNvPr id="75" name="矩形 74">
                <a:extLst>
                  <a:ext uri="{FF2B5EF4-FFF2-40B4-BE49-F238E27FC236}">
                    <a16:creationId xmlns:a16="http://schemas.microsoft.com/office/drawing/2014/main" id="{98A9F702-7D3A-4495-A4F1-5C4D690CD597}"/>
                  </a:ext>
                </a:extLst>
              </p:cNvPr>
              <p:cNvSpPr>
                <a:spLocks noRot="1" noChangeAspect="1" noMove="1" noResize="1" noEditPoints="1" noAdjustHandles="1" noChangeArrowheads="1" noChangeShapeType="1" noTextEdit="1"/>
              </p:cNvSpPr>
              <p:nvPr/>
            </p:nvSpPr>
            <p:spPr>
              <a:xfrm>
                <a:off x="6258867" y="5507940"/>
                <a:ext cx="469231" cy="369332"/>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9B4A8679-E4D6-4BF0-9854-C236C783A57D}"/>
                  </a:ext>
                </a:extLst>
              </p:cNvPr>
              <p:cNvSpPr/>
              <p:nvPr/>
            </p:nvSpPr>
            <p:spPr>
              <a:xfrm>
                <a:off x="7537394" y="5507940"/>
                <a:ext cx="463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zh-CN" altLang="en-US" dirty="0"/>
              </a:p>
            </p:txBody>
          </p:sp>
        </mc:Choice>
        <mc:Fallback xmlns="">
          <p:sp>
            <p:nvSpPr>
              <p:cNvPr id="76" name="矩形 75">
                <a:extLst>
                  <a:ext uri="{FF2B5EF4-FFF2-40B4-BE49-F238E27FC236}">
                    <a16:creationId xmlns:a16="http://schemas.microsoft.com/office/drawing/2014/main" id="{9B4A8679-E4D6-4BF0-9854-C236C783A57D}"/>
                  </a:ext>
                </a:extLst>
              </p:cNvPr>
              <p:cNvSpPr>
                <a:spLocks noRot="1" noChangeAspect="1" noMove="1" noResize="1" noEditPoints="1" noAdjustHandles="1" noChangeArrowheads="1" noChangeShapeType="1" noTextEdit="1"/>
              </p:cNvSpPr>
              <p:nvPr/>
            </p:nvSpPr>
            <p:spPr>
              <a:xfrm>
                <a:off x="7537394" y="5507940"/>
                <a:ext cx="463910"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12631C91-219A-4033-884A-3A2BF88D08CF}"/>
                  </a:ext>
                </a:extLst>
              </p:cNvPr>
              <p:cNvSpPr/>
              <p:nvPr/>
            </p:nvSpPr>
            <p:spPr>
              <a:xfrm>
                <a:off x="8287050" y="4599216"/>
                <a:ext cx="456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zh-CN" altLang="en-US" dirty="0"/>
              </a:p>
            </p:txBody>
          </p:sp>
        </mc:Choice>
        <mc:Fallback xmlns="">
          <p:sp>
            <p:nvSpPr>
              <p:cNvPr id="77" name="矩形 76">
                <a:extLst>
                  <a:ext uri="{FF2B5EF4-FFF2-40B4-BE49-F238E27FC236}">
                    <a16:creationId xmlns:a16="http://schemas.microsoft.com/office/drawing/2014/main" id="{12631C91-219A-4033-884A-3A2BF88D08CF}"/>
                  </a:ext>
                </a:extLst>
              </p:cNvPr>
              <p:cNvSpPr>
                <a:spLocks noRot="1" noChangeAspect="1" noMove="1" noResize="1" noEditPoints="1" noAdjustHandles="1" noChangeArrowheads="1" noChangeShapeType="1" noTextEdit="1"/>
              </p:cNvSpPr>
              <p:nvPr/>
            </p:nvSpPr>
            <p:spPr>
              <a:xfrm>
                <a:off x="8287050" y="4599216"/>
                <a:ext cx="456599" cy="369332"/>
              </a:xfrm>
              <a:prstGeom prst="rect">
                <a:avLst/>
              </a:prstGeom>
              <a:blipFill>
                <a:blip r:embed="rId21"/>
                <a:stretch>
                  <a:fillRect/>
                </a:stretch>
              </a:blipFill>
            </p:spPr>
            <p:txBody>
              <a:bodyPr/>
              <a:lstStyle/>
              <a:p>
                <a:r>
                  <a:rPr lang="zh-CN" altLang="en-US">
                    <a:noFill/>
                  </a:rPr>
                  <a:t> </a:t>
                </a:r>
              </a:p>
            </p:txBody>
          </p:sp>
        </mc:Fallback>
      </mc:AlternateContent>
      <p:cxnSp>
        <p:nvCxnSpPr>
          <p:cNvPr id="78" name="直接连接符 77">
            <a:extLst>
              <a:ext uri="{FF2B5EF4-FFF2-40B4-BE49-F238E27FC236}">
                <a16:creationId xmlns:a16="http://schemas.microsoft.com/office/drawing/2014/main" id="{8AE7DFD0-A974-4CD8-9BED-5F0572055643}"/>
              </a:ext>
            </a:extLst>
          </p:cNvPr>
          <p:cNvCxnSpPr>
            <a:stCxn id="63" idx="2"/>
            <a:endCxn id="64" idx="0"/>
          </p:cNvCxnSpPr>
          <p:nvPr/>
        </p:nvCxnSpPr>
        <p:spPr>
          <a:xfrm flipH="1">
            <a:off x="5095435" y="3560688"/>
            <a:ext cx="1342240"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1E0D84B-F01F-42AE-8BB2-77280EEFD4A2}"/>
              </a:ext>
            </a:extLst>
          </p:cNvPr>
          <p:cNvCxnSpPr>
            <a:cxnSpLocks/>
            <a:stCxn id="63" idx="2"/>
            <a:endCxn id="65" idx="0"/>
          </p:cNvCxnSpPr>
          <p:nvPr/>
        </p:nvCxnSpPr>
        <p:spPr>
          <a:xfrm flipH="1">
            <a:off x="5599712" y="3560688"/>
            <a:ext cx="837963"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0C5868DC-9D9A-420A-9074-444D2AB037BC}"/>
              </a:ext>
            </a:extLst>
          </p:cNvPr>
          <p:cNvCxnSpPr>
            <a:cxnSpLocks/>
            <a:stCxn id="63" idx="2"/>
            <a:endCxn id="66" idx="0"/>
          </p:cNvCxnSpPr>
          <p:nvPr/>
        </p:nvCxnSpPr>
        <p:spPr>
          <a:xfrm flipH="1">
            <a:off x="6235217" y="3560688"/>
            <a:ext cx="202458"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30A1354-74AB-4B25-9070-EF2BD8B30DA0}"/>
              </a:ext>
            </a:extLst>
          </p:cNvPr>
          <p:cNvCxnSpPr>
            <a:cxnSpLocks/>
            <a:stCxn id="63" idx="2"/>
            <a:endCxn id="67" idx="0"/>
          </p:cNvCxnSpPr>
          <p:nvPr/>
        </p:nvCxnSpPr>
        <p:spPr>
          <a:xfrm>
            <a:off x="6437675" y="3560688"/>
            <a:ext cx="445114"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9CCAF706-19C4-43C7-BE28-699A377FF3A3}"/>
              </a:ext>
            </a:extLst>
          </p:cNvPr>
          <p:cNvCxnSpPr>
            <a:cxnSpLocks/>
            <a:stCxn id="65" idx="2"/>
            <a:endCxn id="74" idx="0"/>
          </p:cNvCxnSpPr>
          <p:nvPr/>
        </p:nvCxnSpPr>
        <p:spPr>
          <a:xfrm>
            <a:off x="5599712" y="4286343"/>
            <a:ext cx="3787" cy="4590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507C0D50-C4A9-46B4-8F67-597B7A10223E}"/>
              </a:ext>
            </a:extLst>
          </p:cNvPr>
          <p:cNvCxnSpPr>
            <a:cxnSpLocks/>
            <a:stCxn id="67" idx="2"/>
            <a:endCxn id="68" idx="0"/>
          </p:cNvCxnSpPr>
          <p:nvPr/>
        </p:nvCxnSpPr>
        <p:spPr>
          <a:xfrm flipH="1">
            <a:off x="5984622" y="4286343"/>
            <a:ext cx="898167" cy="4590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00BF189F-44A6-400A-AD8E-095EE2C4EF10}"/>
              </a:ext>
            </a:extLst>
          </p:cNvPr>
          <p:cNvCxnSpPr>
            <a:cxnSpLocks/>
            <a:stCxn id="67" idx="2"/>
            <a:endCxn id="69" idx="0"/>
          </p:cNvCxnSpPr>
          <p:nvPr/>
        </p:nvCxnSpPr>
        <p:spPr>
          <a:xfrm flipH="1">
            <a:off x="6490823" y="4286343"/>
            <a:ext cx="391966" cy="4590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C0AAE9ED-74D0-4E34-8D3B-7539391B6B7E}"/>
              </a:ext>
            </a:extLst>
          </p:cNvPr>
          <p:cNvCxnSpPr>
            <a:cxnSpLocks/>
            <a:stCxn id="67" idx="2"/>
            <a:endCxn id="70" idx="0"/>
          </p:cNvCxnSpPr>
          <p:nvPr/>
        </p:nvCxnSpPr>
        <p:spPr>
          <a:xfrm>
            <a:off x="6882789" y="4286343"/>
            <a:ext cx="245905" cy="4590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5F1E5E73-BD3E-452D-853C-982AC6505A79}"/>
              </a:ext>
            </a:extLst>
          </p:cNvPr>
          <p:cNvCxnSpPr>
            <a:cxnSpLocks/>
            <a:stCxn id="67" idx="2"/>
            <a:endCxn id="71" idx="0"/>
          </p:cNvCxnSpPr>
          <p:nvPr/>
        </p:nvCxnSpPr>
        <p:spPr>
          <a:xfrm>
            <a:off x="6882789" y="4286343"/>
            <a:ext cx="883777" cy="4590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3A76A29C-0161-46A4-AF1A-285ACE2416C3}"/>
              </a:ext>
            </a:extLst>
          </p:cNvPr>
          <p:cNvCxnSpPr>
            <a:cxnSpLocks/>
            <a:stCxn id="63" idx="2"/>
            <a:endCxn id="72" idx="0"/>
          </p:cNvCxnSpPr>
          <p:nvPr/>
        </p:nvCxnSpPr>
        <p:spPr>
          <a:xfrm>
            <a:off x="6437675" y="3560688"/>
            <a:ext cx="1051510"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9EC59155-DB5C-49C5-AF68-20FEB314EFCE}"/>
              </a:ext>
            </a:extLst>
          </p:cNvPr>
          <p:cNvCxnSpPr>
            <a:cxnSpLocks/>
            <a:stCxn id="63" idx="2"/>
            <a:endCxn id="73" idx="0"/>
          </p:cNvCxnSpPr>
          <p:nvPr/>
        </p:nvCxnSpPr>
        <p:spPr>
          <a:xfrm>
            <a:off x="6437675" y="3560688"/>
            <a:ext cx="1660271" cy="35632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53890979-EA63-4C6F-9083-94CA7FB0584C}"/>
              </a:ext>
            </a:extLst>
          </p:cNvPr>
          <p:cNvCxnSpPr>
            <a:cxnSpLocks/>
            <a:stCxn id="69" idx="2"/>
            <a:endCxn id="75" idx="0"/>
          </p:cNvCxnSpPr>
          <p:nvPr/>
        </p:nvCxnSpPr>
        <p:spPr>
          <a:xfrm>
            <a:off x="6490823" y="5114724"/>
            <a:ext cx="2660" cy="3932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88AE4AFA-D1D6-400C-B6FC-E2ADFE737FD5}"/>
              </a:ext>
            </a:extLst>
          </p:cNvPr>
          <p:cNvCxnSpPr>
            <a:cxnSpLocks/>
            <a:stCxn id="71" idx="2"/>
            <a:endCxn id="76" idx="0"/>
          </p:cNvCxnSpPr>
          <p:nvPr/>
        </p:nvCxnSpPr>
        <p:spPr>
          <a:xfrm>
            <a:off x="7766566" y="5114724"/>
            <a:ext cx="2783" cy="3932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499EF5D1-F984-4259-91E2-D935275E7A1B}"/>
              </a:ext>
            </a:extLst>
          </p:cNvPr>
          <p:cNvCxnSpPr>
            <a:cxnSpLocks/>
            <a:stCxn id="73" idx="2"/>
            <a:endCxn id="77" idx="0"/>
          </p:cNvCxnSpPr>
          <p:nvPr/>
        </p:nvCxnSpPr>
        <p:spPr>
          <a:xfrm>
            <a:off x="8097946" y="4286343"/>
            <a:ext cx="417404" cy="312873"/>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63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几个有趣的结论</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2.3.3 </a:t>
            </a:r>
            <a:r>
              <a:rPr lang="zh-CN" altLang="en-US" dirty="0">
                <a:solidFill>
                  <a:schemeClr val="bg1"/>
                </a:solidFill>
                <a:latin typeface="微软雅黑" panose="020B0503020204020204" pitchFamily="34" charset="-122"/>
                <a:ea typeface="微软雅黑" panose="020B0503020204020204" pitchFamily="34" charset="-122"/>
              </a:rPr>
              <a:t>形式语言鸟瞰</a:t>
            </a:r>
          </a:p>
        </p:txBody>
      </p:sp>
      <mc:AlternateContent xmlns:mc="http://schemas.openxmlformats.org/markup-compatibility/2006" xmlns:a14="http://schemas.microsoft.com/office/drawing/2010/main">
        <mc:Choice Requires="a14">
          <p:sp>
            <p:nvSpPr>
              <p:cNvPr id="81" name="TextBox 8">
                <a:extLst>
                  <a:ext uri="{FF2B5EF4-FFF2-40B4-BE49-F238E27FC236}">
                    <a16:creationId xmlns:a16="http://schemas.microsoft.com/office/drawing/2014/main" id="{720428DD-BE3F-4A16-BE65-06C1BCF196CB}"/>
                  </a:ext>
                </a:extLst>
              </p:cNvPr>
              <p:cNvSpPr txBox="1">
                <a:spLocks noChangeArrowheads="1"/>
              </p:cNvSpPr>
              <p:nvPr/>
            </p:nvSpPr>
            <p:spPr bwMode="auto">
              <a:xfrm>
                <a:off x="143508" y="1223438"/>
                <a:ext cx="8856984" cy="46782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上下文无关文法</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表示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条件语句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语句</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&lt;语句&gt; </m:t>
                    </m:r>
                  </m:oMath>
                </a14:m>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centerGroup"/>
                    </m:oMathParaPr>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&lt;语句&gt;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𝑒𝑙𝑠𝑒</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&lt;语句&gt;</m:t>
                      </m:r>
                    </m:oMath>
                  </m:oMathPara>
                </a14:m>
                <a:endParaRPr lang="en-US" altLang="zh-CN" sz="1800" b="0" dirty="0">
                  <a:latin typeface="微软雅黑" panose="020B0503020204020204" pitchFamily="34" charset="-122"/>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这是个二义文法，如句子：</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𝑡h𝑒𝑛</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𝑖𝑓</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𝑡h𝑒𝑛</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𝑒𝑙𝑠𝑒</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endParaRPr lang="en-US" altLang="zh-CN" sz="1800" b="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一般语言都规定：</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else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必须匹配最后那个未得到匹配的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then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，即</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就近匹配</a:t>
                </a: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语句</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匹配</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句</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&gt;|&lt;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非</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匹配句</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&gt;</m:t>
                    </m:r>
                  </m:oMath>
                </a14:m>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匹配句</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&lt;匹配句&gt;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𝑒𝑙𝑠𝑒</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&lt;匹配句&gt;</m:t>
                    </m:r>
                  </m:oMath>
                </a14:m>
                <a:r>
                  <a:rPr lang="en-US" altLang="zh-CN" sz="1800" b="0" dirty="0">
                    <a:latin typeface="微软雅黑" panose="020B0503020204020204" pitchFamily="34" charset="-122"/>
                    <a:ea typeface="Cambria Math" panose="02040503050406030204" pitchFamily="18" charset="0"/>
                    <a:cs typeface="Times New Roman" panose="02020603050405020304" pitchFamily="18" charset="0"/>
                  </a:rPr>
                  <a:t> </a:t>
                </a:r>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marL="1974850"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 &lt;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其它</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语句&gt;</m:t>
                      </m:r>
                    </m:oMath>
                  </m:oMathPara>
                </a14:m>
                <a:endParaRPr lang="en-US" altLang="zh-CN" sz="1800" b="0" dirty="0">
                  <a:latin typeface="微软雅黑" panose="020B0503020204020204" pitchFamily="34" charset="-122"/>
                  <a:ea typeface="Cambria Math" panose="02040503050406030204" pitchFamily="18" charset="0"/>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14:m>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m:t>
                    </m:r>
                    <m:r>
                      <a:rPr lang="zh-CN" altLang="en-US" sz="1800" b="0" i="1" smtClean="0">
                        <a:latin typeface="Cambria Math" panose="02040503050406030204" pitchFamily="18" charset="0"/>
                        <a:ea typeface="Cambria Math" panose="02040503050406030204" pitchFamily="18" charset="0"/>
                        <a:cs typeface="Times New Roman" panose="02020603050405020304" pitchFamily="18" charset="0"/>
                      </a:rPr>
                      <m:t>非</m:t>
                    </m:r>
                    <m:r>
                      <a:rPr lang="zh-CN" altLang="en-US" sz="1800" b="0" i="1">
                        <a:latin typeface="Cambria Math" panose="02040503050406030204" pitchFamily="18" charset="0"/>
                        <a:ea typeface="Cambria Math" panose="02040503050406030204" pitchFamily="18" charset="0"/>
                        <a:cs typeface="Times New Roman" panose="02020603050405020304" pitchFamily="18" charset="0"/>
                      </a:rPr>
                      <m:t>匹配句</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&gt;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&lt;语句&gt;</m:t>
                    </m:r>
                  </m:oMath>
                </a14:m>
                <a:r>
                  <a:rPr lang="en-US" altLang="zh-CN" sz="1800" b="0" dirty="0">
                    <a:latin typeface="微软雅黑" panose="020B0503020204020204" pitchFamily="34" charset="-122"/>
                    <a:ea typeface="Cambria Math" panose="02040503050406030204" pitchFamily="18" charset="0"/>
                    <a:cs typeface="Times New Roman" panose="02020603050405020304" pitchFamily="18" charset="0"/>
                  </a:rPr>
                  <a:t> </a:t>
                </a:r>
                <a:endParaRPr lang="en-US" altLang="zh-CN" sz="1800" b="0" i="1" dirty="0">
                  <a:latin typeface="Cambria Math" panose="02040503050406030204" pitchFamily="18" charset="0"/>
                  <a:ea typeface="Cambria Math" panose="02040503050406030204" pitchFamily="18" charset="0"/>
                  <a:cs typeface="Times New Roman" panose="02020603050405020304" pitchFamily="18" charset="0"/>
                </a:endParaRPr>
              </a:p>
              <a:p>
                <a:pPr marL="1974850"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𝑖𝑓</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&lt;条件&gt;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𝑡h𝑒𝑛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&lt;匹配句&gt;</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𝑒𝑙𝑠𝑒</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&lt;非匹配句&gt;</m:t>
                      </m:r>
                    </m:oMath>
                  </m:oMathPara>
                </a14:m>
                <a:endParaRPr lang="en-US" altLang="zh-CN" sz="1800" b="0" dirty="0">
                  <a:latin typeface="微软雅黑" panose="020B0503020204020204" pitchFamily="34" charset="-122"/>
                  <a:ea typeface="Cambria Math" panose="02040503050406030204" pitchFamily="18" charset="0"/>
                  <a:cs typeface="Times New Roman" panose="02020603050405020304" pitchFamily="18" charset="0"/>
                </a:endParaRPr>
              </a:p>
            </p:txBody>
          </p:sp>
        </mc:Choice>
        <mc:Fallback xmlns="">
          <p:sp>
            <p:nvSpPr>
              <p:cNvPr id="81" name="TextBox 8">
                <a:extLst>
                  <a:ext uri="{FF2B5EF4-FFF2-40B4-BE49-F238E27FC236}">
                    <a16:creationId xmlns:a16="http://schemas.microsoft.com/office/drawing/2014/main" id="{720428DD-BE3F-4A16-BE65-06C1BCF196CB}"/>
                  </a:ext>
                </a:extLst>
              </p:cNvPr>
              <p:cNvSpPr txBox="1">
                <a:spLocks noRot="1" noChangeAspect="1" noMove="1" noResize="1" noEditPoints="1" noAdjustHandles="1" noChangeArrowheads="1" noChangeShapeType="1" noTextEdit="1"/>
              </p:cNvSpPr>
              <p:nvPr/>
            </p:nvSpPr>
            <p:spPr bwMode="auto">
              <a:xfrm>
                <a:off x="143508" y="1223438"/>
                <a:ext cx="8856984" cy="4678204"/>
              </a:xfrm>
              <a:prstGeom prst="rect">
                <a:avLst/>
              </a:prstGeom>
              <a:blipFill>
                <a:blip r:embed="rId3"/>
                <a:stretch>
                  <a:fillRect l="-6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36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2.1.2 </a:t>
            </a:r>
            <a:r>
              <a:rPr lang="zh-CN" altLang="en-US" sz="3200" dirty="0">
                <a:solidFill>
                  <a:srgbClr val="0000FF"/>
                </a:solidFill>
                <a:latin typeface="微软雅黑" panose="020B0503020204020204" pitchFamily="34" charset="-122"/>
                <a:ea typeface="微软雅黑" panose="020B0503020204020204" pitchFamily="34" charset="-122"/>
              </a:rPr>
              <a:t>语义</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 </a:t>
            </a:r>
            <a:r>
              <a:rPr lang="zh-CN" altLang="en-US" dirty="0">
                <a:solidFill>
                  <a:schemeClr val="bg1"/>
                </a:solidFill>
                <a:latin typeface="微软雅黑" panose="020B0503020204020204" pitchFamily="34" charset="-122"/>
                <a:ea typeface="微软雅黑" panose="020B0503020204020204" pitchFamily="34" charset="-122"/>
              </a:rPr>
              <a:t>程序语言的定义</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4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语义规则</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：定义一个程序的意义，如算术表达式是左结合还是右结合等。</a:t>
            </a:r>
          </a:p>
          <a:p>
            <a:pPr marL="384175" lvl="1" indent="-384175">
              <a:lnSpc>
                <a:spcPct val="150000"/>
              </a:lnSpc>
              <a:spcBef>
                <a:spcPct val="20000"/>
              </a:spcBef>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一个程序语言的基本功能是描述数据和对数据的运算，程序本质上是描述一定数据的处理过程。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：从数学上考虑每个组成成份。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：注重在计算机内的表示和实现的可能性与效率。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圆角 1">
            <a:extLst>
              <a:ext uri="{FF2B5EF4-FFF2-40B4-BE49-F238E27FC236}">
                <a16:creationId xmlns:a16="http://schemas.microsoft.com/office/drawing/2014/main" id="{80647C0E-2633-4D15-9EF8-F953A14236F8}"/>
              </a:ext>
            </a:extLst>
          </p:cNvPr>
          <p:cNvSpPr/>
          <p:nvPr/>
        </p:nvSpPr>
        <p:spPr>
          <a:xfrm>
            <a:off x="3059832" y="3645024"/>
            <a:ext cx="24482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程序</a:t>
            </a:r>
          </a:p>
        </p:txBody>
      </p:sp>
      <p:sp>
        <p:nvSpPr>
          <p:cNvPr id="9" name="矩形: 圆角 8">
            <a:extLst>
              <a:ext uri="{FF2B5EF4-FFF2-40B4-BE49-F238E27FC236}">
                <a16:creationId xmlns:a16="http://schemas.microsoft.com/office/drawing/2014/main" id="{85B6E96F-0EE6-42E9-9C76-DE12C86B9E91}"/>
              </a:ext>
            </a:extLst>
          </p:cNvPr>
          <p:cNvSpPr/>
          <p:nvPr/>
        </p:nvSpPr>
        <p:spPr>
          <a:xfrm>
            <a:off x="3059832" y="4318203"/>
            <a:ext cx="24482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子程序或分程序</a:t>
            </a:r>
          </a:p>
        </p:txBody>
      </p:sp>
      <p:sp>
        <p:nvSpPr>
          <p:cNvPr id="11" name="矩形: 圆角 10">
            <a:extLst>
              <a:ext uri="{FF2B5EF4-FFF2-40B4-BE49-F238E27FC236}">
                <a16:creationId xmlns:a16="http://schemas.microsoft.com/office/drawing/2014/main" id="{217CC727-0706-4399-9705-3F18FF82660B}"/>
              </a:ext>
            </a:extLst>
          </p:cNvPr>
          <p:cNvSpPr/>
          <p:nvPr/>
        </p:nvSpPr>
        <p:spPr>
          <a:xfrm>
            <a:off x="3059832" y="5029388"/>
            <a:ext cx="24482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语句</a:t>
            </a:r>
          </a:p>
        </p:txBody>
      </p:sp>
      <p:sp>
        <p:nvSpPr>
          <p:cNvPr id="12" name="矩形: 圆角 11">
            <a:extLst>
              <a:ext uri="{FF2B5EF4-FFF2-40B4-BE49-F238E27FC236}">
                <a16:creationId xmlns:a16="http://schemas.microsoft.com/office/drawing/2014/main" id="{76B82466-9A43-4C09-A401-4D7F7CF6DF56}"/>
              </a:ext>
            </a:extLst>
          </p:cNvPr>
          <p:cNvSpPr/>
          <p:nvPr/>
        </p:nvSpPr>
        <p:spPr>
          <a:xfrm>
            <a:off x="3059832" y="5708109"/>
            <a:ext cx="24482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表达式</a:t>
            </a:r>
          </a:p>
        </p:txBody>
      </p:sp>
      <p:sp>
        <p:nvSpPr>
          <p:cNvPr id="13" name="矩形: 圆角 12">
            <a:extLst>
              <a:ext uri="{FF2B5EF4-FFF2-40B4-BE49-F238E27FC236}">
                <a16:creationId xmlns:a16="http://schemas.microsoft.com/office/drawing/2014/main" id="{EE110B74-9BEA-49D2-9FC0-8F3559E9DB9E}"/>
              </a:ext>
            </a:extLst>
          </p:cNvPr>
          <p:cNvSpPr/>
          <p:nvPr/>
        </p:nvSpPr>
        <p:spPr>
          <a:xfrm>
            <a:off x="1461915" y="6381328"/>
            <a:ext cx="15259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数据引用</a:t>
            </a:r>
          </a:p>
        </p:txBody>
      </p:sp>
      <p:sp>
        <p:nvSpPr>
          <p:cNvPr id="14" name="矩形: 圆角 13">
            <a:extLst>
              <a:ext uri="{FF2B5EF4-FFF2-40B4-BE49-F238E27FC236}">
                <a16:creationId xmlns:a16="http://schemas.microsoft.com/office/drawing/2014/main" id="{E6568BCA-6B62-4E35-8C69-76D831C5CD07}"/>
              </a:ext>
            </a:extLst>
          </p:cNvPr>
          <p:cNvSpPr/>
          <p:nvPr/>
        </p:nvSpPr>
        <p:spPr>
          <a:xfrm>
            <a:off x="3521013" y="6381328"/>
            <a:ext cx="15259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算符</a:t>
            </a:r>
          </a:p>
        </p:txBody>
      </p:sp>
      <p:sp>
        <p:nvSpPr>
          <p:cNvPr id="15" name="矩形: 圆角 14">
            <a:extLst>
              <a:ext uri="{FF2B5EF4-FFF2-40B4-BE49-F238E27FC236}">
                <a16:creationId xmlns:a16="http://schemas.microsoft.com/office/drawing/2014/main" id="{2CEC7ECA-9334-4E81-91D8-39B0C72DFC30}"/>
              </a:ext>
            </a:extLst>
          </p:cNvPr>
          <p:cNvSpPr/>
          <p:nvPr/>
        </p:nvSpPr>
        <p:spPr>
          <a:xfrm>
            <a:off x="5580111" y="6381328"/>
            <a:ext cx="15259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函数调用</a:t>
            </a:r>
          </a:p>
        </p:txBody>
      </p:sp>
      <p:cxnSp>
        <p:nvCxnSpPr>
          <p:cNvPr id="5" name="直接连接符 4">
            <a:extLst>
              <a:ext uri="{FF2B5EF4-FFF2-40B4-BE49-F238E27FC236}">
                <a16:creationId xmlns:a16="http://schemas.microsoft.com/office/drawing/2014/main" id="{C5864447-3067-4A48-A5AE-F2BA0C2A30BE}"/>
              </a:ext>
            </a:extLst>
          </p:cNvPr>
          <p:cNvCxnSpPr>
            <a:stCxn id="2" idx="2"/>
            <a:endCxn id="9" idx="0"/>
          </p:cNvCxnSpPr>
          <p:nvPr/>
        </p:nvCxnSpPr>
        <p:spPr>
          <a:xfrm>
            <a:off x="4283968" y="4077072"/>
            <a:ext cx="0" cy="241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415271E-5983-4078-9EAF-695082A0EC68}"/>
              </a:ext>
            </a:extLst>
          </p:cNvPr>
          <p:cNvCxnSpPr>
            <a:cxnSpLocks/>
            <a:stCxn id="9" idx="2"/>
            <a:endCxn id="11" idx="0"/>
          </p:cNvCxnSpPr>
          <p:nvPr/>
        </p:nvCxnSpPr>
        <p:spPr>
          <a:xfrm>
            <a:off x="4283968" y="4750251"/>
            <a:ext cx="0" cy="2791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EDBC7AC-F3CC-4E01-AC2C-14B182E0A6F2}"/>
              </a:ext>
            </a:extLst>
          </p:cNvPr>
          <p:cNvCxnSpPr>
            <a:cxnSpLocks/>
            <a:stCxn id="11" idx="2"/>
            <a:endCxn id="12" idx="0"/>
          </p:cNvCxnSpPr>
          <p:nvPr/>
        </p:nvCxnSpPr>
        <p:spPr>
          <a:xfrm>
            <a:off x="4283968" y="5461436"/>
            <a:ext cx="0" cy="2466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0B3B977-7EF3-40C1-8240-8DBF957F7501}"/>
              </a:ext>
            </a:extLst>
          </p:cNvPr>
          <p:cNvCxnSpPr>
            <a:cxnSpLocks/>
            <a:stCxn id="12" idx="2"/>
            <a:endCxn id="14" idx="0"/>
          </p:cNvCxnSpPr>
          <p:nvPr/>
        </p:nvCxnSpPr>
        <p:spPr>
          <a:xfrm>
            <a:off x="4283968" y="6140157"/>
            <a:ext cx="0" cy="2411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E9C414BD-DD15-4631-83F2-BFA324B0BC52}"/>
              </a:ext>
            </a:extLst>
          </p:cNvPr>
          <p:cNvCxnSpPr>
            <a:stCxn id="12" idx="2"/>
            <a:endCxn id="13" idx="0"/>
          </p:cNvCxnSpPr>
          <p:nvPr/>
        </p:nvCxnSpPr>
        <p:spPr>
          <a:xfrm rot="5400000">
            <a:off x="3133834" y="5231193"/>
            <a:ext cx="241171" cy="2059098"/>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68FD5C8B-1433-4980-AC98-FD618778C166}"/>
              </a:ext>
            </a:extLst>
          </p:cNvPr>
          <p:cNvCxnSpPr>
            <a:cxnSpLocks/>
            <a:stCxn id="12" idx="2"/>
            <a:endCxn id="15" idx="0"/>
          </p:cNvCxnSpPr>
          <p:nvPr/>
        </p:nvCxnSpPr>
        <p:spPr>
          <a:xfrm rot="16200000" flipH="1">
            <a:off x="5192932" y="5231193"/>
            <a:ext cx="241171" cy="2059098"/>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2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第二章作业</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325441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第二章 高级语言及其语法描述</a:t>
            </a:r>
          </a:p>
        </p:txBody>
      </p:sp>
      <mc:AlternateContent xmlns:mc="http://schemas.openxmlformats.org/markup-compatibility/2006" xmlns:a14="http://schemas.microsoft.com/office/drawing/2010/main">
        <mc:Choice Requires="a14">
          <p:sp>
            <p:nvSpPr>
              <p:cNvPr id="57" name="TextBox 8">
                <a:extLst>
                  <a:ext uri="{FF2B5EF4-FFF2-40B4-BE49-F238E27FC236}">
                    <a16:creationId xmlns:a16="http://schemas.microsoft.com/office/drawing/2014/main" id="{52C5DA37-381D-492D-979A-01C54959B5ED}"/>
                  </a:ext>
                </a:extLst>
              </p:cNvPr>
              <p:cNvSpPr txBox="1">
                <a:spLocks noChangeArrowheads="1"/>
              </p:cNvSpPr>
              <p:nvPr/>
            </p:nvSpPr>
            <p:spPr bwMode="auto">
              <a:xfrm>
                <a:off x="179512" y="1052736"/>
                <a:ext cx="8856984" cy="57985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50000"/>
                  </a:lnSpc>
                  <a:spcBef>
                    <a:spcPct val="20000"/>
                  </a:spcBef>
                  <a:buClrTx/>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令文法为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𝐹</m:t>
                      </m:r>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𝐹</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𝐹</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𝐹</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𝐸</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a:lnSpc>
                    <a:spcPct val="150000"/>
                  </a:lnSpc>
                  <a:spcBef>
                    <a:spcPct val="20000"/>
                  </a:spcBef>
                  <a:buClrTx/>
                  <a:buAutoNum type="arabicParenBoth"/>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给出</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zh-CN" altLang="en-US"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的最左推导和最右推导。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a:lnSpc>
                    <a:spcPct val="150000"/>
                  </a:lnSpc>
                  <a:spcBef>
                    <a:spcPct val="20000"/>
                  </a:spcBef>
                  <a:buClrTx/>
                  <a:buAutoNum type="arabicParenBoth"/>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给出</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dirty="0" smtClean="0">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的语法树。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ct val="20000"/>
                  </a:spcBef>
                  <a:buClrTx/>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证明下面的文法是二义的：</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𝑖𝑆𝑒𝑆</m:t>
                    </m:r>
                    <m:d>
                      <m:dPr>
                        <m:begChr m:val="|"/>
                        <m:endChr m:val="|"/>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𝑖𝑆</m:t>
                        </m:r>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ct val="20000"/>
                  </a:spcBef>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把下面的文法改为无二义的：</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𝑆</m:t>
                    </m:r>
                    <m:d>
                      <m:dPr>
                        <m:begChr m:val="|"/>
                        <m:endChr m:val="|"/>
                        <m:ctrlPr>
                          <a:rPr lang="en-US" altLang="zh-CN" sz="1800" b="0" i="1">
                            <a:latin typeface="Cambria Math" panose="02040503050406030204" pitchFamily="18" charset="0"/>
                            <a:ea typeface="Cambria Math" panose="02040503050406030204" pitchFamily="18" charset="0"/>
                            <a:cs typeface="Times New Roman" panose="02020603050405020304" pitchFamily="18" charset="0"/>
                          </a:rPr>
                        </m:ctrlPr>
                      </m:dPr>
                      <m:e>
                        <m:d>
                          <m:dPr>
                            <m:ctrl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𝑆</m:t>
                            </m:r>
                          </m:e>
                        </m:d>
                      </m:e>
                    </m:d>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ct val="20000"/>
                  </a:spcBef>
                  <a:buClrTx/>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给出下面语言的相应文法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sup>
                      </m:s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left"/>
                    </m:oMathParaPr>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𝑐</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indent="0">
                  <a:lnSpc>
                    <a:spcPct val="150000"/>
                  </a:lnSpc>
                  <a:spcBef>
                    <a:spcPct val="20000"/>
                  </a:spcBef>
                  <a:buClrTx/>
                </a:pPr>
                <a14:m>
                  <m:oMathPara xmlns:m="http://schemas.openxmlformats.org/officeDocument/2006/math">
                    <m:oMathParaPr>
                      <m:jc m:val="left"/>
                    </m:oMathParaPr>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3</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𝑚</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𝑏</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𝑚</m:t>
                          </m:r>
                        </m:sup>
                      </m:s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a:p>
                <a:pPr marL="358775" indent="0">
                  <a:lnSpc>
                    <a:spcPct val="150000"/>
                  </a:lnSpc>
                  <a:spcBef>
                    <a:spcPct val="20000"/>
                  </a:spcBef>
                </a:pPr>
                <a14:m>
                  <m:oMathPara xmlns:m="http://schemas.openxmlformats.org/officeDocument/2006/math">
                    <m:oMathParaPr>
                      <m:jc m:val="left"/>
                    </m:oMathParaPr>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4</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𝑛</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0</m:t>
                          </m:r>
                        </m:e>
                        <m:sup>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𝑚</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𝑚</m:t>
                          </m:r>
                        </m:sup>
                      </m:sSup>
                      <m:sSup>
                        <m:sSup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0</m:t>
                          </m:r>
                        </m:e>
                        <m: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𝑚</m:t>
                          </m:r>
                        </m:sup>
                      </m:sSup>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𝑚</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≥0,</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sz="1800" b="0" i="1">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n-US" altLang="zh-CN" sz="18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57" name="TextBox 8">
                <a:extLst>
                  <a:ext uri="{FF2B5EF4-FFF2-40B4-BE49-F238E27FC236}">
                    <a16:creationId xmlns:a16="http://schemas.microsoft.com/office/drawing/2014/main" id="{52C5DA37-381D-492D-979A-01C54959B5ED}"/>
                  </a:ext>
                </a:extLst>
              </p:cNvPr>
              <p:cNvSpPr txBox="1">
                <a:spLocks noRot="1" noChangeAspect="1" noMove="1" noResize="1" noEditPoints="1" noAdjustHandles="1" noChangeArrowheads="1" noChangeShapeType="1" noTextEdit="1"/>
              </p:cNvSpPr>
              <p:nvPr/>
            </p:nvSpPr>
            <p:spPr bwMode="auto">
              <a:xfrm>
                <a:off x="179512" y="1052736"/>
                <a:ext cx="8856984" cy="5798510"/>
              </a:xfrm>
              <a:prstGeom prst="rect">
                <a:avLst/>
              </a:prstGeom>
              <a:blipFill>
                <a:blip r:embed="rId3"/>
                <a:stretch>
                  <a:fillRect l="-5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688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第二章 高级语言及其语法描述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611560" y="1273152"/>
            <a:ext cx="3816424" cy="432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程序语言的定义</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高级语言的一般特性</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程序语言的发展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高级语言的分类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程序结构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数据类型与操作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语句与控制结构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8">
            <a:extLst>
              <a:ext uri="{FF2B5EF4-FFF2-40B4-BE49-F238E27FC236}">
                <a16:creationId xmlns:a16="http://schemas.microsoft.com/office/drawing/2014/main" id="{95D3B68B-2AD9-4B37-B89B-CFBB910B9B2B}"/>
              </a:ext>
            </a:extLst>
          </p:cNvPr>
          <p:cNvSpPr txBox="1">
            <a:spLocks noChangeArrowheads="1"/>
          </p:cNvSpPr>
          <p:nvPr/>
        </p:nvSpPr>
        <p:spPr bwMode="auto">
          <a:xfrm>
            <a:off x="4788024" y="1273152"/>
            <a:ext cx="3816424" cy="191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程序语言的语法描述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上下文无关文法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语法分析树与二义性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2.3.3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形式语言鸟瞰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91474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2.2.1 </a:t>
            </a:r>
            <a:r>
              <a:rPr lang="zh-CN" altLang="en-US" sz="3200" dirty="0">
                <a:solidFill>
                  <a:srgbClr val="0000FF"/>
                </a:solidFill>
                <a:latin typeface="微软雅黑" panose="020B0503020204020204" pitchFamily="34" charset="-122"/>
                <a:ea typeface="微软雅黑" panose="020B0503020204020204" pitchFamily="34" charset="-122"/>
              </a:rPr>
              <a:t>程序语言的发展</a:t>
            </a:r>
          </a:p>
        </p:txBody>
      </p:sp>
      <p:sp>
        <p:nvSpPr>
          <p:cNvPr id="10" name="灯片编号占位符 9"/>
          <p:cNvSpPr>
            <a:spLocks noGrp="1"/>
          </p:cNvSpPr>
          <p:nvPr>
            <p:ph type="sldNum" sz="quarter" idx="12"/>
          </p:nvPr>
        </p:nvSpPr>
        <p:spPr>
          <a:xfrm>
            <a:off x="6457950" y="6449460"/>
            <a:ext cx="2057400" cy="365125"/>
          </a:xfrm>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grpSp>
        <p:nvGrpSpPr>
          <p:cNvPr id="33" name="组合 32">
            <a:extLst>
              <a:ext uri="{FF2B5EF4-FFF2-40B4-BE49-F238E27FC236}">
                <a16:creationId xmlns:a16="http://schemas.microsoft.com/office/drawing/2014/main" id="{4EDCCB84-1F79-4919-BAF4-E3A670378B03}"/>
              </a:ext>
            </a:extLst>
          </p:cNvPr>
          <p:cNvGrpSpPr/>
          <p:nvPr/>
        </p:nvGrpSpPr>
        <p:grpSpPr>
          <a:xfrm>
            <a:off x="2495937" y="1279427"/>
            <a:ext cx="1880139" cy="2618422"/>
            <a:chOff x="2478479" y="1368335"/>
            <a:chExt cx="1880139" cy="2618422"/>
          </a:xfrm>
        </p:grpSpPr>
        <p:sp>
          <p:nvSpPr>
            <p:cNvPr id="3" name="矩形: 圆角 2">
              <a:extLst>
                <a:ext uri="{FF2B5EF4-FFF2-40B4-BE49-F238E27FC236}">
                  <a16:creationId xmlns:a16="http://schemas.microsoft.com/office/drawing/2014/main" id="{A628E4CF-506E-4B7F-A3D4-DB45EA557767}"/>
                </a:ext>
              </a:extLst>
            </p:cNvPr>
            <p:cNvSpPr/>
            <p:nvPr/>
          </p:nvSpPr>
          <p:spPr>
            <a:xfrm>
              <a:off x="2486410" y="1368335"/>
              <a:ext cx="1872208" cy="2618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2E5FC97-B793-40CA-933B-C246FD3C1F5B}"/>
                </a:ext>
              </a:extLst>
            </p:cNvPr>
            <p:cNvSpPr txBox="1"/>
            <p:nvPr/>
          </p:nvSpPr>
          <p:spPr>
            <a:xfrm>
              <a:off x="2478479" y="2232431"/>
              <a:ext cx="1839373"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1946</a:t>
              </a:r>
              <a:r>
                <a:rPr lang="zh-CN" altLang="en-US"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月</a:t>
              </a:r>
              <a:r>
                <a:rPr lang="en-US" altLang="zh-CN" dirty="0">
                  <a:solidFill>
                    <a:schemeClr val="bg1"/>
                  </a:solidFill>
                  <a:latin typeface="微软雅黑" panose="020B0503020204020204" pitchFamily="34" charset="-122"/>
                  <a:ea typeface="微软雅黑" panose="020B0503020204020204" pitchFamily="34" charset="-122"/>
                </a:rPr>
                <a:t>14</a:t>
              </a:r>
              <a:r>
                <a:rPr lang="zh-CN" altLang="en-US" dirty="0">
                  <a:solidFill>
                    <a:schemeClr val="bg1"/>
                  </a:solidFill>
                  <a:latin typeface="微软雅黑" panose="020B0503020204020204" pitchFamily="34" charset="-122"/>
                  <a:ea typeface="微软雅黑" panose="020B0503020204020204" pitchFamily="34" charset="-122"/>
                </a:rPr>
                <a:t>日，美国宾夕法尼亚大学研制出第一台通用计算机</a:t>
              </a:r>
              <a:r>
                <a:rPr lang="en-US" altLang="zh-CN" dirty="0">
                  <a:solidFill>
                    <a:schemeClr val="bg1"/>
                  </a:solidFill>
                  <a:latin typeface="微软雅黑" panose="020B0503020204020204" pitchFamily="34" charset="-122"/>
                  <a:ea typeface="微软雅黑" panose="020B0503020204020204" pitchFamily="34" charset="-122"/>
                </a:rPr>
                <a:t>ENIAC</a:t>
              </a:r>
              <a:r>
                <a:rPr lang="zh-CN" altLang="en-US" dirty="0">
                  <a:solidFill>
                    <a:schemeClr val="bg1"/>
                  </a:solidFill>
                  <a:latin typeface="微软雅黑" panose="020B0503020204020204" pitchFamily="34" charset="-122"/>
                  <a:ea typeface="微软雅黑" panose="020B0503020204020204" pitchFamily="34" charset="-122"/>
                </a:rPr>
                <a:t>，用插线板表示程序。</a:t>
              </a:r>
            </a:p>
          </p:txBody>
        </p:sp>
        <p:pic>
          <p:nvPicPr>
            <p:cNvPr id="1026" name="Picture 2" descr="https://bkimg.cdn.bcebos.com/pic/37d3d539b6003af34ea733cb3b2ac65c1038b678?x-bce-process=image/watermark,image_d2F0ZXIvYmFpa2U4MA==,g_7,xp_5,yp_5/format,f_auto">
              <a:extLst>
                <a:ext uri="{FF2B5EF4-FFF2-40B4-BE49-F238E27FC236}">
                  <a16:creationId xmlns:a16="http://schemas.microsoft.com/office/drawing/2014/main" id="{4E692A4A-73AC-4077-9492-AB7424C8C0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7307" y="1433878"/>
              <a:ext cx="1650413" cy="7985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a:extLst>
              <a:ext uri="{FF2B5EF4-FFF2-40B4-BE49-F238E27FC236}">
                <a16:creationId xmlns:a16="http://schemas.microsoft.com/office/drawing/2014/main" id="{282B3A5D-E0E9-402F-BB9A-EFA655A2569C}"/>
              </a:ext>
            </a:extLst>
          </p:cNvPr>
          <p:cNvGrpSpPr/>
          <p:nvPr/>
        </p:nvGrpSpPr>
        <p:grpSpPr>
          <a:xfrm>
            <a:off x="323528" y="1268760"/>
            <a:ext cx="1872208" cy="2639756"/>
            <a:chOff x="323528" y="1347001"/>
            <a:chExt cx="1872208" cy="2639756"/>
          </a:xfrm>
        </p:grpSpPr>
        <p:sp>
          <p:nvSpPr>
            <p:cNvPr id="11" name="矩形: 圆角 10">
              <a:extLst>
                <a:ext uri="{FF2B5EF4-FFF2-40B4-BE49-F238E27FC236}">
                  <a16:creationId xmlns:a16="http://schemas.microsoft.com/office/drawing/2014/main" id="{D4140342-1FAC-4FC7-8167-6A21348A5CE4}"/>
                </a:ext>
              </a:extLst>
            </p:cNvPr>
            <p:cNvSpPr/>
            <p:nvPr/>
          </p:nvSpPr>
          <p:spPr>
            <a:xfrm>
              <a:off x="323528" y="1347001"/>
              <a:ext cx="1872208" cy="263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EB8C9414-337F-4662-A7D1-FFEC42621C5D}"/>
                </a:ext>
              </a:extLst>
            </p:cNvPr>
            <p:cNvSpPr txBox="1"/>
            <p:nvPr/>
          </p:nvSpPr>
          <p:spPr>
            <a:xfrm>
              <a:off x="323528" y="2211097"/>
              <a:ext cx="1839600"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1801</a:t>
              </a:r>
              <a:r>
                <a:rPr lang="zh-CN" altLang="en-US" dirty="0">
                  <a:solidFill>
                    <a:schemeClr val="bg1"/>
                  </a:solidFill>
                  <a:latin typeface="微软雅黑" panose="020B0503020204020204" pitchFamily="34" charset="-122"/>
                  <a:ea typeface="微软雅黑" panose="020B0503020204020204" pitchFamily="34" charset="-122"/>
                </a:rPr>
                <a:t>年，法国人</a:t>
              </a:r>
              <a:r>
                <a:rPr lang="en-US" altLang="zh-CN" dirty="0">
                  <a:solidFill>
                    <a:schemeClr val="bg1"/>
                  </a:solidFill>
                  <a:latin typeface="微软雅黑" panose="020B0503020204020204" pitchFamily="34" charset="-122"/>
                  <a:ea typeface="微软雅黑" panose="020B0503020204020204" pitchFamily="34" charset="-122"/>
                </a:rPr>
                <a:t>Joseph Jacquard</a:t>
              </a:r>
              <a:r>
                <a:rPr lang="zh-CN" altLang="en-US" dirty="0">
                  <a:solidFill>
                    <a:schemeClr val="bg1"/>
                  </a:solidFill>
                  <a:latin typeface="微软雅黑" panose="020B0503020204020204" pitchFamily="34" charset="-122"/>
                  <a:ea typeface="微软雅黑" panose="020B0503020204020204" pitchFamily="34" charset="-122"/>
                </a:rPr>
                <a:t>发明使用打孔卡片，控制织布机上的编织图样 。</a:t>
              </a:r>
            </a:p>
          </p:txBody>
        </p:sp>
        <p:pic>
          <p:nvPicPr>
            <p:cNvPr id="1028" name="Picture 4" descr="https://gimg2.baidu.com/image_search/src=http%3A%2F%2Fp1.itc.cn%2Fq_70%2Fimages03%2F20201228%2Fc0c2d9fb934b41b7a5fcbae5d48a9d21.jpeg&amp;refer=http%3A%2F%2Fp1.itc.cn&amp;app=2002&amp;size=f9999,10000&amp;q=a80&amp;n=0&amp;g=0n&amp;fmt=jpeg?sec=1630979574&amp;t=3c167e4ef220335f09b116a065706bf3">
              <a:extLst>
                <a:ext uri="{FF2B5EF4-FFF2-40B4-BE49-F238E27FC236}">
                  <a16:creationId xmlns:a16="http://schemas.microsoft.com/office/drawing/2014/main" id="{E5DB267F-35C3-4744-87C6-BBF9C28F65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426" y="1422882"/>
              <a:ext cx="1650412" cy="7882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组合 33">
            <a:extLst>
              <a:ext uri="{FF2B5EF4-FFF2-40B4-BE49-F238E27FC236}">
                <a16:creationId xmlns:a16="http://schemas.microsoft.com/office/drawing/2014/main" id="{56247D24-922E-4B53-A85D-753E9DF10CD9}"/>
              </a:ext>
            </a:extLst>
          </p:cNvPr>
          <p:cNvGrpSpPr/>
          <p:nvPr/>
        </p:nvGrpSpPr>
        <p:grpSpPr>
          <a:xfrm>
            <a:off x="4676277" y="1268761"/>
            <a:ext cx="1880139" cy="2639755"/>
            <a:chOff x="4716016" y="1340767"/>
            <a:chExt cx="1880139" cy="2639755"/>
          </a:xfrm>
        </p:grpSpPr>
        <p:sp>
          <p:nvSpPr>
            <p:cNvPr id="15" name="矩形: 圆角 14">
              <a:extLst>
                <a:ext uri="{FF2B5EF4-FFF2-40B4-BE49-F238E27FC236}">
                  <a16:creationId xmlns:a16="http://schemas.microsoft.com/office/drawing/2014/main" id="{8EF173D6-EE79-4808-B4C5-014B08988FC4}"/>
                </a:ext>
              </a:extLst>
            </p:cNvPr>
            <p:cNvSpPr/>
            <p:nvPr/>
          </p:nvSpPr>
          <p:spPr>
            <a:xfrm>
              <a:off x="4723947" y="1340767"/>
              <a:ext cx="1872208" cy="2639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61E8F2CC-9DD0-4A02-8187-04BE8F3C08E7}"/>
                </a:ext>
              </a:extLst>
            </p:cNvPr>
            <p:cNvSpPr txBox="1"/>
            <p:nvPr/>
          </p:nvSpPr>
          <p:spPr>
            <a:xfrm>
              <a:off x="4716016" y="2204864"/>
              <a:ext cx="1839373"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1956</a:t>
              </a:r>
              <a:r>
                <a:rPr lang="zh-CN" altLang="en-US"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IBM</a:t>
              </a:r>
              <a:r>
                <a:rPr lang="zh-CN" altLang="en-US" dirty="0">
                  <a:solidFill>
                    <a:schemeClr val="bg1"/>
                  </a:solidFill>
                  <a:latin typeface="微软雅黑" panose="020B0503020204020204" pitchFamily="34" charset="-122"/>
                  <a:ea typeface="微软雅黑" panose="020B0503020204020204" pitchFamily="34" charset="-122"/>
                </a:rPr>
                <a:t>推出</a:t>
              </a:r>
              <a:r>
                <a:rPr lang="en-US" altLang="zh-CN" dirty="0">
                  <a:solidFill>
                    <a:schemeClr val="bg1"/>
                  </a:solidFill>
                  <a:latin typeface="微软雅黑" panose="020B0503020204020204" pitchFamily="34" charset="-122"/>
                  <a:ea typeface="微软雅黑" panose="020B0503020204020204" pitchFamily="34" charset="-122"/>
                </a:rPr>
                <a:t>704</a:t>
              </a:r>
              <a:r>
                <a:rPr lang="zh-CN" altLang="en-US" dirty="0">
                  <a:solidFill>
                    <a:schemeClr val="bg1"/>
                  </a:solidFill>
                  <a:latin typeface="微软雅黑" panose="020B0503020204020204" pitchFamily="34" charset="-122"/>
                  <a:ea typeface="微软雅黑" panose="020B0503020204020204" pitchFamily="34" charset="-122"/>
                </a:rPr>
                <a:t>计算机，其上的符号汇编程序</a:t>
              </a:r>
              <a:r>
                <a:rPr lang="en-US" altLang="zh-CN" dirty="0">
                  <a:solidFill>
                    <a:schemeClr val="bg1"/>
                  </a:solidFill>
                  <a:latin typeface="微软雅黑" panose="020B0503020204020204" pitchFamily="34" charset="-122"/>
                  <a:ea typeface="微软雅黑" panose="020B0503020204020204" pitchFamily="34" charset="-122"/>
                </a:rPr>
                <a:t>(SAP)</a:t>
              </a:r>
              <a:r>
                <a:rPr lang="zh-CN" altLang="en-US" dirty="0">
                  <a:solidFill>
                    <a:schemeClr val="bg1"/>
                  </a:solidFill>
                  <a:latin typeface="微软雅黑" panose="020B0503020204020204" pitchFamily="34" charset="-122"/>
                  <a:ea typeface="微软雅黑" panose="020B0503020204020204" pitchFamily="34" charset="-122"/>
                </a:rPr>
                <a:t>是汇编发展中的一个重要里程碑。</a:t>
              </a:r>
            </a:p>
          </p:txBody>
        </p:sp>
        <p:pic>
          <p:nvPicPr>
            <p:cNvPr id="1030" name="Picture 6" descr="https://gimg2.baidu.com/image_search/src=http%3A%2F%2Fi0.hdslb.com%2Fbfs%2Farticle%2F405e7f175c2da7a38d1b46353c584df4a747b41d.jpg&amp;refer=http%3A%2F%2Fi0.hdslb.com&amp;app=2002&amp;size=f9999,10000&amp;q=a80&amp;n=0&amp;g=0n&amp;fmt=jpeg?sec=1630980493&amp;t=ae1a4ed203570217076b54a54be2d31a">
              <a:extLst>
                <a:ext uri="{FF2B5EF4-FFF2-40B4-BE49-F238E27FC236}">
                  <a16:creationId xmlns:a16="http://schemas.microsoft.com/office/drawing/2014/main" id="{3CB36475-4D07-4F12-BA79-7DD9A887B8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9115" y="1412776"/>
              <a:ext cx="1661872" cy="7927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a:extLst>
              <a:ext uri="{FF2B5EF4-FFF2-40B4-BE49-F238E27FC236}">
                <a16:creationId xmlns:a16="http://schemas.microsoft.com/office/drawing/2014/main" id="{BF2F963F-928E-4E97-A1D6-A8EF51117368}"/>
              </a:ext>
            </a:extLst>
          </p:cNvPr>
          <p:cNvGrpSpPr/>
          <p:nvPr/>
        </p:nvGrpSpPr>
        <p:grpSpPr>
          <a:xfrm>
            <a:off x="6856616" y="1268761"/>
            <a:ext cx="1880139" cy="2639755"/>
            <a:chOff x="6856616" y="1320781"/>
            <a:chExt cx="1880139" cy="2639755"/>
          </a:xfrm>
        </p:grpSpPr>
        <p:sp>
          <p:nvSpPr>
            <p:cNvPr id="18" name="矩形: 圆角 17">
              <a:extLst>
                <a:ext uri="{FF2B5EF4-FFF2-40B4-BE49-F238E27FC236}">
                  <a16:creationId xmlns:a16="http://schemas.microsoft.com/office/drawing/2014/main" id="{7325E1F5-6312-49FF-BED9-AF422269EBCF}"/>
                </a:ext>
              </a:extLst>
            </p:cNvPr>
            <p:cNvSpPr/>
            <p:nvPr/>
          </p:nvSpPr>
          <p:spPr>
            <a:xfrm>
              <a:off x="6864547" y="1320781"/>
              <a:ext cx="1872208" cy="2639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7395D8B8-DCE6-4465-A485-268E9D56CF66}"/>
                </a:ext>
              </a:extLst>
            </p:cNvPr>
            <p:cNvSpPr txBox="1"/>
            <p:nvPr/>
          </p:nvSpPr>
          <p:spPr>
            <a:xfrm>
              <a:off x="6856616" y="2184878"/>
              <a:ext cx="1839373" cy="1754326"/>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针对汇编语言的缺点，</a:t>
              </a:r>
              <a:r>
                <a:rPr lang="en-US" altLang="zh-CN" dirty="0">
                  <a:solidFill>
                    <a:schemeClr val="bg1"/>
                  </a:solidFill>
                  <a:latin typeface="微软雅黑" panose="020B0503020204020204" pitchFamily="34" charset="-122"/>
                  <a:ea typeface="微软雅黑" panose="020B0503020204020204" pitchFamily="34" charset="-122"/>
                </a:rPr>
                <a:t>IBM</a:t>
              </a:r>
              <a:r>
                <a:rPr lang="zh-CN" altLang="en-US" dirty="0">
                  <a:solidFill>
                    <a:schemeClr val="bg1"/>
                  </a:solidFill>
                  <a:latin typeface="微软雅黑" panose="020B0503020204020204" pitchFamily="34" charset="-122"/>
                  <a:ea typeface="微软雅黑" panose="020B0503020204020204" pitchFamily="34" charset="-122"/>
                </a:rPr>
                <a:t>于</a:t>
              </a:r>
              <a:r>
                <a:rPr lang="en-US" altLang="zh-CN" dirty="0">
                  <a:solidFill>
                    <a:schemeClr val="bg1"/>
                  </a:solidFill>
                  <a:latin typeface="微软雅黑" panose="020B0503020204020204" pitchFamily="34" charset="-122"/>
                  <a:ea typeface="微软雅黑" panose="020B0503020204020204" pitchFamily="34" charset="-122"/>
                </a:rPr>
                <a:t>1954</a:t>
              </a:r>
              <a:r>
                <a:rPr lang="zh-CN" altLang="en-US" dirty="0">
                  <a:solidFill>
                    <a:schemeClr val="bg1"/>
                  </a:solidFill>
                  <a:latin typeface="微软雅黑" panose="020B0503020204020204" pitchFamily="34" charset="-122"/>
                  <a:ea typeface="微软雅黑" panose="020B0503020204020204" pitchFamily="34" charset="-122"/>
                </a:rPr>
                <a:t>年发布高级程序设计语言</a:t>
              </a:r>
              <a:r>
                <a:rPr lang="en-US" altLang="zh-CN" dirty="0">
                  <a:solidFill>
                    <a:schemeClr val="bg1"/>
                  </a:solidFill>
                  <a:latin typeface="微软雅黑" panose="020B0503020204020204" pitchFamily="34" charset="-122"/>
                  <a:ea typeface="微软雅黑" panose="020B0503020204020204" pitchFamily="34" charset="-122"/>
                </a:rPr>
                <a:t>Fortran</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1956</a:t>
              </a:r>
              <a:r>
                <a:rPr lang="zh-CN" altLang="en-US" dirty="0">
                  <a:solidFill>
                    <a:schemeClr val="bg1"/>
                  </a:solidFill>
                  <a:latin typeface="微软雅黑" panose="020B0503020204020204" pitchFamily="34" charset="-122"/>
                  <a:ea typeface="微软雅黑" panose="020B0503020204020204" pitchFamily="34" charset="-122"/>
                </a:rPr>
                <a:t>年正式使用。</a:t>
              </a:r>
            </a:p>
          </p:txBody>
        </p:sp>
        <p:pic>
          <p:nvPicPr>
            <p:cNvPr id="1032" name="Picture 8" descr="https://gimg2.baidu.com/image_search/src=http%3A%2F%2Fimg2.zol.com.cn%2Fproduct%2F20_501x2000%2F478%2Fceac8iFpBizXs.jpg&amp;refer=http%3A%2F%2Fimg2.zol.com.cn&amp;app=2002&amp;size=f9999,10000&amp;q=a80&amp;n=0&amp;g=0n&amp;fmt=jpeg?sec=1630980765&amp;t=b99de3b7875dca97555dc8474d058c05">
              <a:extLst>
                <a:ext uri="{FF2B5EF4-FFF2-40B4-BE49-F238E27FC236}">
                  <a16:creationId xmlns:a16="http://schemas.microsoft.com/office/drawing/2014/main" id="{1261A896-574E-4D41-B880-B75BC372D4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6314" y="1412776"/>
              <a:ext cx="1650413" cy="7975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a:extLst>
              <a:ext uri="{FF2B5EF4-FFF2-40B4-BE49-F238E27FC236}">
                <a16:creationId xmlns:a16="http://schemas.microsoft.com/office/drawing/2014/main" id="{745EA93A-45E6-4196-939E-B62EB5AC09B5}"/>
              </a:ext>
            </a:extLst>
          </p:cNvPr>
          <p:cNvGrpSpPr/>
          <p:nvPr/>
        </p:nvGrpSpPr>
        <p:grpSpPr>
          <a:xfrm>
            <a:off x="302561" y="4174829"/>
            <a:ext cx="1880139" cy="2639756"/>
            <a:chOff x="302561" y="4149080"/>
            <a:chExt cx="1880139" cy="2639756"/>
          </a:xfrm>
        </p:grpSpPr>
        <p:sp>
          <p:nvSpPr>
            <p:cNvPr id="23" name="矩形: 圆角 22">
              <a:extLst>
                <a:ext uri="{FF2B5EF4-FFF2-40B4-BE49-F238E27FC236}">
                  <a16:creationId xmlns:a16="http://schemas.microsoft.com/office/drawing/2014/main" id="{6F8CD75F-BDB1-4870-AFB3-9A98E06B5751}"/>
                </a:ext>
              </a:extLst>
            </p:cNvPr>
            <p:cNvSpPr/>
            <p:nvPr/>
          </p:nvSpPr>
          <p:spPr>
            <a:xfrm>
              <a:off x="310492" y="4149080"/>
              <a:ext cx="1872208" cy="263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C0EC456F-0AA4-4532-9ACB-49160FD13803}"/>
                </a:ext>
              </a:extLst>
            </p:cNvPr>
            <p:cNvSpPr txBox="1"/>
            <p:nvPr/>
          </p:nvSpPr>
          <p:spPr>
            <a:xfrm>
              <a:off x="302561" y="5013176"/>
              <a:ext cx="1839373"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r>
                <a:rPr lang="zh-CN" altLang="en-US" dirty="0">
                  <a:solidFill>
                    <a:schemeClr val="bg1"/>
                  </a:solidFill>
                  <a:latin typeface="微软雅黑" panose="020B0503020204020204" pitchFamily="34" charset="-122"/>
                  <a:ea typeface="微软雅黑" panose="020B0503020204020204" pitchFamily="34" charset="-122"/>
                </a:rPr>
                <a:t>世纪</a:t>
              </a:r>
              <a:r>
                <a:rPr lang="en-US" altLang="zh-CN" dirty="0">
                  <a:solidFill>
                    <a:schemeClr val="bg1"/>
                  </a:solidFill>
                  <a:latin typeface="微软雅黑" panose="020B0503020204020204" pitchFamily="34" charset="-122"/>
                  <a:ea typeface="微软雅黑" panose="020B0503020204020204" pitchFamily="34" charset="-122"/>
                </a:rPr>
                <a:t>60~70</a:t>
              </a:r>
              <a:r>
                <a:rPr lang="zh-CN" altLang="en-US" dirty="0">
                  <a:solidFill>
                    <a:schemeClr val="bg1"/>
                  </a:solidFill>
                  <a:latin typeface="微软雅黑" panose="020B0503020204020204" pitchFamily="34" charset="-122"/>
                  <a:ea typeface="微软雅黑" panose="020B0503020204020204" pitchFamily="34" charset="-122"/>
                </a:rPr>
                <a:t>年代：结构化设计方法，如</a:t>
              </a:r>
              <a:r>
                <a:rPr lang="en-US" altLang="zh-CN" dirty="0">
                  <a:solidFill>
                    <a:schemeClr val="bg1"/>
                  </a:solidFill>
                  <a:latin typeface="微软雅黑" panose="020B0503020204020204" pitchFamily="34" charset="-122"/>
                  <a:ea typeface="微软雅黑" panose="020B0503020204020204" pitchFamily="34" charset="-122"/>
                </a:rPr>
                <a:t>Pascal</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C</a:t>
              </a:r>
              <a:r>
                <a:rPr lang="zh-CN" altLang="en-US" dirty="0">
                  <a:solidFill>
                    <a:schemeClr val="bg1"/>
                  </a:solidFill>
                  <a:latin typeface="微软雅黑" panose="020B0503020204020204" pitchFamily="34" charset="-122"/>
                  <a:ea typeface="微软雅黑" panose="020B0503020204020204" pitchFamily="34" charset="-122"/>
                </a:rPr>
                <a:t>等；后用软件工程方法开发更大规模程序。</a:t>
              </a:r>
            </a:p>
          </p:txBody>
        </p:sp>
        <p:pic>
          <p:nvPicPr>
            <p:cNvPr id="9" name="图片 8">
              <a:extLst>
                <a:ext uri="{FF2B5EF4-FFF2-40B4-BE49-F238E27FC236}">
                  <a16:creationId xmlns:a16="http://schemas.microsoft.com/office/drawing/2014/main" id="{E94B9030-6513-46F2-B1C5-67B17B8EF6C5}"/>
                </a:ext>
              </a:extLst>
            </p:cNvPr>
            <p:cNvPicPr>
              <a:picLocks noChangeAspect="1"/>
            </p:cNvPicPr>
            <p:nvPr/>
          </p:nvPicPr>
          <p:blipFill>
            <a:blip r:embed="rId7"/>
            <a:stretch>
              <a:fillRect/>
            </a:stretch>
          </p:blipFill>
          <p:spPr>
            <a:xfrm>
              <a:off x="397041" y="4221088"/>
              <a:ext cx="1650411" cy="781982"/>
            </a:xfrm>
            <a:prstGeom prst="rect">
              <a:avLst/>
            </a:prstGeom>
          </p:spPr>
        </p:pic>
      </p:grpSp>
      <p:grpSp>
        <p:nvGrpSpPr>
          <p:cNvPr id="43" name="组合 42">
            <a:extLst>
              <a:ext uri="{FF2B5EF4-FFF2-40B4-BE49-F238E27FC236}">
                <a16:creationId xmlns:a16="http://schemas.microsoft.com/office/drawing/2014/main" id="{4C689A75-E54E-4F01-A7CE-C4D3E480BA45}"/>
              </a:ext>
            </a:extLst>
          </p:cNvPr>
          <p:cNvGrpSpPr/>
          <p:nvPr/>
        </p:nvGrpSpPr>
        <p:grpSpPr>
          <a:xfrm>
            <a:off x="2493387" y="4174829"/>
            <a:ext cx="1880139" cy="2639756"/>
            <a:chOff x="2460568" y="4149080"/>
            <a:chExt cx="1880139" cy="2639756"/>
          </a:xfrm>
        </p:grpSpPr>
        <p:sp>
          <p:nvSpPr>
            <p:cNvPr id="30" name="矩形: 圆角 29">
              <a:extLst>
                <a:ext uri="{FF2B5EF4-FFF2-40B4-BE49-F238E27FC236}">
                  <a16:creationId xmlns:a16="http://schemas.microsoft.com/office/drawing/2014/main" id="{7AA2618C-041B-456F-81AF-22B9DA80358B}"/>
                </a:ext>
              </a:extLst>
            </p:cNvPr>
            <p:cNvSpPr/>
            <p:nvPr/>
          </p:nvSpPr>
          <p:spPr>
            <a:xfrm>
              <a:off x="2468499" y="4149080"/>
              <a:ext cx="1872208" cy="263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60DD00E3-12A9-4D86-B652-A9E1F33D875D}"/>
                </a:ext>
              </a:extLst>
            </p:cNvPr>
            <p:cNvSpPr txBox="1"/>
            <p:nvPr/>
          </p:nvSpPr>
          <p:spPr>
            <a:xfrm>
              <a:off x="2460568" y="5013176"/>
              <a:ext cx="1839373"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r>
                <a:rPr lang="zh-CN" altLang="en-US" dirty="0">
                  <a:solidFill>
                    <a:schemeClr val="bg1"/>
                  </a:solidFill>
                  <a:latin typeface="微软雅黑" panose="020B0503020204020204" pitchFamily="34" charset="-122"/>
                  <a:ea typeface="微软雅黑" panose="020B0503020204020204" pitchFamily="34" charset="-122"/>
                </a:rPr>
                <a:t>世纪</a:t>
              </a:r>
              <a:r>
                <a:rPr lang="en-US" altLang="zh-CN" dirty="0">
                  <a:solidFill>
                    <a:schemeClr val="bg1"/>
                  </a:solidFill>
                  <a:latin typeface="微软雅黑" panose="020B0503020204020204" pitchFamily="34" charset="-122"/>
                  <a:ea typeface="微软雅黑" panose="020B0503020204020204" pitchFamily="34" charset="-122"/>
                </a:rPr>
                <a:t>80</a:t>
              </a:r>
              <a:r>
                <a:rPr lang="zh-CN" altLang="en-US" dirty="0">
                  <a:solidFill>
                    <a:schemeClr val="bg1"/>
                  </a:solidFill>
                  <a:latin typeface="微软雅黑" panose="020B0503020204020204" pitchFamily="34" charset="-122"/>
                  <a:ea typeface="微软雅黑" panose="020B0503020204020204" pitchFamily="34" charset="-122"/>
                </a:rPr>
                <a:t>年代：面向对象的程序设计语言</a:t>
              </a:r>
              <a:r>
                <a:rPr lang="en-US" altLang="zh-CN" dirty="0">
                  <a:solidFill>
                    <a:schemeClr val="bg1"/>
                  </a:solidFill>
                  <a:latin typeface="微软雅黑" panose="020B0503020204020204" pitchFamily="34" charset="-122"/>
                  <a:ea typeface="微软雅黑" panose="020B0503020204020204" pitchFamily="34" charset="-122"/>
                </a:rPr>
                <a:t>Smalltalk</a:t>
              </a:r>
              <a:r>
                <a:rPr lang="zh-CN" altLang="en-US" dirty="0">
                  <a:solidFill>
                    <a:schemeClr val="bg1"/>
                  </a:solidFill>
                  <a:latin typeface="微软雅黑" panose="020B0503020204020204" pitchFamily="34" charset="-122"/>
                  <a:ea typeface="微软雅黑" panose="020B0503020204020204" pitchFamily="34" charset="-122"/>
                </a:rPr>
                <a:t>问世，</a:t>
              </a:r>
              <a:r>
                <a:rPr lang="en-US" altLang="zh-CN" dirty="0">
                  <a:solidFill>
                    <a:schemeClr val="bg1"/>
                  </a:solidFill>
                  <a:latin typeface="微软雅黑" panose="020B0503020204020204" pitchFamily="34" charset="-122"/>
                  <a:ea typeface="微软雅黑" panose="020B0503020204020204" pitchFamily="34" charset="-122"/>
                </a:rPr>
                <a:t>OOP</a:t>
              </a:r>
              <a:r>
                <a:rPr lang="zh-CN" altLang="en-US" dirty="0">
                  <a:solidFill>
                    <a:schemeClr val="bg1"/>
                  </a:solidFill>
                  <a:latin typeface="微软雅黑" panose="020B0503020204020204" pitchFamily="34" charset="-122"/>
                  <a:ea typeface="微软雅黑" panose="020B0503020204020204" pitchFamily="34" charset="-122"/>
                </a:rPr>
                <a:t>立意于模拟现实世界。</a:t>
              </a:r>
            </a:p>
          </p:txBody>
        </p:sp>
        <p:pic>
          <p:nvPicPr>
            <p:cNvPr id="14" name="图片 13">
              <a:extLst>
                <a:ext uri="{FF2B5EF4-FFF2-40B4-BE49-F238E27FC236}">
                  <a16:creationId xmlns:a16="http://schemas.microsoft.com/office/drawing/2014/main" id="{BB1D7DE2-509A-4FA2-8689-6A58F99BE3F6}"/>
                </a:ext>
              </a:extLst>
            </p:cNvPr>
            <p:cNvPicPr>
              <a:picLocks noChangeAspect="1"/>
            </p:cNvPicPr>
            <p:nvPr/>
          </p:nvPicPr>
          <p:blipFill>
            <a:blip r:embed="rId8"/>
            <a:stretch>
              <a:fillRect/>
            </a:stretch>
          </p:blipFill>
          <p:spPr>
            <a:xfrm>
              <a:off x="2579398" y="4234344"/>
              <a:ext cx="1650410" cy="757498"/>
            </a:xfrm>
            <a:prstGeom prst="rect">
              <a:avLst/>
            </a:prstGeom>
          </p:spPr>
        </p:pic>
      </p:grpSp>
      <p:grpSp>
        <p:nvGrpSpPr>
          <p:cNvPr id="44" name="组合 43">
            <a:extLst>
              <a:ext uri="{FF2B5EF4-FFF2-40B4-BE49-F238E27FC236}">
                <a16:creationId xmlns:a16="http://schemas.microsoft.com/office/drawing/2014/main" id="{8C3A9CDF-B07F-48B3-8435-E018DF010734}"/>
              </a:ext>
            </a:extLst>
          </p:cNvPr>
          <p:cNvGrpSpPr/>
          <p:nvPr/>
        </p:nvGrpSpPr>
        <p:grpSpPr>
          <a:xfrm>
            <a:off x="4684213" y="4174829"/>
            <a:ext cx="1880139" cy="2639756"/>
            <a:chOff x="4716016" y="4167826"/>
            <a:chExt cx="1880139" cy="2639756"/>
          </a:xfrm>
        </p:grpSpPr>
        <p:sp>
          <p:nvSpPr>
            <p:cNvPr id="35" name="矩形: 圆角 34">
              <a:extLst>
                <a:ext uri="{FF2B5EF4-FFF2-40B4-BE49-F238E27FC236}">
                  <a16:creationId xmlns:a16="http://schemas.microsoft.com/office/drawing/2014/main" id="{22F776CA-3EDB-409C-8EAC-253018BBF068}"/>
                </a:ext>
              </a:extLst>
            </p:cNvPr>
            <p:cNvSpPr/>
            <p:nvPr/>
          </p:nvSpPr>
          <p:spPr>
            <a:xfrm>
              <a:off x="4723947" y="4167826"/>
              <a:ext cx="1872208" cy="263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C131ECBC-8225-4653-B1C6-CDB9D768CE55}"/>
                </a:ext>
              </a:extLst>
            </p:cNvPr>
            <p:cNvSpPr txBox="1"/>
            <p:nvPr/>
          </p:nvSpPr>
          <p:spPr>
            <a:xfrm>
              <a:off x="4716016" y="5031922"/>
              <a:ext cx="1839373" cy="1754326"/>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r>
                <a:rPr lang="zh-CN" altLang="en-US" dirty="0">
                  <a:solidFill>
                    <a:schemeClr val="bg1"/>
                  </a:solidFill>
                  <a:latin typeface="微软雅黑" panose="020B0503020204020204" pitchFamily="34" charset="-122"/>
                  <a:ea typeface="微软雅黑" panose="020B0503020204020204" pitchFamily="34" charset="-122"/>
                </a:rPr>
                <a:t>世纪</a:t>
              </a:r>
              <a:r>
                <a:rPr lang="en-US" altLang="zh-CN" dirty="0">
                  <a:solidFill>
                    <a:schemeClr val="bg1"/>
                  </a:solidFill>
                  <a:latin typeface="微软雅黑" panose="020B0503020204020204" pitchFamily="34" charset="-122"/>
                  <a:ea typeface="微软雅黑" panose="020B0503020204020204" pitchFamily="34" charset="-122"/>
                </a:rPr>
                <a:t>90</a:t>
              </a:r>
              <a:r>
                <a:rPr lang="zh-CN" altLang="en-US" dirty="0">
                  <a:solidFill>
                    <a:schemeClr val="bg1"/>
                  </a:solidFill>
                  <a:latin typeface="微软雅黑" panose="020B0503020204020204" pitchFamily="34" charset="-122"/>
                  <a:ea typeface="微软雅黑" panose="020B0503020204020204" pitchFamily="34" charset="-122"/>
                </a:rPr>
                <a:t>年代中期：基于可视化和面向对象的编程语言，如</a:t>
              </a:r>
              <a:r>
                <a:rPr lang="en-US" altLang="zh-CN" dirty="0">
                  <a:solidFill>
                    <a:schemeClr val="bg1"/>
                  </a:solidFill>
                  <a:latin typeface="微软雅黑" panose="020B0503020204020204" pitchFamily="34" charset="-122"/>
                  <a:ea typeface="微软雅黑" panose="020B0503020204020204" pitchFamily="34" charset="-122"/>
                </a:rPr>
                <a:t>VB</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VC</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Delphi</a:t>
              </a:r>
              <a:r>
                <a:rPr lang="zh-CN" altLang="en-US" dirty="0">
                  <a:solidFill>
                    <a:schemeClr val="bg1"/>
                  </a:solidFill>
                  <a:latin typeface="微软雅黑" panose="020B0503020204020204" pitchFamily="34" charset="-122"/>
                  <a:ea typeface="微软雅黑" panose="020B0503020204020204" pitchFamily="34" charset="-122"/>
                </a:rPr>
                <a:t>等。</a:t>
              </a:r>
            </a:p>
          </p:txBody>
        </p:sp>
        <p:pic>
          <p:nvPicPr>
            <p:cNvPr id="21" name="图片 20">
              <a:extLst>
                <a:ext uri="{FF2B5EF4-FFF2-40B4-BE49-F238E27FC236}">
                  <a16:creationId xmlns:a16="http://schemas.microsoft.com/office/drawing/2014/main" id="{4B8ED446-2556-4D4C-B997-E854BE963E80}"/>
                </a:ext>
              </a:extLst>
            </p:cNvPr>
            <p:cNvPicPr>
              <a:picLocks noChangeAspect="1"/>
            </p:cNvPicPr>
            <p:nvPr/>
          </p:nvPicPr>
          <p:blipFill>
            <a:blip r:embed="rId9"/>
            <a:stretch>
              <a:fillRect/>
            </a:stretch>
          </p:blipFill>
          <p:spPr>
            <a:xfrm>
              <a:off x="4855231" y="4255678"/>
              <a:ext cx="1635756" cy="757498"/>
            </a:xfrm>
            <a:prstGeom prst="rect">
              <a:avLst/>
            </a:prstGeom>
          </p:spPr>
        </p:pic>
      </p:grpSp>
      <p:grpSp>
        <p:nvGrpSpPr>
          <p:cNvPr id="45" name="组合 44">
            <a:extLst>
              <a:ext uri="{FF2B5EF4-FFF2-40B4-BE49-F238E27FC236}">
                <a16:creationId xmlns:a16="http://schemas.microsoft.com/office/drawing/2014/main" id="{6871E34E-4064-44A9-A4A3-AFC02C792ADD}"/>
              </a:ext>
            </a:extLst>
          </p:cNvPr>
          <p:cNvGrpSpPr/>
          <p:nvPr/>
        </p:nvGrpSpPr>
        <p:grpSpPr>
          <a:xfrm>
            <a:off x="6875038" y="4174829"/>
            <a:ext cx="1880139" cy="2639756"/>
            <a:chOff x="6875038" y="4174829"/>
            <a:chExt cx="1880139" cy="2639756"/>
          </a:xfrm>
        </p:grpSpPr>
        <p:sp>
          <p:nvSpPr>
            <p:cNvPr id="39" name="矩形: 圆角 38">
              <a:extLst>
                <a:ext uri="{FF2B5EF4-FFF2-40B4-BE49-F238E27FC236}">
                  <a16:creationId xmlns:a16="http://schemas.microsoft.com/office/drawing/2014/main" id="{F1FA39B6-0D8E-4910-8328-789D55FADC0D}"/>
                </a:ext>
              </a:extLst>
            </p:cNvPr>
            <p:cNvSpPr/>
            <p:nvPr/>
          </p:nvSpPr>
          <p:spPr>
            <a:xfrm>
              <a:off x="6882969" y="4174829"/>
              <a:ext cx="1872208" cy="2639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2AE60D18-A81E-4BDF-991B-34A5EB3498B6}"/>
                </a:ext>
              </a:extLst>
            </p:cNvPr>
            <p:cNvSpPr txBox="1"/>
            <p:nvPr/>
          </p:nvSpPr>
          <p:spPr>
            <a:xfrm>
              <a:off x="6875038" y="5038925"/>
              <a:ext cx="1839373" cy="1754326"/>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进一步发展：二进制级别软件复用、软件标准件的生产、组态平台（低代码平台）等。</a:t>
              </a:r>
            </a:p>
          </p:txBody>
        </p:sp>
        <p:pic>
          <p:nvPicPr>
            <p:cNvPr id="22" name="图片 21">
              <a:extLst>
                <a:ext uri="{FF2B5EF4-FFF2-40B4-BE49-F238E27FC236}">
                  <a16:creationId xmlns:a16="http://schemas.microsoft.com/office/drawing/2014/main" id="{1F5EA205-240B-45D6-99E9-C452A3A75745}"/>
                </a:ext>
              </a:extLst>
            </p:cNvPr>
            <p:cNvPicPr>
              <a:picLocks noChangeAspect="1"/>
            </p:cNvPicPr>
            <p:nvPr/>
          </p:nvPicPr>
          <p:blipFill>
            <a:blip r:embed="rId10"/>
            <a:stretch>
              <a:fillRect/>
            </a:stretch>
          </p:blipFill>
          <p:spPr>
            <a:xfrm>
              <a:off x="6994226" y="4251974"/>
              <a:ext cx="1632501" cy="776554"/>
            </a:xfrm>
            <a:prstGeom prst="rect">
              <a:avLst/>
            </a:prstGeom>
          </p:spPr>
        </p:pic>
      </p:grpSp>
      <p:cxnSp>
        <p:nvCxnSpPr>
          <p:cNvPr id="47" name="连接符: 肘形 46">
            <a:extLst>
              <a:ext uri="{FF2B5EF4-FFF2-40B4-BE49-F238E27FC236}">
                <a16:creationId xmlns:a16="http://schemas.microsoft.com/office/drawing/2014/main" id="{9C003FF2-A820-4F7F-98B3-B85215F01A6F}"/>
              </a:ext>
            </a:extLst>
          </p:cNvPr>
          <p:cNvCxnSpPr>
            <a:stCxn id="19" idx="2"/>
            <a:endCxn id="23" idx="0"/>
          </p:cNvCxnSpPr>
          <p:nvPr/>
        </p:nvCxnSpPr>
        <p:spPr>
          <a:xfrm rot="5400000">
            <a:off x="4367628" y="766153"/>
            <a:ext cx="287645" cy="652970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14CE184-DB1F-4438-A4FC-16EB6B92112A}"/>
              </a:ext>
            </a:extLst>
          </p:cNvPr>
          <p:cNvCxnSpPr>
            <a:cxnSpLocks/>
          </p:cNvCxnSpPr>
          <p:nvPr/>
        </p:nvCxnSpPr>
        <p:spPr>
          <a:xfrm flipV="1">
            <a:off x="2156336" y="2588638"/>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0B4D876-630F-446C-A562-0D2AF9DBD26C}"/>
              </a:ext>
            </a:extLst>
          </p:cNvPr>
          <p:cNvCxnSpPr>
            <a:cxnSpLocks/>
          </p:cNvCxnSpPr>
          <p:nvPr/>
        </p:nvCxnSpPr>
        <p:spPr>
          <a:xfrm flipV="1">
            <a:off x="4368146" y="2588638"/>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7B5DC72-0EB9-48CB-B12B-EB29CE9638A8}"/>
              </a:ext>
            </a:extLst>
          </p:cNvPr>
          <p:cNvCxnSpPr>
            <a:cxnSpLocks/>
          </p:cNvCxnSpPr>
          <p:nvPr/>
        </p:nvCxnSpPr>
        <p:spPr>
          <a:xfrm flipV="1">
            <a:off x="6564347" y="2588638"/>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854DDD3-8192-4EC7-92F9-A8C6FEBD3800}"/>
              </a:ext>
            </a:extLst>
          </p:cNvPr>
          <p:cNvCxnSpPr>
            <a:cxnSpLocks/>
          </p:cNvCxnSpPr>
          <p:nvPr/>
        </p:nvCxnSpPr>
        <p:spPr>
          <a:xfrm flipV="1">
            <a:off x="2175140" y="5494707"/>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D54E4FF4-69B4-4496-8655-E0A1C98841C5}"/>
              </a:ext>
            </a:extLst>
          </p:cNvPr>
          <p:cNvCxnSpPr>
            <a:cxnSpLocks/>
          </p:cNvCxnSpPr>
          <p:nvPr/>
        </p:nvCxnSpPr>
        <p:spPr>
          <a:xfrm flipV="1">
            <a:off x="4386256" y="5494707"/>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5DC0A45-80D6-4958-91DE-B0DD393444A8}"/>
              </a:ext>
            </a:extLst>
          </p:cNvPr>
          <p:cNvCxnSpPr>
            <a:cxnSpLocks/>
          </p:cNvCxnSpPr>
          <p:nvPr/>
        </p:nvCxnSpPr>
        <p:spPr>
          <a:xfrm flipV="1">
            <a:off x="6575819" y="5494707"/>
            <a:ext cx="3449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7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2.2.2 </a:t>
            </a:r>
            <a:r>
              <a:rPr lang="zh-CN" altLang="en-US" sz="3200" dirty="0">
                <a:solidFill>
                  <a:srgbClr val="0000FF"/>
                </a:solidFill>
                <a:latin typeface="微软雅黑" panose="020B0503020204020204" pitchFamily="34" charset="-122"/>
                <a:ea typeface="微软雅黑" panose="020B0503020204020204" pitchFamily="34" charset="-122"/>
              </a:rPr>
              <a:t>高级语言的分类</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2.2 </a:t>
            </a:r>
            <a:r>
              <a:rPr lang="zh-CN" altLang="en-US" dirty="0">
                <a:solidFill>
                  <a:schemeClr val="bg1"/>
                </a:solidFill>
                <a:latin typeface="微软雅黑" panose="020B0503020204020204" pitchFamily="34" charset="-122"/>
                <a:ea typeface="微软雅黑" panose="020B0503020204020204" pitchFamily="34" charset="-122"/>
              </a:rPr>
              <a:t>高级语言的一般特性</a:t>
            </a:r>
          </a:p>
        </p:txBody>
      </p:sp>
      <p:sp>
        <p:nvSpPr>
          <p:cNvPr id="8" name="TextBox 8">
            <a:extLst>
              <a:ext uri="{FF2B5EF4-FFF2-40B4-BE49-F238E27FC236}">
                <a16:creationId xmlns:a16="http://schemas.microsoft.com/office/drawing/2014/main" id="{042858D2-B53B-4BA4-BF02-CBEADA152206}"/>
              </a:ext>
            </a:extLst>
          </p:cNvPr>
          <p:cNvSpPr txBox="1">
            <a:spLocks noChangeArrowheads="1"/>
          </p:cNvSpPr>
          <p:nvPr/>
        </p:nvSpPr>
        <p:spPr bwMode="auto">
          <a:xfrm>
            <a:off x="179512" y="1052736"/>
            <a:ext cx="8856984" cy="233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一、强制式语言</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(Imperative Language)</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又称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过程式语言</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特点是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命令驱动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面向语句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一个强制式语言由一系列语句组成，每个语句的执行引起若干存储单元中值的改变。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Fortran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Ada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31093D3D-4F20-467B-8E44-B685F35743AF}"/>
              </a:ext>
            </a:extLst>
          </p:cNvPr>
          <p:cNvSpPr txBox="1">
            <a:spLocks noChangeArrowheads="1"/>
          </p:cNvSpPr>
          <p:nvPr/>
        </p:nvSpPr>
        <p:spPr bwMode="auto">
          <a:xfrm>
            <a:off x="179512" y="3538819"/>
            <a:ext cx="8856984" cy="23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形式：</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858930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16975</TotalTime>
  <Words>6712</Words>
  <Application>Microsoft Office PowerPoint</Application>
  <PresentationFormat>全屏显示(4:3)</PresentationFormat>
  <Paragraphs>827</Paragraphs>
  <Slides>60</Slides>
  <Notes>60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60</vt:i4>
      </vt:variant>
    </vt:vector>
  </HeadingPairs>
  <TitlesOfParts>
    <vt:vector size="72" baseType="lpstr">
      <vt:lpstr>等线</vt:lpstr>
      <vt:lpstr>等线 Light</vt:lpstr>
      <vt:lpstr>黑体</vt:lpstr>
      <vt:lpstr>微软雅黑</vt:lpstr>
      <vt:lpstr>Arial</vt:lpstr>
      <vt:lpstr>Calibri</vt:lpstr>
      <vt:lpstr>Calibri Light</vt:lpstr>
      <vt:lpstr>Cambria Math</vt:lpstr>
      <vt:lpstr>Times New Roman</vt:lpstr>
      <vt:lpstr>Wingdings</vt:lpstr>
      <vt:lpstr>自定义设计方案</vt:lpstr>
      <vt:lpstr>Office Theme</vt:lpstr>
      <vt:lpstr>第二章 高级语言及其语法描述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施 政良</cp:lastModifiedBy>
  <cp:revision>2580</cp:revision>
  <dcterms:created xsi:type="dcterms:W3CDTF">2013-05-22T02:15:00Z</dcterms:created>
  <dcterms:modified xsi:type="dcterms:W3CDTF">2022-06-18T12:42:53Z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