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87" r:id="rId2"/>
  </p:sldMasterIdLst>
  <p:notesMasterIdLst>
    <p:notesMasterId r:id="rId53"/>
  </p:notesMasterIdLst>
  <p:handoutMasterIdLst>
    <p:handoutMasterId r:id="rId54"/>
  </p:handoutMasterIdLst>
  <p:sldIdLst>
    <p:sldId id="439" r:id="rId3"/>
    <p:sldId id="677" r:id="rId4"/>
    <p:sldId id="770" r:id="rId5"/>
    <p:sldId id="771" r:id="rId6"/>
    <p:sldId id="772" r:id="rId7"/>
    <p:sldId id="773" r:id="rId8"/>
    <p:sldId id="774" r:id="rId9"/>
    <p:sldId id="775" r:id="rId10"/>
    <p:sldId id="776" r:id="rId11"/>
    <p:sldId id="777" r:id="rId12"/>
    <p:sldId id="778" r:id="rId13"/>
    <p:sldId id="779" r:id="rId14"/>
    <p:sldId id="780" r:id="rId15"/>
    <p:sldId id="781" r:id="rId16"/>
    <p:sldId id="782" r:id="rId17"/>
    <p:sldId id="783" r:id="rId18"/>
    <p:sldId id="784" r:id="rId19"/>
    <p:sldId id="785" r:id="rId20"/>
    <p:sldId id="786" r:id="rId21"/>
    <p:sldId id="787" r:id="rId22"/>
    <p:sldId id="788" r:id="rId23"/>
    <p:sldId id="789" r:id="rId24"/>
    <p:sldId id="790" r:id="rId25"/>
    <p:sldId id="791" r:id="rId26"/>
    <p:sldId id="792" r:id="rId27"/>
    <p:sldId id="793" r:id="rId28"/>
    <p:sldId id="794" r:id="rId29"/>
    <p:sldId id="795" r:id="rId30"/>
    <p:sldId id="796" r:id="rId31"/>
    <p:sldId id="797" r:id="rId32"/>
    <p:sldId id="798" r:id="rId33"/>
    <p:sldId id="799" r:id="rId34"/>
    <p:sldId id="800" r:id="rId35"/>
    <p:sldId id="801" r:id="rId36"/>
    <p:sldId id="802" r:id="rId37"/>
    <p:sldId id="803" r:id="rId38"/>
    <p:sldId id="804" r:id="rId39"/>
    <p:sldId id="805" r:id="rId40"/>
    <p:sldId id="806" r:id="rId41"/>
    <p:sldId id="807" r:id="rId42"/>
    <p:sldId id="808" r:id="rId43"/>
    <p:sldId id="809" r:id="rId44"/>
    <p:sldId id="810" r:id="rId45"/>
    <p:sldId id="811" r:id="rId46"/>
    <p:sldId id="817" r:id="rId47"/>
    <p:sldId id="812" r:id="rId48"/>
    <p:sldId id="813" r:id="rId49"/>
    <p:sldId id="814" r:id="rId50"/>
    <p:sldId id="815" r:id="rId51"/>
    <p:sldId id="816" r:id="rId52"/>
  </p:sldIdLst>
  <p:sldSz cx="9144000" cy="6858000" type="screen4x3"/>
  <p:notesSz cx="6797675" cy="99298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2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wei Zheng" initials="YZ" lastIdx="1" clrIdx="0">
    <p:extLst>
      <p:ext uri="{19B8F6BF-5375-455C-9EA6-DF929625EA0E}">
        <p15:presenceInfo xmlns:p15="http://schemas.microsoft.com/office/powerpoint/2012/main" userId="88d140df9576e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0000FF"/>
    <a:srgbClr val="1B998B"/>
    <a:srgbClr val="FFFFFF"/>
    <a:srgbClr val="E84855"/>
    <a:srgbClr val="4472C4"/>
    <a:srgbClr val="0066FF"/>
    <a:srgbClr val="FFFD82"/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18" autoAdjust="0"/>
    <p:restoredTop sz="85970" autoAdjust="0"/>
  </p:normalViewPr>
  <p:slideViewPr>
    <p:cSldViewPr>
      <p:cViewPr varScale="1">
        <p:scale>
          <a:sx n="86" d="100"/>
          <a:sy n="86" d="100"/>
        </p:scale>
        <p:origin x="1262" y="62"/>
      </p:cViewPr>
      <p:guideLst>
        <p:guide pos="22"/>
        <p:guide orient="horz" pos="2160"/>
      </p:guideLst>
    </p:cSldViewPr>
  </p:slideViewPr>
  <p:outlineViewPr>
    <p:cViewPr>
      <p:scale>
        <a:sx n="33" d="100"/>
        <a:sy n="33" d="100"/>
      </p:scale>
      <p:origin x="0" y="-586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80" y="62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932C-8C37-49E0-91E7-9B62CE34B1F7}" type="datetimeFigureOut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CF6E-9FB8-447C-91C7-AEBC91D8C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63082C-D9FC-4144-9E95-4F8267D7FCC9}" type="datetimeFigureOut">
              <a:rPr lang="en-US"/>
              <a:t>6/17/2022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9548A5-B1AB-3F4F-9770-E08DEE99858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788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478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232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171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1879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634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0503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481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497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631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978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892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628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010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418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349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468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49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208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096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602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293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8124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900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449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8512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39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2413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9925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0564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8833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6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2536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3074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5771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70920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1963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9508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0981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7506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0625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8154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24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2822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162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93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178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38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BY1306147 </a:t>
            </a:r>
            <a:r>
              <a:rPr lang="en-US" dirty="0" err="1"/>
              <a:t>张硕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06B08-2A05-4E4A-BB4F-B483A66EA09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14BB7-CBD8-4FB3-B9B8-BD23389D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A8F9-3C3A-4E69-BBD0-69059D0D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39FAC-8235-4FDB-80B3-117A3C27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7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8822-727F-412F-8816-A283A187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F300-20BE-4FE2-ADC4-C30C7F97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ED8C9-6021-4C5F-9618-D039E34CD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E3D74-77F6-40F0-BC49-7FE6CF8B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CCC3D-2910-4180-8784-A74F62DE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A39AB-6883-4DDA-B077-3704D851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24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F047-250B-435E-B186-C4881309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7D02C-A3A2-4966-8920-C45D714CF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32216-12A5-4668-BEAF-95F78B34F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71DE3-AF89-4FD0-8265-CE6E777E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0A9C-23FB-4EC0-A029-DA74051A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9BF15-F641-489F-9CA7-1B0E186A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95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F066-D6EA-448A-AC07-5FF0F2A0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B0594-04AB-4A7E-91A9-BDC75198C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A80B9-6322-46CB-8529-95744BA3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7039-C70C-42B8-BD35-A327A4EA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8A26B-5EF4-4EF9-837E-1CA8CEE4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715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01B68-2E15-4F76-98FC-7EF848F9D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535F8-9311-4A24-BD71-32447AD5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B437A-A988-42D2-8647-B69AC1B4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626D9-46AC-44A2-B892-0A16B746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DF08-D856-4282-AF2B-129A42E7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72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28F9-2628-9149-86BE-B70DE401120D}" type="slidenum">
              <a:rPr lang="en-US"/>
              <a:t>‹#›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0C6F49-EFC7-443A-96CC-D446971D2F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170447-409F-49DA-AA80-A52355ABC5DE}"/>
              </a:ext>
            </a:extLst>
          </p:cNvPr>
          <p:cNvSpPr txBox="1"/>
          <p:nvPr userDrawn="1"/>
        </p:nvSpPr>
        <p:spPr>
          <a:xfrm>
            <a:off x="5996985" y="80301"/>
            <a:ext cx="3147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郑艳伟，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zhengyw@sdu.edu.cn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81FF54-ACF5-45E5-B448-9319B0F3A0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777"/>
            <a:ext cx="1368152" cy="4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0E3CEC-4AC6-4865-8219-F65DB1BB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FBC277-09F1-4645-9EBA-C503F36D6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93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285-4E1B-492A-9560-3F9540B4A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848CB-E9C2-4788-8E3C-390C11A8B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7CBDD-F0AB-46F5-834F-0CA71935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BY1306147 张硕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22F2-5580-4128-9DB2-78AF9124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07602-DE59-45D0-A96F-8E10A870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106B08-2A05-4E4A-BB4F-B483A66E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0B85-1434-415B-AF0E-B8E27D57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3A53-8043-4E96-9F9F-5C56D94B5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6BF1D-4B56-480F-9551-CCB7B8CA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35BCC-C7A8-4E6F-87BA-4FE83C4B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5E7CA-FA69-410C-A079-AEBD6A40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5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43E5-3BC4-47CC-A558-86548CB7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F171B-09F1-4237-BA33-0CDF3021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92276-10EE-45F2-84B4-E6229D6F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1EF5E-EC75-4E79-B431-B2816540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1C63-D3AA-4F1B-BE67-14828457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8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4DEE-8B82-4996-A58F-A0F744B4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AE16-4B28-4116-A017-9E2A0D29B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D2008-331F-477E-BBC2-C4448C512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F6BF2-3117-447C-A15E-78EE998F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CBCB7-8D63-4523-BB13-2399A0E9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3C17C-9835-4AC1-8E78-3E24DC91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42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B4A2-DA8C-4430-BBBB-F9FEFD694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F44A0-8B42-4A7D-98CD-C613795F8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B0010-4E0B-4923-A4A9-6D7CD307A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00098-40B7-44C6-92B6-59AD6DEC8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7C13A-2611-400C-AC2A-744CBD054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CDC85-6A49-4C24-9632-5C8C3FFB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BAAAC-CFED-4737-998A-F5F2A9ED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C11BA-795E-401B-856B-2F9A7F6E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9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BAC4-DC60-4CC4-93CF-96A64C35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A3B3C-739C-4132-B62D-0B6A461B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8BF9E-9B1D-49A2-80C8-F7E84CFC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9AA16-6C6F-4D91-A216-2DC28B06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53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51CB-2EA0-4CCE-BC1F-19C7633E457D}" type="datetimeFigureOut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5" r:id="rId2"/>
    <p:sldLayoutId id="214748368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823D2-30B3-4008-8D63-D3EB0FFC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BCABC-4FB8-457E-85DB-5D130C788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900D1-40C7-4F7D-AFAC-BA9BDD699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51CB-2EA0-4CCE-BC1F-19C7633E457D}" type="datetimeFigureOut">
              <a:rPr lang="zh-CN" altLang="en-US" smtClean="0"/>
              <a:t>2022-06-17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4506B-BC40-4499-9983-8023EA748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2E61-4156-4A76-AE74-AFEBBF32D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4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8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31" Type="http://schemas.openxmlformats.org/officeDocument/2006/relationships/image" Target="../media/image80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6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28.png"/><Relationship Id="rId3" Type="http://schemas.openxmlformats.org/officeDocument/2006/relationships/image" Target="../media/image96.png"/><Relationship Id="rId21" Type="http://schemas.openxmlformats.org/officeDocument/2006/relationships/image" Target="../media/image123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27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29" Type="http://schemas.openxmlformats.org/officeDocument/2006/relationships/image" Target="../media/image1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26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23" Type="http://schemas.openxmlformats.org/officeDocument/2006/relationships/image" Target="../media/image125.png"/><Relationship Id="rId28" Type="http://schemas.openxmlformats.org/officeDocument/2006/relationships/image" Target="../media/image130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24.png"/><Relationship Id="rId27" Type="http://schemas.openxmlformats.org/officeDocument/2006/relationships/image" Target="../media/image12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6.png"/><Relationship Id="rId21" Type="http://schemas.openxmlformats.org/officeDocument/2006/relationships/image" Target="../media/image132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26" Type="http://schemas.openxmlformats.org/officeDocument/2006/relationships/image" Target="../media/image158.png"/><Relationship Id="rId3" Type="http://schemas.openxmlformats.org/officeDocument/2006/relationships/image" Target="../media/image135.png"/><Relationship Id="rId21" Type="http://schemas.openxmlformats.org/officeDocument/2006/relationships/image" Target="../media/image153.png"/><Relationship Id="rId34" Type="http://schemas.openxmlformats.org/officeDocument/2006/relationships/image" Target="../media/image166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5" Type="http://schemas.openxmlformats.org/officeDocument/2006/relationships/image" Target="../media/image157.png"/><Relationship Id="rId33" Type="http://schemas.openxmlformats.org/officeDocument/2006/relationships/image" Target="../media/image165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29" Type="http://schemas.openxmlformats.org/officeDocument/2006/relationships/image" Target="../media/image16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24" Type="http://schemas.openxmlformats.org/officeDocument/2006/relationships/image" Target="../media/image156.png"/><Relationship Id="rId32" Type="http://schemas.openxmlformats.org/officeDocument/2006/relationships/image" Target="../media/image164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23" Type="http://schemas.openxmlformats.org/officeDocument/2006/relationships/image" Target="../media/image155.png"/><Relationship Id="rId28" Type="http://schemas.openxmlformats.org/officeDocument/2006/relationships/image" Target="../media/image160.png"/><Relationship Id="rId10" Type="http://schemas.openxmlformats.org/officeDocument/2006/relationships/image" Target="../media/image142.png"/><Relationship Id="rId19" Type="http://schemas.openxmlformats.org/officeDocument/2006/relationships/image" Target="../media/image151.png"/><Relationship Id="rId31" Type="http://schemas.openxmlformats.org/officeDocument/2006/relationships/image" Target="../media/image163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Relationship Id="rId22" Type="http://schemas.openxmlformats.org/officeDocument/2006/relationships/image" Target="../media/image154.png"/><Relationship Id="rId27" Type="http://schemas.openxmlformats.org/officeDocument/2006/relationships/image" Target="../media/image159.png"/><Relationship Id="rId30" Type="http://schemas.openxmlformats.org/officeDocument/2006/relationships/image" Target="../media/image162.png"/><Relationship Id="rId8" Type="http://schemas.openxmlformats.org/officeDocument/2006/relationships/image" Target="../media/image1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png"/><Relationship Id="rId13" Type="http://schemas.openxmlformats.org/officeDocument/2006/relationships/image" Target="../media/image171.png"/><Relationship Id="rId18" Type="http://schemas.openxmlformats.org/officeDocument/2006/relationships/image" Target="../media/image176.png"/><Relationship Id="rId26" Type="http://schemas.openxmlformats.org/officeDocument/2006/relationships/image" Target="../media/image184.png"/><Relationship Id="rId3" Type="http://schemas.openxmlformats.org/officeDocument/2006/relationships/image" Target="../media/image167.png"/><Relationship Id="rId21" Type="http://schemas.openxmlformats.org/officeDocument/2006/relationships/image" Target="../media/image179.png"/><Relationship Id="rId7" Type="http://schemas.openxmlformats.org/officeDocument/2006/relationships/image" Target="../media/image354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5" Type="http://schemas.openxmlformats.org/officeDocument/2006/relationships/image" Target="../media/image183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74.png"/><Relationship Id="rId20" Type="http://schemas.openxmlformats.org/officeDocument/2006/relationships/image" Target="../media/image178.png"/><Relationship Id="rId29" Type="http://schemas.openxmlformats.org/officeDocument/2006/relationships/image" Target="../media/image18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3.png"/><Relationship Id="rId11" Type="http://schemas.openxmlformats.org/officeDocument/2006/relationships/image" Target="../media/image169.png"/><Relationship Id="rId24" Type="http://schemas.openxmlformats.org/officeDocument/2006/relationships/image" Target="../media/image182.png"/><Relationship Id="rId15" Type="http://schemas.openxmlformats.org/officeDocument/2006/relationships/image" Target="../media/image173.png"/><Relationship Id="rId23" Type="http://schemas.openxmlformats.org/officeDocument/2006/relationships/image" Target="../media/image181.png"/><Relationship Id="rId28" Type="http://schemas.openxmlformats.org/officeDocument/2006/relationships/image" Target="../media/image186.png"/><Relationship Id="rId10" Type="http://schemas.openxmlformats.org/officeDocument/2006/relationships/image" Target="../media/image357.png"/><Relationship Id="rId19" Type="http://schemas.openxmlformats.org/officeDocument/2006/relationships/image" Target="../media/image177.png"/><Relationship Id="rId31" Type="http://schemas.openxmlformats.org/officeDocument/2006/relationships/image" Target="../media/image189.png"/><Relationship Id="rId4" Type="http://schemas.openxmlformats.org/officeDocument/2006/relationships/image" Target="../media/image168.png"/><Relationship Id="rId9" Type="http://schemas.openxmlformats.org/officeDocument/2006/relationships/image" Target="../media/image356.png"/><Relationship Id="rId14" Type="http://schemas.openxmlformats.org/officeDocument/2006/relationships/image" Target="../media/image172.png"/><Relationship Id="rId22" Type="http://schemas.openxmlformats.org/officeDocument/2006/relationships/image" Target="../media/image180.png"/><Relationship Id="rId27" Type="http://schemas.openxmlformats.org/officeDocument/2006/relationships/image" Target="../media/image185.png"/><Relationship Id="rId30" Type="http://schemas.openxmlformats.org/officeDocument/2006/relationships/image" Target="../media/image18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18" Type="http://schemas.openxmlformats.org/officeDocument/2006/relationships/image" Target="../media/image205.png"/><Relationship Id="rId3" Type="http://schemas.openxmlformats.org/officeDocument/2006/relationships/image" Target="../media/image190.png"/><Relationship Id="rId21" Type="http://schemas.openxmlformats.org/officeDocument/2006/relationships/image" Target="../media/image208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17" Type="http://schemas.openxmlformats.org/officeDocument/2006/relationships/image" Target="../media/image204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203.png"/><Relationship Id="rId20" Type="http://schemas.openxmlformats.org/officeDocument/2006/relationships/image" Target="../media/image20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24" Type="http://schemas.openxmlformats.org/officeDocument/2006/relationships/image" Target="../media/image211.png"/><Relationship Id="rId5" Type="http://schemas.openxmlformats.org/officeDocument/2006/relationships/image" Target="../media/image192.png"/><Relationship Id="rId15" Type="http://schemas.openxmlformats.org/officeDocument/2006/relationships/image" Target="../media/image202.png"/><Relationship Id="rId23" Type="http://schemas.openxmlformats.org/officeDocument/2006/relationships/image" Target="../media/image210.png"/><Relationship Id="rId10" Type="http://schemas.openxmlformats.org/officeDocument/2006/relationships/image" Target="../media/image197.png"/><Relationship Id="rId19" Type="http://schemas.openxmlformats.org/officeDocument/2006/relationships/image" Target="../media/image206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1.png"/><Relationship Id="rId22" Type="http://schemas.openxmlformats.org/officeDocument/2006/relationships/image" Target="../media/image20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8.png"/><Relationship Id="rId18" Type="http://schemas.openxmlformats.org/officeDocument/2006/relationships/image" Target="../media/image223.png"/><Relationship Id="rId26" Type="http://schemas.openxmlformats.org/officeDocument/2006/relationships/image" Target="../media/image231.png"/><Relationship Id="rId39" Type="http://schemas.openxmlformats.org/officeDocument/2006/relationships/image" Target="../media/image244.png"/><Relationship Id="rId21" Type="http://schemas.openxmlformats.org/officeDocument/2006/relationships/image" Target="../media/image226.png"/><Relationship Id="rId34" Type="http://schemas.openxmlformats.org/officeDocument/2006/relationships/image" Target="../media/image239.png"/><Relationship Id="rId42" Type="http://schemas.openxmlformats.org/officeDocument/2006/relationships/image" Target="../media/image247.png"/><Relationship Id="rId47" Type="http://schemas.openxmlformats.org/officeDocument/2006/relationships/image" Target="../media/image252.png"/><Relationship Id="rId7" Type="http://schemas.openxmlformats.org/officeDocument/2006/relationships/image" Target="../media/image354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221.png"/><Relationship Id="rId29" Type="http://schemas.openxmlformats.org/officeDocument/2006/relationships/image" Target="../media/image23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3.png"/><Relationship Id="rId11" Type="http://schemas.openxmlformats.org/officeDocument/2006/relationships/image" Target="../media/image216.png"/><Relationship Id="rId24" Type="http://schemas.openxmlformats.org/officeDocument/2006/relationships/image" Target="../media/image229.png"/><Relationship Id="rId32" Type="http://schemas.openxmlformats.org/officeDocument/2006/relationships/image" Target="../media/image237.png"/><Relationship Id="rId37" Type="http://schemas.openxmlformats.org/officeDocument/2006/relationships/image" Target="../media/image242.png"/><Relationship Id="rId40" Type="http://schemas.openxmlformats.org/officeDocument/2006/relationships/image" Target="../media/image245.png"/><Relationship Id="rId45" Type="http://schemas.openxmlformats.org/officeDocument/2006/relationships/image" Target="../media/image250.png"/><Relationship Id="rId15" Type="http://schemas.openxmlformats.org/officeDocument/2006/relationships/image" Target="../media/image220.png"/><Relationship Id="rId23" Type="http://schemas.openxmlformats.org/officeDocument/2006/relationships/image" Target="../media/image228.png"/><Relationship Id="rId28" Type="http://schemas.openxmlformats.org/officeDocument/2006/relationships/image" Target="../media/image233.png"/><Relationship Id="rId36" Type="http://schemas.openxmlformats.org/officeDocument/2006/relationships/image" Target="../media/image241.png"/><Relationship Id="rId49" Type="http://schemas.openxmlformats.org/officeDocument/2006/relationships/image" Target="../media/image254.png"/><Relationship Id="rId10" Type="http://schemas.openxmlformats.org/officeDocument/2006/relationships/image" Target="../media/image215.png"/><Relationship Id="rId19" Type="http://schemas.openxmlformats.org/officeDocument/2006/relationships/image" Target="../media/image224.png"/><Relationship Id="rId31" Type="http://schemas.openxmlformats.org/officeDocument/2006/relationships/image" Target="../media/image236.png"/><Relationship Id="rId44" Type="http://schemas.openxmlformats.org/officeDocument/2006/relationships/image" Target="../media/image249.png"/><Relationship Id="rId9" Type="http://schemas.openxmlformats.org/officeDocument/2006/relationships/image" Target="../media/image214.png"/><Relationship Id="rId14" Type="http://schemas.openxmlformats.org/officeDocument/2006/relationships/image" Target="../media/image219.png"/><Relationship Id="rId22" Type="http://schemas.openxmlformats.org/officeDocument/2006/relationships/image" Target="../media/image227.png"/><Relationship Id="rId27" Type="http://schemas.openxmlformats.org/officeDocument/2006/relationships/image" Target="../media/image232.png"/><Relationship Id="rId30" Type="http://schemas.openxmlformats.org/officeDocument/2006/relationships/image" Target="../media/image235.png"/><Relationship Id="rId35" Type="http://schemas.openxmlformats.org/officeDocument/2006/relationships/image" Target="../media/image240.png"/><Relationship Id="rId43" Type="http://schemas.openxmlformats.org/officeDocument/2006/relationships/image" Target="../media/image248.png"/><Relationship Id="rId48" Type="http://schemas.openxmlformats.org/officeDocument/2006/relationships/image" Target="../media/image253.png"/><Relationship Id="rId8" Type="http://schemas.openxmlformats.org/officeDocument/2006/relationships/image" Target="../media/image213.png"/><Relationship Id="rId12" Type="http://schemas.openxmlformats.org/officeDocument/2006/relationships/image" Target="../media/image217.png"/><Relationship Id="rId17" Type="http://schemas.openxmlformats.org/officeDocument/2006/relationships/image" Target="../media/image222.png"/><Relationship Id="rId25" Type="http://schemas.openxmlformats.org/officeDocument/2006/relationships/image" Target="../media/image230.png"/><Relationship Id="rId33" Type="http://schemas.openxmlformats.org/officeDocument/2006/relationships/image" Target="../media/image238.png"/><Relationship Id="rId38" Type="http://schemas.openxmlformats.org/officeDocument/2006/relationships/image" Target="../media/image243.png"/><Relationship Id="rId46" Type="http://schemas.openxmlformats.org/officeDocument/2006/relationships/image" Target="../media/image251.png"/><Relationship Id="rId20" Type="http://schemas.openxmlformats.org/officeDocument/2006/relationships/image" Target="../media/image225.png"/><Relationship Id="rId41" Type="http://schemas.openxmlformats.org/officeDocument/2006/relationships/image" Target="../media/image246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3.png"/><Relationship Id="rId18" Type="http://schemas.openxmlformats.org/officeDocument/2006/relationships/image" Target="../media/image228.png"/><Relationship Id="rId26" Type="http://schemas.openxmlformats.org/officeDocument/2006/relationships/image" Target="../media/image245.png"/><Relationship Id="rId39" Type="http://schemas.openxmlformats.org/officeDocument/2006/relationships/image" Target="../media/image260.png"/><Relationship Id="rId21" Type="http://schemas.openxmlformats.org/officeDocument/2006/relationships/image" Target="../media/image239.png"/><Relationship Id="rId34" Type="http://schemas.openxmlformats.org/officeDocument/2006/relationships/image" Target="../media/image253.png"/><Relationship Id="rId42" Type="http://schemas.openxmlformats.org/officeDocument/2006/relationships/image" Target="../media/image263.png"/><Relationship Id="rId47" Type="http://schemas.openxmlformats.org/officeDocument/2006/relationships/image" Target="../media/image268.png"/><Relationship Id="rId50" Type="http://schemas.openxmlformats.org/officeDocument/2006/relationships/image" Target="../media/image271.png"/><Relationship Id="rId55" Type="http://schemas.openxmlformats.org/officeDocument/2006/relationships/image" Target="../media/image276.png"/><Relationship Id="rId7" Type="http://schemas.openxmlformats.org/officeDocument/2006/relationships/image" Target="../media/image215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226.png"/><Relationship Id="rId29" Type="http://schemas.openxmlformats.org/officeDocument/2006/relationships/image" Target="../media/image248.png"/><Relationship Id="rId11" Type="http://schemas.openxmlformats.org/officeDocument/2006/relationships/image" Target="../media/image221.png"/><Relationship Id="rId24" Type="http://schemas.openxmlformats.org/officeDocument/2006/relationships/image" Target="../media/image243.png"/><Relationship Id="rId32" Type="http://schemas.openxmlformats.org/officeDocument/2006/relationships/image" Target="../media/image251.png"/><Relationship Id="rId37" Type="http://schemas.openxmlformats.org/officeDocument/2006/relationships/image" Target="../media/image258.png"/><Relationship Id="rId40" Type="http://schemas.openxmlformats.org/officeDocument/2006/relationships/image" Target="../media/image261.png"/><Relationship Id="rId45" Type="http://schemas.openxmlformats.org/officeDocument/2006/relationships/image" Target="../media/image266.png"/><Relationship Id="rId53" Type="http://schemas.openxmlformats.org/officeDocument/2006/relationships/image" Target="../media/image274.png"/><Relationship Id="rId5" Type="http://schemas.openxmlformats.org/officeDocument/2006/relationships/image" Target="../media/image213.png"/><Relationship Id="rId10" Type="http://schemas.openxmlformats.org/officeDocument/2006/relationships/image" Target="../media/image219.png"/><Relationship Id="rId19" Type="http://schemas.openxmlformats.org/officeDocument/2006/relationships/image" Target="../media/image237.png"/><Relationship Id="rId31" Type="http://schemas.openxmlformats.org/officeDocument/2006/relationships/image" Target="../media/image250.png"/><Relationship Id="rId44" Type="http://schemas.openxmlformats.org/officeDocument/2006/relationships/image" Target="../media/image265.png"/><Relationship Id="rId52" Type="http://schemas.openxmlformats.org/officeDocument/2006/relationships/image" Target="../media/image273.png"/><Relationship Id="rId4" Type="http://schemas.openxmlformats.org/officeDocument/2006/relationships/image" Target="../media/image256.png"/><Relationship Id="rId9" Type="http://schemas.openxmlformats.org/officeDocument/2006/relationships/image" Target="../media/image218.png"/><Relationship Id="rId14" Type="http://schemas.openxmlformats.org/officeDocument/2006/relationships/image" Target="../media/image224.png"/><Relationship Id="rId22" Type="http://schemas.openxmlformats.org/officeDocument/2006/relationships/image" Target="../media/image241.png"/><Relationship Id="rId27" Type="http://schemas.openxmlformats.org/officeDocument/2006/relationships/image" Target="../media/image246.png"/><Relationship Id="rId30" Type="http://schemas.openxmlformats.org/officeDocument/2006/relationships/image" Target="../media/image249.png"/><Relationship Id="rId35" Type="http://schemas.openxmlformats.org/officeDocument/2006/relationships/image" Target="../media/image254.png"/><Relationship Id="rId43" Type="http://schemas.openxmlformats.org/officeDocument/2006/relationships/image" Target="../media/image264.png"/><Relationship Id="rId48" Type="http://schemas.openxmlformats.org/officeDocument/2006/relationships/image" Target="../media/image269.png"/><Relationship Id="rId56" Type="http://schemas.openxmlformats.org/officeDocument/2006/relationships/image" Target="../media/image277.png"/><Relationship Id="rId8" Type="http://schemas.openxmlformats.org/officeDocument/2006/relationships/image" Target="../media/image216.png"/><Relationship Id="rId51" Type="http://schemas.openxmlformats.org/officeDocument/2006/relationships/image" Target="../media/image272.png"/><Relationship Id="rId3" Type="http://schemas.openxmlformats.org/officeDocument/2006/relationships/image" Target="../media/image255.png"/><Relationship Id="rId12" Type="http://schemas.openxmlformats.org/officeDocument/2006/relationships/image" Target="../media/image222.png"/><Relationship Id="rId17" Type="http://schemas.openxmlformats.org/officeDocument/2006/relationships/image" Target="../media/image227.png"/><Relationship Id="rId25" Type="http://schemas.openxmlformats.org/officeDocument/2006/relationships/image" Target="../media/image244.png"/><Relationship Id="rId33" Type="http://schemas.openxmlformats.org/officeDocument/2006/relationships/image" Target="../media/image252.png"/><Relationship Id="rId38" Type="http://schemas.openxmlformats.org/officeDocument/2006/relationships/image" Target="../media/image259.png"/><Relationship Id="rId46" Type="http://schemas.openxmlformats.org/officeDocument/2006/relationships/image" Target="../media/image267.png"/><Relationship Id="rId20" Type="http://schemas.openxmlformats.org/officeDocument/2006/relationships/image" Target="../media/image238.png"/><Relationship Id="rId41" Type="http://schemas.openxmlformats.org/officeDocument/2006/relationships/image" Target="../media/image262.png"/><Relationship Id="rId54" Type="http://schemas.openxmlformats.org/officeDocument/2006/relationships/image" Target="../media/image27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4.png"/><Relationship Id="rId15" Type="http://schemas.openxmlformats.org/officeDocument/2006/relationships/image" Target="../media/image225.png"/><Relationship Id="rId23" Type="http://schemas.openxmlformats.org/officeDocument/2006/relationships/image" Target="../media/image242.png"/><Relationship Id="rId28" Type="http://schemas.openxmlformats.org/officeDocument/2006/relationships/image" Target="../media/image247.png"/><Relationship Id="rId36" Type="http://schemas.openxmlformats.org/officeDocument/2006/relationships/image" Target="../media/image257.png"/><Relationship Id="rId49" Type="http://schemas.openxmlformats.org/officeDocument/2006/relationships/image" Target="../media/image27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4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2.png"/><Relationship Id="rId5" Type="http://schemas.openxmlformats.org/officeDocument/2006/relationships/image" Target="../media/image281.png"/><Relationship Id="rId4" Type="http://schemas.openxmlformats.org/officeDocument/2006/relationships/image" Target="../media/image28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6.png"/><Relationship Id="rId5" Type="http://schemas.openxmlformats.org/officeDocument/2006/relationships/image" Target="../media/image285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0" y="2501900"/>
            <a:ext cx="9108504" cy="1935163"/>
          </a:xfrm>
        </p:spPr>
        <p:txBody>
          <a:bodyPr anchor="ctr" anchorCtr="1"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第十一章 目标代码生成</a:t>
            </a:r>
            <a:endParaRPr lang="en-US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2497578" y="4842481"/>
            <a:ext cx="1885950" cy="1159669"/>
          </a:xfrm>
        </p:spPr>
        <p:txBody>
          <a:bodyPr>
            <a:normAutofit/>
          </a:bodyPr>
          <a:lstStyle/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授课教师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手机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邮箱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编译原理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412883" y="4797152"/>
            <a:ext cx="3615501" cy="11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：余仲星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15866821709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（微信同号）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zhongxing.yu@sdu.edu.cn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5A7FF-0B1E-4B4C-9019-594EEA95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目标机器模型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目标机器模型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81591"/>
                <a:ext cx="8856984" cy="4687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比较与跳转指令</a:t>
                </a:r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无条件跳转到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单元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𝐶𝑀𝑃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单元和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单元的内容比较，根据比较情况把机器内部特征寄存器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𝐶𝑇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置成相应状态，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,1,2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分别表示小于、等于、大于。</a:t>
                </a:r>
                <a:endParaRPr lang="en-US" altLang="zh-CN" sz="1800" b="0" dirty="0">
                  <a:solidFill>
                    <a:srgbClr val="1B998B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𝐶𝑇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则跳转到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单元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𝐶𝑇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𝐶𝑇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则跳转到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单元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𝐶𝑇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则跳转到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单元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𝐶𝑇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则跳转到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单元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𝐶𝑇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则跳转到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单元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𝐶𝑇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𝐶𝑇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则跳转到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单元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81591"/>
                <a:ext cx="8856984" cy="4687565"/>
              </a:xfrm>
              <a:prstGeom prst="rect">
                <a:avLst/>
              </a:prstGeom>
              <a:blipFill>
                <a:blip r:embed="rId3"/>
                <a:stretch>
                  <a:fillRect l="-619" b="-11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85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77806"/>
            <a:ext cx="7848872" cy="452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目标机器模型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一个简单的代码生成器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待用信息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寄存器描述和地址描述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代码生成算法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寄存器分配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11.5 DAG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的目标代码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7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一个简单的代码生成器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一个简单的代码生成器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24744"/>
                <a:ext cx="8856984" cy="18004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11.1】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，中间代码如下</a:t>
                </a: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24744"/>
                <a:ext cx="8856984" cy="1800493"/>
              </a:xfrm>
              <a:prstGeom prst="rect">
                <a:avLst/>
              </a:prstGeom>
              <a:blipFill>
                <a:blip r:embed="rId3"/>
                <a:stretch>
                  <a:fillRect l="-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90C56D43-9F36-4F8B-B7B1-A23C1AEF4C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2925237"/>
                <a:ext cx="3816424" cy="1800493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，可以简单翻译为：</a:t>
                </a: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𝐴𝐷𝐷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𝑆𝑇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90C56D43-9F36-4F8B-B7B1-A23C1AEF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925237"/>
                <a:ext cx="3816424" cy="1800493"/>
              </a:xfrm>
              <a:prstGeom prst="rect">
                <a:avLst/>
              </a:prstGeom>
              <a:blipFill>
                <a:blip r:embed="rId4"/>
                <a:stretch>
                  <a:fillRect l="-1431" r="-795"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D3BD06A8-D7AF-4D5F-A002-CDC707B3D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8481" y="2078350"/>
                <a:ext cx="3240360" cy="4293483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目标代码</a:t>
                </a:r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𝐴𝐷𝐷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𝐿𝐷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𝑀𝑈𝐿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𝐿𝐷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𝐴𝐷𝐷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D3BD06A8-D7AF-4D5F-A002-CDC707B3D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8481" y="2078350"/>
                <a:ext cx="3240360" cy="4293483"/>
              </a:xfrm>
              <a:prstGeom prst="rect">
                <a:avLst/>
              </a:prstGeom>
              <a:blipFill>
                <a:blip r:embed="rId5"/>
                <a:stretch>
                  <a:fillRect l="-1685"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6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一个简单的代码生成器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一个简单的代码生成器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9912" y="1327164"/>
                <a:ext cx="5114943" cy="227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问题</a:t>
                </a:r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lvl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指令（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）（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）存储后马上取出，寄存器内容未变化，因此是多余的；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lvl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临时变量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是生成中间代码引入到，基本块后不活跃，因此（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）（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）多余。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912" y="1327164"/>
                <a:ext cx="5114943" cy="2277675"/>
              </a:xfrm>
              <a:prstGeom prst="rect">
                <a:avLst/>
              </a:prstGeom>
              <a:blipFill>
                <a:blip r:embed="rId3"/>
                <a:stretch>
                  <a:fillRect l="-1073" b="-34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D3BD06A8-D7AF-4D5F-A002-CDC707B3D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520" y="1327164"/>
                <a:ext cx="3240360" cy="4293483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目标代码</a:t>
                </a:r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𝐴𝐷𝐷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1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𝑆𝑇</m:t>
                      </m:r>
                      <m:r>
                        <a:rPr lang="en-US" altLang="zh-CN" sz="1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1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𝐿𝐷</m:t>
                      </m:r>
                      <m:r>
                        <a:rPr lang="en-US" altLang="zh-CN" sz="1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𝑀𝑈𝐿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sz="1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𝑆𝑇</m:t>
                      </m:r>
                      <m:r>
                        <a:rPr lang="en-US" altLang="zh-CN" sz="1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CN" sz="1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𝐿𝐷</m:t>
                      </m:r>
                      <m:r>
                        <a:rPr lang="en-US" altLang="zh-CN" sz="1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𝐴𝐷𝐷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D3BD06A8-D7AF-4D5F-A002-CDC707B3D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327164"/>
                <a:ext cx="3240360" cy="4293483"/>
              </a:xfrm>
              <a:prstGeom prst="rect">
                <a:avLst/>
              </a:prstGeom>
              <a:blipFill>
                <a:blip r:embed="rId4"/>
                <a:stretch>
                  <a:fillRect l="-1685"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9554CA-84EC-4AF1-AD57-5840F46D3C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992" y="3789707"/>
                <a:ext cx="3240360" cy="2631490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优化后的目标代码</a:t>
                </a:r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𝐴𝐷𝐷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𝑀𝑈𝐿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𝐴𝐷𝐷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9554CA-84EC-4AF1-AD57-5840F46D3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9992" y="3789707"/>
                <a:ext cx="3240360" cy="2631490"/>
              </a:xfrm>
              <a:prstGeom prst="rect">
                <a:avLst/>
              </a:prstGeom>
              <a:blipFill>
                <a:blip r:embed="rId5"/>
                <a:stretch>
                  <a:fillRect l="-1685"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2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77806"/>
            <a:ext cx="7848872" cy="452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目标机器模型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一个简单的代码生成器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11.3.1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待用信息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寄存器描述和地址描述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代码生成算法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寄存器分配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11.5 DAG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的目标代码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待用信息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待用信息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86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一个基本块范围内考虑如何充分利用寄存器的问题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当生成计算某变量值的目标代码时，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尽可能的将该变量的值保存在寄存器中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，直到该寄存器必须用来存放别的变量值，或达到基本块的出口；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后续的目标代码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尽可能的引用保存在寄存器的值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，而不访问主存。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D8EE4-5E7E-49BA-A909-DB251736A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986279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具体做法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还要引用的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变量值尽可能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保存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在寄存器中；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把基本块内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不再被引用的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变量所占用的寄存器及早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释放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5FF77E42-A972-4C9D-81FF-A2B5FABA44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4432957"/>
                <a:ext cx="8856984" cy="1446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为此，当翻译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时，需要知道：</a:t>
                </a:r>
              </a:p>
              <a:p>
                <a:pPr marL="644525" lvl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是否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还会在基本块内被引用，即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活跃信息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lvl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哪些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中间代码中被引用，即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待用信息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5FF77E42-A972-4C9D-81FF-A2B5FABA4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432957"/>
                <a:ext cx="8856984" cy="1446678"/>
              </a:xfrm>
              <a:prstGeom prst="rect">
                <a:avLst/>
              </a:prstGeom>
              <a:blipFill>
                <a:blip r:embed="rId3"/>
                <a:stretch>
                  <a:fillRect l="-619" b="-54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19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待用信息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待用信息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357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获得待用信息和活跃信息的基本思路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从基本块的出口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从后向前扫描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每个中间代码，对每个变量建立相应的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待用信息链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活跃变量信息链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如果没有进行过数据流分析，且临时变量不可跨基本块使用，则把基本块中所有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临时变量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均看作基本块出口之后的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非活跃变量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，而把所有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非临时变量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看作基本块出口之后的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活跃变量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如果某些临时变量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可以跨基本块引用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，那么也把它们看作基本块出口之后的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活跃变量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C72A23C6-52E0-4AD3-8F08-1C0EF1603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4704314"/>
                <a:ext cx="8856984" cy="191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符号</a:t>
                </a:r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lvl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符号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×,×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表示待用及活跃信息；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lvl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待用信息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表示下一个引用点；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lvl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活跃信息用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表示活跃。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C72A23C6-52E0-4AD3-8F08-1C0EF1603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704314"/>
                <a:ext cx="8856984" cy="1916935"/>
              </a:xfrm>
              <a:prstGeom prst="rect">
                <a:avLst/>
              </a:prstGeom>
              <a:blipFill>
                <a:blip r:embed="rId3"/>
                <a:stretch>
                  <a:fillRect l="-619" b="-44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16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获取待用信息的算法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待用信息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24744"/>
                <a:ext cx="8856984" cy="4161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为每个变量建立待用和活跃信息链，每条中间代码的变量可附加该信息</a:t>
                </a:r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(1) 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初始化，把基本块中各变量的符号表中，待用信息栏填为“非待用”；并根据变量在基本块出口之后是不是活跃，填写活跃信息栏。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 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从基本块出口到基本块入口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由后向前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依次处理各个中间代码，对每个中间代码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076325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把符号表中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的待用信息和活跃信息附加到中间代码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076325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把符号表中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的待用信息和活跃信息分别置为“非待用”和“非活跃”；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076325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把符号表中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的待用信息和活跃信息附加到中间代码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076325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把符号表中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zh-CN" altLang="en-US" sz="18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的待用信息置为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，活跃信息置为“活跃”。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24744"/>
                <a:ext cx="8856984" cy="4161267"/>
              </a:xfrm>
              <a:prstGeom prst="rect">
                <a:avLst/>
              </a:prstGeom>
              <a:blipFill>
                <a:blip r:embed="rId3"/>
                <a:stretch>
                  <a:fillRect l="-619" b="-1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88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待用信息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548680"/>
                <a:ext cx="8856984" cy="975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11.2】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考察基本块，其中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是出口活跃变量，计算待用信息和活跃信息。</a:t>
                </a: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48680"/>
                <a:ext cx="8856984" cy="975780"/>
              </a:xfrm>
              <a:prstGeom prst="rect">
                <a:avLst/>
              </a:prstGeom>
              <a:blipFill>
                <a:blip r:embed="rId3"/>
                <a:stretch>
                  <a:fillRect l="-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EBEC121-A841-48C2-97A2-74553AB10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79311"/>
              </p:ext>
            </p:extLst>
          </p:nvPr>
        </p:nvGraphicFramePr>
        <p:xfrm>
          <a:off x="467544" y="1667895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786723978"/>
                    </a:ext>
                  </a:extLst>
                </a:gridCol>
                <a:gridCol w="4871864">
                  <a:extLst>
                    <a:ext uri="{9D8B030D-6E8A-4147-A177-3AD203B41FA5}">
                      <a16:colId xmlns:a16="http://schemas.microsoft.com/office/drawing/2014/main" val="630231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待用信息及活跃信息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5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64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3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25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69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7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273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2DDDD59-D528-4E84-BFAF-C00ECEB800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5641684"/>
                  </p:ext>
                </p:extLst>
              </p:nvPr>
            </p:nvGraphicFramePr>
            <p:xfrm>
              <a:off x="467544" y="4869160"/>
              <a:ext cx="741682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3786723978"/>
                        </a:ext>
                      </a:extLst>
                    </a:gridCol>
                    <a:gridCol w="1482585">
                      <a:extLst>
                        <a:ext uri="{9D8B030D-6E8A-4147-A177-3AD203B41FA5}">
                          <a16:colId xmlns:a16="http://schemas.microsoft.com/office/drawing/2014/main" val="630231226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3595251653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836486031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36904317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序号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中间代码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左值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左操作数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右操作数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539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256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643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  <m:r>
                                  <a:rPr lang="en-US" altLang="zh-CN" sz="18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734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  <m:r>
                                  <a:rPr lang="en-US" altLang="zh-CN" sz="18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02508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2DDDD59-D528-4E84-BFAF-C00ECEB800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5641684"/>
                  </p:ext>
                </p:extLst>
              </p:nvPr>
            </p:nvGraphicFramePr>
            <p:xfrm>
              <a:off x="467544" y="4869160"/>
              <a:ext cx="741682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3786723978"/>
                        </a:ext>
                      </a:extLst>
                    </a:gridCol>
                    <a:gridCol w="1482585">
                      <a:extLst>
                        <a:ext uri="{9D8B030D-6E8A-4147-A177-3AD203B41FA5}">
                          <a16:colId xmlns:a16="http://schemas.microsoft.com/office/drawing/2014/main" val="630231226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3595251653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836486031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36904317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序号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中间代码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左值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左操作数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右操作数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539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770" t="-108197" r="-3524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256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770" t="-208197" r="-3524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643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770" t="-308197" r="-3524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734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770" t="-408197" r="-3524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02508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9A65B1-9239-46F1-A317-408562C9F09A}"/>
                  </a:ext>
                </a:extLst>
              </p:cNvPr>
              <p:cNvSpPr txBox="1"/>
              <p:nvPr/>
            </p:nvSpPr>
            <p:spPr>
              <a:xfrm>
                <a:off x="1619672" y="2004208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9A65B1-9239-46F1-A317-408562C9F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004208"/>
                <a:ext cx="86273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6A90A4B-77C8-49A6-B5C8-8B0B196ED01B}"/>
                  </a:ext>
                </a:extLst>
              </p:cNvPr>
              <p:cNvSpPr txBox="1"/>
              <p:nvPr/>
            </p:nvSpPr>
            <p:spPr>
              <a:xfrm>
                <a:off x="1619672" y="2379254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6A90A4B-77C8-49A6-B5C8-8B0B196ED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379254"/>
                <a:ext cx="86273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8FCDEBE-6247-4AD3-A07E-82FAC6C5AC6F}"/>
                  </a:ext>
                </a:extLst>
              </p:cNvPr>
              <p:cNvSpPr txBox="1"/>
              <p:nvPr/>
            </p:nvSpPr>
            <p:spPr>
              <a:xfrm>
                <a:off x="1619672" y="2754300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8FCDEBE-6247-4AD3-A07E-82FAC6C5A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754300"/>
                <a:ext cx="86273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1A8CE9A-C11F-4C81-A758-3945573BC70C}"/>
                  </a:ext>
                </a:extLst>
              </p:cNvPr>
              <p:cNvSpPr txBox="1"/>
              <p:nvPr/>
            </p:nvSpPr>
            <p:spPr>
              <a:xfrm>
                <a:off x="1619672" y="3129347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1A8CE9A-C11F-4C81-A758-3945573BC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129347"/>
                <a:ext cx="86273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B528AE-F1A3-4BB1-9E7A-D5D753C66E21}"/>
                  </a:ext>
                </a:extLst>
              </p:cNvPr>
              <p:cNvSpPr txBox="1"/>
              <p:nvPr/>
            </p:nvSpPr>
            <p:spPr>
              <a:xfrm>
                <a:off x="1619672" y="3504393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B528AE-F1A3-4BB1-9E7A-D5D753C66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504393"/>
                <a:ext cx="86273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16748B4-B3F3-406C-826E-F038A4E87A5B}"/>
                  </a:ext>
                </a:extLst>
              </p:cNvPr>
              <p:cNvSpPr txBox="1"/>
              <p:nvPr/>
            </p:nvSpPr>
            <p:spPr>
              <a:xfrm>
                <a:off x="1619672" y="3879440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16748B4-B3F3-406C-826E-F038A4E8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879440"/>
                <a:ext cx="862737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780C06B-3744-4A4E-89B0-5DED20FBC842}"/>
                  </a:ext>
                </a:extLst>
              </p:cNvPr>
              <p:cNvSpPr txBox="1"/>
              <p:nvPr/>
            </p:nvSpPr>
            <p:spPr>
              <a:xfrm>
                <a:off x="1619672" y="4254487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780C06B-3744-4A4E-89B0-5DED20FBC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254487"/>
                <a:ext cx="862737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25CA751-BA51-4B32-B8F2-FF3477713C59}"/>
                  </a:ext>
                </a:extLst>
              </p:cNvPr>
              <p:cNvSpPr txBox="1"/>
              <p:nvPr/>
            </p:nvSpPr>
            <p:spPr>
              <a:xfrm>
                <a:off x="3084175" y="6330976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25CA751-BA51-4B32-B8F2-FF3477713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175" y="6330976"/>
                <a:ext cx="862737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1A1D24B-ABF9-430B-A82B-156FCCF05A25}"/>
                  </a:ext>
                </a:extLst>
              </p:cNvPr>
              <p:cNvSpPr txBox="1"/>
              <p:nvPr/>
            </p:nvSpPr>
            <p:spPr>
              <a:xfrm>
                <a:off x="2482409" y="4254487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1A1D24B-ABF9-430B-A82B-156FCCF05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09" y="4254487"/>
                <a:ext cx="1120820" cy="369332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284897B-DCE2-4851-A72B-D1E72AE076BE}"/>
                  </a:ext>
                </a:extLst>
              </p:cNvPr>
              <p:cNvSpPr txBox="1"/>
              <p:nvPr/>
            </p:nvSpPr>
            <p:spPr>
              <a:xfrm>
                <a:off x="4831103" y="6330976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284897B-DCE2-4851-A72B-D1E72AE07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103" y="6330976"/>
                <a:ext cx="862737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341966F-B0FD-453C-8F5B-9E1410CE0722}"/>
                  </a:ext>
                </a:extLst>
              </p:cNvPr>
              <p:cNvSpPr txBox="1"/>
              <p:nvPr/>
            </p:nvSpPr>
            <p:spPr>
              <a:xfrm>
                <a:off x="6594599" y="6354028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341966F-B0FD-453C-8F5B-9E1410CE0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599" y="6354028"/>
                <a:ext cx="862737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301FF4E-E4D0-435C-AC83-CE0BE418F037}"/>
                  </a:ext>
                </a:extLst>
              </p:cNvPr>
              <p:cNvSpPr txBox="1"/>
              <p:nvPr/>
            </p:nvSpPr>
            <p:spPr>
              <a:xfrm>
                <a:off x="2482409" y="3504393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301FF4E-E4D0-435C-AC83-CE0BE418F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09" y="3504393"/>
                <a:ext cx="1075936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12EA8B-8A1D-466D-A57C-9FF5740232C5}"/>
                  </a:ext>
                </a:extLst>
              </p:cNvPr>
              <p:cNvSpPr txBox="1"/>
              <p:nvPr/>
            </p:nvSpPr>
            <p:spPr>
              <a:xfrm>
                <a:off x="2482409" y="3879440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12EA8B-8A1D-466D-A57C-9FF57402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09" y="3879440"/>
                <a:ext cx="1075936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A3FF082F-472D-4E6E-A649-C24336B57609}"/>
              </a:ext>
            </a:extLst>
          </p:cNvPr>
          <p:cNvSpPr/>
          <p:nvPr/>
        </p:nvSpPr>
        <p:spPr bwMode="auto">
          <a:xfrm>
            <a:off x="467542" y="6354029"/>
            <a:ext cx="2211321" cy="34628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C7B0D63-5968-4BA4-985D-6CA2F5772411}"/>
              </a:ext>
            </a:extLst>
          </p:cNvPr>
          <p:cNvSpPr/>
          <p:nvPr/>
        </p:nvSpPr>
        <p:spPr bwMode="auto">
          <a:xfrm>
            <a:off x="467542" y="6000064"/>
            <a:ext cx="2211321" cy="34628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D66F3FE-D17B-4C89-8DCD-900021B959D6}"/>
                  </a:ext>
                </a:extLst>
              </p:cNvPr>
              <p:cNvSpPr txBox="1"/>
              <p:nvPr/>
            </p:nvSpPr>
            <p:spPr>
              <a:xfrm>
                <a:off x="3120627" y="5992380"/>
                <a:ext cx="789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D66F3FE-D17B-4C89-8DCD-900021B95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627" y="5992380"/>
                <a:ext cx="789832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7D6E8B3-0240-4028-8E78-BC1A85A5290C}"/>
                  </a:ext>
                </a:extLst>
              </p:cNvPr>
              <p:cNvSpPr txBox="1"/>
              <p:nvPr/>
            </p:nvSpPr>
            <p:spPr>
              <a:xfrm>
                <a:off x="3558345" y="387944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7D6E8B3-0240-4028-8E78-BC1A85A52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45" y="3879440"/>
                <a:ext cx="1120820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E6F6464-3437-4830-88B3-0807DDCA83B3}"/>
                  </a:ext>
                </a:extLst>
              </p:cNvPr>
              <p:cNvSpPr txBox="1"/>
              <p:nvPr/>
            </p:nvSpPr>
            <p:spPr>
              <a:xfrm>
                <a:off x="2482409" y="2004208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E6F6464-3437-4830-88B3-0807DDCA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09" y="2004208"/>
                <a:ext cx="1075936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77E97F8-8A02-4AA5-96F6-BC863AE4EBCA}"/>
                  </a:ext>
                </a:extLst>
              </p:cNvPr>
              <p:cNvSpPr txBox="1"/>
              <p:nvPr/>
            </p:nvSpPr>
            <p:spPr>
              <a:xfrm>
                <a:off x="3558345" y="3504393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77E97F8-8A02-4AA5-96F6-BC863AE4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45" y="3504393"/>
                <a:ext cx="1075936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262B6BD-30F7-4FC6-BE63-BE9792E0E97E}"/>
                  </a:ext>
                </a:extLst>
              </p:cNvPr>
              <p:cNvSpPr txBox="1"/>
              <p:nvPr/>
            </p:nvSpPr>
            <p:spPr>
              <a:xfrm>
                <a:off x="4831103" y="5992380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262B6BD-30F7-4FC6-BE63-BE9792E0E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103" y="5992380"/>
                <a:ext cx="862737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0DD7A26-3079-4685-AF37-44054FE2E566}"/>
                  </a:ext>
                </a:extLst>
              </p:cNvPr>
              <p:cNvSpPr txBox="1"/>
              <p:nvPr/>
            </p:nvSpPr>
            <p:spPr>
              <a:xfrm>
                <a:off x="6631051" y="5992380"/>
                <a:ext cx="789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0DD7A26-3079-4685-AF37-44054FE2E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51" y="5992380"/>
                <a:ext cx="789832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DAC3AB2F-5083-4FCE-B308-C292244DC16B}"/>
              </a:ext>
            </a:extLst>
          </p:cNvPr>
          <p:cNvSpPr/>
          <p:nvPr/>
        </p:nvSpPr>
        <p:spPr bwMode="auto">
          <a:xfrm>
            <a:off x="467542" y="5623120"/>
            <a:ext cx="2211321" cy="34628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2C7568D-7E95-4AAE-B547-C419D359294E}"/>
                  </a:ext>
                </a:extLst>
              </p:cNvPr>
              <p:cNvSpPr txBox="1"/>
              <p:nvPr/>
            </p:nvSpPr>
            <p:spPr>
              <a:xfrm>
                <a:off x="3120627" y="5613443"/>
                <a:ext cx="789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2C7568D-7E95-4AAE-B547-C419D3592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627" y="5613443"/>
                <a:ext cx="789832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A8D98BE-E715-4EB8-BCAC-CEC0AD6FE3FA}"/>
                  </a:ext>
                </a:extLst>
              </p:cNvPr>
              <p:cNvSpPr txBox="1"/>
              <p:nvPr/>
            </p:nvSpPr>
            <p:spPr>
              <a:xfrm>
                <a:off x="4634281" y="3504393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A8D98BE-E715-4EB8-BCAC-CEC0AD6FE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281" y="3504393"/>
                <a:ext cx="1120820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603356-8243-45C5-8CFC-57082D64253C}"/>
                  </a:ext>
                </a:extLst>
              </p:cNvPr>
              <p:cNvSpPr txBox="1"/>
              <p:nvPr/>
            </p:nvSpPr>
            <p:spPr>
              <a:xfrm>
                <a:off x="4831103" y="5613443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603356-8243-45C5-8CFC-57082D642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103" y="5613443"/>
                <a:ext cx="862737" cy="369332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6875353-518C-4B1C-9872-3CDE3DA8113E}"/>
                  </a:ext>
                </a:extLst>
              </p:cNvPr>
              <p:cNvSpPr txBox="1"/>
              <p:nvPr/>
            </p:nvSpPr>
            <p:spPr>
              <a:xfrm>
                <a:off x="6594599" y="5613443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6875353-518C-4B1C-9872-3CDE3DA8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599" y="5613443"/>
                <a:ext cx="862737" cy="369332"/>
              </a:xfrm>
              <a:prstGeom prst="rect">
                <a:avLst/>
              </a:prstGeom>
              <a:blipFill>
                <a:blip r:embed="rId2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1268815-D77F-4B0C-8DAA-BAE271CDE764}"/>
                  </a:ext>
                </a:extLst>
              </p:cNvPr>
              <p:cNvSpPr txBox="1"/>
              <p:nvPr/>
            </p:nvSpPr>
            <p:spPr>
              <a:xfrm>
                <a:off x="2482409" y="2379254"/>
                <a:ext cx="10479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1268815-D77F-4B0C-8DAA-BAE271CDE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09" y="2379254"/>
                <a:ext cx="1047916" cy="369332"/>
              </a:xfrm>
              <a:prstGeom prst="rect">
                <a:avLst/>
              </a:prstGeom>
              <a:blipFill>
                <a:blip r:embed="rId2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ECB6603-A469-449B-8CCB-421AC5D8B38D}"/>
                  </a:ext>
                </a:extLst>
              </p:cNvPr>
              <p:cNvSpPr txBox="1"/>
              <p:nvPr/>
            </p:nvSpPr>
            <p:spPr>
              <a:xfrm>
                <a:off x="2482409" y="3129347"/>
                <a:ext cx="10479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ECB6603-A469-449B-8CCB-421AC5D8B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09" y="3129347"/>
                <a:ext cx="1047916" cy="369332"/>
              </a:xfrm>
              <a:prstGeom prst="rect">
                <a:avLst/>
              </a:prstGeom>
              <a:blipFill>
                <a:blip r:embed="rId2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DEB09E42-2571-460F-84B4-FA90396D17D4}"/>
              </a:ext>
            </a:extLst>
          </p:cNvPr>
          <p:cNvSpPr/>
          <p:nvPr/>
        </p:nvSpPr>
        <p:spPr bwMode="auto">
          <a:xfrm>
            <a:off x="467542" y="5246363"/>
            <a:ext cx="2211321" cy="34628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9E6DEBD-27E7-429C-90CE-A384A5F63440}"/>
                  </a:ext>
                </a:extLst>
              </p:cNvPr>
              <p:cNvSpPr txBox="1"/>
              <p:nvPr/>
            </p:nvSpPr>
            <p:spPr>
              <a:xfrm>
                <a:off x="3120627" y="5230184"/>
                <a:ext cx="789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9E6DEBD-27E7-429C-90CE-A384A5F63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627" y="5230184"/>
                <a:ext cx="789832" cy="369332"/>
              </a:xfrm>
              <a:prstGeom prst="rect">
                <a:avLst/>
              </a:prstGeom>
              <a:blipFill>
                <a:blip r:embed="rId3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F872DD0-FAD2-4C46-AE1C-6333F1C15E8E}"/>
                  </a:ext>
                </a:extLst>
              </p:cNvPr>
              <p:cNvSpPr txBox="1"/>
              <p:nvPr/>
            </p:nvSpPr>
            <p:spPr>
              <a:xfrm>
                <a:off x="3558345" y="2004208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F872DD0-FAD2-4C46-AE1C-6333F1C15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45" y="2004208"/>
                <a:ext cx="1120820" cy="369332"/>
              </a:xfrm>
              <a:prstGeom prst="rect">
                <a:avLst/>
              </a:prstGeom>
              <a:blipFill>
                <a:blip r:embed="rId3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51EFF0C-3395-45A0-8D87-FBAFDCC961B5}"/>
                  </a:ext>
                </a:extLst>
              </p:cNvPr>
              <p:cNvSpPr txBox="1"/>
              <p:nvPr/>
            </p:nvSpPr>
            <p:spPr>
              <a:xfrm>
                <a:off x="4867555" y="5230184"/>
                <a:ext cx="789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51EFF0C-3395-45A0-8D87-FBAFDCC96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555" y="5230184"/>
                <a:ext cx="789832" cy="369332"/>
              </a:xfrm>
              <a:prstGeom prst="rect">
                <a:avLst/>
              </a:prstGeom>
              <a:blipFill>
                <a:blip r:embed="rId3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D5B23CB-EE47-49CD-87AF-B5B76BCA5AEC}"/>
                  </a:ext>
                </a:extLst>
              </p:cNvPr>
              <p:cNvSpPr txBox="1"/>
              <p:nvPr/>
            </p:nvSpPr>
            <p:spPr>
              <a:xfrm>
                <a:off x="6558146" y="5230184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D5B23CB-EE47-49CD-87AF-B5B76BCA5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46" y="5230184"/>
                <a:ext cx="862737" cy="369332"/>
              </a:xfrm>
              <a:prstGeom prst="rect">
                <a:avLst/>
              </a:prstGeom>
              <a:blipFill>
                <a:blip r:embed="rId3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CE27901-FB5F-4025-A678-CA2395840A2C}"/>
                  </a:ext>
                </a:extLst>
              </p:cNvPr>
              <p:cNvSpPr txBox="1"/>
              <p:nvPr/>
            </p:nvSpPr>
            <p:spPr>
              <a:xfrm>
                <a:off x="3530325" y="2379254"/>
                <a:ext cx="10479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CE27901-FB5F-4025-A678-CA2395840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325" y="2379254"/>
                <a:ext cx="1047916" cy="369332"/>
              </a:xfrm>
              <a:prstGeom prst="rect">
                <a:avLst/>
              </a:prstGeom>
              <a:blipFill>
                <a:blip r:embed="rId3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913C763-59B5-4592-8CC7-A0747D63C1DA}"/>
                  </a:ext>
                </a:extLst>
              </p:cNvPr>
              <p:cNvSpPr txBox="1"/>
              <p:nvPr/>
            </p:nvSpPr>
            <p:spPr>
              <a:xfrm>
                <a:off x="2482409" y="2754300"/>
                <a:ext cx="10479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913C763-59B5-4592-8CC7-A0747D63C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09" y="2754300"/>
                <a:ext cx="1047916" cy="369332"/>
              </a:xfrm>
              <a:prstGeom prst="rect">
                <a:avLst/>
              </a:prstGeom>
              <a:blipFill>
                <a:blip r:embed="rId3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08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5" grpId="0" animBg="1"/>
      <p:bldP spid="5" grpId="1" animBg="1"/>
      <p:bldP spid="22" grpId="0" animBg="1"/>
      <p:bldP spid="22" grpId="1" animBg="1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29" grpId="1" animBg="1"/>
      <p:bldP spid="30" grpId="0"/>
      <p:bldP spid="31" grpId="0"/>
      <p:bldP spid="32" grpId="0"/>
      <p:bldP spid="33" grpId="0"/>
      <p:bldP spid="35" grpId="0"/>
      <p:bldP spid="36" grpId="0"/>
      <p:bldP spid="37" grpId="0" animBg="1"/>
      <p:bldP spid="37" grpId="1" animBg="1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77806"/>
            <a:ext cx="7848872" cy="452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目标机器模型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一个简单的代码生成器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待用信息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11.3.2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寄存器描述和地址描述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代码生成算法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寄存器分配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11.5 DAG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的目标代码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0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77806"/>
            <a:ext cx="7848872" cy="452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目标机器模型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一个简单的代码生成器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待用信息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寄存器描述和地址描述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代码生成算法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寄存器分配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11.5 DAG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的目标代码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寄存器描述和地址描述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寄存器描述和地址描述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24744"/>
                <a:ext cx="8856984" cy="1446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寄存器信息</a:t>
                </a:r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lvl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空闲？分配给某个变量？分配给几个变量（复写时出现这种情况）？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lvl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建立一个编译时用的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寄存器描述数组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𝑅𝑣𝑎𝑙𝑢𝑒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，动态地记录各寄存器的上述信息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24744"/>
                <a:ext cx="8856984" cy="1446678"/>
              </a:xfrm>
              <a:prstGeom prst="rect">
                <a:avLst/>
              </a:prstGeom>
              <a:blipFill>
                <a:blip r:embed="rId3"/>
                <a:stretch>
                  <a:fillRect l="-619" b="-5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C72A23C6-52E0-4AD3-8F08-1C0EF1603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2571422"/>
                <a:ext cx="8856984" cy="1862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变量信息</a:t>
                </a:r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lvl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如果变量存在寄存器中，自然希望使用寄存器中的值，而不是主存中的值。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lvl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建立一个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变量地址描述数组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𝐴𝑣𝑎𝑙𝑢𝑒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，动态地记录各变量现行值的存放位置：是寄存器中，还是某主存单元，还是既在寄存器又在主存单元。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C72A23C6-52E0-4AD3-8F08-1C0EF1603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571422"/>
                <a:ext cx="8856984" cy="1862176"/>
              </a:xfrm>
              <a:prstGeom prst="rect">
                <a:avLst/>
              </a:prstGeom>
              <a:blipFill>
                <a:blip r:embed="rId4"/>
                <a:stretch>
                  <a:fillRect l="-619" b="-45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33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77806"/>
            <a:ext cx="7848872" cy="452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目标机器模型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一个简单的代码生成器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待用信息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寄存器描述和地址描述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11.3.3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代码生成算法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寄存器分配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11.5 DAG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的目标代码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代码生成算法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463817"/>
                <a:ext cx="8856984" cy="634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获得存放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的寄存器𝑔𝑒𝑡𝑅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𝑖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，设第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个四元式为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存放在某个寄存器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𝑅𝑣𝑎𝑙𝑢𝑒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只包含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，同时，或者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是同一标识符，或者中间代码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的信息为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(−,−)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（即后面不再引用），则选取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为所需寄存器，转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(4)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 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失败，若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有空闲寄存器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，选择其作为所需寄存器，转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(4)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(3) 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也失败，需要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从已分配寄存器中选择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占用该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的变量也保存在主存中，或者在最远的地方被引用（即待用信息值最大）。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(4)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对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𝑅𝑣𝑎𝑙𝑢𝑒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中的每个变量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，或者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𝑅𝑣𝑎𝑙𝑢𝑒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，则：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057275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𝐴𝑣𝑎𝑙𝑢𝑒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，生成目标代码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057275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，或者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𝑅𝑣𝑎𝑙𝑢𝑒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，则令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𝐴𝑣𝑎𝑙𝑢𝑒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，否则令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𝐴𝑣𝑎𝑙𝑢𝑒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057275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删除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𝑅𝑣𝑎𝑙𝑢𝑒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057275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给出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，返回。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63817"/>
                <a:ext cx="8856984" cy="6349559"/>
              </a:xfrm>
              <a:prstGeom prst="rect">
                <a:avLst/>
              </a:prstGeom>
              <a:blipFill>
                <a:blip r:embed="rId3"/>
                <a:stretch>
                  <a:fillRect l="-619" r="-206" b="-8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403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基本块代码生成算法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代码生成算法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24744"/>
                <a:ext cx="8856984" cy="41058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对每个中间代码：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𝑔𝑒𝑡𝑅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AutoNum type="arabicParenBoth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𝐴𝑣𝑎𝑙𝑢𝑒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𝐴𝑣𝑎𝑙𝑢𝑒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，确定变量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的存放位置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；如果现行值在寄存器，则把寄存器取做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AutoNum type="arabicParenBoth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，则生成目标代码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𝐿𝐷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；否则生成目标代码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，则删除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𝐴𝑣𝑎𝑙𝑢𝑒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𝐴𝑣𝑎𝑙𝑢𝑒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AutoNum type="arabicParenBoth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𝐴𝑣𝑎𝑙𝑢𝑒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，并令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𝑣𝑎𝑙𝑢𝑒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AutoNum type="arabicParenBoth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在基本块不再引用，在基本块出口后不再活跃，且现行值在某个寄存器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，则删除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𝑅𝑣𝑎𝑙𝑢𝑒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，以及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𝐴𝑣𝑎𝑙𝑢𝑒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𝐴𝑣𝑎𝑙𝑢𝑒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24744"/>
                <a:ext cx="8856984" cy="4105868"/>
              </a:xfrm>
              <a:prstGeom prst="rect">
                <a:avLst/>
              </a:prstGeom>
              <a:blipFill>
                <a:blip r:embed="rId3"/>
                <a:stretch>
                  <a:fillRect l="-619" b="-14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287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代码生成算法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548680"/>
                <a:ext cx="8856984" cy="975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11.3】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基本块生成目标代码，假设有寄存器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48680"/>
                <a:ext cx="8856984" cy="975780"/>
              </a:xfrm>
              <a:prstGeom prst="rect">
                <a:avLst/>
              </a:prstGeom>
              <a:blipFill>
                <a:blip r:embed="rId3"/>
                <a:stretch>
                  <a:fillRect l="-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2DDDD59-D528-4E84-BFAF-C00ECEB800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1041628"/>
                  </p:ext>
                </p:extLst>
              </p:nvPr>
            </p:nvGraphicFramePr>
            <p:xfrm>
              <a:off x="539552" y="1585367"/>
              <a:ext cx="741682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3786723978"/>
                        </a:ext>
                      </a:extLst>
                    </a:gridCol>
                    <a:gridCol w="1482585">
                      <a:extLst>
                        <a:ext uri="{9D8B030D-6E8A-4147-A177-3AD203B41FA5}">
                          <a16:colId xmlns:a16="http://schemas.microsoft.com/office/drawing/2014/main" val="630231226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3595251653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836486031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36904317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序号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中间代码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左值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左操作数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右操作数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539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256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643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  <m:r>
                                  <a:rPr lang="en-US" altLang="zh-CN" sz="18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734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  <m:r>
                                  <a:rPr lang="en-US" altLang="zh-CN" sz="18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02508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2DDDD59-D528-4E84-BFAF-C00ECEB800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1041628"/>
                  </p:ext>
                </p:extLst>
              </p:nvPr>
            </p:nvGraphicFramePr>
            <p:xfrm>
              <a:off x="539552" y="1585367"/>
              <a:ext cx="741682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3786723978"/>
                        </a:ext>
                      </a:extLst>
                    </a:gridCol>
                    <a:gridCol w="1482585">
                      <a:extLst>
                        <a:ext uri="{9D8B030D-6E8A-4147-A177-3AD203B41FA5}">
                          <a16:colId xmlns:a16="http://schemas.microsoft.com/office/drawing/2014/main" val="630231226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3595251653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836486031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36904317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序号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中间代码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左值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左操作数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右操作数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539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770" t="-108197" r="-35245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256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770" t="-208197" r="-35245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643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770" t="-308197" r="-35245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734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770" t="-408197" r="-35245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02508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25CA751-BA51-4B32-B8F2-FF3477713C59}"/>
                  </a:ext>
                </a:extLst>
              </p:cNvPr>
              <p:cNvSpPr txBox="1"/>
              <p:nvPr/>
            </p:nvSpPr>
            <p:spPr>
              <a:xfrm>
                <a:off x="3156183" y="3047183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25CA751-BA51-4B32-B8F2-FF3477713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83" y="3047183"/>
                <a:ext cx="86273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284897B-DCE2-4851-A72B-D1E72AE076BE}"/>
                  </a:ext>
                </a:extLst>
              </p:cNvPr>
              <p:cNvSpPr txBox="1"/>
              <p:nvPr/>
            </p:nvSpPr>
            <p:spPr>
              <a:xfrm>
                <a:off x="4903111" y="3047183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284897B-DCE2-4851-A72B-D1E72AE07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111" y="3047183"/>
                <a:ext cx="86273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341966F-B0FD-453C-8F5B-9E1410CE0722}"/>
                  </a:ext>
                </a:extLst>
              </p:cNvPr>
              <p:cNvSpPr txBox="1"/>
              <p:nvPr/>
            </p:nvSpPr>
            <p:spPr>
              <a:xfrm>
                <a:off x="6666607" y="3070235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341966F-B0FD-453C-8F5B-9E1410CE0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607" y="3070235"/>
                <a:ext cx="86273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D66F3FE-D17B-4C89-8DCD-900021B959D6}"/>
                  </a:ext>
                </a:extLst>
              </p:cNvPr>
              <p:cNvSpPr txBox="1"/>
              <p:nvPr/>
            </p:nvSpPr>
            <p:spPr>
              <a:xfrm>
                <a:off x="3192635" y="2708587"/>
                <a:ext cx="789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D66F3FE-D17B-4C89-8DCD-900021B95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635" y="2708587"/>
                <a:ext cx="789832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262B6BD-30F7-4FC6-BE63-BE9792E0E97E}"/>
                  </a:ext>
                </a:extLst>
              </p:cNvPr>
              <p:cNvSpPr txBox="1"/>
              <p:nvPr/>
            </p:nvSpPr>
            <p:spPr>
              <a:xfrm>
                <a:off x="4903111" y="2708587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262B6BD-30F7-4FC6-BE63-BE9792E0E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111" y="2708587"/>
                <a:ext cx="862737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0DD7A26-3079-4685-AF37-44054FE2E566}"/>
                  </a:ext>
                </a:extLst>
              </p:cNvPr>
              <p:cNvSpPr txBox="1"/>
              <p:nvPr/>
            </p:nvSpPr>
            <p:spPr>
              <a:xfrm>
                <a:off x="6703059" y="2708587"/>
                <a:ext cx="789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0DD7A26-3079-4685-AF37-44054FE2E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059" y="2708587"/>
                <a:ext cx="789832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2C7568D-7E95-4AAE-B547-C419D359294E}"/>
                  </a:ext>
                </a:extLst>
              </p:cNvPr>
              <p:cNvSpPr txBox="1"/>
              <p:nvPr/>
            </p:nvSpPr>
            <p:spPr>
              <a:xfrm>
                <a:off x="3192635" y="2329650"/>
                <a:ext cx="789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2C7568D-7E95-4AAE-B547-C419D3592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635" y="2329650"/>
                <a:ext cx="789832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603356-8243-45C5-8CFC-57082D64253C}"/>
                  </a:ext>
                </a:extLst>
              </p:cNvPr>
              <p:cNvSpPr txBox="1"/>
              <p:nvPr/>
            </p:nvSpPr>
            <p:spPr>
              <a:xfrm>
                <a:off x="4903111" y="2329650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603356-8243-45C5-8CFC-57082D642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111" y="2329650"/>
                <a:ext cx="862737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6875353-518C-4B1C-9872-3CDE3DA8113E}"/>
                  </a:ext>
                </a:extLst>
              </p:cNvPr>
              <p:cNvSpPr txBox="1"/>
              <p:nvPr/>
            </p:nvSpPr>
            <p:spPr>
              <a:xfrm>
                <a:off x="6666607" y="2329650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6875353-518C-4B1C-9872-3CDE3DA8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607" y="2329650"/>
                <a:ext cx="862737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9E6DEBD-27E7-429C-90CE-A384A5F63440}"/>
                  </a:ext>
                </a:extLst>
              </p:cNvPr>
              <p:cNvSpPr txBox="1"/>
              <p:nvPr/>
            </p:nvSpPr>
            <p:spPr>
              <a:xfrm>
                <a:off x="3192635" y="1946391"/>
                <a:ext cx="789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9E6DEBD-27E7-429C-90CE-A384A5F63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635" y="1946391"/>
                <a:ext cx="789832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51EFF0C-3395-45A0-8D87-FBAFDCC961B5}"/>
                  </a:ext>
                </a:extLst>
              </p:cNvPr>
              <p:cNvSpPr txBox="1"/>
              <p:nvPr/>
            </p:nvSpPr>
            <p:spPr>
              <a:xfrm>
                <a:off x="4939563" y="1946391"/>
                <a:ext cx="789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51EFF0C-3395-45A0-8D87-FBAFDCC96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563" y="1946391"/>
                <a:ext cx="789832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D5B23CB-EE47-49CD-87AF-B5B76BCA5AEC}"/>
                  </a:ext>
                </a:extLst>
              </p:cNvPr>
              <p:cNvSpPr txBox="1"/>
              <p:nvPr/>
            </p:nvSpPr>
            <p:spPr>
              <a:xfrm>
                <a:off x="6630154" y="1946391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D5B23CB-EE47-49CD-87AF-B5B76BCA5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154" y="1946391"/>
                <a:ext cx="862737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6407BF4D-1CEB-4AE2-913A-B7CB2A667E68}"/>
              </a:ext>
            </a:extLst>
          </p:cNvPr>
          <p:cNvGrpSpPr/>
          <p:nvPr/>
        </p:nvGrpSpPr>
        <p:grpSpPr>
          <a:xfrm>
            <a:off x="850568" y="3636803"/>
            <a:ext cx="7185450" cy="360040"/>
            <a:chOff x="850568" y="3636803"/>
            <a:chExt cx="7185450" cy="3600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54BF2F0-6F0B-459C-9182-F2ADE053E96D}"/>
                </a:ext>
              </a:extLst>
            </p:cNvPr>
            <p:cNvSpPr/>
            <p:nvPr/>
          </p:nvSpPr>
          <p:spPr bwMode="auto">
            <a:xfrm>
              <a:off x="850568" y="3636803"/>
              <a:ext cx="1584176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0BE5438-A70F-4FF8-A892-F074C6777187}"/>
                </a:ext>
              </a:extLst>
            </p:cNvPr>
            <p:cNvSpPr/>
            <p:nvPr/>
          </p:nvSpPr>
          <p:spPr bwMode="auto">
            <a:xfrm>
              <a:off x="2434744" y="3636803"/>
              <a:ext cx="1584176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目标代码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53297BA-9037-4B98-A9B9-E13128328067}"/>
                </a:ext>
              </a:extLst>
            </p:cNvPr>
            <p:cNvSpPr/>
            <p:nvPr/>
          </p:nvSpPr>
          <p:spPr bwMode="auto">
            <a:xfrm>
              <a:off x="4018920" y="3636803"/>
              <a:ext cx="2008549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Rvalue</a:t>
              </a:r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81F33E7-28BC-4467-9447-35A95ECAB5B7}"/>
                </a:ext>
              </a:extLst>
            </p:cNvPr>
            <p:cNvSpPr/>
            <p:nvPr/>
          </p:nvSpPr>
          <p:spPr bwMode="auto">
            <a:xfrm>
              <a:off x="6027469" y="3636803"/>
              <a:ext cx="2008549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Avalue</a:t>
              </a:r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8D0682D-7A3E-4601-9A52-752B43F9930B}"/>
              </a:ext>
            </a:extLst>
          </p:cNvPr>
          <p:cNvGrpSpPr/>
          <p:nvPr/>
        </p:nvGrpSpPr>
        <p:grpSpPr>
          <a:xfrm>
            <a:off x="850568" y="3996843"/>
            <a:ext cx="7185450" cy="653955"/>
            <a:chOff x="850568" y="3636803"/>
            <a:chExt cx="7185450" cy="36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6C7197B5-5D93-4956-BB15-1F5BE7895A7A}"/>
                    </a:ext>
                  </a:extLst>
                </p:cNvPr>
                <p:cNvSpPr/>
                <p:nvPr/>
              </p:nvSpPr>
              <p:spPr bwMode="auto">
                <a:xfrm>
                  <a:off x="850568" y="3636803"/>
                  <a:ext cx="1584176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6C7197B5-5D93-4956-BB15-1F5BE7895A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0568" y="3636803"/>
                  <a:ext cx="1584176" cy="36004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F0AC42EE-A8AA-4FFA-9F4C-50AD9C67E2DD}"/>
                    </a:ext>
                  </a:extLst>
                </p:cNvPr>
                <p:cNvSpPr/>
                <p:nvPr/>
              </p:nvSpPr>
              <p:spPr bwMode="auto">
                <a:xfrm>
                  <a:off x="2434744" y="3636803"/>
                  <a:ext cx="1584176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zh-CN" b="0" dirty="0"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𝑆𝑈𝐵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altLang="zh-CN" dirty="0"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F0AC42EE-A8AA-4FFA-9F4C-50AD9C67E2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4744" y="3636803"/>
                  <a:ext cx="1584176" cy="36004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8B0DA528-66F4-41EC-B797-9C200915F521}"/>
                    </a:ext>
                  </a:extLst>
                </p:cNvPr>
                <p:cNvSpPr/>
                <p:nvPr/>
              </p:nvSpPr>
              <p:spPr bwMode="auto">
                <a:xfrm>
                  <a:off x="4018920" y="3636803"/>
                  <a:ext cx="2008549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8B0DA528-66F4-41EC-B797-9C200915F5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18920" y="3636803"/>
                  <a:ext cx="2008549" cy="36004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A00AE45E-7CB4-4F07-B45D-0C10CD6296FF}"/>
                    </a:ext>
                  </a:extLst>
                </p:cNvPr>
                <p:cNvSpPr/>
                <p:nvPr/>
              </p:nvSpPr>
              <p:spPr bwMode="auto">
                <a:xfrm>
                  <a:off x="6027469" y="3636803"/>
                  <a:ext cx="2008549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A00AE45E-7CB4-4F07-B45D-0C10CD6296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27469" y="3636803"/>
                  <a:ext cx="2008549" cy="36004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8AA5514-ED5B-4AAA-A119-FCA78937F297}"/>
              </a:ext>
            </a:extLst>
          </p:cNvPr>
          <p:cNvGrpSpPr/>
          <p:nvPr/>
        </p:nvGrpSpPr>
        <p:grpSpPr>
          <a:xfrm>
            <a:off x="850568" y="4650798"/>
            <a:ext cx="7185450" cy="653955"/>
            <a:chOff x="850568" y="3636803"/>
            <a:chExt cx="7185450" cy="36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55B9EABC-4F81-499B-B2E0-5A5726E9D507}"/>
                    </a:ext>
                  </a:extLst>
                </p:cNvPr>
                <p:cNvSpPr/>
                <p:nvPr/>
              </p:nvSpPr>
              <p:spPr bwMode="auto">
                <a:xfrm>
                  <a:off x="850568" y="3636803"/>
                  <a:ext cx="1584176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55B9EABC-4F81-499B-B2E0-5A5726E9D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0568" y="3636803"/>
                  <a:ext cx="1584176" cy="36004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3CD150DA-8627-4001-87A1-42293705F861}"/>
                    </a:ext>
                  </a:extLst>
                </p:cNvPr>
                <p:cNvSpPr/>
                <p:nvPr/>
              </p:nvSpPr>
              <p:spPr bwMode="auto">
                <a:xfrm>
                  <a:off x="2434744" y="3636803"/>
                  <a:ext cx="1584176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zh-CN" b="0" dirty="0"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𝑆𝑈𝐵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zh-CN" dirty="0"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3CD150DA-8627-4001-87A1-42293705F8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4744" y="3636803"/>
                  <a:ext cx="1584176" cy="36004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DADE0679-A8C4-4901-95D5-05746A170D0D}"/>
                    </a:ext>
                  </a:extLst>
                </p:cNvPr>
                <p:cNvSpPr/>
                <p:nvPr/>
              </p:nvSpPr>
              <p:spPr bwMode="auto">
                <a:xfrm>
                  <a:off x="4018920" y="3636803"/>
                  <a:ext cx="2008549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DADE0679-A8C4-4901-95D5-05746A170D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18920" y="3636803"/>
                  <a:ext cx="2008549" cy="360040"/>
                </a:xfrm>
                <a:prstGeom prst="rect">
                  <a:avLst/>
                </a:prstGeom>
                <a:blipFill>
                  <a:blip r:embed="rId23"/>
                  <a:stretch>
                    <a:fillRect b="-8257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655806E3-5347-4F9D-9DB1-3D63D3F085F2}"/>
                    </a:ext>
                  </a:extLst>
                </p:cNvPr>
                <p:cNvSpPr/>
                <p:nvPr/>
              </p:nvSpPr>
              <p:spPr bwMode="auto">
                <a:xfrm>
                  <a:off x="6027469" y="3636803"/>
                  <a:ext cx="2008549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𝑈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655806E3-5347-4F9D-9DB1-3D63D3F085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27469" y="3636803"/>
                  <a:ext cx="2008549" cy="360040"/>
                </a:xfrm>
                <a:prstGeom prst="rect">
                  <a:avLst/>
                </a:prstGeom>
                <a:blipFill>
                  <a:blip r:embed="rId24"/>
                  <a:stretch>
                    <a:fillRect b="-8257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3C96FE2-E030-43F8-A99A-C676575A8E54}"/>
              </a:ext>
            </a:extLst>
          </p:cNvPr>
          <p:cNvGrpSpPr/>
          <p:nvPr/>
        </p:nvGrpSpPr>
        <p:grpSpPr>
          <a:xfrm>
            <a:off x="850568" y="5304753"/>
            <a:ext cx="7185450" cy="653955"/>
            <a:chOff x="850568" y="3636803"/>
            <a:chExt cx="7185450" cy="36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80E6A751-0D1A-49A5-B791-34656E2B3AB0}"/>
                    </a:ext>
                  </a:extLst>
                </p:cNvPr>
                <p:cNvSpPr/>
                <p:nvPr/>
              </p:nvSpPr>
              <p:spPr bwMode="auto">
                <a:xfrm>
                  <a:off x="850568" y="3636803"/>
                  <a:ext cx="1584176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80E6A751-0D1A-49A5-B791-34656E2B3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0568" y="3636803"/>
                  <a:ext cx="1584176" cy="36004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3934350C-4D66-44F5-8737-1FFAC223EDFF}"/>
                    </a:ext>
                  </a:extLst>
                </p:cNvPr>
                <p:cNvSpPr/>
                <p:nvPr/>
              </p:nvSpPr>
              <p:spPr bwMode="auto">
                <a:xfrm>
                  <a:off x="2434744" y="3636803"/>
                  <a:ext cx="1584176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𝐴𝐷𝐷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3934350C-4D66-44F5-8737-1FFAC223ED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4744" y="3636803"/>
                  <a:ext cx="1584176" cy="36004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82C62D8A-4836-4A09-9FE1-39A0972CF0D0}"/>
                    </a:ext>
                  </a:extLst>
                </p:cNvPr>
                <p:cNvSpPr/>
                <p:nvPr/>
              </p:nvSpPr>
              <p:spPr bwMode="auto">
                <a:xfrm>
                  <a:off x="4018920" y="3636803"/>
                  <a:ext cx="2008549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82C62D8A-4836-4A09-9FE1-39A0972CF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18920" y="3636803"/>
                  <a:ext cx="2008549" cy="360040"/>
                </a:xfrm>
                <a:prstGeom prst="rect">
                  <a:avLst/>
                </a:prstGeom>
                <a:blipFill>
                  <a:blip r:embed="rId27"/>
                  <a:stretch>
                    <a:fillRect b="-8257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80780869-2EC3-4F79-9C81-B372CAF5BA85}"/>
                    </a:ext>
                  </a:extLst>
                </p:cNvPr>
                <p:cNvSpPr/>
                <p:nvPr/>
              </p:nvSpPr>
              <p:spPr bwMode="auto">
                <a:xfrm>
                  <a:off x="6027469" y="3636803"/>
                  <a:ext cx="2008549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𝑈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80780869-2EC3-4F79-9C81-B372CAF5BA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27469" y="3636803"/>
                  <a:ext cx="2008549" cy="360040"/>
                </a:xfrm>
                <a:prstGeom prst="rect">
                  <a:avLst/>
                </a:prstGeom>
                <a:blipFill>
                  <a:blip r:embed="rId28"/>
                  <a:stretch>
                    <a:fillRect b="-8257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6CA925E-FD17-42F2-86B1-7A6A06E1D5FE}"/>
              </a:ext>
            </a:extLst>
          </p:cNvPr>
          <p:cNvGrpSpPr/>
          <p:nvPr/>
        </p:nvGrpSpPr>
        <p:grpSpPr>
          <a:xfrm>
            <a:off x="850568" y="5958708"/>
            <a:ext cx="7185450" cy="653955"/>
            <a:chOff x="850568" y="3636803"/>
            <a:chExt cx="7185450" cy="36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2454813F-EA96-4566-88FB-3FC6DEECDE97}"/>
                    </a:ext>
                  </a:extLst>
                </p:cNvPr>
                <p:cNvSpPr/>
                <p:nvPr/>
              </p:nvSpPr>
              <p:spPr bwMode="auto">
                <a:xfrm>
                  <a:off x="850568" y="3636803"/>
                  <a:ext cx="1584176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2454813F-EA96-4566-88FB-3FC6DEECDE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0568" y="3636803"/>
                  <a:ext cx="1584176" cy="36004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1D2A008E-DD6D-44D7-B4CC-170D533C1850}"/>
                    </a:ext>
                  </a:extLst>
                </p:cNvPr>
                <p:cNvSpPr/>
                <p:nvPr/>
              </p:nvSpPr>
              <p:spPr bwMode="auto">
                <a:xfrm>
                  <a:off x="2434744" y="3636803"/>
                  <a:ext cx="1584176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𝐴𝐷𝐷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1D2A008E-DD6D-44D7-B4CC-170D533C18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4744" y="3636803"/>
                  <a:ext cx="1584176" cy="36004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08BD287F-11A0-49FA-A757-2A96866DE1A7}"/>
                    </a:ext>
                  </a:extLst>
                </p:cNvPr>
                <p:cNvSpPr/>
                <p:nvPr/>
              </p:nvSpPr>
              <p:spPr bwMode="auto">
                <a:xfrm>
                  <a:off x="4018920" y="3636803"/>
                  <a:ext cx="2008549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08BD287F-11A0-49FA-A757-2A96866DE1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18920" y="3636803"/>
                  <a:ext cx="2008549" cy="36004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707A6558-925E-485C-8BCB-7EDA38C66DCB}"/>
                    </a:ext>
                  </a:extLst>
                </p:cNvPr>
                <p:cNvSpPr/>
                <p:nvPr/>
              </p:nvSpPr>
              <p:spPr bwMode="auto">
                <a:xfrm>
                  <a:off x="6027469" y="3636803"/>
                  <a:ext cx="2008549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𝑊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707A6558-925E-485C-8BCB-7EDA38C66D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27469" y="3636803"/>
                  <a:ext cx="2008549" cy="36004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7026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各中间代码对应的目标代码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代码生成算法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24744"/>
                <a:ext cx="8856984" cy="3163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𝑜𝑝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是新分配给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的寄存器；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的现行值在寄存器中，则目标中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用寄存器表示。但如果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中，则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要用其主存单元表示；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的现行值在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中，则不生成第一条目标代码。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24744"/>
                <a:ext cx="8856984" cy="3163430"/>
              </a:xfrm>
              <a:prstGeom prst="rect">
                <a:avLst/>
              </a:prstGeom>
              <a:blipFill>
                <a:blip r:embed="rId3"/>
                <a:stretch>
                  <a:fillRect l="-619" r="-619" b="-2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4288174"/>
                <a:ext cx="8856984" cy="227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𝑜𝑝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是新分配给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的寄存器；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的现行值在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中，则不生成第一条目标代码。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288174"/>
                <a:ext cx="8856984" cy="2277675"/>
              </a:xfrm>
              <a:prstGeom prst="rect">
                <a:avLst/>
              </a:prstGeom>
              <a:blipFill>
                <a:blip r:embed="rId4"/>
                <a:stretch>
                  <a:fillRect l="-619" b="-32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60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各中间代码对应的目标代码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代码生成算法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69759"/>
                <a:ext cx="8856984" cy="1862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是新分配给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的寄存器；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的现行值在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中，则不生成目标代码。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69759"/>
                <a:ext cx="8856984" cy="1862176"/>
              </a:xfrm>
              <a:prstGeom prst="rect">
                <a:avLst/>
              </a:prstGeom>
              <a:blipFill>
                <a:blip r:embed="rId3"/>
                <a:stretch>
                  <a:fillRect l="-619" b="-42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2931935"/>
                <a:ext cx="8856984" cy="27980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是新分配给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的寄存器；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的现行值在某个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中，则不生成第一条目标代码，否则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是分配给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的寄存器。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931935"/>
                <a:ext cx="8856984" cy="2798074"/>
              </a:xfrm>
              <a:prstGeom prst="rect">
                <a:avLst/>
              </a:prstGeom>
              <a:blipFill>
                <a:blip r:embed="rId4"/>
                <a:stretch>
                  <a:fillRect l="-619" r="-413" b="-26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5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各中间代码对应的目标代码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代码生成算法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69759"/>
                <a:ext cx="8856984" cy="3213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𝐿𝐷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的现行值在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中，则不生成第一条目标代码；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的现行值在某个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中，则不生成第二条目标代码，否则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是分配给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的寄存器。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69759"/>
                <a:ext cx="8856984" cy="3213572"/>
              </a:xfrm>
              <a:prstGeom prst="rect">
                <a:avLst/>
              </a:prstGeom>
              <a:blipFill>
                <a:blip r:embed="rId3"/>
                <a:stretch>
                  <a:fillRect l="-619" r="-413" b="-18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4283331"/>
                <a:ext cx="8856984" cy="1440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𝑔𝑜𝑡𝑜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是标号为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的中间代码的目标代码的首地址。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283331"/>
                <a:ext cx="8856984" cy="1440972"/>
              </a:xfrm>
              <a:prstGeom prst="rect">
                <a:avLst/>
              </a:prstGeom>
              <a:blipFill>
                <a:blip r:embed="rId4"/>
                <a:stretch>
                  <a:fillRect l="-619" b="-25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1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各中间代码对应的目标代码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代码生成算法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69759"/>
                <a:ext cx="8856984" cy="3634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𝑔𝑜𝑡𝑜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𝐶𝑀𝑃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zh-CN" altLang="en-US" sz="18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是标号为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的中间代码的目标代码的首地址；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的现行值在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中，则不生成第一条目标代码；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的现行值在某个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中，则目标代码中的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1800" b="0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指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&lt;,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≤,=,≠,&gt;,≥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69759"/>
                <a:ext cx="8856984" cy="3634969"/>
              </a:xfrm>
              <a:prstGeom prst="rect">
                <a:avLst/>
              </a:prstGeom>
              <a:blipFill>
                <a:blip r:embed="rId3"/>
                <a:stretch>
                  <a:fillRect l="-619" b="-16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4704728"/>
                <a:ext cx="8856984" cy="1440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=∗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是新分配给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的寄存器。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704728"/>
                <a:ext cx="8856984" cy="1440972"/>
              </a:xfrm>
              <a:prstGeom prst="rect">
                <a:avLst/>
              </a:prstGeom>
              <a:blipFill>
                <a:blip r:embed="rId4"/>
                <a:stretch>
                  <a:fillRect l="-619" b="-25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69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各中间代码对应的目标代码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代码生成算法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69759"/>
                <a:ext cx="8856984" cy="227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𝑆𝑇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是新分配给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的寄存器；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的现行值在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中，则不生成第一条目标代码。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69759"/>
                <a:ext cx="8856984" cy="2277675"/>
              </a:xfrm>
              <a:prstGeom prst="rect">
                <a:avLst/>
              </a:prstGeom>
              <a:blipFill>
                <a:blip r:embed="rId3"/>
                <a:stretch>
                  <a:fillRect l="-619" b="-32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3347434"/>
                <a:ext cx="8856984" cy="237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寄存器中的某变量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在基本块出口之后是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活跃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的，则需要用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𝑆𝑇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指令将其存储到主存单元中</a:t>
                </a: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利用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𝑅𝑣𝑎𝑙𝑢𝑒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确定哪些变量的现行值在寄存器中；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利用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𝑣𝑎𝑙𝑢𝑒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确定哪些变量的现行值不在主存中；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利用活跃变量信息确定哪些变量是活跃的。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347434"/>
                <a:ext cx="8856984" cy="2378600"/>
              </a:xfrm>
              <a:prstGeom prst="rect">
                <a:avLst/>
              </a:prstGeom>
              <a:blipFill>
                <a:blip r:embed="rId4"/>
                <a:stretch>
                  <a:fillRect l="-619" b="-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4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237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目标代码生成：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以源程序的中间代码作为输入，产生等价的目标程序作为输出；目标代码有三种形式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能够立即执行的机器语言代码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，所有地址均已定位。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待装配的机器语言模块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汇编语言代码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，需经过汇编程序汇编，转换为可执行的机器语言代码。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1D66BE4-77E0-4CF2-9122-0918243DFC38}"/>
              </a:ext>
            </a:extLst>
          </p:cNvPr>
          <p:cNvGrpSpPr/>
          <p:nvPr/>
        </p:nvGrpSpPr>
        <p:grpSpPr>
          <a:xfrm>
            <a:off x="273586" y="4983413"/>
            <a:ext cx="8668836" cy="1613939"/>
            <a:chOff x="323528" y="3210340"/>
            <a:chExt cx="8668836" cy="161393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F7A6BBA-9BB6-4AE1-A95D-743E7C2091D9}"/>
                </a:ext>
              </a:extLst>
            </p:cNvPr>
            <p:cNvSpPr/>
            <p:nvPr/>
          </p:nvSpPr>
          <p:spPr bwMode="auto">
            <a:xfrm>
              <a:off x="3822449" y="3396546"/>
              <a:ext cx="1440160" cy="4738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代码优化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A9A209-0E93-4981-8BD6-7477A94CAAE6}"/>
                </a:ext>
              </a:extLst>
            </p:cNvPr>
            <p:cNvSpPr/>
            <p:nvPr/>
          </p:nvSpPr>
          <p:spPr bwMode="auto">
            <a:xfrm>
              <a:off x="1791490" y="3393885"/>
              <a:ext cx="1440160" cy="479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编译前端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A87B662-51F1-4980-B3FA-091C09D8C99C}"/>
                </a:ext>
              </a:extLst>
            </p:cNvPr>
            <p:cNvSpPr/>
            <p:nvPr/>
          </p:nvSpPr>
          <p:spPr bwMode="auto">
            <a:xfrm>
              <a:off x="5853408" y="3393885"/>
              <a:ext cx="1440160" cy="479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代码生成器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83D0EE9-46FB-4E70-A279-8A9DB749739E}"/>
                </a:ext>
              </a:extLst>
            </p:cNvPr>
            <p:cNvSpPr/>
            <p:nvPr/>
          </p:nvSpPr>
          <p:spPr bwMode="auto">
            <a:xfrm>
              <a:off x="3822449" y="4345071"/>
              <a:ext cx="1440160" cy="479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CF328EA5-A772-414A-99FA-2C68026FD7F2}"/>
                </a:ext>
              </a:extLst>
            </p:cNvPr>
            <p:cNvCxnSpPr>
              <a:cxnSpLocks/>
              <a:stCxn id="16" idx="3"/>
              <a:endCxn id="2" idx="1"/>
            </p:cNvCxnSpPr>
            <p:nvPr/>
          </p:nvCxnSpPr>
          <p:spPr>
            <a:xfrm>
              <a:off x="3231650" y="3633489"/>
              <a:ext cx="5907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92EEAFC-D89E-4189-BBC4-ADB2EB585002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>
              <a:off x="5262609" y="3633489"/>
              <a:ext cx="5907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FC9A69D-0678-43B0-9488-8F6E2E5849AD}"/>
                </a:ext>
              </a:extLst>
            </p:cNvPr>
            <p:cNvCxnSpPr>
              <a:cxnSpLocks/>
              <a:stCxn id="2" idx="2"/>
              <a:endCxn id="19" idx="0"/>
            </p:cNvCxnSpPr>
            <p:nvPr/>
          </p:nvCxnSpPr>
          <p:spPr>
            <a:xfrm>
              <a:off x="4542529" y="3870432"/>
              <a:ext cx="0" cy="47463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17261E3-6B7B-4CD6-A021-4AF27BAF0116}"/>
                </a:ext>
              </a:extLst>
            </p:cNvPr>
            <p:cNvSpPr/>
            <p:nvPr/>
          </p:nvSpPr>
          <p:spPr>
            <a:xfrm>
              <a:off x="323528" y="3448823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1643173-5FBE-4827-A012-F4F56690C534}"/>
                </a:ext>
              </a:extLst>
            </p:cNvPr>
            <p:cNvSpPr/>
            <p:nvPr/>
          </p:nvSpPr>
          <p:spPr>
            <a:xfrm>
              <a:off x="7884368" y="3448823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目标程序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1414C83-7170-4CE9-B861-BF687972C582}"/>
                </a:ext>
              </a:extLst>
            </p:cNvPr>
            <p:cNvCxnSpPr>
              <a:cxnSpLocks/>
              <a:stCxn id="8" idx="3"/>
              <a:endCxn id="16" idx="1"/>
            </p:cNvCxnSpPr>
            <p:nvPr/>
          </p:nvCxnSpPr>
          <p:spPr>
            <a:xfrm>
              <a:off x="1200691" y="3633489"/>
              <a:ext cx="5907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A5DBB86-BF4D-43E1-B8CD-63ADEB4D0CC1}"/>
                </a:ext>
              </a:extLst>
            </p:cNvPr>
            <p:cNvCxnSpPr>
              <a:cxnSpLocks/>
              <a:stCxn id="17" idx="3"/>
              <a:endCxn id="24" idx="1"/>
            </p:cNvCxnSpPr>
            <p:nvPr/>
          </p:nvCxnSpPr>
          <p:spPr>
            <a:xfrm>
              <a:off x="7293568" y="3633489"/>
              <a:ext cx="590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86CEDE4-2341-4974-A384-0688F7B20C99}"/>
                </a:ext>
              </a:extLst>
            </p:cNvPr>
            <p:cNvCxnSpPr>
              <a:cxnSpLocks/>
              <a:stCxn id="16" idx="2"/>
              <a:endCxn id="19" idx="1"/>
            </p:cNvCxnSpPr>
            <p:nvPr/>
          </p:nvCxnSpPr>
          <p:spPr>
            <a:xfrm>
              <a:off x="2511570" y="3873093"/>
              <a:ext cx="1310879" cy="7115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922C3D4-D3ED-48C6-AD05-42455A023FBC}"/>
                </a:ext>
              </a:extLst>
            </p:cNvPr>
            <p:cNvCxnSpPr>
              <a:cxnSpLocks/>
              <a:stCxn id="19" idx="3"/>
              <a:endCxn id="17" idx="2"/>
            </p:cNvCxnSpPr>
            <p:nvPr/>
          </p:nvCxnSpPr>
          <p:spPr>
            <a:xfrm flipV="1">
              <a:off x="5262609" y="3873093"/>
              <a:ext cx="1310879" cy="7115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A1A084F-DE28-4010-9AA6-B6EA4E026BC3}"/>
                </a:ext>
              </a:extLst>
            </p:cNvPr>
            <p:cNvSpPr/>
            <p:nvPr/>
          </p:nvSpPr>
          <p:spPr>
            <a:xfrm>
              <a:off x="3196032" y="3210340"/>
              <a:ext cx="595035" cy="7875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AC4C5E4-ABFF-4C73-8110-5B37A25278C5}"/>
                </a:ext>
              </a:extLst>
            </p:cNvPr>
            <p:cNvSpPr/>
            <p:nvPr/>
          </p:nvSpPr>
          <p:spPr>
            <a:xfrm>
              <a:off x="5226991" y="3210340"/>
              <a:ext cx="595035" cy="7875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</a:p>
          </p:txBody>
        </p:sp>
      </p:grpSp>
      <p:sp>
        <p:nvSpPr>
          <p:cNvPr id="45" name="TextBox 8">
            <a:extLst>
              <a:ext uri="{FF2B5EF4-FFF2-40B4-BE49-F238E27FC236}">
                <a16:creationId xmlns:a16="http://schemas.microsoft.com/office/drawing/2014/main" id="{C19842D3-D319-4E77-9ECE-C4A6AB14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503344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代码生成要着重考虑两个问题：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如何使生成的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目标代码较短；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充分利用寄存器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，减少目标代码中访问存储单元的次数。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77806"/>
            <a:ext cx="7848872" cy="452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目标机器模型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一个简单的代码生成器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待用信息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寄存器描述和地址描述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代码生成算法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11.4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寄存器分配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11.5 DAG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的目标代码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69759"/>
                <a:ext cx="8856984" cy="1392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zh-CN" alt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基本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思想</a:t>
                </a: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在循环中，寄存器不是平均分配，而是从可用寄存器中分出几个，固定分配给几个变量单独使用。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69759"/>
                <a:ext cx="8856984" cy="1392561"/>
              </a:xfrm>
              <a:prstGeom prst="rect">
                <a:avLst/>
              </a:prstGeom>
              <a:blipFill>
                <a:blip r:embed="rId3"/>
                <a:stretch>
                  <a:fillRect l="-619" b="-56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2462320"/>
                <a:ext cx="8856984" cy="2464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执行代价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：每条指令的执行代价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每条指令访问主存单元次数 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+ 1</a:t>
                </a:r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执行代价为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执行代价为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执行代价为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执行代价为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462320"/>
                <a:ext cx="8856984" cy="2464393"/>
              </a:xfrm>
              <a:prstGeom prst="rect">
                <a:avLst/>
              </a:prstGeom>
              <a:blipFill>
                <a:blip r:embed="rId4"/>
                <a:stretch>
                  <a:fillRect l="-619" b="-29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8">
            <a:extLst>
              <a:ext uri="{FF2B5EF4-FFF2-40B4-BE49-F238E27FC236}">
                <a16:creationId xmlns:a16="http://schemas.microsoft.com/office/drawing/2014/main" id="{AF0DEA11-8ECF-42FB-8BD6-B38B044A8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926713"/>
            <a:ext cx="8856984" cy="143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可以计算：如果循环中把某个固定寄存器分配给该变量，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执行代价能节省多少</a:t>
            </a:r>
          </a:p>
          <a:p>
            <a:pPr marL="701675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根据计算结果，把可用的几个寄存器，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固定分配给节省执行代价多的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几个变量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3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69759"/>
                <a:ext cx="8856984" cy="3110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固定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分配寄存器，相对于原简单代码生成算法，节省的执行代价计算如下</a:t>
                </a: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原代码生成算法中，仅当变量在基本块中被定值时，其值才存放在寄存器中。因此固定分配寄存器后，在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该变量被定值前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每引用一次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，就减少一次主存访问，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执行代价就减少</a:t>
                </a: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原代码生成算法中，如果在基本块中被定值且在基本块出口之后是活跃的，那么出基本块时要把它存储到主存中。固定分配后，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出基本块时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无需再转存到主存，因此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执行代价节省</a:t>
                </a: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69759"/>
                <a:ext cx="8856984" cy="3110339"/>
              </a:xfrm>
              <a:prstGeom prst="rect">
                <a:avLst/>
              </a:prstGeom>
              <a:blipFill>
                <a:blip r:embed="rId3"/>
                <a:stretch>
                  <a:fillRect l="-619" b="-19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30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69759"/>
                <a:ext cx="8856984" cy="19980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循环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中代价节省公式：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𝑈𝑠𝑒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𝐿𝑖𝑣𝑒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zh-CN" altLang="en-US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𝑈𝑠𝑒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：基本块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中对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定值前引用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的次数。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𝐿𝑖𝑣𝑒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1, </m:t>
                            </m:r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如果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在</m:t>
                            </m:r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基本块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中</m:t>
                            </m:r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被</m:t>
                            </m:r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定值</m:t>
                            </m:r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且</m:t>
                            </m:r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在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的</m:t>
                            </m:r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出口</m:t>
                            </m:r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后</m:t>
                            </m:r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是</m:t>
                            </m:r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活跃</m:t>
                            </m:r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的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0, </m:t>
                            </m:r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其它</m:t>
                            </m:r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情况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                       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69759"/>
                <a:ext cx="8856984" cy="1998047"/>
              </a:xfrm>
              <a:prstGeom prst="rect">
                <a:avLst/>
              </a:prstGeom>
              <a:blipFill>
                <a:blip r:embed="rId3"/>
                <a:stretch>
                  <a:fillRect l="-619" t="-195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8">
            <a:extLst>
              <a:ext uri="{FF2B5EF4-FFF2-40B4-BE49-F238E27FC236}">
                <a16:creationId xmlns:a16="http://schemas.microsoft.com/office/drawing/2014/main" id="{AF0DEA11-8ECF-42FB-8BD6-B38B044A8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067806"/>
            <a:ext cx="8856984" cy="269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忽略的因素</a:t>
            </a:r>
          </a:p>
          <a:p>
            <a:pPr marL="701675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在循环入口前是活跃的，循环入口需要取到固定寄存器，执行代价加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；如果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是循环出口基本块，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是循环外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的后继基本块，如果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入口前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活跃，则出口时需要将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存入主存，执行代价加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；但这两处只执行一次，相对循环次数可以忽略。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01675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循环一次，各基本块不一定都执行到，该因素也忽略。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0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548680"/>
                <a:ext cx="8856984" cy="499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11.4】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某程序的最内层循环，假定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固定分配给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个变量使用。</a:t>
                </a: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48680"/>
                <a:ext cx="8856984" cy="499432"/>
              </a:xfrm>
              <a:prstGeom prst="rect">
                <a:avLst/>
              </a:prstGeom>
              <a:blipFill>
                <a:blip r:embed="rId3"/>
                <a:stretch>
                  <a:fillRect l="-68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B14D85B5-94A4-4E7C-853F-63EF383AAC3F}"/>
              </a:ext>
            </a:extLst>
          </p:cNvPr>
          <p:cNvGrpSpPr/>
          <p:nvPr/>
        </p:nvGrpSpPr>
        <p:grpSpPr>
          <a:xfrm>
            <a:off x="251520" y="1268760"/>
            <a:ext cx="5765692" cy="3352118"/>
            <a:chOff x="1403648" y="1484784"/>
            <a:chExt cx="5765692" cy="3352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F74B71E5-62C1-4549-A941-578723F39A8A}"/>
                    </a:ext>
                  </a:extLst>
                </p:cNvPr>
                <p:cNvSpPr/>
                <p:nvPr/>
              </p:nvSpPr>
              <p:spPr bwMode="auto">
                <a:xfrm>
                  <a:off x="3131840" y="1988840"/>
                  <a:ext cx="1656184" cy="8640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oMath>
                    </m:oMathPara>
                  </a14:m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F74B71E5-62C1-4549-A941-578723F39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31840" y="1988840"/>
                  <a:ext cx="1656184" cy="864096"/>
                </a:xfrm>
                <a:prstGeom prst="rect">
                  <a:avLst/>
                </a:prstGeom>
                <a:blipFill>
                  <a:blip r:embed="rId4"/>
                  <a:stretch>
                    <a:fillRect b="-833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D1EB256B-6650-4FC6-B370-9F2A7FB3FA29}"/>
                    </a:ext>
                  </a:extLst>
                </p:cNvPr>
                <p:cNvSpPr/>
                <p:nvPr/>
              </p:nvSpPr>
              <p:spPr bwMode="auto">
                <a:xfrm>
                  <a:off x="1403648" y="2904944"/>
                  <a:ext cx="1656184" cy="3914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D1EB256B-6650-4FC6-B370-9F2A7FB3FA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03648" y="2904944"/>
                  <a:ext cx="1656184" cy="391420"/>
                </a:xfrm>
                <a:prstGeom prst="rect">
                  <a:avLst/>
                </a:prstGeom>
                <a:blipFill>
                  <a:blip r:embed="rId5"/>
                  <a:stretch>
                    <a:fillRect b="-1060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C5C2F72B-4A75-4039-8479-215C5EE2F808}"/>
                    </a:ext>
                  </a:extLst>
                </p:cNvPr>
                <p:cNvSpPr/>
                <p:nvPr/>
              </p:nvSpPr>
              <p:spPr bwMode="auto">
                <a:xfrm>
                  <a:off x="3131840" y="3541636"/>
                  <a:ext cx="1656184" cy="3914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C5C2F72B-4A75-4039-8479-215C5EE2F8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31840" y="3541636"/>
                  <a:ext cx="1656184" cy="3914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DF4B08D-DE81-4FA0-9FA1-0A61C5ACDC62}"/>
                    </a:ext>
                  </a:extLst>
                </p:cNvPr>
                <p:cNvSpPr/>
                <p:nvPr/>
              </p:nvSpPr>
              <p:spPr bwMode="auto">
                <a:xfrm>
                  <a:off x="4932040" y="2812622"/>
                  <a:ext cx="1656184" cy="5760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DF4B08D-DE81-4FA0-9FA1-0A61C5ACDC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32040" y="2812622"/>
                  <a:ext cx="1656184" cy="5760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连接符: 肘形 2">
              <a:extLst>
                <a:ext uri="{FF2B5EF4-FFF2-40B4-BE49-F238E27FC236}">
                  <a16:creationId xmlns:a16="http://schemas.microsoft.com/office/drawing/2014/main" id="{4184DF6D-D706-45F6-A8B0-F8ABA7CDD3E1}"/>
                </a:ext>
              </a:extLst>
            </p:cNvPr>
            <p:cNvCxnSpPr>
              <a:cxnSpLocks/>
              <a:stCxn id="43" idx="1"/>
              <a:endCxn id="47" idx="0"/>
            </p:cNvCxnSpPr>
            <p:nvPr/>
          </p:nvCxnSpPr>
          <p:spPr>
            <a:xfrm rot="10800000" flipV="1">
              <a:off x="2231740" y="2420888"/>
              <a:ext cx="900100" cy="48405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3625C329-3F95-4F5C-B8CA-F0684FB72EB4}"/>
                </a:ext>
              </a:extLst>
            </p:cNvPr>
            <p:cNvCxnSpPr>
              <a:cxnSpLocks/>
              <a:stCxn id="43" idx="3"/>
              <a:endCxn id="49" idx="0"/>
            </p:cNvCxnSpPr>
            <p:nvPr/>
          </p:nvCxnSpPr>
          <p:spPr>
            <a:xfrm>
              <a:off x="4788024" y="2420888"/>
              <a:ext cx="972108" cy="39173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A0918B55-BCE1-4720-BF14-560FC2709EA3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 rot="5400000" flipH="1">
              <a:off x="2987824" y="2960948"/>
              <a:ext cx="1944216" cy="12700"/>
            </a:xfrm>
            <a:prstGeom prst="bentConnector5">
              <a:avLst>
                <a:gd name="adj1" fmla="val -11758"/>
                <a:gd name="adj2" fmla="val 21194583"/>
                <a:gd name="adj3" fmla="val 11175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7724E4E0-1571-4EA1-922A-D9542C6B3014}"/>
                </a:ext>
              </a:extLst>
            </p:cNvPr>
            <p:cNvCxnSpPr>
              <a:cxnSpLocks/>
              <a:stCxn id="47" idx="2"/>
              <a:endCxn id="48" idx="1"/>
            </p:cNvCxnSpPr>
            <p:nvPr/>
          </p:nvCxnSpPr>
          <p:spPr>
            <a:xfrm rot="16200000" flipH="1">
              <a:off x="2461299" y="3066805"/>
              <a:ext cx="440982" cy="9001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03D21468-2FEE-41AA-99CD-15C95F9C580E}"/>
                </a:ext>
              </a:extLst>
            </p:cNvPr>
            <p:cNvCxnSpPr>
              <a:cxnSpLocks/>
              <a:stCxn id="49" idx="2"/>
              <a:endCxn id="48" idx="3"/>
            </p:cNvCxnSpPr>
            <p:nvPr/>
          </p:nvCxnSpPr>
          <p:spPr>
            <a:xfrm rot="5400000">
              <a:off x="5099748" y="3076962"/>
              <a:ext cx="348660" cy="97210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05DE10E-BF43-4204-9B3C-5DA308119797}"/>
                </a:ext>
              </a:extLst>
            </p:cNvPr>
            <p:cNvCxnSpPr/>
            <p:nvPr/>
          </p:nvCxnSpPr>
          <p:spPr>
            <a:xfrm>
              <a:off x="4608004" y="1484784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6EC18D0F-AD8F-4989-B220-835E7012B8C5}"/>
                </a:ext>
              </a:extLst>
            </p:cNvPr>
            <p:cNvCxnSpPr/>
            <p:nvPr/>
          </p:nvCxnSpPr>
          <p:spPr>
            <a:xfrm>
              <a:off x="6300192" y="3388686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507ADBD4-4209-421F-A59A-2AEDAAE5C82A}"/>
                </a:ext>
              </a:extLst>
            </p:cNvPr>
            <p:cNvCxnSpPr/>
            <p:nvPr/>
          </p:nvCxnSpPr>
          <p:spPr>
            <a:xfrm>
              <a:off x="4427984" y="3939406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C4193E7-771C-42CF-9F43-615E879E0EA0}"/>
                    </a:ext>
                  </a:extLst>
                </p:cNvPr>
                <p:cNvSpPr txBox="1"/>
                <p:nvPr/>
              </p:nvSpPr>
              <p:spPr>
                <a:xfrm>
                  <a:off x="3953582" y="1619508"/>
                  <a:ext cx="734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𝑏𝑐𝑑𝑓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C4193E7-771C-42CF-9F43-615E879E0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82" y="1619508"/>
                  <a:ext cx="73481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1C3F39A-2574-4CCD-AF1D-D5EED226F8CF}"/>
                    </a:ext>
                  </a:extLst>
                </p:cNvPr>
                <p:cNvSpPr txBox="1"/>
                <p:nvPr/>
              </p:nvSpPr>
              <p:spPr>
                <a:xfrm>
                  <a:off x="1409997" y="2535611"/>
                  <a:ext cx="734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1C3F39A-2574-4CCD-AF1D-D5EED226F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9997" y="2535611"/>
                  <a:ext cx="7348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11AAF8A-908F-44E8-8391-A1C21C564C92}"/>
                    </a:ext>
                  </a:extLst>
                </p:cNvPr>
                <p:cNvSpPr txBox="1"/>
                <p:nvPr/>
              </p:nvSpPr>
              <p:spPr>
                <a:xfrm>
                  <a:off x="1563568" y="3281203"/>
                  <a:ext cx="7235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11AAF8A-908F-44E8-8391-A1C21C564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3568" y="3281203"/>
                  <a:ext cx="72359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1CD3521-D3D1-44E8-B832-FAF6C49B8D9E}"/>
                    </a:ext>
                  </a:extLst>
                </p:cNvPr>
                <p:cNvSpPr txBox="1"/>
                <p:nvPr/>
              </p:nvSpPr>
              <p:spPr>
                <a:xfrm>
                  <a:off x="3505393" y="3215203"/>
                  <a:ext cx="7235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1CD3521-D3D1-44E8-B832-FAF6C49B8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393" y="3215203"/>
                  <a:ext cx="72359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F3AB0C3-C474-41EC-8A1F-A115723035BA}"/>
                    </a:ext>
                  </a:extLst>
                </p:cNvPr>
                <p:cNvSpPr txBox="1"/>
                <p:nvPr/>
              </p:nvSpPr>
              <p:spPr>
                <a:xfrm>
                  <a:off x="4385289" y="3899092"/>
                  <a:ext cx="84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F3AB0C3-C474-41EC-8A1F-A11572303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289" y="3899092"/>
                  <a:ext cx="84863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EECA4C0-743E-4B27-B6DD-2F86FFE03B5B}"/>
                    </a:ext>
                  </a:extLst>
                </p:cNvPr>
                <p:cNvSpPr txBox="1"/>
                <p:nvPr/>
              </p:nvSpPr>
              <p:spPr>
                <a:xfrm>
                  <a:off x="3505393" y="2840892"/>
                  <a:ext cx="84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EECA4C0-743E-4B27-B6DD-2F86FFE03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393" y="2840892"/>
                  <a:ext cx="84863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C6280A6-2BF9-4A44-95B0-E8984626680B}"/>
                    </a:ext>
                  </a:extLst>
                </p:cNvPr>
                <p:cNvSpPr txBox="1"/>
                <p:nvPr/>
              </p:nvSpPr>
              <p:spPr>
                <a:xfrm>
                  <a:off x="5869974" y="2466178"/>
                  <a:ext cx="7380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C6280A6-2BF9-4A44-95B0-E89846266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74" y="2466178"/>
                  <a:ext cx="738023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6159F47-462D-4FA0-98C5-0A769E6E2B82}"/>
                    </a:ext>
                  </a:extLst>
                </p:cNvPr>
                <p:cNvSpPr txBox="1"/>
                <p:nvPr/>
              </p:nvSpPr>
              <p:spPr>
                <a:xfrm>
                  <a:off x="4788024" y="1995190"/>
                  <a:ext cx="4817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6159F47-462D-4FA0-98C5-0A769E6E2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1995190"/>
                  <a:ext cx="48173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B2AE776-108F-4986-9232-D0EB5E5423FD}"/>
                    </a:ext>
                  </a:extLst>
                </p:cNvPr>
                <p:cNvSpPr txBox="1"/>
                <p:nvPr/>
              </p:nvSpPr>
              <p:spPr>
                <a:xfrm>
                  <a:off x="6588224" y="2904943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B2AE776-108F-4986-9232-D0EB5E542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224" y="2904943"/>
                  <a:ext cx="48705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68B8F37D-A505-4ADD-81D7-0CBFD42CC17E}"/>
                    </a:ext>
                  </a:extLst>
                </p:cNvPr>
                <p:cNvSpPr txBox="1"/>
                <p:nvPr/>
              </p:nvSpPr>
              <p:spPr>
                <a:xfrm>
                  <a:off x="2500768" y="2571438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68B8F37D-A505-4ADD-81D7-0CBFD42CC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768" y="2571438"/>
                  <a:ext cx="48705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F69C32DD-7FE3-4CA5-B94B-D09F03DC08B7}"/>
                    </a:ext>
                  </a:extLst>
                </p:cNvPr>
                <p:cNvSpPr txBox="1"/>
                <p:nvPr/>
              </p:nvSpPr>
              <p:spPr>
                <a:xfrm>
                  <a:off x="4371771" y="3225109"/>
                  <a:ext cx="477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F69C32DD-7FE3-4CA5-B94B-D09F03DC0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771" y="3225109"/>
                  <a:ext cx="47718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85262ECF-6C30-4A0E-93CC-00716D3EBAEF}"/>
                    </a:ext>
                  </a:extLst>
                </p:cNvPr>
                <p:cNvSpPr txBox="1"/>
                <p:nvPr/>
              </p:nvSpPr>
              <p:spPr>
                <a:xfrm>
                  <a:off x="3518283" y="4467570"/>
                  <a:ext cx="19498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𝑏𝑐𝑑𝑒𝑓</m:t>
                      </m:r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是活跃变量</a:t>
                  </a: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85262ECF-6C30-4A0E-93CC-00716D3EB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283" y="4467570"/>
                  <a:ext cx="1949893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938" t="-8197" r="-2500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D3E536F3-9DF4-4099-A28F-74E30118A49C}"/>
                    </a:ext>
                  </a:extLst>
                </p:cNvPr>
                <p:cNvSpPr txBox="1"/>
                <p:nvPr/>
              </p:nvSpPr>
              <p:spPr>
                <a:xfrm>
                  <a:off x="5325245" y="3939406"/>
                  <a:ext cx="18440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𝑏𝑑𝑒𝑓</m:t>
                      </m:r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是活跃变量</a:t>
                  </a: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D3E536F3-9DF4-4099-A28F-74E30118A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245" y="3939406"/>
                  <a:ext cx="1844095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993" t="-10000" r="-2649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5787271-8E2D-49E2-8C4E-81F1B1F33AC8}"/>
                  </a:ext>
                </a:extLst>
              </p:cNvPr>
              <p:cNvSpPr/>
              <p:nvPr/>
            </p:nvSpPr>
            <p:spPr>
              <a:xfrm>
                <a:off x="5823640" y="1362704"/>
                <a:ext cx="3439083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5787271-8E2D-49E2-8C4E-81F1B1F33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1362704"/>
                <a:ext cx="3439083" cy="6463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5EFFC8A-ECDE-4FDB-B8A8-A1C5CA64ED5C}"/>
                  </a:ext>
                </a:extLst>
              </p:cNvPr>
              <p:cNvSpPr/>
              <p:nvPr/>
            </p:nvSpPr>
            <p:spPr>
              <a:xfrm>
                <a:off x="5823640" y="2009035"/>
                <a:ext cx="3381631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5EFFC8A-ECDE-4FDB-B8A8-A1C5CA64E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2009035"/>
                <a:ext cx="3381631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E68F9808-F615-4B3B-B2DC-89269F7E8FDA}"/>
                  </a:ext>
                </a:extLst>
              </p:cNvPr>
              <p:cNvSpPr/>
              <p:nvPr/>
            </p:nvSpPr>
            <p:spPr>
              <a:xfrm>
                <a:off x="5823640" y="2655366"/>
                <a:ext cx="2818207" cy="76450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…=1+1+2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×1=4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E68F9808-F615-4B3B-B2DC-89269F7E8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2655366"/>
                <a:ext cx="2818207" cy="76450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E91B39E-46D4-45A4-8AC5-0E5F7A0B333F}"/>
                  </a:ext>
                </a:extLst>
              </p:cNvPr>
              <p:cNvSpPr/>
              <p:nvPr/>
            </p:nvSpPr>
            <p:spPr>
              <a:xfrm>
                <a:off x="5823640" y="4121970"/>
                <a:ext cx="3261855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=2,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E91B39E-46D4-45A4-8AC5-0E5F7A0B3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4121970"/>
                <a:ext cx="3261855" cy="64633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90332E1E-D60B-47EC-AA15-08FCC5D65978}"/>
                  </a:ext>
                </a:extLst>
              </p:cNvPr>
              <p:cNvSpPr/>
              <p:nvPr/>
            </p:nvSpPr>
            <p:spPr>
              <a:xfrm>
                <a:off x="5823640" y="4768301"/>
                <a:ext cx="3381631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90332E1E-D60B-47EC-AA15-08FCC5D65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4768301"/>
                <a:ext cx="3381631" cy="64633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963439A-1A4E-4888-A0AD-C89761CA2F35}"/>
                  </a:ext>
                </a:extLst>
              </p:cNvPr>
              <p:cNvSpPr/>
              <p:nvPr/>
            </p:nvSpPr>
            <p:spPr>
              <a:xfrm>
                <a:off x="5823640" y="5414632"/>
                <a:ext cx="3010568" cy="76450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…=2+2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×(1+1)=6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963439A-1A4E-4888-A0AD-C89761CA2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5414632"/>
                <a:ext cx="3010568" cy="76450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C1760577-6E8A-46E8-865F-8CCEA57F5FAC}"/>
                  </a:ext>
                </a:extLst>
              </p:cNvPr>
              <p:cNvSpPr/>
              <p:nvPr/>
            </p:nvSpPr>
            <p:spPr>
              <a:xfrm>
                <a:off x="171745" y="4634405"/>
                <a:ext cx="3261855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C1760577-6E8A-46E8-865F-8CCEA57F5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5" y="4634405"/>
                <a:ext cx="3261855" cy="64633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8C38F5B-F9DB-41FA-B6A6-B5BF02560FAC}"/>
                  </a:ext>
                </a:extLst>
              </p:cNvPr>
              <p:cNvSpPr/>
              <p:nvPr/>
            </p:nvSpPr>
            <p:spPr>
              <a:xfrm>
                <a:off x="171745" y="5280736"/>
                <a:ext cx="3340082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8C38F5B-F9DB-41FA-B6A6-B5BF02560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5" y="5280736"/>
                <a:ext cx="3340082" cy="64633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62F29B8-0EAA-4DB1-B338-3095C05068D9}"/>
                  </a:ext>
                </a:extLst>
              </p:cNvPr>
              <p:cNvSpPr/>
              <p:nvPr/>
            </p:nvSpPr>
            <p:spPr>
              <a:xfrm>
                <a:off x="171745" y="5927067"/>
                <a:ext cx="3222164" cy="76450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…=1+1+1+2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×0=3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62F29B8-0EAA-4DB1-B338-3095C0506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5" y="5927067"/>
                <a:ext cx="3222164" cy="76450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24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548680"/>
                <a:ext cx="8856984" cy="499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11.4】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某程序的最内层循环，假定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固定分配给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个变量使用。</a:t>
                </a: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48680"/>
                <a:ext cx="8856984" cy="499432"/>
              </a:xfrm>
              <a:prstGeom prst="rect">
                <a:avLst/>
              </a:prstGeom>
              <a:blipFill>
                <a:blip r:embed="rId3"/>
                <a:stretch>
                  <a:fillRect l="-68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B14D85B5-94A4-4E7C-853F-63EF383AAC3F}"/>
              </a:ext>
            </a:extLst>
          </p:cNvPr>
          <p:cNvGrpSpPr/>
          <p:nvPr/>
        </p:nvGrpSpPr>
        <p:grpSpPr>
          <a:xfrm>
            <a:off x="251520" y="1268760"/>
            <a:ext cx="5765692" cy="3352118"/>
            <a:chOff x="1403648" y="1484784"/>
            <a:chExt cx="5765692" cy="3352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F74B71E5-62C1-4549-A941-578723F39A8A}"/>
                    </a:ext>
                  </a:extLst>
                </p:cNvPr>
                <p:cNvSpPr/>
                <p:nvPr/>
              </p:nvSpPr>
              <p:spPr bwMode="auto">
                <a:xfrm>
                  <a:off x="3131840" y="1988840"/>
                  <a:ext cx="1656184" cy="8640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oMath>
                    </m:oMathPara>
                  </a14:m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F74B71E5-62C1-4549-A941-578723F39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31840" y="1988840"/>
                  <a:ext cx="1656184" cy="864096"/>
                </a:xfrm>
                <a:prstGeom prst="rect">
                  <a:avLst/>
                </a:prstGeom>
                <a:blipFill>
                  <a:blip r:embed="rId4"/>
                  <a:stretch>
                    <a:fillRect b="-833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D1EB256B-6650-4FC6-B370-9F2A7FB3FA29}"/>
                    </a:ext>
                  </a:extLst>
                </p:cNvPr>
                <p:cNvSpPr/>
                <p:nvPr/>
              </p:nvSpPr>
              <p:spPr bwMode="auto">
                <a:xfrm>
                  <a:off x="1403648" y="2904944"/>
                  <a:ext cx="1656184" cy="3914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D1EB256B-6650-4FC6-B370-9F2A7FB3FA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03648" y="2904944"/>
                  <a:ext cx="1656184" cy="391420"/>
                </a:xfrm>
                <a:prstGeom prst="rect">
                  <a:avLst/>
                </a:prstGeom>
                <a:blipFill>
                  <a:blip r:embed="rId5"/>
                  <a:stretch>
                    <a:fillRect b="-1060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C5C2F72B-4A75-4039-8479-215C5EE2F808}"/>
                    </a:ext>
                  </a:extLst>
                </p:cNvPr>
                <p:cNvSpPr/>
                <p:nvPr/>
              </p:nvSpPr>
              <p:spPr bwMode="auto">
                <a:xfrm>
                  <a:off x="3131840" y="3541636"/>
                  <a:ext cx="1656184" cy="3914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C5C2F72B-4A75-4039-8479-215C5EE2F8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31840" y="3541636"/>
                  <a:ext cx="1656184" cy="3914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DF4B08D-DE81-4FA0-9FA1-0A61C5ACDC62}"/>
                    </a:ext>
                  </a:extLst>
                </p:cNvPr>
                <p:cNvSpPr/>
                <p:nvPr/>
              </p:nvSpPr>
              <p:spPr bwMode="auto">
                <a:xfrm>
                  <a:off x="4932040" y="2812622"/>
                  <a:ext cx="1656184" cy="5760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DF4B08D-DE81-4FA0-9FA1-0A61C5ACDC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32040" y="2812622"/>
                  <a:ext cx="1656184" cy="5760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连接符: 肘形 2">
              <a:extLst>
                <a:ext uri="{FF2B5EF4-FFF2-40B4-BE49-F238E27FC236}">
                  <a16:creationId xmlns:a16="http://schemas.microsoft.com/office/drawing/2014/main" id="{4184DF6D-D706-45F6-A8B0-F8ABA7CDD3E1}"/>
                </a:ext>
              </a:extLst>
            </p:cNvPr>
            <p:cNvCxnSpPr>
              <a:cxnSpLocks/>
              <a:stCxn id="43" idx="1"/>
              <a:endCxn id="47" idx="0"/>
            </p:cNvCxnSpPr>
            <p:nvPr/>
          </p:nvCxnSpPr>
          <p:spPr>
            <a:xfrm rot="10800000" flipV="1">
              <a:off x="2231740" y="2420888"/>
              <a:ext cx="900100" cy="48405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3625C329-3F95-4F5C-B8CA-F0684FB72EB4}"/>
                </a:ext>
              </a:extLst>
            </p:cNvPr>
            <p:cNvCxnSpPr>
              <a:cxnSpLocks/>
              <a:stCxn id="43" idx="3"/>
              <a:endCxn id="49" idx="0"/>
            </p:cNvCxnSpPr>
            <p:nvPr/>
          </p:nvCxnSpPr>
          <p:spPr>
            <a:xfrm>
              <a:off x="4788024" y="2420888"/>
              <a:ext cx="972108" cy="39173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A0918B55-BCE1-4720-BF14-560FC2709EA3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 rot="5400000" flipH="1">
              <a:off x="2987824" y="2960948"/>
              <a:ext cx="1944216" cy="12700"/>
            </a:xfrm>
            <a:prstGeom prst="bentConnector5">
              <a:avLst>
                <a:gd name="adj1" fmla="val -11758"/>
                <a:gd name="adj2" fmla="val 21194583"/>
                <a:gd name="adj3" fmla="val 11175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7724E4E0-1571-4EA1-922A-D9542C6B3014}"/>
                </a:ext>
              </a:extLst>
            </p:cNvPr>
            <p:cNvCxnSpPr>
              <a:cxnSpLocks/>
              <a:stCxn id="47" idx="2"/>
              <a:endCxn id="48" idx="1"/>
            </p:cNvCxnSpPr>
            <p:nvPr/>
          </p:nvCxnSpPr>
          <p:spPr>
            <a:xfrm rot="16200000" flipH="1">
              <a:off x="2461299" y="3066805"/>
              <a:ext cx="440982" cy="9001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03D21468-2FEE-41AA-99CD-15C95F9C580E}"/>
                </a:ext>
              </a:extLst>
            </p:cNvPr>
            <p:cNvCxnSpPr>
              <a:cxnSpLocks/>
              <a:stCxn id="49" idx="2"/>
              <a:endCxn id="48" idx="3"/>
            </p:cNvCxnSpPr>
            <p:nvPr/>
          </p:nvCxnSpPr>
          <p:spPr>
            <a:xfrm rot="5400000">
              <a:off x="5099748" y="3076962"/>
              <a:ext cx="348660" cy="97210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05DE10E-BF43-4204-9B3C-5DA308119797}"/>
                </a:ext>
              </a:extLst>
            </p:cNvPr>
            <p:cNvCxnSpPr/>
            <p:nvPr/>
          </p:nvCxnSpPr>
          <p:spPr>
            <a:xfrm>
              <a:off x="4608004" y="1484784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6EC18D0F-AD8F-4989-B220-835E7012B8C5}"/>
                </a:ext>
              </a:extLst>
            </p:cNvPr>
            <p:cNvCxnSpPr/>
            <p:nvPr/>
          </p:nvCxnSpPr>
          <p:spPr>
            <a:xfrm>
              <a:off x="6300192" y="3388686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507ADBD4-4209-421F-A59A-2AEDAAE5C82A}"/>
                </a:ext>
              </a:extLst>
            </p:cNvPr>
            <p:cNvCxnSpPr/>
            <p:nvPr/>
          </p:nvCxnSpPr>
          <p:spPr>
            <a:xfrm>
              <a:off x="4427984" y="3939406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C4193E7-771C-42CF-9F43-615E879E0EA0}"/>
                    </a:ext>
                  </a:extLst>
                </p:cNvPr>
                <p:cNvSpPr txBox="1"/>
                <p:nvPr/>
              </p:nvSpPr>
              <p:spPr>
                <a:xfrm>
                  <a:off x="3953582" y="1619508"/>
                  <a:ext cx="734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𝑏𝑐𝑑𝑓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C4193E7-771C-42CF-9F43-615E879E0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82" y="1619508"/>
                  <a:ext cx="73481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1C3F39A-2574-4CCD-AF1D-D5EED226F8CF}"/>
                    </a:ext>
                  </a:extLst>
                </p:cNvPr>
                <p:cNvSpPr txBox="1"/>
                <p:nvPr/>
              </p:nvSpPr>
              <p:spPr>
                <a:xfrm>
                  <a:off x="1409997" y="2535611"/>
                  <a:ext cx="734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1C3F39A-2574-4CCD-AF1D-D5EED226F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9997" y="2535611"/>
                  <a:ext cx="7348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11AAF8A-908F-44E8-8391-A1C21C564C92}"/>
                    </a:ext>
                  </a:extLst>
                </p:cNvPr>
                <p:cNvSpPr txBox="1"/>
                <p:nvPr/>
              </p:nvSpPr>
              <p:spPr>
                <a:xfrm>
                  <a:off x="1563568" y="3281203"/>
                  <a:ext cx="7235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11AAF8A-908F-44E8-8391-A1C21C564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3568" y="3281203"/>
                  <a:ext cx="72359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1CD3521-D3D1-44E8-B832-FAF6C49B8D9E}"/>
                    </a:ext>
                  </a:extLst>
                </p:cNvPr>
                <p:cNvSpPr txBox="1"/>
                <p:nvPr/>
              </p:nvSpPr>
              <p:spPr>
                <a:xfrm>
                  <a:off x="3505393" y="3215203"/>
                  <a:ext cx="7235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1CD3521-D3D1-44E8-B832-FAF6C49B8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393" y="3215203"/>
                  <a:ext cx="72359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F3AB0C3-C474-41EC-8A1F-A115723035BA}"/>
                    </a:ext>
                  </a:extLst>
                </p:cNvPr>
                <p:cNvSpPr txBox="1"/>
                <p:nvPr/>
              </p:nvSpPr>
              <p:spPr>
                <a:xfrm>
                  <a:off x="4385289" y="3899092"/>
                  <a:ext cx="84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F3AB0C3-C474-41EC-8A1F-A11572303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289" y="3899092"/>
                  <a:ext cx="84863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EECA4C0-743E-4B27-B6DD-2F86FFE03B5B}"/>
                    </a:ext>
                  </a:extLst>
                </p:cNvPr>
                <p:cNvSpPr txBox="1"/>
                <p:nvPr/>
              </p:nvSpPr>
              <p:spPr>
                <a:xfrm>
                  <a:off x="3505393" y="2840892"/>
                  <a:ext cx="84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EECA4C0-743E-4B27-B6DD-2F86FFE03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393" y="2840892"/>
                  <a:ext cx="84863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C6280A6-2BF9-4A44-95B0-E8984626680B}"/>
                    </a:ext>
                  </a:extLst>
                </p:cNvPr>
                <p:cNvSpPr txBox="1"/>
                <p:nvPr/>
              </p:nvSpPr>
              <p:spPr>
                <a:xfrm>
                  <a:off x="5869974" y="2466178"/>
                  <a:ext cx="7380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C6280A6-2BF9-4A44-95B0-E89846266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74" y="2466178"/>
                  <a:ext cx="738023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6159F47-462D-4FA0-98C5-0A769E6E2B82}"/>
                    </a:ext>
                  </a:extLst>
                </p:cNvPr>
                <p:cNvSpPr txBox="1"/>
                <p:nvPr/>
              </p:nvSpPr>
              <p:spPr>
                <a:xfrm>
                  <a:off x="4788024" y="1995190"/>
                  <a:ext cx="4817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6159F47-462D-4FA0-98C5-0A769E6E2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1995190"/>
                  <a:ext cx="48173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B2AE776-108F-4986-9232-D0EB5E5423FD}"/>
                    </a:ext>
                  </a:extLst>
                </p:cNvPr>
                <p:cNvSpPr txBox="1"/>
                <p:nvPr/>
              </p:nvSpPr>
              <p:spPr>
                <a:xfrm>
                  <a:off x="6588224" y="2904943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B2AE776-108F-4986-9232-D0EB5E542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224" y="2904943"/>
                  <a:ext cx="48705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68B8F37D-A505-4ADD-81D7-0CBFD42CC17E}"/>
                    </a:ext>
                  </a:extLst>
                </p:cNvPr>
                <p:cNvSpPr txBox="1"/>
                <p:nvPr/>
              </p:nvSpPr>
              <p:spPr>
                <a:xfrm>
                  <a:off x="2500768" y="2571438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68B8F37D-A505-4ADD-81D7-0CBFD42CC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768" y="2571438"/>
                  <a:ext cx="48705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F69C32DD-7FE3-4CA5-B94B-D09F03DC08B7}"/>
                    </a:ext>
                  </a:extLst>
                </p:cNvPr>
                <p:cNvSpPr txBox="1"/>
                <p:nvPr/>
              </p:nvSpPr>
              <p:spPr>
                <a:xfrm>
                  <a:off x="4371771" y="3225109"/>
                  <a:ext cx="477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F69C32DD-7FE3-4CA5-B94B-D09F03DC0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771" y="3225109"/>
                  <a:ext cx="47718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85262ECF-6C30-4A0E-93CC-00716D3EBAEF}"/>
                    </a:ext>
                  </a:extLst>
                </p:cNvPr>
                <p:cNvSpPr txBox="1"/>
                <p:nvPr/>
              </p:nvSpPr>
              <p:spPr>
                <a:xfrm>
                  <a:off x="3518283" y="4467570"/>
                  <a:ext cx="19498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𝑏𝑐𝑑𝑒𝑓</m:t>
                      </m:r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是活跃变量</a:t>
                  </a: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85262ECF-6C30-4A0E-93CC-00716D3EB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283" y="4467570"/>
                  <a:ext cx="1949893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938" t="-8197" r="-2500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D3E536F3-9DF4-4099-A28F-74E30118A49C}"/>
                    </a:ext>
                  </a:extLst>
                </p:cNvPr>
                <p:cNvSpPr txBox="1"/>
                <p:nvPr/>
              </p:nvSpPr>
              <p:spPr>
                <a:xfrm>
                  <a:off x="5325245" y="3939406"/>
                  <a:ext cx="18440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𝑏𝑑𝑒𝑓</m:t>
                      </m:r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是活跃变量</a:t>
                  </a: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D3E536F3-9DF4-4099-A28F-74E30118A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245" y="3939406"/>
                  <a:ext cx="1844095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993" t="-10000" r="-2649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5787271-8E2D-49E2-8C4E-81F1B1F33AC8}"/>
                  </a:ext>
                </a:extLst>
              </p:cNvPr>
              <p:cNvSpPr/>
              <p:nvPr/>
            </p:nvSpPr>
            <p:spPr>
              <a:xfrm>
                <a:off x="5823640" y="1362704"/>
                <a:ext cx="3327193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5787271-8E2D-49E2-8C4E-81F1B1F33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1362704"/>
                <a:ext cx="3327193" cy="6463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5EFFC8A-ECDE-4FDB-B8A8-A1C5CA64ED5C}"/>
                  </a:ext>
                </a:extLst>
              </p:cNvPr>
              <p:cNvSpPr/>
              <p:nvPr/>
            </p:nvSpPr>
            <p:spPr>
              <a:xfrm>
                <a:off x="5823640" y="2009035"/>
                <a:ext cx="3381631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5EFFC8A-ECDE-4FDB-B8A8-A1C5CA64E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2009035"/>
                <a:ext cx="3381631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E68F9808-F615-4B3B-B2DC-89269F7E8FDA}"/>
                  </a:ext>
                </a:extLst>
              </p:cNvPr>
              <p:cNvSpPr/>
              <p:nvPr/>
            </p:nvSpPr>
            <p:spPr>
              <a:xfrm>
                <a:off x="5823640" y="2655366"/>
                <a:ext cx="2810193" cy="76450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…=1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4+2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×1=6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E68F9808-F615-4B3B-B2DC-89269F7E8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2655366"/>
                <a:ext cx="2810193" cy="76450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E91B39E-46D4-45A4-8AC5-0E5F7A0B333F}"/>
                  </a:ext>
                </a:extLst>
              </p:cNvPr>
              <p:cNvSpPr/>
              <p:nvPr/>
            </p:nvSpPr>
            <p:spPr>
              <a:xfrm>
                <a:off x="5823640" y="4121970"/>
                <a:ext cx="3261855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E91B39E-46D4-45A4-8AC5-0E5F7A0B3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4121970"/>
                <a:ext cx="3261855" cy="64633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90332E1E-D60B-47EC-AA15-08FCC5D65978}"/>
                  </a:ext>
                </a:extLst>
              </p:cNvPr>
              <p:cNvSpPr/>
              <p:nvPr/>
            </p:nvSpPr>
            <p:spPr>
              <a:xfrm>
                <a:off x="5823640" y="4768301"/>
                <a:ext cx="3381631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90332E1E-D60B-47EC-AA15-08FCC5D65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4768301"/>
                <a:ext cx="3381631" cy="64633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963439A-1A4E-4888-A0AD-C89761CA2F35}"/>
                  </a:ext>
                </a:extLst>
              </p:cNvPr>
              <p:cNvSpPr/>
              <p:nvPr/>
            </p:nvSpPr>
            <p:spPr>
              <a:xfrm>
                <a:off x="5823640" y="5414632"/>
                <a:ext cx="3010568" cy="76450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…=0+2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×(1+1)=4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963439A-1A4E-4888-A0AD-C89761CA2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5414632"/>
                <a:ext cx="3010568" cy="76450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C1760577-6E8A-46E8-865F-8CCEA57F5FAC}"/>
                  </a:ext>
                </a:extLst>
              </p:cNvPr>
              <p:cNvSpPr/>
              <p:nvPr/>
            </p:nvSpPr>
            <p:spPr>
              <a:xfrm>
                <a:off x="171745" y="4634405"/>
                <a:ext cx="3261855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C1760577-6E8A-46E8-865F-8CCEA57F5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5" y="4634405"/>
                <a:ext cx="3261855" cy="646331"/>
              </a:xfrm>
              <a:prstGeom prst="rect">
                <a:avLst/>
              </a:prstGeom>
              <a:blipFill>
                <a:blip r:embed="rId27"/>
                <a:stretch>
                  <a:fillRect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8C38F5B-F9DB-41FA-B6A6-B5BF02560FAC}"/>
                  </a:ext>
                </a:extLst>
              </p:cNvPr>
              <p:cNvSpPr/>
              <p:nvPr/>
            </p:nvSpPr>
            <p:spPr>
              <a:xfrm>
                <a:off x="171745" y="5280736"/>
                <a:ext cx="3380605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8C38F5B-F9DB-41FA-B6A6-B5BF02560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5" y="5280736"/>
                <a:ext cx="3380605" cy="646331"/>
              </a:xfrm>
              <a:prstGeom prst="rect">
                <a:avLst/>
              </a:prstGeom>
              <a:blipFill>
                <a:blip r:embed="rId28"/>
                <a:stretch>
                  <a:fillRect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62F29B8-0EAA-4DB1-B338-3095C05068D9}"/>
                  </a:ext>
                </a:extLst>
              </p:cNvPr>
              <p:cNvSpPr/>
              <p:nvPr/>
            </p:nvSpPr>
            <p:spPr>
              <a:xfrm>
                <a:off x="171745" y="5927067"/>
                <a:ext cx="2818207" cy="79579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…=1+1+2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×1=4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62F29B8-0EAA-4DB1-B338-3095C0506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5" y="5927067"/>
                <a:ext cx="2818207" cy="7957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38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548680"/>
                <a:ext cx="8856984" cy="499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11.4】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某程序的最内层循环，假定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固定分配给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个变量使用。</a:t>
                </a: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48680"/>
                <a:ext cx="8856984" cy="499432"/>
              </a:xfrm>
              <a:prstGeom prst="rect">
                <a:avLst/>
              </a:prstGeom>
              <a:blipFill>
                <a:blip r:embed="rId3"/>
                <a:stretch>
                  <a:fillRect l="-68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B14D85B5-94A4-4E7C-853F-63EF383AAC3F}"/>
              </a:ext>
            </a:extLst>
          </p:cNvPr>
          <p:cNvGrpSpPr/>
          <p:nvPr/>
        </p:nvGrpSpPr>
        <p:grpSpPr>
          <a:xfrm>
            <a:off x="251520" y="1268760"/>
            <a:ext cx="5765692" cy="3352118"/>
            <a:chOff x="1403648" y="1484784"/>
            <a:chExt cx="5765692" cy="3352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F74B71E5-62C1-4549-A941-578723F39A8A}"/>
                    </a:ext>
                  </a:extLst>
                </p:cNvPr>
                <p:cNvSpPr/>
                <p:nvPr/>
              </p:nvSpPr>
              <p:spPr bwMode="auto">
                <a:xfrm>
                  <a:off x="3131840" y="1988840"/>
                  <a:ext cx="1656184" cy="8640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oMath>
                    </m:oMathPara>
                  </a14:m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F74B71E5-62C1-4549-A941-578723F39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31840" y="1988840"/>
                  <a:ext cx="1656184" cy="864096"/>
                </a:xfrm>
                <a:prstGeom prst="rect">
                  <a:avLst/>
                </a:prstGeom>
                <a:blipFill>
                  <a:blip r:embed="rId4"/>
                  <a:stretch>
                    <a:fillRect b="-833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D1EB256B-6650-4FC6-B370-9F2A7FB3FA29}"/>
                    </a:ext>
                  </a:extLst>
                </p:cNvPr>
                <p:cNvSpPr/>
                <p:nvPr/>
              </p:nvSpPr>
              <p:spPr bwMode="auto">
                <a:xfrm>
                  <a:off x="1403648" y="2904944"/>
                  <a:ext cx="1656184" cy="3914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D1EB256B-6650-4FC6-B370-9F2A7FB3FA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03648" y="2904944"/>
                  <a:ext cx="1656184" cy="391420"/>
                </a:xfrm>
                <a:prstGeom prst="rect">
                  <a:avLst/>
                </a:prstGeom>
                <a:blipFill>
                  <a:blip r:embed="rId5"/>
                  <a:stretch>
                    <a:fillRect b="-1060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C5C2F72B-4A75-4039-8479-215C5EE2F808}"/>
                    </a:ext>
                  </a:extLst>
                </p:cNvPr>
                <p:cNvSpPr/>
                <p:nvPr/>
              </p:nvSpPr>
              <p:spPr bwMode="auto">
                <a:xfrm>
                  <a:off x="3131840" y="3541636"/>
                  <a:ext cx="1656184" cy="3914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C5C2F72B-4A75-4039-8479-215C5EE2F8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31840" y="3541636"/>
                  <a:ext cx="1656184" cy="3914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DF4B08D-DE81-4FA0-9FA1-0A61C5ACDC62}"/>
                    </a:ext>
                  </a:extLst>
                </p:cNvPr>
                <p:cNvSpPr/>
                <p:nvPr/>
              </p:nvSpPr>
              <p:spPr bwMode="auto">
                <a:xfrm>
                  <a:off x="4932040" y="2812622"/>
                  <a:ext cx="1656184" cy="5760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DF4B08D-DE81-4FA0-9FA1-0A61C5ACDC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32040" y="2812622"/>
                  <a:ext cx="1656184" cy="5760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连接符: 肘形 2">
              <a:extLst>
                <a:ext uri="{FF2B5EF4-FFF2-40B4-BE49-F238E27FC236}">
                  <a16:creationId xmlns:a16="http://schemas.microsoft.com/office/drawing/2014/main" id="{4184DF6D-D706-45F6-A8B0-F8ABA7CDD3E1}"/>
                </a:ext>
              </a:extLst>
            </p:cNvPr>
            <p:cNvCxnSpPr>
              <a:cxnSpLocks/>
              <a:stCxn id="43" idx="1"/>
              <a:endCxn id="47" idx="0"/>
            </p:cNvCxnSpPr>
            <p:nvPr/>
          </p:nvCxnSpPr>
          <p:spPr>
            <a:xfrm rot="10800000" flipV="1">
              <a:off x="2231740" y="2420888"/>
              <a:ext cx="900100" cy="48405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3625C329-3F95-4F5C-B8CA-F0684FB72EB4}"/>
                </a:ext>
              </a:extLst>
            </p:cNvPr>
            <p:cNvCxnSpPr>
              <a:cxnSpLocks/>
              <a:stCxn id="43" idx="3"/>
              <a:endCxn id="49" idx="0"/>
            </p:cNvCxnSpPr>
            <p:nvPr/>
          </p:nvCxnSpPr>
          <p:spPr>
            <a:xfrm>
              <a:off x="4788024" y="2420888"/>
              <a:ext cx="972108" cy="39173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A0918B55-BCE1-4720-BF14-560FC2709EA3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 rot="5400000" flipH="1">
              <a:off x="2987824" y="2960948"/>
              <a:ext cx="1944216" cy="12700"/>
            </a:xfrm>
            <a:prstGeom prst="bentConnector5">
              <a:avLst>
                <a:gd name="adj1" fmla="val -11758"/>
                <a:gd name="adj2" fmla="val 21194583"/>
                <a:gd name="adj3" fmla="val 11175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7724E4E0-1571-4EA1-922A-D9542C6B3014}"/>
                </a:ext>
              </a:extLst>
            </p:cNvPr>
            <p:cNvCxnSpPr>
              <a:cxnSpLocks/>
              <a:stCxn id="47" idx="2"/>
              <a:endCxn id="48" idx="1"/>
            </p:cNvCxnSpPr>
            <p:nvPr/>
          </p:nvCxnSpPr>
          <p:spPr>
            <a:xfrm rot="16200000" flipH="1">
              <a:off x="2461299" y="3066805"/>
              <a:ext cx="440982" cy="9001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03D21468-2FEE-41AA-99CD-15C95F9C580E}"/>
                </a:ext>
              </a:extLst>
            </p:cNvPr>
            <p:cNvCxnSpPr>
              <a:cxnSpLocks/>
              <a:stCxn id="49" idx="2"/>
              <a:endCxn id="48" idx="3"/>
            </p:cNvCxnSpPr>
            <p:nvPr/>
          </p:nvCxnSpPr>
          <p:spPr>
            <a:xfrm rot="5400000">
              <a:off x="5099748" y="3076962"/>
              <a:ext cx="348660" cy="97210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05DE10E-BF43-4204-9B3C-5DA308119797}"/>
                </a:ext>
              </a:extLst>
            </p:cNvPr>
            <p:cNvCxnSpPr/>
            <p:nvPr/>
          </p:nvCxnSpPr>
          <p:spPr>
            <a:xfrm>
              <a:off x="4608004" y="1484784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6EC18D0F-AD8F-4989-B220-835E7012B8C5}"/>
                </a:ext>
              </a:extLst>
            </p:cNvPr>
            <p:cNvCxnSpPr/>
            <p:nvPr/>
          </p:nvCxnSpPr>
          <p:spPr>
            <a:xfrm>
              <a:off x="6300192" y="3388686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507ADBD4-4209-421F-A59A-2AEDAAE5C82A}"/>
                </a:ext>
              </a:extLst>
            </p:cNvPr>
            <p:cNvCxnSpPr/>
            <p:nvPr/>
          </p:nvCxnSpPr>
          <p:spPr>
            <a:xfrm>
              <a:off x="4427984" y="3939406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C4193E7-771C-42CF-9F43-615E879E0EA0}"/>
                    </a:ext>
                  </a:extLst>
                </p:cNvPr>
                <p:cNvSpPr txBox="1"/>
                <p:nvPr/>
              </p:nvSpPr>
              <p:spPr>
                <a:xfrm>
                  <a:off x="3953582" y="1619508"/>
                  <a:ext cx="734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𝑏𝑐𝑑𝑓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C4193E7-771C-42CF-9F43-615E879E0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82" y="1619508"/>
                  <a:ext cx="73481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1C3F39A-2574-4CCD-AF1D-D5EED226F8CF}"/>
                    </a:ext>
                  </a:extLst>
                </p:cNvPr>
                <p:cNvSpPr txBox="1"/>
                <p:nvPr/>
              </p:nvSpPr>
              <p:spPr>
                <a:xfrm>
                  <a:off x="1409997" y="2535611"/>
                  <a:ext cx="734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1C3F39A-2574-4CCD-AF1D-D5EED226F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9997" y="2535611"/>
                  <a:ext cx="7348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11AAF8A-908F-44E8-8391-A1C21C564C92}"/>
                    </a:ext>
                  </a:extLst>
                </p:cNvPr>
                <p:cNvSpPr txBox="1"/>
                <p:nvPr/>
              </p:nvSpPr>
              <p:spPr>
                <a:xfrm>
                  <a:off x="1563568" y="3281203"/>
                  <a:ext cx="7235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11AAF8A-908F-44E8-8391-A1C21C564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3568" y="3281203"/>
                  <a:ext cx="72359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1CD3521-D3D1-44E8-B832-FAF6C49B8D9E}"/>
                    </a:ext>
                  </a:extLst>
                </p:cNvPr>
                <p:cNvSpPr txBox="1"/>
                <p:nvPr/>
              </p:nvSpPr>
              <p:spPr>
                <a:xfrm>
                  <a:off x="3505393" y="3215203"/>
                  <a:ext cx="7235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1CD3521-D3D1-44E8-B832-FAF6C49B8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393" y="3215203"/>
                  <a:ext cx="72359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F3AB0C3-C474-41EC-8A1F-A115723035BA}"/>
                    </a:ext>
                  </a:extLst>
                </p:cNvPr>
                <p:cNvSpPr txBox="1"/>
                <p:nvPr/>
              </p:nvSpPr>
              <p:spPr>
                <a:xfrm>
                  <a:off x="4385289" y="3899092"/>
                  <a:ext cx="84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F3AB0C3-C474-41EC-8A1F-A11572303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289" y="3899092"/>
                  <a:ext cx="84863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EECA4C0-743E-4B27-B6DD-2F86FFE03B5B}"/>
                    </a:ext>
                  </a:extLst>
                </p:cNvPr>
                <p:cNvSpPr txBox="1"/>
                <p:nvPr/>
              </p:nvSpPr>
              <p:spPr>
                <a:xfrm>
                  <a:off x="3505393" y="2840892"/>
                  <a:ext cx="84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EECA4C0-743E-4B27-B6DD-2F86FFE03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393" y="2840892"/>
                  <a:ext cx="84863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C6280A6-2BF9-4A44-95B0-E8984626680B}"/>
                    </a:ext>
                  </a:extLst>
                </p:cNvPr>
                <p:cNvSpPr txBox="1"/>
                <p:nvPr/>
              </p:nvSpPr>
              <p:spPr>
                <a:xfrm>
                  <a:off x="5869974" y="2466178"/>
                  <a:ext cx="7380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C6280A6-2BF9-4A44-95B0-E89846266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74" y="2466178"/>
                  <a:ext cx="738023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6159F47-462D-4FA0-98C5-0A769E6E2B82}"/>
                    </a:ext>
                  </a:extLst>
                </p:cNvPr>
                <p:cNvSpPr txBox="1"/>
                <p:nvPr/>
              </p:nvSpPr>
              <p:spPr>
                <a:xfrm>
                  <a:off x="4788024" y="1995190"/>
                  <a:ext cx="4817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6159F47-462D-4FA0-98C5-0A769E6E2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1995190"/>
                  <a:ext cx="48173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B2AE776-108F-4986-9232-D0EB5E5423FD}"/>
                    </a:ext>
                  </a:extLst>
                </p:cNvPr>
                <p:cNvSpPr txBox="1"/>
                <p:nvPr/>
              </p:nvSpPr>
              <p:spPr>
                <a:xfrm>
                  <a:off x="6588224" y="2904943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B2AE776-108F-4986-9232-D0EB5E542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224" y="2904943"/>
                  <a:ext cx="48705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68B8F37D-A505-4ADD-81D7-0CBFD42CC17E}"/>
                    </a:ext>
                  </a:extLst>
                </p:cNvPr>
                <p:cNvSpPr txBox="1"/>
                <p:nvPr/>
              </p:nvSpPr>
              <p:spPr>
                <a:xfrm>
                  <a:off x="2500768" y="2571438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68B8F37D-A505-4ADD-81D7-0CBFD42CC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768" y="2571438"/>
                  <a:ext cx="48705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F69C32DD-7FE3-4CA5-B94B-D09F03DC08B7}"/>
                    </a:ext>
                  </a:extLst>
                </p:cNvPr>
                <p:cNvSpPr txBox="1"/>
                <p:nvPr/>
              </p:nvSpPr>
              <p:spPr>
                <a:xfrm>
                  <a:off x="4371771" y="3225109"/>
                  <a:ext cx="477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F69C32DD-7FE3-4CA5-B94B-D09F03DC0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771" y="3225109"/>
                  <a:ext cx="47718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85262ECF-6C30-4A0E-93CC-00716D3EBAEF}"/>
                    </a:ext>
                  </a:extLst>
                </p:cNvPr>
                <p:cNvSpPr txBox="1"/>
                <p:nvPr/>
              </p:nvSpPr>
              <p:spPr>
                <a:xfrm>
                  <a:off x="3518283" y="4467570"/>
                  <a:ext cx="19498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𝑏𝑐𝑑𝑒𝑓</m:t>
                      </m:r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是活跃变量</a:t>
                  </a: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85262ECF-6C30-4A0E-93CC-00716D3EB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283" y="4467570"/>
                  <a:ext cx="1949893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938" t="-8197" r="-2500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D3E536F3-9DF4-4099-A28F-74E30118A49C}"/>
                    </a:ext>
                  </a:extLst>
                </p:cNvPr>
                <p:cNvSpPr txBox="1"/>
                <p:nvPr/>
              </p:nvSpPr>
              <p:spPr>
                <a:xfrm>
                  <a:off x="5325245" y="3939406"/>
                  <a:ext cx="18440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𝑏𝑑𝑒𝑓</m:t>
                      </m:r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是活跃变量</a:t>
                  </a: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D3E536F3-9DF4-4099-A28F-74E30118A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245" y="3939406"/>
                  <a:ext cx="1844095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993" t="-10000" r="-2649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B2145C1-C192-41C3-ABE6-42E812BFBC87}"/>
                  </a:ext>
                </a:extLst>
              </p:cNvPr>
              <p:cNvSpPr/>
              <p:nvPr/>
            </p:nvSpPr>
            <p:spPr>
              <a:xfrm>
                <a:off x="373686" y="4902694"/>
                <a:ext cx="6157776" cy="40023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=4</m:t>
                        </m:r>
                      </m:e>
                    </m:nary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  <m:sup/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=6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dirty="0">
                    <a:solidFill>
                      <a:srgbClr val="0000FF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nary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  <m:sup/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B2145C1-C192-41C3-ABE6-42E812BFB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86" y="4902694"/>
                <a:ext cx="6157776" cy="400238"/>
              </a:xfrm>
              <a:prstGeom prst="rect">
                <a:avLst/>
              </a:prstGeom>
              <a:blipFill>
                <a:blip r:embed="rId21"/>
                <a:stretch>
                  <a:fillRect l="-5446" t="-109091" b="-16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D6025EC-830E-485E-B1E9-32D6B06297F2}"/>
                  </a:ext>
                </a:extLst>
              </p:cNvPr>
              <p:cNvSpPr/>
              <p:nvPr/>
            </p:nvSpPr>
            <p:spPr>
              <a:xfrm>
                <a:off x="393549" y="5506259"/>
                <a:ext cx="38709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可以选择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，以及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𝑒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中的一个。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D6025EC-830E-485E-B1E9-32D6B0629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9" y="5506259"/>
                <a:ext cx="3870931" cy="369332"/>
              </a:xfrm>
              <a:prstGeom prst="rect">
                <a:avLst/>
              </a:prstGeom>
              <a:blipFill>
                <a:blip r:embed="rId22"/>
                <a:stretch>
                  <a:fillRect l="-1417" t="-8197" r="-78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637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69759"/>
                <a:ext cx="8856984" cy="4755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循环</m:t>
                    </m:r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中，如果涉及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已固定分配寄存器的变量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，则采用分配给的寄存器</a:t>
                </a: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但对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，且寄存器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固定分配给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，但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的值不在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中，那么当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𝐴𝑣𝑎𝑙𝑢𝑒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时，先生成目标代码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，再认为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在主存中生成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的目标代码。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如果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其中某变量在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循环入口之前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活跃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的，那么循环入口之前要生成把它们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值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分别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取到相应寄存器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的目标代码。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如果其中某变量在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循环出口之后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活跃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的，那么循环出口后面，要分别生成代码，把它们在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寄存器中的值放入主存单元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在循环中每个基本块的出口，对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未固定分配到寄存器的变量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，仍按以前算法生成目标代码，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把它们在寄存器的值存入主存单元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69759"/>
                <a:ext cx="8856984" cy="4755982"/>
              </a:xfrm>
              <a:prstGeom prst="rect">
                <a:avLst/>
              </a:prstGeom>
              <a:blipFill>
                <a:blip r:embed="rId3"/>
                <a:stretch>
                  <a:fillRect l="-619" b="-12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595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548680"/>
                <a:ext cx="8856984" cy="499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11.5】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固定分配给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使用。</a:t>
                </a: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48680"/>
                <a:ext cx="8856984" cy="499432"/>
              </a:xfrm>
              <a:prstGeom prst="rect">
                <a:avLst/>
              </a:prstGeom>
              <a:blipFill>
                <a:blip r:embed="rId3"/>
                <a:stretch>
                  <a:fillRect l="-68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3EF0EF88-AED6-4B39-A783-A3B3997AF6E2}"/>
              </a:ext>
            </a:extLst>
          </p:cNvPr>
          <p:cNvGrpSpPr/>
          <p:nvPr/>
        </p:nvGrpSpPr>
        <p:grpSpPr>
          <a:xfrm>
            <a:off x="146957" y="1484784"/>
            <a:ext cx="4566147" cy="4255598"/>
            <a:chOff x="780941" y="980728"/>
            <a:chExt cx="4566147" cy="42555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F74B71E5-62C1-4549-A941-578723F39A8A}"/>
                    </a:ext>
                  </a:extLst>
                </p:cNvPr>
                <p:cNvSpPr/>
                <p:nvPr/>
              </p:nvSpPr>
              <p:spPr bwMode="auto">
                <a:xfrm>
                  <a:off x="1979712" y="1484784"/>
                  <a:ext cx="1656184" cy="8640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oMath>
                    </m:oMathPara>
                  </a14:m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F74B71E5-62C1-4549-A941-578723F39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79712" y="1484784"/>
                  <a:ext cx="1656184" cy="864096"/>
                </a:xfrm>
                <a:prstGeom prst="rect">
                  <a:avLst/>
                </a:prstGeom>
                <a:blipFill>
                  <a:blip r:embed="rId4"/>
                  <a:stretch>
                    <a:fillRect b="-90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D1EB256B-6650-4FC6-B370-9F2A7FB3FA29}"/>
                    </a:ext>
                  </a:extLst>
                </p:cNvPr>
                <p:cNvSpPr/>
                <p:nvPr/>
              </p:nvSpPr>
              <p:spPr bwMode="auto">
                <a:xfrm>
                  <a:off x="878383" y="2869294"/>
                  <a:ext cx="1398821" cy="3914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D1EB256B-6650-4FC6-B370-9F2A7FB3FA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8383" y="2869294"/>
                  <a:ext cx="1398821" cy="391420"/>
                </a:xfrm>
                <a:prstGeom prst="rect">
                  <a:avLst/>
                </a:prstGeom>
                <a:blipFill>
                  <a:blip r:embed="rId5"/>
                  <a:stretch>
                    <a:fillRect b="-8955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C5C2F72B-4A75-4039-8479-215C5EE2F808}"/>
                    </a:ext>
                  </a:extLst>
                </p:cNvPr>
                <p:cNvSpPr/>
                <p:nvPr/>
              </p:nvSpPr>
              <p:spPr bwMode="auto">
                <a:xfrm>
                  <a:off x="1979712" y="3710324"/>
                  <a:ext cx="1656184" cy="3914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C5C2F72B-4A75-4039-8479-215C5EE2F8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79712" y="3710324"/>
                  <a:ext cx="1656184" cy="3914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DF4B08D-DE81-4FA0-9FA1-0A61C5ACDC62}"/>
                    </a:ext>
                  </a:extLst>
                </p:cNvPr>
                <p:cNvSpPr/>
                <p:nvPr/>
              </p:nvSpPr>
              <p:spPr bwMode="auto">
                <a:xfrm>
                  <a:off x="3203848" y="2623316"/>
                  <a:ext cx="1656184" cy="5760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DF4B08D-DE81-4FA0-9FA1-0A61C5ACDC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3848" y="2623316"/>
                  <a:ext cx="1656184" cy="5760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连接符: 肘形 2">
              <a:extLst>
                <a:ext uri="{FF2B5EF4-FFF2-40B4-BE49-F238E27FC236}">
                  <a16:creationId xmlns:a16="http://schemas.microsoft.com/office/drawing/2014/main" id="{4184DF6D-D706-45F6-A8B0-F8ABA7CDD3E1}"/>
                </a:ext>
              </a:extLst>
            </p:cNvPr>
            <p:cNvCxnSpPr>
              <a:cxnSpLocks/>
              <a:stCxn id="43" idx="1"/>
              <a:endCxn id="47" idx="0"/>
            </p:cNvCxnSpPr>
            <p:nvPr/>
          </p:nvCxnSpPr>
          <p:spPr>
            <a:xfrm rot="10800000" flipV="1">
              <a:off x="1577794" y="1916832"/>
              <a:ext cx="401918" cy="95246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3625C329-3F95-4F5C-B8CA-F0684FB72EB4}"/>
                </a:ext>
              </a:extLst>
            </p:cNvPr>
            <p:cNvCxnSpPr>
              <a:cxnSpLocks/>
              <a:stCxn id="43" idx="3"/>
              <a:endCxn id="49" idx="0"/>
            </p:cNvCxnSpPr>
            <p:nvPr/>
          </p:nvCxnSpPr>
          <p:spPr>
            <a:xfrm>
              <a:off x="3635896" y="1916832"/>
              <a:ext cx="396044" cy="70648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A0918B55-BCE1-4720-BF14-560FC2709EA3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 rot="5400000" flipH="1">
              <a:off x="1499324" y="2793264"/>
              <a:ext cx="2616960" cy="12700"/>
            </a:xfrm>
            <a:prstGeom prst="bentConnector5">
              <a:avLst>
                <a:gd name="adj1" fmla="val -8735"/>
                <a:gd name="adj2" fmla="val 16006299"/>
                <a:gd name="adj3" fmla="val 10873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7724E4E0-1571-4EA1-922A-D9542C6B3014}"/>
                </a:ext>
              </a:extLst>
            </p:cNvPr>
            <p:cNvCxnSpPr>
              <a:cxnSpLocks/>
              <a:stCxn id="47" idx="2"/>
              <a:endCxn id="48" idx="1"/>
            </p:cNvCxnSpPr>
            <p:nvPr/>
          </p:nvCxnSpPr>
          <p:spPr>
            <a:xfrm rot="16200000" flipH="1">
              <a:off x="1456093" y="3382415"/>
              <a:ext cx="645320" cy="40191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03D21468-2FEE-41AA-99CD-15C95F9C580E}"/>
                </a:ext>
              </a:extLst>
            </p:cNvPr>
            <p:cNvCxnSpPr>
              <a:cxnSpLocks/>
              <a:stCxn id="49" idx="2"/>
              <a:endCxn id="48" idx="3"/>
            </p:cNvCxnSpPr>
            <p:nvPr/>
          </p:nvCxnSpPr>
          <p:spPr>
            <a:xfrm rot="5400000">
              <a:off x="3480591" y="3354685"/>
              <a:ext cx="706654" cy="39604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05DE10E-BF43-4204-9B3C-5DA308119797}"/>
                </a:ext>
              </a:extLst>
            </p:cNvPr>
            <p:cNvCxnSpPr/>
            <p:nvPr/>
          </p:nvCxnSpPr>
          <p:spPr>
            <a:xfrm>
              <a:off x="3455876" y="980728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6EC18D0F-AD8F-4989-B220-835E7012B8C5}"/>
                </a:ext>
              </a:extLst>
            </p:cNvPr>
            <p:cNvCxnSpPr/>
            <p:nvPr/>
          </p:nvCxnSpPr>
          <p:spPr>
            <a:xfrm>
              <a:off x="4572000" y="3199380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507ADBD4-4209-421F-A59A-2AEDAAE5C82A}"/>
                </a:ext>
              </a:extLst>
            </p:cNvPr>
            <p:cNvCxnSpPr/>
            <p:nvPr/>
          </p:nvCxnSpPr>
          <p:spPr>
            <a:xfrm>
              <a:off x="3275856" y="4093902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C4193E7-771C-42CF-9F43-615E879E0EA0}"/>
                    </a:ext>
                  </a:extLst>
                </p:cNvPr>
                <p:cNvSpPr txBox="1"/>
                <p:nvPr/>
              </p:nvSpPr>
              <p:spPr>
                <a:xfrm>
                  <a:off x="2801454" y="1115452"/>
                  <a:ext cx="734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𝑏𝑐𝑑𝑓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C4193E7-771C-42CF-9F43-615E879E0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454" y="1115452"/>
                  <a:ext cx="73481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1C3F39A-2574-4CCD-AF1D-D5EED226F8CF}"/>
                    </a:ext>
                  </a:extLst>
                </p:cNvPr>
                <p:cNvSpPr txBox="1"/>
                <p:nvPr/>
              </p:nvSpPr>
              <p:spPr>
                <a:xfrm>
                  <a:off x="802327" y="2501511"/>
                  <a:ext cx="734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1C3F39A-2574-4CCD-AF1D-D5EED226F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27" y="2501511"/>
                  <a:ext cx="7348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11AAF8A-908F-44E8-8391-A1C21C564C92}"/>
                    </a:ext>
                  </a:extLst>
                </p:cNvPr>
                <p:cNvSpPr txBox="1"/>
                <p:nvPr/>
              </p:nvSpPr>
              <p:spPr>
                <a:xfrm>
                  <a:off x="780941" y="3245553"/>
                  <a:ext cx="7235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11AAF8A-908F-44E8-8391-A1C21C564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941" y="3245553"/>
                  <a:ext cx="72359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1CD3521-D3D1-44E8-B832-FAF6C49B8D9E}"/>
                    </a:ext>
                  </a:extLst>
                </p:cNvPr>
                <p:cNvSpPr txBox="1"/>
                <p:nvPr/>
              </p:nvSpPr>
              <p:spPr>
                <a:xfrm>
                  <a:off x="2353265" y="3347700"/>
                  <a:ext cx="7235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1CD3521-D3D1-44E8-B832-FAF6C49B8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265" y="3347700"/>
                  <a:ext cx="72359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F3AB0C3-C474-41EC-8A1F-A115723035BA}"/>
                    </a:ext>
                  </a:extLst>
                </p:cNvPr>
                <p:cNvSpPr txBox="1"/>
                <p:nvPr/>
              </p:nvSpPr>
              <p:spPr>
                <a:xfrm>
                  <a:off x="3233161" y="4067780"/>
                  <a:ext cx="84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F3AB0C3-C474-41EC-8A1F-A11572303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161" y="4067780"/>
                  <a:ext cx="84863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EECA4C0-743E-4B27-B6DD-2F86FFE03B5B}"/>
                    </a:ext>
                  </a:extLst>
                </p:cNvPr>
                <p:cNvSpPr txBox="1"/>
                <p:nvPr/>
              </p:nvSpPr>
              <p:spPr>
                <a:xfrm>
                  <a:off x="2353265" y="2366367"/>
                  <a:ext cx="84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EECA4C0-743E-4B27-B6DD-2F86FFE03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265" y="2366367"/>
                  <a:ext cx="84863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C6280A6-2BF9-4A44-95B0-E8984626680B}"/>
                    </a:ext>
                  </a:extLst>
                </p:cNvPr>
                <p:cNvSpPr txBox="1"/>
                <p:nvPr/>
              </p:nvSpPr>
              <p:spPr>
                <a:xfrm>
                  <a:off x="4141782" y="2276872"/>
                  <a:ext cx="7380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C6280A6-2BF9-4A44-95B0-E89846266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782" y="2276872"/>
                  <a:ext cx="738023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6159F47-462D-4FA0-98C5-0A769E6E2B82}"/>
                    </a:ext>
                  </a:extLst>
                </p:cNvPr>
                <p:cNvSpPr txBox="1"/>
                <p:nvPr/>
              </p:nvSpPr>
              <p:spPr>
                <a:xfrm>
                  <a:off x="3600056" y="1530013"/>
                  <a:ext cx="4817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6159F47-462D-4FA0-98C5-0A769E6E2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056" y="1530013"/>
                  <a:ext cx="48173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B2AE776-108F-4986-9232-D0EB5E5423FD}"/>
                    </a:ext>
                  </a:extLst>
                </p:cNvPr>
                <p:cNvSpPr txBox="1"/>
                <p:nvPr/>
              </p:nvSpPr>
              <p:spPr>
                <a:xfrm>
                  <a:off x="4860032" y="2715637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B2AE776-108F-4986-9232-D0EB5E542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32" y="2715637"/>
                  <a:ext cx="48705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68B8F37D-A505-4ADD-81D7-0CBFD42CC17E}"/>
                    </a:ext>
                  </a:extLst>
                </p:cNvPr>
                <p:cNvSpPr txBox="1"/>
                <p:nvPr/>
              </p:nvSpPr>
              <p:spPr>
                <a:xfrm>
                  <a:off x="1718141" y="2535788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68B8F37D-A505-4ADD-81D7-0CBFD42CC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8141" y="2535788"/>
                  <a:ext cx="48705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F69C32DD-7FE3-4CA5-B94B-D09F03DC08B7}"/>
                    </a:ext>
                  </a:extLst>
                </p:cNvPr>
                <p:cNvSpPr txBox="1"/>
                <p:nvPr/>
              </p:nvSpPr>
              <p:spPr>
                <a:xfrm>
                  <a:off x="3141301" y="3323505"/>
                  <a:ext cx="477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F69C32DD-7FE3-4CA5-B94B-D09F03DC0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301" y="3323505"/>
                  <a:ext cx="47718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85262ECF-6C30-4A0E-93CC-00716D3EBAEF}"/>
                    </a:ext>
                  </a:extLst>
                </p:cNvPr>
                <p:cNvSpPr txBox="1"/>
                <p:nvPr/>
              </p:nvSpPr>
              <p:spPr>
                <a:xfrm>
                  <a:off x="2765050" y="4589995"/>
                  <a:ext cx="110799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𝑏𝑐𝑑𝑒𝑓</m:t>
                      </m:r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活跃变量</a:t>
                  </a: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85262ECF-6C30-4A0E-93CC-00716D3EB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050" y="4589995"/>
                  <a:ext cx="1107996" cy="646331"/>
                </a:xfrm>
                <a:prstGeom prst="rect">
                  <a:avLst/>
                </a:prstGeom>
                <a:blipFill>
                  <a:blip r:embed="rId19"/>
                  <a:stretch>
                    <a:fillRect l="-4972" t="-5660" r="-4972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D3E536F3-9DF4-4099-A28F-74E30118A49C}"/>
                    </a:ext>
                  </a:extLst>
                </p:cNvPr>
                <p:cNvSpPr txBox="1"/>
                <p:nvPr/>
              </p:nvSpPr>
              <p:spPr>
                <a:xfrm>
                  <a:off x="4014550" y="3720366"/>
                  <a:ext cx="110799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𝑏𝑑𝑒𝑓</m:t>
                      </m:r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活跃变量</a:t>
                  </a: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D3E536F3-9DF4-4099-A28F-74E30118A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4550" y="3720366"/>
                  <a:ext cx="1107996" cy="646331"/>
                </a:xfrm>
                <a:prstGeom prst="rect">
                  <a:avLst/>
                </a:prstGeom>
                <a:blipFill>
                  <a:blip r:embed="rId20"/>
                  <a:stretch>
                    <a:fillRect l="-4972" t="-5660" r="-4972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49D69B6-9770-4F5A-9271-CC0A3C33478D}"/>
                  </a:ext>
                </a:extLst>
              </p:cNvPr>
              <p:cNvSpPr/>
              <p:nvPr/>
            </p:nvSpPr>
            <p:spPr bwMode="auto">
              <a:xfrm>
                <a:off x="6372200" y="798748"/>
                <a:ext cx="1296139" cy="53637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𝐿𝐷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𝑑</m:t>
                      </m:r>
                    </m:oMath>
                  </m:oMathPara>
                </a14:m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𝐿𝐷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𝑏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49D69B6-9770-4F5A-9271-CC0A3C334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2200" y="798748"/>
                <a:ext cx="1296139" cy="536374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29DA120-F785-471C-9189-087EAF4FD85A}"/>
                  </a:ext>
                </a:extLst>
              </p:cNvPr>
              <p:cNvSpPr/>
              <p:nvPr/>
            </p:nvSpPr>
            <p:spPr bwMode="auto">
              <a:xfrm>
                <a:off x="6372200" y="1720653"/>
                <a:ext cx="1296139" cy="1406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𝐿𝐷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𝐴𝐷𝐷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𝑐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𝑆𝑈𝐵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𝐿𝐷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𝑆𝑇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𝑒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29DA120-F785-471C-9189-087EAF4FD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2200" y="1720653"/>
                <a:ext cx="1296139" cy="1406720"/>
              </a:xfrm>
              <a:prstGeom prst="rect">
                <a:avLst/>
              </a:prstGeom>
              <a:blipFill>
                <a:blip r:embed="rId22"/>
                <a:stretch>
                  <a:fillRect b="-214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CF9FB81-03B8-428F-943B-DDE8CBA143B5}"/>
                  </a:ext>
                </a:extLst>
              </p:cNvPr>
              <p:cNvSpPr/>
              <p:nvPr/>
            </p:nvSpPr>
            <p:spPr bwMode="auto">
              <a:xfrm>
                <a:off x="5364088" y="3362050"/>
                <a:ext cx="1296139" cy="8880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𝐿𝐷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𝑆𝑈𝐵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𝑆𝑇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CF9FB81-03B8-428F-943B-DDE8CBA14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3362050"/>
                <a:ext cx="1296139" cy="888026"/>
              </a:xfrm>
              <a:prstGeom prst="rect">
                <a:avLst/>
              </a:prstGeom>
              <a:blipFill>
                <a:blip r:embed="rId23"/>
                <a:stretch>
                  <a:fillRect b="-748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4639B681-E4A1-4AEF-BD2D-AB210DBC10A0}"/>
                  </a:ext>
                </a:extLst>
              </p:cNvPr>
              <p:cNvSpPr/>
              <p:nvPr/>
            </p:nvSpPr>
            <p:spPr bwMode="auto">
              <a:xfrm>
                <a:off x="7501511" y="3362050"/>
                <a:ext cx="1296139" cy="1406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𝐿𝐷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𝐴𝐷𝐷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𝐿𝐷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𝑆𝑈𝐵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𝑐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𝑆𝑇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𝑒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4639B681-E4A1-4AEF-BD2D-AB210DBC10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1511" y="3362050"/>
                <a:ext cx="1296139" cy="1406720"/>
              </a:xfrm>
              <a:prstGeom prst="rect">
                <a:avLst/>
              </a:prstGeom>
              <a:blipFill>
                <a:blip r:embed="rId24"/>
                <a:stretch>
                  <a:fillRect b="-215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DF396E0-8E2A-46E3-9C2E-3062E276D67B}"/>
                  </a:ext>
                </a:extLst>
              </p:cNvPr>
              <p:cNvSpPr/>
              <p:nvPr/>
            </p:nvSpPr>
            <p:spPr bwMode="auto">
              <a:xfrm>
                <a:off x="5364088" y="4756502"/>
                <a:ext cx="1296139" cy="566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𝐿𝐷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𝐴𝐷𝐷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𝑒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DF396E0-8E2A-46E3-9C2E-3062E276D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4756502"/>
                <a:ext cx="1296139" cy="566362"/>
              </a:xfrm>
              <a:prstGeom prst="rect">
                <a:avLst/>
              </a:prstGeom>
              <a:blipFill>
                <a:blip r:embed="rId25"/>
                <a:stretch>
                  <a:fillRect b="-63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A963574-00DF-4DFD-B21D-A67DB749CC12}"/>
                  </a:ext>
                </a:extLst>
              </p:cNvPr>
              <p:cNvSpPr/>
              <p:nvPr/>
            </p:nvSpPr>
            <p:spPr bwMode="auto">
              <a:xfrm>
                <a:off x="7501511" y="5229610"/>
                <a:ext cx="1296139" cy="566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𝑆𝑇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𝑑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𝑆𝑇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𝑏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A963574-00DF-4DFD-B21D-A67DB749C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1511" y="5229610"/>
                <a:ext cx="1296139" cy="566362"/>
              </a:xfrm>
              <a:prstGeom prst="rect">
                <a:avLst/>
              </a:prstGeom>
              <a:blipFill>
                <a:blip r:embed="rId26"/>
                <a:stretch>
                  <a:fillRect b="-63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73854A5-9F5A-4D20-B360-27D3C772B9D5}"/>
                  </a:ext>
                </a:extLst>
              </p:cNvPr>
              <p:cNvSpPr/>
              <p:nvPr/>
            </p:nvSpPr>
            <p:spPr bwMode="auto">
              <a:xfrm>
                <a:off x="5364088" y="5729473"/>
                <a:ext cx="1296139" cy="566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𝑆𝑇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𝑑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𝑆𝑇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𝑏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73854A5-9F5A-4D20-B360-27D3C772B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5729473"/>
                <a:ext cx="1296139" cy="566362"/>
              </a:xfrm>
              <a:prstGeom prst="rect">
                <a:avLst/>
              </a:prstGeom>
              <a:blipFill>
                <a:blip r:embed="rId27"/>
                <a:stretch>
                  <a:fillRect b="-63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B1645E4-A066-484B-AC6A-6E52CB5B8F5A}"/>
                  </a:ext>
                </a:extLst>
              </p:cNvPr>
              <p:cNvSpPr txBox="1"/>
              <p:nvPr/>
            </p:nvSpPr>
            <p:spPr>
              <a:xfrm>
                <a:off x="7629815" y="830384"/>
                <a:ext cx="487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B1645E4-A066-484B-AC6A-6E52CB5B8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815" y="830384"/>
                <a:ext cx="487056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A6B47B5-AB21-4819-B924-1E880902BE1A}"/>
                  </a:ext>
                </a:extLst>
              </p:cNvPr>
              <p:cNvSpPr txBox="1"/>
              <p:nvPr/>
            </p:nvSpPr>
            <p:spPr>
              <a:xfrm>
                <a:off x="7668339" y="1938761"/>
                <a:ext cx="481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A6B47B5-AB21-4819-B924-1E880902B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39" y="1938761"/>
                <a:ext cx="48173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86C4BB2-BF56-499D-8192-8D28D8345176}"/>
                  </a:ext>
                </a:extLst>
              </p:cNvPr>
              <p:cNvSpPr txBox="1"/>
              <p:nvPr/>
            </p:nvSpPr>
            <p:spPr>
              <a:xfrm>
                <a:off x="6596721" y="3605300"/>
                <a:ext cx="487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86C4BB2-BF56-499D-8192-8D28D8345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721" y="3605300"/>
                <a:ext cx="487056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73614FF-956E-4C4F-A858-C4875A3E791D}"/>
                  </a:ext>
                </a:extLst>
              </p:cNvPr>
              <p:cNvSpPr txBox="1"/>
              <p:nvPr/>
            </p:nvSpPr>
            <p:spPr>
              <a:xfrm>
                <a:off x="8488601" y="3005567"/>
                <a:ext cx="487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73614FF-956E-4C4F-A858-C4875A3E7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601" y="3005567"/>
                <a:ext cx="487056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20733DD-6795-4600-AEFE-336EDC533104}"/>
                  </a:ext>
                </a:extLst>
              </p:cNvPr>
              <p:cNvSpPr txBox="1"/>
              <p:nvPr/>
            </p:nvSpPr>
            <p:spPr>
              <a:xfrm>
                <a:off x="6315660" y="4405701"/>
                <a:ext cx="477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20733DD-6795-4600-AEFE-336EDC53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60" y="4405701"/>
                <a:ext cx="477182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0029051-CB24-441C-8B87-0F5901CF4DD8}"/>
                  </a:ext>
                </a:extLst>
              </p:cNvPr>
              <p:cNvSpPr txBox="1"/>
              <p:nvPr/>
            </p:nvSpPr>
            <p:spPr>
              <a:xfrm>
                <a:off x="6640044" y="5789463"/>
                <a:ext cx="487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0029051-CB24-441C-8B87-0F5901CF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44" y="5789463"/>
                <a:ext cx="487056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4E6348B-D64C-4427-A5C4-1A855BDE55DA}"/>
                  </a:ext>
                </a:extLst>
              </p:cNvPr>
              <p:cNvSpPr txBox="1"/>
              <p:nvPr/>
            </p:nvSpPr>
            <p:spPr>
              <a:xfrm>
                <a:off x="8308723" y="5795972"/>
                <a:ext cx="487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4E6348B-D64C-4427-A5C4-1A855BDE5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723" y="5795972"/>
                <a:ext cx="487056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A5E3B08E-D2B5-4998-89AB-281D73EBEE26}"/>
              </a:ext>
            </a:extLst>
          </p:cNvPr>
          <p:cNvCxnSpPr>
            <a:cxnSpLocks/>
            <a:stCxn id="52" idx="1"/>
            <a:endCxn id="46" idx="1"/>
          </p:cNvCxnSpPr>
          <p:nvPr/>
        </p:nvCxnSpPr>
        <p:spPr>
          <a:xfrm rot="10800000" flipH="1">
            <a:off x="5364088" y="2424013"/>
            <a:ext cx="1008112" cy="2615670"/>
          </a:xfrm>
          <a:prstGeom prst="bentConnector3">
            <a:avLst>
              <a:gd name="adj1" fmla="val -226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5B0EF63B-EF12-4FB2-8431-52E2D7337D23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7020270" y="1335122"/>
            <a:ext cx="0" cy="3855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7151CC56-FBB1-4828-BB3F-3315A7CF72A3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 rot="5400000">
            <a:off x="6398876" y="2740655"/>
            <a:ext cx="234677" cy="10081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5B1D710A-8142-4013-A943-BC74E2CDD517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 rot="16200000" flipH="1">
            <a:off x="7467587" y="2680055"/>
            <a:ext cx="234677" cy="11293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9F085872-3F6A-4718-850C-50DFF32376E2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6012158" y="4250076"/>
            <a:ext cx="0" cy="506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53FB577-9601-495E-A038-4A3705419169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6012158" y="5322864"/>
            <a:ext cx="0" cy="406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A78F0C8-AC32-4842-B9B4-B45A1101EF00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8149581" y="4768770"/>
            <a:ext cx="0" cy="460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6F89DA1E-3478-483E-9A0D-E08C1976CBD5}"/>
              </a:ext>
            </a:extLst>
          </p:cNvPr>
          <p:cNvCxnSpPr>
            <a:cxnSpLocks/>
            <a:stCxn id="51" idx="1"/>
            <a:endCxn id="52" idx="3"/>
          </p:cNvCxnSpPr>
          <p:nvPr/>
        </p:nvCxnSpPr>
        <p:spPr>
          <a:xfrm rot="10800000" flipV="1">
            <a:off x="6660227" y="4065409"/>
            <a:ext cx="841284" cy="9742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216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39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77806"/>
            <a:ext cx="7848872" cy="452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目标机器模型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一个简单的代码生成器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待用信息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寄存器描述和地址描述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代码生成算法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寄存器分配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11.5 DAG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的目标代码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1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77806"/>
            <a:ext cx="7848872" cy="452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11.1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基本问题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目标机器模型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一个简单的代码生成器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待用信息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寄存器描述和地址描述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代码生成算法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寄存器分配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11.5 DAG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的目标代码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1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11.5 DAG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的目标代码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69759"/>
                <a:ext cx="8856984" cy="1483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时，如果计算完右边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左对象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紧接着计算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，就可以及时利用寄存器中的信息。</a:t>
                </a:r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175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考虑先算</a:t>
                </a: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DAG</a:t>
                </a:r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右子树</a:t>
                </a:r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，再算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左子树</a:t>
                </a:r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，最后算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父结点</a:t>
                </a:r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69759"/>
                <a:ext cx="8856984" cy="1483548"/>
              </a:xfrm>
              <a:prstGeom prst="rect">
                <a:avLst/>
              </a:prstGeom>
              <a:blipFill>
                <a:blip r:embed="rId3"/>
                <a:stretch>
                  <a:fillRect l="-619" b="-24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620F1AD3-1BEF-452A-ABF5-9AF35E490F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2575518"/>
                <a:ext cx="4392488" cy="2221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11.5】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利用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DAG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调整语句顺序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620F1AD3-1BEF-452A-ABF5-9AF35E490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575518"/>
                <a:ext cx="4392488" cy="2221634"/>
              </a:xfrm>
              <a:prstGeom prst="rect">
                <a:avLst/>
              </a:prstGeom>
              <a:blipFill>
                <a:blip r:embed="rId4"/>
                <a:stretch>
                  <a:fillRect l="-13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7030FC25-15DF-4441-BD73-E7B6AADB639D}"/>
              </a:ext>
            </a:extLst>
          </p:cNvPr>
          <p:cNvGrpSpPr/>
          <p:nvPr/>
        </p:nvGrpSpPr>
        <p:grpSpPr>
          <a:xfrm>
            <a:off x="2771800" y="4439213"/>
            <a:ext cx="1183684" cy="1510067"/>
            <a:chOff x="2555776" y="3969702"/>
            <a:chExt cx="1183684" cy="151006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959DB7C-D08B-4AD2-8572-B4AC431C5303}"/>
                </a:ext>
              </a:extLst>
            </p:cNvPr>
            <p:cNvGrpSpPr/>
            <p:nvPr/>
          </p:nvGrpSpPr>
          <p:grpSpPr>
            <a:xfrm>
              <a:off x="2555776" y="4809685"/>
              <a:ext cx="375907" cy="670084"/>
              <a:chOff x="2986744" y="4834508"/>
              <a:chExt cx="375907" cy="6700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B051832F-E427-44F6-ADD6-BCAA79456827}"/>
                      </a:ext>
                    </a:extLst>
                  </p:cNvPr>
                  <p:cNvSpPr/>
                  <p:nvPr/>
                </p:nvSpPr>
                <p:spPr>
                  <a:xfrm>
                    <a:off x="3002611" y="4834508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DB2A6109-6746-4071-B379-69573F06CB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2611" y="4834508"/>
                    <a:ext cx="360040" cy="36004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CD22D06C-71FD-4625-9C63-30D5A66692AA}"/>
                      </a:ext>
                    </a:extLst>
                  </p:cNvPr>
                  <p:cNvSpPr/>
                  <p:nvPr/>
                </p:nvSpPr>
                <p:spPr>
                  <a:xfrm>
                    <a:off x="2986744" y="5135260"/>
                    <a:ext cx="3714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916DCC4E-1B4E-4FBF-9F19-2736546A52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6744" y="5135260"/>
                    <a:ext cx="37144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80A229C-B4CA-427D-AD5E-07BC504B08AE}"/>
                </a:ext>
              </a:extLst>
            </p:cNvPr>
            <p:cNvGrpSpPr/>
            <p:nvPr/>
          </p:nvGrpSpPr>
          <p:grpSpPr>
            <a:xfrm>
              <a:off x="3330227" y="4809685"/>
              <a:ext cx="375907" cy="670084"/>
              <a:chOff x="2986744" y="4834508"/>
              <a:chExt cx="375907" cy="6700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5AC5CF4E-DA8F-480D-BBD3-FE1BAFFB8441}"/>
                      </a:ext>
                    </a:extLst>
                  </p:cNvPr>
                  <p:cNvSpPr/>
                  <p:nvPr/>
                </p:nvSpPr>
                <p:spPr>
                  <a:xfrm>
                    <a:off x="3002611" y="4834508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01" name="椭圆 100">
                    <a:extLst>
                      <a:ext uri="{FF2B5EF4-FFF2-40B4-BE49-F238E27FC236}">
                        <a16:creationId xmlns:a16="http://schemas.microsoft.com/office/drawing/2014/main" id="{02F70F94-9075-431F-8AD0-7346DF30E3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2611" y="4834508"/>
                    <a:ext cx="360040" cy="36004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736B8BA4-6A48-4078-AA13-C818A3A7A864}"/>
                      </a:ext>
                    </a:extLst>
                  </p:cNvPr>
                  <p:cNvSpPr/>
                  <p:nvPr/>
                </p:nvSpPr>
                <p:spPr>
                  <a:xfrm>
                    <a:off x="2986744" y="5135260"/>
                    <a:ext cx="3676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ABE3A013-AA10-486E-BFB0-BA0BE14629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6744" y="5135260"/>
                    <a:ext cx="36766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3726AAE-68A7-4071-B6F5-2B979B03FE55}"/>
                </a:ext>
              </a:extLst>
            </p:cNvPr>
            <p:cNvGrpSpPr/>
            <p:nvPr/>
          </p:nvGrpSpPr>
          <p:grpSpPr>
            <a:xfrm>
              <a:off x="2794439" y="3969702"/>
              <a:ext cx="945021" cy="839983"/>
              <a:chOff x="5287591" y="3834693"/>
              <a:chExt cx="945021" cy="8399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F0788E88-BA6A-4442-99C6-04C58AE49F9A}"/>
                      </a:ext>
                    </a:extLst>
                  </p:cNvPr>
                  <p:cNvSpPr/>
                  <p:nvPr/>
                </p:nvSpPr>
                <p:spPr>
                  <a:xfrm>
                    <a:off x="5474516" y="3861048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0" name="椭圆 109">
                    <a:extLst>
                      <a:ext uri="{FF2B5EF4-FFF2-40B4-BE49-F238E27FC236}">
                        <a16:creationId xmlns:a16="http://schemas.microsoft.com/office/drawing/2014/main" id="{D4FD9F4E-E000-4B0A-85C3-3E70D90E8B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4516" y="3861048"/>
                    <a:ext cx="360040" cy="36004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0B9226ED-EF6C-41FE-AD19-42493B3E7725}"/>
                      </a:ext>
                    </a:extLst>
                  </p:cNvPr>
                  <p:cNvSpPr/>
                  <p:nvPr/>
                </p:nvSpPr>
                <p:spPr>
                  <a:xfrm>
                    <a:off x="5457686" y="4134713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0B9226ED-EF6C-41FE-AD19-42493B3E77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7686" y="4134713"/>
                    <a:ext cx="41069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DBFA2E7-38C4-42BA-908B-5530418AA157}"/>
                  </a:ext>
                </a:extLst>
              </p:cNvPr>
              <p:cNvCxnSpPr>
                <a:cxnSpLocks/>
                <a:stCxn id="13" idx="3"/>
                <a:endCxn id="20" idx="0"/>
              </p:cNvCxnSpPr>
              <p:nvPr/>
            </p:nvCxnSpPr>
            <p:spPr>
              <a:xfrm flipH="1">
                <a:off x="5287591" y="4168361"/>
                <a:ext cx="239652" cy="506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FFD4AD72-F413-4997-AE93-741A53E47FDD}"/>
                  </a:ext>
                </a:extLst>
              </p:cNvPr>
              <p:cNvCxnSpPr>
                <a:cxnSpLocks/>
                <a:stCxn id="13" idx="5"/>
                <a:endCxn id="18" idx="0"/>
              </p:cNvCxnSpPr>
              <p:nvPr/>
            </p:nvCxnSpPr>
            <p:spPr>
              <a:xfrm>
                <a:off x="5781829" y="4168361"/>
                <a:ext cx="280213" cy="506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5D8494AF-4E04-47D5-945F-78C8CACBC502}"/>
                      </a:ext>
                    </a:extLst>
                  </p:cNvPr>
                  <p:cNvSpPr/>
                  <p:nvPr/>
                </p:nvSpPr>
                <p:spPr>
                  <a:xfrm>
                    <a:off x="5779988" y="3834693"/>
                    <a:ext cx="4526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5D8494AF-4E04-47D5-945F-78C8CACBC5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9988" y="3834693"/>
                    <a:ext cx="45262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03E3C79-362C-4595-BA0F-2DAC17C13C68}"/>
              </a:ext>
            </a:extLst>
          </p:cNvPr>
          <p:cNvGrpSpPr/>
          <p:nvPr/>
        </p:nvGrpSpPr>
        <p:grpSpPr>
          <a:xfrm>
            <a:off x="4823154" y="4439213"/>
            <a:ext cx="1189006" cy="1510067"/>
            <a:chOff x="2555776" y="3969702"/>
            <a:chExt cx="1189006" cy="151006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E773CB8-4B32-4103-95F3-0630E7C1DB75}"/>
                </a:ext>
              </a:extLst>
            </p:cNvPr>
            <p:cNvGrpSpPr/>
            <p:nvPr/>
          </p:nvGrpSpPr>
          <p:grpSpPr>
            <a:xfrm>
              <a:off x="2555776" y="4809685"/>
              <a:ext cx="375907" cy="670084"/>
              <a:chOff x="2986744" y="4834508"/>
              <a:chExt cx="375907" cy="6700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6511BF27-4CD5-4497-BFC7-C7BAD6D1DFE8}"/>
                      </a:ext>
                    </a:extLst>
                  </p:cNvPr>
                  <p:cNvSpPr/>
                  <p:nvPr/>
                </p:nvSpPr>
                <p:spPr>
                  <a:xfrm>
                    <a:off x="3002611" y="4834508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6511BF27-4CD5-4497-BFC7-C7BAD6D1DF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2611" y="4834508"/>
                    <a:ext cx="360040" cy="36004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0296878C-FD88-439D-B095-DF8D4B742377}"/>
                      </a:ext>
                    </a:extLst>
                  </p:cNvPr>
                  <p:cNvSpPr/>
                  <p:nvPr/>
                </p:nvSpPr>
                <p:spPr>
                  <a:xfrm>
                    <a:off x="2986744" y="5135260"/>
                    <a:ext cx="3506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0296878C-FD88-439D-B095-DF8D4B7423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6744" y="5135260"/>
                    <a:ext cx="3506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DDD0D63-F741-42E9-8D1E-FA492ACFF54A}"/>
                </a:ext>
              </a:extLst>
            </p:cNvPr>
            <p:cNvGrpSpPr/>
            <p:nvPr/>
          </p:nvGrpSpPr>
          <p:grpSpPr>
            <a:xfrm>
              <a:off x="3330227" y="4809685"/>
              <a:ext cx="377924" cy="670084"/>
              <a:chOff x="2986744" y="4834508"/>
              <a:chExt cx="377924" cy="6700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D5FBB367-7222-481E-AA76-B249B77FD8F4}"/>
                      </a:ext>
                    </a:extLst>
                  </p:cNvPr>
                  <p:cNvSpPr/>
                  <p:nvPr/>
                </p:nvSpPr>
                <p:spPr>
                  <a:xfrm>
                    <a:off x="3002611" y="4834508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D5FBB367-7222-481E-AA76-B249B77FD8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2611" y="4834508"/>
                    <a:ext cx="360040" cy="36004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6797467B-1186-41E8-ADCB-CA3EBC37D7AA}"/>
                      </a:ext>
                    </a:extLst>
                  </p:cNvPr>
                  <p:cNvSpPr/>
                  <p:nvPr/>
                </p:nvSpPr>
                <p:spPr>
                  <a:xfrm>
                    <a:off x="2986744" y="5135260"/>
                    <a:ext cx="3779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6797467B-1186-41E8-ADCB-CA3EBC37D7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6744" y="5135260"/>
                    <a:ext cx="37792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9F4C711-03A4-4826-925E-E1A7849ACDDA}"/>
                </a:ext>
              </a:extLst>
            </p:cNvPr>
            <p:cNvGrpSpPr/>
            <p:nvPr/>
          </p:nvGrpSpPr>
          <p:grpSpPr>
            <a:xfrm>
              <a:off x="2794439" y="3969702"/>
              <a:ext cx="950343" cy="839983"/>
              <a:chOff x="5287591" y="3834693"/>
              <a:chExt cx="950343" cy="8399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F12F71AF-6F02-4255-8B49-1FFC2A69563B}"/>
                      </a:ext>
                    </a:extLst>
                  </p:cNvPr>
                  <p:cNvSpPr/>
                  <p:nvPr/>
                </p:nvSpPr>
                <p:spPr>
                  <a:xfrm>
                    <a:off x="5474516" y="3861048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F12F71AF-6F02-4255-8B49-1FFC2A6956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4516" y="3861048"/>
                    <a:ext cx="360040" cy="36004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65DBED6B-EF63-45BA-A621-D66FBC0496F9}"/>
                      </a:ext>
                    </a:extLst>
                  </p:cNvPr>
                  <p:cNvSpPr/>
                  <p:nvPr/>
                </p:nvSpPr>
                <p:spPr>
                  <a:xfrm>
                    <a:off x="5457686" y="4134713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65DBED6B-EF63-45BA-A621-D66FBC0496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7686" y="4134713"/>
                    <a:ext cx="410690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88C74421-E2DE-4ADD-A11E-C892FE9C4B91}"/>
                  </a:ext>
                </a:extLst>
              </p:cNvPr>
              <p:cNvCxnSpPr>
                <a:cxnSpLocks/>
                <a:stCxn id="26" idx="3"/>
                <a:endCxn id="33" idx="0"/>
              </p:cNvCxnSpPr>
              <p:nvPr/>
            </p:nvCxnSpPr>
            <p:spPr>
              <a:xfrm flipH="1">
                <a:off x="5287591" y="4168361"/>
                <a:ext cx="239652" cy="506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52428EC-0DA4-4A10-A88E-6DDE3986FB8B}"/>
                  </a:ext>
                </a:extLst>
              </p:cNvPr>
              <p:cNvCxnSpPr>
                <a:cxnSpLocks/>
                <a:stCxn id="26" idx="5"/>
                <a:endCxn id="31" idx="0"/>
              </p:cNvCxnSpPr>
              <p:nvPr/>
            </p:nvCxnSpPr>
            <p:spPr>
              <a:xfrm>
                <a:off x="5781829" y="4168361"/>
                <a:ext cx="280213" cy="506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2FAE78D-CF38-4B24-A4EB-1845F3D070F3}"/>
                      </a:ext>
                    </a:extLst>
                  </p:cNvPr>
                  <p:cNvSpPr/>
                  <p:nvPr/>
                </p:nvSpPr>
                <p:spPr>
                  <a:xfrm>
                    <a:off x="5779988" y="3834693"/>
                    <a:ext cx="4579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2FAE78D-CF38-4B24-A4EB-1845F3D070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9988" y="3834693"/>
                    <a:ext cx="457946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4FA43F2-CA43-4C36-A5EF-6F6EAB0AAFB5}"/>
              </a:ext>
            </a:extLst>
          </p:cNvPr>
          <p:cNvGrpSpPr/>
          <p:nvPr/>
        </p:nvGrpSpPr>
        <p:grpSpPr>
          <a:xfrm>
            <a:off x="4218294" y="3749571"/>
            <a:ext cx="1221713" cy="2199709"/>
            <a:chOff x="4218294" y="2768414"/>
            <a:chExt cx="1221713" cy="2199709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C506807C-03BC-47B7-8078-629558520766}"/>
                </a:ext>
              </a:extLst>
            </p:cNvPr>
            <p:cNvGrpSpPr/>
            <p:nvPr/>
          </p:nvGrpSpPr>
          <p:grpSpPr>
            <a:xfrm>
              <a:off x="4218294" y="2774763"/>
              <a:ext cx="1210468" cy="2193360"/>
              <a:chOff x="4218294" y="2774763"/>
              <a:chExt cx="1210468" cy="21933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77C99423-FE77-4387-AACE-FC67B2FB9AAA}"/>
                      </a:ext>
                    </a:extLst>
                  </p:cNvPr>
                  <p:cNvSpPr/>
                  <p:nvPr/>
                </p:nvSpPr>
                <p:spPr>
                  <a:xfrm>
                    <a:off x="4234161" y="4298039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77C99423-FE77-4387-AACE-FC67B2FB9A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161" y="4298039"/>
                    <a:ext cx="360040" cy="360040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279E29D9-729F-42F3-9229-0D4781DAF958}"/>
                      </a:ext>
                    </a:extLst>
                  </p:cNvPr>
                  <p:cNvSpPr/>
                  <p:nvPr/>
                </p:nvSpPr>
                <p:spPr>
                  <a:xfrm>
                    <a:off x="4218294" y="4598791"/>
                    <a:ext cx="356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279E29D9-729F-42F3-9229-0D4781DAF9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8294" y="4598791"/>
                    <a:ext cx="356443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FD5285C-05CA-4C70-B23B-737700036747}"/>
                  </a:ext>
                </a:extLst>
              </p:cNvPr>
              <p:cNvCxnSpPr>
                <a:cxnSpLocks/>
                <a:stCxn id="39" idx="3"/>
                <a:endCxn id="36" idx="0"/>
              </p:cNvCxnSpPr>
              <p:nvPr/>
            </p:nvCxnSpPr>
            <p:spPr>
              <a:xfrm flipH="1">
                <a:off x="4414181" y="3082076"/>
                <a:ext cx="311665" cy="12159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7028D72D-D4BC-43B5-B044-31EF52A6F638}"/>
                      </a:ext>
                    </a:extLst>
                  </p:cNvPr>
                  <p:cNvSpPr/>
                  <p:nvPr/>
                </p:nvSpPr>
                <p:spPr>
                  <a:xfrm>
                    <a:off x="4673119" y="2774763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7028D72D-D4BC-43B5-B044-31EF52A6F63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3119" y="2774763"/>
                    <a:ext cx="360040" cy="36004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B816F7F-1200-47A5-894D-A3DF2318D8D5}"/>
                  </a:ext>
                </a:extLst>
              </p:cNvPr>
              <p:cNvCxnSpPr>
                <a:cxnSpLocks/>
                <a:stCxn id="39" idx="5"/>
                <a:endCxn id="26" idx="0"/>
              </p:cNvCxnSpPr>
              <p:nvPr/>
            </p:nvCxnSpPr>
            <p:spPr>
              <a:xfrm>
                <a:off x="4980432" y="3082076"/>
                <a:ext cx="448330" cy="4023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768C497F-56FB-44FA-9830-0092CAD1A290}"/>
                      </a:ext>
                    </a:extLst>
                  </p:cNvPr>
                  <p:cNvSpPr/>
                  <p:nvPr/>
                </p:nvSpPr>
                <p:spPr>
                  <a:xfrm>
                    <a:off x="4664786" y="3078458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768C497F-56FB-44FA-9830-0092CAD1A2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4786" y="3078458"/>
                    <a:ext cx="410690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A0B00940-68EC-4F5F-B1B3-251BCCDAFE71}"/>
                    </a:ext>
                  </a:extLst>
                </p:cNvPr>
                <p:cNvSpPr/>
                <p:nvPr/>
              </p:nvSpPr>
              <p:spPr>
                <a:xfrm>
                  <a:off x="4982061" y="2768414"/>
                  <a:ext cx="4579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A0B00940-68EC-4F5F-B1B3-251BCCDAFE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2061" y="2768414"/>
                  <a:ext cx="457946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D6E5A29-4EE6-4EBB-A941-98D07F2527B6}"/>
              </a:ext>
            </a:extLst>
          </p:cNvPr>
          <p:cNvGrpSpPr/>
          <p:nvPr/>
        </p:nvGrpSpPr>
        <p:grpSpPr>
          <a:xfrm>
            <a:off x="3377408" y="3248318"/>
            <a:ext cx="1348438" cy="1217250"/>
            <a:chOff x="3377408" y="2960286"/>
            <a:chExt cx="1348438" cy="121725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E62F2E7C-9F6E-435E-BA93-8DE69E68DC1F}"/>
                </a:ext>
              </a:extLst>
            </p:cNvPr>
            <p:cNvGrpSpPr/>
            <p:nvPr/>
          </p:nvGrpSpPr>
          <p:grpSpPr>
            <a:xfrm>
              <a:off x="3377408" y="2966635"/>
              <a:ext cx="1348438" cy="1210901"/>
              <a:chOff x="4228875" y="2774763"/>
              <a:chExt cx="1348438" cy="1210901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81B1BFE6-BC8F-45D6-AB39-5761ADF23C7D}"/>
                  </a:ext>
                </a:extLst>
              </p:cNvPr>
              <p:cNvCxnSpPr>
                <a:cxnSpLocks/>
                <a:stCxn id="53" idx="3"/>
                <a:endCxn id="13" idx="0"/>
              </p:cNvCxnSpPr>
              <p:nvPr/>
            </p:nvCxnSpPr>
            <p:spPr>
              <a:xfrm flipH="1">
                <a:off x="4228875" y="3082076"/>
                <a:ext cx="496971" cy="903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3406658A-9132-4ED1-8E38-8CADCCDA4D3E}"/>
                      </a:ext>
                    </a:extLst>
                  </p:cNvPr>
                  <p:cNvSpPr/>
                  <p:nvPr/>
                </p:nvSpPr>
                <p:spPr>
                  <a:xfrm>
                    <a:off x="4673119" y="2774763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3406658A-9132-4ED1-8E38-8CADCCDA4D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3119" y="2774763"/>
                    <a:ext cx="360040" cy="360040"/>
                  </a:xfrm>
                  <a:prstGeom prst="ellipse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87AF893A-0433-481A-8906-34AE837A7DAC}"/>
                  </a:ext>
                </a:extLst>
              </p:cNvPr>
              <p:cNvCxnSpPr>
                <a:cxnSpLocks/>
                <a:stCxn id="53" idx="5"/>
                <a:endCxn id="39" idx="1"/>
              </p:cNvCxnSpPr>
              <p:nvPr/>
            </p:nvCxnSpPr>
            <p:spPr>
              <a:xfrm>
                <a:off x="4980432" y="3082076"/>
                <a:ext cx="596881" cy="2466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2AEEF4B1-DC76-4DEC-B515-6F21FC938C7C}"/>
                      </a:ext>
                    </a:extLst>
                  </p:cNvPr>
                  <p:cNvSpPr/>
                  <p:nvPr/>
                </p:nvSpPr>
                <p:spPr>
                  <a:xfrm>
                    <a:off x="4664786" y="3078458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2AEEF4B1-DC76-4DEC-B515-6F21FC938C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4786" y="3078458"/>
                    <a:ext cx="41069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01C41E02-E49D-411D-A987-3DA3824D74DE}"/>
                    </a:ext>
                  </a:extLst>
                </p:cNvPr>
                <p:cNvSpPr/>
                <p:nvPr/>
              </p:nvSpPr>
              <p:spPr>
                <a:xfrm>
                  <a:off x="4130594" y="2960286"/>
                  <a:ext cx="451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01C41E02-E49D-411D-A987-3DA3824D74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594" y="2960286"/>
                  <a:ext cx="451214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169DE1C-6173-41B9-8C83-0CFF96982ACC}"/>
                  </a:ext>
                </a:extLst>
              </p:cNvPr>
              <p:cNvSpPr/>
              <p:nvPr/>
            </p:nvSpPr>
            <p:spPr bwMode="auto">
              <a:xfrm>
                <a:off x="6565994" y="339588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l"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169DE1C-6173-41B9-8C83-0CFF96982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5994" y="3395880"/>
                <a:ext cx="1872208" cy="360040"/>
              </a:xfrm>
              <a:prstGeom prst="rect">
                <a:avLst/>
              </a:prstGeom>
              <a:blipFill>
                <a:blip r:embed="rId28"/>
                <a:stretch>
                  <a:fillRect l="-2265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16EB927-1AB4-4E38-81E1-68DC730478E8}"/>
                  </a:ext>
                </a:extLst>
              </p:cNvPr>
              <p:cNvSpPr/>
              <p:nvPr/>
            </p:nvSpPr>
            <p:spPr bwMode="auto">
              <a:xfrm>
                <a:off x="6565994" y="375592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16EB927-1AB4-4E38-81E1-68DC73047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5994" y="3755920"/>
                <a:ext cx="1872208" cy="360040"/>
              </a:xfrm>
              <a:prstGeom prst="rect">
                <a:avLst/>
              </a:prstGeom>
              <a:blipFill>
                <a:blip r:embed="rId29"/>
                <a:stretch>
                  <a:fillRect l="-2265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FAD4FFF-2847-482B-9F64-88D33DDA9D47}"/>
                  </a:ext>
                </a:extLst>
              </p:cNvPr>
              <p:cNvSpPr/>
              <p:nvPr/>
            </p:nvSpPr>
            <p:spPr bwMode="auto">
              <a:xfrm>
                <a:off x="6565994" y="411596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FAD4FFF-2847-482B-9F64-88D33DDA9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5994" y="4115960"/>
                <a:ext cx="1872208" cy="360040"/>
              </a:xfrm>
              <a:prstGeom prst="rect">
                <a:avLst/>
              </a:prstGeom>
              <a:blipFill>
                <a:blip r:embed="rId30"/>
                <a:stretch>
                  <a:fillRect l="-2265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924636E-76B1-476D-9C40-0F3876701820}"/>
                  </a:ext>
                </a:extLst>
              </p:cNvPr>
              <p:cNvSpPr/>
              <p:nvPr/>
            </p:nvSpPr>
            <p:spPr bwMode="auto">
              <a:xfrm>
                <a:off x="6565994" y="447600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924636E-76B1-476D-9C40-0F3876701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5994" y="4476000"/>
                <a:ext cx="1872208" cy="360040"/>
              </a:xfrm>
              <a:prstGeom prst="rect">
                <a:avLst/>
              </a:prstGeom>
              <a:blipFill>
                <a:blip r:embed="rId31"/>
                <a:stretch>
                  <a:fillRect l="-2265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30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9" grpId="0" animBg="1"/>
      <p:bldP spid="63" grpId="0" animBg="1"/>
      <p:bldP spid="64" grpId="0" animBg="1"/>
      <p:bldP spid="6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11.5 DAG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的目标代码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620F1AD3-1BEF-452A-ABF5-9AF35E490F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46738"/>
                <a:ext cx="4392488" cy="222163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原程序（假设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个寄存器）</a:t>
                </a:r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620F1AD3-1BEF-452A-ABF5-9AF35E490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46738"/>
                <a:ext cx="4392488" cy="2221634"/>
              </a:xfrm>
              <a:prstGeom prst="rect">
                <a:avLst/>
              </a:prstGeom>
              <a:blipFill>
                <a:blip r:embed="rId3"/>
                <a:stretch>
                  <a:fillRect l="-1107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169DE1C-6173-41B9-8C83-0CFF96982ACC}"/>
                  </a:ext>
                </a:extLst>
              </p:cNvPr>
              <p:cNvSpPr/>
              <p:nvPr/>
            </p:nvSpPr>
            <p:spPr bwMode="auto">
              <a:xfrm>
                <a:off x="179512" y="3533074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l"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169DE1C-6173-41B9-8C83-0CFF96982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533074"/>
                <a:ext cx="1872208" cy="299227"/>
              </a:xfrm>
              <a:prstGeom prst="rect">
                <a:avLst/>
              </a:prstGeom>
              <a:blipFill>
                <a:blip r:embed="rId4"/>
                <a:stretch>
                  <a:fillRect l="-2258" t="-19608" b="-392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8">
                <a:extLst>
                  <a:ext uri="{FF2B5EF4-FFF2-40B4-BE49-F238E27FC236}">
                    <a16:creationId xmlns:a16="http://schemas.microsoft.com/office/drawing/2014/main" id="{BBFED521-88BB-449C-B7A5-DF3FDBCB0D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0" y="1146738"/>
                <a:ext cx="4392488" cy="2215991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调序后（假设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个寄存器）</a:t>
                </a:r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8">
                <a:extLst>
                  <a:ext uri="{FF2B5EF4-FFF2-40B4-BE49-F238E27FC236}">
                    <a16:creationId xmlns:a16="http://schemas.microsoft.com/office/drawing/2014/main" id="{BBFED521-88BB-449C-B7A5-DF3FDBCB0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1146738"/>
                <a:ext cx="4392488" cy="2215991"/>
              </a:xfrm>
              <a:prstGeom prst="rect">
                <a:avLst/>
              </a:prstGeom>
              <a:blipFill>
                <a:blip r:embed="rId5"/>
                <a:stretch>
                  <a:fillRect l="-1107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18732C-91B4-48D7-875A-5497E1D96085}"/>
                  </a:ext>
                </a:extLst>
              </p:cNvPr>
              <p:cNvSpPr/>
              <p:nvPr/>
            </p:nvSpPr>
            <p:spPr bwMode="auto">
              <a:xfrm>
                <a:off x="179512" y="3832301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l"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𝐴𝐷𝐷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18732C-91B4-48D7-875A-5497E1D96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832301"/>
                <a:ext cx="1872208" cy="299227"/>
              </a:xfrm>
              <a:prstGeom prst="rect">
                <a:avLst/>
              </a:prstGeom>
              <a:blipFill>
                <a:blip r:embed="rId6"/>
                <a:stretch>
                  <a:fillRect l="-2258" t="-19608" b="-392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06366DD-9BF9-4BBB-BB70-2B5DFB35A891}"/>
                  </a:ext>
                </a:extLst>
              </p:cNvPr>
              <p:cNvSpPr/>
              <p:nvPr/>
            </p:nvSpPr>
            <p:spPr bwMode="auto">
              <a:xfrm>
                <a:off x="179512" y="4131528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l"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06366DD-9BF9-4BBB-BB70-2B5DFB35A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131528"/>
                <a:ext cx="1872208" cy="299227"/>
              </a:xfrm>
              <a:prstGeom prst="rect">
                <a:avLst/>
              </a:prstGeom>
              <a:blipFill>
                <a:blip r:embed="rId7"/>
                <a:stretch>
                  <a:fillRect l="-2258" t="-19608" b="-392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1ECDC1B-193D-47BE-A27F-F64562EB6918}"/>
                  </a:ext>
                </a:extLst>
              </p:cNvPr>
              <p:cNvSpPr/>
              <p:nvPr/>
            </p:nvSpPr>
            <p:spPr bwMode="auto">
              <a:xfrm>
                <a:off x="179512" y="4430755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l"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𝐴𝐷𝐷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1ECDC1B-193D-47BE-A27F-F64562EB6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430755"/>
                <a:ext cx="1872208" cy="299227"/>
              </a:xfrm>
              <a:prstGeom prst="rect">
                <a:avLst/>
              </a:prstGeom>
              <a:blipFill>
                <a:blip r:embed="rId8"/>
                <a:stretch>
                  <a:fillRect l="-2258" t="-19608" b="-392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EBA733A-6C59-4D1F-977B-62F5C9EDBED9}"/>
                  </a:ext>
                </a:extLst>
              </p:cNvPr>
              <p:cNvSpPr/>
              <p:nvPr/>
            </p:nvSpPr>
            <p:spPr bwMode="auto">
              <a:xfrm>
                <a:off x="179512" y="4729982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EBA733A-6C59-4D1F-977B-62F5C9EDB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729982"/>
                <a:ext cx="1872208" cy="299227"/>
              </a:xfrm>
              <a:prstGeom prst="rect">
                <a:avLst/>
              </a:prstGeom>
              <a:blipFill>
                <a:blip r:embed="rId9"/>
                <a:stretch>
                  <a:fillRect l="-2258" t="-19608" b="-392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92AEB52-44E6-424A-91E0-7D3BB9F33649}"/>
                  </a:ext>
                </a:extLst>
              </p:cNvPr>
              <p:cNvSpPr/>
              <p:nvPr/>
            </p:nvSpPr>
            <p:spPr bwMode="auto">
              <a:xfrm>
                <a:off x="179512" y="5029209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l"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92AEB52-44E6-424A-91E0-7D3BB9F33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029209"/>
                <a:ext cx="1872208" cy="299227"/>
              </a:xfrm>
              <a:prstGeom prst="rect">
                <a:avLst/>
              </a:prstGeom>
              <a:blipFill>
                <a:blip r:embed="rId10"/>
                <a:stretch>
                  <a:fillRect l="-2258" t="-19608" b="-4117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2F2B558-E21C-41C8-B699-377FA2BA4C1D}"/>
                  </a:ext>
                </a:extLst>
              </p:cNvPr>
              <p:cNvSpPr/>
              <p:nvPr/>
            </p:nvSpPr>
            <p:spPr bwMode="auto">
              <a:xfrm>
                <a:off x="179512" y="5328436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𝑆𝑈𝐵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2F2B558-E21C-41C8-B699-377FA2BA4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328436"/>
                <a:ext cx="1872208" cy="299227"/>
              </a:xfrm>
              <a:prstGeom prst="rect">
                <a:avLst/>
              </a:prstGeom>
              <a:blipFill>
                <a:blip r:embed="rId11"/>
                <a:stretch>
                  <a:fillRect l="-2258" t="-19608" b="-4117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E81556D-EC72-4A79-9707-24D17AB8EB3D}"/>
                  </a:ext>
                </a:extLst>
              </p:cNvPr>
              <p:cNvSpPr/>
              <p:nvPr/>
            </p:nvSpPr>
            <p:spPr bwMode="auto">
              <a:xfrm>
                <a:off x="179512" y="5627663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E81556D-EC72-4A79-9707-24D17AB8E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627663"/>
                <a:ext cx="1872208" cy="299227"/>
              </a:xfrm>
              <a:prstGeom prst="rect">
                <a:avLst/>
              </a:prstGeom>
              <a:blipFill>
                <a:blip r:embed="rId12"/>
                <a:stretch>
                  <a:fillRect l="-2258" t="-19608" b="-4117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AAB32C5-A5B0-42A7-BA5A-ACC068B49FA7}"/>
                  </a:ext>
                </a:extLst>
              </p:cNvPr>
              <p:cNvSpPr/>
              <p:nvPr/>
            </p:nvSpPr>
            <p:spPr bwMode="auto">
              <a:xfrm>
                <a:off x="179512" y="5926890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(9)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𝑆𝑈𝐵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AAB32C5-A5B0-42A7-BA5A-ACC068B49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926890"/>
                <a:ext cx="1872208" cy="299227"/>
              </a:xfrm>
              <a:prstGeom prst="rect">
                <a:avLst/>
              </a:prstGeom>
              <a:blipFill>
                <a:blip r:embed="rId13"/>
                <a:stretch>
                  <a:fillRect l="-2258" t="-19608" b="-4117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4135F20-41A8-4BFB-AF39-E07788E9ED5B}"/>
                  </a:ext>
                </a:extLst>
              </p:cNvPr>
              <p:cNvSpPr/>
              <p:nvPr/>
            </p:nvSpPr>
            <p:spPr bwMode="auto">
              <a:xfrm>
                <a:off x="179512" y="6226117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(10)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4135F20-41A8-4BFB-AF39-E07788E9E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6226117"/>
                <a:ext cx="1872208" cy="299227"/>
              </a:xfrm>
              <a:prstGeom prst="rect">
                <a:avLst/>
              </a:prstGeom>
              <a:blipFill>
                <a:blip r:embed="rId14"/>
                <a:stretch>
                  <a:fillRect l="-2258" t="-19608" b="-4117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2C64A78F-A3F7-4999-B8AD-B9897AFF4A27}"/>
                  </a:ext>
                </a:extLst>
              </p:cNvPr>
              <p:cNvSpPr/>
              <p:nvPr/>
            </p:nvSpPr>
            <p:spPr bwMode="auto">
              <a:xfrm>
                <a:off x="4644008" y="3561425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l"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2C64A78F-A3F7-4999-B8AD-B9897AFF4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3561425"/>
                <a:ext cx="1872208" cy="299227"/>
              </a:xfrm>
              <a:prstGeom prst="rect">
                <a:avLst/>
              </a:prstGeom>
              <a:blipFill>
                <a:blip r:embed="rId15"/>
                <a:stretch>
                  <a:fillRect l="-2589" t="-19608" b="-4117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5560E7D-5951-493B-87DE-23BC68C6F2A5}"/>
                  </a:ext>
                </a:extLst>
              </p:cNvPr>
              <p:cNvSpPr/>
              <p:nvPr/>
            </p:nvSpPr>
            <p:spPr bwMode="auto">
              <a:xfrm>
                <a:off x="4644008" y="3860652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l"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𝐴𝐷𝐷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5560E7D-5951-493B-87DE-23BC68C6F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3860652"/>
                <a:ext cx="1872208" cy="299227"/>
              </a:xfrm>
              <a:prstGeom prst="rect">
                <a:avLst/>
              </a:prstGeom>
              <a:blipFill>
                <a:blip r:embed="rId16"/>
                <a:stretch>
                  <a:fillRect l="-2589" t="-19608" b="-4117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8969C69-00E9-4853-A36D-C21AA952FE64}"/>
                  </a:ext>
                </a:extLst>
              </p:cNvPr>
              <p:cNvSpPr/>
              <p:nvPr/>
            </p:nvSpPr>
            <p:spPr bwMode="auto">
              <a:xfrm>
                <a:off x="4644008" y="4159879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l"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8969C69-00E9-4853-A36D-C21AA952FE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4159879"/>
                <a:ext cx="1872208" cy="299227"/>
              </a:xfrm>
              <a:prstGeom prst="rect">
                <a:avLst/>
              </a:prstGeom>
              <a:blipFill>
                <a:blip r:embed="rId17"/>
                <a:stretch>
                  <a:fillRect l="-2589" t="-19608" b="-4117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61AAE44-F687-48DA-B2B8-C7FD756AE118}"/>
                  </a:ext>
                </a:extLst>
              </p:cNvPr>
              <p:cNvSpPr/>
              <p:nvPr/>
            </p:nvSpPr>
            <p:spPr bwMode="auto">
              <a:xfrm>
                <a:off x="4644008" y="4459106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𝑆𝑈𝐵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61AAE44-F687-48DA-B2B8-C7FD756AE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4459106"/>
                <a:ext cx="1872208" cy="299227"/>
              </a:xfrm>
              <a:prstGeom prst="rect">
                <a:avLst/>
              </a:prstGeom>
              <a:blipFill>
                <a:blip r:embed="rId18"/>
                <a:stretch>
                  <a:fillRect l="-2589" t="-17308" b="-3846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364589B-4224-4CE7-B530-21DB1CE43E82}"/>
                  </a:ext>
                </a:extLst>
              </p:cNvPr>
              <p:cNvSpPr/>
              <p:nvPr/>
            </p:nvSpPr>
            <p:spPr bwMode="auto">
              <a:xfrm>
                <a:off x="4644008" y="4758333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l"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364589B-4224-4CE7-B530-21DB1CE43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4758333"/>
                <a:ext cx="1872208" cy="299227"/>
              </a:xfrm>
              <a:prstGeom prst="rect">
                <a:avLst/>
              </a:prstGeom>
              <a:blipFill>
                <a:blip r:embed="rId19"/>
                <a:stretch>
                  <a:fillRect l="-2589" t="-19608" b="-392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BF1DF5C-0FE6-442E-91A6-3619D7C130D4}"/>
                  </a:ext>
                </a:extLst>
              </p:cNvPr>
              <p:cNvSpPr/>
              <p:nvPr/>
            </p:nvSpPr>
            <p:spPr bwMode="auto">
              <a:xfrm>
                <a:off x="4644008" y="5057560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𝐴𝐷𝐷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BF1DF5C-0FE6-442E-91A6-3619D7C13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5057560"/>
                <a:ext cx="1872208" cy="299227"/>
              </a:xfrm>
              <a:prstGeom prst="rect">
                <a:avLst/>
              </a:prstGeom>
              <a:blipFill>
                <a:blip r:embed="rId20"/>
                <a:stretch>
                  <a:fillRect l="-2589" t="-19608" b="-392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EEC7F0C-ADFF-45A8-84C3-77B669D2B732}"/>
                  </a:ext>
                </a:extLst>
              </p:cNvPr>
              <p:cNvSpPr/>
              <p:nvPr/>
            </p:nvSpPr>
            <p:spPr bwMode="auto">
              <a:xfrm>
                <a:off x="4644008" y="5356787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𝑆𝑈𝐵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EEC7F0C-ADFF-45A8-84C3-77B669D2B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5356787"/>
                <a:ext cx="1872208" cy="299227"/>
              </a:xfrm>
              <a:prstGeom prst="rect">
                <a:avLst/>
              </a:prstGeom>
              <a:blipFill>
                <a:blip r:embed="rId21"/>
                <a:stretch>
                  <a:fillRect l="-2589" t="-19608" b="-392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CD635CF1-CBC0-4D1D-A74E-EAB6CBB0F6AE}"/>
                  </a:ext>
                </a:extLst>
              </p:cNvPr>
              <p:cNvSpPr/>
              <p:nvPr/>
            </p:nvSpPr>
            <p:spPr bwMode="auto">
              <a:xfrm>
                <a:off x="4644008" y="5656014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CD635CF1-CBC0-4D1D-A74E-EAB6CBB0F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5656014"/>
                <a:ext cx="1872208" cy="299227"/>
              </a:xfrm>
              <a:prstGeom prst="rect">
                <a:avLst/>
              </a:prstGeom>
              <a:blipFill>
                <a:blip r:embed="rId22"/>
                <a:stretch>
                  <a:fillRect l="-2589" t="-19608" b="-392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CA210F7-EDC1-4033-8E9C-70EDD56C7525}"/>
                  </a:ext>
                </a:extLst>
              </p:cNvPr>
              <p:cNvSpPr/>
              <p:nvPr/>
            </p:nvSpPr>
            <p:spPr bwMode="auto">
              <a:xfrm>
                <a:off x="179512" y="4729982"/>
                <a:ext cx="1872208" cy="299227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CA210F7-EDC1-4033-8E9C-70EDD56C7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729982"/>
                <a:ext cx="1872208" cy="299227"/>
              </a:xfrm>
              <a:prstGeom prst="rect">
                <a:avLst/>
              </a:prstGeom>
              <a:blipFill>
                <a:blip r:embed="rId23"/>
                <a:stretch>
                  <a:fillRect l="-2258" t="-19608" b="-392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C0F9DB49-8045-4648-8A5D-90D3CB7FC24A}"/>
                  </a:ext>
                </a:extLst>
              </p:cNvPr>
              <p:cNvSpPr/>
              <p:nvPr/>
            </p:nvSpPr>
            <p:spPr bwMode="auto">
              <a:xfrm>
                <a:off x="179512" y="5627663"/>
                <a:ext cx="1872208" cy="299227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𝐿𝐷</m:t>
                    </m:r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C0F9DB49-8045-4648-8A5D-90D3CB7FC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627663"/>
                <a:ext cx="1872208" cy="299227"/>
              </a:xfrm>
              <a:prstGeom prst="rect">
                <a:avLst/>
              </a:prstGeom>
              <a:blipFill>
                <a:blip r:embed="rId24"/>
                <a:stretch>
                  <a:fillRect l="-2258" t="-19608" b="-4117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本框 83">
            <a:extLst>
              <a:ext uri="{FF2B5EF4-FFF2-40B4-BE49-F238E27FC236}">
                <a16:creationId xmlns:a16="http://schemas.microsoft.com/office/drawing/2014/main" id="{981C3F7E-E33B-4B04-BBDB-DB1F0D04F745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</a:p>
        </p:txBody>
      </p:sp>
    </p:spTree>
    <p:extLst>
      <p:ext uri="{BB962C8B-B14F-4D97-AF65-F5344CB8AC3E}">
        <p14:creationId xmlns:p14="http://schemas.microsoft.com/office/powerpoint/2010/main" val="239018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7" grpId="0" animBg="1"/>
      <p:bldP spid="60" grpId="0" animBg="1"/>
      <p:bldP spid="61" grpId="0" animBg="1"/>
      <p:bldP spid="62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结点计算顺序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11.5 DAG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的目标代码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69759"/>
                <a:ext cx="8856984" cy="5213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DAG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个内部结点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，线性表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记录计算顺序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，初始为空值。</a:t>
                </a:r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N;	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从后往前填充</a:t>
                </a:r>
                <a:endParaRPr lang="en-US" altLang="zh-CN" sz="1800" b="0" dirty="0">
                  <a:solidFill>
                    <a:srgbClr val="1B998B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while </a:t>
                </a:r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存在未列入</a:t>
                </a: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的内部结点 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{</a:t>
                </a:r>
              </a:p>
              <a:p>
                <a:pPr marL="7143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选取一个未列入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但其父结点均列入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，或者没有父结点的内部结点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n;</a:t>
                </a:r>
              </a:p>
              <a:p>
                <a:pPr marL="7143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T[</a:t>
                </a: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--] = n;</a:t>
                </a:r>
              </a:p>
              <a:p>
                <a:pPr marL="7143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while n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的最左子结点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不为叶结点，且其全部父结点均已列入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 {</a:t>
                </a:r>
              </a:p>
              <a:p>
                <a:pPr marL="1077913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T[</a:t>
                </a: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--] = m; n = m;</a:t>
                </a:r>
              </a:p>
              <a:p>
                <a:pPr marL="7143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最后的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altLang="zh-CN" sz="1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即为结点计算顺序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叶结点上有附加信息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，可以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先计算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69759"/>
                <a:ext cx="8856984" cy="5213222"/>
              </a:xfrm>
              <a:prstGeom prst="rect">
                <a:avLst/>
              </a:prstGeom>
              <a:blipFill>
                <a:blip r:embed="rId3"/>
                <a:stretch>
                  <a:fillRect l="-619" b="-8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488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11.5 DAG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的目标代码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20F1AD3-1BEF-452A-ABF5-9AF35E490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48680"/>
            <a:ext cx="4392488" cy="49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buClrTx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11.6】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调整语句顺序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30FC25-15DF-4441-BD73-E7B6AADB639D}"/>
              </a:ext>
            </a:extLst>
          </p:cNvPr>
          <p:cNvGrpSpPr/>
          <p:nvPr/>
        </p:nvGrpSpPr>
        <p:grpSpPr>
          <a:xfrm>
            <a:off x="2771800" y="4439213"/>
            <a:ext cx="1440160" cy="1510067"/>
            <a:chOff x="2555776" y="3969702"/>
            <a:chExt cx="1440160" cy="151006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959DB7C-D08B-4AD2-8572-B4AC431C5303}"/>
                </a:ext>
              </a:extLst>
            </p:cNvPr>
            <p:cNvGrpSpPr/>
            <p:nvPr/>
          </p:nvGrpSpPr>
          <p:grpSpPr>
            <a:xfrm>
              <a:off x="2555776" y="4809685"/>
              <a:ext cx="375907" cy="670084"/>
              <a:chOff x="2986744" y="4834508"/>
              <a:chExt cx="375907" cy="6700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B051832F-E427-44F6-ADD6-BCAA79456827}"/>
                      </a:ext>
                    </a:extLst>
                  </p:cNvPr>
                  <p:cNvSpPr/>
                  <p:nvPr/>
                </p:nvSpPr>
                <p:spPr>
                  <a:xfrm>
                    <a:off x="3002611" y="4834508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DB2A6109-6746-4071-B379-69573F06CB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2611" y="4834508"/>
                    <a:ext cx="360040" cy="36004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CD22D06C-71FD-4625-9C63-30D5A66692AA}"/>
                      </a:ext>
                    </a:extLst>
                  </p:cNvPr>
                  <p:cNvSpPr/>
                  <p:nvPr/>
                </p:nvSpPr>
                <p:spPr>
                  <a:xfrm>
                    <a:off x="2986744" y="5135260"/>
                    <a:ext cx="3714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916DCC4E-1B4E-4FBF-9F19-2736546A52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6744" y="5135260"/>
                    <a:ext cx="37144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80A229C-B4CA-427D-AD5E-07BC504B08AE}"/>
                </a:ext>
              </a:extLst>
            </p:cNvPr>
            <p:cNvGrpSpPr/>
            <p:nvPr/>
          </p:nvGrpSpPr>
          <p:grpSpPr>
            <a:xfrm>
              <a:off x="3620029" y="4809685"/>
              <a:ext cx="375907" cy="670084"/>
              <a:chOff x="3276546" y="4834508"/>
              <a:chExt cx="375907" cy="6700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5AC5CF4E-DA8F-480D-BBD3-FE1BAFFB8441}"/>
                      </a:ext>
                    </a:extLst>
                  </p:cNvPr>
                  <p:cNvSpPr/>
                  <p:nvPr/>
                </p:nvSpPr>
                <p:spPr>
                  <a:xfrm>
                    <a:off x="3292413" y="4834508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5AC5CF4E-DA8F-480D-BBD3-FE1BAFFB84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2413" y="4834508"/>
                    <a:ext cx="360040" cy="36004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736B8BA4-6A48-4078-AA13-C818A3A7A864}"/>
                      </a:ext>
                    </a:extLst>
                  </p:cNvPr>
                  <p:cNvSpPr/>
                  <p:nvPr/>
                </p:nvSpPr>
                <p:spPr>
                  <a:xfrm>
                    <a:off x="3276546" y="5135260"/>
                    <a:ext cx="3676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736B8BA4-6A48-4078-AA13-C818A3A7A8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6" y="5135260"/>
                    <a:ext cx="36766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3726AAE-68A7-4071-B6F5-2B979B03FE55}"/>
                </a:ext>
              </a:extLst>
            </p:cNvPr>
            <p:cNvGrpSpPr/>
            <p:nvPr/>
          </p:nvGrpSpPr>
          <p:grpSpPr>
            <a:xfrm>
              <a:off x="2751663" y="3969702"/>
              <a:ext cx="1064253" cy="839983"/>
              <a:chOff x="5244815" y="3834693"/>
              <a:chExt cx="1064253" cy="8399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F0788E88-BA6A-4442-99C6-04C58AE49F9A}"/>
                      </a:ext>
                    </a:extLst>
                  </p:cNvPr>
                  <p:cNvSpPr/>
                  <p:nvPr/>
                </p:nvSpPr>
                <p:spPr>
                  <a:xfrm>
                    <a:off x="5281782" y="3861048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F0788E88-BA6A-4442-99C6-04C58AE49F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1782" y="3861048"/>
                    <a:ext cx="360040" cy="36004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0B9226ED-EF6C-41FE-AD19-42493B3E7725}"/>
                      </a:ext>
                    </a:extLst>
                  </p:cNvPr>
                  <p:cNvSpPr/>
                  <p:nvPr/>
                </p:nvSpPr>
                <p:spPr>
                  <a:xfrm>
                    <a:off x="5264952" y="4134713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0B9226ED-EF6C-41FE-AD19-42493B3E77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4952" y="4134713"/>
                    <a:ext cx="41069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DBFA2E7-38C4-42BA-908B-5530418AA157}"/>
                  </a:ext>
                </a:extLst>
              </p:cNvPr>
              <p:cNvCxnSpPr>
                <a:cxnSpLocks/>
                <a:stCxn id="13" idx="3"/>
                <a:endCxn id="20" idx="0"/>
              </p:cNvCxnSpPr>
              <p:nvPr/>
            </p:nvCxnSpPr>
            <p:spPr>
              <a:xfrm flipH="1">
                <a:off x="5244815" y="4168361"/>
                <a:ext cx="89694" cy="506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FFD4AD72-F413-4997-AE93-741A53E47FDD}"/>
                  </a:ext>
                </a:extLst>
              </p:cNvPr>
              <p:cNvCxnSpPr>
                <a:cxnSpLocks/>
                <a:stCxn id="13" idx="5"/>
                <a:endCxn id="18" idx="0"/>
              </p:cNvCxnSpPr>
              <p:nvPr/>
            </p:nvCxnSpPr>
            <p:spPr>
              <a:xfrm>
                <a:off x="5589095" y="4168361"/>
                <a:ext cx="719973" cy="506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5D8494AF-4E04-47D5-945F-78C8CACBC502}"/>
                      </a:ext>
                    </a:extLst>
                  </p:cNvPr>
                  <p:cNvSpPr/>
                  <p:nvPr/>
                </p:nvSpPr>
                <p:spPr>
                  <a:xfrm>
                    <a:off x="5571886" y="3834693"/>
                    <a:ext cx="4526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5D8494AF-4E04-47D5-945F-78C8CACBC5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1886" y="3834693"/>
                    <a:ext cx="45262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D6E5A29-4EE6-4EBB-A941-98D07F2527B6}"/>
              </a:ext>
            </a:extLst>
          </p:cNvPr>
          <p:cNvGrpSpPr/>
          <p:nvPr/>
        </p:nvGrpSpPr>
        <p:grpSpPr>
          <a:xfrm>
            <a:off x="3094980" y="4432986"/>
            <a:ext cx="1535331" cy="898937"/>
            <a:chOff x="3053209" y="2960286"/>
            <a:chExt cx="1535331" cy="89893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E62F2E7C-9F6E-435E-BA93-8DE69E68DC1F}"/>
                </a:ext>
              </a:extLst>
            </p:cNvPr>
            <p:cNvGrpSpPr/>
            <p:nvPr/>
          </p:nvGrpSpPr>
          <p:grpSpPr>
            <a:xfrm>
              <a:off x="3053209" y="2966635"/>
              <a:ext cx="1128483" cy="892588"/>
              <a:chOff x="3904676" y="2774763"/>
              <a:chExt cx="1128483" cy="892588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81B1BFE6-BC8F-45D6-AB39-5761ADF23C7D}"/>
                  </a:ext>
                </a:extLst>
              </p:cNvPr>
              <p:cNvCxnSpPr>
                <a:cxnSpLocks/>
                <a:stCxn id="53" idx="3"/>
                <a:endCxn id="20" idx="7"/>
              </p:cNvCxnSpPr>
              <p:nvPr/>
            </p:nvCxnSpPr>
            <p:spPr>
              <a:xfrm flipH="1">
                <a:off x="3904676" y="3082076"/>
                <a:ext cx="821170" cy="5852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3406658A-9132-4ED1-8E38-8CADCCDA4D3E}"/>
                      </a:ext>
                    </a:extLst>
                  </p:cNvPr>
                  <p:cNvSpPr/>
                  <p:nvPr/>
                </p:nvSpPr>
                <p:spPr>
                  <a:xfrm>
                    <a:off x="4673119" y="2774763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3406658A-9132-4ED1-8E38-8CADCCDA4D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3119" y="2774763"/>
                    <a:ext cx="360040" cy="36004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87AF893A-0433-481A-8906-34AE837A7DAC}"/>
                  </a:ext>
                </a:extLst>
              </p:cNvPr>
              <p:cNvCxnSpPr>
                <a:cxnSpLocks/>
                <a:stCxn id="53" idx="5"/>
                <a:endCxn id="18" idx="7"/>
              </p:cNvCxnSpPr>
              <p:nvPr/>
            </p:nvCxnSpPr>
            <p:spPr>
              <a:xfrm flipH="1">
                <a:off x="4968929" y="3082076"/>
                <a:ext cx="11503" cy="5852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2AEEF4B1-DC76-4DEC-B515-6F21FC938C7C}"/>
                      </a:ext>
                    </a:extLst>
                  </p:cNvPr>
                  <p:cNvSpPr/>
                  <p:nvPr/>
                </p:nvSpPr>
                <p:spPr>
                  <a:xfrm>
                    <a:off x="4539779" y="3055582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2AEEF4B1-DC76-4DEC-B515-6F21FC938C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39779" y="3055582"/>
                    <a:ext cx="41069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01C41E02-E49D-411D-A987-3DA3824D74DE}"/>
                    </a:ext>
                  </a:extLst>
                </p:cNvPr>
                <p:cNvSpPr/>
                <p:nvPr/>
              </p:nvSpPr>
              <p:spPr>
                <a:xfrm>
                  <a:off x="4130594" y="2960286"/>
                  <a:ext cx="4579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01C41E02-E49D-411D-A987-3DA3824D74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594" y="2960286"/>
                  <a:ext cx="45794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169DE1C-6173-41B9-8C83-0CFF96982ACC}"/>
                  </a:ext>
                </a:extLst>
              </p:cNvPr>
              <p:cNvSpPr/>
              <p:nvPr/>
            </p:nvSpPr>
            <p:spPr bwMode="auto">
              <a:xfrm>
                <a:off x="395536" y="126876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169DE1C-6173-41B9-8C83-0CFF96982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268760"/>
                <a:ext cx="1872208" cy="360040"/>
              </a:xfrm>
              <a:prstGeom prst="rect">
                <a:avLst/>
              </a:prstGeom>
              <a:blipFill>
                <a:blip r:embed="rId16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16EB927-1AB4-4E38-81E1-68DC730478E8}"/>
                  </a:ext>
                </a:extLst>
              </p:cNvPr>
              <p:cNvSpPr/>
              <p:nvPr/>
            </p:nvSpPr>
            <p:spPr bwMode="auto">
              <a:xfrm>
                <a:off x="395536" y="162880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16EB927-1AB4-4E38-81E1-68DC73047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628800"/>
                <a:ext cx="1872208" cy="360040"/>
              </a:xfrm>
              <a:prstGeom prst="rect">
                <a:avLst/>
              </a:prstGeom>
              <a:blipFill>
                <a:blip r:embed="rId17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FAD4FFF-2847-482B-9F64-88D33DDA9D47}"/>
                  </a:ext>
                </a:extLst>
              </p:cNvPr>
              <p:cNvSpPr/>
              <p:nvPr/>
            </p:nvSpPr>
            <p:spPr bwMode="auto">
              <a:xfrm>
                <a:off x="395536" y="198884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FAD4FFF-2847-482B-9F64-88D33DDA9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988840"/>
                <a:ext cx="1872208" cy="360040"/>
              </a:xfrm>
              <a:prstGeom prst="rect">
                <a:avLst/>
              </a:prstGeom>
              <a:blipFill>
                <a:blip r:embed="rId18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924636E-76B1-476D-9C40-0F3876701820}"/>
                  </a:ext>
                </a:extLst>
              </p:cNvPr>
              <p:cNvSpPr/>
              <p:nvPr/>
            </p:nvSpPr>
            <p:spPr bwMode="auto">
              <a:xfrm>
                <a:off x="395536" y="234888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924636E-76B1-476D-9C40-0F3876701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348880"/>
                <a:ext cx="1872208" cy="360040"/>
              </a:xfrm>
              <a:prstGeom prst="rect">
                <a:avLst/>
              </a:prstGeom>
              <a:blipFill>
                <a:blip r:embed="rId19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73436B1-7531-49B6-8162-6D25AFB34DF7}"/>
                  </a:ext>
                </a:extLst>
              </p:cNvPr>
              <p:cNvSpPr/>
              <p:nvPr/>
            </p:nvSpPr>
            <p:spPr bwMode="auto">
              <a:xfrm>
                <a:off x="395536" y="270892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73436B1-7531-49B6-8162-6D25AFB34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708920"/>
                <a:ext cx="1872208" cy="360040"/>
              </a:xfrm>
              <a:prstGeom prst="rect">
                <a:avLst/>
              </a:prstGeom>
              <a:blipFill>
                <a:blip r:embed="rId20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5F7F021-59C3-4530-9AD5-D89AEACC005C}"/>
                  </a:ext>
                </a:extLst>
              </p:cNvPr>
              <p:cNvSpPr/>
              <p:nvPr/>
            </p:nvSpPr>
            <p:spPr bwMode="auto">
              <a:xfrm>
                <a:off x="395536" y="306896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5F7F021-59C3-4530-9AD5-D89AEACC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068960"/>
                <a:ext cx="1872208" cy="360040"/>
              </a:xfrm>
              <a:prstGeom prst="rect">
                <a:avLst/>
              </a:prstGeom>
              <a:blipFill>
                <a:blip r:embed="rId21"/>
                <a:stretch>
                  <a:fillRect l="-2589" t="-8065" b="-2419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3A27473-4F2A-4E5E-A0A2-885C9327E133}"/>
                  </a:ext>
                </a:extLst>
              </p:cNvPr>
              <p:cNvSpPr/>
              <p:nvPr/>
            </p:nvSpPr>
            <p:spPr bwMode="auto">
              <a:xfrm>
                <a:off x="395536" y="342900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3A27473-4F2A-4E5E-A0A2-885C9327E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429000"/>
                <a:ext cx="1872208" cy="360040"/>
              </a:xfrm>
              <a:prstGeom prst="rect">
                <a:avLst/>
              </a:prstGeom>
              <a:blipFill>
                <a:blip r:embed="rId22"/>
                <a:stretch>
                  <a:fillRect l="-2589" t="-8197" b="-2459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E5D1EFE-1EB3-4B70-A73B-52ED455643F5}"/>
                  </a:ext>
                </a:extLst>
              </p:cNvPr>
              <p:cNvSpPr/>
              <p:nvPr/>
            </p:nvSpPr>
            <p:spPr bwMode="auto">
              <a:xfrm>
                <a:off x="395536" y="378904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E5D1EFE-1EB3-4B70-A73B-52ED45564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789040"/>
                <a:ext cx="1872208" cy="360040"/>
              </a:xfrm>
              <a:prstGeom prst="rect">
                <a:avLst/>
              </a:prstGeom>
              <a:blipFill>
                <a:blip r:embed="rId23"/>
                <a:stretch>
                  <a:fillRect l="-2589" t="-8197" b="-2459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1C2F577-A606-4601-93AE-55ADF12B4BE9}"/>
                  </a:ext>
                </a:extLst>
              </p:cNvPr>
              <p:cNvSpPr/>
              <p:nvPr/>
            </p:nvSpPr>
            <p:spPr bwMode="auto">
              <a:xfrm>
                <a:off x="395536" y="1268760"/>
                <a:ext cx="1872208" cy="360040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1C2F577-A606-4601-93AE-55ADF12B4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268760"/>
                <a:ext cx="1872208" cy="360040"/>
              </a:xfrm>
              <a:prstGeom prst="rect">
                <a:avLst/>
              </a:prstGeom>
              <a:blipFill>
                <a:blip r:embed="rId24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AC871A7E-3FB3-42EC-B3D8-11AE2524151D}"/>
                  </a:ext>
                </a:extLst>
              </p:cNvPr>
              <p:cNvSpPr/>
              <p:nvPr/>
            </p:nvSpPr>
            <p:spPr bwMode="auto">
              <a:xfrm>
                <a:off x="395536" y="1628800"/>
                <a:ext cx="1872208" cy="360040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AC871A7E-3FB3-42EC-B3D8-11AE25241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628800"/>
                <a:ext cx="1872208" cy="360040"/>
              </a:xfrm>
              <a:prstGeom prst="rect">
                <a:avLst/>
              </a:prstGeom>
              <a:blipFill>
                <a:blip r:embed="rId25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730F7E69-8533-4302-874B-4A0C2372A20E}"/>
                  </a:ext>
                </a:extLst>
              </p:cNvPr>
              <p:cNvSpPr/>
              <p:nvPr/>
            </p:nvSpPr>
            <p:spPr bwMode="auto">
              <a:xfrm>
                <a:off x="395536" y="1988840"/>
                <a:ext cx="1872208" cy="360040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730F7E69-8533-4302-874B-4A0C2372A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988840"/>
                <a:ext cx="1872208" cy="360040"/>
              </a:xfrm>
              <a:prstGeom prst="rect">
                <a:avLst/>
              </a:prstGeom>
              <a:blipFill>
                <a:blip r:embed="rId26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7BCF72D-41DB-4FCF-BF71-EF11BF5A0DAE}"/>
                  </a:ext>
                </a:extLst>
              </p:cNvPr>
              <p:cNvSpPr/>
              <p:nvPr/>
            </p:nvSpPr>
            <p:spPr bwMode="auto">
              <a:xfrm>
                <a:off x="395536" y="2348880"/>
                <a:ext cx="1872208" cy="360040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7BCF72D-41DB-4FCF-BF71-EF11BF5A0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348880"/>
                <a:ext cx="1872208" cy="360040"/>
              </a:xfrm>
              <a:prstGeom prst="rect">
                <a:avLst/>
              </a:prstGeom>
              <a:blipFill>
                <a:blip r:embed="rId27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424562F-DA58-4AFB-8DB7-128E4C7A6217}"/>
                  </a:ext>
                </a:extLst>
              </p:cNvPr>
              <p:cNvSpPr/>
              <p:nvPr/>
            </p:nvSpPr>
            <p:spPr bwMode="auto">
              <a:xfrm>
                <a:off x="395536" y="2708920"/>
                <a:ext cx="1872208" cy="360040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424562F-DA58-4AFB-8DB7-128E4C7A6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708920"/>
                <a:ext cx="1872208" cy="360040"/>
              </a:xfrm>
              <a:prstGeom prst="rect">
                <a:avLst/>
              </a:prstGeom>
              <a:blipFill>
                <a:blip r:embed="rId28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381F1A2-78B4-4478-9A1A-C84DD5FCA30C}"/>
                  </a:ext>
                </a:extLst>
              </p:cNvPr>
              <p:cNvSpPr/>
              <p:nvPr/>
            </p:nvSpPr>
            <p:spPr bwMode="auto">
              <a:xfrm>
                <a:off x="395536" y="3068960"/>
                <a:ext cx="1872208" cy="360040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381F1A2-78B4-4478-9A1A-C84DD5FCA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068960"/>
                <a:ext cx="1872208" cy="360040"/>
              </a:xfrm>
              <a:prstGeom prst="rect">
                <a:avLst/>
              </a:prstGeom>
              <a:blipFill>
                <a:blip r:embed="rId29"/>
                <a:stretch>
                  <a:fillRect l="-2589" t="-8065" b="-2419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E85FA2E-CAEA-4578-A879-8B242CE45703}"/>
                  </a:ext>
                </a:extLst>
              </p:cNvPr>
              <p:cNvSpPr/>
              <p:nvPr/>
            </p:nvSpPr>
            <p:spPr bwMode="auto">
              <a:xfrm>
                <a:off x="395536" y="3429000"/>
                <a:ext cx="1872208" cy="360040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E85FA2E-CAEA-4578-A879-8B242CE45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429000"/>
                <a:ext cx="1872208" cy="360040"/>
              </a:xfrm>
              <a:prstGeom prst="rect">
                <a:avLst/>
              </a:prstGeom>
              <a:blipFill>
                <a:blip r:embed="rId30"/>
                <a:stretch>
                  <a:fillRect l="-2589" t="-8197" b="-2459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BC98897-0397-4E6F-BFC0-D4AD79A7EA0A}"/>
                  </a:ext>
                </a:extLst>
              </p:cNvPr>
              <p:cNvSpPr/>
              <p:nvPr/>
            </p:nvSpPr>
            <p:spPr bwMode="auto">
              <a:xfrm>
                <a:off x="395536" y="3789040"/>
                <a:ext cx="1872208" cy="360040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BC98897-0397-4E6F-BFC0-D4AD79A7E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789040"/>
                <a:ext cx="1872208" cy="360040"/>
              </a:xfrm>
              <a:prstGeom prst="rect">
                <a:avLst/>
              </a:prstGeom>
              <a:blipFill>
                <a:blip r:embed="rId31"/>
                <a:stretch>
                  <a:fillRect l="-2589" t="-8197" b="-2459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>
            <a:extLst>
              <a:ext uri="{FF2B5EF4-FFF2-40B4-BE49-F238E27FC236}">
                <a16:creationId xmlns:a16="http://schemas.microsoft.com/office/drawing/2014/main" id="{094F0E11-17A3-4049-8E1B-8671F0BD7061}"/>
              </a:ext>
            </a:extLst>
          </p:cNvPr>
          <p:cNvGrpSpPr/>
          <p:nvPr/>
        </p:nvGrpSpPr>
        <p:grpSpPr>
          <a:xfrm>
            <a:off x="3184674" y="3511173"/>
            <a:ext cx="993142" cy="954395"/>
            <a:chOff x="3225349" y="2960286"/>
            <a:chExt cx="993142" cy="95439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E233D222-47DA-4F2B-BFFC-77A0E6E2AC1E}"/>
                </a:ext>
              </a:extLst>
            </p:cNvPr>
            <p:cNvGrpSpPr/>
            <p:nvPr/>
          </p:nvGrpSpPr>
          <p:grpSpPr>
            <a:xfrm>
              <a:off x="3225349" y="2966635"/>
              <a:ext cx="858769" cy="948046"/>
              <a:chOff x="4076816" y="2774763"/>
              <a:chExt cx="858769" cy="948046"/>
            </a:xfrm>
          </p:grpSpPr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5CC58E8B-592E-4076-90A3-066C670CCBC1}"/>
                  </a:ext>
                </a:extLst>
              </p:cNvPr>
              <p:cNvCxnSpPr>
                <a:cxnSpLocks/>
                <a:stCxn id="77" idx="3"/>
                <a:endCxn id="13" idx="0"/>
              </p:cNvCxnSpPr>
              <p:nvPr/>
            </p:nvCxnSpPr>
            <p:spPr>
              <a:xfrm flipH="1">
                <a:off x="4076816" y="3082076"/>
                <a:ext cx="349257" cy="6407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椭圆 76">
                    <a:extLst>
                      <a:ext uri="{FF2B5EF4-FFF2-40B4-BE49-F238E27FC236}">
                        <a16:creationId xmlns:a16="http://schemas.microsoft.com/office/drawing/2014/main" id="{BD521F38-693E-4B2D-8F81-2E9B1F774A25}"/>
                      </a:ext>
                    </a:extLst>
                  </p:cNvPr>
                  <p:cNvSpPr/>
                  <p:nvPr/>
                </p:nvSpPr>
                <p:spPr>
                  <a:xfrm>
                    <a:off x="4373346" y="2774763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77" name="椭圆 76">
                    <a:extLst>
                      <a:ext uri="{FF2B5EF4-FFF2-40B4-BE49-F238E27FC236}">
                        <a16:creationId xmlns:a16="http://schemas.microsoft.com/office/drawing/2014/main" id="{BD521F38-693E-4B2D-8F81-2E9B1F774A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3346" y="2774763"/>
                    <a:ext cx="360040" cy="360040"/>
                  </a:xfrm>
                  <a:prstGeom prst="ellipse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DDA9B3A3-B179-46DA-BAFB-1D36D7FF9AFA}"/>
                  </a:ext>
                </a:extLst>
              </p:cNvPr>
              <p:cNvCxnSpPr>
                <a:cxnSpLocks/>
                <a:stCxn id="77" idx="5"/>
                <a:endCxn id="53" idx="0"/>
              </p:cNvCxnSpPr>
              <p:nvPr/>
            </p:nvCxnSpPr>
            <p:spPr>
              <a:xfrm>
                <a:off x="4680659" y="3082076"/>
                <a:ext cx="254926" cy="6145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AD153438-892B-4BFE-AF5E-3842AAB4EC0C}"/>
                      </a:ext>
                    </a:extLst>
                  </p:cNvPr>
                  <p:cNvSpPr/>
                  <p:nvPr/>
                </p:nvSpPr>
                <p:spPr>
                  <a:xfrm>
                    <a:off x="4384022" y="3055582"/>
                    <a:ext cx="349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AD153438-892B-4BFE-AF5E-3842AAB4EC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4022" y="3055582"/>
                    <a:ext cx="349776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12926158-D67B-4332-892D-01D974C00993}"/>
                    </a:ext>
                  </a:extLst>
                </p:cNvPr>
                <p:cNvSpPr/>
                <p:nvPr/>
              </p:nvSpPr>
              <p:spPr>
                <a:xfrm>
                  <a:off x="3830821" y="2960286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𝐹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12926158-D67B-4332-892D-01D974C009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821" y="2960286"/>
                  <a:ext cx="387670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82ED007-D965-4A56-B0C6-FEEBCBD54644}"/>
                  </a:ext>
                </a:extLst>
              </p:cNvPr>
              <p:cNvSpPr/>
              <p:nvPr/>
            </p:nvSpPr>
            <p:spPr>
              <a:xfrm>
                <a:off x="4433186" y="4439213"/>
                <a:ext cx="4574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82ED007-D965-4A56-B0C6-FEEBCBD54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186" y="4439213"/>
                <a:ext cx="457433" cy="369332"/>
              </a:xfrm>
              <a:prstGeom prst="rect">
                <a:avLst/>
              </a:prstGeom>
              <a:blipFill>
                <a:blip r:embed="rId35"/>
                <a:stretch>
                  <a:fillRect l="-1066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6FCD5D00-5908-4255-923F-BDBEFC36E5DA}"/>
              </a:ext>
            </a:extLst>
          </p:cNvPr>
          <p:cNvGrpSpPr/>
          <p:nvPr/>
        </p:nvGrpSpPr>
        <p:grpSpPr>
          <a:xfrm>
            <a:off x="3094980" y="4432986"/>
            <a:ext cx="3277220" cy="1553145"/>
            <a:chOff x="3094980" y="4432986"/>
            <a:chExt cx="3277220" cy="1553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25F8B15A-B55D-423C-8419-053415C4573F}"/>
                    </a:ext>
                  </a:extLst>
                </p:cNvPr>
                <p:cNvSpPr/>
                <p:nvPr/>
              </p:nvSpPr>
              <p:spPr>
                <a:xfrm>
                  <a:off x="6012160" y="5316047"/>
                  <a:ext cx="360040" cy="36004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25F8B15A-B55D-423C-8419-053415C45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160" y="5316047"/>
                  <a:ext cx="360040" cy="36004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42F2C801-D92B-4A18-9C87-80D1E3C214B8}"/>
                    </a:ext>
                  </a:extLst>
                </p:cNvPr>
                <p:cNvSpPr/>
                <p:nvPr/>
              </p:nvSpPr>
              <p:spPr>
                <a:xfrm>
                  <a:off x="6016844" y="5616799"/>
                  <a:ext cx="3506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42F2C801-D92B-4A18-9C87-80D1E3C214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844" y="5616799"/>
                  <a:ext cx="350673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E5BE1595-0BB2-4E28-9858-F501CB251F70}"/>
                </a:ext>
              </a:extLst>
            </p:cNvPr>
            <p:cNvGrpSpPr/>
            <p:nvPr/>
          </p:nvGrpSpPr>
          <p:grpSpPr>
            <a:xfrm>
              <a:off x="3094980" y="4432986"/>
              <a:ext cx="3097200" cy="898937"/>
              <a:chOff x="1658427" y="2960286"/>
              <a:chExt cx="3097200" cy="898937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485B3917-4F21-475E-A040-12AB3A320587}"/>
                  </a:ext>
                </a:extLst>
              </p:cNvPr>
              <p:cNvGrpSpPr/>
              <p:nvPr/>
            </p:nvGrpSpPr>
            <p:grpSpPr>
              <a:xfrm>
                <a:off x="1658427" y="2966635"/>
                <a:ext cx="3097200" cy="892588"/>
                <a:chOff x="2509894" y="2774763"/>
                <a:chExt cx="3097200" cy="892588"/>
              </a:xfrm>
            </p:grpSpPr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950D4CA5-5E31-43F1-965F-BFEC0CC4EBA1}"/>
                    </a:ext>
                  </a:extLst>
                </p:cNvPr>
                <p:cNvCxnSpPr>
                  <a:cxnSpLocks/>
                  <a:stCxn id="87" idx="3"/>
                  <a:endCxn id="20" idx="7"/>
                </p:cNvCxnSpPr>
                <p:nvPr/>
              </p:nvCxnSpPr>
              <p:spPr>
                <a:xfrm flipH="1">
                  <a:off x="2509894" y="3082076"/>
                  <a:ext cx="1916179" cy="5852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椭圆 86">
                      <a:extLst>
                        <a:ext uri="{FF2B5EF4-FFF2-40B4-BE49-F238E27FC236}">
                          <a16:creationId xmlns:a16="http://schemas.microsoft.com/office/drawing/2014/main" id="{9FC093D3-69A9-42C0-8F8F-376CF2650B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73346" y="2774763"/>
                      <a:ext cx="360040" cy="36004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椭圆 86">
                      <a:extLst>
                        <a:ext uri="{FF2B5EF4-FFF2-40B4-BE49-F238E27FC236}">
                          <a16:creationId xmlns:a16="http://schemas.microsoft.com/office/drawing/2014/main" id="{9FC093D3-69A9-42C0-8F8F-376CF2650BB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73346" y="2774763"/>
                      <a:ext cx="360040" cy="360040"/>
                    </a:xfrm>
                    <a:prstGeom prst="ellipse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1B1D9134-71DF-4B99-AFAF-01C6A49A4D1A}"/>
                    </a:ext>
                  </a:extLst>
                </p:cNvPr>
                <p:cNvCxnSpPr>
                  <a:cxnSpLocks/>
                  <a:stCxn id="87" idx="5"/>
                  <a:endCxn id="81" idx="0"/>
                </p:cNvCxnSpPr>
                <p:nvPr/>
              </p:nvCxnSpPr>
              <p:spPr>
                <a:xfrm>
                  <a:off x="4680659" y="3082076"/>
                  <a:ext cx="926435" cy="5693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矩形 88">
                      <a:extLst>
                        <a:ext uri="{FF2B5EF4-FFF2-40B4-BE49-F238E27FC236}">
                          <a16:creationId xmlns:a16="http://schemas.microsoft.com/office/drawing/2014/main" id="{2D681E83-E57F-45FA-A060-00CBC2D38B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2696" y="3055582"/>
                      <a:ext cx="41069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9" name="矩形 88">
                      <a:extLst>
                        <a:ext uri="{FF2B5EF4-FFF2-40B4-BE49-F238E27FC236}">
                          <a16:creationId xmlns:a16="http://schemas.microsoft.com/office/drawing/2014/main" id="{2D681E83-E57F-45FA-A060-00CBC2D38B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2696" y="3055582"/>
                      <a:ext cx="410690" cy="369332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683373A4-E93F-4239-A79B-6AC6B1E649D4}"/>
                      </a:ext>
                    </a:extLst>
                  </p:cNvPr>
                  <p:cNvSpPr/>
                  <p:nvPr/>
                </p:nvSpPr>
                <p:spPr>
                  <a:xfrm>
                    <a:off x="3830821" y="2960286"/>
                    <a:ext cx="4579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683373A4-E93F-4239-A79B-6AC6B1E649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0821" y="2960286"/>
                    <a:ext cx="457946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34631F7-B10A-4E6D-955F-452E282D607D}"/>
              </a:ext>
            </a:extLst>
          </p:cNvPr>
          <p:cNvGrpSpPr/>
          <p:nvPr/>
        </p:nvGrpSpPr>
        <p:grpSpPr>
          <a:xfrm>
            <a:off x="4159233" y="4446701"/>
            <a:ext cx="2383210" cy="885222"/>
            <a:chOff x="1905557" y="2960286"/>
            <a:chExt cx="2383210" cy="885222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8478455F-F1D7-437C-B252-4DBEA8420869}"/>
                </a:ext>
              </a:extLst>
            </p:cNvPr>
            <p:cNvGrpSpPr/>
            <p:nvPr/>
          </p:nvGrpSpPr>
          <p:grpSpPr>
            <a:xfrm>
              <a:off x="1905557" y="2966635"/>
              <a:ext cx="2032947" cy="878873"/>
              <a:chOff x="2757024" y="2774763"/>
              <a:chExt cx="2032947" cy="878873"/>
            </a:xfrm>
          </p:grpSpPr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BEDFA4C8-0A28-4294-BD37-0466EE8A71C0}"/>
                  </a:ext>
                </a:extLst>
              </p:cNvPr>
              <p:cNvCxnSpPr>
                <a:cxnSpLocks/>
                <a:stCxn id="94" idx="3"/>
                <a:endCxn id="18" idx="7"/>
              </p:cNvCxnSpPr>
              <p:nvPr/>
            </p:nvCxnSpPr>
            <p:spPr>
              <a:xfrm flipH="1">
                <a:off x="2757024" y="3082076"/>
                <a:ext cx="1669049" cy="5715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椭圆 93">
                    <a:extLst>
                      <a:ext uri="{FF2B5EF4-FFF2-40B4-BE49-F238E27FC236}">
                        <a16:creationId xmlns:a16="http://schemas.microsoft.com/office/drawing/2014/main" id="{7D363090-B775-4476-A886-6A6F7A70A126}"/>
                      </a:ext>
                    </a:extLst>
                  </p:cNvPr>
                  <p:cNvSpPr/>
                  <p:nvPr/>
                </p:nvSpPr>
                <p:spPr>
                  <a:xfrm>
                    <a:off x="4373346" y="2774763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94" name="椭圆 93">
                    <a:extLst>
                      <a:ext uri="{FF2B5EF4-FFF2-40B4-BE49-F238E27FC236}">
                        <a16:creationId xmlns:a16="http://schemas.microsoft.com/office/drawing/2014/main" id="{7D363090-B775-4476-A886-6A6F7A70A1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3346" y="2774763"/>
                    <a:ext cx="360040" cy="360040"/>
                  </a:xfrm>
                  <a:prstGeom prst="ellipse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01853027-E9E3-4941-96BD-ECD3A94874F0}"/>
                  </a:ext>
                </a:extLst>
              </p:cNvPr>
              <p:cNvCxnSpPr>
                <a:cxnSpLocks/>
                <a:stCxn id="94" idx="5"/>
                <a:endCxn id="81" idx="0"/>
              </p:cNvCxnSpPr>
              <p:nvPr/>
            </p:nvCxnSpPr>
            <p:spPr>
              <a:xfrm>
                <a:off x="4680659" y="3082076"/>
                <a:ext cx="109312" cy="55568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8ED3546C-D52A-40C8-8865-1EDDCF3ECE8E}"/>
                      </a:ext>
                    </a:extLst>
                  </p:cNvPr>
                  <p:cNvSpPr/>
                  <p:nvPr/>
                </p:nvSpPr>
                <p:spPr>
                  <a:xfrm>
                    <a:off x="4321919" y="3055582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8ED3546C-D52A-40C8-8865-1EDDCF3EC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1919" y="3055582"/>
                    <a:ext cx="410690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9DB573CB-8A47-46BA-AFA6-4079FAA916E5}"/>
                    </a:ext>
                  </a:extLst>
                </p:cNvPr>
                <p:cNvSpPr/>
                <p:nvPr/>
              </p:nvSpPr>
              <p:spPr>
                <a:xfrm>
                  <a:off x="3830821" y="2960286"/>
                  <a:ext cx="4579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9DB573CB-8A47-46BA-AFA6-4079FAA916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821" y="2960286"/>
                  <a:ext cx="457946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A23F6D8B-4075-40F2-BD80-AC291A6CB618}"/>
              </a:ext>
            </a:extLst>
          </p:cNvPr>
          <p:cNvSpPr txBox="1"/>
          <p:nvPr/>
        </p:nvSpPr>
        <p:spPr>
          <a:xfrm>
            <a:off x="4302324" y="4435157"/>
            <a:ext cx="2904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A97E501B-17E7-45B8-8CA1-7448280B436C}"/>
              </a:ext>
            </a:extLst>
          </p:cNvPr>
          <p:cNvGrpSpPr/>
          <p:nvPr/>
        </p:nvGrpSpPr>
        <p:grpSpPr>
          <a:xfrm>
            <a:off x="4170736" y="3515887"/>
            <a:ext cx="994818" cy="976175"/>
            <a:chOff x="3288626" y="2960286"/>
            <a:chExt cx="994818" cy="976175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976B57B4-FAB0-48BC-955A-F89D6EAF8DD5}"/>
                </a:ext>
              </a:extLst>
            </p:cNvPr>
            <p:cNvGrpSpPr/>
            <p:nvPr/>
          </p:nvGrpSpPr>
          <p:grpSpPr>
            <a:xfrm>
              <a:off x="3288626" y="2966635"/>
              <a:ext cx="967716" cy="969826"/>
              <a:chOff x="4140093" y="2774763"/>
              <a:chExt cx="967716" cy="969826"/>
            </a:xfrm>
          </p:grpSpPr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6AA4A0D7-6AD5-4E86-84AA-C0FA695D3CD4}"/>
                  </a:ext>
                </a:extLst>
              </p:cNvPr>
              <p:cNvCxnSpPr>
                <a:cxnSpLocks/>
                <a:stCxn id="104" idx="3"/>
                <a:endCxn id="53" idx="7"/>
              </p:cNvCxnSpPr>
              <p:nvPr/>
            </p:nvCxnSpPr>
            <p:spPr>
              <a:xfrm flipH="1">
                <a:off x="4140093" y="3082076"/>
                <a:ext cx="285980" cy="6625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椭圆 103">
                    <a:extLst>
                      <a:ext uri="{FF2B5EF4-FFF2-40B4-BE49-F238E27FC236}">
                        <a16:creationId xmlns:a16="http://schemas.microsoft.com/office/drawing/2014/main" id="{05FB872F-17FC-4094-85C6-A28D600F93CB}"/>
                      </a:ext>
                    </a:extLst>
                  </p:cNvPr>
                  <p:cNvSpPr/>
                  <p:nvPr/>
                </p:nvSpPr>
                <p:spPr>
                  <a:xfrm>
                    <a:off x="4373346" y="2774763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04" name="椭圆 103">
                    <a:extLst>
                      <a:ext uri="{FF2B5EF4-FFF2-40B4-BE49-F238E27FC236}">
                        <a16:creationId xmlns:a16="http://schemas.microsoft.com/office/drawing/2014/main" id="{05FB872F-17FC-4094-85C6-A28D600F93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3346" y="2774763"/>
                    <a:ext cx="360040" cy="360040"/>
                  </a:xfrm>
                  <a:prstGeom prst="ellipse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B1C23349-2694-4254-9917-297B7283EB6A}"/>
                  </a:ext>
                </a:extLst>
              </p:cNvPr>
              <p:cNvCxnSpPr>
                <a:cxnSpLocks/>
                <a:stCxn id="104" idx="5"/>
                <a:endCxn id="87" idx="0"/>
              </p:cNvCxnSpPr>
              <p:nvPr/>
            </p:nvCxnSpPr>
            <p:spPr>
              <a:xfrm>
                <a:off x="4680659" y="3082076"/>
                <a:ext cx="427150" cy="6097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C102FBED-A693-4DB5-9689-C377E076C02D}"/>
                      </a:ext>
                    </a:extLst>
                  </p:cNvPr>
                  <p:cNvSpPr/>
                  <p:nvPr/>
                </p:nvSpPr>
                <p:spPr>
                  <a:xfrm>
                    <a:off x="4376869" y="3055582"/>
                    <a:ext cx="349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C102FBED-A693-4DB5-9689-C377E076C0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6869" y="3055582"/>
                    <a:ext cx="34977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329BB402-369D-455D-976F-F318466E06CC}"/>
                    </a:ext>
                  </a:extLst>
                </p:cNvPr>
                <p:cNvSpPr/>
                <p:nvPr/>
              </p:nvSpPr>
              <p:spPr>
                <a:xfrm>
                  <a:off x="3830821" y="2960286"/>
                  <a:ext cx="4526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329BB402-369D-455D-976F-F318466E06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821" y="2960286"/>
                  <a:ext cx="452623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5D13FB5-0603-4DD3-BE75-DAF91AC08FFF}"/>
              </a:ext>
            </a:extLst>
          </p:cNvPr>
          <p:cNvGrpSpPr/>
          <p:nvPr/>
        </p:nvGrpSpPr>
        <p:grpSpPr>
          <a:xfrm>
            <a:off x="4711302" y="3019600"/>
            <a:ext cx="1244273" cy="1433450"/>
            <a:chOff x="2567864" y="2960286"/>
            <a:chExt cx="1244273" cy="1433450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74A13D4F-8C95-4440-AEF1-3FED08229274}"/>
                </a:ext>
              </a:extLst>
            </p:cNvPr>
            <p:cNvGrpSpPr/>
            <p:nvPr/>
          </p:nvGrpSpPr>
          <p:grpSpPr>
            <a:xfrm>
              <a:off x="2567864" y="2966635"/>
              <a:ext cx="1244273" cy="1427101"/>
              <a:chOff x="3419331" y="2774763"/>
              <a:chExt cx="1244273" cy="1427101"/>
            </a:xfrm>
          </p:grpSpPr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DF785CB2-D03A-4003-B235-D4ABBA11C892}"/>
                  </a:ext>
                </a:extLst>
              </p:cNvPr>
              <p:cNvCxnSpPr>
                <a:cxnSpLocks/>
                <a:stCxn id="113" idx="3"/>
                <a:endCxn id="104" idx="7"/>
              </p:cNvCxnSpPr>
              <p:nvPr/>
            </p:nvCxnSpPr>
            <p:spPr>
              <a:xfrm flipH="1">
                <a:off x="3419331" y="3082076"/>
                <a:ext cx="489489" cy="2417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椭圆 112">
                    <a:extLst>
                      <a:ext uri="{FF2B5EF4-FFF2-40B4-BE49-F238E27FC236}">
                        <a16:creationId xmlns:a16="http://schemas.microsoft.com/office/drawing/2014/main" id="{D02C6FC8-4752-447E-8863-962888BEAA7B}"/>
                      </a:ext>
                    </a:extLst>
                  </p:cNvPr>
                  <p:cNvSpPr/>
                  <p:nvPr/>
                </p:nvSpPr>
                <p:spPr>
                  <a:xfrm>
                    <a:off x="3856093" y="2774763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3" name="椭圆 112">
                    <a:extLst>
                      <a:ext uri="{FF2B5EF4-FFF2-40B4-BE49-F238E27FC236}">
                        <a16:creationId xmlns:a16="http://schemas.microsoft.com/office/drawing/2014/main" id="{D02C6FC8-4752-447E-8863-962888BEAA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6093" y="2774763"/>
                    <a:ext cx="360040" cy="360040"/>
                  </a:xfrm>
                  <a:prstGeom prst="ellipse">
                    <a:avLst/>
                  </a:prstGeom>
                  <a:blipFill>
                    <a:blip r:embed="rId47"/>
                    <a:stretch>
                      <a:fillRect r="-15873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10DF8A31-78A4-4632-B046-ECE6B99461B8}"/>
                  </a:ext>
                </a:extLst>
              </p:cNvPr>
              <p:cNvCxnSpPr>
                <a:cxnSpLocks/>
                <a:stCxn id="113" idx="5"/>
                <a:endCxn id="94" idx="0"/>
              </p:cNvCxnSpPr>
              <p:nvPr/>
            </p:nvCxnSpPr>
            <p:spPr>
              <a:xfrm>
                <a:off x="4163406" y="3082076"/>
                <a:ext cx="500198" cy="11197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8B0BCFB7-5E02-4064-8D07-AC31FB02B4B4}"/>
                      </a:ext>
                    </a:extLst>
                  </p:cNvPr>
                  <p:cNvSpPr/>
                  <p:nvPr/>
                </p:nvSpPr>
                <p:spPr>
                  <a:xfrm>
                    <a:off x="3859616" y="3055582"/>
                    <a:ext cx="349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8B0BCFB7-5E02-4064-8D07-AC31FB02B4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9616" y="3055582"/>
                    <a:ext cx="349776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2D9F63B9-C519-493D-8C61-38B1FAAB534D}"/>
                    </a:ext>
                  </a:extLst>
                </p:cNvPr>
                <p:cNvSpPr/>
                <p:nvPr/>
              </p:nvSpPr>
              <p:spPr>
                <a:xfrm>
                  <a:off x="3313568" y="2960286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2D9F63B9-C519-493D-8C61-38B1FAAB53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568" y="2960286"/>
                  <a:ext cx="393569" cy="369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8120E73B-D6DE-459D-9605-900D72B804CC}"/>
              </a:ext>
            </a:extLst>
          </p:cNvPr>
          <p:cNvSpPr txBox="1"/>
          <p:nvPr/>
        </p:nvSpPr>
        <p:spPr>
          <a:xfrm>
            <a:off x="3396070" y="4453412"/>
            <a:ext cx="2904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94C603A-A3A0-4F6B-B9BD-DE9B71CEC8E5}"/>
              </a:ext>
            </a:extLst>
          </p:cNvPr>
          <p:cNvSpPr txBox="1"/>
          <p:nvPr/>
        </p:nvSpPr>
        <p:spPr>
          <a:xfrm>
            <a:off x="4478224" y="4443391"/>
            <a:ext cx="2904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68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80" grpId="0"/>
      <p:bldP spid="99" grpId="0" animBg="1"/>
      <p:bldP spid="118" grpId="0" animBg="1"/>
      <p:bldP spid="1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11.5 DAG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的目标代码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20F1AD3-1BEF-452A-ABF5-9AF35E490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48680"/>
            <a:ext cx="4392488" cy="49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buClrTx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11.6】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调整语句顺序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B051832F-E427-44F6-ADD6-BCAA79456827}"/>
                  </a:ext>
                </a:extLst>
              </p:cNvPr>
              <p:cNvSpPr/>
              <p:nvPr/>
            </p:nvSpPr>
            <p:spPr>
              <a:xfrm>
                <a:off x="2787667" y="5279196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B051832F-E427-44F6-ADD6-BCAA79456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667" y="5279196"/>
                <a:ext cx="360040" cy="3600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D22D06C-71FD-4625-9C63-30D5A66692AA}"/>
                  </a:ext>
                </a:extLst>
              </p:cNvPr>
              <p:cNvSpPr/>
              <p:nvPr/>
            </p:nvSpPr>
            <p:spPr>
              <a:xfrm>
                <a:off x="2771800" y="5579948"/>
                <a:ext cx="371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D22D06C-71FD-4625-9C63-30D5A66692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579948"/>
                <a:ext cx="3714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AC5CF4E-DA8F-480D-BBD3-FE1BAFFB8441}"/>
                  </a:ext>
                </a:extLst>
              </p:cNvPr>
              <p:cNvSpPr/>
              <p:nvPr/>
            </p:nvSpPr>
            <p:spPr>
              <a:xfrm>
                <a:off x="3851920" y="5279196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AC5CF4E-DA8F-480D-BBD3-FE1BAFFB8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279196"/>
                <a:ext cx="360040" cy="3600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36B8BA4-6A48-4078-AA13-C818A3A7A864}"/>
                  </a:ext>
                </a:extLst>
              </p:cNvPr>
              <p:cNvSpPr/>
              <p:nvPr/>
            </p:nvSpPr>
            <p:spPr>
              <a:xfrm>
                <a:off x="3836053" y="557994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36B8BA4-6A48-4078-AA13-C818A3A7A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053" y="5579948"/>
                <a:ext cx="367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F0788E88-BA6A-4442-99C6-04C58AE49F9A}"/>
                  </a:ext>
                </a:extLst>
              </p:cNvPr>
              <p:cNvSpPr/>
              <p:nvPr/>
            </p:nvSpPr>
            <p:spPr>
              <a:xfrm>
                <a:off x="3004654" y="4465568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F0788E88-BA6A-4442-99C6-04C58AE49F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654" y="4465568"/>
                <a:ext cx="360040" cy="36004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B9226ED-EF6C-41FE-AD19-42493B3E7725}"/>
                  </a:ext>
                </a:extLst>
              </p:cNvPr>
              <p:cNvSpPr/>
              <p:nvPr/>
            </p:nvSpPr>
            <p:spPr>
              <a:xfrm>
                <a:off x="2987824" y="473923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B9226ED-EF6C-41FE-AD19-42493B3E7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739233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DBFA2E7-38C4-42BA-908B-5530418AA157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 flipH="1">
            <a:off x="2967687" y="4772881"/>
            <a:ext cx="89694" cy="5063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FD4AD72-F413-4997-AE93-741A53E47FDD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311967" y="4772881"/>
            <a:ext cx="719973" cy="5063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1B1BFE6-BC8F-45D6-AB39-5761ADF23C7D}"/>
              </a:ext>
            </a:extLst>
          </p:cNvPr>
          <p:cNvCxnSpPr>
            <a:cxnSpLocks/>
            <a:stCxn id="53" idx="3"/>
            <a:endCxn id="20" idx="7"/>
          </p:cNvCxnSpPr>
          <p:nvPr/>
        </p:nvCxnSpPr>
        <p:spPr>
          <a:xfrm flipH="1">
            <a:off x="3094980" y="4746648"/>
            <a:ext cx="821170" cy="585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3406658A-9132-4ED1-8E38-8CADCCDA4D3E}"/>
                  </a:ext>
                </a:extLst>
              </p:cNvPr>
              <p:cNvSpPr/>
              <p:nvPr/>
            </p:nvSpPr>
            <p:spPr>
              <a:xfrm>
                <a:off x="3863423" y="4439335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3406658A-9132-4ED1-8E38-8CADCCDA4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423" y="4439335"/>
                <a:ext cx="360040" cy="3600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87AF893A-0433-481A-8906-34AE837A7DAC}"/>
              </a:ext>
            </a:extLst>
          </p:cNvPr>
          <p:cNvCxnSpPr>
            <a:cxnSpLocks/>
            <a:stCxn id="53" idx="5"/>
            <a:endCxn id="18" idx="7"/>
          </p:cNvCxnSpPr>
          <p:nvPr/>
        </p:nvCxnSpPr>
        <p:spPr>
          <a:xfrm flipH="1">
            <a:off x="4159233" y="4746648"/>
            <a:ext cx="11503" cy="585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AEEF4B1-DC76-4DEC-B515-6F21FC938C7C}"/>
                  </a:ext>
                </a:extLst>
              </p:cNvPr>
              <p:cNvSpPr/>
              <p:nvPr/>
            </p:nvSpPr>
            <p:spPr>
              <a:xfrm>
                <a:off x="3730083" y="472015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AEEF4B1-DC76-4DEC-B515-6F21FC938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083" y="4720154"/>
                <a:ext cx="4106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169DE1C-6173-41B9-8C83-0CFF96982ACC}"/>
                  </a:ext>
                </a:extLst>
              </p:cNvPr>
              <p:cNvSpPr/>
              <p:nvPr/>
            </p:nvSpPr>
            <p:spPr bwMode="auto">
              <a:xfrm>
                <a:off x="395536" y="126876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169DE1C-6173-41B9-8C83-0CFF96982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268760"/>
                <a:ext cx="1872208" cy="360040"/>
              </a:xfrm>
              <a:prstGeom prst="rect">
                <a:avLst/>
              </a:prstGeom>
              <a:blipFill>
                <a:blip r:embed="rId11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16EB927-1AB4-4E38-81E1-68DC730478E8}"/>
                  </a:ext>
                </a:extLst>
              </p:cNvPr>
              <p:cNvSpPr/>
              <p:nvPr/>
            </p:nvSpPr>
            <p:spPr bwMode="auto">
              <a:xfrm>
                <a:off x="395536" y="162880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16EB927-1AB4-4E38-81E1-68DC73047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628800"/>
                <a:ext cx="1872208" cy="360040"/>
              </a:xfrm>
              <a:prstGeom prst="rect">
                <a:avLst/>
              </a:prstGeom>
              <a:blipFill>
                <a:blip r:embed="rId12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FAD4FFF-2847-482B-9F64-88D33DDA9D47}"/>
                  </a:ext>
                </a:extLst>
              </p:cNvPr>
              <p:cNvSpPr/>
              <p:nvPr/>
            </p:nvSpPr>
            <p:spPr bwMode="auto">
              <a:xfrm>
                <a:off x="395536" y="198884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FAD4FFF-2847-482B-9F64-88D33DDA9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988840"/>
                <a:ext cx="1872208" cy="360040"/>
              </a:xfrm>
              <a:prstGeom prst="rect">
                <a:avLst/>
              </a:prstGeom>
              <a:blipFill>
                <a:blip r:embed="rId13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924636E-76B1-476D-9C40-0F3876701820}"/>
                  </a:ext>
                </a:extLst>
              </p:cNvPr>
              <p:cNvSpPr/>
              <p:nvPr/>
            </p:nvSpPr>
            <p:spPr bwMode="auto">
              <a:xfrm>
                <a:off x="395536" y="234888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924636E-76B1-476D-9C40-0F3876701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348880"/>
                <a:ext cx="1872208" cy="360040"/>
              </a:xfrm>
              <a:prstGeom prst="rect">
                <a:avLst/>
              </a:prstGeom>
              <a:blipFill>
                <a:blip r:embed="rId14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73436B1-7531-49B6-8162-6D25AFB34DF7}"/>
                  </a:ext>
                </a:extLst>
              </p:cNvPr>
              <p:cNvSpPr/>
              <p:nvPr/>
            </p:nvSpPr>
            <p:spPr bwMode="auto">
              <a:xfrm>
                <a:off x="395536" y="270892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73436B1-7531-49B6-8162-6D25AFB34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708920"/>
                <a:ext cx="1872208" cy="360040"/>
              </a:xfrm>
              <a:prstGeom prst="rect">
                <a:avLst/>
              </a:prstGeom>
              <a:blipFill>
                <a:blip r:embed="rId15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5F7F021-59C3-4530-9AD5-D89AEACC005C}"/>
                  </a:ext>
                </a:extLst>
              </p:cNvPr>
              <p:cNvSpPr/>
              <p:nvPr/>
            </p:nvSpPr>
            <p:spPr bwMode="auto">
              <a:xfrm>
                <a:off x="395536" y="306896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5F7F021-59C3-4530-9AD5-D89AEACC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068960"/>
                <a:ext cx="1872208" cy="360040"/>
              </a:xfrm>
              <a:prstGeom prst="rect">
                <a:avLst/>
              </a:prstGeom>
              <a:blipFill>
                <a:blip r:embed="rId16"/>
                <a:stretch>
                  <a:fillRect l="-2589" t="-8065" b="-2419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3A27473-4F2A-4E5E-A0A2-885C9327E133}"/>
                  </a:ext>
                </a:extLst>
              </p:cNvPr>
              <p:cNvSpPr/>
              <p:nvPr/>
            </p:nvSpPr>
            <p:spPr bwMode="auto">
              <a:xfrm>
                <a:off x="395536" y="342900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3A27473-4F2A-4E5E-A0A2-885C9327E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429000"/>
                <a:ext cx="1872208" cy="360040"/>
              </a:xfrm>
              <a:prstGeom prst="rect">
                <a:avLst/>
              </a:prstGeom>
              <a:blipFill>
                <a:blip r:embed="rId17"/>
                <a:stretch>
                  <a:fillRect l="-2589" t="-8197" b="-2459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E5D1EFE-1EB3-4B70-A73B-52ED455643F5}"/>
                  </a:ext>
                </a:extLst>
              </p:cNvPr>
              <p:cNvSpPr/>
              <p:nvPr/>
            </p:nvSpPr>
            <p:spPr bwMode="auto">
              <a:xfrm>
                <a:off x="395536" y="378904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E5D1EFE-1EB3-4B70-A73B-52ED45564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789040"/>
                <a:ext cx="1872208" cy="360040"/>
              </a:xfrm>
              <a:prstGeom prst="rect">
                <a:avLst/>
              </a:prstGeom>
              <a:blipFill>
                <a:blip r:embed="rId18"/>
                <a:stretch>
                  <a:fillRect l="-2589" t="-8197" b="-2459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CC58E8B-592E-4076-90A3-066C670CCBC1}"/>
              </a:ext>
            </a:extLst>
          </p:cNvPr>
          <p:cNvCxnSpPr>
            <a:cxnSpLocks/>
            <a:stCxn id="77" idx="3"/>
            <a:endCxn id="13" idx="0"/>
          </p:cNvCxnSpPr>
          <p:nvPr/>
        </p:nvCxnSpPr>
        <p:spPr>
          <a:xfrm flipH="1">
            <a:off x="3184674" y="3824835"/>
            <a:ext cx="349257" cy="640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BD521F38-693E-4B2D-8F81-2E9B1F774A25}"/>
                  </a:ext>
                </a:extLst>
              </p:cNvPr>
              <p:cNvSpPr/>
              <p:nvPr/>
            </p:nvSpPr>
            <p:spPr>
              <a:xfrm>
                <a:off x="3481204" y="3517522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BD521F38-693E-4B2D-8F81-2E9B1F774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204" y="3517522"/>
                <a:ext cx="360040" cy="36004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DDA9B3A3-B179-46DA-BAFB-1D36D7FF9AFA}"/>
              </a:ext>
            </a:extLst>
          </p:cNvPr>
          <p:cNvCxnSpPr>
            <a:cxnSpLocks/>
            <a:stCxn id="77" idx="5"/>
            <a:endCxn id="53" idx="0"/>
          </p:cNvCxnSpPr>
          <p:nvPr/>
        </p:nvCxnSpPr>
        <p:spPr>
          <a:xfrm>
            <a:off x="3788517" y="3824835"/>
            <a:ext cx="254926" cy="614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AD153438-892B-4BFE-AF5E-3842AAB4EC0C}"/>
                  </a:ext>
                </a:extLst>
              </p:cNvPr>
              <p:cNvSpPr/>
              <p:nvPr/>
            </p:nvSpPr>
            <p:spPr>
              <a:xfrm>
                <a:off x="3491880" y="3798341"/>
                <a:ext cx="349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AD153438-892B-4BFE-AF5E-3842AAB4E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798341"/>
                <a:ext cx="34977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12926158-D67B-4332-892D-01D974C00993}"/>
                  </a:ext>
                </a:extLst>
              </p:cNvPr>
              <p:cNvSpPr/>
              <p:nvPr/>
            </p:nvSpPr>
            <p:spPr>
              <a:xfrm>
                <a:off x="3790146" y="3511173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12926158-D67B-4332-892D-01D974C00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46" y="3511173"/>
                <a:ext cx="38767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25F8B15A-B55D-423C-8419-053415C4573F}"/>
                  </a:ext>
                </a:extLst>
              </p:cNvPr>
              <p:cNvSpPr/>
              <p:nvPr/>
            </p:nvSpPr>
            <p:spPr>
              <a:xfrm>
                <a:off x="6012160" y="5316047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25F8B15A-B55D-423C-8419-053415C45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316047"/>
                <a:ext cx="360040" cy="36004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2F2C801-D92B-4A18-9C87-80D1E3C214B8}"/>
                  </a:ext>
                </a:extLst>
              </p:cNvPr>
              <p:cNvSpPr/>
              <p:nvPr/>
            </p:nvSpPr>
            <p:spPr>
              <a:xfrm>
                <a:off x="6016844" y="5616799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2F2C801-D92B-4A18-9C87-80D1E3C214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844" y="5616799"/>
                <a:ext cx="35067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50D4CA5-5E31-43F1-965F-BFEC0CC4EBA1}"/>
              </a:ext>
            </a:extLst>
          </p:cNvPr>
          <p:cNvCxnSpPr>
            <a:cxnSpLocks/>
            <a:stCxn id="87" idx="3"/>
            <a:endCxn id="20" idx="7"/>
          </p:cNvCxnSpPr>
          <p:nvPr/>
        </p:nvCxnSpPr>
        <p:spPr>
          <a:xfrm flipH="1">
            <a:off x="3094980" y="4746648"/>
            <a:ext cx="1916179" cy="585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9FC093D3-69A9-42C0-8F8F-376CF2650BB3}"/>
                  </a:ext>
                </a:extLst>
              </p:cNvPr>
              <p:cNvSpPr/>
              <p:nvPr/>
            </p:nvSpPr>
            <p:spPr>
              <a:xfrm>
                <a:off x="4958432" y="4439335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9FC093D3-69A9-42C0-8F8F-376CF2650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432" y="4439335"/>
                <a:ext cx="360040" cy="36004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B1D9134-71DF-4B99-AFAF-01C6A49A4D1A}"/>
              </a:ext>
            </a:extLst>
          </p:cNvPr>
          <p:cNvCxnSpPr>
            <a:cxnSpLocks/>
            <a:stCxn id="87" idx="5"/>
            <a:endCxn id="81" idx="0"/>
          </p:cNvCxnSpPr>
          <p:nvPr/>
        </p:nvCxnSpPr>
        <p:spPr>
          <a:xfrm>
            <a:off x="5265745" y="4746648"/>
            <a:ext cx="926435" cy="569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2D681E83-E57F-45FA-A060-00CBC2D38B81}"/>
                  </a:ext>
                </a:extLst>
              </p:cNvPr>
              <p:cNvSpPr/>
              <p:nvPr/>
            </p:nvSpPr>
            <p:spPr>
              <a:xfrm>
                <a:off x="4907782" y="472015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2D681E83-E57F-45FA-A060-00CBC2D38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782" y="4720154"/>
                <a:ext cx="41069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683373A4-E93F-4239-A79B-6AC6B1E649D4}"/>
                  </a:ext>
                </a:extLst>
              </p:cNvPr>
              <p:cNvSpPr/>
              <p:nvPr/>
            </p:nvSpPr>
            <p:spPr>
              <a:xfrm>
                <a:off x="5267374" y="4432986"/>
                <a:ext cx="457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683373A4-E93F-4239-A79B-6AC6B1E64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374" y="4432986"/>
                <a:ext cx="45794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EDFA4C8-0A28-4294-BD37-0466EE8A71C0}"/>
              </a:ext>
            </a:extLst>
          </p:cNvPr>
          <p:cNvCxnSpPr>
            <a:cxnSpLocks/>
            <a:stCxn id="94" idx="3"/>
            <a:endCxn id="18" idx="7"/>
          </p:cNvCxnSpPr>
          <p:nvPr/>
        </p:nvCxnSpPr>
        <p:spPr>
          <a:xfrm flipH="1">
            <a:off x="4159233" y="4760363"/>
            <a:ext cx="1669049" cy="571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7D363090-B775-4476-A886-6A6F7A70A126}"/>
                  </a:ext>
                </a:extLst>
              </p:cNvPr>
              <p:cNvSpPr/>
              <p:nvPr/>
            </p:nvSpPr>
            <p:spPr>
              <a:xfrm>
                <a:off x="5775555" y="4453050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7D363090-B775-4476-A886-6A6F7A70A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555" y="4453050"/>
                <a:ext cx="360040" cy="36004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01853027-E9E3-4941-96BD-ECD3A94874F0}"/>
              </a:ext>
            </a:extLst>
          </p:cNvPr>
          <p:cNvCxnSpPr>
            <a:cxnSpLocks/>
            <a:stCxn id="94" idx="5"/>
            <a:endCxn id="81" idx="0"/>
          </p:cNvCxnSpPr>
          <p:nvPr/>
        </p:nvCxnSpPr>
        <p:spPr>
          <a:xfrm>
            <a:off x="6082868" y="4760363"/>
            <a:ext cx="109312" cy="5556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8ED3546C-D52A-40C8-8865-1EDDCF3ECE8E}"/>
                  </a:ext>
                </a:extLst>
              </p:cNvPr>
              <p:cNvSpPr/>
              <p:nvPr/>
            </p:nvSpPr>
            <p:spPr>
              <a:xfrm>
                <a:off x="5724128" y="4733869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8ED3546C-D52A-40C8-8865-1EDDCF3EC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733869"/>
                <a:ext cx="41069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9DB573CB-8A47-46BA-AFA6-4079FAA916E5}"/>
                  </a:ext>
                </a:extLst>
              </p:cNvPr>
              <p:cNvSpPr/>
              <p:nvPr/>
            </p:nvSpPr>
            <p:spPr>
              <a:xfrm>
                <a:off x="6084497" y="4446701"/>
                <a:ext cx="457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9DB573CB-8A47-46BA-AFA6-4079FAA91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97" y="4446701"/>
                <a:ext cx="45794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6AA4A0D7-6AD5-4E86-84AA-C0FA695D3CD4}"/>
              </a:ext>
            </a:extLst>
          </p:cNvPr>
          <p:cNvCxnSpPr>
            <a:cxnSpLocks/>
            <a:stCxn id="104" idx="3"/>
            <a:endCxn id="53" idx="7"/>
          </p:cNvCxnSpPr>
          <p:nvPr/>
        </p:nvCxnSpPr>
        <p:spPr>
          <a:xfrm flipH="1">
            <a:off x="4170736" y="3829549"/>
            <a:ext cx="285980" cy="662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05FB872F-17FC-4094-85C6-A28D600F93CB}"/>
                  </a:ext>
                </a:extLst>
              </p:cNvPr>
              <p:cNvSpPr/>
              <p:nvPr/>
            </p:nvSpPr>
            <p:spPr>
              <a:xfrm>
                <a:off x="4403989" y="3522236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05FB872F-17FC-4094-85C6-A28D600F9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989" y="3522236"/>
                <a:ext cx="360040" cy="36004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1C23349-2694-4254-9917-297B7283EB6A}"/>
              </a:ext>
            </a:extLst>
          </p:cNvPr>
          <p:cNvCxnSpPr>
            <a:cxnSpLocks/>
            <a:stCxn id="104" idx="5"/>
            <a:endCxn id="87" idx="0"/>
          </p:cNvCxnSpPr>
          <p:nvPr/>
        </p:nvCxnSpPr>
        <p:spPr>
          <a:xfrm>
            <a:off x="4711302" y="3829549"/>
            <a:ext cx="427150" cy="609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C102FBED-A693-4DB5-9689-C377E076C02D}"/>
                  </a:ext>
                </a:extLst>
              </p:cNvPr>
              <p:cNvSpPr/>
              <p:nvPr/>
            </p:nvSpPr>
            <p:spPr>
              <a:xfrm>
                <a:off x="4407512" y="3803055"/>
                <a:ext cx="349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C102FBED-A693-4DB5-9689-C377E076C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512" y="3803055"/>
                <a:ext cx="349776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329BB402-369D-455D-976F-F318466E06CC}"/>
                  </a:ext>
                </a:extLst>
              </p:cNvPr>
              <p:cNvSpPr/>
              <p:nvPr/>
            </p:nvSpPr>
            <p:spPr>
              <a:xfrm>
                <a:off x="4712931" y="3515887"/>
                <a:ext cx="452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329BB402-369D-455D-976F-F318466E0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931" y="3515887"/>
                <a:ext cx="45262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DF785CB2-D03A-4003-B235-D4ABBA11C892}"/>
              </a:ext>
            </a:extLst>
          </p:cNvPr>
          <p:cNvCxnSpPr>
            <a:cxnSpLocks/>
            <a:stCxn id="113" idx="3"/>
            <a:endCxn id="104" idx="7"/>
          </p:cNvCxnSpPr>
          <p:nvPr/>
        </p:nvCxnSpPr>
        <p:spPr>
          <a:xfrm flipH="1">
            <a:off x="4711302" y="3333262"/>
            <a:ext cx="489489" cy="2417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D02C6FC8-4752-447E-8863-962888BEAA7B}"/>
                  </a:ext>
                </a:extLst>
              </p:cNvPr>
              <p:cNvSpPr/>
              <p:nvPr/>
            </p:nvSpPr>
            <p:spPr>
              <a:xfrm>
                <a:off x="5148064" y="3025949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D02C6FC8-4752-447E-8863-962888BEA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025949"/>
                <a:ext cx="360040" cy="360040"/>
              </a:xfrm>
              <a:prstGeom prst="ellipse">
                <a:avLst/>
              </a:prstGeom>
              <a:blipFill>
                <a:blip r:embed="rId33"/>
                <a:stretch>
                  <a:fillRect r="-1587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0DF8A31-78A4-4632-B046-ECE6B99461B8}"/>
              </a:ext>
            </a:extLst>
          </p:cNvPr>
          <p:cNvCxnSpPr>
            <a:cxnSpLocks/>
            <a:stCxn id="113" idx="5"/>
            <a:endCxn id="94" idx="0"/>
          </p:cNvCxnSpPr>
          <p:nvPr/>
        </p:nvCxnSpPr>
        <p:spPr>
          <a:xfrm>
            <a:off x="5455377" y="3333262"/>
            <a:ext cx="500198" cy="1119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8B0BCFB7-5E02-4064-8D07-AC31FB02B4B4}"/>
                  </a:ext>
                </a:extLst>
              </p:cNvPr>
              <p:cNvSpPr/>
              <p:nvPr/>
            </p:nvSpPr>
            <p:spPr>
              <a:xfrm>
                <a:off x="5151587" y="3306768"/>
                <a:ext cx="349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8B0BCFB7-5E02-4064-8D07-AC31FB02B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587" y="3306768"/>
                <a:ext cx="349776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2D9F63B9-C519-493D-8C61-38B1FAAB534D}"/>
                  </a:ext>
                </a:extLst>
              </p:cNvPr>
              <p:cNvSpPr/>
              <p:nvPr/>
            </p:nvSpPr>
            <p:spPr>
              <a:xfrm>
                <a:off x="5457006" y="3019600"/>
                <a:ext cx="393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2D9F63B9-C519-493D-8C61-38B1FAAB5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06" y="3019600"/>
                <a:ext cx="39356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矩形 96">
            <a:extLst>
              <a:ext uri="{FF2B5EF4-FFF2-40B4-BE49-F238E27FC236}">
                <a16:creationId xmlns:a16="http://schemas.microsoft.com/office/drawing/2014/main" id="{2F76DF68-5720-41E6-BC85-660CDD4A9B72}"/>
              </a:ext>
            </a:extLst>
          </p:cNvPr>
          <p:cNvSpPr/>
          <p:nvPr/>
        </p:nvSpPr>
        <p:spPr bwMode="auto">
          <a:xfrm>
            <a:off x="2710547" y="1831781"/>
            <a:ext cx="45654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i="1" dirty="0">
              <a:latin typeface="Cambria Math" panose="0204050305040603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C27963-8A62-4CF6-8DCF-79BD7C12F59F}"/>
              </a:ext>
            </a:extLst>
          </p:cNvPr>
          <p:cNvSpPr txBox="1"/>
          <p:nvPr/>
        </p:nvSpPr>
        <p:spPr>
          <a:xfrm>
            <a:off x="2784907" y="1462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3441B8-F8C3-4996-A762-BD317C3495AE}"/>
              </a:ext>
            </a:extLst>
          </p:cNvPr>
          <p:cNvSpPr/>
          <p:nvPr/>
        </p:nvSpPr>
        <p:spPr bwMode="auto">
          <a:xfrm>
            <a:off x="3167096" y="1831781"/>
            <a:ext cx="45654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i="1" dirty="0">
              <a:latin typeface="Cambria Math" panose="020405030504060302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4DC3BDC-769D-446A-990E-406735F96406}"/>
              </a:ext>
            </a:extLst>
          </p:cNvPr>
          <p:cNvSpPr/>
          <p:nvPr/>
        </p:nvSpPr>
        <p:spPr bwMode="auto">
          <a:xfrm>
            <a:off x="3623645" y="1831781"/>
            <a:ext cx="45654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i="1" dirty="0">
              <a:latin typeface="Cambria Math" panose="020405030504060302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FDB7C1C-39DF-454B-BB44-38F6EDE1AD7E}"/>
              </a:ext>
            </a:extLst>
          </p:cNvPr>
          <p:cNvSpPr/>
          <p:nvPr/>
        </p:nvSpPr>
        <p:spPr bwMode="auto">
          <a:xfrm>
            <a:off x="4080194" y="1831781"/>
            <a:ext cx="45654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i="1" dirty="0">
              <a:latin typeface="Cambria Math" panose="020405030504060302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A2B99B9-0C54-4285-8CEB-4EF5CB061D63}"/>
              </a:ext>
            </a:extLst>
          </p:cNvPr>
          <p:cNvSpPr/>
          <p:nvPr/>
        </p:nvSpPr>
        <p:spPr bwMode="auto">
          <a:xfrm>
            <a:off x="4536743" y="1831781"/>
            <a:ext cx="45654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i="1" dirty="0">
              <a:latin typeface="Cambria Math" panose="020405030504060302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0E2C699-5B64-465E-B2E4-2A1A214C32D9}"/>
              </a:ext>
            </a:extLst>
          </p:cNvPr>
          <p:cNvSpPr/>
          <p:nvPr/>
        </p:nvSpPr>
        <p:spPr bwMode="auto">
          <a:xfrm>
            <a:off x="4993292" y="1831781"/>
            <a:ext cx="45654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i="1" dirty="0">
              <a:latin typeface="Cambria Math" panose="020405030504060302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2863AC57-8BA3-4022-8CC2-DC6549D29D7F}"/>
              </a:ext>
            </a:extLst>
          </p:cNvPr>
          <p:cNvSpPr/>
          <p:nvPr/>
        </p:nvSpPr>
        <p:spPr bwMode="auto">
          <a:xfrm>
            <a:off x="5449841" y="1831781"/>
            <a:ext cx="45654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i="1" dirty="0">
              <a:latin typeface="Cambria Math" panose="020405030504060302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D832DDF-9A53-482F-9633-28C3D22B0CB5}"/>
              </a:ext>
            </a:extLst>
          </p:cNvPr>
          <p:cNvSpPr txBox="1"/>
          <p:nvPr/>
        </p:nvSpPr>
        <p:spPr>
          <a:xfrm>
            <a:off x="3239485" y="1462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9322BEA6-C155-49EB-A90B-8C96A20882E3}"/>
              </a:ext>
            </a:extLst>
          </p:cNvPr>
          <p:cNvSpPr txBox="1"/>
          <p:nvPr/>
        </p:nvSpPr>
        <p:spPr>
          <a:xfrm>
            <a:off x="3694063" y="1462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9772F11-493E-40C9-9751-F6A4368DE02C}"/>
              </a:ext>
            </a:extLst>
          </p:cNvPr>
          <p:cNvSpPr txBox="1"/>
          <p:nvPr/>
        </p:nvSpPr>
        <p:spPr>
          <a:xfrm>
            <a:off x="4148641" y="1462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F27B760-0387-4DC3-818B-AA486679E76D}"/>
              </a:ext>
            </a:extLst>
          </p:cNvPr>
          <p:cNvSpPr txBox="1"/>
          <p:nvPr/>
        </p:nvSpPr>
        <p:spPr>
          <a:xfrm>
            <a:off x="4603219" y="1462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A807629-0A64-456F-9AE8-04E30646A731}"/>
              </a:ext>
            </a:extLst>
          </p:cNvPr>
          <p:cNvSpPr txBox="1"/>
          <p:nvPr/>
        </p:nvSpPr>
        <p:spPr>
          <a:xfrm>
            <a:off x="5057797" y="1462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E57E15B1-8B98-428E-8BC3-4F7A89DE5783}"/>
              </a:ext>
            </a:extLst>
          </p:cNvPr>
          <p:cNvSpPr txBox="1"/>
          <p:nvPr/>
        </p:nvSpPr>
        <p:spPr>
          <a:xfrm>
            <a:off x="5512377" y="1462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4E79760-5296-4C65-A148-76B7CBAC7ABD}"/>
                  </a:ext>
                </a:extLst>
              </p:cNvPr>
              <p:cNvSpPr/>
              <p:nvPr/>
            </p:nvSpPr>
            <p:spPr bwMode="auto">
              <a:xfrm>
                <a:off x="5449841" y="1831781"/>
                <a:ext cx="456549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4E79760-5296-4C65-A148-76B7CBAC7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9841" y="1831781"/>
                <a:ext cx="456549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E15CA081-CE22-40DA-910B-0DFC4106D75A}"/>
                  </a:ext>
                </a:extLst>
              </p:cNvPr>
              <p:cNvSpPr/>
              <p:nvPr/>
            </p:nvSpPr>
            <p:spPr bwMode="auto">
              <a:xfrm>
                <a:off x="4993292" y="1831781"/>
                <a:ext cx="456549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E15CA081-CE22-40DA-910B-0DFC4106D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3292" y="1831781"/>
                <a:ext cx="456549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4C79F824-DA72-4A17-9F2A-14EBAED2CB24}"/>
                  </a:ext>
                </a:extLst>
              </p:cNvPr>
              <p:cNvSpPr/>
              <p:nvPr/>
            </p:nvSpPr>
            <p:spPr bwMode="auto">
              <a:xfrm>
                <a:off x="4536743" y="1831781"/>
                <a:ext cx="456549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4C79F824-DA72-4A17-9F2A-14EBAED2C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6743" y="1831781"/>
                <a:ext cx="456549" cy="369332"/>
              </a:xfrm>
              <a:prstGeom prst="rect">
                <a:avLst/>
              </a:prstGeom>
              <a:blipFill>
                <a:blip r:embed="rId38"/>
                <a:stretch>
                  <a:fillRect l="-389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B46BEF24-6E01-46FC-A01A-CCBDB9031D6B}"/>
                  </a:ext>
                </a:extLst>
              </p:cNvPr>
              <p:cNvSpPr/>
              <p:nvPr/>
            </p:nvSpPr>
            <p:spPr bwMode="auto">
              <a:xfrm>
                <a:off x="4080194" y="1831781"/>
                <a:ext cx="456549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B46BEF24-6E01-46FC-A01A-CCBDB9031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0194" y="1831781"/>
                <a:ext cx="456549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48CA7AC8-40E0-4652-A9AB-7894FB44D280}"/>
                  </a:ext>
                </a:extLst>
              </p:cNvPr>
              <p:cNvSpPr/>
              <p:nvPr/>
            </p:nvSpPr>
            <p:spPr bwMode="auto">
              <a:xfrm>
                <a:off x="3623645" y="1831781"/>
                <a:ext cx="456549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48CA7AC8-40E0-4652-A9AB-7894FB44D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3645" y="1831781"/>
                <a:ext cx="456549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0C8F113D-4EFA-4E6F-BB9F-1CD61F7B444C}"/>
                  </a:ext>
                </a:extLst>
              </p:cNvPr>
              <p:cNvSpPr/>
              <p:nvPr/>
            </p:nvSpPr>
            <p:spPr bwMode="auto">
              <a:xfrm>
                <a:off x="3167096" y="1831781"/>
                <a:ext cx="456549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0C8F113D-4EFA-4E6F-BB9F-1CD61F7B4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7096" y="1831781"/>
                <a:ext cx="456549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98457DC1-6FD6-4B90-AE00-B5E0B7755B96}"/>
                  </a:ext>
                </a:extLst>
              </p:cNvPr>
              <p:cNvSpPr/>
              <p:nvPr/>
            </p:nvSpPr>
            <p:spPr bwMode="auto">
              <a:xfrm>
                <a:off x="2710547" y="1831781"/>
                <a:ext cx="456549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98457DC1-6FD6-4B90-AE00-B5E0B7755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0547" y="1831781"/>
                <a:ext cx="456549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9BF556AE-04A1-4513-A16B-CEC06E3F6570}"/>
                  </a:ext>
                </a:extLst>
              </p:cNvPr>
              <p:cNvSpPr/>
              <p:nvPr/>
            </p:nvSpPr>
            <p:spPr bwMode="auto">
              <a:xfrm>
                <a:off x="5449841" y="1831781"/>
                <a:ext cx="456549" cy="369332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9BF556AE-04A1-4513-A16B-CEC06E3F6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9841" y="1831781"/>
                <a:ext cx="456549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913EBAEA-05EE-4D68-A252-A0B394339096}"/>
                  </a:ext>
                </a:extLst>
              </p:cNvPr>
              <p:cNvSpPr/>
              <p:nvPr/>
            </p:nvSpPr>
            <p:spPr bwMode="auto">
              <a:xfrm>
                <a:off x="4993292" y="1831781"/>
                <a:ext cx="456549" cy="369332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913EBAEA-05EE-4D68-A252-A0B394339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3292" y="1831781"/>
                <a:ext cx="456549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91435711-C8B6-4C04-8116-12F817C1EC98}"/>
                  </a:ext>
                </a:extLst>
              </p:cNvPr>
              <p:cNvSpPr/>
              <p:nvPr/>
            </p:nvSpPr>
            <p:spPr bwMode="auto">
              <a:xfrm>
                <a:off x="4536743" y="1831781"/>
                <a:ext cx="456549" cy="369332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91435711-C8B6-4C04-8116-12F817C1E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6743" y="1831781"/>
                <a:ext cx="456549" cy="369332"/>
              </a:xfrm>
              <a:prstGeom prst="rect">
                <a:avLst/>
              </a:prstGeom>
              <a:blipFill>
                <a:blip r:embed="rId45"/>
                <a:stretch>
                  <a:fillRect l="-389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FAD47AA-8D3B-48E2-8F0A-B4C9258A0A05}"/>
                  </a:ext>
                </a:extLst>
              </p:cNvPr>
              <p:cNvSpPr/>
              <p:nvPr/>
            </p:nvSpPr>
            <p:spPr bwMode="auto">
              <a:xfrm>
                <a:off x="4080194" y="1831781"/>
                <a:ext cx="456549" cy="369332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FAD47AA-8D3B-48E2-8F0A-B4C9258A0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0194" y="1831781"/>
                <a:ext cx="456549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9881DB2D-DE3D-4A75-8F6E-12CF3D24E6D6}"/>
                  </a:ext>
                </a:extLst>
              </p:cNvPr>
              <p:cNvSpPr/>
              <p:nvPr/>
            </p:nvSpPr>
            <p:spPr bwMode="auto">
              <a:xfrm>
                <a:off x="3623645" y="1831781"/>
                <a:ext cx="456549" cy="369332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9881DB2D-DE3D-4A75-8F6E-12CF3D24E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3645" y="1831781"/>
                <a:ext cx="456549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0CEE669C-33D4-49A4-AF21-6848995F85F0}"/>
                  </a:ext>
                </a:extLst>
              </p:cNvPr>
              <p:cNvSpPr/>
              <p:nvPr/>
            </p:nvSpPr>
            <p:spPr bwMode="auto">
              <a:xfrm>
                <a:off x="3167096" y="1831781"/>
                <a:ext cx="456549" cy="369332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0CEE669C-33D4-49A4-AF21-6848995F8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7096" y="1831781"/>
                <a:ext cx="456549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09D664F1-B331-4828-9D14-C2FB17761F13}"/>
                  </a:ext>
                </a:extLst>
              </p:cNvPr>
              <p:cNvSpPr/>
              <p:nvPr/>
            </p:nvSpPr>
            <p:spPr bwMode="auto">
              <a:xfrm>
                <a:off x="2710547" y="1831781"/>
                <a:ext cx="456549" cy="369332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09D664F1-B331-4828-9D14-C2FB17761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0547" y="1831781"/>
                <a:ext cx="456549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B4B9123A-C6C7-4E2D-8B81-97A2AAB9A1EB}"/>
                  </a:ext>
                </a:extLst>
              </p:cNvPr>
              <p:cNvSpPr/>
              <p:nvPr/>
            </p:nvSpPr>
            <p:spPr bwMode="auto">
              <a:xfrm>
                <a:off x="6825149" y="126876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B4B9123A-C6C7-4E2D-8B81-97A2AAB9A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5149" y="1268760"/>
                <a:ext cx="1872208" cy="360040"/>
              </a:xfrm>
              <a:prstGeom prst="rect">
                <a:avLst/>
              </a:prstGeom>
              <a:blipFill>
                <a:blip r:embed="rId50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B10321C-D0E3-4D41-B177-6D870CC2488A}"/>
                  </a:ext>
                </a:extLst>
              </p:cNvPr>
              <p:cNvSpPr/>
              <p:nvPr/>
            </p:nvSpPr>
            <p:spPr bwMode="auto">
              <a:xfrm>
                <a:off x="6825149" y="162880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B10321C-D0E3-4D41-B177-6D870CC24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5149" y="1628800"/>
                <a:ext cx="1872208" cy="360040"/>
              </a:xfrm>
              <a:prstGeom prst="rect">
                <a:avLst/>
              </a:prstGeom>
              <a:blipFill>
                <a:blip r:embed="rId51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7E4E5FCA-5AB9-450A-A28D-5B36367BAA4A}"/>
                  </a:ext>
                </a:extLst>
              </p:cNvPr>
              <p:cNvSpPr/>
              <p:nvPr/>
            </p:nvSpPr>
            <p:spPr bwMode="auto">
              <a:xfrm>
                <a:off x="6825149" y="198884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7E4E5FCA-5AB9-450A-A28D-5B36367BA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5149" y="1988840"/>
                <a:ext cx="1872208" cy="360040"/>
              </a:xfrm>
              <a:prstGeom prst="rect">
                <a:avLst/>
              </a:prstGeom>
              <a:blipFill>
                <a:blip r:embed="rId52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E639A3CC-B2EA-4F93-AC72-70247733665D}"/>
                  </a:ext>
                </a:extLst>
              </p:cNvPr>
              <p:cNvSpPr/>
              <p:nvPr/>
            </p:nvSpPr>
            <p:spPr bwMode="auto">
              <a:xfrm>
                <a:off x="6825149" y="234888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E639A3CC-B2EA-4F93-AC72-702477336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5149" y="2348880"/>
                <a:ext cx="1872208" cy="360040"/>
              </a:xfrm>
              <a:prstGeom prst="rect">
                <a:avLst/>
              </a:prstGeom>
              <a:blipFill>
                <a:blip r:embed="rId53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C529B07D-E9FB-4A16-BD02-58D8B467956C}"/>
                  </a:ext>
                </a:extLst>
              </p:cNvPr>
              <p:cNvSpPr/>
              <p:nvPr/>
            </p:nvSpPr>
            <p:spPr bwMode="auto">
              <a:xfrm>
                <a:off x="6825149" y="270892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C529B07D-E9FB-4A16-BD02-58D8B4679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5149" y="2708920"/>
                <a:ext cx="1872208" cy="360040"/>
              </a:xfrm>
              <a:prstGeom prst="rect">
                <a:avLst/>
              </a:prstGeom>
              <a:blipFill>
                <a:blip r:embed="rId54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608B70C8-01BE-4A95-A620-652000E9A676}"/>
                  </a:ext>
                </a:extLst>
              </p:cNvPr>
              <p:cNvSpPr/>
              <p:nvPr/>
            </p:nvSpPr>
            <p:spPr bwMode="auto">
              <a:xfrm>
                <a:off x="6825149" y="306896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608B70C8-01BE-4A95-A620-652000E9A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5149" y="3068960"/>
                <a:ext cx="1872208" cy="360040"/>
              </a:xfrm>
              <a:prstGeom prst="rect">
                <a:avLst/>
              </a:prstGeom>
              <a:blipFill>
                <a:blip r:embed="rId55"/>
                <a:stretch>
                  <a:fillRect l="-2589" t="-8065" b="-2419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BB15667A-AED1-42BB-97A6-6F149131768C}"/>
                  </a:ext>
                </a:extLst>
              </p:cNvPr>
              <p:cNvSpPr/>
              <p:nvPr/>
            </p:nvSpPr>
            <p:spPr bwMode="auto">
              <a:xfrm>
                <a:off x="6825149" y="342900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BB15667A-AED1-42BB-97A6-6F1491317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5149" y="3429000"/>
                <a:ext cx="1872208" cy="360040"/>
              </a:xfrm>
              <a:prstGeom prst="rect">
                <a:avLst/>
              </a:prstGeom>
              <a:blipFill>
                <a:blip r:embed="rId56"/>
                <a:stretch>
                  <a:fillRect l="-2589" t="-8197" b="-2459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1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40" grpId="0" animBg="1"/>
      <p:bldP spid="141" grpId="0" animBg="1"/>
      <p:bldP spid="142" grpId="0" animBg="1"/>
      <p:bldP spid="144" grpId="0" animBg="1"/>
      <p:bldP spid="145" grpId="0" animBg="1"/>
      <p:bldP spid="1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基本块的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优化算法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71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基本块的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表示及其应用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8">
                <a:extLst>
                  <a:ext uri="{FF2B5EF4-FFF2-40B4-BE49-F238E27FC236}">
                    <a16:creationId xmlns:a16="http://schemas.microsoft.com/office/drawing/2014/main" id="{445BB5B7-DF8F-414A-86B6-AA4FAD8781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5008" y="1142296"/>
                <a:ext cx="4184582" cy="4050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、附加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，删除无用赋值</a:t>
                </a: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+mj-lt"/>
                  <a:buAutoNum type="alphaLcPeriod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𝑁𝑜𝑑𝑒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无定义把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附加到结点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+mj-lt"/>
                  <a:buAutoNum type="alphaLcPeriod" startAt="2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𝑁𝑜𝑑𝑒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已定义，则把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从原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𝑁𝑜𝑑𝑒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删除，再把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附加到新结点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，以下情况不删除：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叶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结点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标记</a:t>
                </a:r>
                <a:endParaRPr lang="en-US" altLang="zh-CN" sz="18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800" b="0" strike="sngStrike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原</a:t>
                </a:r>
                <a14:m>
                  <m:oMath xmlns:m="http://schemas.openxmlformats.org/officeDocument/2006/math">
                    <m:r>
                      <a:rPr lang="en-US" altLang="zh-CN" sz="1800" b="0" i="1" strike="sngStrike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𝑁𝑜𝑑𝑒</m:t>
                    </m:r>
                    <m:d>
                      <m:dPr>
                        <m:ctrlPr>
                          <a:rPr lang="en-US" altLang="zh-CN" sz="1800" b="0" i="1" strike="sngStrike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trike="sngStrike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1800" b="0" strike="sngStrike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有前驱</a:t>
                </a:r>
                <a:r>
                  <a:rPr lang="zh-CN" altLang="en-US" sz="1800" b="0" strike="sngStrike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，且该结点</a:t>
                </a:r>
                <a:r>
                  <a:rPr lang="zh-CN" altLang="en-US" sz="1800" b="0" strike="sngStrike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只有</a:t>
                </a:r>
                <a14:m>
                  <m:oMath xmlns:m="http://schemas.openxmlformats.org/officeDocument/2006/math">
                    <m:r>
                      <a:rPr lang="en-US" altLang="zh-CN" sz="1800" b="0" i="1" strike="sngStrike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strike="sngStrike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一个附加信息。</a:t>
                </a:r>
                <a:endParaRPr lang="en-US" altLang="zh-CN" sz="1800" b="0" strike="sngStrike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TextBox 8">
                <a:extLst>
                  <a:ext uri="{FF2B5EF4-FFF2-40B4-BE49-F238E27FC236}">
                    <a16:creationId xmlns:a16="http://schemas.microsoft.com/office/drawing/2014/main" id="{445BB5B7-DF8F-414A-86B6-AA4FAD878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5008" y="1142296"/>
                <a:ext cx="4184582" cy="4050468"/>
              </a:xfrm>
              <a:prstGeom prst="rect">
                <a:avLst/>
              </a:prstGeom>
              <a:blipFill>
                <a:blip r:embed="rId3"/>
                <a:stretch>
                  <a:fillRect l="-1456" b="-13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1E55D130-BB53-420F-8F08-49FA562212B2}"/>
              </a:ext>
            </a:extLst>
          </p:cNvPr>
          <p:cNvGrpSpPr/>
          <p:nvPr/>
        </p:nvGrpSpPr>
        <p:grpSpPr>
          <a:xfrm>
            <a:off x="638646" y="1268760"/>
            <a:ext cx="4104108" cy="5314095"/>
            <a:chOff x="638646" y="1268760"/>
            <a:chExt cx="4104108" cy="531409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D21F3A6-1D57-4EEC-85C2-1ADBB34106DB}"/>
                </a:ext>
              </a:extLst>
            </p:cNvPr>
            <p:cNvGrpSpPr/>
            <p:nvPr/>
          </p:nvGrpSpPr>
          <p:grpSpPr>
            <a:xfrm>
              <a:off x="638646" y="1326272"/>
              <a:ext cx="3855263" cy="5256583"/>
              <a:chOff x="1027634" y="1484785"/>
              <a:chExt cx="3855263" cy="5256583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43A3646-12E6-4C4E-91DF-5CEF7621CF83}"/>
                  </a:ext>
                </a:extLst>
              </p:cNvPr>
              <p:cNvSpPr/>
              <p:nvPr/>
            </p:nvSpPr>
            <p:spPr bwMode="auto">
              <a:xfrm>
                <a:off x="1027634" y="1484785"/>
                <a:ext cx="2304256" cy="288031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zh-CN" altLang="en-US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构造运算变量结点</a:t>
                </a:r>
                <a:endParaRPr lang="zh-CN" altLang="en-US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5D43673-77AA-4119-B6D4-2EDE380CE808}"/>
                  </a:ext>
                </a:extLst>
              </p:cNvPr>
              <p:cNvSpPr/>
              <p:nvPr/>
            </p:nvSpPr>
            <p:spPr bwMode="auto">
              <a:xfrm>
                <a:off x="1027634" y="1772816"/>
                <a:ext cx="2304256" cy="2880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型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FC13573-C79E-4669-B7EB-E47512EAE822}"/>
                  </a:ext>
                </a:extLst>
              </p:cNvPr>
              <p:cNvSpPr/>
              <p:nvPr/>
            </p:nvSpPr>
            <p:spPr bwMode="auto">
              <a:xfrm>
                <a:off x="1027634" y="2060847"/>
                <a:ext cx="2304256" cy="2880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型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FDD2321-A843-4261-8370-1CE1E322A796}"/>
                  </a:ext>
                </a:extLst>
              </p:cNvPr>
              <p:cNvSpPr/>
              <p:nvPr/>
            </p:nvSpPr>
            <p:spPr bwMode="auto">
              <a:xfrm>
                <a:off x="1027634" y="2348878"/>
                <a:ext cx="2304256" cy="2880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型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7DAEADC-4242-492D-8B0C-E5F46DA53990}"/>
                  </a:ext>
                </a:extLst>
              </p:cNvPr>
              <p:cNvSpPr/>
              <p:nvPr/>
            </p:nvSpPr>
            <p:spPr bwMode="auto">
              <a:xfrm>
                <a:off x="1027634" y="2965246"/>
                <a:ext cx="2304256" cy="288031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zh-CN" altLang="en-US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合并已知量</a:t>
                </a:r>
                <a:endParaRPr lang="zh-CN" altLang="en-US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3ACD186-E688-4983-A554-A378CBCE927D}"/>
                  </a:ext>
                </a:extLst>
              </p:cNvPr>
              <p:cNvSpPr/>
              <p:nvPr/>
            </p:nvSpPr>
            <p:spPr bwMode="auto">
              <a:xfrm>
                <a:off x="1027634" y="3253277"/>
                <a:ext cx="2304256" cy="2880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 1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型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是否为常数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C298393-D393-4B84-A21B-838996ADCE87}"/>
                  </a:ext>
                </a:extLst>
              </p:cNvPr>
              <p:cNvSpPr/>
              <p:nvPr/>
            </p:nvSpPr>
            <p:spPr bwMode="auto">
              <a:xfrm>
                <a:off x="1027634" y="3541308"/>
                <a:ext cx="2304256" cy="2880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b. 2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型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是否为常数</a:t>
                </a: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5BCFFEB-5CD5-444A-9C36-7BB57F3900D5}"/>
                  </a:ext>
                </a:extLst>
              </p:cNvPr>
              <p:cNvSpPr/>
              <p:nvPr/>
            </p:nvSpPr>
            <p:spPr bwMode="auto">
              <a:xfrm>
                <a:off x="1027634" y="4725147"/>
                <a:ext cx="2304256" cy="288031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en-US" altLang="zh-CN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zh-CN" altLang="en-US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删除公共子表达式</a:t>
                </a:r>
                <a:endParaRPr lang="zh-CN" altLang="en-US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AA2B41E-DD87-48FE-8BB2-6AAD5067116E}"/>
                  </a:ext>
                </a:extLst>
              </p:cNvPr>
              <p:cNvSpPr/>
              <p:nvPr/>
            </p:nvSpPr>
            <p:spPr bwMode="auto">
              <a:xfrm>
                <a:off x="1027634" y="5013178"/>
                <a:ext cx="2304256" cy="2880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 1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型</a:t>
                </a: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3628CCD-DE97-4FB9-A127-D6BF1B5F72C1}"/>
                  </a:ext>
                </a:extLst>
              </p:cNvPr>
              <p:cNvSpPr/>
              <p:nvPr/>
            </p:nvSpPr>
            <p:spPr bwMode="auto">
              <a:xfrm>
                <a:off x="1027634" y="5301209"/>
                <a:ext cx="2304256" cy="2880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b. 2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型</a:t>
                </a: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B3B6A02-1434-4B39-9ED8-CCB1ED7CC4F3}"/>
                  </a:ext>
                </a:extLst>
              </p:cNvPr>
              <p:cNvSpPr/>
              <p:nvPr/>
            </p:nvSpPr>
            <p:spPr bwMode="auto">
              <a:xfrm>
                <a:off x="1027634" y="6102148"/>
                <a:ext cx="2304256" cy="639220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rtlCol="0" anchor="ctr"/>
              <a:lstStyle/>
              <a:p>
                <a:pPr algn="ctr"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en-US" altLang="zh-CN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zh-CN" altLang="en-US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附加</a:t>
                </a:r>
                <a:r>
                  <a:rPr lang="en-US" altLang="zh-CN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hangingPunct="1"/>
                <a:r>
                  <a:rPr lang="zh-CN" altLang="en-US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删除无用赋值</a:t>
                </a:r>
                <a:endParaRPr lang="zh-CN" altLang="en-US" b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9" name="连接符: 肘形 48">
                <a:extLst>
                  <a:ext uri="{FF2B5EF4-FFF2-40B4-BE49-F238E27FC236}">
                    <a16:creationId xmlns:a16="http://schemas.microsoft.com/office/drawing/2014/main" id="{8172E368-90DC-4B76-8D3E-1AE9C44C848B}"/>
                  </a:ext>
                </a:extLst>
              </p:cNvPr>
              <p:cNvCxnSpPr>
                <a:cxnSpLocks/>
                <a:stCxn id="39" idx="1"/>
                <a:endCxn id="48" idx="1"/>
              </p:cNvCxnSpPr>
              <p:nvPr/>
            </p:nvCxnSpPr>
            <p:spPr>
              <a:xfrm rot="10800000" flipV="1">
                <a:off x="1027634" y="1916832"/>
                <a:ext cx="12700" cy="4504926"/>
              </a:xfrm>
              <a:prstGeom prst="bentConnector3">
                <a:avLst>
                  <a:gd name="adj1" fmla="val 4162504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连接符: 肘形 49">
                <a:extLst>
                  <a:ext uri="{FF2B5EF4-FFF2-40B4-BE49-F238E27FC236}">
                    <a16:creationId xmlns:a16="http://schemas.microsoft.com/office/drawing/2014/main" id="{1E8F3C87-320F-494C-B161-B3DC3CE25A3F}"/>
                  </a:ext>
                </a:extLst>
              </p:cNvPr>
              <p:cNvCxnSpPr>
                <a:cxnSpLocks/>
                <a:stCxn id="40" idx="1"/>
                <a:endCxn id="43" idx="1"/>
              </p:cNvCxnSpPr>
              <p:nvPr/>
            </p:nvCxnSpPr>
            <p:spPr>
              <a:xfrm rot="10800000" flipV="1">
                <a:off x="1027634" y="2204863"/>
                <a:ext cx="12700" cy="1192430"/>
              </a:xfrm>
              <a:prstGeom prst="bentConnector3">
                <a:avLst>
                  <a:gd name="adj1" fmla="val 180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连接符: 肘形 50">
                <a:extLst>
                  <a:ext uri="{FF2B5EF4-FFF2-40B4-BE49-F238E27FC236}">
                    <a16:creationId xmlns:a16="http://schemas.microsoft.com/office/drawing/2014/main" id="{DE6D27D6-BDFE-4382-A3A7-DF7A44097192}"/>
                  </a:ext>
                </a:extLst>
              </p:cNvPr>
              <p:cNvCxnSpPr>
                <a:cxnSpLocks/>
                <a:stCxn id="41" idx="1"/>
                <a:endCxn id="44" idx="1"/>
              </p:cNvCxnSpPr>
              <p:nvPr/>
            </p:nvCxnSpPr>
            <p:spPr>
              <a:xfrm rot="10800000" flipV="1">
                <a:off x="1027634" y="2492894"/>
                <a:ext cx="12700" cy="1192430"/>
              </a:xfrm>
              <a:prstGeom prst="bentConnector3">
                <a:avLst>
                  <a:gd name="adj1" fmla="val 2812504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C49F426-87D8-4A12-ABEB-44BA3EBCF923}"/>
                  </a:ext>
                </a:extLst>
              </p:cNvPr>
              <p:cNvSpPr/>
              <p:nvPr/>
            </p:nvSpPr>
            <p:spPr bwMode="auto">
              <a:xfrm>
                <a:off x="1027634" y="3829339"/>
                <a:ext cx="2304256" cy="2880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c. 1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型合并已知量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EB3B3F7-512D-425D-B29E-2818F9632712}"/>
                  </a:ext>
                </a:extLst>
              </p:cNvPr>
              <p:cNvSpPr/>
              <p:nvPr/>
            </p:nvSpPr>
            <p:spPr bwMode="auto">
              <a:xfrm>
                <a:off x="1027634" y="4117370"/>
                <a:ext cx="2304256" cy="2880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d. 2</a:t>
                </a:r>
                <a:r>
                  <a:rPr lang="zh-CN" altLang="en-US" b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型合并已知量</a:t>
                </a:r>
                <a:endPara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流程图: 决策 53">
                <a:extLst>
                  <a:ext uri="{FF2B5EF4-FFF2-40B4-BE49-F238E27FC236}">
                    <a16:creationId xmlns:a16="http://schemas.microsoft.com/office/drawing/2014/main" id="{89420D5C-2694-43D6-838E-AE8E31325A77}"/>
                  </a:ext>
                </a:extLst>
              </p:cNvPr>
              <p:cNvSpPr/>
              <p:nvPr/>
            </p:nvSpPr>
            <p:spPr bwMode="auto">
              <a:xfrm>
                <a:off x="3995936" y="3249273"/>
                <a:ext cx="576064" cy="288032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</a:p>
            </p:txBody>
          </p:sp>
          <p:sp>
            <p:nvSpPr>
              <p:cNvPr id="55" name="流程图: 决策 54">
                <a:extLst>
                  <a:ext uri="{FF2B5EF4-FFF2-40B4-BE49-F238E27FC236}">
                    <a16:creationId xmlns:a16="http://schemas.microsoft.com/office/drawing/2014/main" id="{F85934F7-C8C3-43D3-90B5-85CF35B463DE}"/>
                  </a:ext>
                </a:extLst>
              </p:cNvPr>
              <p:cNvSpPr/>
              <p:nvPr/>
            </p:nvSpPr>
            <p:spPr bwMode="auto">
              <a:xfrm>
                <a:off x="3563888" y="3537296"/>
                <a:ext cx="576064" cy="288032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</a:p>
            </p:txBody>
          </p: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CCA90921-7C1A-4C56-946E-0D2EA04EDEE6}"/>
                  </a:ext>
                </a:extLst>
              </p:cNvPr>
              <p:cNvCxnSpPr>
                <a:cxnSpLocks/>
                <a:stCxn id="43" idx="3"/>
                <a:endCxn id="54" idx="1"/>
              </p:cNvCxnSpPr>
              <p:nvPr/>
            </p:nvCxnSpPr>
            <p:spPr>
              <a:xfrm flipV="1">
                <a:off x="3331890" y="3393289"/>
                <a:ext cx="664046" cy="400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306D7A8D-3CB3-489C-9C0B-B6D6BE48A7D3}"/>
                  </a:ext>
                </a:extLst>
              </p:cNvPr>
              <p:cNvCxnSpPr>
                <a:cxnSpLocks/>
                <a:stCxn id="44" idx="3"/>
                <a:endCxn id="55" idx="1"/>
              </p:cNvCxnSpPr>
              <p:nvPr/>
            </p:nvCxnSpPr>
            <p:spPr>
              <a:xfrm flipV="1">
                <a:off x="3331890" y="3681312"/>
                <a:ext cx="231998" cy="401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连接符: 肘形 67">
                <a:extLst>
                  <a:ext uri="{FF2B5EF4-FFF2-40B4-BE49-F238E27FC236}">
                    <a16:creationId xmlns:a16="http://schemas.microsoft.com/office/drawing/2014/main" id="{6045F415-07B5-4DDF-A342-80129A37D5C9}"/>
                  </a:ext>
                </a:extLst>
              </p:cNvPr>
              <p:cNvCxnSpPr>
                <a:cxnSpLocks/>
                <a:stCxn id="54" idx="2"/>
                <a:endCxn id="52" idx="3"/>
              </p:cNvCxnSpPr>
              <p:nvPr/>
            </p:nvCxnSpPr>
            <p:spPr>
              <a:xfrm rot="5400000">
                <a:off x="3589904" y="3279291"/>
                <a:ext cx="436050" cy="95207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连接符: 肘形 73">
                <a:extLst>
                  <a:ext uri="{FF2B5EF4-FFF2-40B4-BE49-F238E27FC236}">
                    <a16:creationId xmlns:a16="http://schemas.microsoft.com/office/drawing/2014/main" id="{262CD46C-315B-44FB-B799-851906A61347}"/>
                  </a:ext>
                </a:extLst>
              </p:cNvPr>
              <p:cNvCxnSpPr>
                <a:cxnSpLocks/>
                <a:stCxn id="55" idx="2"/>
                <a:endCxn id="53" idx="3"/>
              </p:cNvCxnSpPr>
              <p:nvPr/>
            </p:nvCxnSpPr>
            <p:spPr>
              <a:xfrm rot="5400000">
                <a:off x="3373876" y="3783342"/>
                <a:ext cx="436058" cy="52003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连接符: 肘形 75">
                <a:extLst>
                  <a:ext uri="{FF2B5EF4-FFF2-40B4-BE49-F238E27FC236}">
                    <a16:creationId xmlns:a16="http://schemas.microsoft.com/office/drawing/2014/main" id="{76038317-8E9D-4B76-B8DA-6578344200B4}"/>
                  </a:ext>
                </a:extLst>
              </p:cNvPr>
              <p:cNvCxnSpPr>
                <a:cxnSpLocks/>
                <a:stCxn id="54" idx="3"/>
                <a:endCxn id="46" idx="3"/>
              </p:cNvCxnSpPr>
              <p:nvPr/>
            </p:nvCxnSpPr>
            <p:spPr>
              <a:xfrm flipH="1">
                <a:off x="3331890" y="3393289"/>
                <a:ext cx="1240110" cy="1763905"/>
              </a:xfrm>
              <a:prstGeom prst="bentConnector3">
                <a:avLst>
                  <a:gd name="adj1" fmla="val -18434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连接符: 肘形 77">
                <a:extLst>
                  <a:ext uri="{FF2B5EF4-FFF2-40B4-BE49-F238E27FC236}">
                    <a16:creationId xmlns:a16="http://schemas.microsoft.com/office/drawing/2014/main" id="{A2DAE9E6-7B8E-4FFC-8FFA-F474E83E8687}"/>
                  </a:ext>
                </a:extLst>
              </p:cNvPr>
              <p:cNvCxnSpPr>
                <a:cxnSpLocks/>
                <a:stCxn id="55" idx="3"/>
                <a:endCxn id="47" idx="3"/>
              </p:cNvCxnSpPr>
              <p:nvPr/>
            </p:nvCxnSpPr>
            <p:spPr>
              <a:xfrm flipH="1">
                <a:off x="3331890" y="3681312"/>
                <a:ext cx="808062" cy="1763913"/>
              </a:xfrm>
              <a:prstGeom prst="bentConnector3">
                <a:avLst>
                  <a:gd name="adj1" fmla="val -2829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D56D5287-DE38-4A7F-8C54-C5643CED80A8}"/>
                  </a:ext>
                </a:extLst>
              </p:cNvPr>
              <p:cNvSpPr/>
              <p:nvPr/>
            </p:nvSpPr>
            <p:spPr>
              <a:xfrm>
                <a:off x="3447889" y="2867593"/>
                <a:ext cx="1435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（下</a:t>
                </a:r>
                <a:r>
                  <a:rPr lang="en-US" altLang="zh-CN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右</a:t>
                </a:r>
                <a:r>
                  <a:rPr lang="en-US" altLang="zh-CN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1" name="连接符: 肘形 80">
                <a:extLst>
                  <a:ext uri="{FF2B5EF4-FFF2-40B4-BE49-F238E27FC236}">
                    <a16:creationId xmlns:a16="http://schemas.microsoft.com/office/drawing/2014/main" id="{29ECDE83-5A13-433D-B6CB-75E7DB920B6F}"/>
                  </a:ext>
                </a:extLst>
              </p:cNvPr>
              <p:cNvCxnSpPr>
                <a:cxnSpLocks/>
                <a:stCxn id="46" idx="1"/>
                <a:endCxn id="48" idx="1"/>
              </p:cNvCxnSpPr>
              <p:nvPr/>
            </p:nvCxnSpPr>
            <p:spPr>
              <a:xfrm rot="10800000" flipV="1">
                <a:off x="1027634" y="5157194"/>
                <a:ext cx="12700" cy="1264564"/>
              </a:xfrm>
              <a:prstGeom prst="bentConnector3">
                <a:avLst>
                  <a:gd name="adj1" fmla="val 2081252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连接符: 肘形 81">
                <a:extLst>
                  <a:ext uri="{FF2B5EF4-FFF2-40B4-BE49-F238E27FC236}">
                    <a16:creationId xmlns:a16="http://schemas.microsoft.com/office/drawing/2014/main" id="{7A9DB56C-6CD9-44B2-92D0-287EF9171380}"/>
                  </a:ext>
                </a:extLst>
              </p:cNvPr>
              <p:cNvCxnSpPr>
                <a:cxnSpLocks/>
                <a:stCxn id="47" idx="1"/>
                <a:endCxn id="48" idx="1"/>
              </p:cNvCxnSpPr>
              <p:nvPr/>
            </p:nvCxnSpPr>
            <p:spPr>
              <a:xfrm rot="10800000" flipV="1">
                <a:off x="1027634" y="5445224"/>
                <a:ext cx="12700" cy="976533"/>
              </a:xfrm>
              <a:prstGeom prst="bentConnector3">
                <a:avLst>
                  <a:gd name="adj1" fmla="val 1181252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连接符: 肘形 83">
                <a:extLst>
                  <a:ext uri="{FF2B5EF4-FFF2-40B4-BE49-F238E27FC236}">
                    <a16:creationId xmlns:a16="http://schemas.microsoft.com/office/drawing/2014/main" id="{01731130-2200-4513-8687-E01BA90DEDED}"/>
                  </a:ext>
                </a:extLst>
              </p:cNvPr>
              <p:cNvCxnSpPr>
                <a:cxnSpLocks/>
                <a:stCxn id="52" idx="1"/>
                <a:endCxn id="48" idx="1"/>
              </p:cNvCxnSpPr>
              <p:nvPr/>
            </p:nvCxnSpPr>
            <p:spPr>
              <a:xfrm rot="10800000" flipV="1">
                <a:off x="1027634" y="3973354"/>
                <a:ext cx="12700" cy="2448403"/>
              </a:xfrm>
              <a:prstGeom prst="bentConnector3">
                <a:avLst>
                  <a:gd name="adj1" fmla="val 3431244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连接符: 肘形 84">
                <a:extLst>
                  <a:ext uri="{FF2B5EF4-FFF2-40B4-BE49-F238E27FC236}">
                    <a16:creationId xmlns:a16="http://schemas.microsoft.com/office/drawing/2014/main" id="{946A788B-752B-4E37-9842-FD530E9B099A}"/>
                  </a:ext>
                </a:extLst>
              </p:cNvPr>
              <p:cNvCxnSpPr>
                <a:cxnSpLocks/>
                <a:stCxn id="53" idx="1"/>
                <a:endCxn id="48" idx="1"/>
              </p:cNvCxnSpPr>
              <p:nvPr/>
            </p:nvCxnSpPr>
            <p:spPr>
              <a:xfrm rot="10800000" flipV="1">
                <a:off x="1027634" y="4261386"/>
                <a:ext cx="12700" cy="2160372"/>
              </a:xfrm>
              <a:prstGeom prst="bentConnector3">
                <a:avLst>
                  <a:gd name="adj1" fmla="val 2812496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ABAAA6C-CA6E-4462-81D1-A280A55CAD41}"/>
                    </a:ext>
                  </a:extLst>
                </p:cNvPr>
                <p:cNvSpPr/>
                <p:nvPr/>
              </p:nvSpPr>
              <p:spPr>
                <a:xfrm>
                  <a:off x="3029978" y="1268760"/>
                  <a:ext cx="1712776" cy="1477328"/>
                </a:xfrm>
                <a:prstGeom prst="rect">
                  <a:avLst/>
                </a:prstGeom>
                <a:ln w="12700">
                  <a:solidFill>
                    <a:srgbClr val="0000FF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对每个四元式：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微软雅黑" panose="020B0503020204020204" pitchFamily="34" charset="-122"/>
                  </a:endParaRPr>
                </a:p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微软雅黑" panose="020B0503020204020204" pitchFamily="34" charset="-122"/>
                  </a:endParaRPr>
                </a:p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oMath>
                    </m:oMathPara>
                  </a14:m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oMath>
                    </m:oMathPara>
                  </a14:m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ABAAA6C-CA6E-4462-81D1-A280A55CAD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9978" y="1268760"/>
                  <a:ext cx="1712776" cy="1477328"/>
                </a:xfrm>
                <a:prstGeom prst="rect">
                  <a:avLst/>
                </a:prstGeom>
                <a:blipFill>
                  <a:blip r:embed="rId4"/>
                  <a:stretch>
                    <a:fillRect l="-2473" t="-1639" r="-6714"/>
                  </a:stretch>
                </a:blipFill>
                <a:ln w="12700"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卷形: 水平 1">
            <a:extLst>
              <a:ext uri="{FF2B5EF4-FFF2-40B4-BE49-F238E27FC236}">
                <a16:creationId xmlns:a16="http://schemas.microsoft.com/office/drawing/2014/main" id="{1386F402-F6C9-4098-9BC7-3FCD92D5B419}"/>
              </a:ext>
            </a:extLst>
          </p:cNvPr>
          <p:cNvSpPr/>
          <p:nvPr/>
        </p:nvSpPr>
        <p:spPr bwMode="auto">
          <a:xfrm>
            <a:off x="5004048" y="5192764"/>
            <a:ext cx="3659706" cy="1271235"/>
          </a:xfrm>
          <a:prstGeom prst="horizontalScroll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/>
          <a:lstStyle/>
          <a:p>
            <a:pPr algn="l"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重新生成四元式前，把有前驱但没有附加信息的内部结点，生成新的临时变量附加上去。</a:t>
            </a:r>
          </a:p>
        </p:txBody>
      </p:sp>
    </p:spTree>
    <p:extLst>
      <p:ext uri="{BB962C8B-B14F-4D97-AF65-F5344CB8AC3E}">
        <p14:creationId xmlns:p14="http://schemas.microsoft.com/office/powerpoint/2010/main" val="132774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46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77806"/>
            <a:ext cx="7848872" cy="452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目标机器模型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一个简单的代码生成器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待用信息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寄存器描述和地址描述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代码生成算法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寄存器分配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11.5 DAG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的目标代码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33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11.6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窥孔优化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11.6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窥孔优化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69759"/>
            <a:ext cx="8856984" cy="279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(peephole optimization)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：通过考察一小段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目标指令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（称为窥孔），把这些指令替换为更短和更快的一段指令，从而提高目标代码质量。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6040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是目标程序中的一个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可移动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小窗口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6040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窥孔代码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不一定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相邻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的，尽管有的实现有这样的要求。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6040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窥孔优化的一个特点是，优化后所产生的结果可能会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给后面的优化提供进一步的机会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，为了最大优化效果，有时需对目标代码进行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若干遍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1C2497CE-C9B1-4934-8468-1A9C383BA7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3864498"/>
                <a:ext cx="8856984" cy="2747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冗余存取</a:t>
                </a:r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𝑆𝑇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𝐿𝐷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60400" indent="-2857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可删除；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60400" indent="-2857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带有标号，则不能保证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一定紧接着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执行，此时不能删除；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60400" indent="-2857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(1)(2)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在同一个基本块，这种变换一定是安全的。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1C2497CE-C9B1-4934-8468-1A9C383BA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864498"/>
                <a:ext cx="8856984" cy="2747932"/>
              </a:xfrm>
              <a:prstGeom prst="rect">
                <a:avLst/>
              </a:prstGeom>
              <a:blipFill>
                <a:blip r:embed="rId3"/>
                <a:stretch>
                  <a:fillRect l="-619" b="-26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31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11.6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窥孔优化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11.6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窥孔优化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69759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不可达代码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6040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无条件转移指令之后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无标号指令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应该删除；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6040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这种操作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可以重复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1C2497CE-C9B1-4934-8468-1A9C383BA7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2516437"/>
                <a:ext cx="3816424" cy="180972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语言代码</a:t>
                </a:r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#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𝑑𝑒𝑓𝑖𝑛𝑒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𝑑𝑒𝑏𝑢𝑔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0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......</a:t>
                </a: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𝑑𝑒𝑏𝑢𝑔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zh-CN" altLang="en-US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打印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调试</m:t>
                      </m:r>
                      <m:r>
                        <a:rPr lang="zh-CN" altLang="en-US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信息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1C2497CE-C9B1-4934-8468-1A9C383BA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516437"/>
                <a:ext cx="3816424" cy="1809726"/>
              </a:xfrm>
              <a:prstGeom prst="rect">
                <a:avLst/>
              </a:prstGeom>
              <a:blipFill>
                <a:blip r:embed="rId3"/>
                <a:stretch>
                  <a:fillRect l="-795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E52F7998-743C-4D70-BF7C-07744EDD70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4326163"/>
                <a:ext cx="3816424" cy="2177199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中间代码</a:t>
                </a:r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𝑑𝑒𝑏𝑢𝑔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𝑔𝑜𝑡𝑜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𝑔𝑜𝑡𝑜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zh-CN" altLang="en-US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打印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调试</m:t>
                      </m:r>
                      <m:r>
                        <a:rPr lang="zh-CN" altLang="en-US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信息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: ……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E52F7998-743C-4D70-BF7C-07744EDD7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326163"/>
                <a:ext cx="3816424" cy="2177199"/>
              </a:xfrm>
              <a:prstGeom prst="rect">
                <a:avLst/>
              </a:prstGeom>
              <a:blipFill>
                <a:blip r:embed="rId4"/>
                <a:stretch>
                  <a:fillRect l="-795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9CEBC8-1842-4CA7-8286-F40021A836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6016" y="2516437"/>
                <a:ext cx="3816424" cy="1756058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初步优化后</a:t>
                </a:r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𝑑𝑒𝑏𝑢𝑔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𝑔𝑜𝑡𝑜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zh-CN" altLang="en-US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打印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调试</m:t>
                      </m:r>
                      <m:r>
                        <a:rPr lang="zh-CN" altLang="en-US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信息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: ……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9CEBC8-1842-4CA7-8286-F40021A83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2516437"/>
                <a:ext cx="3816424" cy="1756058"/>
              </a:xfrm>
              <a:prstGeom prst="rect">
                <a:avLst/>
              </a:prstGeom>
              <a:blipFill>
                <a:blip r:embed="rId5"/>
                <a:stretch>
                  <a:fillRect l="-955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FE7FBE18-00C2-40E0-9B92-25C4A744D3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6016" y="4272495"/>
                <a:ext cx="3816424" cy="181171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现在条件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≠1</m:t>
                    </m:r>
                  </m:oMath>
                </a14:m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恒真，相当于</a:t>
                </a:r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𝑔𝑜𝑡𝑜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打印调试</m:t>
                    </m:r>
                    <m:r>
                      <a:rPr lang="zh-CN" altLang="en-US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信息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可删</a:t>
                </a:r>
                <a:endParaRPr lang="en-US" altLang="zh-CN" sz="1800" b="0" dirty="0">
                  <a:solidFill>
                    <a:srgbClr val="1B998B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: ……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FE7FBE18-00C2-40E0-9B92-25C4A744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4272495"/>
                <a:ext cx="3816424" cy="1811714"/>
              </a:xfrm>
              <a:prstGeom prst="rect">
                <a:avLst/>
              </a:prstGeom>
              <a:blipFill>
                <a:blip r:embed="rId6"/>
                <a:stretch>
                  <a:fillRect l="-955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81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11.6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窥孔优化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11.6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窥孔优化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69759"/>
            <a:ext cx="8856984" cy="97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控制流优化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6040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中间代码生成算法可能会产生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不必要的连续跳转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DCF4835-3985-4CEB-8242-0336713AE616}"/>
              </a:ext>
            </a:extLst>
          </p:cNvPr>
          <p:cNvGrpSpPr/>
          <p:nvPr/>
        </p:nvGrpSpPr>
        <p:grpSpPr>
          <a:xfrm>
            <a:off x="530776" y="2152184"/>
            <a:ext cx="8478790" cy="1396474"/>
            <a:chOff x="539552" y="2045538"/>
            <a:chExt cx="8478790" cy="13964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8">
                  <a:extLst>
                    <a:ext uri="{FF2B5EF4-FFF2-40B4-BE49-F238E27FC236}">
                      <a16:creationId xmlns:a16="http://schemas.microsoft.com/office/drawing/2014/main" id="{1C2497CE-C9B1-4934-8468-1A9C383BA7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9552" y="2045539"/>
                  <a:ext cx="2016224" cy="1396473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marL="342900" indent="-3429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𝑔𝑜𝑡𝑜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:r>
                    <a:rPr lang="en-US" altLang="zh-CN" sz="1800" b="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......</a:t>
                  </a: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𝑔𝑜𝑡𝑜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8">
                  <a:extLst>
                    <a:ext uri="{FF2B5EF4-FFF2-40B4-BE49-F238E27FC236}">
                      <a16:creationId xmlns:a16="http://schemas.microsoft.com/office/drawing/2014/main" id="{1C2497CE-C9B1-4934-8468-1A9C383BA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552" y="2045539"/>
                  <a:ext cx="2016224" cy="1396473"/>
                </a:xfrm>
                <a:prstGeom prst="rect">
                  <a:avLst/>
                </a:prstGeom>
                <a:blipFill>
                  <a:blip r:embed="rId3"/>
                  <a:stretch>
                    <a:fillRect l="-2102"/>
                  </a:stretch>
                </a:blip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8">
                  <a:extLst>
                    <a:ext uri="{FF2B5EF4-FFF2-40B4-BE49-F238E27FC236}">
                      <a16:creationId xmlns:a16="http://schemas.microsoft.com/office/drawing/2014/main" id="{E1F1141E-91B0-48A8-9DCA-BE03AF6F7F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3888" y="2045538"/>
                  <a:ext cx="2016224" cy="1396473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marL="342900" indent="-3429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𝑔𝑜𝑡𝑜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:r>
                    <a:rPr lang="en-US" altLang="zh-CN" sz="1800" b="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......</a:t>
                  </a: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𝑔𝑜𝑡𝑜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8">
                  <a:extLst>
                    <a:ext uri="{FF2B5EF4-FFF2-40B4-BE49-F238E27FC236}">
                      <a16:creationId xmlns:a16="http://schemas.microsoft.com/office/drawing/2014/main" id="{E1F1141E-91B0-48A8-9DCA-BE03AF6F7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3888" y="2045538"/>
                  <a:ext cx="2016224" cy="1396473"/>
                </a:xfrm>
                <a:prstGeom prst="rect">
                  <a:avLst/>
                </a:prstGeom>
                <a:blipFill>
                  <a:blip r:embed="rId4"/>
                  <a:stretch>
                    <a:fillRect l="-2102"/>
                  </a:stretch>
                </a:blip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8">
                  <a:extLst>
                    <a:ext uri="{FF2B5EF4-FFF2-40B4-BE49-F238E27FC236}">
                      <a16:creationId xmlns:a16="http://schemas.microsoft.com/office/drawing/2014/main" id="{4CA855D4-C8B0-4102-B6F4-E992E29764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5934" y="2094146"/>
                  <a:ext cx="3672408" cy="1289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marL="342900" indent="-3429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marL="660400" indent="-285750">
                    <a:lnSpc>
                      <a:spcPct val="150000"/>
                    </a:lnSpc>
                    <a:spcBef>
                      <a:spcPct val="20000"/>
                    </a:spcBef>
                    <a:buClrTx/>
                    <a:buFont typeface="Wingdings" panose="05000000000000000000" pitchFamily="2" charset="2"/>
                    <a:buChar char="Ø"/>
                  </a:pPr>
                  <a:r>
                    <a:rPr lang="zh-CN" altLang="en-US" sz="1800" b="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如果没有别的语句跳转到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1800" b="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，且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1800" b="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紧跟在一个无条件跳转语句之后，则可删除。</a:t>
                  </a:r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8">
                  <a:extLst>
                    <a:ext uri="{FF2B5EF4-FFF2-40B4-BE49-F238E27FC236}">
                      <a16:creationId xmlns:a16="http://schemas.microsoft.com/office/drawing/2014/main" id="{4CA855D4-C8B0-4102-B6F4-E992E2976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45934" y="2094146"/>
                  <a:ext cx="3672408" cy="1289712"/>
                </a:xfrm>
                <a:prstGeom prst="rect">
                  <a:avLst/>
                </a:prstGeom>
                <a:blipFill>
                  <a:blip r:embed="rId5"/>
                  <a:stretch>
                    <a:fillRect b="-660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24D795B2-E6A1-45D8-B103-C3FEC7DB4400}"/>
                </a:ext>
              </a:extLst>
            </p:cNvPr>
            <p:cNvSpPr/>
            <p:nvPr/>
          </p:nvSpPr>
          <p:spPr bwMode="auto">
            <a:xfrm>
              <a:off x="2684737" y="2501459"/>
              <a:ext cx="750189" cy="484632"/>
            </a:xfrm>
            <a:prstGeom prst="rightArrow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BEE0502-2AA0-4C39-88D8-53C3A2F5566A}"/>
              </a:ext>
            </a:extLst>
          </p:cNvPr>
          <p:cNvGrpSpPr/>
          <p:nvPr/>
        </p:nvGrpSpPr>
        <p:grpSpPr>
          <a:xfrm>
            <a:off x="530776" y="3548658"/>
            <a:ext cx="8478790" cy="1396474"/>
            <a:chOff x="539552" y="2045538"/>
            <a:chExt cx="8478790" cy="13964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8">
                  <a:extLst>
                    <a:ext uri="{FF2B5EF4-FFF2-40B4-BE49-F238E27FC236}">
                      <a16:creationId xmlns:a16="http://schemas.microsoft.com/office/drawing/2014/main" id="{72FF4E08-483E-4A8F-98CA-BC19F0C06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9552" y="2045539"/>
                  <a:ext cx="2016224" cy="1396473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marL="342900" indent="-3429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𝑖𝑓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𝑔𝑜𝑡𝑜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:r>
                    <a:rPr lang="en-US" altLang="zh-CN" sz="1800" b="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......</a:t>
                  </a: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𝑔𝑜𝑡𝑜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8">
                  <a:extLst>
                    <a:ext uri="{FF2B5EF4-FFF2-40B4-BE49-F238E27FC236}">
                      <a16:creationId xmlns:a16="http://schemas.microsoft.com/office/drawing/2014/main" id="{72FF4E08-483E-4A8F-98CA-BC19F0C068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552" y="2045539"/>
                  <a:ext cx="2016224" cy="1396473"/>
                </a:xfrm>
                <a:prstGeom prst="rect">
                  <a:avLst/>
                </a:prstGeom>
                <a:blipFill>
                  <a:blip r:embed="rId6"/>
                  <a:stretch>
                    <a:fillRect l="-2102"/>
                  </a:stretch>
                </a:blip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8">
                  <a:extLst>
                    <a:ext uri="{FF2B5EF4-FFF2-40B4-BE49-F238E27FC236}">
                      <a16:creationId xmlns:a16="http://schemas.microsoft.com/office/drawing/2014/main" id="{F0D34038-9C87-4D07-8049-C007CF588F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3888" y="2045538"/>
                  <a:ext cx="2016224" cy="1396473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marL="342900" indent="-3429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𝑖𝑓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𝑔𝑜𝑡𝑜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:r>
                    <a:rPr lang="en-US" altLang="zh-CN" sz="1800" b="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......</a:t>
                  </a: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𝑔𝑜𝑡𝑜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8">
                  <a:extLst>
                    <a:ext uri="{FF2B5EF4-FFF2-40B4-BE49-F238E27FC236}">
                      <a16:creationId xmlns:a16="http://schemas.microsoft.com/office/drawing/2014/main" id="{F0D34038-9C87-4D07-8049-C007CF588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3888" y="2045538"/>
                  <a:ext cx="2016224" cy="1396473"/>
                </a:xfrm>
                <a:prstGeom prst="rect">
                  <a:avLst/>
                </a:prstGeom>
                <a:blipFill>
                  <a:blip r:embed="rId7"/>
                  <a:stretch>
                    <a:fillRect l="-2102"/>
                  </a:stretch>
                </a:blip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0AB5DB43-A67B-4CA4-BB97-F3DA707C0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5934" y="2094146"/>
              <a:ext cx="3672408" cy="458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660400" indent="-285750">
                <a:lnSpc>
                  <a:spcPct val="15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  <a:buChar char="Ø"/>
              </a:pPr>
              <a:r>
                <a: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同上处理。</a:t>
              </a:r>
              <a:endPara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0EB35A3C-F1F6-479C-9527-B06B8ECD01A5}"/>
                </a:ext>
              </a:extLst>
            </p:cNvPr>
            <p:cNvSpPr/>
            <p:nvPr/>
          </p:nvSpPr>
          <p:spPr bwMode="auto">
            <a:xfrm>
              <a:off x="2684737" y="2501459"/>
              <a:ext cx="750189" cy="484632"/>
            </a:xfrm>
            <a:prstGeom prst="rightArrow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C1EDD5D-BD60-477B-BBAE-0F93F9E59F1D}"/>
              </a:ext>
            </a:extLst>
          </p:cNvPr>
          <p:cNvGrpSpPr/>
          <p:nvPr/>
        </p:nvGrpSpPr>
        <p:grpSpPr>
          <a:xfrm>
            <a:off x="530776" y="4945132"/>
            <a:ext cx="8478790" cy="1865126"/>
            <a:chOff x="539552" y="2045538"/>
            <a:chExt cx="8478790" cy="1865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8">
                  <a:extLst>
                    <a:ext uri="{FF2B5EF4-FFF2-40B4-BE49-F238E27FC236}">
                      <a16:creationId xmlns:a16="http://schemas.microsoft.com/office/drawing/2014/main" id="{3386E1A9-6FFB-43DC-A6B4-E851B7B0AC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9552" y="2045539"/>
                  <a:ext cx="2385040" cy="1815369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marL="342900" indent="-3429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𝑔𝑜𝑡𝑜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:r>
                    <a:rPr lang="en-US" altLang="zh-CN" sz="1800" b="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......</a:t>
                  </a: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𝑖𝑓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𝑔𝑜𝑡𝑜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8">
                  <a:extLst>
                    <a:ext uri="{FF2B5EF4-FFF2-40B4-BE49-F238E27FC236}">
                      <a16:creationId xmlns:a16="http://schemas.microsoft.com/office/drawing/2014/main" id="{3386E1A9-6FFB-43DC-A6B4-E851B7B0A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552" y="2045539"/>
                  <a:ext cx="2385040" cy="1815369"/>
                </a:xfrm>
                <a:prstGeom prst="rect">
                  <a:avLst/>
                </a:prstGeom>
                <a:blipFill>
                  <a:blip r:embed="rId8"/>
                  <a:stretch>
                    <a:fillRect l="-1781"/>
                  </a:stretch>
                </a:blip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8">
                  <a:extLst>
                    <a:ext uri="{FF2B5EF4-FFF2-40B4-BE49-F238E27FC236}">
                      <a16:creationId xmlns:a16="http://schemas.microsoft.com/office/drawing/2014/main" id="{93715A98-8721-4F57-B195-B4D7E732A0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3888" y="2045538"/>
                  <a:ext cx="2016224" cy="186512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marL="342900" indent="-3429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𝑖𝑓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𝑔𝑜𝑡𝑜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𝑔𝑜𝑡𝑜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:r>
                    <a:rPr lang="en-US" altLang="zh-CN" sz="1800" b="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......</a:t>
                  </a: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8">
                  <a:extLst>
                    <a:ext uri="{FF2B5EF4-FFF2-40B4-BE49-F238E27FC236}">
                      <a16:creationId xmlns:a16="http://schemas.microsoft.com/office/drawing/2014/main" id="{93715A98-8721-4F57-B195-B4D7E732A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3888" y="2045538"/>
                  <a:ext cx="2016224" cy="1865126"/>
                </a:xfrm>
                <a:prstGeom prst="rect">
                  <a:avLst/>
                </a:prstGeom>
                <a:blipFill>
                  <a:blip r:embed="rId9"/>
                  <a:stretch>
                    <a:fillRect l="-2102"/>
                  </a:stretch>
                </a:blip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6E132E06-D68F-499E-8B07-9813DF54E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5934" y="2094146"/>
              <a:ext cx="3672408" cy="1289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660400" indent="-285750">
                <a:lnSpc>
                  <a:spcPct val="15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  <a:buChar char="Ø"/>
              </a:pPr>
              <a:r>
                <a: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替换后指令条数相同，但后者可能跳过无条件跳转，而前者总要执行无条件跳转。</a:t>
              </a:r>
              <a:endPara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E3DF6C79-7B3B-4A56-8EFE-F146539D79BC}"/>
                </a:ext>
              </a:extLst>
            </p:cNvPr>
            <p:cNvSpPr/>
            <p:nvPr/>
          </p:nvSpPr>
          <p:spPr bwMode="auto">
            <a:xfrm>
              <a:off x="3068608" y="2501459"/>
              <a:ext cx="366318" cy="484632"/>
            </a:xfrm>
            <a:prstGeom prst="rightArrow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61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233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代码生成器的输入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中间语言的选择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，本章采用三地址码，但其中许多技术可以用于其它中间表示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代码生成器利用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中的信息，决定中间代码中名字所指示的数据对象的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运行时地址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，它是可再定位地址或绝对地址。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假定已做过类型检查，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输入没有错误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C19842D3-D319-4E77-9ECE-C4A6AB14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503344"/>
            <a:ext cx="8856984" cy="97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目标程序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本章采用汇编语言作为目标语言。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64A3ECDB-F706-466F-8BAE-A335E42F9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479124"/>
            <a:ext cx="8856984" cy="14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指令选择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指令集的一致性和完全性是重要因素；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生成代码的质量取决于它的速度和大小。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6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11.6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窥孔优化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11.6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窥孔优化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69759"/>
                <a:ext cx="8856984" cy="1446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强度削弱</a:t>
                </a:r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60400" indent="-2857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𝑀𝑈𝐿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,#2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可替换为：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≪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,#1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660400" indent="-28575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𝑀𝑈𝐿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,#4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可替换为：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≪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,#2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69759"/>
                <a:ext cx="8856984" cy="1446422"/>
              </a:xfrm>
              <a:prstGeom prst="rect">
                <a:avLst/>
              </a:prstGeom>
              <a:blipFill>
                <a:blip r:embed="rId3"/>
                <a:stretch>
                  <a:fillRect l="-619" b="-54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DFB757F6-ED57-4398-9C49-3259641E9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2516181"/>
                <a:ext cx="8856984" cy="1446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删除无用操作</a:t>
                </a:r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60400" indent="-2857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𝐴𝐷𝐷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,0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660400" indent="-2857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𝑀𝑈𝐿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,#1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DFB757F6-ED57-4398-9C49-3259641E9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516181"/>
                <a:ext cx="8856984" cy="1446422"/>
              </a:xfrm>
              <a:prstGeom prst="rect">
                <a:avLst/>
              </a:prstGeom>
              <a:blipFill>
                <a:blip r:embed="rId4"/>
                <a:stretch>
                  <a:fillRect l="-619" b="-46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27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寄存器分配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在寄存器分配期间，为程序的某一点选择驻留在寄存器中的一组变量；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在随后的寄存器指派阶段，挑出变量将要驻留的具体寄存器。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C19842D3-D319-4E77-9ECE-C4A6AB14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571422"/>
            <a:ext cx="8856984" cy="97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计算顺序选择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计算完成的顺序会影响目标代码都有效性。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5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77806"/>
            <a:ext cx="7848872" cy="452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11.2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目标机器模型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一个简单的代码生成器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待用信息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寄存器描述和地址描述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代码生成算法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寄存器分配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11.5 DAG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的目标代码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目标机器模型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目标机器模型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24744"/>
                <a:ext cx="8856984" cy="5474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基本指令</a:t>
                </a:r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直接地址型：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单目：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，双目：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寄存器型：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单目：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，双目：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变址型：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</a:p>
              <a:p>
                <a:pPr marL="1074738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单目：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1800" b="0" i="1" smtClean="0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+(</m:t>
                        </m:r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，双目：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+(</m:t>
                        </m:r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间接型：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单目：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((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，双目：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((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89852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,∗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单目：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((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，双目：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((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89852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</a:p>
              <a:p>
                <a:pPr marL="1074738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单目：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((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，双目：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((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14375" lvl="1" indent="-354013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运算符（操作码）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包括常见的运算，如果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ADD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SUB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MUL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DIV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等。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14375" lvl="1" indent="-354013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立即数前面加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#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24744"/>
                <a:ext cx="8856984" cy="5474512"/>
              </a:xfrm>
              <a:prstGeom prst="rect">
                <a:avLst/>
              </a:prstGeom>
              <a:blipFill>
                <a:blip r:embed="rId3"/>
                <a:stretch>
                  <a:fillRect l="-619" b="-8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14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目标机器模型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目标机器模型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81591"/>
                <a:ext cx="8856984" cy="1496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存取指令</a:t>
                </a:r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𝐿𝐷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单元的内容加载到寄存器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𝑆𝑇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把寄存器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的内容存储到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单元，即</a:t>
                </a:r>
                <a14:m>
                  <m:oMath xmlns:m="http://schemas.openxmlformats.org/officeDocument/2006/math">
                    <m:r>
                      <a:rPr lang="en-US" altLang="zh-CN" sz="1800" b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81591"/>
                <a:ext cx="8856984" cy="1496372"/>
              </a:xfrm>
              <a:prstGeom prst="rect">
                <a:avLst/>
              </a:prstGeom>
              <a:blipFill>
                <a:blip r:embed="rId3"/>
                <a:stretch>
                  <a:fillRect l="-619" b="-20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48655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miter lim="800000"/>
          <a:headEnd/>
          <a:tailEnd/>
        </a:ln>
      </a:spPr>
      <a:bodyPr wrap="none" anchor="ctr"/>
      <a:lstStyle>
        <a:defPPr algn="l" eaLnBrk="1" hangingPunct="1">
          <a:defRPr b="0" i="1" smtClean="0">
            <a:latin typeface="Cambria Math" panose="020405030504060302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61810</TotalTime>
  <Words>6274</Words>
  <Application>Microsoft Office PowerPoint</Application>
  <PresentationFormat>全屏显示(4:3)</PresentationFormat>
  <Paragraphs>1011</Paragraphs>
  <Slides>50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自定义设计方案</vt:lpstr>
      <vt:lpstr>Office Theme</vt:lpstr>
      <vt:lpstr>第十一章 目标代码生成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DADI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lsk</dc:creator>
  <cp:keywords>计算机学院</cp:keywords>
  <cp:lastModifiedBy>施 政良</cp:lastModifiedBy>
  <cp:revision>3985</cp:revision>
  <cp:lastPrinted>2021-12-06T06:06:00Z</cp:lastPrinted>
  <dcterms:created xsi:type="dcterms:W3CDTF">2013-05-22T02:15:00Z</dcterms:created>
  <dcterms:modified xsi:type="dcterms:W3CDTF">2022-06-17T14:52:40Z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