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</p:sldMasterIdLst>
  <p:notesMasterIdLst>
    <p:notesMasterId r:id="rId101"/>
  </p:notesMasterIdLst>
  <p:sldIdLst>
    <p:sldId id="256" r:id="rId6"/>
    <p:sldId id="426" r:id="rId7"/>
    <p:sldId id="443" r:id="rId8"/>
    <p:sldId id="533" r:id="rId9"/>
    <p:sldId id="442" r:id="rId10"/>
    <p:sldId id="537" r:id="rId11"/>
    <p:sldId id="448" r:id="rId12"/>
    <p:sldId id="453" r:id="rId13"/>
    <p:sldId id="449" r:id="rId14"/>
    <p:sldId id="535" r:id="rId15"/>
    <p:sldId id="536" r:id="rId16"/>
    <p:sldId id="436" r:id="rId17"/>
    <p:sldId id="437" r:id="rId18"/>
    <p:sldId id="440" r:id="rId19"/>
    <p:sldId id="441" r:id="rId20"/>
    <p:sldId id="439" r:id="rId21"/>
    <p:sldId id="445" r:id="rId22"/>
    <p:sldId id="444" r:id="rId23"/>
    <p:sldId id="446" r:id="rId24"/>
    <p:sldId id="462" r:id="rId25"/>
    <p:sldId id="447" r:id="rId26"/>
    <p:sldId id="473" r:id="rId27"/>
    <p:sldId id="471" r:id="rId28"/>
    <p:sldId id="469" r:id="rId29"/>
    <p:sldId id="472" r:id="rId30"/>
    <p:sldId id="461" r:id="rId31"/>
    <p:sldId id="465" r:id="rId32"/>
    <p:sldId id="546" r:id="rId33"/>
    <p:sldId id="464" r:id="rId34"/>
    <p:sldId id="468" r:id="rId35"/>
    <p:sldId id="467" r:id="rId36"/>
    <p:sldId id="474" r:id="rId37"/>
    <p:sldId id="475" r:id="rId38"/>
    <p:sldId id="466" r:id="rId39"/>
    <p:sldId id="476" r:id="rId40"/>
    <p:sldId id="477" r:id="rId41"/>
    <p:sldId id="463" r:id="rId42"/>
    <p:sldId id="478" r:id="rId43"/>
    <p:sldId id="495" r:id="rId44"/>
    <p:sldId id="489" r:id="rId45"/>
    <p:sldId id="479" r:id="rId46"/>
    <p:sldId id="490" r:id="rId47"/>
    <p:sldId id="488" r:id="rId48"/>
    <p:sldId id="494" r:id="rId49"/>
    <p:sldId id="485" r:id="rId50"/>
    <p:sldId id="480" r:id="rId51"/>
    <p:sldId id="486" r:id="rId52"/>
    <p:sldId id="501" r:id="rId53"/>
    <p:sldId id="502" r:id="rId54"/>
    <p:sldId id="547" r:id="rId55"/>
    <p:sldId id="491" r:id="rId56"/>
    <p:sldId id="492" r:id="rId57"/>
    <p:sldId id="493" r:id="rId58"/>
    <p:sldId id="457" r:id="rId59"/>
    <p:sldId id="497" r:id="rId60"/>
    <p:sldId id="498" r:id="rId61"/>
    <p:sldId id="499" r:id="rId62"/>
    <p:sldId id="496" r:id="rId63"/>
    <p:sldId id="503" r:id="rId64"/>
    <p:sldId id="504" r:id="rId65"/>
    <p:sldId id="505" r:id="rId66"/>
    <p:sldId id="458" r:id="rId67"/>
    <p:sldId id="500" r:id="rId68"/>
    <p:sldId id="506" r:id="rId69"/>
    <p:sldId id="507" r:id="rId70"/>
    <p:sldId id="459" r:id="rId71"/>
    <p:sldId id="510" r:id="rId72"/>
    <p:sldId id="508" r:id="rId73"/>
    <p:sldId id="516" r:id="rId74"/>
    <p:sldId id="514" r:id="rId75"/>
    <p:sldId id="511" r:id="rId76"/>
    <p:sldId id="515" r:id="rId77"/>
    <p:sldId id="517" r:id="rId78"/>
    <p:sldId id="460" r:id="rId79"/>
    <p:sldId id="528" r:id="rId80"/>
    <p:sldId id="454" r:id="rId81"/>
    <p:sldId id="455" r:id="rId82"/>
    <p:sldId id="518" r:id="rId83"/>
    <p:sldId id="519" r:id="rId84"/>
    <p:sldId id="521" r:id="rId85"/>
    <p:sldId id="522" r:id="rId86"/>
    <p:sldId id="523" r:id="rId87"/>
    <p:sldId id="524" r:id="rId88"/>
    <p:sldId id="525" r:id="rId89"/>
    <p:sldId id="526" r:id="rId90"/>
    <p:sldId id="527" r:id="rId91"/>
    <p:sldId id="538" r:id="rId92"/>
    <p:sldId id="539" r:id="rId93"/>
    <p:sldId id="540" r:id="rId94"/>
    <p:sldId id="541" r:id="rId95"/>
    <p:sldId id="542" r:id="rId96"/>
    <p:sldId id="543" r:id="rId97"/>
    <p:sldId id="544" r:id="rId98"/>
    <p:sldId id="545" r:id="rId99"/>
    <p:sldId id="433" r:id="rId10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1080B"/>
    <a:srgbClr val="0016E2"/>
    <a:srgbClr val="0B6F17"/>
    <a:srgbClr val="EDEEEF"/>
    <a:srgbClr val="677B67"/>
    <a:srgbClr val="4101E1"/>
    <a:srgbClr val="05A3DD"/>
    <a:srgbClr val="0303D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 snapToObjects="1">
      <p:cViewPr varScale="1">
        <p:scale>
          <a:sx n="87" d="100"/>
          <a:sy n="87" d="100"/>
        </p:scale>
        <p:origin x="1494" y="84"/>
      </p:cViewPr>
      <p:guideLst>
        <p:guide orient="horz" pos="2170"/>
        <p:guide pos="28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4.xml"/><Relationship Id="rId98" Type="http://schemas.openxmlformats.org/officeDocument/2006/relationships/slide" Target="slides/slide93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" Type="http://schemas.openxmlformats.org/officeDocument/2006/relationships/slide" Target="slides/slide4.xml"/><Relationship Id="rId89" Type="http://schemas.openxmlformats.org/officeDocument/2006/relationships/slide" Target="slides/slide84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80" Type="http://schemas.openxmlformats.org/officeDocument/2006/relationships/slide" Target="slides/slide75.xml"/><Relationship Id="rId8" Type="http://schemas.openxmlformats.org/officeDocument/2006/relationships/slide" Target="slides/slide3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7" Type="http://schemas.openxmlformats.org/officeDocument/2006/relationships/slide" Target="slides/slide2.xml"/><Relationship Id="rId69" Type="http://schemas.openxmlformats.org/officeDocument/2006/relationships/slide" Target="slides/slide64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0" Type="http://schemas.openxmlformats.org/officeDocument/2006/relationships/slide" Target="slides/slide55.xml"/><Relationship Id="rId6" Type="http://schemas.openxmlformats.org/officeDocument/2006/relationships/slide" Target="slides/slide1.xml"/><Relationship Id="rId59" Type="http://schemas.openxmlformats.org/officeDocument/2006/relationships/slide" Target="slides/slide54.xml"/><Relationship Id="rId58" Type="http://schemas.openxmlformats.org/officeDocument/2006/relationships/slide" Target="slides/slide53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4" Type="http://schemas.openxmlformats.org/officeDocument/2006/relationships/tableStyles" Target="tableStyles.xml"/><Relationship Id="rId103" Type="http://schemas.openxmlformats.org/officeDocument/2006/relationships/viewProps" Target="viewProps.xml"/><Relationship Id="rId102" Type="http://schemas.openxmlformats.org/officeDocument/2006/relationships/presProps" Target="presProps.xml"/><Relationship Id="rId101" Type="http://schemas.openxmlformats.org/officeDocument/2006/relationships/notesMaster" Target="notesMasters/notesMaster1.xml"/><Relationship Id="rId100" Type="http://schemas.openxmlformats.org/officeDocument/2006/relationships/slide" Target="slides/slide95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77AA068-423C-4043-8EE2-1CC6D935DDF0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D3360855-BA1B-49D5-B0CD-B5E0CC13AAD6}" type="datetime1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CAF334-A9C0-438B-84BC-4E279211E2CD}" type="slidenum"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25" y="701675"/>
            <a:ext cx="4587875" cy="3440113"/>
          </a:xfrm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52925"/>
            <a:ext cx="4995863" cy="4140200"/>
          </a:xfrm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KSO_BT1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69875" y="2066925"/>
            <a:ext cx="5592763" cy="1384300"/>
          </a:xfrm>
        </p:spPr>
        <p:txBody>
          <a:bodyPr/>
          <a:lstStyle>
            <a:lvl1pPr algn="ctr">
              <a:defRPr sz="4200">
                <a:solidFill>
                  <a:srgbClr val="14729C"/>
                </a:solidFill>
              </a:defRPr>
            </a:lvl1pPr>
          </a:lstStyle>
          <a:p>
            <a:pPr lvl="0"/>
            <a:r>
              <a:rPr lang="zh-CN" noProof="0" smtClean="0"/>
              <a:t>单击此处</a:t>
            </a:r>
            <a:br>
              <a:rPr lang="zh-CN" noProof="0" smtClean="0"/>
            </a:br>
            <a:r>
              <a:rPr lang="zh-CN" noProof="0" smtClean="0"/>
              <a:t>编辑母版标题样式</a:t>
            </a:r>
            <a:endParaRPr lang="zh-CN" noProof="0" smtClean="0"/>
          </a:p>
        </p:txBody>
      </p:sp>
      <p:sp>
        <p:nvSpPr>
          <p:cNvPr id="2052" name="KSO_BC1"/>
          <p:cNvSpPr>
            <a:spLocks noGrp="1" noChangeArrowheads="1"/>
          </p:cNvSpPr>
          <p:nvPr>
            <p:ph type="subTitle" idx="1"/>
          </p:nvPr>
        </p:nvSpPr>
        <p:spPr>
          <a:xfrm>
            <a:off x="269875" y="3651250"/>
            <a:ext cx="5588000" cy="547688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>
                <a:solidFill>
                  <a:schemeClr val="folHlink"/>
                </a:solidFill>
              </a:defRPr>
            </a:lvl1pPr>
          </a:lstStyle>
          <a:p>
            <a:pPr lvl="0"/>
            <a:r>
              <a:rPr lang="zh-CN" noProof="0" smtClean="0"/>
              <a:t>单击此处编辑母版副标题样式</a:t>
            </a:r>
            <a:endParaRPr lang="zh-CN" noProof="0" smtClean="0"/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01BDE14-8C80-49E0-8281-DD5E56F6F558}" type="datetime1">
              <a:rPr lang="zh-CN" altLang="en-US"/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4443EEA-FBC3-4E9A-9C70-438B835BD669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14B56-E0FF-497B-B381-78CDFF87AB44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111875" y="196850"/>
            <a:ext cx="1943100" cy="626427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79400" y="196850"/>
            <a:ext cx="5680075" cy="626427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B9AB2-7367-4ECF-93B6-6B5F052EDA19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5" descr="未标题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KSO_BC1"/>
          <p:cNvSpPr>
            <a:spLocks noGrp="1" noChangeArrowheads="1"/>
          </p:cNvSpPr>
          <p:nvPr>
            <p:ph type="subTitle" idx="1"/>
          </p:nvPr>
        </p:nvSpPr>
        <p:spPr>
          <a:xfrm>
            <a:off x="2790825" y="2152650"/>
            <a:ext cx="5870575" cy="496888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000">
                <a:solidFill>
                  <a:srgbClr val="6C6F72"/>
                </a:solidFill>
              </a:defRPr>
            </a:lvl1pPr>
          </a:lstStyle>
          <a:p>
            <a:pPr lvl="0"/>
            <a:r>
              <a:rPr lang="zh-CN" noProof="0" smtClean="0"/>
              <a:t>单击此处编辑母版副标题样式</a:t>
            </a:r>
            <a:endParaRPr lang="zh-CN" noProof="0" smtClean="0"/>
          </a:p>
        </p:txBody>
      </p:sp>
      <p:sp>
        <p:nvSpPr>
          <p:cNvPr id="4103" name="KSO_BT1"/>
          <p:cNvSpPr>
            <a:spLocks noGrp="1" noChangeArrowheads="1"/>
          </p:cNvSpPr>
          <p:nvPr>
            <p:ph type="ctrTitle"/>
          </p:nvPr>
        </p:nvSpPr>
        <p:spPr>
          <a:xfrm>
            <a:off x="2787650" y="1258888"/>
            <a:ext cx="5884863" cy="863600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zh-CN" noProof="0" smtClean="0"/>
              <a:t>单击此处编辑母版标题样式</a:t>
            </a:r>
            <a:endParaRPr lang="zh-CN" noProof="0" smtClean="0"/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D5EB33F-0483-43C6-847F-6D3BDF8997C4}" type="datetime1">
              <a:rPr lang="zh-CN" altLang="en-US"/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A24BC01-715A-404A-AF8C-083EFE472DA9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2F74B-3F9D-4EC0-BB27-2C8E829D834A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6C4A8C-293A-4006-9D11-27F066922CDA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47675" y="1133475"/>
            <a:ext cx="4030663" cy="51006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0738" y="1133475"/>
            <a:ext cx="4032250" cy="51006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30462-3FE9-4AC9-87A4-B13B8F51DDE4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</a:fld>
            <a:endParaRPr lang="en-US"/>
          </a:p>
        </p:txBody>
      </p:sp>
      <p:sp>
        <p:nvSpPr>
          <p:cNvPr id="8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057C7-BE4D-4CC7-9A6F-784CBE1E4408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</a:fld>
            <a:endParaRPr lang="en-US"/>
          </a:p>
        </p:txBody>
      </p:sp>
      <p:sp>
        <p:nvSpPr>
          <p:cNvPr id="4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111F1-C7D5-4B5F-82C4-FED058A43FED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</a:fld>
            <a:endParaRPr lang="en-US"/>
          </a:p>
        </p:txBody>
      </p:sp>
      <p:sp>
        <p:nvSpPr>
          <p:cNvPr id="3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CF258-373D-47B5-9224-E86B2421108D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8A255-05C8-4069-A9CB-54077EFAD056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F85F4-ED83-48A5-8EDD-7FC59D045909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A91975-133D-44B7-B5F6-02DDCE1C6857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0D0EE-11E1-4E01-A713-4C0B04358260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214313"/>
            <a:ext cx="2052638" cy="601980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7675" y="214313"/>
            <a:ext cx="6010275" cy="601980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740C7-CC37-4ABD-A9FF-809B75CEBA06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3" r="1172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流程图: 数据 4"/>
          <p:cNvSpPr>
            <a:spLocks noChangeArrowheads="1"/>
          </p:cNvSpPr>
          <p:nvPr/>
        </p:nvSpPr>
        <p:spPr bwMode="auto">
          <a:xfrm>
            <a:off x="2857500" y="0"/>
            <a:ext cx="6286500" cy="6858000"/>
          </a:xfrm>
          <a:prstGeom prst="flowChartInputOutput">
            <a:avLst/>
          </a:prstGeom>
          <a:solidFill>
            <a:srgbClr val="FDD762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1300" smtClean="0">
              <a:solidFill>
                <a:srgbClr val="5F5F5F"/>
              </a:solidFill>
            </a:endParaRPr>
          </a:p>
        </p:txBody>
      </p:sp>
      <p:pic>
        <p:nvPicPr>
          <p:cNvPr id="6" name="图片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5" y="1300163"/>
            <a:ext cx="40703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Text Placeholder 2"/>
          <p:cNvSpPr>
            <a:spLocks noGrp="1" noChangeArrowheads="1"/>
          </p:cNvSpPr>
          <p:nvPr>
            <p:ph type="subTitle" idx="1"/>
          </p:nvPr>
        </p:nvSpPr>
        <p:spPr>
          <a:xfrm>
            <a:off x="3417888" y="5014913"/>
            <a:ext cx="4735512" cy="547687"/>
          </a:xfrm>
        </p:spPr>
        <p:txBody>
          <a:bodyPr/>
          <a:lstStyle>
            <a:lvl1pPr marL="0" indent="0" algn="ctr">
              <a:buFont typeface="Wingdings 2" panose="05020102010507070707" pitchFamily="18" charset="2"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zh-CN" noProof="0" smtClean="0"/>
              <a:t>单击此处编辑母版副标题样式</a:t>
            </a:r>
            <a:endParaRPr lang="zh-CN" noProof="0" smtClean="0"/>
          </a:p>
        </p:txBody>
      </p:sp>
      <p:sp>
        <p:nvSpPr>
          <p:cNvPr id="6153" name="Title Placeholder 1"/>
          <p:cNvSpPr>
            <a:spLocks noGrp="1" noChangeArrowheads="1"/>
          </p:cNvSpPr>
          <p:nvPr>
            <p:ph type="ctrTitle"/>
          </p:nvPr>
        </p:nvSpPr>
        <p:spPr>
          <a:xfrm>
            <a:off x="3408363" y="3463925"/>
            <a:ext cx="4737100" cy="1470025"/>
          </a:xfrm>
        </p:spPr>
        <p:txBody>
          <a:bodyPr/>
          <a:lstStyle>
            <a:lvl1pPr algn="ctr">
              <a:defRPr sz="3200"/>
            </a:lvl1pPr>
          </a:lstStyle>
          <a:p>
            <a:pPr lvl="0"/>
            <a:r>
              <a:rPr lang="zh-CN" noProof="0" smtClean="0"/>
              <a:t>单击此处编辑母版标题样式</a:t>
            </a:r>
            <a:endParaRPr lang="zh-CN" noProof="0" smtClean="0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0493455-07EA-47DB-90C0-E7E423CB59B6}" type="datetime1">
              <a:rPr lang="zh-CN" altLang="en-US"/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338A0BD-2BD5-4CDD-949A-399040E1F361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C3199-1AFA-4954-9CC4-12638459641E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4791B2-E5C4-4716-B26B-E0118C8D48EA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476375"/>
            <a:ext cx="3927475" cy="487997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476375"/>
            <a:ext cx="3929062" cy="487997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A6133-FFB4-4B05-84EA-663E62FDFBC4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227019-1451-45BD-B61C-7AF55C70AA45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</a:fld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6A8A5-509F-4FF4-914B-DE7911A9FDCE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</a:fld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40D63B-70E4-448C-A960-B7BCA42D5432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FBF970-60AF-4DAF-9E35-50708D19D96E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3BC4C-21CF-455E-B095-424B494E974E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8D181-3281-4E13-887C-32993C8F81F6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84EC5-1729-4024-A363-B97A4567CA7F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68300"/>
            <a:ext cx="2001837" cy="598805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68300"/>
            <a:ext cx="5854700" cy="598805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0E7CA-17FA-457E-94D8-9BF9C6220184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矩形 12"/>
          <p:cNvGrpSpPr/>
          <p:nvPr userDrawn="1"/>
        </p:nvGrpSpPr>
        <p:grpSpPr bwMode="auto">
          <a:xfrm>
            <a:off x="0" y="0"/>
            <a:ext cx="9150350" cy="6888163"/>
            <a:chOff x="0" y="0"/>
            <a:chExt cx="5764" cy="4339"/>
          </a:xfrm>
        </p:grpSpPr>
        <p:pic>
          <p:nvPicPr>
            <p:cNvPr id="5" name="矩形 12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4" cy="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2" cy="4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sz="1300" smtClean="0">
                <a:solidFill>
                  <a:srgbClr val="FFFFFF"/>
                </a:solidFill>
              </a:endParaRPr>
            </a:p>
          </p:txBody>
        </p:sp>
      </p:grpSp>
      <p:grpSp>
        <p:nvGrpSpPr>
          <p:cNvPr id="7" name="组合 13"/>
          <p:cNvGrpSpPr/>
          <p:nvPr userDrawn="1"/>
        </p:nvGrpSpPr>
        <p:grpSpPr bwMode="auto">
          <a:xfrm>
            <a:off x="0" y="263525"/>
            <a:ext cx="9144000" cy="4676775"/>
            <a:chOff x="0" y="0"/>
            <a:chExt cx="12192000" cy="4677534"/>
          </a:xfrm>
        </p:grpSpPr>
        <p:grpSp>
          <p:nvGrpSpPr>
            <p:cNvPr id="8" name="Freeform 5"/>
            <p:cNvGrpSpPr/>
            <p:nvPr userDrawn="1"/>
          </p:nvGrpSpPr>
          <p:grpSpPr bwMode="auto">
            <a:xfrm>
              <a:off x="0" y="-1059"/>
              <a:ext cx="12200128" cy="2353056"/>
              <a:chOff x="0" y="0"/>
              <a:chExt cx="9150096" cy="2353056"/>
            </a:xfrm>
          </p:grpSpPr>
          <p:pic>
            <p:nvPicPr>
              <p:cNvPr id="17" name="Freeform 5"/>
              <p:cNvPicPr>
                <a:picLocks noEditPoints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9150096" cy="23530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Text Box 8"/>
              <p:cNvSpPr txBox="1">
                <a:spLocks noChangeArrowheads="1"/>
              </p:cNvSpPr>
              <p:nvPr/>
            </p:nvSpPr>
            <p:spPr bwMode="auto">
              <a:xfrm>
                <a:off x="0" y="1059"/>
                <a:ext cx="9144000" cy="23530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 smtClean="0"/>
              </a:p>
            </p:txBody>
          </p:sp>
        </p:grpSp>
        <p:sp>
          <p:nvSpPr>
            <p:cNvPr id="9" name="矩形 15"/>
            <p:cNvSpPr>
              <a:spLocks noChangeArrowheads="1"/>
            </p:cNvSpPr>
            <p:nvPr/>
          </p:nvSpPr>
          <p:spPr bwMode="auto">
            <a:xfrm>
              <a:off x="0" y="2362583"/>
              <a:ext cx="12192000" cy="1714778"/>
            </a:xfrm>
            <a:prstGeom prst="rect">
              <a:avLst/>
            </a:prstGeom>
            <a:solidFill>
              <a:srgbClr val="28A9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cxnSp>
          <p:nvCxnSpPr>
            <p:cNvPr id="10" name="直接连接符 16"/>
            <p:cNvCxnSpPr>
              <a:cxnSpLocks noChangeShapeType="1"/>
            </p:cNvCxnSpPr>
            <p:nvPr/>
          </p:nvCxnSpPr>
          <p:spPr bwMode="auto">
            <a:xfrm>
              <a:off x="0" y="4110425"/>
              <a:ext cx="12192000" cy="0"/>
            </a:xfrm>
            <a:prstGeom prst="line">
              <a:avLst/>
            </a:prstGeom>
            <a:noFill/>
            <a:ln w="19050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17"/>
            <p:cNvCxnSpPr>
              <a:cxnSpLocks noChangeShapeType="1"/>
            </p:cNvCxnSpPr>
            <p:nvPr/>
          </p:nvCxnSpPr>
          <p:spPr bwMode="auto">
            <a:xfrm>
              <a:off x="0" y="4532288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直接连接符 18"/>
            <p:cNvCxnSpPr>
              <a:cxnSpLocks noChangeShapeType="1"/>
            </p:cNvCxnSpPr>
            <p:nvPr/>
          </p:nvCxnSpPr>
          <p:spPr bwMode="auto">
            <a:xfrm>
              <a:off x="0" y="4598574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直接连接符 19"/>
            <p:cNvCxnSpPr>
              <a:cxnSpLocks noChangeShapeType="1"/>
            </p:cNvCxnSpPr>
            <p:nvPr/>
          </p:nvCxnSpPr>
          <p:spPr bwMode="auto">
            <a:xfrm>
              <a:off x="0" y="4664860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直接连接符 20"/>
            <p:cNvCxnSpPr>
              <a:cxnSpLocks noChangeShapeType="1"/>
            </p:cNvCxnSpPr>
            <p:nvPr/>
          </p:nvCxnSpPr>
          <p:spPr bwMode="auto">
            <a:xfrm>
              <a:off x="7872000" y="4532288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直接连接符 21"/>
            <p:cNvCxnSpPr>
              <a:cxnSpLocks noChangeShapeType="1"/>
            </p:cNvCxnSpPr>
            <p:nvPr/>
          </p:nvCxnSpPr>
          <p:spPr bwMode="auto">
            <a:xfrm>
              <a:off x="7872000" y="4598574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直接连接符 22"/>
            <p:cNvCxnSpPr>
              <a:cxnSpLocks noChangeShapeType="1"/>
            </p:cNvCxnSpPr>
            <p:nvPr/>
          </p:nvCxnSpPr>
          <p:spPr bwMode="auto">
            <a:xfrm>
              <a:off x="7872000" y="4664860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209" name="Text Placeholder 2"/>
          <p:cNvSpPr>
            <a:spLocks noGrp="1" noChangeArrowheads="1"/>
          </p:cNvSpPr>
          <p:nvPr>
            <p:ph type="subTitle" idx="1"/>
          </p:nvPr>
        </p:nvSpPr>
        <p:spPr>
          <a:xfrm>
            <a:off x="3228975" y="4695825"/>
            <a:ext cx="2628900" cy="466725"/>
          </a:xfrm>
        </p:spPr>
        <p:txBody>
          <a:bodyPr/>
          <a:lstStyle>
            <a:lvl1pPr algn="ctr">
              <a:buFont typeface="Wingdings 2" panose="05020102010507070707" pitchFamily="18" charset="2"/>
              <a:buNone/>
              <a:defRPr sz="1600"/>
            </a:lvl1pPr>
          </a:lstStyle>
          <a:p>
            <a:pPr lvl="0"/>
            <a:r>
              <a:rPr lang="zh-CN" noProof="0" smtClean="0">
                <a:sym typeface="Arial" panose="020B0604020202020204" pitchFamily="34" charset="0"/>
              </a:rPr>
              <a:t>单击此处编辑母版副标题样式</a:t>
            </a:r>
            <a:endParaRPr lang="zh-CN" noProof="0" smtClean="0">
              <a:sym typeface="Arial" panose="020B0604020202020204" pitchFamily="34" charset="0"/>
            </a:endParaRPr>
          </a:p>
        </p:txBody>
      </p:sp>
      <p:sp>
        <p:nvSpPr>
          <p:cNvPr id="8213" name="Title Placeholder 1"/>
          <p:cNvSpPr>
            <a:spLocks noGrp="1" noChangeArrowheads="1"/>
          </p:cNvSpPr>
          <p:nvPr>
            <p:ph type="ctrTitle"/>
          </p:nvPr>
        </p:nvSpPr>
        <p:spPr>
          <a:xfrm>
            <a:off x="714375" y="3140075"/>
            <a:ext cx="7772400" cy="717550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noProof="0" smtClean="0"/>
              <a:t>单击此处编辑母版标题样式</a:t>
            </a:r>
            <a:endParaRPr lang="zh-CN" noProof="0" smtClean="0"/>
          </a:p>
        </p:txBody>
      </p:sp>
      <p:sp>
        <p:nvSpPr>
          <p:cNvPr id="19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E9B9122-6204-415B-9B63-767BCB80D292}" type="datetime1">
              <a:rPr lang="zh-CN" altLang="en-US"/>
            </a:fld>
            <a:endParaRPr lang="en-US"/>
          </a:p>
        </p:txBody>
      </p:sp>
      <p:sp>
        <p:nvSpPr>
          <p:cNvPr id="20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0250EEA-FF4E-41D5-AF69-6EEADFA6D3D0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89441-A55F-43EA-A8B0-412ADF2DBC66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4DB7A-EFF0-4FC6-B595-90C219780068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5775" y="1135063"/>
            <a:ext cx="3968750" cy="5345112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1135063"/>
            <a:ext cx="3968750" cy="5345112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D5673-5430-4CAF-80D3-E7AE5060CFAF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5A6FA-2176-4BCE-AD9F-89675A8CFB56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</a:fld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250DC-0878-4B08-A8DF-B0618002FCC3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9400" y="1054100"/>
            <a:ext cx="3811588" cy="540702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43388" y="1054100"/>
            <a:ext cx="3811587" cy="540702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DED28-B741-4EF3-8A85-476A8059E05F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</a:fld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FB7DB4-EE38-47B9-960D-23808051C6B6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779915-1CD2-4D16-B500-B5490E936485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9697E-D45A-4E7C-81FC-4060FFD7AB32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46216-539C-4C56-A730-F6A42213F0E6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55588"/>
            <a:ext cx="2022475" cy="6224587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85775" y="255588"/>
            <a:ext cx="5915025" cy="6224587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01A58-410C-44AE-B15D-E703576B05EB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</a:fld>
            <a:endParaRPr lang="en-US"/>
          </a:p>
        </p:txBody>
      </p:sp>
      <p:sp>
        <p:nvSpPr>
          <p:cNvPr id="8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3127B-0938-4893-96C2-5BF3E99308BA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</a:fld>
            <a:endParaRPr lang="en-US"/>
          </a:p>
        </p:txBody>
      </p:sp>
      <p:sp>
        <p:nvSpPr>
          <p:cNvPr id="4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73F5A-A092-4D93-92E7-775B571A6B0D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</a:fld>
            <a:endParaRPr lang="en-US"/>
          </a:p>
        </p:txBody>
      </p:sp>
      <p:sp>
        <p:nvSpPr>
          <p:cNvPr id="3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47056-C575-41A5-9FC0-1A2A3B26D7C5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6A6E2-01AE-4F33-B1C1-84244AF65CD8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0B0EB-A491-48EF-BEE0-B90804C1504C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image" Target="../media/image6.jpe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4" Type="http://schemas.openxmlformats.org/officeDocument/2006/relationships/theme" Target="../theme/theme4.xml"/><Relationship Id="rId13" Type="http://schemas.openxmlformats.org/officeDocument/2006/relationships/image" Target="../media/image9.png"/><Relationship Id="rId12" Type="http://schemas.openxmlformats.org/officeDocument/2006/relationships/image" Target="../media/image7.pn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8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650" y="0"/>
            <a:ext cx="39433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KSO_BT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39725" y="196850"/>
            <a:ext cx="64008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KSO_BC1"/>
          <p:cNvSpPr>
            <a:spLocks noGrp="1" noChangeArrowheads="1"/>
          </p:cNvSpPr>
          <p:nvPr>
            <p:ph type="body" idx="9"/>
          </p:nvPr>
        </p:nvSpPr>
        <p:spPr bwMode="auto">
          <a:xfrm>
            <a:off x="279400" y="1054100"/>
            <a:ext cx="7775575" cy="540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1029" name="KSO_FD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1200" smtClean="0">
                <a:solidFill>
                  <a:srgbClr val="919293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D9F33B1-7C18-4AD4-9DF1-5FE252B9DDC3}" type="datetime1">
              <a:rPr lang="zh-CN" altLang="en-US"/>
            </a:fld>
            <a:endParaRPr lang="en-US"/>
          </a:p>
        </p:txBody>
      </p:sp>
      <p:sp>
        <p:nvSpPr>
          <p:cNvPr id="1030" name="KSO_FT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 smtClean="0">
                <a:solidFill>
                  <a:srgbClr val="919293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1" name="KSO_FN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smtClean="0">
                <a:solidFill>
                  <a:srgbClr val="919293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705EA6D-0A8A-47D3-AD10-1EDF3BDE7BA2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 kern="1200">
          <a:solidFill>
            <a:srgbClr val="1A93C8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7505" indent="-357505" algn="just" rtl="0" fontAlgn="base">
        <a:spcBef>
          <a:spcPts val="1800"/>
        </a:spcBef>
        <a:spcAft>
          <a:spcPct val="0"/>
        </a:spcAft>
        <a:buClr>
          <a:srgbClr val="1A93C8"/>
        </a:buClr>
        <a:buSzPct val="60000"/>
        <a:buFont typeface="Wingdings" panose="05000000000000000000" pitchFamily="2" charset="2"/>
        <a:buChar char="m"/>
        <a:defRPr sz="2000" kern="1200">
          <a:solidFill>
            <a:srgbClr val="1A93C8"/>
          </a:solidFill>
          <a:latin typeface="+mn-lt"/>
          <a:ea typeface="+mn-ea"/>
          <a:cs typeface="+mn-cs"/>
        </a:defRPr>
      </a:lvl1pPr>
      <a:lvl2pPr marL="357505" indent="-357505" algn="l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A1BBEE"/>
        </a:buClr>
        <a:buFont typeface="幼圆" panose="02010509060101010101" pitchFamily="49" charset="-122"/>
        <a:buChar char=" "/>
        <a:defRPr sz="1600" kern="1200">
          <a:solidFill>
            <a:srgbClr val="7D7D7D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6"/>
          <p:cNvGrpSpPr>
            <a:grpSpLocks noChangeAspect="1"/>
          </p:cNvGrpSpPr>
          <p:nvPr/>
        </p:nvGrpSpPr>
        <p:grpSpPr bwMode="auto">
          <a:xfrm>
            <a:off x="-3175" y="12700"/>
            <a:ext cx="9144000" cy="6858000"/>
            <a:chOff x="0" y="0"/>
            <a:chExt cx="7850038" cy="5887529"/>
          </a:xfrm>
        </p:grpSpPr>
        <p:pic>
          <p:nvPicPr>
            <p:cNvPr id="2051" name="图片 5" descr="未标题-1.jp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076" b="14151"/>
            <a:stretch>
              <a:fillRect/>
            </a:stretch>
          </p:blipFill>
          <p:spPr bwMode="auto">
            <a:xfrm>
              <a:off x="3925019" y="0"/>
              <a:ext cx="3925019" cy="5887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" name="图片 5" descr="未标题-1.jp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076" b="14310"/>
            <a:stretch>
              <a:fillRect/>
            </a:stretch>
          </p:blipFill>
          <p:spPr bwMode="auto">
            <a:xfrm flipH="1">
              <a:off x="0" y="0"/>
              <a:ext cx="3925019" cy="5876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77" name="KSO_FD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900" smtClean="0">
                <a:solidFill>
                  <a:srgbClr val="969696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43B238A-CF46-4546-8C56-ADAB882ADE59}" type="datetime1">
              <a:rPr lang="zh-CN" altLang="en-US"/>
            </a:fld>
            <a:endParaRPr lang="en-US"/>
          </a:p>
        </p:txBody>
      </p:sp>
      <p:sp>
        <p:nvSpPr>
          <p:cNvPr id="3078" name="KSO_FT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900" smtClean="0">
                <a:solidFill>
                  <a:srgbClr val="969696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KSO_FN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 smtClean="0">
                <a:solidFill>
                  <a:srgbClr val="969696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28345E7-2928-4024-B92D-DE6894893D24}" type="slidenum">
              <a:rPr lang="zh-CN" altLang="en-US"/>
            </a:fld>
            <a:endParaRPr lang="en-US"/>
          </a:p>
        </p:txBody>
      </p:sp>
      <p:sp>
        <p:nvSpPr>
          <p:cNvPr id="2056" name="KSO_BC1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47675" y="1133475"/>
            <a:ext cx="8215313" cy="510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2057" name="KSO_BT1"/>
          <p:cNvSpPr>
            <a:spLocks noGrp="1" noChangeArrowheads="1"/>
          </p:cNvSpPr>
          <p:nvPr>
            <p:ph type="title" idx="9"/>
          </p:nvPr>
        </p:nvSpPr>
        <p:spPr bwMode="auto">
          <a:xfrm>
            <a:off x="447675" y="214313"/>
            <a:ext cx="8215313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9pPr>
    </p:titleStyle>
    <p:bodyStyle>
      <a:lvl1pPr marL="361950" indent="-361950" algn="just" defTabSz="685800" rtl="0" fontAlgn="base">
        <a:lnSpc>
          <a:spcPct val="110000"/>
        </a:lnSpc>
        <a:spcBef>
          <a:spcPts val="12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l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1950" indent="-361950" algn="l" defTabSz="685800" rtl="0" fontAlgn="base">
        <a:lnSpc>
          <a:spcPct val="120000"/>
        </a:lnSpc>
        <a:spcBef>
          <a:spcPct val="0"/>
        </a:spcBef>
        <a:spcAft>
          <a:spcPts val="1200"/>
        </a:spcAft>
        <a:buClr>
          <a:srgbClr val="E5A997"/>
        </a:buClr>
        <a:buFont typeface="幼圆" panose="02010509060101010101" pitchFamily="49" charset="-122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9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9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66738" y="1476375"/>
            <a:ext cx="8008937" cy="487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12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403975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3191403-9BB2-424E-A8BB-7CB1475A9DB0}" type="datetime1">
              <a:rPr lang="zh-CN" altLang="en-US"/>
            </a:fld>
            <a:endParaRPr lang="en-US"/>
          </a:p>
        </p:txBody>
      </p:sp>
      <p:sp>
        <p:nvSpPr>
          <p:cNvPr id="512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403975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403975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F8672DB-A52B-402A-AC56-6EAF7309D802}" type="slidenum">
              <a:rPr lang="zh-CN" altLang="en-US"/>
            </a:fld>
            <a:endParaRPr lang="en-US"/>
          </a:p>
        </p:txBody>
      </p:sp>
      <p:sp>
        <p:nvSpPr>
          <p:cNvPr id="3079" name="Title Placeholder 1"/>
          <p:cNvSpPr>
            <a:spLocks noGrp="1" noChangeArrowheads="1"/>
          </p:cNvSpPr>
          <p:nvPr>
            <p:ph type="title" idx="9"/>
          </p:nvPr>
        </p:nvSpPr>
        <p:spPr bwMode="auto">
          <a:xfrm>
            <a:off x="566738" y="368300"/>
            <a:ext cx="80089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9pPr>
    </p:titleStyle>
    <p:bodyStyle>
      <a:lvl1pPr marL="266700" indent="-266700" algn="l" defTabSz="685800" rtl="0" fontAlgn="base">
        <a:lnSpc>
          <a:spcPct val="90000"/>
        </a:lnSpc>
        <a:spcBef>
          <a:spcPts val="1350"/>
        </a:spcBef>
        <a:spcAft>
          <a:spcPct val="0"/>
        </a:spcAft>
        <a:buClr>
          <a:schemeClr val="accent2"/>
        </a:buClr>
        <a:buSzPct val="80000"/>
        <a:buFont typeface="Wingdings 2" panose="05020102010507070707" pitchFamily="18" charset="2"/>
        <a:buChar char="ö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66700" indent="-266700" algn="l" defTabSz="685800" rtl="0" fontAlgn="base">
        <a:lnSpc>
          <a:spcPct val="130000"/>
        </a:lnSpc>
        <a:spcBef>
          <a:spcPct val="0"/>
        </a:spcBef>
        <a:spcAft>
          <a:spcPct val="0"/>
        </a:spcAft>
        <a:buFont typeface="Calibri" panose="020F0502020204030204" pitchFamily="34" charset="0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500" kern="1200">
          <a:solidFill>
            <a:srgbClr val="303030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300" kern="1200">
          <a:solidFill>
            <a:srgbClr val="303030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300" kern="1200">
          <a:solidFill>
            <a:srgbClr val="30303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矩形 11"/>
          <p:cNvGrpSpPr/>
          <p:nvPr/>
        </p:nvGrpSpPr>
        <p:grpSpPr bwMode="auto">
          <a:xfrm>
            <a:off x="0" y="0"/>
            <a:ext cx="9150350" cy="6888163"/>
            <a:chOff x="0" y="0"/>
            <a:chExt cx="5764" cy="4339"/>
          </a:xfrm>
        </p:grpSpPr>
        <p:pic>
          <p:nvPicPr>
            <p:cNvPr id="4099" name="矩形 11"/>
            <p:cNvPicPr>
              <a:picLocks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4" cy="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2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2" cy="4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sz="1300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4101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85775" y="1135063"/>
            <a:ext cx="8089900" cy="534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宋体" panose="02010600030101010101" pitchFamily="2" charset="-122"/>
              </a:rPr>
              <a:t>第二级</a:t>
            </a:r>
            <a:endParaRPr lang="zh-CN" altLang="en-US" smtClean="0">
              <a:sym typeface="宋体" panose="02010600030101010101" pitchFamily="2" charset="-122"/>
            </a:endParaRPr>
          </a:p>
          <a:p>
            <a:pPr lvl="2"/>
            <a:r>
              <a:rPr lang="zh-CN" altLang="en-US" smtClean="0">
                <a:sym typeface="宋体" panose="02010600030101010101" pitchFamily="2" charset="-122"/>
              </a:rPr>
              <a:t>第三级</a:t>
            </a:r>
            <a:endParaRPr lang="zh-CN" altLang="en-US" smtClean="0">
              <a:sym typeface="宋体" panose="02010600030101010101" pitchFamily="2" charset="-122"/>
            </a:endParaRPr>
          </a:p>
          <a:p>
            <a:pPr lvl="3"/>
            <a:r>
              <a:rPr lang="zh-CN" altLang="en-US" smtClean="0">
                <a:sym typeface="宋体" panose="02010600030101010101" pitchFamily="2" charset="-122"/>
              </a:rPr>
              <a:t>第四级</a:t>
            </a:r>
            <a:endParaRPr lang="zh-CN" altLang="en-US" smtClean="0">
              <a:sym typeface="宋体" panose="02010600030101010101" pitchFamily="2" charset="-122"/>
            </a:endParaRPr>
          </a:p>
        </p:txBody>
      </p:sp>
      <p:sp>
        <p:nvSpPr>
          <p:cNvPr id="717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5087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6C121FE-698C-4C79-A3F4-AD86EFCAADA7}" type="datetime1">
              <a:rPr lang="zh-CN" altLang="en-US"/>
            </a:fld>
            <a:endParaRPr lang="en-US"/>
          </a:p>
        </p:txBody>
      </p:sp>
      <p:sp>
        <p:nvSpPr>
          <p:cNvPr id="717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5087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5087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44DC649-F695-46C3-B7FF-3FC4AA7FFBA1}" type="slidenum">
              <a:rPr lang="zh-CN" altLang="en-US"/>
            </a:fld>
            <a:endParaRPr lang="en-US"/>
          </a:p>
        </p:txBody>
      </p:sp>
      <p:sp>
        <p:nvSpPr>
          <p:cNvPr id="4105" name="Title Placeholder 1"/>
          <p:cNvSpPr>
            <a:spLocks noGrp="1" noChangeArrowheads="1"/>
          </p:cNvSpPr>
          <p:nvPr>
            <p:ph type="title" idx="9"/>
          </p:nvPr>
        </p:nvSpPr>
        <p:spPr bwMode="auto">
          <a:xfrm>
            <a:off x="485775" y="255588"/>
            <a:ext cx="8089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cxnSp>
        <p:nvCxnSpPr>
          <p:cNvPr id="4106" name="直接连接符 8"/>
          <p:cNvCxnSpPr>
            <a:cxnSpLocks noChangeShapeType="1"/>
          </p:cNvCxnSpPr>
          <p:nvPr/>
        </p:nvCxnSpPr>
        <p:spPr bwMode="auto">
          <a:xfrm flipH="1">
            <a:off x="57150" y="6480175"/>
            <a:ext cx="8980488" cy="0"/>
          </a:xfrm>
          <a:prstGeom prst="line">
            <a:avLst/>
          </a:prstGeom>
          <a:noFill/>
          <a:ln w="15875">
            <a:solidFill>
              <a:srgbClr val="28A9D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107" name="Freeform 5"/>
          <p:cNvGrpSpPr/>
          <p:nvPr/>
        </p:nvGrpSpPr>
        <p:grpSpPr bwMode="auto">
          <a:xfrm>
            <a:off x="5595938" y="5657850"/>
            <a:ext cx="3194050" cy="822325"/>
            <a:chOff x="0" y="0"/>
            <a:chExt cx="2012" cy="518"/>
          </a:xfrm>
        </p:grpSpPr>
        <p:pic>
          <p:nvPicPr>
            <p:cNvPr id="4108" name="Freeform 5"/>
            <p:cNvPicPr>
              <a:picLocks noEditPoints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01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81" name="Text Box 13"/>
            <p:cNvSpPr txBox="1">
              <a:spLocks noChangeArrowheads="1"/>
            </p:cNvSpPr>
            <p:nvPr/>
          </p:nvSpPr>
          <p:spPr bwMode="auto">
            <a:xfrm>
              <a:off x="-1" y="1"/>
              <a:ext cx="2009" cy="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</p:grpSp>
      <p:sp>
        <p:nvSpPr>
          <p:cNvPr id="4110" name="任意多边形 10"/>
          <p:cNvSpPr>
            <a:spLocks noChangeArrowheads="1"/>
          </p:cNvSpPr>
          <p:nvPr/>
        </p:nvSpPr>
        <p:spPr bwMode="auto">
          <a:xfrm flipV="1">
            <a:off x="244475" y="423863"/>
            <a:ext cx="8977313" cy="431800"/>
          </a:xfrm>
          <a:custGeom>
            <a:avLst/>
            <a:gdLst>
              <a:gd name="T0" fmla="*/ 167822 w 11969073"/>
              <a:gd name="T1" fmla="*/ 524933 h 524933"/>
              <a:gd name="T2" fmla="*/ 168846 w 11969073"/>
              <a:gd name="T3" fmla="*/ 524933 h 524933"/>
              <a:gd name="T4" fmla="*/ 168846 w 11969073"/>
              <a:gd name="T5" fmla="*/ 14598 h 524933"/>
              <a:gd name="T6" fmla="*/ 1386790 w 11969073"/>
              <a:gd name="T7" fmla="*/ 14598 h 524933"/>
              <a:gd name="T8" fmla="*/ 11969073 w 11969073"/>
              <a:gd name="T9" fmla="*/ 0 h 524933"/>
              <a:gd name="T10" fmla="*/ 167822 w 11969073"/>
              <a:gd name="T11" fmla="*/ 0 h 524933"/>
              <a:gd name="T12" fmla="*/ 152999 w 11969073"/>
              <a:gd name="T13" fmla="*/ 0 h 524933"/>
              <a:gd name="T14" fmla="*/ 152999 w 11969073"/>
              <a:gd name="T15" fmla="*/ 507260 h 524933"/>
              <a:gd name="T16" fmla="*/ 107280 w 11969073"/>
              <a:gd name="T17" fmla="*/ 507260 h 524933"/>
              <a:gd name="T18" fmla="*/ 107280 w 11969073"/>
              <a:gd name="T19" fmla="*/ 0 h 524933"/>
              <a:gd name="T20" fmla="*/ 0 w 11969073"/>
              <a:gd name="T21" fmla="*/ 0 h 524933"/>
              <a:gd name="T22" fmla="*/ 0 w 11969073"/>
              <a:gd name="T23" fmla="*/ 524932 h 524933"/>
              <a:gd name="T24" fmla="*/ 33834 w 11969073"/>
              <a:gd name="T25" fmla="*/ 524932 h 524933"/>
              <a:gd name="T26" fmla="*/ 33834 w 11969073"/>
              <a:gd name="T27" fmla="*/ 23810 h 524933"/>
              <a:gd name="T28" fmla="*/ 79553 w 11969073"/>
              <a:gd name="T29" fmla="*/ 23810 h 524933"/>
              <a:gd name="T30" fmla="*/ 79553 w 11969073"/>
              <a:gd name="T31" fmla="*/ 524932 h 524933"/>
              <a:gd name="T32" fmla="*/ 167822 w 11969073"/>
              <a:gd name="T33" fmla="*/ 524932 h 524933"/>
              <a:gd name="T34" fmla="*/ 167822 w 11969073"/>
              <a:gd name="T35" fmla="*/ 524933 h 524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969073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1969073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lnTo>
                  <a:pt x="167822" y="524933"/>
                </a:lnTo>
                <a:close/>
              </a:path>
            </a:pathLst>
          </a:custGeom>
          <a:solidFill>
            <a:srgbClr val="28A9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 kern="1200">
          <a:solidFill>
            <a:srgbClr val="1A93C8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9pPr>
    </p:titleStyle>
    <p:bodyStyle>
      <a:lvl1pPr algn="l" defTabSz="685800" rtl="0" fontAlgn="base">
        <a:lnSpc>
          <a:spcPct val="90000"/>
        </a:lnSpc>
        <a:spcBef>
          <a:spcPts val="135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"/>
        <a:defRPr sz="2400" kern="1200">
          <a:solidFill>
            <a:srgbClr val="1A93C8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628650" indent="-342900" algn="l" defTabSz="685800" rtl="0" fontAlgn="base">
        <a:lnSpc>
          <a:spcPct val="130000"/>
        </a:lnSpc>
        <a:spcBef>
          <a:spcPct val="0"/>
        </a:spcBef>
        <a:spcAft>
          <a:spcPct val="0"/>
        </a:spcAft>
        <a:buSzPct val="80000"/>
        <a:buFont typeface="Wingdings" panose="05000000000000000000" pitchFamily="2" charset="2"/>
        <a:buChar char="ü"/>
        <a:defRPr sz="2000" kern="1200">
          <a:solidFill>
            <a:srgbClr val="000000"/>
          </a:solidFill>
          <a:latin typeface="+mn-lt"/>
          <a:ea typeface="+mn-ea"/>
          <a:cs typeface="+mn-cs"/>
          <a:sym typeface="宋体" panose="02010600030101010101" pitchFamily="2" charset="-122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  <a:sym typeface="宋体" panose="02010600030101010101" pitchFamily="2" charset="-122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  <a:sym typeface="宋体" panose="02010600030101010101" pitchFamily="2" charset="-122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300" kern="1200">
          <a:solidFill>
            <a:srgbClr val="7F7F7F"/>
          </a:solidFill>
          <a:latin typeface="+mn-lt"/>
          <a:ea typeface="幼圆" panose="02010509060101010101" pitchFamily="49" charset="-122"/>
          <a:cs typeface="+mn-cs"/>
          <a:sym typeface="宋体" panose="02010600030101010101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image" Target="../media/image13.png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image" Target="../media/image11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image" Target="../media/image14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image" Target="../media/image15.emf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35.xml"/><Relationship Id="rId7" Type="http://schemas.openxmlformats.org/officeDocument/2006/relationships/image" Target="../media/image22.png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1887" y="2677886"/>
            <a:ext cx="8501742" cy="1001485"/>
          </a:xfrm>
        </p:spPr>
        <p:txBody>
          <a:bodyPr/>
          <a:lstStyle/>
          <a:p>
            <a:r>
              <a:rPr lang="zh-CN" altLang="en-US" sz="4000" dirty="0" smtClean="0"/>
              <a:t>操作系统课程设计</a:t>
            </a:r>
            <a:endParaRPr lang="zh-CN" altLang="en-US" sz="4000" dirty="0" smtClean="0"/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28975" y="4695825"/>
            <a:ext cx="2625725" cy="466725"/>
          </a:xfrm>
        </p:spPr>
        <p:txBody>
          <a:bodyPr/>
          <a:lstStyle/>
          <a:p>
            <a:r>
              <a:rPr lang="zh-CN" altLang="en-US" sz="2400" smtClean="0">
                <a:solidFill>
                  <a:schemeClr val="tx1"/>
                </a:solidFill>
              </a:rPr>
              <a:t>Overview</a:t>
            </a:r>
            <a:endParaRPr lang="zh-CN" altLang="en-US" sz="2400" smtClean="0">
              <a:solidFill>
                <a:schemeClr val="tx1"/>
              </a:solidFill>
            </a:endParaRPr>
          </a:p>
          <a:p>
            <a:endParaRPr lang="zh-CN" altLang="en-US" smtClean="0">
              <a:solidFill>
                <a:schemeClr val="tx1"/>
              </a:solidFill>
            </a:endParaRPr>
          </a:p>
        </p:txBody>
      </p:sp>
      <p:pic>
        <p:nvPicPr>
          <p:cNvPr id="4" name="Picture 2" descr="http://www.sdu.edu.cn/2010/images/top222.jpg"/>
          <p:cNvPicPr>
            <a:picLocks noChangeAspect="1" noChangeArrowheads="1"/>
          </p:cNvPicPr>
          <p:nvPr/>
        </p:nvPicPr>
        <p:blipFill>
          <a:blip r:embed="rId1" cstate="print"/>
          <a:srcRect b="9109"/>
          <a:stretch>
            <a:fillRect/>
          </a:stretch>
        </p:blipFill>
        <p:spPr bwMode="auto">
          <a:xfrm>
            <a:off x="0" y="-1"/>
            <a:ext cx="9144000" cy="25472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55588"/>
            <a:ext cx="8077200" cy="5842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1080B"/>
                </a:solidFill>
              </a:rPr>
              <a:t>参考</a:t>
            </a:r>
            <a:r>
              <a:rPr lang="zh-CN" altLang="en-US" dirty="0">
                <a:solidFill>
                  <a:srgbClr val="01080B"/>
                </a:solidFill>
              </a:rPr>
              <a:t>资料</a:t>
            </a:r>
            <a:endParaRPr lang="zh-CN" altLang="en-US" dirty="0" smtClean="0">
              <a:solidFill>
                <a:srgbClr val="01080B"/>
              </a:solidFill>
            </a:endParaRPr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85775" y="1136649"/>
            <a:ext cx="8080375" cy="500289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参考教材</a:t>
            </a:r>
            <a:endParaRPr lang="en-US" altLang="zh-CN" sz="2000" dirty="0" smtClean="0"/>
          </a:p>
          <a:p>
            <a:pPr lvl="1" eaLnBrk="1" hangingPunct="1">
              <a:defRPr/>
            </a:pPr>
            <a:r>
              <a:rPr lang="en-US" altLang="zh-CN" sz="1800" dirty="0"/>
              <a:t>Operating System </a:t>
            </a:r>
            <a:r>
              <a:rPr lang="en-US" altLang="zh-CN" sz="1800" dirty="0" smtClean="0"/>
              <a:t>Concepts, Abraham </a:t>
            </a:r>
            <a:r>
              <a:rPr lang="en-US" altLang="zh-CN" sz="1800" dirty="0" err="1" smtClean="0"/>
              <a:t>Silberschatz</a:t>
            </a:r>
            <a:r>
              <a:rPr lang="en-US" altLang="zh-CN" sz="1800" dirty="0" smtClean="0"/>
              <a:t>, Seventh Edition, </a:t>
            </a:r>
            <a:r>
              <a:rPr lang="zh-CN" altLang="en-US" sz="1800" dirty="0" smtClean="0"/>
              <a:t>高等教育</a:t>
            </a:r>
            <a:r>
              <a:rPr lang="zh-CN" altLang="en-US" sz="1800" dirty="0"/>
              <a:t>出版社，</a:t>
            </a:r>
            <a:r>
              <a:rPr lang="en-US" altLang="zh-CN" sz="1800" dirty="0"/>
              <a:t>ISBN: </a:t>
            </a:r>
            <a:r>
              <a:rPr lang="en-US" altLang="zh-CN" sz="1800" dirty="0" smtClean="0"/>
              <a:t>978-7-04-020928-0</a:t>
            </a: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其它参考资料</a:t>
            </a:r>
            <a:endParaRPr lang="en-US" altLang="zh-CN" sz="20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 smtClean="0"/>
              <a:t> </a:t>
            </a:r>
            <a:r>
              <a:rPr lang="en-US" altLang="zh-CN" sz="1800" dirty="0" err="1"/>
              <a:t>Peiyi</a:t>
            </a:r>
            <a:r>
              <a:rPr lang="en-US" altLang="zh-CN" sz="1800" dirty="0"/>
              <a:t> Tang, Ron Addie,  nachos_introduction.pdf</a:t>
            </a:r>
            <a:r>
              <a:rPr lang="zh-CN" altLang="zh-CN" sz="1800" dirty="0"/>
              <a:t>，</a:t>
            </a:r>
            <a:r>
              <a:rPr lang="en-US" altLang="zh-CN" sz="1800" dirty="0"/>
              <a:t>University of Southern Queensland, 2002</a:t>
            </a:r>
            <a:endParaRPr lang="zh-CN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 err="1" smtClean="0"/>
              <a:t>Peiyi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Tang, Ron Addie,  nachos_study_book.pdf</a:t>
            </a:r>
            <a:r>
              <a:rPr lang="zh-CN" altLang="zh-CN" sz="1800" dirty="0"/>
              <a:t>，</a:t>
            </a:r>
            <a:r>
              <a:rPr lang="en-US" altLang="zh-CN" sz="1800" dirty="0"/>
              <a:t>University of Southern Queensland, </a:t>
            </a:r>
            <a:r>
              <a:rPr lang="en-US" altLang="zh-CN" sz="1800" dirty="0" smtClean="0"/>
              <a:t>2002</a:t>
            </a:r>
            <a:endParaRPr lang="en-US" altLang="zh-CN" sz="18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/>
              <a:t>A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road map through </a:t>
            </a:r>
            <a:r>
              <a:rPr lang="en-US" altLang="zh-CN" sz="1800" dirty="0" smtClean="0"/>
              <a:t>nachos.pdf 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for C++</a:t>
            </a:r>
            <a:r>
              <a:rPr lang="zh-CN" altLang="en-US" sz="1800" dirty="0" smtClean="0"/>
              <a:t>）</a:t>
            </a:r>
            <a:endParaRPr lang="zh-CN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 smtClean="0"/>
              <a:t> </a:t>
            </a:r>
            <a:r>
              <a:rPr lang="en-US" altLang="zh-CN" sz="1800" dirty="0"/>
              <a:t>Nachos-3.4</a:t>
            </a:r>
            <a:r>
              <a:rPr lang="zh-CN" altLang="zh-CN" sz="1800" dirty="0"/>
              <a:t>（</a:t>
            </a:r>
            <a:r>
              <a:rPr lang="en-US" altLang="zh-CN" sz="1800" dirty="0"/>
              <a:t>C++</a:t>
            </a:r>
            <a:r>
              <a:rPr lang="zh-CN" altLang="zh-CN" sz="1800" dirty="0"/>
              <a:t>）源代码</a:t>
            </a:r>
            <a:endParaRPr lang="zh-CN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 err="1" smtClean="0"/>
              <a:t>gdb</a:t>
            </a:r>
            <a:r>
              <a:rPr lang="zh-CN" altLang="zh-CN" sz="1800" dirty="0"/>
              <a:t>使用</a:t>
            </a:r>
            <a:r>
              <a:rPr lang="zh-CN" altLang="zh-CN" sz="1800" dirty="0" smtClean="0"/>
              <a:t>指南</a:t>
            </a:r>
            <a:endParaRPr lang="en-US" altLang="zh-CN" sz="18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 smtClean="0"/>
              <a:t>MIPS</a:t>
            </a:r>
            <a:r>
              <a:rPr lang="zh-CN" altLang="zh-CN" sz="1800" dirty="0"/>
              <a:t>指令集</a:t>
            </a:r>
            <a:endParaRPr lang="zh-CN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 smtClean="0"/>
              <a:t>i386</a:t>
            </a:r>
            <a:r>
              <a:rPr lang="zh-CN" altLang="zh-CN" sz="1800" dirty="0"/>
              <a:t>指令集</a:t>
            </a:r>
            <a:endParaRPr lang="zh-CN" altLang="zh-CN" sz="1800" dirty="0"/>
          </a:p>
          <a:p>
            <a:pPr lvl="1">
              <a:buFont typeface="Wingdings" panose="05000000000000000000" pitchFamily="2" charset="2"/>
              <a:buChar char="l"/>
            </a:pPr>
            <a:endParaRPr lang="zh-CN" altLang="zh-CN" sz="1400" dirty="0"/>
          </a:p>
          <a:p>
            <a:pPr marL="971550" lvl="1"/>
            <a:endParaRPr lang="en-US" altLang="zh-CN" dirty="0" smtClean="0">
              <a:solidFill>
                <a:srgbClr val="01080B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01080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55588"/>
            <a:ext cx="8077200" cy="5842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1080B"/>
                </a:solidFill>
              </a:rPr>
              <a:t>预期</a:t>
            </a:r>
            <a:r>
              <a:rPr lang="zh-CN" altLang="en-US" dirty="0">
                <a:solidFill>
                  <a:srgbClr val="01080B"/>
                </a:solidFill>
              </a:rPr>
              <a:t>收获</a:t>
            </a:r>
            <a:endParaRPr lang="zh-CN" altLang="en-US" dirty="0" smtClean="0">
              <a:solidFill>
                <a:srgbClr val="01080B"/>
              </a:solidFill>
            </a:endParaRPr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82600" y="1015464"/>
            <a:ext cx="8080375" cy="5451437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操作系统中线程的概念与管理</a:t>
            </a:r>
            <a:endParaRPr lang="en-US" altLang="zh-CN" sz="1800" dirty="0" smtClean="0"/>
          </a:p>
          <a:p>
            <a:pPr marL="971550" lvl="1">
              <a:lnSpc>
                <a:spcPct val="100000"/>
              </a:lnSpc>
            </a:pPr>
            <a:r>
              <a:rPr lang="zh-CN" altLang="en-US" sz="1600" dirty="0" smtClean="0"/>
              <a:t>线程的状态及转换</a:t>
            </a:r>
            <a:endParaRPr lang="en-US" altLang="zh-CN" sz="1600" dirty="0" smtClean="0"/>
          </a:p>
          <a:p>
            <a:pPr marL="971550" lvl="1">
              <a:lnSpc>
                <a:spcPct val="100000"/>
              </a:lnSpc>
            </a:pPr>
            <a:r>
              <a:rPr lang="zh-CN" altLang="en-US" sz="1600" dirty="0" smtClean="0"/>
              <a:t>线程的创建、调度、睡眠、</a:t>
            </a:r>
            <a:r>
              <a:rPr lang="en-US" altLang="zh-CN" sz="1600" dirty="0" smtClean="0"/>
              <a:t>Yield</a:t>
            </a:r>
            <a:r>
              <a:rPr lang="zh-CN" altLang="en-US" sz="1600" dirty="0" smtClean="0"/>
              <a:t>、终止、撤销等</a:t>
            </a:r>
            <a:endParaRPr lang="en-US" altLang="zh-CN" sz="1600" dirty="0" smtClean="0"/>
          </a:p>
          <a:p>
            <a:pPr marL="971550" lvl="1">
              <a:lnSpc>
                <a:spcPct val="100000"/>
              </a:lnSpc>
            </a:pPr>
            <a:r>
              <a:rPr lang="zh-CN" altLang="en-US" sz="1600" dirty="0" smtClean="0"/>
              <a:t>上下文切换</a:t>
            </a:r>
            <a:endParaRPr lang="en-US" altLang="zh-CN" sz="1600" dirty="0" smtClean="0"/>
          </a:p>
          <a:p>
            <a:pPr marL="971550" lvl="1">
              <a:lnSpc>
                <a:spcPct val="100000"/>
              </a:lnSpc>
            </a:pPr>
            <a:r>
              <a:rPr lang="zh-CN" altLang="en-US" sz="1600" dirty="0"/>
              <a:t>内核的初始化</a:t>
            </a:r>
            <a:r>
              <a:rPr lang="zh-CN" altLang="en-US" sz="1600" dirty="0" smtClean="0"/>
              <a:t>、第一</a:t>
            </a:r>
            <a:r>
              <a:rPr lang="zh-CN" altLang="en-US" sz="1600" dirty="0"/>
              <a:t>个</a:t>
            </a:r>
            <a:r>
              <a:rPr lang="zh-CN" altLang="en-US" sz="1600" dirty="0" smtClean="0"/>
              <a:t>线程的创建、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空闲处理（</a:t>
            </a:r>
            <a:r>
              <a:rPr lang="en-US" altLang="zh-CN" sz="1600" dirty="0" smtClean="0"/>
              <a:t>idle</a:t>
            </a:r>
            <a:r>
              <a:rPr lang="zh-CN" altLang="en-US" sz="1600" dirty="0" smtClean="0"/>
              <a:t>线程）等</a:t>
            </a:r>
            <a:endParaRPr lang="en-US" altLang="zh-CN" sz="1600" dirty="0" smtClean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操作系统中进程的</a:t>
            </a:r>
            <a:r>
              <a:rPr lang="zh-CN" altLang="en-US" sz="1800" dirty="0"/>
              <a:t>概念与</a:t>
            </a:r>
            <a:r>
              <a:rPr lang="zh-CN" altLang="en-US" sz="1800" dirty="0" smtClean="0"/>
              <a:t>管理</a:t>
            </a:r>
            <a:endParaRPr lang="en-US" altLang="zh-CN" sz="1800" dirty="0"/>
          </a:p>
          <a:p>
            <a:pPr marL="971550" lvl="1">
              <a:lnSpc>
                <a:spcPct val="100000"/>
              </a:lnSpc>
            </a:pPr>
            <a:r>
              <a:rPr lang="zh-CN" altLang="en-US" sz="1600" dirty="0" smtClean="0"/>
              <a:t>进程的创建与启动</a:t>
            </a:r>
            <a:endParaRPr lang="en-US" altLang="zh-CN" sz="1600" dirty="0"/>
          </a:p>
          <a:p>
            <a:pPr marL="971550" lvl="1">
              <a:lnSpc>
                <a:spcPct val="100000"/>
              </a:lnSpc>
            </a:pPr>
            <a:r>
              <a:rPr lang="zh-CN" altLang="en-US" sz="1600" dirty="0"/>
              <a:t>用户</a:t>
            </a:r>
            <a:r>
              <a:rPr lang="zh-CN" altLang="en-US" sz="1600" dirty="0" smtClean="0"/>
              <a:t>线程与核心线程的映射</a:t>
            </a:r>
            <a:endParaRPr lang="en-US" altLang="zh-CN" sz="1600" dirty="0" smtClean="0"/>
          </a:p>
          <a:p>
            <a:pPr marL="971550" lvl="1">
              <a:lnSpc>
                <a:spcPct val="100000"/>
              </a:lnSpc>
            </a:pPr>
            <a:r>
              <a:rPr lang="zh-CN" altLang="en-US" sz="1600" dirty="0"/>
              <a:t>多</a:t>
            </a:r>
            <a:r>
              <a:rPr lang="zh-CN" altLang="en-US" sz="1600" dirty="0" smtClean="0"/>
              <a:t>进程机制（多道程序）</a:t>
            </a:r>
            <a:endParaRPr lang="en-US" altLang="zh-CN" sz="1600" dirty="0"/>
          </a:p>
          <a:p>
            <a:pPr marL="971550" lvl="1">
              <a:lnSpc>
                <a:spcPct val="100000"/>
              </a:lnSpc>
            </a:pPr>
            <a:r>
              <a:rPr lang="zh-CN" altLang="en-US" sz="1600" dirty="0" smtClean="0"/>
              <a:t>系统调用的实现与使用（系统调用号、参数的传递及相应功能的实现）</a:t>
            </a:r>
            <a:endParaRPr lang="en-US" altLang="zh-CN" sz="1600" dirty="0" smtClean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/>
              <a:t>操作系统</a:t>
            </a:r>
            <a:r>
              <a:rPr lang="zh-CN" altLang="en-US" sz="1800" dirty="0" smtClean="0"/>
              <a:t>中</a:t>
            </a:r>
            <a:r>
              <a:rPr lang="zh-CN" altLang="en-US" sz="1800" dirty="0"/>
              <a:t>内存</a:t>
            </a:r>
            <a:r>
              <a:rPr lang="zh-CN" altLang="en-US" sz="1800" dirty="0" smtClean="0"/>
              <a:t>的</a:t>
            </a:r>
            <a:r>
              <a:rPr lang="zh-CN" altLang="en-US" sz="1800" dirty="0"/>
              <a:t>概念与管理</a:t>
            </a:r>
            <a:endParaRPr lang="en-US" altLang="zh-CN" sz="1800" dirty="0"/>
          </a:p>
          <a:p>
            <a:pPr marL="971550" lvl="1">
              <a:lnSpc>
                <a:spcPct val="100000"/>
              </a:lnSpc>
            </a:pPr>
            <a:r>
              <a:rPr lang="zh-CN" altLang="en-US" sz="1600" dirty="0" smtClean="0"/>
              <a:t>内存分配与释放、页表的创建与初始化（进程页表与系统页表）、地址变换</a:t>
            </a:r>
            <a:endParaRPr lang="en-US" altLang="zh-CN" sz="1600" dirty="0" smtClean="0"/>
          </a:p>
          <a:p>
            <a:pPr marL="971550" lvl="1">
              <a:lnSpc>
                <a:spcPct val="100000"/>
              </a:lnSpc>
            </a:pPr>
            <a:r>
              <a:rPr lang="zh-CN" altLang="en-US" sz="1600" dirty="0"/>
              <a:t>可</a:t>
            </a:r>
            <a:r>
              <a:rPr lang="zh-CN" altLang="en-US" sz="1600" dirty="0" smtClean="0"/>
              <a:t>执行文件装入到内存</a:t>
            </a:r>
            <a:endParaRPr lang="en-US" altLang="zh-CN" sz="1600" dirty="0" smtClean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/>
              <a:t>操作系统</a:t>
            </a:r>
            <a:r>
              <a:rPr lang="zh-CN" altLang="en-US" sz="1800" dirty="0" smtClean="0"/>
              <a:t>中</a:t>
            </a:r>
            <a:r>
              <a:rPr lang="zh-CN" altLang="en-US" sz="1800" dirty="0"/>
              <a:t>文件系统</a:t>
            </a:r>
            <a:r>
              <a:rPr lang="zh-CN" altLang="en-US" sz="1800" dirty="0" smtClean="0"/>
              <a:t>的</a:t>
            </a:r>
            <a:r>
              <a:rPr lang="zh-CN" altLang="en-US" sz="1800" dirty="0"/>
              <a:t>概念与管理</a:t>
            </a:r>
            <a:endParaRPr lang="en-US" altLang="zh-CN" sz="1800" dirty="0"/>
          </a:p>
          <a:p>
            <a:pPr marL="971550" lvl="1">
              <a:lnSpc>
                <a:spcPct val="100000"/>
              </a:lnSpc>
            </a:pPr>
            <a:r>
              <a:rPr lang="zh-CN" altLang="en-US" sz="1600" dirty="0" smtClean="0"/>
              <a:t>硬盘结构、硬盘格式化（文件系统的创建）、文件系统在硬盘布局</a:t>
            </a:r>
            <a:endParaRPr lang="en-US" altLang="zh-CN" sz="1600" dirty="0" smtClean="0"/>
          </a:p>
          <a:p>
            <a:pPr marL="971550" lvl="1">
              <a:lnSpc>
                <a:spcPct val="100000"/>
              </a:lnSpc>
            </a:pPr>
            <a:r>
              <a:rPr lang="zh-CN" altLang="en-US" sz="1600" dirty="0" smtClean="0"/>
              <a:t>空闲块的管理、目录表、</a:t>
            </a:r>
            <a:r>
              <a:rPr lang="en-US" altLang="zh-CN" sz="1600" dirty="0" smtClean="0"/>
              <a:t>FCB</a:t>
            </a:r>
            <a:r>
              <a:rPr lang="zh-CN" altLang="en-US" sz="1600" dirty="0" smtClean="0"/>
              <a:t>、硬盘块的分配（索引结构）</a:t>
            </a:r>
            <a:endParaRPr lang="en-US" altLang="zh-CN" sz="1600" dirty="0" smtClean="0"/>
          </a:p>
          <a:p>
            <a:pPr marL="971550" lvl="1">
              <a:lnSpc>
                <a:spcPct val="100000"/>
              </a:lnSpc>
            </a:pPr>
            <a:r>
              <a:rPr lang="zh-CN" altLang="en-US" sz="1600" dirty="0" smtClean="0"/>
              <a:t>文件的操作，如文件的创建、打开、读、写、关闭、删除等</a:t>
            </a:r>
            <a:endParaRPr lang="en-US" altLang="zh-CN" sz="1600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solidFill>
                  <a:srgbClr val="FF0000"/>
                </a:solidFill>
              </a:rPr>
              <a:t>掌握</a:t>
            </a:r>
            <a:r>
              <a:rPr lang="zh-CN" altLang="en-US" sz="1800" dirty="0" smtClean="0"/>
              <a:t>一门常用的编程语言，培养良好的编程习惯</a:t>
            </a:r>
            <a:endParaRPr lang="en-US" altLang="zh-CN" sz="1800" dirty="0" smtClean="0"/>
          </a:p>
          <a:p>
            <a:pPr marL="971550" lvl="1"/>
            <a:endParaRPr lang="en-US" altLang="zh-CN" dirty="0" smtClean="0">
              <a:solidFill>
                <a:srgbClr val="01080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Nacho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135063"/>
            <a:ext cx="8089900" cy="212593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dirty="0" smtClean="0"/>
              <a:t>Nachos</a:t>
            </a:r>
            <a:endParaRPr lang="en-US" altLang="zh-CN" dirty="0" smtClean="0"/>
          </a:p>
          <a:p>
            <a:pPr marL="971550" lvl="1">
              <a:buFont typeface="Wingdings" panose="05000000000000000000" pitchFamily="2" charset="2"/>
              <a:buChar char="n"/>
            </a:pPr>
            <a:r>
              <a:rPr lang="zh-CN" altLang="en-US" dirty="0"/>
              <a:t>烤干酪辣味玉米片（别名：墨西哥玉米片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971550" lvl="1">
              <a:buFont typeface="Wingdings" panose="05000000000000000000" pitchFamily="2" charset="2"/>
              <a:buChar char="n"/>
            </a:pPr>
            <a:r>
              <a:rPr lang="zh-CN" altLang="en-US" dirty="0" smtClean="0"/>
              <a:t>一道</a:t>
            </a:r>
            <a:r>
              <a:rPr lang="zh-CN" altLang="en-US" dirty="0"/>
              <a:t>美味的</a:t>
            </a:r>
            <a:r>
              <a:rPr lang="zh-CN" altLang="en-US" dirty="0" smtClean="0"/>
              <a:t>菜肴</a:t>
            </a:r>
            <a:endParaRPr lang="en-US" altLang="zh-CN" dirty="0" smtClean="0"/>
          </a:p>
          <a:p>
            <a:pPr marL="971550" lvl="1">
              <a:buFont typeface="Wingdings" panose="05000000000000000000" pitchFamily="2" charset="2"/>
              <a:buChar char="n"/>
            </a:pPr>
            <a:r>
              <a:rPr lang="zh-CN" altLang="en-US" dirty="0" smtClean="0"/>
              <a:t>是</a:t>
            </a:r>
            <a:r>
              <a:rPr lang="zh-CN" altLang="en-US" dirty="0"/>
              <a:t>玉米片和芝士酱配搭的</a:t>
            </a:r>
            <a:r>
              <a:rPr lang="zh-CN" altLang="en-US" dirty="0" smtClean="0"/>
              <a:t>零食</a:t>
            </a:r>
            <a:endParaRPr lang="en-US" altLang="zh-CN" dirty="0" smtClean="0"/>
          </a:p>
          <a:p>
            <a:pPr marL="971550" lvl="1">
              <a:buFont typeface="Wingdings" panose="05000000000000000000" pitchFamily="2" charset="2"/>
              <a:buChar char="n"/>
            </a:pPr>
            <a:r>
              <a:rPr lang="zh-CN" altLang="en-US" dirty="0" smtClean="0"/>
              <a:t>在</a:t>
            </a:r>
            <a:r>
              <a:rPr lang="zh-CN" altLang="en-US" dirty="0"/>
              <a:t>美国，电影院、体育场馆摊位常见的</a:t>
            </a:r>
            <a:r>
              <a:rPr lang="zh-CN" altLang="en-US" dirty="0" smtClean="0"/>
              <a:t>小吃</a:t>
            </a:r>
            <a:endParaRPr lang="en-US" altLang="zh-CN" dirty="0" smtClean="0"/>
          </a:p>
          <a:p>
            <a:pPr marL="971550" lvl="1"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  <p:pic>
        <p:nvPicPr>
          <p:cNvPr id="1026" name="Picture 2" descr="https://gss2.bdstatic.com/-fo3dSag_xI4khGkpoWK1HF6hhy/baike/c0%3Dbaike80%2C5%2C5%2C80%2C26/sign=bf1135eb8a8ba61ecbe3c07d205dfc6f/29381f30e924b899a7254a1966061d950a7bf6f1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68" y="3556268"/>
            <a:ext cx="3689311" cy="2770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725" y="3556269"/>
            <a:ext cx="3963280" cy="27704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Nachos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CN" sz="2800" dirty="0"/>
              <a:t>Nachos</a:t>
            </a:r>
            <a:endParaRPr lang="en-US" altLang="zh-CN" sz="2800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2400" dirty="0"/>
              <a:t>An instructional operating </a:t>
            </a:r>
            <a:r>
              <a:rPr lang="en-US" altLang="zh-CN" sz="2400" dirty="0" smtClean="0"/>
              <a:t>system</a:t>
            </a:r>
            <a:endParaRPr lang="en-US" altLang="zh-CN" sz="24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zh-CN" sz="2400" u="sng" dirty="0" smtClean="0">
                <a:solidFill>
                  <a:srgbClr val="FF0000"/>
                </a:solidFill>
              </a:rPr>
              <a:t>N</a:t>
            </a:r>
            <a:r>
              <a:rPr lang="zh-CN" altLang="zh-CN" sz="2400" dirty="0" smtClean="0"/>
              <a:t>ot </a:t>
            </a:r>
            <a:r>
              <a:rPr lang="zh-CN" altLang="zh-CN" sz="2400" u="sng" dirty="0">
                <a:solidFill>
                  <a:srgbClr val="FF0000"/>
                </a:solidFill>
              </a:rPr>
              <a:t>A</a:t>
            </a:r>
            <a:r>
              <a:rPr lang="zh-CN" altLang="zh-CN" sz="2400" dirty="0"/>
              <a:t>nother </a:t>
            </a:r>
            <a:r>
              <a:rPr lang="zh-CN" altLang="zh-CN" sz="2400" u="sng" dirty="0">
                <a:solidFill>
                  <a:srgbClr val="FF0000"/>
                </a:solidFill>
              </a:rPr>
              <a:t>C</a:t>
            </a:r>
            <a:r>
              <a:rPr lang="zh-CN" altLang="zh-CN" sz="2400" dirty="0"/>
              <a:t>ompletely </a:t>
            </a:r>
            <a:r>
              <a:rPr lang="zh-CN" altLang="zh-CN" sz="2400" u="sng" dirty="0">
                <a:solidFill>
                  <a:srgbClr val="FF0000"/>
                </a:solidFill>
              </a:rPr>
              <a:t>H</a:t>
            </a:r>
            <a:r>
              <a:rPr lang="zh-CN" altLang="zh-CN" sz="2400" dirty="0"/>
              <a:t>euristic </a:t>
            </a:r>
            <a:r>
              <a:rPr lang="zh-CN" altLang="zh-CN" sz="2400" u="sng" dirty="0">
                <a:solidFill>
                  <a:srgbClr val="FF0000"/>
                </a:solidFill>
              </a:rPr>
              <a:t>O</a:t>
            </a:r>
            <a:r>
              <a:rPr lang="zh-CN" altLang="zh-CN" sz="2400" dirty="0"/>
              <a:t>perating </a:t>
            </a:r>
            <a:r>
              <a:rPr lang="zh-CN" altLang="zh-CN" sz="2400" u="sng" dirty="0">
                <a:solidFill>
                  <a:srgbClr val="FF0000"/>
                </a:solidFill>
              </a:rPr>
              <a:t>S</a:t>
            </a:r>
            <a:r>
              <a:rPr lang="zh-CN" altLang="zh-CN" sz="2400" dirty="0"/>
              <a:t>ystem</a:t>
            </a:r>
            <a:endParaRPr lang="en-US" altLang="zh-CN" sz="2400" dirty="0"/>
          </a:p>
          <a:p>
            <a:pPr marL="971550" lvl="1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CN" sz="2800" dirty="0"/>
              <a:t>The original Nachos (C++)</a:t>
            </a:r>
            <a:endParaRPr lang="en-US" altLang="zh-CN" sz="2800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2400" dirty="0"/>
              <a:t>Developed at Berkeley in 1992, by </a:t>
            </a:r>
            <a:r>
              <a:rPr lang="en-US" altLang="zh-CN" sz="2400" dirty="0">
                <a:solidFill>
                  <a:srgbClr val="006600"/>
                </a:solidFill>
              </a:rPr>
              <a:t>Dan </a:t>
            </a:r>
            <a:r>
              <a:rPr lang="en-US" altLang="zh-CN" sz="2400" dirty="0" err="1">
                <a:solidFill>
                  <a:srgbClr val="006600"/>
                </a:solidFill>
              </a:rPr>
              <a:t>Hettena</a:t>
            </a:r>
            <a:r>
              <a:rPr lang="en-US" altLang="zh-CN" sz="2400" dirty="0">
                <a:solidFill>
                  <a:srgbClr val="006600"/>
                </a:solidFill>
              </a:rPr>
              <a:t> </a:t>
            </a:r>
            <a:r>
              <a:rPr lang="en-US" altLang="zh-CN" sz="2400" dirty="0"/>
              <a:t>&amp; </a:t>
            </a:r>
            <a:r>
              <a:rPr lang="en-US" altLang="zh-CN" sz="2400" dirty="0">
                <a:solidFill>
                  <a:srgbClr val="006600"/>
                </a:solidFill>
              </a:rPr>
              <a:t>Rick Cox</a:t>
            </a:r>
            <a:endParaRPr lang="en-US" altLang="zh-CN" sz="2400" dirty="0">
              <a:solidFill>
                <a:srgbClr val="006600"/>
              </a:solidFill>
            </a:endParaRPr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2400" dirty="0"/>
              <a:t>Written in </a:t>
            </a:r>
            <a:r>
              <a:rPr lang="en-US" altLang="zh-CN" sz="2400" dirty="0">
                <a:solidFill>
                  <a:srgbClr val="006600"/>
                </a:solidFill>
              </a:rPr>
              <a:t>a subset of C++ </a:t>
            </a:r>
            <a:r>
              <a:rPr lang="en-US" altLang="zh-CN" sz="2400" dirty="0"/>
              <a:t>(with a little assembly) </a:t>
            </a:r>
            <a:endParaRPr lang="en-US" altLang="zh-CN" sz="2400" dirty="0"/>
          </a:p>
          <a:p>
            <a:pPr marL="1371600" lvl="2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Assembly: context switch </a:t>
            </a:r>
            <a:endParaRPr lang="en-US" altLang="zh-CN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2400" dirty="0"/>
              <a:t>Run as a regular UNIX </a:t>
            </a:r>
            <a:r>
              <a:rPr lang="en-US" altLang="zh-CN" sz="2400" dirty="0" smtClean="0"/>
              <a:t>process</a:t>
            </a:r>
            <a:endParaRPr lang="en-US" altLang="zh-CN" sz="2400" dirty="0" smtClean="0"/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CN" sz="2800" dirty="0" smtClean="0"/>
              <a:t>Ported </a:t>
            </a:r>
            <a:r>
              <a:rPr lang="en-US" altLang="zh-CN" sz="2800" dirty="0">
                <a:solidFill>
                  <a:srgbClr val="006600"/>
                </a:solidFill>
              </a:rPr>
              <a:t>to Java </a:t>
            </a:r>
            <a:r>
              <a:rPr lang="en-US" altLang="zh-CN" sz="2800" dirty="0"/>
              <a:t>around 2011</a:t>
            </a:r>
            <a:endParaRPr lang="en-US" altLang="zh-CN" sz="2800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Nachos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dirty="0" smtClean="0"/>
              <a:t>Nachos</a:t>
            </a:r>
            <a:r>
              <a:rPr lang="zh-CN" altLang="zh-CN" dirty="0" smtClean="0"/>
              <a:t>系统设计</a:t>
            </a:r>
            <a:r>
              <a:rPr lang="zh-CN" altLang="zh-CN" dirty="0"/>
              <a:t>精良、结构</a:t>
            </a:r>
            <a:r>
              <a:rPr lang="zh-CN" altLang="zh-CN" dirty="0" smtClean="0"/>
              <a:t>紧凑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dirty="0" smtClean="0"/>
              <a:t>由</a:t>
            </a:r>
            <a:r>
              <a:rPr lang="zh-CN" altLang="zh-CN" dirty="0"/>
              <a:t>大约</a:t>
            </a:r>
            <a:r>
              <a:rPr lang="en-US" altLang="zh-CN" dirty="0"/>
              <a:t>9,500</a:t>
            </a:r>
            <a:r>
              <a:rPr lang="zh-CN" altLang="zh-CN" dirty="0"/>
              <a:t>行</a:t>
            </a:r>
            <a:r>
              <a:rPr lang="en-US" altLang="zh-CN" dirty="0"/>
              <a:t>C++</a:t>
            </a:r>
            <a:r>
              <a:rPr lang="zh-CN" altLang="zh-CN" dirty="0"/>
              <a:t>代码组</a:t>
            </a:r>
            <a:r>
              <a:rPr lang="zh-CN" altLang="zh-CN" dirty="0" smtClean="0"/>
              <a:t>成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dirty="0" smtClean="0"/>
              <a:t>做</a:t>
            </a:r>
            <a:r>
              <a:rPr lang="zh-CN" altLang="zh-CN" dirty="0"/>
              <a:t>了大量的</a:t>
            </a:r>
            <a:r>
              <a:rPr lang="zh-CN" altLang="zh-CN" dirty="0" smtClean="0"/>
              <a:t>注释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dirty="0" smtClean="0"/>
              <a:t>被</a:t>
            </a:r>
            <a:r>
              <a:rPr lang="zh-CN" altLang="zh-CN" dirty="0"/>
              <a:t>全世界众多高校用来辅助操作系统课程的</a:t>
            </a:r>
            <a:r>
              <a:rPr lang="zh-CN" altLang="zh-CN" dirty="0" smtClean="0"/>
              <a:t>教学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Nachos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4" y="1135063"/>
            <a:ext cx="8290235" cy="53451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dirty="0"/>
              <a:t>Nachos</a:t>
            </a:r>
            <a:r>
              <a:rPr lang="zh-CN" altLang="zh-CN" dirty="0"/>
              <a:t>系统包括两</a:t>
            </a:r>
            <a:r>
              <a:rPr lang="zh-CN" altLang="zh-CN" dirty="0" smtClean="0"/>
              <a:t>部分</a:t>
            </a:r>
            <a:endParaRPr lang="en-US" altLang="zh-CN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zh-CN" dirty="0" smtClean="0">
                <a:solidFill>
                  <a:srgbClr val="0016E2"/>
                </a:solidFill>
              </a:rPr>
              <a:t>硬件系统</a:t>
            </a:r>
            <a:endParaRPr lang="en-US" altLang="zh-CN" dirty="0" smtClean="0">
              <a:solidFill>
                <a:srgbClr val="0016E2"/>
              </a:solidFill>
            </a:endParaRPr>
          </a:p>
          <a:p>
            <a:pPr marL="1371600" lvl="2" indent="-342900">
              <a:buFont typeface="Wingdings" panose="05000000000000000000" pitchFamily="2" charset="2"/>
              <a:buChar char="ü"/>
            </a:pPr>
            <a:r>
              <a:rPr lang="zh-CN" altLang="en-US" sz="1800" dirty="0"/>
              <a:t>启动时创建</a:t>
            </a:r>
            <a:r>
              <a:rPr lang="zh-CN" altLang="en-US" sz="1800" dirty="0" smtClean="0"/>
              <a:t>了</a:t>
            </a:r>
            <a:r>
              <a:rPr lang="en-US" altLang="zh-CN" sz="1800" dirty="0" smtClean="0"/>
              <a:t>Nachos</a:t>
            </a:r>
            <a:r>
              <a:rPr lang="zh-CN" altLang="en-US" sz="1800" dirty="0" smtClean="0"/>
              <a:t>系统所需要的硬件系统（模拟硬件的工作过程）</a:t>
            </a:r>
            <a:endParaRPr lang="en-US" altLang="zh-CN" sz="1800" dirty="0"/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en-US" altLang="zh-CN" dirty="0" smtClean="0"/>
              <a:t>Interrupt Controller</a:t>
            </a:r>
            <a:endParaRPr lang="en-US" altLang="zh-CN" dirty="0"/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en-US" altLang="zh-CN" dirty="0" smtClean="0"/>
              <a:t>CPU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MIPS</a:t>
            </a:r>
            <a:r>
              <a:rPr lang="zh-CN" altLang="en-US" dirty="0" smtClean="0"/>
              <a:t>架构）</a:t>
            </a:r>
            <a:endParaRPr lang="en-US" altLang="zh-CN" dirty="0"/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Timer</a:t>
            </a:r>
            <a:endParaRPr lang="en-US" altLang="zh-CN" dirty="0"/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I/O</a:t>
            </a:r>
            <a:r>
              <a:rPr lang="zh-CN" altLang="zh-CN" dirty="0"/>
              <a:t>终端</a:t>
            </a:r>
            <a:endParaRPr lang="en-US" altLang="zh-CN" dirty="0"/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zh-CN" altLang="zh-CN" dirty="0" smtClean="0"/>
              <a:t>网卡</a:t>
            </a:r>
            <a:endParaRPr lang="en-US" altLang="zh-CN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0016E2"/>
                </a:solidFill>
              </a:rPr>
              <a:t>Nachos</a:t>
            </a:r>
            <a:r>
              <a:rPr lang="zh-CN" altLang="en-US" dirty="0" smtClean="0">
                <a:solidFill>
                  <a:srgbClr val="0016E2"/>
                </a:solidFill>
              </a:rPr>
              <a:t>内核（</a:t>
            </a:r>
            <a:r>
              <a:rPr lang="zh-CN" altLang="zh-CN" dirty="0" smtClean="0">
                <a:solidFill>
                  <a:srgbClr val="0016E2"/>
                </a:solidFill>
              </a:rPr>
              <a:t>操作系统</a:t>
            </a:r>
            <a:r>
              <a:rPr lang="zh-CN" altLang="en-US" dirty="0" smtClean="0">
                <a:solidFill>
                  <a:srgbClr val="0016E2"/>
                </a:solidFill>
              </a:rPr>
              <a:t>）</a:t>
            </a:r>
            <a:endParaRPr lang="en-US" altLang="zh-CN" dirty="0">
              <a:solidFill>
                <a:srgbClr val="0016E2"/>
              </a:solidFill>
            </a:endParaRPr>
          </a:p>
          <a:p>
            <a:pPr marL="1371600" lvl="2" indent="-342900"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solidFill>
                  <a:srgbClr val="7030A0"/>
                </a:solidFill>
              </a:rPr>
              <a:t>线程管理</a:t>
            </a:r>
            <a:endParaRPr lang="en-US" altLang="zh-CN" sz="1800" dirty="0" smtClean="0">
              <a:solidFill>
                <a:srgbClr val="7030A0"/>
              </a:solidFill>
            </a:endParaRPr>
          </a:p>
          <a:p>
            <a:pPr marL="1371600" lvl="2" indent="-342900"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solidFill>
                  <a:srgbClr val="7030A0"/>
                </a:solidFill>
              </a:rPr>
              <a:t>系统调用</a:t>
            </a:r>
            <a:endParaRPr lang="en-US" altLang="zh-CN" sz="1800" dirty="0" smtClean="0">
              <a:solidFill>
                <a:srgbClr val="7030A0"/>
              </a:solidFill>
            </a:endParaRPr>
          </a:p>
          <a:p>
            <a:pPr marL="1371600" lvl="2" indent="-342900"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solidFill>
                  <a:srgbClr val="7030A0"/>
                </a:solidFill>
              </a:rPr>
              <a:t>应用程序进程</a:t>
            </a:r>
            <a:endParaRPr lang="en-US" altLang="zh-CN" sz="1800" dirty="0" smtClean="0">
              <a:solidFill>
                <a:srgbClr val="7030A0"/>
              </a:solidFill>
            </a:endParaRPr>
          </a:p>
          <a:p>
            <a:pPr marL="1371600" lvl="2" indent="-342900"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solidFill>
                  <a:srgbClr val="7030A0"/>
                </a:solidFill>
              </a:rPr>
              <a:t>内存管理</a:t>
            </a:r>
            <a:endParaRPr lang="en-US" altLang="zh-CN" sz="1800" dirty="0" smtClean="0">
              <a:solidFill>
                <a:srgbClr val="7030A0"/>
              </a:solidFill>
            </a:endParaRPr>
          </a:p>
          <a:p>
            <a:pPr marL="1371600" lvl="2" indent="-342900"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solidFill>
                  <a:srgbClr val="7030A0"/>
                </a:solidFill>
              </a:rPr>
              <a:t>文件系统</a:t>
            </a:r>
            <a:endParaRPr lang="en-US" altLang="zh-CN" sz="1800" dirty="0" smtClean="0">
              <a:solidFill>
                <a:srgbClr val="7030A0"/>
              </a:solidFill>
            </a:endParaRPr>
          </a:p>
          <a:p>
            <a:pPr marL="1371600" lvl="2" indent="-342900">
              <a:buFont typeface="Wingdings" panose="05000000000000000000" pitchFamily="2" charset="2"/>
              <a:buChar char="ü"/>
            </a:pPr>
            <a:r>
              <a:rPr lang="zh-CN" altLang="en-US" sz="1800" dirty="0" smtClean="0"/>
              <a:t>虚拟存储器</a:t>
            </a:r>
            <a:endParaRPr lang="en-US" altLang="zh-CN" sz="1800" dirty="0" smtClean="0"/>
          </a:p>
          <a:p>
            <a:pPr marL="1371600" lvl="2" indent="-342900">
              <a:buFont typeface="Wingdings" panose="05000000000000000000" pitchFamily="2" charset="2"/>
              <a:buChar char="ü"/>
            </a:pPr>
            <a:r>
              <a:rPr lang="zh-CN" altLang="en-US" sz="1800" dirty="0" smtClean="0"/>
              <a:t>网络管理</a:t>
            </a:r>
            <a:endParaRPr lang="en-US" altLang="zh-CN" sz="1800" dirty="0" smtClean="0"/>
          </a:p>
          <a:p>
            <a:pPr marL="1371600" lvl="2" indent="-342900">
              <a:buFont typeface="Wingdings" panose="05000000000000000000" pitchFamily="2" charset="2"/>
              <a:buChar char="ü"/>
            </a:pPr>
            <a:r>
              <a:rPr lang="zh-CN" altLang="en-US" sz="1800" dirty="0">
                <a:solidFill>
                  <a:srgbClr val="7030A0"/>
                </a:solidFill>
              </a:rPr>
              <a:t>启动</a:t>
            </a:r>
            <a:r>
              <a:rPr lang="en-US" altLang="zh-CN" sz="1800" dirty="0">
                <a:solidFill>
                  <a:srgbClr val="7030A0"/>
                </a:solidFill>
              </a:rPr>
              <a:t>Nachos</a:t>
            </a:r>
            <a:endParaRPr lang="en-US" altLang="zh-CN" sz="1800" dirty="0">
              <a:solidFill>
                <a:srgbClr val="7030A0"/>
              </a:solidFill>
            </a:endParaRPr>
          </a:p>
          <a:p>
            <a:pPr marL="1371600" lvl="2" indent="-342900">
              <a:buFont typeface="Wingdings" panose="05000000000000000000" pitchFamily="2" charset="2"/>
              <a:buChar char="ü"/>
            </a:pPr>
            <a:endParaRPr lang="en-US" altLang="zh-CN" sz="1800" dirty="0" smtClean="0"/>
          </a:p>
          <a:p>
            <a:pPr marL="1371600" lvl="2" indent="-342900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971550" lvl="1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1371600" lvl="2" indent="-342900">
              <a:buFont typeface="Wingdings" panose="05000000000000000000" pitchFamily="2" charset="2"/>
              <a:buChar char="ü"/>
            </a:pP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3"/>
            <a:r>
              <a:rPr lang="en-US" altLang="zh-CN" dirty="0"/>
              <a:t>Interrupt Controller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 smtClean="0"/>
              <a:t>Interrupt</a:t>
            </a:r>
            <a:r>
              <a:rPr lang="zh-CN" altLang="en-US" sz="2000" dirty="0" smtClean="0"/>
              <a:t>类，</a:t>
            </a:r>
            <a:r>
              <a:rPr lang="en-US" altLang="zh-CN" sz="2000" dirty="0" smtClean="0"/>
              <a:t> </a:t>
            </a:r>
            <a:r>
              <a:rPr lang="zh-CN" altLang="en-US" sz="2000" dirty="0"/>
              <a:t>参见</a:t>
            </a:r>
            <a:r>
              <a:rPr lang="en-US" altLang="zh-CN" sz="2000" dirty="0" err="1"/>
              <a:t>interrupt.h</a:t>
            </a:r>
            <a:r>
              <a:rPr lang="zh-CN" altLang="en-US" sz="2000" dirty="0"/>
              <a:t>及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interrupt.cc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 smtClean="0"/>
              <a:t>模拟硬件中断</a:t>
            </a:r>
            <a:r>
              <a:rPr lang="zh-CN" altLang="en-US" sz="2000" dirty="0" smtClean="0"/>
              <a:t>控制器的作用及功能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将硬件提出的中断包装成一个</a:t>
            </a:r>
            <a:r>
              <a:rPr lang="en-US" altLang="zh-CN" sz="2000" dirty="0" err="1" smtClean="0"/>
              <a:t>PendingInterrupt</a:t>
            </a:r>
            <a:r>
              <a:rPr lang="zh-CN" altLang="en-US" sz="2000" dirty="0" smtClean="0"/>
              <a:t>对象</a:t>
            </a:r>
            <a:endParaRPr lang="en-US" altLang="zh-CN" sz="20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硬件设备提出中断请求时，需要给出相应的中断处理程序及其参数、从当前时间开始多长时间后可以响应该中断（</a:t>
            </a:r>
            <a:r>
              <a:rPr lang="en-US" altLang="zh-CN" sz="1800" dirty="0" smtClean="0"/>
              <a:t>when</a:t>
            </a:r>
            <a:r>
              <a:rPr lang="zh-CN" altLang="en-US" sz="1800" dirty="0" smtClean="0"/>
              <a:t>），以及中断类型</a:t>
            </a:r>
            <a:endParaRPr lang="en-US" altLang="zh-CN" sz="18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中断请求以“当前时间</a:t>
            </a:r>
            <a:r>
              <a:rPr lang="en-US" altLang="zh-CN" sz="1800" dirty="0" smtClean="0"/>
              <a:t>+when</a:t>
            </a:r>
            <a:r>
              <a:rPr lang="zh-CN" altLang="en-US" sz="1800" dirty="0" smtClean="0"/>
              <a:t>”构成一个升序队列</a:t>
            </a:r>
            <a:endParaRPr lang="en-US" altLang="zh-CN" sz="18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/>
              <a:t>硬件设备通过接口</a:t>
            </a:r>
            <a:r>
              <a:rPr lang="en-US" altLang="zh-CN" sz="1800" dirty="0" smtClean="0">
                <a:solidFill>
                  <a:srgbClr val="0016E2"/>
                </a:solidFill>
              </a:rPr>
              <a:t>Interrupt</a:t>
            </a:r>
            <a:r>
              <a:rPr lang="en-US" altLang="zh-CN" sz="1800" dirty="0">
                <a:solidFill>
                  <a:srgbClr val="0016E2"/>
                </a:solidFill>
              </a:rPr>
              <a:t>::Schedule(</a:t>
            </a:r>
            <a:r>
              <a:rPr lang="en-US" altLang="zh-CN" sz="1800" dirty="0" err="1">
                <a:solidFill>
                  <a:srgbClr val="0016E2"/>
                </a:solidFill>
              </a:rPr>
              <a:t>VoidFunctionPtr</a:t>
            </a:r>
            <a:r>
              <a:rPr lang="en-US" altLang="zh-CN" sz="1800" dirty="0">
                <a:solidFill>
                  <a:srgbClr val="0016E2"/>
                </a:solidFill>
              </a:rPr>
              <a:t> handler, _</a:t>
            </a:r>
            <a:r>
              <a:rPr lang="en-US" altLang="zh-CN" sz="1800" dirty="0" err="1">
                <a:solidFill>
                  <a:srgbClr val="0016E2"/>
                </a:solidFill>
              </a:rPr>
              <a:t>int</a:t>
            </a:r>
            <a:r>
              <a:rPr lang="en-US" altLang="zh-CN" sz="1800" dirty="0">
                <a:solidFill>
                  <a:srgbClr val="0016E2"/>
                </a:solidFill>
              </a:rPr>
              <a:t> </a:t>
            </a:r>
            <a:r>
              <a:rPr lang="en-US" altLang="zh-CN" sz="1800" dirty="0" err="1">
                <a:solidFill>
                  <a:srgbClr val="0016E2"/>
                </a:solidFill>
              </a:rPr>
              <a:t>arg</a:t>
            </a:r>
            <a:r>
              <a:rPr lang="en-US" altLang="zh-CN" sz="1800" dirty="0">
                <a:solidFill>
                  <a:srgbClr val="0016E2"/>
                </a:solidFill>
              </a:rPr>
              <a:t>, </a:t>
            </a:r>
            <a:r>
              <a:rPr lang="en-US" altLang="zh-CN" sz="1800" dirty="0" err="1">
                <a:solidFill>
                  <a:srgbClr val="0016E2"/>
                </a:solidFill>
              </a:rPr>
              <a:t>int</a:t>
            </a:r>
            <a:r>
              <a:rPr lang="en-US" altLang="zh-CN" sz="1800" dirty="0">
                <a:solidFill>
                  <a:srgbClr val="0016E2"/>
                </a:solidFill>
              </a:rPr>
              <a:t> </a:t>
            </a:r>
            <a:r>
              <a:rPr lang="en-US" altLang="zh-CN" sz="1800" dirty="0" err="1">
                <a:solidFill>
                  <a:srgbClr val="0016E2"/>
                </a:solidFill>
              </a:rPr>
              <a:t>fromNow</a:t>
            </a:r>
            <a:r>
              <a:rPr lang="en-US" altLang="zh-CN" sz="1800" dirty="0">
                <a:solidFill>
                  <a:srgbClr val="0016E2"/>
                </a:solidFill>
              </a:rPr>
              <a:t>, </a:t>
            </a:r>
            <a:r>
              <a:rPr lang="en-US" altLang="zh-CN" sz="1800" dirty="0" err="1">
                <a:solidFill>
                  <a:srgbClr val="0016E2"/>
                </a:solidFill>
              </a:rPr>
              <a:t>IntType</a:t>
            </a:r>
            <a:r>
              <a:rPr lang="en-US" altLang="zh-CN" sz="1800" dirty="0">
                <a:solidFill>
                  <a:srgbClr val="0016E2"/>
                </a:solidFill>
              </a:rPr>
              <a:t> type</a:t>
            </a:r>
            <a:r>
              <a:rPr lang="en-US" altLang="zh-CN" sz="1800" dirty="0" smtClean="0">
                <a:solidFill>
                  <a:srgbClr val="0016E2"/>
                </a:solidFill>
              </a:rPr>
              <a:t>)</a:t>
            </a:r>
            <a:r>
              <a:rPr lang="zh-CN" altLang="en-US" sz="1800" dirty="0"/>
              <a:t>提出中断请求</a:t>
            </a: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常用的</a:t>
            </a:r>
            <a:r>
              <a:rPr lang="zh-CN" altLang="zh-CN" sz="2000" dirty="0" smtClean="0"/>
              <a:t>供外部程序使用</a:t>
            </a:r>
            <a:r>
              <a:rPr lang="zh-CN" altLang="en-US" sz="2000" dirty="0" smtClean="0"/>
              <a:t>的</a:t>
            </a:r>
            <a:r>
              <a:rPr lang="zh-CN" altLang="zh-CN" sz="2000" dirty="0" smtClean="0"/>
              <a:t>接口</a:t>
            </a:r>
            <a:endParaRPr lang="en-US" altLang="zh-CN" sz="20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1800" dirty="0" smtClean="0">
                <a:solidFill>
                  <a:srgbClr val="0016E2"/>
                </a:solidFill>
              </a:rPr>
              <a:t>Interrupt</a:t>
            </a:r>
            <a:r>
              <a:rPr lang="en-US" altLang="zh-CN" sz="1800" dirty="0">
                <a:solidFill>
                  <a:srgbClr val="0016E2"/>
                </a:solidFill>
              </a:rPr>
              <a:t>::</a:t>
            </a:r>
            <a:r>
              <a:rPr lang="en-US" altLang="zh-CN" sz="1800" dirty="0" err="1">
                <a:solidFill>
                  <a:srgbClr val="0016E2"/>
                </a:solidFill>
              </a:rPr>
              <a:t>SetLevel</a:t>
            </a:r>
            <a:r>
              <a:rPr lang="en-US" altLang="zh-CN" sz="1800" dirty="0">
                <a:solidFill>
                  <a:srgbClr val="0016E2"/>
                </a:solidFill>
              </a:rPr>
              <a:t>(</a:t>
            </a:r>
            <a:r>
              <a:rPr lang="en-US" altLang="zh-CN" sz="1800" dirty="0" err="1">
                <a:solidFill>
                  <a:srgbClr val="0016E2"/>
                </a:solidFill>
              </a:rPr>
              <a:t>IntOff</a:t>
            </a:r>
            <a:r>
              <a:rPr lang="en-US" altLang="zh-CN" sz="1800" dirty="0" smtClean="0">
                <a:solidFill>
                  <a:srgbClr val="0016E2"/>
                </a:solidFill>
              </a:rPr>
              <a:t>)</a:t>
            </a:r>
            <a:r>
              <a:rPr lang="zh-CN" altLang="en-US" sz="1800" dirty="0" smtClean="0">
                <a:solidFill>
                  <a:srgbClr val="0016E2"/>
                </a:solidFill>
              </a:rPr>
              <a:t>：关中断</a:t>
            </a:r>
            <a:endParaRPr lang="en-US" altLang="zh-CN" sz="1800" dirty="0" smtClean="0">
              <a:solidFill>
                <a:srgbClr val="0016E2"/>
              </a:solidFill>
            </a:endParaRPr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0016E2"/>
                </a:solidFill>
              </a:rPr>
              <a:t>Interrupt::</a:t>
            </a:r>
            <a:r>
              <a:rPr lang="en-US" altLang="zh-CN" sz="1800" dirty="0" err="1">
                <a:solidFill>
                  <a:srgbClr val="0016E2"/>
                </a:solidFill>
              </a:rPr>
              <a:t>SetLevel</a:t>
            </a:r>
            <a:r>
              <a:rPr lang="en-US" altLang="zh-CN" sz="1800" dirty="0">
                <a:solidFill>
                  <a:srgbClr val="0016E2"/>
                </a:solidFill>
              </a:rPr>
              <a:t>(</a:t>
            </a:r>
            <a:r>
              <a:rPr lang="en-US" altLang="zh-CN" sz="1800" dirty="0" err="1">
                <a:solidFill>
                  <a:srgbClr val="0016E2"/>
                </a:solidFill>
              </a:rPr>
              <a:t>IntOn</a:t>
            </a:r>
            <a:r>
              <a:rPr lang="en-US" altLang="zh-CN" sz="1800" dirty="0" smtClean="0">
                <a:solidFill>
                  <a:srgbClr val="0016E2"/>
                </a:solidFill>
              </a:rPr>
              <a:t>)</a:t>
            </a:r>
            <a:r>
              <a:rPr lang="zh-CN" altLang="en-US" sz="1800" dirty="0">
                <a:solidFill>
                  <a:srgbClr val="0016E2"/>
                </a:solidFill>
              </a:rPr>
              <a:t>：</a:t>
            </a:r>
            <a:r>
              <a:rPr lang="zh-CN" altLang="zh-CN" sz="1800" dirty="0" smtClean="0">
                <a:solidFill>
                  <a:srgbClr val="0016E2"/>
                </a:solidFill>
              </a:rPr>
              <a:t>开中断</a:t>
            </a:r>
            <a:endParaRPr lang="en-US" altLang="zh-CN" sz="1800" dirty="0" smtClean="0">
              <a:solidFill>
                <a:srgbClr val="0016E2"/>
              </a:solidFill>
            </a:endParaRPr>
          </a:p>
          <a:p>
            <a:pPr marL="1314450" lvl="2" indent="-285750"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solidFill>
                  <a:srgbClr val="01080B"/>
                </a:solidFill>
              </a:rPr>
              <a:t>通过开关中断实现原子操作</a:t>
            </a:r>
            <a:endParaRPr lang="en-US" altLang="zh-CN" sz="1600" dirty="0" smtClean="0">
              <a:solidFill>
                <a:srgbClr val="01080B"/>
              </a:solidFill>
            </a:endParaRPr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1800" dirty="0" smtClean="0"/>
              <a:t>Interrupt::Idle()</a:t>
            </a:r>
            <a:r>
              <a:rPr lang="zh-CN" altLang="en-US" sz="1800" dirty="0" smtClean="0"/>
              <a:t>：线程调度时若就绪队列为空时执行该操作；</a:t>
            </a:r>
            <a:endParaRPr lang="en-US" altLang="zh-CN" sz="18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1800" dirty="0"/>
              <a:t>Interrupt::Halt()</a:t>
            </a:r>
            <a:r>
              <a:rPr lang="zh-CN" altLang="en-US" sz="1800" dirty="0"/>
              <a:t>：</a:t>
            </a:r>
            <a:r>
              <a:rPr lang="zh-CN" altLang="zh-CN" sz="1800" dirty="0"/>
              <a:t>停机操作；</a:t>
            </a:r>
            <a:endParaRPr lang="zh-CN" altLang="zh-CN" sz="1800" dirty="0"/>
          </a:p>
          <a:p>
            <a:pPr marL="971550" lvl="1">
              <a:buFont typeface="Wingdings" panose="05000000000000000000" pitchFamily="2" charset="2"/>
              <a:buChar char="l"/>
            </a:pPr>
            <a:endParaRPr lang="en-US" altLang="zh-CN" sz="1800" dirty="0"/>
          </a:p>
          <a:p>
            <a:pPr marL="971550" lvl="1">
              <a:buFont typeface="Wingdings" panose="05000000000000000000" pitchFamily="2" charset="2"/>
              <a:buChar char="l"/>
            </a:pPr>
            <a:endParaRPr lang="en-US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Interrupt Controller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何时响应中断</a:t>
            </a:r>
            <a:endParaRPr lang="en-US" altLang="zh-CN" sz="20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下述两种情况下，中断控制器检查中断请求队列，响应到期的中断</a:t>
            </a:r>
            <a:endParaRPr lang="en-US" altLang="zh-CN" sz="1800" dirty="0" smtClean="0"/>
          </a:p>
          <a:p>
            <a:pPr marL="1314450" lvl="2" indent="-285750">
              <a:buFont typeface="Wingdings" panose="05000000000000000000" pitchFamily="2" charset="2"/>
              <a:buChar char="ü"/>
            </a:pPr>
            <a:r>
              <a:rPr lang="zh-CN" altLang="zh-CN" sz="1600" dirty="0"/>
              <a:t>中断状态从关到开</a:t>
            </a:r>
            <a:r>
              <a:rPr lang="zh-CN" altLang="zh-CN" sz="1600" dirty="0" smtClean="0"/>
              <a:t>；</a:t>
            </a:r>
            <a:endParaRPr lang="en-US" altLang="zh-CN" sz="1600" dirty="0" smtClean="0"/>
          </a:p>
          <a:p>
            <a:pPr marL="1314450" lvl="2" indent="-285750">
              <a:buFont typeface="Wingdings" panose="05000000000000000000" pitchFamily="2" charset="2"/>
              <a:buChar char="ü"/>
            </a:pPr>
            <a:r>
              <a:rPr lang="en-US" altLang="zh-CN" sz="1600" dirty="0"/>
              <a:t>Nachos</a:t>
            </a:r>
            <a:r>
              <a:rPr lang="zh-CN" altLang="zh-CN" sz="1600" dirty="0"/>
              <a:t>的</a:t>
            </a:r>
            <a:r>
              <a:rPr lang="en-US" altLang="zh-CN" sz="1600" dirty="0"/>
              <a:t>CPU</a:t>
            </a:r>
            <a:r>
              <a:rPr lang="zh-CN" altLang="zh-CN" sz="1600" dirty="0"/>
              <a:t>执行完一条应用程序指令</a:t>
            </a:r>
            <a:r>
              <a:rPr lang="zh-CN" altLang="zh-CN" sz="1600" dirty="0" smtClean="0"/>
              <a:t>；</a:t>
            </a:r>
            <a:endParaRPr lang="en-US" altLang="zh-CN" sz="1600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上述</a:t>
            </a:r>
            <a:r>
              <a:rPr lang="zh-CN" altLang="en-US" sz="1800" dirty="0"/>
              <a:t>两种情况触发</a:t>
            </a:r>
            <a:r>
              <a:rPr lang="en-US" altLang="zh-CN" sz="1800" dirty="0"/>
              <a:t>Interrupt::</a:t>
            </a:r>
            <a:r>
              <a:rPr lang="en-US" altLang="zh-CN" sz="1800" dirty="0" err="1"/>
              <a:t>OneTick</a:t>
            </a:r>
            <a:r>
              <a:rPr lang="en-US" altLang="zh-CN" sz="1800" dirty="0"/>
              <a:t>()</a:t>
            </a:r>
            <a:r>
              <a:rPr lang="en-US" altLang="zh-CN" sz="1800" dirty="0">
                <a:sym typeface="Wingdings" panose="05000000000000000000" pitchFamily="2" charset="2"/>
              </a:rPr>
              <a:t></a:t>
            </a:r>
            <a:r>
              <a:rPr lang="en-US" altLang="zh-CN" sz="1800" dirty="0"/>
              <a:t>Interrupt::</a:t>
            </a:r>
            <a:r>
              <a:rPr lang="en-US" altLang="zh-CN" sz="1800" dirty="0" err="1"/>
              <a:t>CheckIfDue</a:t>
            </a:r>
            <a:r>
              <a:rPr lang="en-US" altLang="zh-CN" sz="1800" dirty="0" smtClean="0"/>
              <a:t>();</a:t>
            </a:r>
            <a:r>
              <a:rPr lang="zh-CN" altLang="en-US" sz="1800" dirty="0" smtClean="0"/>
              <a:t>检查是否有到期的中断，若有，则执行对应的中断处理程序；</a:t>
            </a:r>
            <a:endParaRPr lang="en-US" altLang="zh-CN" sz="1800" dirty="0"/>
          </a:p>
          <a:p>
            <a:pPr marL="971550" lvl="1">
              <a:buFont typeface="Wingdings" panose="05000000000000000000" pitchFamily="2" charset="2"/>
              <a:buChar char="n"/>
            </a:pPr>
            <a:endParaRPr lang="en-US" altLang="zh-CN" sz="1800" dirty="0"/>
          </a:p>
          <a:p>
            <a:pPr marL="971550" lvl="1">
              <a:buFont typeface="Wingdings" panose="05000000000000000000" pitchFamily="2" charset="2"/>
              <a:buChar char="n"/>
            </a:pPr>
            <a:endParaRPr lang="en-US" altLang="zh-CN" sz="1800" dirty="0" smtClean="0"/>
          </a:p>
          <a:p>
            <a:pPr marL="971550" lvl="1">
              <a:buFont typeface="Wingdings" panose="05000000000000000000" pitchFamily="2" charset="2"/>
              <a:buChar char="n"/>
            </a:pPr>
            <a:endParaRPr lang="en-US" altLang="zh-CN" sz="18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endParaRPr lang="en-US" altLang="zh-CN" sz="18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endParaRPr lang="en-US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Timer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 smtClean="0"/>
              <a:t>Timer</a:t>
            </a:r>
            <a:r>
              <a:rPr lang="zh-CN" altLang="en-US" sz="2000" dirty="0" smtClean="0"/>
              <a:t>类，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参见</a:t>
            </a:r>
            <a:r>
              <a:rPr lang="en-US" altLang="zh-CN" sz="2000" dirty="0" smtClean="0"/>
              <a:t>../machine/</a:t>
            </a:r>
            <a:r>
              <a:rPr lang="en-US" altLang="zh-CN" sz="2000" dirty="0" err="1" smtClean="0"/>
              <a:t>timer.h</a:t>
            </a:r>
            <a:r>
              <a:rPr lang="zh-CN" altLang="en-US" sz="2000" dirty="0"/>
              <a:t>及</a:t>
            </a:r>
            <a:r>
              <a:rPr lang="en-US" altLang="zh-CN" sz="2000" dirty="0"/>
              <a:t> timer.cc 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模拟定时器中断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如果创建了定时器设备，则定时器中断会调用</a:t>
            </a:r>
            <a:r>
              <a:rPr lang="en-US" altLang="zh-CN" sz="2000" dirty="0" smtClean="0"/>
              <a:t>Thread::Yield()</a:t>
            </a:r>
            <a:r>
              <a:rPr lang="zh-CN" altLang="en-US" sz="2000" dirty="0" smtClean="0"/>
              <a:t>，实现时间片轮转法线程调度</a:t>
            </a:r>
            <a:endParaRPr lang="en-US" altLang="zh-CN" sz="20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默认采用</a:t>
            </a:r>
            <a:r>
              <a:rPr lang="en-US" altLang="zh-CN" sz="1800" dirty="0" smtClean="0"/>
              <a:t>FCFS</a:t>
            </a:r>
            <a:r>
              <a:rPr lang="zh-CN" altLang="en-US" sz="1800" dirty="0" smtClean="0"/>
              <a:t>线程调度算法</a:t>
            </a:r>
            <a:endParaRPr lang="en-US" altLang="zh-CN" sz="18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 smtClean="0"/>
              <a:t>Nachos –</a:t>
            </a:r>
            <a:r>
              <a:rPr lang="en-US" altLang="zh-CN" sz="2000" dirty="0" err="1" smtClean="0"/>
              <a:t>rs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randomseeds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创建一个定时器设备（参见</a:t>
            </a:r>
            <a:r>
              <a:rPr lang="en-US" altLang="zh-CN" sz="2000" dirty="0" smtClean="0"/>
              <a:t>system.cc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时间片是一个随机数，不是定长</a:t>
            </a:r>
            <a:endParaRPr lang="en-US" altLang="zh-CN" sz="18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可以将时间片设定为定长的时间片</a:t>
            </a: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注：在调试应用程序进程时，为测试用户进程的并发执行过程，使用时间片轮转时，屏幕输出结果有时有些问题，但不影响线程的分时执行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CPU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013878"/>
            <a:ext cx="8089900" cy="53451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 smtClean="0"/>
              <a:t>Machine</a:t>
            </a:r>
            <a:r>
              <a:rPr lang="zh-CN" altLang="en-US" sz="2000" dirty="0" smtClean="0"/>
              <a:t>类，参见</a:t>
            </a:r>
            <a:r>
              <a:rPr lang="en-US" altLang="zh-CN" sz="2000" dirty="0" err="1" smtClean="0"/>
              <a:t>machine.h</a:t>
            </a:r>
            <a:r>
              <a:rPr lang="zh-CN" altLang="en-US" sz="2000" dirty="0" smtClean="0"/>
              <a:t>及</a:t>
            </a:r>
            <a:r>
              <a:rPr lang="en-US" altLang="zh-CN" sz="2000" dirty="0" smtClean="0"/>
              <a:t>machine.cc</a:t>
            </a:r>
            <a:r>
              <a:rPr lang="zh-CN" altLang="en-US" sz="2000" dirty="0" smtClean="0"/>
              <a:t>，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mipssim.cc</a:t>
            </a:r>
            <a:r>
              <a:rPr lang="zh-CN" altLang="en-US" sz="2000" dirty="0" smtClean="0"/>
              <a:t>及</a:t>
            </a:r>
            <a:r>
              <a:rPr lang="en-US" altLang="zh-CN" sz="2000" dirty="0" err="1" smtClean="0"/>
              <a:t>mipssim.h</a:t>
            </a:r>
            <a:r>
              <a:rPr lang="zh-CN" altLang="en-US" sz="2000" dirty="0" smtClean="0"/>
              <a:t>，</a:t>
            </a:r>
            <a:r>
              <a:rPr lang="en-US" altLang="zh-CN" sz="2000" dirty="0"/>
              <a:t> </a:t>
            </a:r>
            <a:r>
              <a:rPr lang="en-US" altLang="zh-CN" sz="2000" dirty="0" err="1" smtClean="0"/>
              <a:t>translate.h</a:t>
            </a:r>
            <a:r>
              <a:rPr lang="zh-CN" altLang="en-US" sz="2000" dirty="0" smtClean="0"/>
              <a:t>及</a:t>
            </a:r>
            <a:r>
              <a:rPr lang="en-US" altLang="zh-CN" sz="2000" dirty="0" smtClean="0"/>
              <a:t>translate.cc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模拟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的功能，执行</a:t>
            </a:r>
            <a:r>
              <a:rPr lang="en-US" altLang="zh-CN" sz="2000" dirty="0" smtClean="0"/>
              <a:t>Nachos</a:t>
            </a:r>
            <a:r>
              <a:rPr lang="zh-CN" altLang="en-US" sz="2000" dirty="0" smtClean="0"/>
              <a:t>的应用程序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基于</a:t>
            </a:r>
            <a:r>
              <a:rPr lang="en-US" altLang="zh-CN" sz="2000" dirty="0" smtClean="0"/>
              <a:t>MIPS</a:t>
            </a:r>
            <a:r>
              <a:rPr lang="zh-CN" altLang="en-US" sz="2000" dirty="0" smtClean="0"/>
              <a:t>架构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 smtClean="0"/>
              <a:t>Nachos</a:t>
            </a:r>
            <a:r>
              <a:rPr lang="zh-CN" altLang="en-US" sz="2000" dirty="0" smtClean="0"/>
              <a:t>作者提供的交叉编译环境 </a:t>
            </a:r>
            <a:r>
              <a:rPr lang="en-US" altLang="zh-CN" sz="2000" dirty="0" smtClean="0"/>
              <a:t>gcc-2.8.1-mips.tar.gz</a:t>
            </a:r>
            <a:r>
              <a:rPr lang="zh-CN" altLang="en-US" sz="2000" dirty="0" smtClean="0"/>
              <a:t>，将</a:t>
            </a:r>
            <a:r>
              <a:rPr lang="en-US" altLang="zh-CN" sz="2000" dirty="0" smtClean="0"/>
              <a:t>Nachos</a:t>
            </a:r>
            <a:r>
              <a:rPr lang="zh-CN" altLang="en-US" sz="2000" dirty="0" smtClean="0"/>
              <a:t>的应用程序（</a:t>
            </a:r>
            <a:r>
              <a:rPr lang="en-US" altLang="zh-CN" sz="2000" dirty="0" smtClean="0"/>
              <a:t>.c</a:t>
            </a:r>
            <a:r>
              <a:rPr lang="zh-CN" altLang="en-US" sz="2000" dirty="0" smtClean="0"/>
              <a:t>）编译成基于</a:t>
            </a:r>
            <a:r>
              <a:rPr lang="en-US" altLang="zh-CN" sz="2000" dirty="0" smtClean="0"/>
              <a:t>MIPS</a:t>
            </a:r>
            <a:r>
              <a:rPr lang="zh-CN" altLang="en-US" sz="2000" dirty="0" smtClean="0"/>
              <a:t>架构的可执行程序（</a:t>
            </a:r>
            <a:r>
              <a:rPr lang="en-US" altLang="zh-CN" sz="2000" dirty="0" smtClean="0"/>
              <a:t>.</a:t>
            </a:r>
            <a:r>
              <a:rPr lang="en-US" altLang="zh-CN" sz="2000" dirty="0" err="1" smtClean="0"/>
              <a:t>noff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1800" dirty="0" smtClean="0"/>
              <a:t>Nachos</a:t>
            </a:r>
            <a:r>
              <a:rPr lang="zh-CN" altLang="en-US" sz="1800" dirty="0" smtClean="0"/>
              <a:t>应用程序示例参考</a:t>
            </a:r>
            <a:r>
              <a:rPr lang="en-US" altLang="zh-CN" sz="1800" dirty="0" smtClean="0"/>
              <a:t>../test</a:t>
            </a:r>
            <a:r>
              <a:rPr lang="zh-CN" altLang="en-US" sz="1800" dirty="0" smtClean="0"/>
              <a:t>目录下的几个</a:t>
            </a:r>
            <a:r>
              <a:rPr lang="en-US" altLang="zh-CN" sz="1800" dirty="0" smtClean="0"/>
              <a:t>.c</a:t>
            </a:r>
            <a:r>
              <a:rPr lang="zh-CN" altLang="en-US" sz="1800" dirty="0" smtClean="0"/>
              <a:t>程序</a:t>
            </a:r>
            <a:endParaRPr lang="en-US" altLang="zh-CN" sz="18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/>
              <a:t>Nachos</a:t>
            </a:r>
            <a:r>
              <a:rPr lang="zh-CN" altLang="en-US" sz="2000" dirty="0"/>
              <a:t>应用程序（</a:t>
            </a:r>
            <a:r>
              <a:rPr lang="en-US" altLang="zh-CN" sz="2000" dirty="0"/>
              <a:t>.c</a:t>
            </a:r>
            <a:r>
              <a:rPr lang="zh-CN" altLang="en-US" sz="2000" dirty="0" smtClean="0"/>
              <a:t>）</a:t>
            </a:r>
            <a:endParaRPr lang="en-US" altLang="zh-CN" sz="2000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/>
              <a:t>目的是为了测试</a:t>
            </a:r>
            <a:r>
              <a:rPr lang="en-US" altLang="zh-CN" sz="1800" dirty="0"/>
              <a:t>Nachos</a:t>
            </a:r>
            <a:r>
              <a:rPr lang="zh-CN" altLang="en-US" sz="1800" dirty="0"/>
              <a:t>的系统调用，以及</a:t>
            </a:r>
            <a:r>
              <a:rPr lang="en-US" altLang="zh-CN" sz="1800" dirty="0"/>
              <a:t>Nachos</a:t>
            </a:r>
            <a:r>
              <a:rPr lang="zh-CN" altLang="en-US" sz="1800" dirty="0"/>
              <a:t>运行应用程序的过程；</a:t>
            </a:r>
            <a:endParaRPr lang="en-US" altLang="zh-CN" sz="1800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语法与</a:t>
            </a:r>
            <a:r>
              <a:rPr lang="en-US" altLang="zh-CN" sz="1800" dirty="0" smtClean="0"/>
              <a:t>C</a:t>
            </a:r>
            <a:r>
              <a:rPr lang="zh-CN" altLang="en-US" sz="1800" dirty="0" smtClean="0"/>
              <a:t>语言类似，但受限很多，如不支持变量初始化等；</a:t>
            </a:r>
            <a:endParaRPr lang="en-US" altLang="zh-CN" sz="18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由于使用</a:t>
            </a:r>
            <a:r>
              <a:rPr lang="en-US" altLang="zh-CN" sz="1800" dirty="0" smtClean="0"/>
              <a:t>Nachos</a:t>
            </a:r>
            <a:r>
              <a:rPr lang="zh-CN" altLang="en-US" sz="1800" dirty="0" smtClean="0"/>
              <a:t>作者提供的交叉编译器进行编译，因此功能仅包含</a:t>
            </a:r>
            <a:r>
              <a:rPr lang="en-US" altLang="zh-CN" sz="1800" dirty="0" smtClean="0"/>
              <a:t>C</a:t>
            </a:r>
            <a:r>
              <a:rPr lang="zh-CN" altLang="en-US" sz="1800" dirty="0" smtClean="0"/>
              <a:t>语言的一个很小的子集，基本不支持</a:t>
            </a:r>
            <a:r>
              <a:rPr lang="en-US" altLang="zh-CN" sz="1800" dirty="0" smtClean="0"/>
              <a:t>C</a:t>
            </a:r>
            <a:r>
              <a:rPr lang="zh-CN" altLang="en-US" sz="1800" dirty="0" smtClean="0"/>
              <a:t>的标准函数；</a:t>
            </a: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 noChangeArrowheads="1"/>
          </p:cNvSpPr>
          <p:nvPr>
            <p:ph type="subTitle" idx="1"/>
          </p:nvPr>
        </p:nvSpPr>
        <p:spPr>
          <a:xfrm>
            <a:off x="3334022" y="4441825"/>
            <a:ext cx="2706370" cy="1815465"/>
          </a:xfrm>
        </p:spPr>
        <p:txBody>
          <a:bodyPr/>
          <a:lstStyle/>
          <a:p>
            <a:pPr algn="l"/>
            <a:r>
              <a:rPr lang="en-US" altLang="zh-CN" b="1" dirty="0">
                <a:solidFill>
                  <a:schemeClr val="tx1"/>
                </a:solidFill>
              </a:rPr>
              <a:t>Cell: 156-5002-5801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l"/>
            <a:r>
              <a:rPr lang="en-US" altLang="zh-CN" b="1" dirty="0">
                <a:solidFill>
                  <a:schemeClr val="tx1"/>
                </a:solidFill>
              </a:rPr>
              <a:t>Email: hfx@sdu.edu.cn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l"/>
            <a:r>
              <a:rPr lang="en-US" altLang="zh-CN" b="1" dirty="0">
                <a:solidFill>
                  <a:schemeClr val="tx1"/>
                </a:solidFill>
              </a:rPr>
              <a:t>Email: 252854866@qq.com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l"/>
            <a:r>
              <a:rPr lang="en-US" altLang="zh-CN" b="1" dirty="0">
                <a:solidFill>
                  <a:schemeClr val="tx1"/>
                </a:solidFill>
              </a:rPr>
              <a:t>Office: </a:t>
            </a:r>
            <a:r>
              <a:rPr lang="en-US" altLang="zh-CN" b="1" dirty="0" smtClean="0">
                <a:solidFill>
                  <a:schemeClr val="tx1"/>
                </a:solidFill>
              </a:rPr>
              <a:t>N3</a:t>
            </a:r>
            <a:r>
              <a:rPr lang="zh-CN" altLang="en-US" b="1" dirty="0" smtClean="0">
                <a:solidFill>
                  <a:schemeClr val="tx1"/>
                </a:solidFill>
              </a:rPr>
              <a:t>楼</a:t>
            </a:r>
            <a:r>
              <a:rPr lang="en-US" altLang="zh-CN" b="1" dirty="0" smtClean="0">
                <a:solidFill>
                  <a:schemeClr val="tx1"/>
                </a:solidFill>
              </a:rPr>
              <a:t>122-2</a:t>
            </a:r>
            <a:r>
              <a:rPr lang="zh-CN" altLang="en-US" b="1" dirty="0" smtClean="0">
                <a:solidFill>
                  <a:schemeClr val="tx1"/>
                </a:solidFill>
              </a:rPr>
              <a:t>房间</a:t>
            </a:r>
            <a:endParaRPr lang="zh-CN" altLang="en-US" b="1" dirty="0">
              <a:solidFill>
                <a:schemeClr val="tx1"/>
              </a:solidFill>
            </a:endParaRPr>
          </a:p>
          <a:p>
            <a:pPr algn="l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 noChangeArrowheads="1"/>
          </p:cNvSpPr>
          <p:nvPr>
            <p:ph type="ctrTitle"/>
          </p:nvPr>
        </p:nvSpPr>
        <p:spPr>
          <a:xfrm>
            <a:off x="714375" y="2863866"/>
            <a:ext cx="7058025" cy="1310367"/>
          </a:xfrm>
        </p:spPr>
        <p:txBody>
          <a:bodyPr/>
          <a:lstStyle/>
          <a:p>
            <a:r>
              <a:rPr lang="zh-CN" altLang="en-US" dirty="0"/>
              <a:t>韩芳</a:t>
            </a:r>
            <a:r>
              <a:rPr lang="zh-CN" altLang="en-US" dirty="0" smtClean="0"/>
              <a:t>溪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zh-CN" altLang="en-US" sz="1800" dirty="0" smtClean="0"/>
              <a:t>山东大学计算机科学与技术学院</a:t>
            </a:r>
            <a:endParaRPr lang="en-US" altLang="zh-CN" sz="1800" dirty="0"/>
          </a:p>
        </p:txBody>
      </p:sp>
      <p:pic>
        <p:nvPicPr>
          <p:cNvPr id="4" name="Picture 2" descr="http://www.sdu.edu.cn/2010/images/top222.jpg"/>
          <p:cNvPicPr>
            <a:picLocks noChangeAspect="1" noChangeArrowheads="1"/>
          </p:cNvPicPr>
          <p:nvPr/>
        </p:nvPicPr>
        <p:blipFill>
          <a:blip r:embed="rId1" cstate="print"/>
          <a:srcRect b="9109"/>
          <a:stretch>
            <a:fillRect/>
          </a:stretch>
        </p:blipFill>
        <p:spPr bwMode="auto">
          <a:xfrm>
            <a:off x="0" y="-1"/>
            <a:ext cx="9144000" cy="25472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Nachos</a:t>
            </a:r>
            <a:r>
              <a:rPr lang="zh-CN" altLang="en-US" dirty="0" smtClean="0"/>
              <a:t>线程管理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035910"/>
            <a:ext cx="8173483" cy="548607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 smtClean="0"/>
              <a:t>线程状态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 smtClean="0"/>
              <a:t>线程创建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 smtClean="0"/>
              <a:t>线程就绪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 smtClean="0"/>
              <a:t>线程</a:t>
            </a:r>
            <a:r>
              <a:rPr lang="zh-CN" altLang="zh-CN" sz="2000" dirty="0"/>
              <a:t>睡眠（等待、阻塞）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/>
              <a:t>释放</a:t>
            </a:r>
            <a:r>
              <a:rPr lang="en-US" altLang="zh-CN" sz="2000" dirty="0"/>
              <a:t>CPU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/>
              <a:t>线程终止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/>
              <a:t>线程撤销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/>
              <a:t>线程</a:t>
            </a:r>
            <a:r>
              <a:rPr lang="zh-CN" altLang="zh-CN" sz="2000" dirty="0" smtClean="0"/>
              <a:t>调度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上下文切换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b="1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rgbClr val="0016E2"/>
                </a:solidFill>
              </a:rPr>
              <a:t>结合线程的状态转换图思考线程的这些操作</a:t>
            </a:r>
            <a:endParaRPr lang="zh-CN" altLang="zh-CN" sz="2000" dirty="0">
              <a:solidFill>
                <a:srgbClr val="0016E2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线程状态</a:t>
            </a:r>
            <a:r>
              <a:rPr lang="en-US" altLang="zh-CN" dirty="0" smtClean="0"/>
              <a:t> 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936759"/>
            <a:ext cx="8437888" cy="548607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 err="1" smtClean="0"/>
              <a:t>enum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ThreadStatus</a:t>
            </a:r>
            <a:r>
              <a:rPr lang="en-US" altLang="zh-CN" sz="2000" dirty="0"/>
              <a:t> { JUST_CREATED, RUNNING, READY, BLOCKED </a:t>
            </a:r>
            <a:r>
              <a:rPr lang="en-US" altLang="zh-CN" sz="2000" dirty="0" smtClean="0"/>
              <a:t>};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 smtClean="0"/>
              <a:t>参见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../</a:t>
            </a:r>
            <a:r>
              <a:rPr lang="en-US" altLang="zh-CN" sz="2000" dirty="0" smtClean="0"/>
              <a:t>threads/</a:t>
            </a:r>
            <a:r>
              <a:rPr lang="en-US" altLang="zh-CN" sz="2000" dirty="0" err="1" smtClean="0"/>
              <a:t>thread.h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rgbClr val="006600"/>
                </a:solidFill>
              </a:rPr>
              <a:t>阅读</a:t>
            </a:r>
            <a:r>
              <a:rPr lang="en-US" altLang="zh-CN" sz="2000" dirty="0">
                <a:solidFill>
                  <a:srgbClr val="006600"/>
                </a:solidFill>
              </a:rPr>
              <a:t>../</a:t>
            </a:r>
            <a:r>
              <a:rPr lang="en-US" altLang="zh-CN" sz="2000" dirty="0" smtClean="0">
                <a:solidFill>
                  <a:srgbClr val="006600"/>
                </a:solidFill>
              </a:rPr>
              <a:t>threads/thread.cc</a:t>
            </a:r>
            <a:r>
              <a:rPr lang="zh-CN" altLang="en-US" sz="2000" dirty="0" smtClean="0">
                <a:solidFill>
                  <a:srgbClr val="006600"/>
                </a:solidFill>
              </a:rPr>
              <a:t>中</a:t>
            </a:r>
            <a:r>
              <a:rPr lang="en-US" altLang="zh-CN" sz="2000" dirty="0" smtClean="0">
                <a:solidFill>
                  <a:srgbClr val="006600"/>
                </a:solidFill>
              </a:rPr>
              <a:t>Thread::Thread(..)</a:t>
            </a:r>
            <a:r>
              <a:rPr lang="zh-CN" altLang="en-US" sz="2000" dirty="0" smtClean="0">
                <a:solidFill>
                  <a:srgbClr val="006600"/>
                </a:solidFill>
              </a:rPr>
              <a:t>与</a:t>
            </a:r>
            <a:r>
              <a:rPr lang="en-US" altLang="zh-CN" sz="2000" dirty="0">
                <a:solidFill>
                  <a:srgbClr val="006600"/>
                </a:solidFill>
              </a:rPr>
              <a:t>Thread</a:t>
            </a:r>
            <a:r>
              <a:rPr lang="en-US" altLang="zh-CN" sz="2000" dirty="0" smtClean="0">
                <a:solidFill>
                  <a:srgbClr val="006600"/>
                </a:solidFill>
              </a:rPr>
              <a:t>::</a:t>
            </a:r>
            <a:r>
              <a:rPr lang="en-US" altLang="zh-CN" sz="2000" dirty="0">
                <a:solidFill>
                  <a:srgbClr val="006600"/>
                </a:solidFill>
              </a:rPr>
              <a:t>Fork</a:t>
            </a:r>
            <a:r>
              <a:rPr lang="en-US" altLang="zh-CN" sz="2000" dirty="0" smtClean="0">
                <a:solidFill>
                  <a:srgbClr val="006600"/>
                </a:solidFill>
              </a:rPr>
              <a:t>(..)</a:t>
            </a:r>
            <a:r>
              <a:rPr lang="zh-CN" altLang="en-US" sz="2000" dirty="0" smtClean="0">
                <a:solidFill>
                  <a:srgbClr val="006600"/>
                </a:solidFill>
              </a:rPr>
              <a:t>，结合教材中的进程状态图，理解状态</a:t>
            </a:r>
            <a:r>
              <a:rPr lang="en-US" altLang="zh-CN" sz="2000" dirty="0" smtClean="0">
                <a:solidFill>
                  <a:srgbClr val="006600"/>
                </a:solidFill>
              </a:rPr>
              <a:t>JUST_CREATED</a:t>
            </a:r>
            <a:r>
              <a:rPr lang="zh-CN" altLang="en-US" sz="2000" dirty="0" smtClean="0">
                <a:solidFill>
                  <a:srgbClr val="006600"/>
                </a:solidFill>
              </a:rPr>
              <a:t>与</a:t>
            </a:r>
            <a:r>
              <a:rPr lang="en-US" altLang="zh-CN" sz="2000" dirty="0" smtClean="0">
                <a:solidFill>
                  <a:srgbClr val="006600"/>
                </a:solidFill>
              </a:rPr>
              <a:t>READY</a:t>
            </a:r>
            <a:r>
              <a:rPr lang="zh-CN" altLang="en-US" sz="2000" dirty="0" smtClean="0">
                <a:solidFill>
                  <a:srgbClr val="006600"/>
                </a:solidFill>
              </a:rPr>
              <a:t>的区别；</a:t>
            </a:r>
            <a:endParaRPr lang="en-US" altLang="zh-CN" sz="2000" dirty="0" smtClean="0">
              <a:solidFill>
                <a:srgbClr val="0066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 marL="1314450" lvl="2" indent="-285750">
              <a:buFont typeface="Wingdings" panose="05000000000000000000" pitchFamily="2" charset="2"/>
              <a:buChar char="ü"/>
            </a:pPr>
            <a:endParaRPr lang="en-US" altLang="zh-CN" sz="1600" dirty="0"/>
          </a:p>
          <a:p>
            <a:pPr marL="685800" lvl="2" indent="0">
              <a:buNone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b="1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线程创建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936759"/>
            <a:ext cx="8437888" cy="5486075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en-US" sz="1800" dirty="0" smtClean="0">
                <a:solidFill>
                  <a:srgbClr val="0016E2"/>
                </a:solidFill>
              </a:rPr>
              <a:t>主</a:t>
            </a:r>
            <a:r>
              <a:rPr lang="zh-CN" altLang="en-US" sz="1800" dirty="0">
                <a:solidFill>
                  <a:srgbClr val="0016E2"/>
                </a:solidFill>
              </a:rPr>
              <a:t>线程</a:t>
            </a:r>
            <a:r>
              <a:rPr lang="en-US" altLang="zh-CN" sz="1800" dirty="0">
                <a:solidFill>
                  <a:srgbClr val="0016E2"/>
                </a:solidFill>
              </a:rPr>
              <a:t>main</a:t>
            </a:r>
            <a:r>
              <a:rPr lang="zh-CN" altLang="en-US" sz="1800" dirty="0">
                <a:solidFill>
                  <a:srgbClr val="0016E2"/>
                </a:solidFill>
              </a:rPr>
              <a:t>（参见</a:t>
            </a:r>
            <a:r>
              <a:rPr lang="en-US" altLang="zh-CN" sz="1800" dirty="0">
                <a:solidFill>
                  <a:srgbClr val="0016E2"/>
                </a:solidFill>
              </a:rPr>
              <a:t>../threads/system.cc</a:t>
            </a:r>
            <a:r>
              <a:rPr lang="zh-CN" altLang="en-US" sz="1800" dirty="0">
                <a:solidFill>
                  <a:srgbClr val="0016E2"/>
                </a:solidFill>
              </a:rPr>
              <a:t>中</a:t>
            </a:r>
            <a:r>
              <a:rPr lang="en-US" altLang="zh-CN" sz="1800" dirty="0">
                <a:solidFill>
                  <a:srgbClr val="0016E2"/>
                </a:solidFill>
              </a:rPr>
              <a:t>Initialize(…)</a:t>
            </a:r>
            <a:r>
              <a:rPr lang="zh-CN" altLang="en-US" sz="1800" dirty="0" smtClean="0">
                <a:solidFill>
                  <a:srgbClr val="0016E2"/>
                </a:solidFill>
              </a:rPr>
              <a:t>）</a:t>
            </a:r>
            <a:endParaRPr lang="en-US" altLang="zh-CN" sz="1800" dirty="0" smtClean="0">
              <a:solidFill>
                <a:srgbClr val="0016E2"/>
              </a:solidFill>
            </a:endParaRPr>
          </a:p>
          <a:p>
            <a:pPr marL="971550" lvl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zh-CN" altLang="en-US" sz="1600" dirty="0"/>
              <a:t>系统初始化内核时，建立了</a:t>
            </a:r>
            <a:r>
              <a:rPr lang="en-US" altLang="zh-CN" sz="1600" dirty="0"/>
              <a:t>Nachos</a:t>
            </a:r>
            <a:r>
              <a:rPr lang="zh-CN" altLang="en-US" sz="1600" dirty="0"/>
              <a:t>的第一个线程，即主线程</a:t>
            </a:r>
            <a:r>
              <a:rPr lang="en-US" altLang="zh-CN" sz="1600" dirty="0" smtClean="0"/>
              <a:t>main</a:t>
            </a:r>
            <a:endParaRPr lang="en-US" altLang="zh-CN" sz="1600" dirty="0" smtClean="0"/>
          </a:p>
          <a:p>
            <a:pPr marL="971550" lvl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zh-CN" altLang="en-US" sz="1600" dirty="0"/>
              <a:t>将主线程作为当前正在运行的线程（</a:t>
            </a:r>
            <a:r>
              <a:rPr lang="en-US" altLang="zh-CN" sz="1600" dirty="0" err="1"/>
              <a:t>currentThread</a:t>
            </a:r>
            <a:r>
              <a:rPr lang="en-US" altLang="zh-CN" sz="1600" dirty="0"/>
              <a:t> = new Thread("main")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 marL="971550" lvl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zh-CN" altLang="en-US" sz="1600" dirty="0"/>
              <a:t>在</a:t>
            </a:r>
            <a:r>
              <a:rPr lang="en-US" altLang="zh-CN" sz="1600" dirty="0"/>
              <a:t>Nachos</a:t>
            </a:r>
            <a:r>
              <a:rPr lang="zh-CN" altLang="en-US" sz="1600" dirty="0"/>
              <a:t>运行期间，主线程不会终止；只有当</a:t>
            </a:r>
            <a:r>
              <a:rPr lang="en-US" altLang="zh-CN" sz="1600" dirty="0"/>
              <a:t>Nachos</a:t>
            </a:r>
            <a:r>
              <a:rPr lang="zh-CN" altLang="en-US" sz="1600" dirty="0"/>
              <a:t>退出时才终止主线程；</a:t>
            </a:r>
            <a:endParaRPr lang="en-US" altLang="zh-CN" sz="1600" dirty="0"/>
          </a:p>
          <a:p>
            <a:pPr marL="971550" lvl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zh-CN" altLang="zh-CN" sz="1600" dirty="0"/>
              <a:t>因为一旦终止</a:t>
            </a:r>
            <a:r>
              <a:rPr lang="zh-CN" altLang="en-US" sz="1600" dirty="0"/>
              <a:t>了</a:t>
            </a:r>
            <a:r>
              <a:rPr lang="zh-CN" altLang="zh-CN" sz="1600" dirty="0"/>
              <a:t>主线程，</a:t>
            </a:r>
            <a:r>
              <a:rPr lang="zh-CN" altLang="en-US" sz="1600" dirty="0"/>
              <a:t>当</a:t>
            </a:r>
            <a:r>
              <a:rPr lang="en-US" altLang="zh-CN" sz="1600" dirty="0"/>
              <a:t>Nachos</a:t>
            </a:r>
            <a:r>
              <a:rPr lang="zh-CN" altLang="zh-CN" sz="1600" dirty="0"/>
              <a:t>中无就绪线程</a:t>
            </a:r>
            <a:r>
              <a:rPr lang="zh-CN" altLang="en-US" sz="1600" dirty="0"/>
              <a:t>可调度时</a:t>
            </a:r>
            <a:r>
              <a:rPr lang="zh-CN" altLang="zh-CN" sz="1600" dirty="0"/>
              <a:t>，</a:t>
            </a:r>
            <a:r>
              <a:rPr lang="en-US" altLang="zh-CN" sz="1600" dirty="0"/>
              <a:t>Nachos</a:t>
            </a:r>
            <a:r>
              <a:rPr lang="zh-CN" altLang="en-US" sz="1600" dirty="0"/>
              <a:t>会调用</a:t>
            </a:r>
            <a:r>
              <a:rPr lang="en-US" altLang="zh-CN" sz="1600" dirty="0" err="1"/>
              <a:t>Interrupt:Idle</a:t>
            </a:r>
            <a:r>
              <a:rPr lang="en-US" altLang="zh-CN" sz="1600" dirty="0"/>
              <a:t>()</a:t>
            </a:r>
            <a:r>
              <a:rPr lang="zh-CN" altLang="zh-CN" sz="1600" dirty="0"/>
              <a:t>，处理完所有中断后，退出</a:t>
            </a:r>
            <a:r>
              <a:rPr lang="en-US" altLang="zh-CN" sz="1600" dirty="0"/>
              <a:t>Nachos</a:t>
            </a:r>
            <a:r>
              <a:rPr lang="zh-CN" altLang="en-US" sz="1600" dirty="0"/>
              <a:t>；主线程中后续的代码将不会被</a:t>
            </a:r>
            <a:r>
              <a:rPr lang="zh-CN" altLang="en-US" sz="1600" dirty="0" smtClean="0"/>
              <a:t>执行</a:t>
            </a:r>
            <a:endParaRPr lang="en-US" altLang="zh-CN" sz="1600" dirty="0" smtClean="0">
              <a:solidFill>
                <a:srgbClr val="0016E2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altLang="zh-CN" sz="1800" dirty="0" smtClean="0">
                <a:solidFill>
                  <a:srgbClr val="0016E2"/>
                </a:solidFill>
              </a:rPr>
              <a:t>Idle</a:t>
            </a:r>
            <a:r>
              <a:rPr lang="zh-CN" altLang="en-US" sz="1800" dirty="0">
                <a:solidFill>
                  <a:srgbClr val="0016E2"/>
                </a:solidFill>
              </a:rPr>
              <a:t>（线程</a:t>
            </a:r>
            <a:r>
              <a:rPr lang="zh-CN" altLang="en-US" sz="1800" dirty="0" smtClean="0">
                <a:solidFill>
                  <a:srgbClr val="0016E2"/>
                </a:solidFill>
              </a:rPr>
              <a:t>）</a:t>
            </a:r>
            <a:endParaRPr lang="en-US" altLang="zh-CN" sz="1800" dirty="0" smtClean="0">
              <a:solidFill>
                <a:srgbClr val="0016E2"/>
              </a:solidFill>
            </a:endParaRPr>
          </a:p>
          <a:p>
            <a:pPr marL="971550" lvl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理论上应该在初始化系统内核时创建</a:t>
            </a:r>
            <a:r>
              <a:rPr lang="en-US" altLang="zh-CN" sz="1600" dirty="0" smtClean="0"/>
              <a:t>Idle</a:t>
            </a:r>
            <a:r>
              <a:rPr lang="zh-CN" altLang="en-US" sz="1600" dirty="0" smtClean="0"/>
              <a:t>线程；</a:t>
            </a:r>
            <a:endParaRPr lang="en-US" altLang="zh-CN" sz="1600" dirty="0" smtClean="0"/>
          </a:p>
          <a:p>
            <a:pPr marL="971550" lvl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zh-CN" altLang="en-US" sz="1600" dirty="0"/>
              <a:t>当就绪队列为空时，调度</a:t>
            </a:r>
            <a:r>
              <a:rPr lang="en-US" altLang="zh-CN" sz="1600" dirty="0"/>
              <a:t>Idle</a:t>
            </a:r>
            <a:r>
              <a:rPr lang="zh-CN" altLang="en-US" sz="1600" dirty="0"/>
              <a:t>线程执行</a:t>
            </a:r>
            <a:endParaRPr lang="en-US" altLang="zh-CN" sz="1600" dirty="0"/>
          </a:p>
          <a:p>
            <a:pPr marL="971550" lvl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en-US" altLang="zh-CN" sz="1600" dirty="0"/>
              <a:t>Nachos</a:t>
            </a:r>
            <a:r>
              <a:rPr lang="zh-CN" altLang="en-US" sz="1600" dirty="0"/>
              <a:t>没有显式地创建</a:t>
            </a:r>
            <a:r>
              <a:rPr lang="en-US" altLang="zh-CN" sz="1600" dirty="0"/>
              <a:t>Idle</a:t>
            </a:r>
            <a:r>
              <a:rPr lang="zh-CN" altLang="en-US" sz="1600" dirty="0"/>
              <a:t>线程，但</a:t>
            </a:r>
            <a:r>
              <a:rPr lang="en-US" altLang="zh-CN" sz="1600" dirty="0"/>
              <a:t>CPU</a:t>
            </a:r>
            <a:r>
              <a:rPr lang="zh-CN" altLang="en-US" sz="1600" dirty="0"/>
              <a:t>空闲时执行</a:t>
            </a:r>
            <a:r>
              <a:rPr lang="en-US" altLang="zh-CN" sz="1600" dirty="0" err="1"/>
              <a:t>Interrpt</a:t>
            </a:r>
            <a:r>
              <a:rPr lang="en-US" altLang="zh-CN" sz="1600" dirty="0"/>
              <a:t>::Idle</a:t>
            </a:r>
            <a:r>
              <a:rPr lang="en-US" altLang="zh-CN" sz="1600" dirty="0" smtClean="0"/>
              <a:t>()</a:t>
            </a:r>
            <a:endParaRPr lang="en-US" altLang="zh-CN" sz="1600" dirty="0">
              <a:solidFill>
                <a:srgbClr val="0016E2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en-US" sz="1800" dirty="0" smtClean="0">
                <a:solidFill>
                  <a:srgbClr val="0016E2"/>
                </a:solidFill>
              </a:rPr>
              <a:t>一般线程</a:t>
            </a:r>
            <a:endParaRPr lang="en-US" altLang="zh-CN" sz="1800" dirty="0" smtClean="0">
              <a:solidFill>
                <a:srgbClr val="0016E2"/>
              </a:solidFill>
            </a:endParaRPr>
          </a:p>
          <a:p>
            <a:pPr marL="971550" lvl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en-US" altLang="zh-CN" sz="1600" dirty="0"/>
              <a:t>Thread *thread = new Thread("forked thread");</a:t>
            </a:r>
            <a:endParaRPr lang="en-US" altLang="zh-CN" sz="1600" dirty="0"/>
          </a:p>
          <a:p>
            <a:pPr marL="971550" lvl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en-US" altLang="zh-CN" sz="1600" dirty="0"/>
              <a:t>thread-&gt;Fork(</a:t>
            </a:r>
            <a:r>
              <a:rPr lang="en-US" altLang="zh-CN" sz="1600" dirty="0" err="1"/>
              <a:t>SimpleThread</a:t>
            </a:r>
            <a:r>
              <a:rPr lang="en-US" altLang="zh-CN" sz="1600" dirty="0"/>
              <a:t>, 1);    // </a:t>
            </a:r>
            <a:r>
              <a:rPr lang="zh-CN" altLang="en-US" sz="1600" dirty="0"/>
              <a:t>线程执行 </a:t>
            </a:r>
            <a:r>
              <a:rPr lang="en-US" altLang="zh-CN" sz="1600" dirty="0" err="1"/>
              <a:t>SimpleThread</a:t>
            </a:r>
            <a:r>
              <a:rPr lang="en-US" altLang="zh-CN" sz="1600" dirty="0"/>
              <a:t>(1)</a:t>
            </a:r>
            <a:endParaRPr lang="en-US" altLang="zh-CN" sz="1600" dirty="0"/>
          </a:p>
          <a:p>
            <a:pPr marL="971550" lvl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zh-CN" altLang="en-US" sz="1600" dirty="0"/>
              <a:t>线程执行体形如 ：</a:t>
            </a:r>
            <a:r>
              <a:rPr lang="en-US" altLang="zh-CN" sz="1600" dirty="0"/>
              <a:t>void </a:t>
            </a:r>
            <a:r>
              <a:rPr lang="en-US" altLang="zh-CN" sz="1600" dirty="0" err="1"/>
              <a:t>SimpleThread</a:t>
            </a:r>
            <a:r>
              <a:rPr lang="en-US" altLang="zh-CN" sz="1600" dirty="0"/>
              <a:t>(_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which) </a:t>
            </a:r>
            <a:r>
              <a:rPr lang="en-US" altLang="zh-CN" sz="1600" dirty="0" smtClean="0"/>
              <a:t>{…}</a:t>
            </a:r>
            <a:endParaRPr lang="en-US" altLang="zh-CN" sz="1600" dirty="0" smtClean="0">
              <a:solidFill>
                <a:srgbClr val="000000"/>
              </a:solidFill>
              <a:sym typeface="宋体" panose="02010600030101010101" pitchFamily="2" charset="-122"/>
            </a:endParaRPr>
          </a:p>
          <a:p>
            <a:pPr marL="971550" lvl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solidFill>
                  <a:srgbClr val="000000"/>
                </a:solidFill>
                <a:sym typeface="宋体" panose="02010600030101010101" pitchFamily="2" charset="-122"/>
              </a:rPr>
              <a:t>参见</a:t>
            </a:r>
            <a:r>
              <a:rPr lang="en-US" altLang="zh-CN" sz="1600" dirty="0">
                <a:solidFill>
                  <a:srgbClr val="000000"/>
                </a:solidFill>
                <a:sym typeface="宋体" panose="02010600030101010101" pitchFamily="2" charset="-122"/>
              </a:rPr>
              <a:t>../threads/threadtest.cc</a:t>
            </a:r>
            <a:r>
              <a:rPr lang="zh-CN" altLang="en-US" sz="1600" dirty="0">
                <a:solidFill>
                  <a:srgbClr val="000000"/>
                </a:solidFill>
                <a:sym typeface="宋体" panose="02010600030101010101" pitchFamily="2" charset="-122"/>
              </a:rPr>
              <a:t>中</a:t>
            </a:r>
            <a:r>
              <a:rPr lang="en-US" altLang="zh-CN" sz="1600" dirty="0">
                <a:solidFill>
                  <a:srgbClr val="000000"/>
                </a:solidFill>
                <a:sym typeface="宋体" panose="02010600030101010101" pitchFamily="2" charset="-122"/>
              </a:rPr>
              <a:t>Thread::Fork()</a:t>
            </a:r>
            <a:r>
              <a:rPr lang="zh-CN" altLang="en-US" sz="1600" dirty="0">
                <a:solidFill>
                  <a:srgbClr val="000000"/>
                </a:solidFill>
                <a:sym typeface="宋体" panose="02010600030101010101" pitchFamily="2" charset="-122"/>
              </a:rPr>
              <a:t>及</a:t>
            </a:r>
            <a:r>
              <a:rPr lang="en-US" altLang="zh-CN" sz="1600" dirty="0" smtClean="0">
                <a:solidFill>
                  <a:srgbClr val="000000"/>
                </a:solidFill>
                <a:sym typeface="宋体" panose="02010600030101010101" pitchFamily="2" charset="-122"/>
              </a:rPr>
              <a:t>threadtest.cc</a:t>
            </a:r>
            <a:endParaRPr lang="en-US" altLang="zh-CN" sz="1600" dirty="0">
              <a:solidFill>
                <a:srgbClr val="000000"/>
              </a:solidFill>
              <a:sym typeface="宋体" panose="02010600030101010101" pitchFamily="2" charset="-122"/>
            </a:endParaRPr>
          </a:p>
          <a:p>
            <a:pPr marL="342900" indent="-342900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altLang="zh-CN" sz="1800" dirty="0" smtClean="0">
                <a:solidFill>
                  <a:srgbClr val="0016E2"/>
                </a:solidFill>
              </a:rPr>
              <a:t>Thread</a:t>
            </a:r>
            <a:r>
              <a:rPr lang="en-US" altLang="zh-CN" sz="1800" dirty="0">
                <a:solidFill>
                  <a:srgbClr val="0016E2"/>
                </a:solidFill>
              </a:rPr>
              <a:t>::Fork</a:t>
            </a:r>
            <a:r>
              <a:rPr lang="en-US" altLang="zh-CN" sz="1800" dirty="0" smtClean="0">
                <a:solidFill>
                  <a:srgbClr val="0016E2"/>
                </a:solidFill>
              </a:rPr>
              <a:t>()</a:t>
            </a:r>
            <a:endParaRPr lang="en-US" altLang="zh-CN" sz="1800" dirty="0" smtClean="0">
              <a:solidFill>
                <a:srgbClr val="0016E2"/>
              </a:solidFill>
            </a:endParaRPr>
          </a:p>
          <a:p>
            <a:pPr marL="971550" lvl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为线程分配栈空间，设置线程入口地址、运行参数、执行体结束后如何终止等</a:t>
            </a:r>
            <a:endParaRPr lang="en-US" altLang="zh-CN" sz="1600" dirty="0" smtClean="0"/>
          </a:p>
          <a:p>
            <a:pPr marL="971550" lvl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zh-CN" altLang="en-US" sz="1600" dirty="0"/>
              <a:t>将状态从</a:t>
            </a:r>
            <a:r>
              <a:rPr lang="en-US" altLang="zh-CN" sz="1600" dirty="0"/>
              <a:t>JUST_CREATED</a:t>
            </a:r>
            <a:r>
              <a:rPr lang="en-US" altLang="zh-CN" sz="1600" dirty="0">
                <a:sym typeface="Wingdings" panose="05000000000000000000" pitchFamily="2" charset="2"/>
              </a:rPr>
              <a:t></a:t>
            </a:r>
            <a:r>
              <a:rPr lang="en-US" altLang="zh-CN" sz="1600" dirty="0"/>
              <a:t> READY</a:t>
            </a:r>
            <a:r>
              <a:rPr lang="zh-CN" altLang="en-US" sz="1600" dirty="0"/>
              <a:t>，进入就绪队列，等待</a:t>
            </a:r>
            <a:r>
              <a:rPr lang="zh-CN" altLang="en-US" sz="1600" dirty="0" smtClean="0"/>
              <a:t>调度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线程创建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考察</a:t>
            </a:r>
            <a:r>
              <a:rPr lang="en-US" altLang="zh-CN" sz="2000" dirty="0" smtClean="0"/>
              <a:t>Thread</a:t>
            </a:r>
            <a:r>
              <a:rPr lang="zh-CN" altLang="en-US" sz="2000" dirty="0" smtClean="0"/>
              <a:t>的构造函数</a:t>
            </a:r>
            <a:endParaRPr lang="en-US" altLang="zh-CN" sz="2000" dirty="0" smtClean="0"/>
          </a:p>
          <a:p>
            <a:pPr marL="285750" lvl="1" indent="0">
              <a:buNone/>
            </a:pPr>
            <a:r>
              <a:rPr lang="en-US" altLang="zh-CN" sz="1800" dirty="0" smtClean="0"/>
              <a:t>Thread</a:t>
            </a:r>
            <a:r>
              <a:rPr lang="en-US" altLang="zh-CN" sz="1800" dirty="0"/>
              <a:t>::Thread(char* </a:t>
            </a:r>
            <a:r>
              <a:rPr lang="en-US" altLang="zh-CN" sz="1800" dirty="0" err="1"/>
              <a:t>threadName</a:t>
            </a:r>
            <a:r>
              <a:rPr lang="en-US" altLang="zh-CN" sz="1800" dirty="0"/>
              <a:t>)</a:t>
            </a:r>
            <a:endParaRPr lang="zh-CN" altLang="zh-CN" sz="1800" dirty="0"/>
          </a:p>
          <a:p>
            <a:pPr marL="285750" lvl="1" indent="0">
              <a:buNone/>
            </a:pPr>
            <a:r>
              <a:rPr lang="en-US" altLang="zh-CN" sz="1800" dirty="0"/>
              <a:t>{</a:t>
            </a:r>
            <a:endParaRPr lang="zh-CN" altLang="zh-CN" sz="1800" dirty="0"/>
          </a:p>
          <a:p>
            <a:pPr marL="285750" lvl="1" indent="0">
              <a:buNone/>
            </a:pPr>
            <a:r>
              <a:rPr lang="en-US" altLang="zh-CN" sz="1800" dirty="0"/>
              <a:t>    name = </a:t>
            </a:r>
            <a:r>
              <a:rPr lang="en-US" altLang="zh-CN" sz="1800" dirty="0" err="1"/>
              <a:t>threadName</a:t>
            </a:r>
            <a:r>
              <a:rPr lang="en-US" altLang="zh-CN" sz="1800" dirty="0"/>
              <a:t>;</a:t>
            </a:r>
            <a:endParaRPr lang="zh-CN" altLang="zh-CN" sz="1800" dirty="0"/>
          </a:p>
          <a:p>
            <a:pPr marL="285750" lvl="1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stackTop</a:t>
            </a:r>
            <a:r>
              <a:rPr lang="en-US" altLang="zh-CN" sz="1800" dirty="0"/>
              <a:t> = NULL;</a:t>
            </a:r>
            <a:endParaRPr lang="zh-CN" altLang="zh-CN" sz="1800" dirty="0"/>
          </a:p>
          <a:p>
            <a:pPr marL="285750" lvl="1" indent="0">
              <a:buNone/>
            </a:pPr>
            <a:r>
              <a:rPr lang="en-US" altLang="zh-CN" sz="1800" dirty="0"/>
              <a:t>    stack = NULL;</a:t>
            </a:r>
            <a:endParaRPr lang="zh-CN" altLang="zh-CN" sz="1800" dirty="0"/>
          </a:p>
          <a:p>
            <a:pPr marL="285750" lvl="1" indent="0">
              <a:buNone/>
            </a:pPr>
            <a:r>
              <a:rPr lang="en-US" altLang="zh-CN" sz="1800" dirty="0"/>
              <a:t>    status = </a:t>
            </a:r>
            <a:r>
              <a:rPr lang="en-US" altLang="zh-CN" sz="1800" b="1" dirty="0">
                <a:solidFill>
                  <a:srgbClr val="0016E2"/>
                </a:solidFill>
              </a:rPr>
              <a:t>JUST_CREATED</a:t>
            </a:r>
            <a:r>
              <a:rPr lang="en-US" altLang="zh-CN" sz="1800" dirty="0" smtClean="0"/>
              <a:t>;    </a:t>
            </a:r>
            <a:r>
              <a:rPr lang="en-US" altLang="zh-CN" sz="1800" dirty="0" smtClean="0">
                <a:solidFill>
                  <a:srgbClr val="0016E2"/>
                </a:solidFill>
              </a:rPr>
              <a:t>//NEW</a:t>
            </a:r>
            <a:endParaRPr lang="zh-CN" altLang="zh-CN" sz="1800" dirty="0">
              <a:solidFill>
                <a:srgbClr val="0016E2"/>
              </a:solidFill>
            </a:endParaRPr>
          </a:p>
          <a:p>
            <a:pPr marL="285750" lvl="1" indent="0">
              <a:buNone/>
            </a:pPr>
            <a:r>
              <a:rPr lang="en-US" altLang="zh-CN" sz="1800" dirty="0" smtClean="0"/>
              <a:t>    #</a:t>
            </a:r>
            <a:r>
              <a:rPr lang="en-US" altLang="zh-CN" sz="1800" dirty="0" err="1"/>
              <a:t>ifdef</a:t>
            </a:r>
            <a:r>
              <a:rPr lang="en-US" altLang="zh-CN" sz="1800" dirty="0"/>
              <a:t> USER_PROGRAM</a:t>
            </a:r>
            <a:endParaRPr lang="zh-CN" altLang="zh-CN" sz="1800" dirty="0"/>
          </a:p>
          <a:p>
            <a:pPr marL="285750" lvl="1" indent="0">
              <a:buNone/>
            </a:pPr>
            <a:r>
              <a:rPr lang="en-US" altLang="zh-CN" sz="1800" dirty="0"/>
              <a:t>    space = NULL;  </a:t>
            </a:r>
            <a:r>
              <a:rPr lang="en-US" altLang="zh-CN" sz="1800" dirty="0" smtClean="0"/>
              <a:t>//</a:t>
            </a:r>
            <a:r>
              <a:rPr lang="zh-CN" altLang="en-US" sz="1800" dirty="0" smtClean="0"/>
              <a:t>作用</a:t>
            </a:r>
            <a:endParaRPr lang="zh-CN" altLang="zh-CN" sz="1800" dirty="0"/>
          </a:p>
          <a:p>
            <a:pPr marL="285750" lvl="1" indent="0">
              <a:buNone/>
            </a:pPr>
            <a:r>
              <a:rPr lang="en-US" altLang="zh-CN" sz="1800" dirty="0" smtClean="0"/>
              <a:t>    #</a:t>
            </a:r>
            <a:r>
              <a:rPr lang="en-US" altLang="zh-CN" sz="1800" dirty="0" err="1"/>
              <a:t>endif</a:t>
            </a:r>
            <a:endParaRPr lang="zh-CN" altLang="zh-CN" sz="1800" dirty="0"/>
          </a:p>
          <a:p>
            <a:pPr marL="285750" lvl="1" indent="0">
              <a:buNone/>
            </a:pPr>
            <a:r>
              <a:rPr lang="en-US" altLang="zh-CN" sz="1800" dirty="0"/>
              <a:t>}</a:t>
            </a:r>
            <a:endParaRPr lang="zh-CN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注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：根据此时线程的栈状态，思考教材中介绍的线程状态</a:t>
            </a:r>
            <a:r>
              <a:rPr lang="en-US" altLang="zh-CN" sz="2000" dirty="0" smtClean="0">
                <a:solidFill>
                  <a:srgbClr val="C00000"/>
                </a:solidFill>
              </a:rPr>
              <a:t>NEW</a:t>
            </a:r>
            <a:r>
              <a:rPr lang="zh-CN" altLang="en-US" sz="2000" dirty="0" smtClean="0"/>
              <a:t>的含义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注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：根据条件编译中的编译条件，猜测成员变量</a:t>
            </a:r>
            <a:r>
              <a:rPr lang="en-US" altLang="zh-CN" sz="2000" dirty="0" smtClean="0">
                <a:solidFill>
                  <a:srgbClr val="C00000"/>
                </a:solidFill>
              </a:rPr>
              <a:t>space</a:t>
            </a:r>
            <a:r>
              <a:rPr lang="zh-CN" altLang="en-US" sz="2000" dirty="0" smtClean="0"/>
              <a:t>的作用</a:t>
            </a:r>
            <a:r>
              <a:rPr lang="en-US" altLang="zh-CN" sz="2000" dirty="0" smtClean="0"/>
              <a:t> 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线程创建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 考察</a:t>
            </a:r>
            <a:r>
              <a:rPr lang="en-US" altLang="zh-CN" sz="2000" dirty="0" smtClean="0"/>
              <a:t>Thread::Fork()</a:t>
            </a:r>
            <a:endParaRPr lang="en-US" altLang="zh-CN" sz="2200" dirty="0" smtClean="0"/>
          </a:p>
          <a:p>
            <a:pPr marL="285750" lvl="1" indent="0">
              <a:buNone/>
            </a:pPr>
            <a:r>
              <a:rPr lang="en-US" altLang="zh-CN" sz="1600" dirty="0" smtClean="0"/>
              <a:t>void </a:t>
            </a:r>
            <a:r>
              <a:rPr lang="en-US" altLang="zh-CN" sz="1600" dirty="0"/>
              <a:t>Thread::Fork(</a:t>
            </a:r>
            <a:r>
              <a:rPr lang="en-US" altLang="zh-CN" sz="1600" dirty="0" err="1"/>
              <a:t>VoidFunctionPtr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func</a:t>
            </a:r>
            <a:r>
              <a:rPr lang="en-US" altLang="zh-CN" sz="1600" dirty="0"/>
              <a:t>, _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arg</a:t>
            </a:r>
            <a:r>
              <a:rPr lang="en-US" altLang="zh-CN" sz="1600" dirty="0"/>
              <a:t>)</a:t>
            </a:r>
            <a:endParaRPr lang="zh-CN" altLang="zh-CN" sz="1600" dirty="0"/>
          </a:p>
          <a:p>
            <a:pPr marL="285750" lvl="1" indent="0">
              <a:buNone/>
            </a:pPr>
            <a:r>
              <a:rPr lang="en-US" altLang="zh-CN" sz="1600" dirty="0"/>
              <a:t>{</a:t>
            </a:r>
            <a:endParaRPr lang="zh-CN" altLang="zh-CN" sz="1600" dirty="0"/>
          </a:p>
          <a:p>
            <a:pPr marL="285750" lvl="1" indent="0">
              <a:buNone/>
            </a:pPr>
            <a:r>
              <a:rPr lang="en-US" altLang="zh-CN" sz="1600" dirty="0" smtClean="0"/>
              <a:t>   DEBUG</a:t>
            </a:r>
            <a:r>
              <a:rPr lang="en-US" altLang="zh-CN" sz="1600" dirty="0"/>
              <a:t>('t', "Forking thread \"%s\" with </a:t>
            </a:r>
            <a:r>
              <a:rPr lang="en-US" altLang="zh-CN" sz="1600" dirty="0" err="1"/>
              <a:t>func</a:t>
            </a:r>
            <a:r>
              <a:rPr lang="en-US" altLang="zh-CN" sz="1600" dirty="0"/>
              <a:t> = 0x%x, </a:t>
            </a:r>
            <a:r>
              <a:rPr lang="en-US" altLang="zh-CN" sz="1600" dirty="0" err="1"/>
              <a:t>arg</a:t>
            </a:r>
            <a:r>
              <a:rPr lang="en-US" altLang="zh-CN" sz="1600" dirty="0"/>
              <a:t> = %d\n",</a:t>
            </a:r>
            <a:endParaRPr lang="zh-CN" altLang="zh-CN" sz="1600" dirty="0"/>
          </a:p>
          <a:p>
            <a:pPr marL="285750" lvl="1" indent="0">
              <a:buNone/>
            </a:pPr>
            <a:r>
              <a:rPr lang="en-US" altLang="zh-CN" sz="1600" dirty="0"/>
              <a:t>	 </a:t>
            </a:r>
            <a:r>
              <a:rPr lang="en-US" altLang="zh-CN" sz="1600" dirty="0" smtClean="0"/>
              <a:t>                 </a:t>
            </a:r>
            <a:r>
              <a:rPr lang="en-US" altLang="zh-CN" sz="1600" dirty="0"/>
              <a:t>name, 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) </a:t>
            </a:r>
            <a:r>
              <a:rPr lang="en-US" altLang="zh-CN" sz="1600" dirty="0" err="1"/>
              <a:t>func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arg</a:t>
            </a:r>
            <a:r>
              <a:rPr lang="en-US" altLang="zh-CN" sz="1600" dirty="0"/>
              <a:t>);</a:t>
            </a:r>
            <a:endParaRPr lang="zh-CN" altLang="zh-CN" sz="1600" dirty="0"/>
          </a:p>
          <a:p>
            <a:pPr marL="285750" lvl="1" indent="0">
              <a:buNone/>
            </a:pPr>
            <a:r>
              <a:rPr lang="en-US" altLang="zh-CN" sz="1600" dirty="0" smtClean="0"/>
              <a:t>   </a:t>
            </a:r>
            <a:endParaRPr lang="zh-CN" altLang="zh-CN" sz="1600" dirty="0"/>
          </a:p>
          <a:p>
            <a:pPr marL="285750" lvl="1" indent="0">
              <a:buNone/>
            </a:pPr>
            <a:r>
              <a:rPr lang="en-US" altLang="zh-CN" sz="1600" b="1" dirty="0">
                <a:solidFill>
                  <a:srgbClr val="0016E2"/>
                </a:solidFill>
              </a:rPr>
              <a:t>    </a:t>
            </a:r>
            <a:r>
              <a:rPr lang="en-US" altLang="zh-CN" sz="1600" b="1" dirty="0" err="1">
                <a:solidFill>
                  <a:srgbClr val="0016E2"/>
                </a:solidFill>
              </a:rPr>
              <a:t>StackAllocate</a:t>
            </a:r>
            <a:r>
              <a:rPr lang="en-US" altLang="zh-CN" sz="1600" b="1" dirty="0">
                <a:solidFill>
                  <a:srgbClr val="0016E2"/>
                </a:solidFill>
              </a:rPr>
              <a:t>(</a:t>
            </a:r>
            <a:r>
              <a:rPr lang="en-US" altLang="zh-CN" sz="1600" b="1" dirty="0" err="1">
                <a:solidFill>
                  <a:srgbClr val="0016E2"/>
                </a:solidFill>
              </a:rPr>
              <a:t>func</a:t>
            </a:r>
            <a:r>
              <a:rPr lang="en-US" altLang="zh-CN" sz="1600" b="1" dirty="0">
                <a:solidFill>
                  <a:srgbClr val="0016E2"/>
                </a:solidFill>
              </a:rPr>
              <a:t>, </a:t>
            </a:r>
            <a:r>
              <a:rPr lang="en-US" altLang="zh-CN" sz="1600" b="1" dirty="0" err="1">
                <a:solidFill>
                  <a:srgbClr val="0016E2"/>
                </a:solidFill>
              </a:rPr>
              <a:t>arg</a:t>
            </a:r>
            <a:r>
              <a:rPr lang="en-US" altLang="zh-CN" sz="1600" b="1" dirty="0" smtClean="0">
                <a:solidFill>
                  <a:srgbClr val="0016E2"/>
                </a:solidFill>
              </a:rPr>
              <a:t>);</a:t>
            </a:r>
            <a:r>
              <a:rPr lang="en-US" altLang="zh-CN" sz="1600" b="1" dirty="0">
                <a:solidFill>
                  <a:srgbClr val="0016E2"/>
                </a:solidFill>
              </a:rPr>
              <a:t> </a:t>
            </a:r>
            <a:r>
              <a:rPr lang="en-US" altLang="zh-CN" sz="1600" dirty="0" smtClean="0"/>
              <a:t>     //</a:t>
            </a:r>
            <a:r>
              <a:rPr lang="zh-CN" altLang="en-US" sz="1600" dirty="0" smtClean="0"/>
              <a:t>分配栈，初始化线程入口、参数等（见下页）</a:t>
            </a:r>
            <a:endParaRPr lang="zh-CN" altLang="zh-CN" sz="1600" dirty="0"/>
          </a:p>
          <a:p>
            <a:pPr marL="285750" lvl="1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IntStatus</a:t>
            </a:r>
            <a:r>
              <a:rPr lang="en-US" altLang="zh-CN" sz="1600" dirty="0"/>
              <a:t> </a:t>
            </a:r>
            <a:r>
              <a:rPr lang="en-US" altLang="zh-CN" sz="1600" dirty="0" err="1"/>
              <a:t>oldLevel</a:t>
            </a:r>
            <a:r>
              <a:rPr lang="en-US" altLang="zh-CN" sz="1600" dirty="0"/>
              <a:t> = interrupt-&gt;</a:t>
            </a:r>
            <a:r>
              <a:rPr lang="en-US" altLang="zh-CN" sz="1600" dirty="0" err="1"/>
              <a:t>SetLevel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IntOff</a:t>
            </a:r>
            <a:r>
              <a:rPr lang="en-US" altLang="zh-CN" sz="1600" dirty="0"/>
              <a:t>);</a:t>
            </a:r>
            <a:endParaRPr lang="zh-CN" altLang="zh-CN" sz="1600" dirty="0"/>
          </a:p>
          <a:p>
            <a:pPr marL="285750" lvl="1" indent="0">
              <a:buNone/>
            </a:pPr>
            <a:r>
              <a:rPr lang="en-US" altLang="zh-CN" sz="1600" b="1" dirty="0"/>
              <a:t>    scheduler-&gt;</a:t>
            </a:r>
            <a:r>
              <a:rPr lang="en-US" altLang="zh-CN" sz="1600" b="1" dirty="0" err="1"/>
              <a:t>ReadyToRun</a:t>
            </a:r>
            <a:r>
              <a:rPr lang="en-US" altLang="zh-CN" sz="1600" b="1" dirty="0"/>
              <a:t>(this);</a:t>
            </a:r>
            <a:r>
              <a:rPr lang="en-US" altLang="zh-CN" sz="1600" dirty="0"/>
              <a:t>	// </a:t>
            </a:r>
            <a:r>
              <a:rPr lang="en-US" altLang="zh-CN" sz="1600" dirty="0" err="1"/>
              <a:t>ReadyToRun</a:t>
            </a:r>
            <a:r>
              <a:rPr lang="en-US" altLang="zh-CN" sz="1600" dirty="0"/>
              <a:t> assumes that interrupts </a:t>
            </a:r>
            <a:endParaRPr lang="zh-CN" altLang="zh-CN" sz="1600" dirty="0"/>
          </a:p>
          <a:p>
            <a:pPr marL="285750" lvl="1" indent="0">
              <a:buNone/>
            </a:pPr>
            <a:r>
              <a:rPr lang="en-US" altLang="zh-CN" sz="1600" dirty="0"/>
              <a:t>				 </a:t>
            </a:r>
            <a:r>
              <a:rPr lang="en-US" altLang="zh-CN" sz="1600" dirty="0" smtClean="0"/>
              <a:t>                       // </a:t>
            </a:r>
            <a:r>
              <a:rPr lang="en-US" altLang="zh-CN" sz="1600" dirty="0"/>
              <a:t>are disabled!</a:t>
            </a:r>
            <a:endParaRPr lang="zh-CN" altLang="zh-CN" sz="1600" dirty="0"/>
          </a:p>
          <a:p>
            <a:pPr marL="285750" lvl="1" indent="0">
              <a:buNone/>
            </a:pPr>
            <a:r>
              <a:rPr lang="en-US" altLang="zh-CN" sz="1600" dirty="0"/>
              <a:t>    (void) interrupt-&gt;</a:t>
            </a:r>
            <a:r>
              <a:rPr lang="en-US" altLang="zh-CN" sz="1600" dirty="0" err="1"/>
              <a:t>SetLevel</a:t>
            </a:r>
            <a:r>
              <a:rPr lang="en-US" altLang="zh-CN" sz="1600" dirty="0"/>
              <a:t>(</a:t>
            </a:r>
            <a:r>
              <a:rPr lang="en-US" altLang="zh-CN" sz="1600" dirty="0" err="1"/>
              <a:t>oldLevel</a:t>
            </a:r>
            <a:r>
              <a:rPr lang="en-US" altLang="zh-CN" sz="1600" dirty="0"/>
              <a:t>);</a:t>
            </a:r>
            <a:endParaRPr lang="zh-CN" altLang="zh-CN" sz="1600" dirty="0"/>
          </a:p>
          <a:p>
            <a:pPr marL="285750" lvl="1" indent="0">
              <a:buNone/>
            </a:pPr>
            <a:r>
              <a:rPr lang="en-US" altLang="zh-CN" sz="1600" dirty="0"/>
              <a:t>}    </a:t>
            </a:r>
            <a:endParaRPr lang="zh-CN" altLang="zh-CN" sz="16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/>
              <a:t>根据</a:t>
            </a:r>
            <a:r>
              <a:rPr lang="en-US" altLang="zh-CN" sz="2000" dirty="0">
                <a:solidFill>
                  <a:srgbClr val="0016E2"/>
                </a:solidFill>
              </a:rPr>
              <a:t>scheduler-&gt;</a:t>
            </a:r>
            <a:r>
              <a:rPr lang="en-US" altLang="zh-CN" sz="2000" dirty="0" err="1">
                <a:solidFill>
                  <a:srgbClr val="0016E2"/>
                </a:solidFill>
              </a:rPr>
              <a:t>ReadyToRun</a:t>
            </a:r>
            <a:r>
              <a:rPr lang="en-US" altLang="zh-CN" sz="2000" dirty="0">
                <a:solidFill>
                  <a:srgbClr val="0016E2"/>
                </a:solidFill>
              </a:rPr>
              <a:t>(this)</a:t>
            </a:r>
            <a:r>
              <a:rPr lang="zh-CN" altLang="en-US" sz="2000" dirty="0"/>
              <a:t>理解线程的状态</a:t>
            </a:r>
            <a:r>
              <a:rPr lang="zh-CN" altLang="en-US" sz="2000" dirty="0" smtClean="0"/>
              <a:t>转换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理解教材中</a:t>
            </a:r>
            <a:r>
              <a:rPr lang="en-US" altLang="zh-CN" sz="2000" dirty="0" smtClean="0">
                <a:solidFill>
                  <a:srgbClr val="C00000"/>
                </a:solidFill>
              </a:rPr>
              <a:t>NEW</a:t>
            </a:r>
            <a:r>
              <a:rPr lang="en-US" altLang="zh-CN" sz="2000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2000" dirty="0" smtClean="0">
                <a:solidFill>
                  <a:srgbClr val="C00000"/>
                </a:solidFill>
              </a:rPr>
              <a:t>READY</a:t>
            </a:r>
            <a:r>
              <a:rPr lang="zh-CN" altLang="en-US" sz="2000" dirty="0" smtClean="0"/>
              <a:t>状态转换的含义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线程创建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/>
              <a:t>考察</a:t>
            </a:r>
            <a:r>
              <a:rPr lang="en-US" altLang="zh-CN" sz="2000" dirty="0"/>
              <a:t>Thread</a:t>
            </a:r>
            <a:r>
              <a:rPr lang="en-US" altLang="zh-CN" sz="2000" dirty="0" smtClean="0"/>
              <a:t>::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StackAllocate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()</a:t>
            </a:r>
            <a:endParaRPr lang="en-US" altLang="zh-CN" sz="2000" dirty="0"/>
          </a:p>
          <a:p>
            <a:pPr marL="285750" lvl="1" indent="0">
              <a:buNone/>
            </a:pPr>
            <a:r>
              <a:rPr lang="en-US" altLang="zh-CN" sz="1800" dirty="0" smtClean="0"/>
              <a:t>void </a:t>
            </a:r>
            <a:r>
              <a:rPr lang="en-US" altLang="zh-CN" sz="1800" dirty="0"/>
              <a:t>Thread::</a:t>
            </a:r>
            <a:r>
              <a:rPr lang="en-US" altLang="zh-CN" sz="1800" dirty="0" err="1"/>
              <a:t>StackAllocate</a:t>
            </a:r>
            <a:r>
              <a:rPr lang="en-US" altLang="zh-CN" sz="1800" dirty="0"/>
              <a:t> (</a:t>
            </a:r>
            <a:r>
              <a:rPr lang="en-US" altLang="zh-CN" sz="1800" dirty="0" err="1"/>
              <a:t>VoidFunctionPtr</a:t>
            </a:r>
            <a:r>
              <a:rPr lang="en-US" altLang="zh-CN" sz="1800" dirty="0"/>
              <a:t> </a:t>
            </a:r>
            <a:r>
              <a:rPr lang="en-US" altLang="zh-CN" sz="1800" dirty="0" err="1"/>
              <a:t>func</a:t>
            </a:r>
            <a:r>
              <a:rPr lang="en-US" altLang="zh-CN" sz="1800" dirty="0"/>
              <a:t>, _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arg</a:t>
            </a:r>
            <a:r>
              <a:rPr lang="en-US" altLang="zh-CN" sz="1800" dirty="0"/>
              <a:t>)</a:t>
            </a:r>
            <a:endParaRPr lang="zh-CN" altLang="zh-CN" sz="1800" dirty="0"/>
          </a:p>
          <a:p>
            <a:pPr marL="285750" lvl="1" indent="0">
              <a:buNone/>
            </a:pPr>
            <a:r>
              <a:rPr lang="en-US" altLang="zh-CN" sz="1800" dirty="0"/>
              <a:t>{</a:t>
            </a:r>
            <a:endParaRPr lang="zh-CN" altLang="zh-CN" sz="1800" dirty="0"/>
          </a:p>
          <a:p>
            <a:pPr marL="285750" lvl="1" indent="0">
              <a:buNone/>
            </a:pPr>
            <a:r>
              <a:rPr lang="en-US" altLang="zh-CN" sz="1800" dirty="0"/>
              <a:t>    stack = 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*) </a:t>
            </a:r>
            <a:r>
              <a:rPr lang="en-US" altLang="zh-CN" sz="1800" dirty="0" err="1"/>
              <a:t>AllocBoundedArray</a:t>
            </a:r>
            <a:r>
              <a:rPr lang="en-US" altLang="zh-CN" sz="1800" dirty="0"/>
              <a:t>(</a:t>
            </a:r>
            <a:r>
              <a:rPr lang="en-US" altLang="zh-CN" sz="1800" dirty="0" err="1"/>
              <a:t>StackSize</a:t>
            </a:r>
            <a:r>
              <a:rPr lang="en-US" altLang="zh-CN" sz="1800" dirty="0"/>
              <a:t> * </a:t>
            </a:r>
            <a:r>
              <a:rPr lang="en-US" altLang="zh-CN" sz="1800" dirty="0" err="1"/>
              <a:t>sizeof</a:t>
            </a:r>
            <a:r>
              <a:rPr lang="en-US" altLang="zh-CN" sz="1800" dirty="0"/>
              <a:t>(_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));</a:t>
            </a:r>
            <a:endParaRPr lang="zh-CN" altLang="zh-CN" sz="1800" dirty="0"/>
          </a:p>
          <a:p>
            <a:pPr marL="285750" lvl="1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machineState</a:t>
            </a:r>
            <a:r>
              <a:rPr lang="en-US" altLang="zh-CN" sz="1800" dirty="0"/>
              <a:t>[</a:t>
            </a:r>
            <a:r>
              <a:rPr lang="en-US" altLang="zh-CN" sz="1800" dirty="0" err="1"/>
              <a:t>PCState</a:t>
            </a:r>
            <a:r>
              <a:rPr lang="en-US" altLang="zh-CN" sz="1800" dirty="0"/>
              <a:t>] = </a:t>
            </a:r>
            <a:r>
              <a:rPr lang="en-US" altLang="zh-CN" sz="1800" dirty="0">
                <a:solidFill>
                  <a:srgbClr val="0016E2"/>
                </a:solidFill>
              </a:rPr>
              <a:t>(_</a:t>
            </a:r>
            <a:r>
              <a:rPr lang="en-US" altLang="zh-CN" sz="1800" dirty="0" err="1">
                <a:solidFill>
                  <a:srgbClr val="0016E2"/>
                </a:solidFill>
              </a:rPr>
              <a:t>int</a:t>
            </a:r>
            <a:r>
              <a:rPr lang="en-US" altLang="zh-CN" sz="1800" dirty="0">
                <a:solidFill>
                  <a:srgbClr val="0016E2"/>
                </a:solidFill>
              </a:rPr>
              <a:t>) </a:t>
            </a:r>
            <a:r>
              <a:rPr lang="en-US" altLang="zh-CN" sz="1800" dirty="0" err="1">
                <a:solidFill>
                  <a:srgbClr val="0016E2"/>
                </a:solidFill>
              </a:rPr>
              <a:t>ThreadRoot</a:t>
            </a:r>
            <a:r>
              <a:rPr lang="en-US" altLang="zh-CN" sz="1800" dirty="0">
                <a:solidFill>
                  <a:srgbClr val="0016E2"/>
                </a:solidFill>
              </a:rPr>
              <a:t>;</a:t>
            </a:r>
            <a:endParaRPr lang="zh-CN" altLang="zh-CN" sz="1800" dirty="0">
              <a:solidFill>
                <a:srgbClr val="0016E2"/>
              </a:solidFill>
            </a:endParaRPr>
          </a:p>
          <a:p>
            <a:pPr marL="285750" lvl="1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machineState</a:t>
            </a:r>
            <a:r>
              <a:rPr lang="en-US" altLang="zh-CN" sz="1800" dirty="0"/>
              <a:t>[</a:t>
            </a:r>
            <a:r>
              <a:rPr lang="en-US" altLang="zh-CN" sz="1800" dirty="0" err="1"/>
              <a:t>StartupPCState</a:t>
            </a:r>
            <a:r>
              <a:rPr lang="en-US" altLang="zh-CN" sz="1800" dirty="0"/>
              <a:t>] = (_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) </a:t>
            </a:r>
            <a:r>
              <a:rPr lang="en-US" altLang="zh-CN" sz="1800" dirty="0" err="1"/>
              <a:t>InterruptEnable</a:t>
            </a:r>
            <a:r>
              <a:rPr lang="en-US" altLang="zh-CN" sz="1800" dirty="0"/>
              <a:t>;</a:t>
            </a:r>
            <a:endParaRPr lang="zh-CN" altLang="zh-CN" sz="1800" dirty="0"/>
          </a:p>
          <a:p>
            <a:pPr marL="285750" lvl="1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machineState</a:t>
            </a:r>
            <a:r>
              <a:rPr lang="en-US" altLang="zh-CN" sz="1800" dirty="0"/>
              <a:t>[</a:t>
            </a:r>
            <a:r>
              <a:rPr lang="en-US" altLang="zh-CN" sz="1800" dirty="0" err="1"/>
              <a:t>InitialPCState</a:t>
            </a:r>
            <a:r>
              <a:rPr lang="en-US" altLang="zh-CN" sz="1800" dirty="0"/>
              <a:t>] = </a:t>
            </a:r>
            <a:r>
              <a:rPr lang="en-US" altLang="zh-CN" sz="1800" dirty="0">
                <a:solidFill>
                  <a:srgbClr val="0016E2"/>
                </a:solidFill>
              </a:rPr>
              <a:t>(_</a:t>
            </a:r>
            <a:r>
              <a:rPr lang="en-US" altLang="zh-CN" sz="1800" dirty="0" err="1">
                <a:solidFill>
                  <a:srgbClr val="0016E2"/>
                </a:solidFill>
              </a:rPr>
              <a:t>int</a:t>
            </a:r>
            <a:r>
              <a:rPr lang="en-US" altLang="zh-CN" sz="1800" dirty="0">
                <a:solidFill>
                  <a:srgbClr val="0016E2"/>
                </a:solidFill>
              </a:rPr>
              <a:t>) </a:t>
            </a:r>
            <a:r>
              <a:rPr lang="en-US" altLang="zh-CN" sz="1800" dirty="0" err="1">
                <a:solidFill>
                  <a:srgbClr val="0016E2"/>
                </a:solidFill>
              </a:rPr>
              <a:t>func</a:t>
            </a:r>
            <a:r>
              <a:rPr lang="en-US" altLang="zh-CN" sz="1800" dirty="0">
                <a:solidFill>
                  <a:srgbClr val="0016E2"/>
                </a:solidFill>
              </a:rPr>
              <a:t>;</a:t>
            </a:r>
            <a:endParaRPr lang="zh-CN" altLang="zh-CN" sz="1800" dirty="0">
              <a:solidFill>
                <a:srgbClr val="0016E2"/>
              </a:solidFill>
            </a:endParaRPr>
          </a:p>
          <a:p>
            <a:pPr marL="285750" lvl="1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machineState</a:t>
            </a:r>
            <a:r>
              <a:rPr lang="en-US" altLang="zh-CN" sz="1800" dirty="0"/>
              <a:t>[</a:t>
            </a:r>
            <a:r>
              <a:rPr lang="en-US" altLang="zh-CN" sz="1800" dirty="0" err="1"/>
              <a:t>InitialArgState</a:t>
            </a:r>
            <a:r>
              <a:rPr lang="en-US" altLang="zh-CN" sz="1800" dirty="0"/>
              <a:t>] = </a:t>
            </a:r>
            <a:r>
              <a:rPr lang="en-US" altLang="zh-CN" sz="1800" dirty="0" err="1">
                <a:solidFill>
                  <a:srgbClr val="0016E2"/>
                </a:solidFill>
              </a:rPr>
              <a:t>arg</a:t>
            </a:r>
            <a:r>
              <a:rPr lang="en-US" altLang="zh-CN" sz="1800" dirty="0"/>
              <a:t>;</a:t>
            </a:r>
            <a:endParaRPr lang="zh-CN" altLang="zh-CN" sz="1800" dirty="0"/>
          </a:p>
          <a:p>
            <a:pPr marL="285750" lvl="1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machineState</a:t>
            </a:r>
            <a:r>
              <a:rPr lang="en-US" altLang="zh-CN" sz="1800" dirty="0"/>
              <a:t>[</a:t>
            </a:r>
            <a:r>
              <a:rPr lang="en-US" altLang="zh-CN" sz="1800" dirty="0" err="1"/>
              <a:t>WhenDonePCState</a:t>
            </a:r>
            <a:r>
              <a:rPr lang="en-US" altLang="zh-CN" sz="1800" dirty="0"/>
              <a:t>] = </a:t>
            </a:r>
            <a:r>
              <a:rPr lang="en-US" altLang="zh-CN" sz="1800" dirty="0">
                <a:solidFill>
                  <a:srgbClr val="0016E2"/>
                </a:solidFill>
              </a:rPr>
              <a:t>(_</a:t>
            </a:r>
            <a:r>
              <a:rPr lang="en-US" altLang="zh-CN" sz="1800" dirty="0" err="1">
                <a:solidFill>
                  <a:srgbClr val="0016E2"/>
                </a:solidFill>
              </a:rPr>
              <a:t>int</a:t>
            </a:r>
            <a:r>
              <a:rPr lang="en-US" altLang="zh-CN" sz="1800" dirty="0">
                <a:solidFill>
                  <a:srgbClr val="0016E2"/>
                </a:solidFill>
              </a:rPr>
              <a:t>) </a:t>
            </a:r>
            <a:r>
              <a:rPr lang="en-US" altLang="zh-CN" sz="1800" dirty="0" err="1">
                <a:solidFill>
                  <a:srgbClr val="0016E2"/>
                </a:solidFill>
              </a:rPr>
              <a:t>ThreadFinish</a:t>
            </a:r>
            <a:r>
              <a:rPr lang="en-US" altLang="zh-CN" sz="1800" dirty="0"/>
              <a:t>;</a:t>
            </a:r>
            <a:endParaRPr lang="zh-CN" altLang="zh-CN" sz="1800" dirty="0"/>
          </a:p>
          <a:p>
            <a:pPr marL="285750" lvl="1" indent="0">
              <a:buNone/>
            </a:pPr>
            <a:r>
              <a:rPr lang="en-US" altLang="zh-CN" sz="1800" dirty="0"/>
              <a:t>}</a:t>
            </a:r>
            <a:endParaRPr lang="zh-CN" altLang="zh-CN" sz="1800" dirty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注意给线程分配栈空间后，为线程运行初始化的参数；</a:t>
            </a:r>
            <a:endParaRPr lang="en-US" altLang="zh-CN" sz="2000" dirty="0" smtClean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当一个新建线程被调度执行，从哪里开始执行？</a:t>
            </a:r>
            <a:endParaRPr lang="en-US" altLang="zh-CN" sz="2000" dirty="0" smtClean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当一个线程执行完执行体后，执行什么操作？</a:t>
            </a:r>
            <a:endParaRPr lang="en-US" altLang="zh-CN" sz="2000" dirty="0" smtClean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当一个线程创建后，何时会被调度执行？（考虑何时引起线程调度）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线程</a:t>
            </a:r>
            <a:r>
              <a:rPr lang="zh-CN" altLang="zh-CN" dirty="0" smtClean="0"/>
              <a:t>就绪</a:t>
            </a:r>
            <a:r>
              <a:rPr lang="zh-CN" altLang="en-US" dirty="0" smtClean="0"/>
              <a:t>（线程唤醒）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035910"/>
            <a:ext cx="8173483" cy="548607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将线程的状态设为就绪，线程进入就绪队列等待调度</a:t>
            </a:r>
            <a:endParaRPr lang="en-US" altLang="zh-CN" sz="2000" dirty="0"/>
          </a:p>
          <a:p>
            <a:pPr lvl="1" indent="0">
              <a:buNone/>
            </a:pPr>
            <a:r>
              <a:rPr lang="en-US" altLang="zh-CN" sz="1800" dirty="0"/>
              <a:t>void Scheduler::</a:t>
            </a:r>
            <a:r>
              <a:rPr lang="en-US" altLang="zh-CN" sz="1800" dirty="0" err="1"/>
              <a:t>ReadyToRun</a:t>
            </a:r>
            <a:r>
              <a:rPr lang="en-US" altLang="zh-CN" sz="1800" dirty="0"/>
              <a:t> (Thread *thread)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{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  DEBUG('t', "Putting thread %s on ready list.\n", thread-&gt;</a:t>
            </a:r>
            <a:r>
              <a:rPr lang="en-US" altLang="zh-CN" sz="1800" dirty="0" err="1"/>
              <a:t>getName</a:t>
            </a:r>
            <a:r>
              <a:rPr lang="en-US" altLang="zh-CN" sz="1800" dirty="0" smtClean="0"/>
              <a:t>());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b="1" dirty="0"/>
              <a:t>    thread-&gt;</a:t>
            </a:r>
            <a:r>
              <a:rPr lang="en-US" altLang="zh-CN" sz="1800" b="1" dirty="0" err="1"/>
              <a:t>setStatus</a:t>
            </a:r>
            <a:r>
              <a:rPr lang="en-US" altLang="zh-CN" sz="1800" b="1" dirty="0"/>
              <a:t>(READY);</a:t>
            </a:r>
            <a:endParaRPr lang="en-US" altLang="zh-CN" sz="1800" b="1" dirty="0"/>
          </a:p>
          <a:p>
            <a:pPr lvl="1" indent="0">
              <a:buNone/>
            </a:pPr>
            <a:r>
              <a:rPr lang="en-US" altLang="zh-CN" sz="1800" b="1" dirty="0"/>
              <a:t>    </a:t>
            </a:r>
            <a:r>
              <a:rPr lang="en-US" altLang="zh-CN" sz="1800" b="1" dirty="0" err="1"/>
              <a:t>readyList</a:t>
            </a:r>
            <a:r>
              <a:rPr lang="en-US" altLang="zh-CN" sz="1800" b="1" dirty="0"/>
              <a:t>-&gt;Append((void *)thread</a:t>
            </a:r>
            <a:r>
              <a:rPr lang="en-US" altLang="zh-CN" sz="1800" b="1" dirty="0" smtClean="0"/>
              <a:t>);   //</a:t>
            </a:r>
            <a:r>
              <a:rPr lang="en-US" altLang="zh-CN" sz="1800" b="1" dirty="0"/>
              <a:t> </a:t>
            </a:r>
            <a:r>
              <a:rPr lang="en-US" altLang="zh-CN" sz="1800" b="1" dirty="0" err="1" smtClean="0"/>
              <a:t>readyList</a:t>
            </a:r>
            <a:r>
              <a:rPr lang="zh-CN" altLang="en-US" sz="1800" b="1" dirty="0"/>
              <a:t>：</a:t>
            </a:r>
            <a:r>
              <a:rPr lang="zh-CN" altLang="en-US" sz="1800" b="1" dirty="0" smtClean="0"/>
              <a:t>就绪队列</a:t>
            </a:r>
            <a:endParaRPr lang="en-US" altLang="zh-CN" sz="1800" b="1" dirty="0"/>
          </a:p>
          <a:p>
            <a:pPr lvl="1" indent="0">
              <a:buNone/>
            </a:pPr>
            <a:r>
              <a:rPr lang="en-US" altLang="zh-CN" sz="1800" dirty="0" smtClean="0"/>
              <a:t>}</a:t>
            </a:r>
            <a:endParaRPr lang="en-US" altLang="zh-CN" sz="1800" dirty="0" smtClean="0"/>
          </a:p>
          <a:p>
            <a:pPr lvl="1" indent="0">
              <a:buNone/>
            </a:pPr>
            <a:endParaRPr lang="en-US" altLang="zh-CN" sz="1800" dirty="0" smtClean="0"/>
          </a:p>
          <a:p>
            <a:pPr lvl="1" indent="0">
              <a:buNone/>
            </a:pPr>
            <a:r>
              <a:rPr lang="zh-CN" altLang="en-US" sz="1800" dirty="0" smtClean="0"/>
              <a:t>其中，</a:t>
            </a:r>
            <a:r>
              <a:rPr lang="en-US" altLang="zh-CN" sz="1800" dirty="0" smtClean="0"/>
              <a:t>List</a:t>
            </a:r>
            <a:r>
              <a:rPr lang="en-US" altLang="zh-CN" sz="1800" dirty="0"/>
              <a:t>::Append(void *item) </a:t>
            </a:r>
            <a:r>
              <a:rPr lang="en-US" altLang="zh-CN" sz="1800" dirty="0" smtClean="0"/>
              <a:t>  // </a:t>
            </a:r>
            <a:r>
              <a:rPr lang="en-US" altLang="zh-CN" sz="1800" dirty="0"/>
              <a:t>Append an "item" to the end of the list.</a:t>
            </a:r>
            <a:endParaRPr lang="en-US" altLang="zh-CN" sz="1800" dirty="0"/>
          </a:p>
          <a:p>
            <a:pPr lvl="1" indent="0">
              <a:buNone/>
            </a:pP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/>
              <a:t>讨论根据上述代码，</a:t>
            </a:r>
            <a:r>
              <a:rPr lang="zh-CN" altLang="en-US" sz="2000" dirty="0" smtClean="0"/>
              <a:t>猜测</a:t>
            </a:r>
            <a:r>
              <a:rPr lang="en-US" altLang="zh-CN" sz="2000" dirty="0" smtClean="0"/>
              <a:t>Nachos</a:t>
            </a:r>
            <a:r>
              <a:rPr lang="zh-CN" altLang="en-US" sz="2000" dirty="0" smtClean="0"/>
              <a:t>可能采用什么线程调度</a:t>
            </a:r>
            <a:r>
              <a:rPr lang="zh-CN" altLang="en-US" sz="2000" dirty="0"/>
              <a:t>算法</a:t>
            </a:r>
            <a:r>
              <a:rPr lang="zh-CN" altLang="en-US" sz="2000" dirty="0" smtClean="0"/>
              <a:t>？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何时调用该函数？</a:t>
            </a:r>
            <a:endParaRPr lang="en-US" altLang="zh-CN" sz="20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1600" dirty="0" smtClean="0"/>
              <a:t>Thread::Fork()</a:t>
            </a:r>
            <a:endParaRPr lang="en-US" altLang="zh-CN" sz="1600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1600" dirty="0"/>
              <a:t>V</a:t>
            </a:r>
            <a:r>
              <a:rPr lang="en-US" altLang="zh-CN" sz="1600" dirty="0" smtClean="0"/>
              <a:t>()</a:t>
            </a:r>
            <a:endParaRPr lang="en-US" altLang="zh-CN" sz="1600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自己添加的函数中</a:t>
            </a:r>
            <a:endParaRPr lang="en-US" altLang="zh-CN" sz="16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b="1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线程睡眠（等待、阻塞）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090824"/>
            <a:ext cx="8173483" cy="526591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ym typeface="宋体" panose="02010600030101010101" pitchFamily="2" charset="-122"/>
              </a:rPr>
              <a:t>将</a:t>
            </a:r>
            <a:r>
              <a:rPr lang="zh-CN" altLang="zh-CN" sz="2000" dirty="0" smtClean="0">
                <a:sym typeface="宋体" panose="02010600030101010101" pitchFamily="2" charset="-122"/>
              </a:rPr>
              <a:t>线程</a:t>
            </a:r>
            <a:r>
              <a:rPr lang="zh-CN" altLang="en-US" sz="2000" dirty="0" smtClean="0">
                <a:sym typeface="宋体" panose="02010600030101010101" pitchFamily="2" charset="-122"/>
              </a:rPr>
              <a:t>设置为</a:t>
            </a:r>
            <a:r>
              <a:rPr lang="zh-CN" altLang="zh-CN" sz="2000" dirty="0" smtClean="0">
                <a:sym typeface="宋体" panose="02010600030101010101" pitchFamily="2" charset="-122"/>
              </a:rPr>
              <a:t>睡眠</a:t>
            </a:r>
            <a:r>
              <a:rPr lang="zh-CN" altLang="zh-CN" sz="2000" dirty="0">
                <a:sym typeface="宋体" panose="02010600030101010101" pitchFamily="2" charset="-122"/>
              </a:rPr>
              <a:t>（等待、阻塞</a:t>
            </a:r>
            <a:r>
              <a:rPr lang="zh-CN" altLang="zh-CN" sz="2000" dirty="0" smtClean="0">
                <a:sym typeface="宋体" panose="02010600030101010101" pitchFamily="2" charset="-122"/>
              </a:rPr>
              <a:t>）</a:t>
            </a:r>
            <a:r>
              <a:rPr lang="zh-CN" altLang="en-US" sz="2000" dirty="0" smtClean="0">
                <a:sym typeface="宋体" panose="02010600030101010101" pitchFamily="2" charset="-122"/>
              </a:rPr>
              <a:t>状态</a:t>
            </a:r>
            <a:endParaRPr lang="en-US" altLang="zh-CN" sz="2000" dirty="0">
              <a:sym typeface="宋体" panose="02010600030101010101" pitchFamily="2" charset="-122"/>
            </a:endParaRPr>
          </a:p>
          <a:p>
            <a:pPr lvl="1" indent="0">
              <a:buNone/>
            </a:pPr>
            <a:r>
              <a:rPr lang="en-US" altLang="zh-CN" sz="1800" dirty="0"/>
              <a:t>void Thread::Sleep()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{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  Thread *</a:t>
            </a:r>
            <a:r>
              <a:rPr lang="en-US" altLang="zh-CN" sz="1800" dirty="0" err="1"/>
              <a:t>nextThread</a:t>
            </a:r>
            <a:r>
              <a:rPr lang="en-US" altLang="zh-CN" sz="1800" dirty="0" smtClean="0"/>
              <a:t>;    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  ASSERT(this == </a:t>
            </a:r>
            <a:r>
              <a:rPr lang="en-US" altLang="zh-CN" sz="1800" dirty="0" err="1"/>
              <a:t>currentThread</a:t>
            </a:r>
            <a:r>
              <a:rPr lang="en-US" altLang="zh-CN" sz="1800" dirty="0"/>
              <a:t>);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  ASSERT(interrupt-&gt;</a:t>
            </a:r>
            <a:r>
              <a:rPr lang="en-US" altLang="zh-CN" sz="1800" dirty="0" err="1"/>
              <a:t>getLevel</a:t>
            </a:r>
            <a:r>
              <a:rPr lang="en-US" altLang="zh-CN" sz="1800" dirty="0"/>
              <a:t>() == </a:t>
            </a:r>
            <a:r>
              <a:rPr lang="en-US" altLang="zh-CN" sz="1800" dirty="0" err="1"/>
              <a:t>IntOff</a:t>
            </a:r>
            <a:r>
              <a:rPr lang="en-US" altLang="zh-CN" sz="1800" dirty="0" smtClean="0"/>
              <a:t>);    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  DEBUG('t', "Sleeping thread \"%s\"\n", </a:t>
            </a:r>
            <a:r>
              <a:rPr lang="en-US" altLang="zh-CN" sz="1800" dirty="0" err="1"/>
              <a:t>getName</a:t>
            </a:r>
            <a:r>
              <a:rPr lang="en-US" altLang="zh-CN" sz="1800" dirty="0" smtClean="0"/>
              <a:t>());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b="1" dirty="0"/>
              <a:t>    status = BLOCKED;</a:t>
            </a:r>
            <a:endParaRPr lang="en-US" altLang="zh-CN" sz="1800" b="1" dirty="0"/>
          </a:p>
          <a:p>
            <a:pPr lvl="1" indent="0">
              <a:buNone/>
            </a:pPr>
            <a:r>
              <a:rPr lang="en-US" altLang="zh-CN" sz="1800" b="1" dirty="0"/>
              <a:t>    while ((</a:t>
            </a:r>
            <a:r>
              <a:rPr lang="en-US" altLang="zh-CN" sz="1800" b="1" dirty="0" err="1"/>
              <a:t>nextThread</a:t>
            </a:r>
            <a:r>
              <a:rPr lang="en-US" altLang="zh-CN" sz="1800" b="1" dirty="0"/>
              <a:t> = scheduler-&gt;</a:t>
            </a:r>
            <a:r>
              <a:rPr lang="en-US" altLang="zh-CN" sz="1800" b="1" dirty="0" err="1"/>
              <a:t>FindNextToRun</a:t>
            </a:r>
            <a:r>
              <a:rPr lang="en-US" altLang="zh-CN" sz="1800" b="1" dirty="0"/>
              <a:t>()) == NULL</a:t>
            </a:r>
            <a:r>
              <a:rPr lang="en-US" altLang="zh-CN" sz="1800" b="1" dirty="0" smtClean="0"/>
              <a:t>) </a:t>
            </a:r>
            <a:endParaRPr lang="en-US" altLang="zh-CN" sz="1800" b="1" dirty="0" smtClean="0"/>
          </a:p>
          <a:p>
            <a:pPr lvl="1" indent="0"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        //</a:t>
            </a:r>
            <a:r>
              <a:rPr lang="zh-CN" altLang="en-US" sz="1800" dirty="0">
                <a:solidFill>
                  <a:srgbClr val="006600"/>
                </a:solidFill>
              </a:rPr>
              <a:t>如果就绪队列为空，执行</a:t>
            </a:r>
            <a:r>
              <a:rPr lang="en-US" altLang="zh-CN" sz="1800" dirty="0">
                <a:solidFill>
                  <a:srgbClr val="006600"/>
                </a:solidFill>
              </a:rPr>
              <a:t>interrupt-&gt;Idle</a:t>
            </a:r>
            <a:r>
              <a:rPr lang="en-US" altLang="zh-CN" sz="1800" dirty="0" smtClean="0">
                <a:solidFill>
                  <a:srgbClr val="006600"/>
                </a:solidFill>
              </a:rPr>
              <a:t>()</a:t>
            </a:r>
            <a:r>
              <a:rPr lang="zh-CN" altLang="en-US" sz="1800" dirty="0" smtClean="0">
                <a:solidFill>
                  <a:srgbClr val="006600"/>
                </a:solidFill>
              </a:rPr>
              <a:t>处理到期的中断</a:t>
            </a:r>
            <a:endParaRPr lang="en-US" altLang="zh-CN" sz="1800" dirty="0">
              <a:solidFill>
                <a:srgbClr val="006600"/>
              </a:solidFill>
            </a:endParaRPr>
          </a:p>
          <a:p>
            <a:pPr lvl="1" indent="0"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        //</a:t>
            </a:r>
            <a:r>
              <a:rPr lang="zh-CN" altLang="en-US" sz="1800" dirty="0" smtClean="0">
                <a:solidFill>
                  <a:srgbClr val="006600"/>
                </a:solidFill>
              </a:rPr>
              <a:t>直到就绪队列不空，调度新加入就绪队列的线程</a:t>
            </a:r>
            <a:endParaRPr lang="en-US" altLang="zh-CN" sz="1800" dirty="0" smtClean="0">
              <a:solidFill>
                <a:srgbClr val="006600"/>
              </a:solidFill>
            </a:endParaRPr>
          </a:p>
          <a:p>
            <a:pPr lvl="1" indent="0"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</a:t>
            </a:r>
            <a:r>
              <a:rPr lang="en-US" altLang="zh-CN" sz="1800" dirty="0" smtClean="0">
                <a:solidFill>
                  <a:srgbClr val="006600"/>
                </a:solidFill>
              </a:rPr>
              <a:t>         //</a:t>
            </a:r>
            <a:r>
              <a:rPr lang="zh-CN" altLang="en-US" sz="1800" dirty="0" smtClean="0">
                <a:solidFill>
                  <a:srgbClr val="006600"/>
                </a:solidFill>
              </a:rPr>
              <a:t>如果就绪队列一直为空，</a:t>
            </a:r>
            <a:r>
              <a:rPr lang="en-US" altLang="zh-CN" sz="1800" dirty="0" smtClean="0">
                <a:solidFill>
                  <a:srgbClr val="006600"/>
                </a:solidFill>
              </a:rPr>
              <a:t>Idle()</a:t>
            </a:r>
            <a:r>
              <a:rPr lang="zh-CN" altLang="en-US" sz="1800" dirty="0" smtClean="0">
                <a:solidFill>
                  <a:srgbClr val="006600"/>
                </a:solidFill>
              </a:rPr>
              <a:t>处理完所有中断，</a:t>
            </a:r>
            <a:r>
              <a:rPr lang="en-US" altLang="zh-CN" sz="1800" dirty="0" smtClean="0">
                <a:solidFill>
                  <a:srgbClr val="006600"/>
                </a:solidFill>
              </a:rPr>
              <a:t>Nachos</a:t>
            </a:r>
            <a:r>
              <a:rPr lang="zh-CN" altLang="en-US" sz="1800" dirty="0" smtClean="0">
                <a:solidFill>
                  <a:srgbClr val="006600"/>
                </a:solidFill>
              </a:rPr>
              <a:t>退出；</a:t>
            </a:r>
            <a:endParaRPr lang="en-US" altLang="zh-CN" sz="1800" dirty="0">
              <a:solidFill>
                <a:srgbClr val="006600"/>
              </a:solidFill>
            </a:endParaRPr>
          </a:p>
          <a:p>
            <a:pPr lvl="1" indent="0">
              <a:buNone/>
            </a:pPr>
            <a:r>
              <a:rPr lang="en-US" altLang="zh-CN" sz="1800" b="1" dirty="0"/>
              <a:t>	  </a:t>
            </a:r>
            <a:r>
              <a:rPr lang="en-US" altLang="zh-CN" sz="1800" b="1" dirty="0" smtClean="0"/>
              <a:t>       </a:t>
            </a:r>
            <a:r>
              <a:rPr lang="en-US" altLang="zh-CN" sz="1800" b="1" dirty="0"/>
              <a:t>interrupt-&gt;Idle();	// no one to run, wait for an </a:t>
            </a:r>
            <a:r>
              <a:rPr lang="en-US" altLang="zh-CN" sz="1800" b="1" dirty="0" smtClean="0"/>
              <a:t>interrupt        </a:t>
            </a:r>
            <a:endParaRPr lang="en-US" altLang="zh-CN" sz="1800" b="1" dirty="0"/>
          </a:p>
          <a:p>
            <a:pPr lvl="1" indent="0">
              <a:buNone/>
            </a:pPr>
            <a:r>
              <a:rPr lang="en-US" altLang="zh-CN" sz="1800" b="1" dirty="0"/>
              <a:t>    scheduler-&gt;Run(</a:t>
            </a:r>
            <a:r>
              <a:rPr lang="en-US" altLang="zh-CN" sz="1800" b="1" dirty="0" err="1"/>
              <a:t>nextThread</a:t>
            </a:r>
            <a:r>
              <a:rPr lang="en-US" altLang="zh-CN" sz="1800" b="1" dirty="0"/>
              <a:t>); </a:t>
            </a:r>
            <a:r>
              <a:rPr lang="en-US" altLang="zh-CN" sz="1800" b="1" dirty="0" smtClean="0"/>
              <a:t>  // </a:t>
            </a:r>
            <a:r>
              <a:rPr lang="en-US" altLang="zh-CN" sz="1800" b="1" dirty="0"/>
              <a:t>returns when we've been </a:t>
            </a:r>
            <a:r>
              <a:rPr lang="en-US" altLang="zh-CN" sz="1800" b="1" dirty="0" smtClean="0"/>
              <a:t>signaled</a:t>
            </a:r>
            <a:endParaRPr lang="en-US" altLang="zh-CN" sz="1800" b="1" dirty="0" smtClean="0"/>
          </a:p>
          <a:p>
            <a:pPr lvl="1" indent="0">
              <a:buNone/>
            </a:pPr>
            <a:r>
              <a:rPr lang="en-US" altLang="zh-CN" sz="1800" dirty="0" smtClean="0"/>
              <a:t>}</a:t>
            </a:r>
            <a:endParaRPr lang="en-US" altLang="zh-CN" sz="1800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线程睡眠（等待、阻塞）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071467"/>
            <a:ext cx="8173483" cy="5153064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注</a:t>
            </a:r>
            <a:r>
              <a:rPr lang="en-US" altLang="zh-CN" sz="2000" dirty="0" smtClean="0"/>
              <a:t>1</a:t>
            </a:r>
            <a:r>
              <a:rPr lang="zh-CN" altLang="en-US" sz="2000" dirty="0"/>
              <a:t>：</a:t>
            </a:r>
            <a:r>
              <a:rPr lang="en-US" altLang="zh-CN" sz="2000" dirty="0"/>
              <a:t> interrupt-&gt;Idle()</a:t>
            </a:r>
            <a:r>
              <a:rPr lang="zh-CN" altLang="en-US" sz="2000" dirty="0"/>
              <a:t>：</a:t>
            </a:r>
            <a:r>
              <a:rPr lang="zh-CN" altLang="en-US" sz="2000" dirty="0" smtClean="0"/>
              <a:t>处理完所有到期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中断，返回；如果中断请求队列为空，即所有中断都处理结束，调用停机指令</a:t>
            </a:r>
            <a:r>
              <a:rPr lang="en-US" altLang="zh-CN" sz="2000" dirty="0" smtClean="0"/>
              <a:t>Halt()</a:t>
            </a:r>
            <a:r>
              <a:rPr lang="zh-CN" altLang="en-US" sz="2000" dirty="0" smtClean="0"/>
              <a:t>，退出</a:t>
            </a:r>
            <a:r>
              <a:rPr lang="en-US" altLang="zh-CN" sz="2000" dirty="0" smtClean="0"/>
              <a:t>Nachos</a:t>
            </a:r>
            <a:r>
              <a:rPr lang="zh-CN" altLang="en-US" sz="2000" dirty="0" smtClean="0"/>
              <a:t>；</a:t>
            </a:r>
            <a:endParaRPr lang="en-US" altLang="zh-CN" sz="2000" dirty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rgbClr val="0016E2"/>
                </a:solidFill>
              </a:rPr>
              <a:t>注</a:t>
            </a:r>
            <a:r>
              <a:rPr lang="en-US" altLang="zh-CN" sz="2000" dirty="0" smtClean="0">
                <a:solidFill>
                  <a:srgbClr val="0016E2"/>
                </a:solidFill>
              </a:rPr>
              <a:t>2</a:t>
            </a:r>
            <a:r>
              <a:rPr lang="zh-CN" altLang="en-US" sz="2000" dirty="0" smtClean="0">
                <a:solidFill>
                  <a:srgbClr val="0016E2"/>
                </a:solidFill>
              </a:rPr>
              <a:t>：目前，</a:t>
            </a:r>
            <a:r>
              <a:rPr lang="en-US" altLang="zh-CN" sz="2000" dirty="0" smtClean="0">
                <a:solidFill>
                  <a:srgbClr val="0016E2"/>
                </a:solidFill>
              </a:rPr>
              <a:t>Finish()</a:t>
            </a:r>
            <a:r>
              <a:rPr lang="zh-CN" altLang="en-US" sz="2000" dirty="0" smtClean="0">
                <a:solidFill>
                  <a:srgbClr val="0016E2"/>
                </a:solidFill>
              </a:rPr>
              <a:t>、</a:t>
            </a:r>
            <a:r>
              <a:rPr lang="en-US" altLang="zh-CN" sz="2000" dirty="0" smtClean="0">
                <a:solidFill>
                  <a:srgbClr val="0016E2"/>
                </a:solidFill>
              </a:rPr>
              <a:t>P()</a:t>
            </a:r>
            <a:r>
              <a:rPr lang="zh-CN" altLang="en-US" sz="2000" dirty="0" smtClean="0">
                <a:solidFill>
                  <a:srgbClr val="0016E2"/>
                </a:solidFill>
              </a:rPr>
              <a:t>调用</a:t>
            </a:r>
            <a:r>
              <a:rPr lang="en-US" altLang="zh-CN" sz="2000" dirty="0" smtClean="0">
                <a:solidFill>
                  <a:srgbClr val="0016E2"/>
                </a:solidFill>
              </a:rPr>
              <a:t>Sleep()</a:t>
            </a:r>
            <a:r>
              <a:rPr lang="zh-CN" altLang="en-US" sz="2000" dirty="0" smtClean="0">
                <a:solidFill>
                  <a:srgbClr val="0016E2"/>
                </a:solidFill>
              </a:rPr>
              <a:t>；</a:t>
            </a:r>
            <a:endParaRPr lang="en-US" altLang="zh-CN" sz="2000" dirty="0" smtClean="0">
              <a:solidFill>
                <a:srgbClr val="0016E2"/>
              </a:solidFill>
            </a:endParaRPr>
          </a:p>
          <a:p>
            <a:pPr marL="971550" lvl="1">
              <a:spcBef>
                <a:spcPts val="600"/>
              </a:spcBef>
            </a:pPr>
            <a:r>
              <a:rPr lang="en-US" altLang="zh-CN" sz="1800" dirty="0" smtClean="0">
                <a:solidFill>
                  <a:srgbClr val="01080B"/>
                </a:solidFill>
              </a:rPr>
              <a:t>P()</a:t>
            </a:r>
            <a:r>
              <a:rPr lang="zh-CN" altLang="en-US" sz="1800" dirty="0" smtClean="0">
                <a:solidFill>
                  <a:srgbClr val="01080B"/>
                </a:solidFill>
              </a:rPr>
              <a:t>中线程进入等待队列，然后睡眠；</a:t>
            </a:r>
            <a:endParaRPr lang="en-US" altLang="zh-CN" sz="1800" dirty="0" smtClean="0">
              <a:solidFill>
                <a:srgbClr val="01080B"/>
              </a:solidFill>
            </a:endParaRPr>
          </a:p>
          <a:p>
            <a:pPr marL="971550" lvl="1">
              <a:spcBef>
                <a:spcPts val="600"/>
              </a:spcBef>
            </a:pPr>
            <a:r>
              <a:rPr lang="en-US" altLang="zh-CN" sz="1800" dirty="0" smtClean="0">
                <a:solidFill>
                  <a:srgbClr val="01080B"/>
                </a:solidFill>
              </a:rPr>
              <a:t>Finish</a:t>
            </a:r>
            <a:r>
              <a:rPr lang="en-US" altLang="zh-CN" sz="1800" dirty="0">
                <a:solidFill>
                  <a:srgbClr val="01080B"/>
                </a:solidFill>
              </a:rPr>
              <a:t>()</a:t>
            </a:r>
            <a:r>
              <a:rPr lang="zh-CN" altLang="en-US" sz="1800" dirty="0">
                <a:solidFill>
                  <a:srgbClr val="01080B"/>
                </a:solidFill>
              </a:rPr>
              <a:t>中将要终止的线程保存到</a:t>
            </a:r>
            <a:r>
              <a:rPr lang="en-US" altLang="zh-CN" sz="1800" dirty="0" err="1">
                <a:solidFill>
                  <a:srgbClr val="01080B"/>
                </a:solidFill>
              </a:rPr>
              <a:t>threadToBeDestroyed</a:t>
            </a:r>
            <a:r>
              <a:rPr lang="zh-CN" altLang="en-US" sz="1800" dirty="0">
                <a:solidFill>
                  <a:srgbClr val="01080B"/>
                </a:solidFill>
              </a:rPr>
              <a:t>中等待撤销，然后睡眠</a:t>
            </a:r>
            <a:r>
              <a:rPr lang="en-US" altLang="zh-CN" sz="1800" dirty="0">
                <a:solidFill>
                  <a:srgbClr val="01080B"/>
                </a:solidFill>
              </a:rPr>
              <a:t> </a:t>
            </a:r>
            <a:endParaRPr lang="en-US" altLang="zh-CN" sz="1800" dirty="0">
              <a:solidFill>
                <a:srgbClr val="01080B"/>
              </a:solidFill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注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：如果就绪队列为空，</a:t>
            </a:r>
            <a:r>
              <a:rPr lang="en-US" altLang="zh-CN" sz="2000" dirty="0" smtClean="0"/>
              <a:t>Nachos</a:t>
            </a:r>
            <a:r>
              <a:rPr lang="zh-CN" altLang="en-US" sz="2000" dirty="0" smtClean="0"/>
              <a:t>做了什么工作；</a:t>
            </a:r>
            <a:endParaRPr lang="en-US" altLang="zh-CN" sz="2000" dirty="0" smtClean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注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：如果就绪队列不空，</a:t>
            </a:r>
            <a:r>
              <a:rPr lang="en-US" altLang="zh-CN" sz="2000" dirty="0" smtClean="0"/>
              <a:t>Thread</a:t>
            </a:r>
            <a:r>
              <a:rPr lang="en-US" altLang="zh-CN" sz="2000" dirty="0"/>
              <a:t>::Sleep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引起线程调度（抢先？非抢先？）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主动</a:t>
            </a:r>
            <a:r>
              <a:rPr lang="zh-CN" altLang="zh-CN" dirty="0"/>
              <a:t>释放</a:t>
            </a:r>
            <a:r>
              <a:rPr lang="en-US" altLang="zh-CN" dirty="0"/>
              <a:t>CPU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925742"/>
            <a:ext cx="8173483" cy="548607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正在执行的线程释放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，引起线程调度</a:t>
            </a:r>
            <a:endParaRPr lang="en-US" altLang="zh-CN" sz="2000" dirty="0"/>
          </a:p>
          <a:p>
            <a:pPr marL="514350" lvl="2" indent="0">
              <a:buNone/>
            </a:pPr>
            <a:r>
              <a:rPr lang="en-US" altLang="zh-CN" sz="1600" dirty="0"/>
              <a:t>void Thread::Yield ()</a:t>
            </a:r>
            <a:endParaRPr lang="zh-CN" altLang="zh-CN" sz="1600" dirty="0"/>
          </a:p>
          <a:p>
            <a:pPr marL="514350" lvl="2" indent="0">
              <a:buNone/>
            </a:pPr>
            <a:r>
              <a:rPr lang="en-US" altLang="zh-CN" sz="1600" dirty="0"/>
              <a:t>{</a:t>
            </a:r>
            <a:endParaRPr lang="zh-CN" altLang="zh-CN" sz="1600" dirty="0"/>
          </a:p>
          <a:p>
            <a:pPr marL="514350" lvl="2" indent="0">
              <a:buNone/>
            </a:pPr>
            <a:r>
              <a:rPr lang="en-US" altLang="zh-CN" sz="1600" b="1" dirty="0"/>
              <a:t>    Thread *</a:t>
            </a:r>
            <a:r>
              <a:rPr lang="en-US" altLang="zh-CN" sz="1600" b="1" dirty="0" err="1"/>
              <a:t>nextThread</a:t>
            </a:r>
            <a:r>
              <a:rPr lang="en-US" altLang="zh-CN" sz="1600" b="1" dirty="0"/>
              <a:t>;</a:t>
            </a:r>
            <a:endParaRPr lang="zh-CN" altLang="zh-CN" sz="1600" b="1" dirty="0"/>
          </a:p>
          <a:p>
            <a:pPr marL="514350" lvl="2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IntStatus</a:t>
            </a:r>
            <a:r>
              <a:rPr lang="en-US" altLang="zh-CN" sz="1600" dirty="0"/>
              <a:t> </a:t>
            </a:r>
            <a:r>
              <a:rPr lang="en-US" altLang="zh-CN" sz="1600" dirty="0" err="1"/>
              <a:t>oldLevel</a:t>
            </a:r>
            <a:r>
              <a:rPr lang="en-US" altLang="zh-CN" sz="1600" dirty="0"/>
              <a:t> = interrupt-&gt;</a:t>
            </a:r>
            <a:r>
              <a:rPr lang="en-US" altLang="zh-CN" sz="1600" dirty="0" err="1"/>
              <a:t>SetLevel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IntOff</a:t>
            </a:r>
            <a:r>
              <a:rPr lang="en-US" altLang="zh-CN" sz="1600" dirty="0" smtClean="0"/>
              <a:t>);    </a:t>
            </a:r>
            <a:endParaRPr lang="zh-CN" altLang="zh-CN" sz="1600" dirty="0"/>
          </a:p>
          <a:p>
            <a:pPr marL="514350" lvl="2" indent="0">
              <a:buNone/>
            </a:pPr>
            <a:r>
              <a:rPr lang="en-US" altLang="zh-CN" sz="1600" dirty="0"/>
              <a:t>    ASSERT(this == </a:t>
            </a:r>
            <a:r>
              <a:rPr lang="en-US" altLang="zh-CN" sz="1600" dirty="0" err="1"/>
              <a:t>currentThread</a:t>
            </a:r>
            <a:r>
              <a:rPr lang="en-US" altLang="zh-CN" sz="1600" dirty="0" smtClean="0"/>
              <a:t>);    </a:t>
            </a:r>
            <a:endParaRPr lang="zh-CN" altLang="zh-CN" sz="1600" dirty="0"/>
          </a:p>
          <a:p>
            <a:pPr marL="514350" lvl="2" indent="0">
              <a:buNone/>
            </a:pPr>
            <a:r>
              <a:rPr lang="en-US" altLang="zh-CN" sz="1600" dirty="0"/>
              <a:t>    DEBUG('t', "Yielding thread \"%s\"\n", </a:t>
            </a:r>
            <a:r>
              <a:rPr lang="en-US" altLang="zh-CN" sz="1600" dirty="0" err="1"/>
              <a:t>getName</a:t>
            </a:r>
            <a:r>
              <a:rPr lang="en-US" altLang="zh-CN" sz="1600" dirty="0"/>
              <a:t>());</a:t>
            </a:r>
            <a:endParaRPr lang="zh-CN" altLang="zh-CN" sz="1600" dirty="0"/>
          </a:p>
          <a:p>
            <a:pPr marL="514350" lvl="2" indent="0">
              <a:buNone/>
            </a:pPr>
            <a:r>
              <a:rPr lang="en-US" altLang="zh-CN" sz="1600" b="1" dirty="0"/>
              <a:t>    </a:t>
            </a:r>
            <a:r>
              <a:rPr lang="en-US" altLang="zh-CN" sz="1600" b="1" dirty="0" smtClean="0"/>
              <a:t> </a:t>
            </a:r>
            <a:r>
              <a:rPr lang="en-US" altLang="zh-CN" sz="1600" b="1" dirty="0" err="1"/>
              <a:t>nextThread</a:t>
            </a:r>
            <a:r>
              <a:rPr lang="en-US" altLang="zh-CN" sz="1600" b="1" dirty="0"/>
              <a:t> = scheduler-&gt;</a:t>
            </a:r>
            <a:r>
              <a:rPr lang="en-US" altLang="zh-CN" sz="1600" b="1" dirty="0" err="1"/>
              <a:t>FindNextToRun</a:t>
            </a:r>
            <a:r>
              <a:rPr lang="en-US" altLang="zh-CN" sz="1600" b="1" dirty="0"/>
              <a:t>();</a:t>
            </a:r>
            <a:endParaRPr lang="zh-CN" altLang="zh-CN" sz="1600" b="1" dirty="0"/>
          </a:p>
          <a:p>
            <a:pPr marL="514350" lvl="2" indent="0">
              <a:buNone/>
            </a:pPr>
            <a:r>
              <a:rPr lang="en-US" altLang="zh-CN" sz="1600" b="1" dirty="0"/>
              <a:t>    if (</a:t>
            </a:r>
            <a:r>
              <a:rPr lang="en-US" altLang="zh-CN" sz="1600" b="1" dirty="0" err="1"/>
              <a:t>nextThread</a:t>
            </a:r>
            <a:r>
              <a:rPr lang="en-US" altLang="zh-CN" sz="1600" b="1" dirty="0"/>
              <a:t> != NULL) {</a:t>
            </a:r>
            <a:endParaRPr lang="zh-CN" altLang="zh-CN" sz="1600" b="1" dirty="0"/>
          </a:p>
          <a:p>
            <a:pPr marL="514350" lvl="2" indent="0">
              <a:buNone/>
            </a:pPr>
            <a:r>
              <a:rPr lang="en-US" altLang="zh-CN" sz="1600" b="1" dirty="0"/>
              <a:t>	    scheduler-&gt;</a:t>
            </a:r>
            <a:r>
              <a:rPr lang="en-US" altLang="zh-CN" sz="1600" b="1" dirty="0" err="1"/>
              <a:t>ReadyToRun</a:t>
            </a:r>
            <a:r>
              <a:rPr lang="en-US" altLang="zh-CN" sz="1600" b="1" dirty="0"/>
              <a:t>(this);</a:t>
            </a:r>
            <a:endParaRPr lang="zh-CN" altLang="zh-CN" sz="1600" b="1" dirty="0"/>
          </a:p>
          <a:p>
            <a:pPr marL="514350" lvl="2" indent="0">
              <a:buNone/>
            </a:pPr>
            <a:r>
              <a:rPr lang="en-US" altLang="zh-CN" sz="1600" b="1" dirty="0"/>
              <a:t>	    scheduler-&gt;Run(</a:t>
            </a:r>
            <a:r>
              <a:rPr lang="en-US" altLang="zh-CN" sz="1600" b="1" dirty="0" err="1"/>
              <a:t>nextThread</a:t>
            </a:r>
            <a:r>
              <a:rPr lang="en-US" altLang="zh-CN" sz="1600" b="1" dirty="0"/>
              <a:t>);</a:t>
            </a:r>
            <a:endParaRPr lang="zh-CN" altLang="zh-CN" sz="1600" b="1" dirty="0"/>
          </a:p>
          <a:p>
            <a:pPr marL="514350" lvl="2" indent="0">
              <a:buNone/>
            </a:pPr>
            <a:r>
              <a:rPr lang="en-US" altLang="zh-CN" sz="1600" b="1" dirty="0"/>
              <a:t>    }</a:t>
            </a:r>
            <a:endParaRPr lang="zh-CN" altLang="zh-CN" sz="1600" b="1" dirty="0"/>
          </a:p>
          <a:p>
            <a:pPr marL="514350" lvl="2" indent="0">
              <a:buNone/>
            </a:pPr>
            <a:r>
              <a:rPr lang="en-US" altLang="zh-CN" sz="1600" dirty="0"/>
              <a:t>  </a:t>
            </a:r>
            <a:r>
              <a:rPr lang="en-US" altLang="zh-CN" sz="1600" dirty="0" smtClean="0"/>
              <a:t>    </a:t>
            </a:r>
            <a:r>
              <a:rPr lang="en-US" altLang="zh-CN" sz="1600" dirty="0"/>
              <a:t>(void) interrupt-&gt;</a:t>
            </a:r>
            <a:r>
              <a:rPr lang="en-US" altLang="zh-CN" sz="1600" dirty="0" err="1"/>
              <a:t>SetLevel</a:t>
            </a:r>
            <a:r>
              <a:rPr lang="en-US" altLang="zh-CN" sz="1600" dirty="0"/>
              <a:t>(</a:t>
            </a:r>
            <a:r>
              <a:rPr lang="en-US" altLang="zh-CN" sz="1600" dirty="0" err="1"/>
              <a:t>oldLevel</a:t>
            </a:r>
            <a:r>
              <a:rPr lang="en-US" altLang="zh-CN" sz="1600" dirty="0"/>
              <a:t>);</a:t>
            </a:r>
            <a:endParaRPr lang="zh-CN" altLang="zh-CN" sz="1600" dirty="0"/>
          </a:p>
          <a:p>
            <a:pPr marL="514350" lvl="2" indent="0">
              <a:buNone/>
            </a:pPr>
            <a:r>
              <a:rPr lang="en-US" altLang="zh-CN" sz="1600" dirty="0"/>
              <a:t>}</a:t>
            </a:r>
            <a:endParaRPr lang="zh-CN" altLang="zh-CN" sz="1600" dirty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1800" dirty="0" smtClean="0"/>
              <a:t>如果就绪队列</a:t>
            </a:r>
            <a:r>
              <a:rPr lang="zh-CN" altLang="en-US" sz="1800" dirty="0" smtClean="0">
                <a:solidFill>
                  <a:srgbClr val="006600"/>
                </a:solidFill>
              </a:rPr>
              <a:t>为空</a:t>
            </a:r>
            <a:r>
              <a:rPr lang="zh-CN" altLang="en-US" sz="1800" dirty="0" smtClean="0"/>
              <a:t>，系统对调用</a:t>
            </a:r>
            <a:r>
              <a:rPr lang="en-US" altLang="zh-CN" sz="1800" dirty="0"/>
              <a:t>Yield </a:t>
            </a:r>
            <a:r>
              <a:rPr lang="en-US" altLang="zh-CN" sz="1800" dirty="0" smtClean="0"/>
              <a:t>()</a:t>
            </a:r>
            <a:r>
              <a:rPr lang="zh-CN" altLang="en-US" sz="1800" dirty="0" smtClean="0"/>
              <a:t>的线程做了什么？状态转换？</a:t>
            </a:r>
            <a:endParaRPr lang="en-US" altLang="zh-CN" sz="1800" dirty="0" smtClean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1800" dirty="0" smtClean="0"/>
              <a:t>如果就绪队列</a:t>
            </a:r>
            <a:r>
              <a:rPr lang="zh-CN" altLang="en-US" sz="1800" dirty="0" smtClean="0">
                <a:solidFill>
                  <a:srgbClr val="006600"/>
                </a:solidFill>
              </a:rPr>
              <a:t>不空</a:t>
            </a:r>
            <a:r>
              <a:rPr lang="zh-CN" altLang="en-US" sz="1800" dirty="0" smtClean="0"/>
              <a:t>，系统</a:t>
            </a:r>
            <a:r>
              <a:rPr lang="zh-CN" altLang="en-US" sz="1800" dirty="0"/>
              <a:t>对调用</a:t>
            </a:r>
            <a:r>
              <a:rPr lang="en-US" altLang="zh-CN" sz="1800" dirty="0"/>
              <a:t>Yield ()</a:t>
            </a:r>
            <a:r>
              <a:rPr lang="zh-CN" altLang="en-US" sz="1800" dirty="0"/>
              <a:t>的线程做了什么</a:t>
            </a:r>
            <a:r>
              <a:rPr lang="zh-CN" altLang="en-US" sz="1800" dirty="0" smtClean="0"/>
              <a:t>？状态转换？</a:t>
            </a:r>
            <a:endParaRPr lang="en-US" altLang="zh-CN" sz="1800" dirty="0" smtClean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1800" dirty="0" smtClean="0"/>
              <a:t>理解教材中状态的转换</a:t>
            </a:r>
            <a:endParaRPr lang="en-US" altLang="zh-CN" sz="1800" dirty="0" smtClean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1800" dirty="0" smtClean="0">
                <a:solidFill>
                  <a:srgbClr val="0016E2"/>
                </a:solidFill>
              </a:rPr>
              <a:t>如果创建了</a:t>
            </a:r>
            <a:r>
              <a:rPr lang="en-US" altLang="zh-CN" sz="1800" dirty="0" smtClean="0">
                <a:solidFill>
                  <a:srgbClr val="0016E2"/>
                </a:solidFill>
              </a:rPr>
              <a:t>Timer</a:t>
            </a:r>
            <a:r>
              <a:rPr lang="zh-CN" altLang="en-US" sz="1800" dirty="0" smtClean="0">
                <a:solidFill>
                  <a:srgbClr val="0016E2"/>
                </a:solidFill>
              </a:rPr>
              <a:t>，其中断处理程序调用</a:t>
            </a:r>
            <a:r>
              <a:rPr lang="en-US" altLang="zh-CN" sz="1800" dirty="0" err="1" smtClean="0">
                <a:solidFill>
                  <a:srgbClr val="0016E2"/>
                </a:solidFill>
              </a:rPr>
              <a:t>currentThread</a:t>
            </a:r>
            <a:r>
              <a:rPr lang="en-US" altLang="zh-CN" sz="1800" dirty="0" smtClean="0">
                <a:solidFill>
                  <a:srgbClr val="0016E2"/>
                </a:solidFill>
              </a:rPr>
              <a:t>-&gt;Yield()</a:t>
            </a:r>
            <a:r>
              <a:rPr lang="zh-CN" altLang="en-US" sz="1800" dirty="0">
                <a:solidFill>
                  <a:srgbClr val="0016E2"/>
                </a:solidFill>
              </a:rPr>
              <a:t>；</a:t>
            </a:r>
            <a:endParaRPr lang="zh-CN" altLang="zh-CN" sz="1800" dirty="0">
              <a:solidFill>
                <a:srgbClr val="0016E2"/>
              </a:solidFill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1800" dirty="0" smtClean="0">
                <a:solidFill>
                  <a:srgbClr val="0016E2"/>
                </a:solidFill>
              </a:rPr>
              <a:t>在需要的位置主动调用</a:t>
            </a:r>
            <a:r>
              <a:rPr lang="en-US" altLang="zh-CN" sz="1800" dirty="0" smtClean="0">
                <a:solidFill>
                  <a:srgbClr val="0016E2"/>
                </a:solidFill>
              </a:rPr>
              <a:t>Yield();</a:t>
            </a:r>
            <a:endParaRPr lang="en-US" altLang="zh-CN" sz="1800" dirty="0">
              <a:solidFill>
                <a:srgbClr val="0016E2"/>
              </a:solidFill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endParaRPr lang="zh-CN" altLang="zh-CN" sz="20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55588"/>
            <a:ext cx="8077200" cy="584200"/>
          </a:xfrm>
        </p:spPr>
        <p:txBody>
          <a:bodyPr/>
          <a:lstStyle/>
          <a:p>
            <a:r>
              <a:rPr lang="en-US" altLang="zh-CN" dirty="0" smtClean="0"/>
              <a:t>Why </a:t>
            </a:r>
            <a:r>
              <a:rPr lang="en-US" altLang="zh-CN" dirty="0"/>
              <a:t>Operating System </a:t>
            </a:r>
            <a:r>
              <a:rPr lang="en-US" altLang="zh-CN" dirty="0" smtClean="0"/>
              <a:t>Curriculum </a:t>
            </a:r>
            <a:r>
              <a:rPr lang="en-US" altLang="zh-CN" dirty="0"/>
              <a:t>D</a:t>
            </a:r>
            <a:r>
              <a:rPr lang="en-US" altLang="zh-CN" dirty="0" smtClean="0"/>
              <a:t>esign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85775" y="1136650"/>
            <a:ext cx="8080375" cy="1037838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01080B"/>
                </a:solidFill>
                <a:latin typeface="Baskerville Old Face" panose="02020602080505020303" pitchFamily="18" charset="0"/>
                <a:ea typeface="宋体" panose="02010600030101010101" pitchFamily="2" charset="-122"/>
              </a:rPr>
              <a:t>What I hear I forget, what I see I remember, what I do I understand</a:t>
            </a:r>
            <a:r>
              <a:rPr lang="en-US" altLang="zh-CN" sz="2800" dirty="0" smtClean="0">
                <a:solidFill>
                  <a:srgbClr val="01080B"/>
                </a:solidFill>
                <a:latin typeface="Baskerville Old Face" panose="02020602080505020303" pitchFamily="18" charset="0"/>
                <a:ea typeface="宋体" panose="02010600030101010101" pitchFamily="2" charset="-122"/>
              </a:rPr>
              <a:t>.</a:t>
            </a:r>
            <a:endParaRPr lang="en-US" altLang="zh-CN" sz="2800" dirty="0">
              <a:solidFill>
                <a:srgbClr val="01080B"/>
              </a:solidFill>
              <a:latin typeface="Baskerville Old Face" panose="02020602080505020303" pitchFamily="18" charset="0"/>
              <a:ea typeface="宋体" panose="02010600030101010101" pitchFamily="2" charset="-122"/>
            </a:endParaRPr>
          </a:p>
          <a:p>
            <a:pPr>
              <a:buNone/>
            </a:pPr>
            <a:br>
              <a:rPr lang="en-US" altLang="zh-CN" dirty="0">
                <a:solidFill>
                  <a:srgbClr val="01080B"/>
                </a:solidFill>
                <a:latin typeface="Baskerville Old Face" panose="02020602080505020303" pitchFamily="18" charset="0"/>
                <a:ea typeface="宋体" panose="02010600030101010101" pitchFamily="2" charset="-122"/>
              </a:rPr>
            </a:br>
            <a:endParaRPr lang="en-US" altLang="zh-CN" dirty="0">
              <a:solidFill>
                <a:srgbClr val="01080B"/>
              </a:solidFill>
              <a:latin typeface="Baskerville Old Face" panose="02020602080505020303" pitchFamily="18" charset="0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01080B"/>
              </a:solidFill>
            </a:endParaRPr>
          </a:p>
        </p:txBody>
      </p:sp>
      <p:sp>
        <p:nvSpPr>
          <p:cNvPr id="4" name="AutoShape 7" descr="纸莎草纸"/>
          <p:cNvSpPr>
            <a:spLocks noChangeArrowheads="1"/>
          </p:cNvSpPr>
          <p:nvPr/>
        </p:nvSpPr>
        <p:spPr bwMode="auto">
          <a:xfrm>
            <a:off x="827087" y="2833649"/>
            <a:ext cx="7632700" cy="2376488"/>
          </a:xfrm>
          <a:prstGeom prst="flowChartAlternateProcess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</a:ln>
        </p:spPr>
        <p:txBody>
          <a:bodyPr tIns="154800" anchor="ctr"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800" i="0" dirty="0">
                <a:latin typeface="隶书" panose="02010509060101010101" pitchFamily="49" charset="-122"/>
                <a:ea typeface="隶书" panose="02010509060101010101" pitchFamily="49" charset="-122"/>
              </a:rPr>
              <a:t>不闻不若闻之，闻之不若见之，见之不若知之，知之不若行之</a:t>
            </a:r>
            <a:r>
              <a:rPr lang="en-US" altLang="zh-CN" sz="2800" i="0" dirty="0"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en-US" sz="2800" i="0" dirty="0">
                <a:latin typeface="隶书" panose="02010509060101010101" pitchFamily="49" charset="-122"/>
                <a:ea typeface="隶书" panose="02010509060101010101" pitchFamily="49" charset="-122"/>
              </a:rPr>
              <a:t>学至于行之而止矣。</a:t>
            </a:r>
            <a:endParaRPr lang="zh-CN" altLang="en-US" sz="2800" i="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400" i="0" dirty="0">
                <a:latin typeface="隶书" panose="02010509060101010101" pitchFamily="49" charset="-122"/>
                <a:ea typeface="隶书" panose="02010509060101010101" pitchFamily="49" charset="-122"/>
              </a:rPr>
              <a:t>					      </a:t>
            </a:r>
            <a:r>
              <a:rPr lang="en-US" altLang="zh-CN" sz="2400" i="0" dirty="0">
                <a:latin typeface="隶书" panose="02010509060101010101" pitchFamily="49" charset="-122"/>
                <a:ea typeface="隶书" panose="02010509060101010101" pitchFamily="49" charset="-122"/>
              </a:rPr>
              <a:t>---</a:t>
            </a:r>
            <a:r>
              <a:rPr lang="zh-CN" altLang="en-US" sz="2400" i="0" dirty="0">
                <a:latin typeface="隶书" panose="02010509060101010101" pitchFamily="49" charset="-122"/>
                <a:ea typeface="隶书" panose="02010509060101010101" pitchFamily="49" charset="-122"/>
              </a:rPr>
              <a:t>荀子</a:t>
            </a:r>
            <a:endParaRPr lang="zh-CN" altLang="en-US" sz="2400" i="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03250" y="5009183"/>
            <a:ext cx="8080375" cy="103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01080B"/>
              </a:solidFill>
              <a:latin typeface="Baskerville Old Face" panose="02020602080505020303" pitchFamily="18" charset="0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01080B"/>
              </a:solidFill>
              <a:latin typeface="Baskerville Old Face" panose="02020602080505020303" pitchFamily="18" charset="0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01080B"/>
              </a:solidFill>
              <a:latin typeface="Baskerville Old Face" panose="02020602080505020303" pitchFamily="18" charset="0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01080B"/>
              </a:solidFill>
              <a:latin typeface="Baskerville Old Face" panose="02020602080505020303" pitchFamily="18" charset="0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01080B"/>
              </a:solidFill>
              <a:latin typeface="Baskerville Old Face" panose="02020602080505020303" pitchFamily="18" charset="0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01080B"/>
              </a:solidFill>
              <a:latin typeface="Baskerville Old Face" panose="02020602080505020303" pitchFamily="18" charset="0"/>
              <a:ea typeface="宋体" panose="02010600030101010101" pitchFamily="2" charset="-122"/>
            </a:endParaRPr>
          </a:p>
          <a:p>
            <a:pPr>
              <a:buFont typeface="Wingdings 2" panose="05020102010507070707" pitchFamily="18" charset="2"/>
              <a:buNone/>
            </a:pPr>
            <a:br>
              <a:rPr lang="en-US" altLang="zh-CN" dirty="0" smtClean="0">
                <a:solidFill>
                  <a:srgbClr val="01080B"/>
                </a:solidFill>
                <a:latin typeface="Baskerville Old Face" panose="02020602080505020303" pitchFamily="18" charset="0"/>
                <a:ea typeface="宋体" panose="02010600030101010101" pitchFamily="2" charset="-122"/>
              </a:rPr>
            </a:br>
            <a:endParaRPr lang="en-US" altLang="zh-CN" dirty="0" smtClean="0">
              <a:solidFill>
                <a:srgbClr val="01080B"/>
              </a:solidFill>
              <a:latin typeface="Baskerville Old Face" panose="02020602080505020303" pitchFamily="18" charset="0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01080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线程</a:t>
            </a:r>
            <a:r>
              <a:rPr lang="zh-CN" altLang="zh-CN" dirty="0"/>
              <a:t>终止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035910"/>
            <a:ext cx="8173483" cy="548607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 smtClean="0"/>
              <a:t>终止</a:t>
            </a:r>
            <a:r>
              <a:rPr lang="zh-CN" altLang="en-US" sz="2000" dirty="0" smtClean="0"/>
              <a:t>线程的执行，等待撤销</a:t>
            </a:r>
            <a:endParaRPr lang="en-US" altLang="zh-CN" sz="2000" dirty="0"/>
          </a:p>
          <a:p>
            <a:pPr marL="285750" lvl="1" indent="0">
              <a:buNone/>
            </a:pPr>
            <a:r>
              <a:rPr lang="en-US" altLang="zh-CN" sz="1600" dirty="0" smtClean="0"/>
              <a:t>void </a:t>
            </a:r>
            <a:r>
              <a:rPr lang="en-US" altLang="zh-CN" sz="1600" dirty="0"/>
              <a:t>Thread::Finish ()</a:t>
            </a:r>
            <a:endParaRPr lang="zh-CN" altLang="zh-CN" sz="1600" dirty="0"/>
          </a:p>
          <a:p>
            <a:pPr marL="285750" lvl="1" indent="0">
              <a:buNone/>
            </a:pPr>
            <a:r>
              <a:rPr lang="en-US" altLang="zh-CN" sz="1600" dirty="0"/>
              <a:t>{</a:t>
            </a:r>
            <a:endParaRPr lang="zh-CN" altLang="zh-CN" sz="1600" dirty="0"/>
          </a:p>
          <a:p>
            <a:pPr marL="285750" lvl="1" indent="0">
              <a:buNone/>
            </a:pPr>
            <a:r>
              <a:rPr lang="en-US" altLang="zh-CN" sz="1600" dirty="0"/>
              <a:t>    (void) interrupt-&gt;</a:t>
            </a:r>
            <a:r>
              <a:rPr lang="en-US" altLang="zh-CN" sz="1600" dirty="0" err="1"/>
              <a:t>SetLevel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IntOff</a:t>
            </a:r>
            <a:r>
              <a:rPr lang="en-US" altLang="zh-CN" sz="1600" dirty="0"/>
              <a:t>);		</a:t>
            </a:r>
            <a:endParaRPr lang="zh-CN" altLang="zh-CN" sz="1600" dirty="0"/>
          </a:p>
          <a:p>
            <a:pPr marL="285750" lvl="1" indent="0">
              <a:buNone/>
            </a:pPr>
            <a:r>
              <a:rPr lang="en-US" altLang="zh-CN" sz="1600" dirty="0"/>
              <a:t>    ASSERT(this == </a:t>
            </a:r>
            <a:r>
              <a:rPr lang="en-US" altLang="zh-CN" sz="1600" dirty="0" err="1"/>
              <a:t>currentThread</a:t>
            </a:r>
            <a:r>
              <a:rPr lang="en-US" altLang="zh-CN" sz="1600" dirty="0" smtClean="0"/>
              <a:t>);    </a:t>
            </a:r>
            <a:endParaRPr lang="zh-CN" altLang="zh-CN" sz="1600" dirty="0"/>
          </a:p>
          <a:p>
            <a:pPr marL="285750" lvl="1" indent="0">
              <a:buNone/>
            </a:pPr>
            <a:r>
              <a:rPr lang="en-US" altLang="zh-CN" sz="1600" dirty="0"/>
              <a:t>    DEBUG('t', "Finishing thread \"%s\"\n", </a:t>
            </a:r>
            <a:r>
              <a:rPr lang="en-US" altLang="zh-CN" sz="1600" dirty="0" err="1"/>
              <a:t>getName</a:t>
            </a:r>
            <a:r>
              <a:rPr lang="en-US" altLang="zh-CN" sz="1600" dirty="0"/>
              <a:t>());</a:t>
            </a:r>
            <a:endParaRPr lang="zh-CN" altLang="zh-CN" sz="1600" dirty="0"/>
          </a:p>
          <a:p>
            <a:pPr marL="285750" lvl="1" indent="0">
              <a:buNone/>
            </a:pPr>
            <a:r>
              <a:rPr lang="en-US" altLang="zh-CN" sz="1600" b="1" dirty="0"/>
              <a:t>    </a:t>
            </a:r>
            <a:r>
              <a:rPr lang="en-US" altLang="zh-CN" sz="1600" b="1" dirty="0" err="1" smtClean="0"/>
              <a:t>threadToBeDestroyed</a:t>
            </a:r>
            <a:r>
              <a:rPr lang="en-US" altLang="zh-CN" sz="1600" b="1" dirty="0" smtClean="0"/>
              <a:t> </a:t>
            </a:r>
            <a:r>
              <a:rPr lang="en-US" altLang="zh-CN" sz="1600" b="1" dirty="0"/>
              <a:t>= </a:t>
            </a:r>
            <a:r>
              <a:rPr lang="en-US" altLang="zh-CN" sz="1600" b="1" dirty="0" err="1"/>
              <a:t>currentThread</a:t>
            </a:r>
            <a:r>
              <a:rPr lang="en-US" altLang="zh-CN" sz="1600" b="1" dirty="0"/>
              <a:t>;</a:t>
            </a:r>
            <a:endParaRPr lang="zh-CN" altLang="zh-CN" sz="1600" b="1" dirty="0"/>
          </a:p>
          <a:p>
            <a:pPr marL="285750" lvl="1" indent="0">
              <a:buNone/>
            </a:pPr>
            <a:r>
              <a:rPr lang="en-US" altLang="zh-CN" sz="1600" b="1" dirty="0"/>
              <a:t>    Sleep();	 </a:t>
            </a:r>
            <a:r>
              <a:rPr lang="en-US" altLang="zh-CN" sz="1600" b="1" dirty="0" smtClean="0"/>
              <a:t>  // </a:t>
            </a:r>
            <a:r>
              <a:rPr lang="en-US" altLang="zh-CN" sz="1600" b="1" dirty="0"/>
              <a:t>invokes SWITCH</a:t>
            </a:r>
            <a:endParaRPr lang="zh-CN" altLang="zh-CN" sz="1600" b="1" dirty="0"/>
          </a:p>
          <a:p>
            <a:pPr marL="285750" lvl="1" indent="0">
              <a:buNone/>
            </a:pPr>
            <a:r>
              <a:rPr lang="en-US" altLang="zh-CN" sz="1600" dirty="0"/>
              <a:t>    // not reached</a:t>
            </a:r>
            <a:endParaRPr lang="zh-CN" altLang="zh-CN" sz="1600" dirty="0"/>
          </a:p>
          <a:p>
            <a:pPr marL="285750" lvl="1" indent="0">
              <a:buNone/>
            </a:pPr>
            <a:r>
              <a:rPr lang="en-US" altLang="zh-CN" sz="1600" dirty="0"/>
              <a:t>}</a:t>
            </a:r>
            <a:endParaRPr lang="zh-CN" altLang="zh-CN" sz="1600" dirty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1800" dirty="0"/>
              <a:t>猜测</a:t>
            </a:r>
            <a:r>
              <a:rPr lang="en-US" altLang="zh-CN" sz="1800" dirty="0" smtClean="0"/>
              <a:t>Thread *</a:t>
            </a:r>
            <a:r>
              <a:rPr lang="en-US" altLang="zh-CN" sz="1800" dirty="0" err="1" smtClean="0"/>
              <a:t>threadToBeDestroyed</a:t>
            </a:r>
            <a:r>
              <a:rPr lang="zh-CN" altLang="en-US" sz="1800" dirty="0" smtClean="0"/>
              <a:t>的作用</a:t>
            </a:r>
            <a:endParaRPr lang="en-US" altLang="zh-CN" sz="1800" dirty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1800" dirty="0" smtClean="0"/>
              <a:t>思考为什么</a:t>
            </a:r>
            <a:r>
              <a:rPr lang="en-US" altLang="zh-CN" sz="1800" dirty="0" smtClean="0"/>
              <a:t>Sleep()</a:t>
            </a:r>
            <a:r>
              <a:rPr lang="zh-CN" altLang="en-US" sz="1800" dirty="0" smtClean="0"/>
              <a:t>之后是</a:t>
            </a:r>
            <a:r>
              <a:rPr lang="en-US" altLang="zh-CN" sz="1800" dirty="0" smtClean="0"/>
              <a:t>// </a:t>
            </a:r>
            <a:r>
              <a:rPr lang="en-US" altLang="zh-CN" sz="1800" dirty="0"/>
              <a:t>not </a:t>
            </a:r>
            <a:r>
              <a:rPr lang="en-US" altLang="zh-CN" sz="1800" dirty="0" smtClean="0"/>
              <a:t>reached</a:t>
            </a:r>
            <a:endParaRPr lang="en-US" altLang="zh-CN" sz="1800" dirty="0" smtClean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1800" dirty="0" smtClean="0"/>
              <a:t>教材中执行</a:t>
            </a:r>
            <a:r>
              <a:rPr lang="en-US" altLang="zh-CN" sz="1800" dirty="0"/>
              <a:t>Finish </a:t>
            </a:r>
            <a:r>
              <a:rPr lang="en-US" altLang="zh-CN" sz="1800" dirty="0" smtClean="0"/>
              <a:t>()</a:t>
            </a:r>
            <a:r>
              <a:rPr lang="zh-CN" altLang="en-US" sz="1800" dirty="0" smtClean="0"/>
              <a:t>后线程对应的状态是什么？</a:t>
            </a:r>
            <a:r>
              <a:rPr lang="en-US" altLang="zh-CN" sz="1800" dirty="0" smtClean="0"/>
              <a:t>Nachos</a:t>
            </a:r>
            <a:r>
              <a:rPr lang="zh-CN" altLang="en-US" sz="1800" dirty="0" smtClean="0"/>
              <a:t>中呢？</a:t>
            </a:r>
            <a:endParaRPr lang="en-US" altLang="zh-CN" sz="1800" dirty="0" smtClean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1800" dirty="0" smtClean="0">
                <a:solidFill>
                  <a:srgbClr val="0016E2"/>
                </a:solidFill>
              </a:rPr>
              <a:t>只有主线程显式调用</a:t>
            </a:r>
            <a:r>
              <a:rPr lang="en-US" altLang="zh-CN" sz="1800" dirty="0" smtClean="0">
                <a:solidFill>
                  <a:srgbClr val="0016E2"/>
                </a:solidFill>
              </a:rPr>
              <a:t>Finish()</a:t>
            </a:r>
            <a:r>
              <a:rPr lang="zh-CN" altLang="en-US" sz="1800" dirty="0" smtClean="0">
                <a:solidFill>
                  <a:srgbClr val="0016E2"/>
                </a:solidFill>
              </a:rPr>
              <a:t>终止自己，其它利用</a:t>
            </a:r>
            <a:r>
              <a:rPr lang="en-US" altLang="zh-CN" sz="1800" dirty="0" smtClean="0">
                <a:solidFill>
                  <a:srgbClr val="0016E2"/>
                </a:solidFill>
              </a:rPr>
              <a:t>Fork()</a:t>
            </a:r>
            <a:r>
              <a:rPr lang="zh-CN" altLang="en-US" sz="1800" dirty="0" smtClean="0">
                <a:solidFill>
                  <a:srgbClr val="0016E2"/>
                </a:solidFill>
              </a:rPr>
              <a:t>创建的线程没有在线程体中显式调用</a:t>
            </a:r>
            <a:r>
              <a:rPr lang="en-US" altLang="zh-CN" sz="1800" dirty="0">
                <a:solidFill>
                  <a:srgbClr val="0016E2"/>
                </a:solidFill>
              </a:rPr>
              <a:t>Finish </a:t>
            </a:r>
            <a:r>
              <a:rPr lang="en-US" altLang="zh-CN" sz="1800" dirty="0" smtClean="0">
                <a:solidFill>
                  <a:srgbClr val="0016E2"/>
                </a:solidFill>
              </a:rPr>
              <a:t>()</a:t>
            </a:r>
            <a:r>
              <a:rPr lang="zh-CN" altLang="en-US" sz="1800" dirty="0" smtClean="0">
                <a:solidFill>
                  <a:srgbClr val="0016E2"/>
                </a:solidFill>
              </a:rPr>
              <a:t>，那么这些线程的执行体执行结束后如何终止退出？</a:t>
            </a:r>
            <a:endParaRPr lang="en-US" altLang="zh-CN" sz="1800" dirty="0" smtClean="0">
              <a:solidFill>
                <a:srgbClr val="0016E2"/>
              </a:solidFill>
            </a:endParaRPr>
          </a:p>
          <a:p>
            <a:pPr marL="971550"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提示：参考</a:t>
            </a:r>
            <a:r>
              <a:rPr lang="en-US" altLang="zh-CN" sz="1600" dirty="0" smtClean="0"/>
              <a:t>Fork()</a:t>
            </a:r>
            <a:r>
              <a:rPr lang="zh-CN" altLang="en-US" sz="1600" dirty="0" smtClean="0"/>
              <a:t>创建一个线程时所做的工作</a:t>
            </a:r>
            <a:endParaRPr lang="zh-CN" altLang="zh-CN" sz="16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线程</a:t>
            </a:r>
            <a:r>
              <a:rPr lang="zh-CN" altLang="zh-CN" dirty="0"/>
              <a:t>撤销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035910"/>
            <a:ext cx="8173483" cy="548607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 smtClean="0"/>
              <a:t>撤销</a:t>
            </a:r>
            <a:r>
              <a:rPr lang="zh-CN" altLang="en-US" sz="2000" dirty="0" smtClean="0"/>
              <a:t>一个终止的</a:t>
            </a:r>
            <a:r>
              <a:rPr lang="zh-CN" altLang="zh-CN" sz="2000" dirty="0" smtClean="0"/>
              <a:t>线程</a:t>
            </a:r>
            <a:r>
              <a:rPr lang="zh-CN" altLang="en-US" sz="2000" dirty="0" smtClean="0"/>
              <a:t>，回收为其分配的资源</a:t>
            </a:r>
            <a:endParaRPr lang="en-US" altLang="zh-CN" sz="2000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1800" dirty="0" smtClean="0"/>
              <a:t>Thread</a:t>
            </a:r>
            <a:r>
              <a:rPr lang="zh-CN" altLang="en-US" sz="1800" dirty="0" smtClean="0"/>
              <a:t>类的析构函数释放为线程分配的栈资源</a:t>
            </a:r>
            <a:endParaRPr lang="en-US" altLang="zh-CN" sz="18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endParaRPr lang="en-US" altLang="zh-CN" sz="1800" dirty="0" smtClean="0"/>
          </a:p>
          <a:p>
            <a:pPr marL="514350" lvl="2" indent="0">
              <a:buNone/>
            </a:pPr>
            <a:r>
              <a:rPr lang="en-US" altLang="zh-CN" sz="1800" dirty="0" smtClean="0"/>
              <a:t>Thread</a:t>
            </a:r>
            <a:r>
              <a:rPr lang="en-US" altLang="zh-CN" sz="1800" dirty="0"/>
              <a:t>::~Thread()</a:t>
            </a:r>
            <a:endParaRPr lang="zh-CN" altLang="zh-CN" sz="1800" dirty="0"/>
          </a:p>
          <a:p>
            <a:pPr marL="514350" lvl="2" indent="0">
              <a:buNone/>
            </a:pPr>
            <a:r>
              <a:rPr lang="en-US" altLang="zh-CN" sz="1800" dirty="0"/>
              <a:t>{</a:t>
            </a:r>
            <a:endParaRPr lang="zh-CN" altLang="zh-CN" sz="1800" dirty="0"/>
          </a:p>
          <a:p>
            <a:pPr marL="514350" lvl="2" indent="0">
              <a:buNone/>
            </a:pPr>
            <a:r>
              <a:rPr lang="en-US" altLang="zh-CN" sz="1800" dirty="0"/>
              <a:t>    DEBUG('t', "Deleting thread \"%s\"\n", name);</a:t>
            </a:r>
            <a:endParaRPr lang="zh-CN" altLang="zh-CN" sz="1800" dirty="0"/>
          </a:p>
          <a:p>
            <a:pPr marL="514350" lvl="2" indent="0">
              <a:buNone/>
            </a:pPr>
            <a:r>
              <a:rPr lang="en-US" altLang="zh-CN" sz="1800" dirty="0"/>
              <a:t> </a:t>
            </a:r>
            <a:endParaRPr lang="zh-CN" altLang="zh-CN" sz="1800" dirty="0"/>
          </a:p>
          <a:p>
            <a:pPr marL="514350" lvl="2" indent="0">
              <a:buNone/>
            </a:pPr>
            <a:r>
              <a:rPr lang="en-US" altLang="zh-CN" sz="1800" dirty="0"/>
              <a:t>    ASSERT(this != </a:t>
            </a:r>
            <a:r>
              <a:rPr lang="en-US" altLang="zh-CN" sz="1800" dirty="0" err="1"/>
              <a:t>currentThread</a:t>
            </a:r>
            <a:r>
              <a:rPr lang="en-US" altLang="zh-CN" sz="1800" dirty="0"/>
              <a:t>);</a:t>
            </a:r>
            <a:endParaRPr lang="zh-CN" altLang="zh-CN" sz="1800" dirty="0"/>
          </a:p>
          <a:p>
            <a:pPr marL="514350" lvl="2" indent="0">
              <a:buNone/>
            </a:pPr>
            <a:r>
              <a:rPr lang="en-US" altLang="zh-CN" sz="1800" dirty="0"/>
              <a:t>    if (stack != NULL)</a:t>
            </a:r>
            <a:endParaRPr lang="zh-CN" altLang="zh-CN" sz="1800" dirty="0"/>
          </a:p>
          <a:p>
            <a:pPr marL="514350" lvl="2" indent="0">
              <a:buNone/>
            </a:pPr>
            <a:r>
              <a:rPr lang="en-US" altLang="zh-CN" sz="1800" dirty="0"/>
              <a:t>		  </a:t>
            </a:r>
            <a:r>
              <a:rPr lang="en-US" altLang="zh-CN" sz="1800" dirty="0" err="1"/>
              <a:t>DeallocBoundedArray</a:t>
            </a:r>
            <a:r>
              <a:rPr lang="en-US" altLang="zh-CN" sz="1800" dirty="0"/>
              <a:t>((char *) stack, </a:t>
            </a:r>
            <a:r>
              <a:rPr lang="en-US" altLang="zh-CN" sz="1800" dirty="0" err="1"/>
              <a:t>StackSize</a:t>
            </a:r>
            <a:r>
              <a:rPr lang="en-US" altLang="zh-CN" sz="1800" dirty="0"/>
              <a:t> * </a:t>
            </a:r>
            <a:r>
              <a:rPr lang="en-US" altLang="zh-CN" sz="1800" dirty="0" err="1"/>
              <a:t>sizeof</a:t>
            </a:r>
            <a:r>
              <a:rPr lang="en-US" altLang="zh-CN" sz="1800" dirty="0"/>
              <a:t>(_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));</a:t>
            </a:r>
            <a:endParaRPr lang="zh-CN" altLang="zh-CN" sz="1800" dirty="0"/>
          </a:p>
          <a:p>
            <a:pPr marL="514350" lvl="2" indent="0">
              <a:buNone/>
            </a:pPr>
            <a:r>
              <a:rPr lang="en-US" altLang="zh-CN" sz="1800" dirty="0"/>
              <a:t>}</a:t>
            </a:r>
            <a:endParaRPr lang="zh-CN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思考：何时、何地可调用该函数？</a:t>
            </a:r>
            <a:endParaRPr lang="en-US" altLang="zh-CN" sz="2000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线程撤销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035910"/>
            <a:ext cx="8173483" cy="5486075"/>
          </a:xfrm>
        </p:spPr>
        <p:txBody>
          <a:bodyPr/>
          <a:lstStyle/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何时撤销一个终止的</a:t>
            </a:r>
            <a:r>
              <a:rPr lang="zh-CN" altLang="zh-CN" sz="2000" dirty="0" smtClean="0"/>
              <a:t>线程</a:t>
            </a:r>
            <a:endParaRPr lang="en-US" altLang="zh-CN" sz="2000" dirty="0"/>
          </a:p>
          <a:p>
            <a:pPr marL="971550" lvl="1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一个线程不在其栈的上下文中运行时，才可以被撤销；</a:t>
            </a:r>
            <a:endParaRPr lang="en-US" altLang="zh-CN" sz="1800" dirty="0" smtClean="0"/>
          </a:p>
          <a:p>
            <a:pPr marL="1314450" lvl="2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1600" dirty="0" smtClean="0"/>
              <a:t>此时线程还在使用栈，无法被释放</a:t>
            </a:r>
            <a:endParaRPr lang="en-US" altLang="zh-CN" sz="1600" dirty="0" smtClean="0"/>
          </a:p>
          <a:p>
            <a:pPr marL="971550" lvl="1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1800" dirty="0" smtClean="0"/>
              <a:t>Finish()</a:t>
            </a:r>
            <a:r>
              <a:rPr lang="zh-CN" altLang="en-US" sz="1800" dirty="0" smtClean="0"/>
              <a:t>中不能撤销该线程（释放栈），线程还是其栈的上下文中运行；</a:t>
            </a:r>
            <a:endParaRPr lang="en-US" altLang="zh-CN" sz="1800" dirty="0" smtClean="0"/>
          </a:p>
          <a:p>
            <a:pPr marL="971550" lvl="1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只有当发生了上下文切换，切换到其它线程执行，该线程不处于执行态，其栈才可被释放，线程才可被撤销；</a:t>
            </a:r>
            <a:endParaRPr lang="en-US" altLang="zh-CN" sz="1800" dirty="0" smtClean="0"/>
          </a:p>
          <a:p>
            <a:pPr marL="971550" lvl="1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1800" dirty="0" smtClean="0"/>
              <a:t>Nachos</a:t>
            </a:r>
            <a:r>
              <a:rPr lang="zh-CN" altLang="en-US" sz="1800" dirty="0" smtClean="0"/>
              <a:t>在</a:t>
            </a:r>
            <a:r>
              <a:rPr lang="en-US" altLang="zh-CN" sz="1800" dirty="0" smtClean="0"/>
              <a:t>Finish()</a:t>
            </a:r>
            <a:r>
              <a:rPr lang="zh-CN" altLang="en-US" sz="1800" dirty="0" smtClean="0"/>
              <a:t>中利用</a:t>
            </a:r>
            <a:r>
              <a:rPr lang="en-US" altLang="zh-CN" sz="1800" dirty="0" smtClean="0"/>
              <a:t>Thread *</a:t>
            </a:r>
            <a:r>
              <a:rPr lang="en-US" altLang="zh-CN" sz="1800" dirty="0" err="1" smtClean="0"/>
              <a:t>threadToBeDestroyed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记录正在终止的线程，一旦切换到其它线程的上下文中，</a:t>
            </a:r>
            <a:r>
              <a:rPr lang="en-US" altLang="zh-CN" sz="1800" dirty="0"/>
              <a:t> </a:t>
            </a:r>
            <a:r>
              <a:rPr lang="en-US" altLang="zh-CN" sz="1800" dirty="0" err="1"/>
              <a:t>threadToBeDestroyed</a:t>
            </a:r>
            <a:r>
              <a:rPr lang="en-US" altLang="zh-CN" sz="1800" dirty="0"/>
              <a:t> </a:t>
            </a:r>
            <a:r>
              <a:rPr lang="zh-CN" altLang="en-US" sz="1800" dirty="0" smtClean="0"/>
              <a:t>中的线程就可以被撤销；</a:t>
            </a:r>
            <a:endParaRPr lang="en-US" altLang="zh-CN" sz="1800" dirty="0" smtClean="0"/>
          </a:p>
          <a:p>
            <a:pPr marL="971550" lvl="1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800" b="1" dirty="0" smtClean="0">
                <a:solidFill>
                  <a:srgbClr val="0016E2"/>
                </a:solidFill>
              </a:rPr>
              <a:t>因此，可以在上下文切换之后撤销已终止的线程；</a:t>
            </a:r>
            <a:endParaRPr lang="en-US" altLang="zh-CN" sz="1800" b="1" dirty="0" smtClean="0">
              <a:solidFill>
                <a:srgbClr val="0016E2"/>
              </a:solidFill>
            </a:endParaRPr>
          </a:p>
          <a:p>
            <a:pPr marL="1314450" lvl="2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1600" dirty="0" smtClean="0"/>
              <a:t>参见</a:t>
            </a:r>
            <a:r>
              <a:rPr lang="en-US" altLang="zh-CN" sz="1600" dirty="0"/>
              <a:t>Scheduler::</a:t>
            </a:r>
            <a:r>
              <a:rPr lang="en-US" altLang="zh-CN" sz="1600" dirty="0" smtClean="0"/>
              <a:t>Run()</a:t>
            </a:r>
            <a:r>
              <a:rPr lang="zh-CN" altLang="en-US" sz="1600" dirty="0" smtClean="0"/>
              <a:t>，上下文切换后撤销一个终止的线程</a:t>
            </a:r>
            <a:endParaRPr lang="en-US" altLang="zh-CN" sz="1600" dirty="0"/>
          </a:p>
          <a:p>
            <a:pPr marL="971550" lvl="1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800" dirty="0"/>
              <a:t>理论上，一个</a:t>
            </a:r>
            <a:r>
              <a:rPr lang="zh-CN" altLang="en-US" sz="1800" dirty="0" smtClean="0"/>
              <a:t>线程被撤销之前应该处于</a:t>
            </a:r>
            <a:r>
              <a:rPr lang="en-US" altLang="zh-CN" sz="1800" dirty="0" smtClean="0"/>
              <a:t>Terminated</a:t>
            </a:r>
            <a:r>
              <a:rPr lang="zh-CN" altLang="en-US" sz="1800" dirty="0" smtClean="0"/>
              <a:t>状态，等待</a:t>
            </a:r>
            <a:r>
              <a:rPr lang="zh-CN" altLang="en-US" sz="1800" dirty="0"/>
              <a:t>父线程回收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pPr marL="1314450" lvl="2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zh-CN" sz="1600" dirty="0" smtClean="0"/>
              <a:t>Nachos</a:t>
            </a:r>
            <a:r>
              <a:rPr lang="zh-CN" altLang="en-US" sz="1600" dirty="0" smtClean="0"/>
              <a:t>中</a:t>
            </a:r>
            <a:r>
              <a:rPr lang="en-US" altLang="zh-CN" sz="1600" dirty="0" err="1" smtClean="0"/>
              <a:t>threadToBeDestroyed</a:t>
            </a:r>
            <a:r>
              <a:rPr lang="zh-CN" altLang="en-US" sz="1600" dirty="0" smtClean="0"/>
              <a:t>记录的线程相当于处于</a:t>
            </a:r>
            <a:r>
              <a:rPr lang="en-US" altLang="zh-CN" sz="1600" dirty="0"/>
              <a:t>Terminated</a:t>
            </a:r>
            <a:r>
              <a:rPr lang="zh-CN" altLang="en-US" sz="1600" dirty="0" smtClean="0"/>
              <a:t>状态；</a:t>
            </a:r>
            <a:endParaRPr lang="en-US" altLang="zh-CN" sz="16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b="1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线程撤销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035910"/>
            <a:ext cx="8173483" cy="548607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在终止</a:t>
            </a:r>
            <a:r>
              <a:rPr lang="zh-CN" altLang="zh-CN" sz="2000" dirty="0" smtClean="0"/>
              <a:t>线程</a:t>
            </a:r>
            <a:r>
              <a:rPr lang="zh-CN" altLang="en-US" sz="2000" dirty="0" smtClean="0"/>
              <a:t>的上下文切换到其它线程时，</a:t>
            </a:r>
            <a:r>
              <a:rPr lang="zh-CN" altLang="zh-CN" sz="2000" dirty="0" smtClean="0"/>
              <a:t>撤销</a:t>
            </a:r>
            <a:r>
              <a:rPr lang="zh-CN" altLang="en-US" sz="2000" dirty="0" smtClean="0"/>
              <a:t>终止的线程</a:t>
            </a:r>
            <a:endParaRPr lang="en-US" altLang="zh-CN" sz="2000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指派程序</a:t>
            </a:r>
            <a:r>
              <a:rPr lang="en-US" altLang="zh-CN" sz="1800" dirty="0"/>
              <a:t>Scheduler::</a:t>
            </a:r>
            <a:r>
              <a:rPr lang="en-US" altLang="zh-CN" sz="1800" dirty="0" smtClean="0"/>
              <a:t>Run()</a:t>
            </a:r>
            <a:r>
              <a:rPr lang="zh-CN" altLang="en-US" sz="1800" dirty="0" smtClean="0"/>
              <a:t>撤销线程的相关代码</a:t>
            </a:r>
            <a:endParaRPr lang="en-US" altLang="zh-CN" sz="18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endParaRPr lang="en-US" altLang="zh-CN" sz="1800" dirty="0"/>
          </a:p>
          <a:p>
            <a:pPr marL="685800" lvl="2" indent="0">
              <a:buNone/>
            </a:pPr>
            <a:r>
              <a:rPr lang="en-US" altLang="zh-CN" sz="1800" dirty="0"/>
              <a:t>void Scheduler::Run (Thread *</a:t>
            </a:r>
            <a:r>
              <a:rPr lang="en-US" altLang="zh-CN" sz="1800" dirty="0" err="1"/>
              <a:t>nextThread</a:t>
            </a:r>
            <a:r>
              <a:rPr lang="en-US" altLang="zh-CN" sz="1800" dirty="0" smtClean="0"/>
              <a:t>)</a:t>
            </a:r>
            <a:endParaRPr lang="en-US" altLang="zh-CN" sz="1800" dirty="0" smtClean="0"/>
          </a:p>
          <a:p>
            <a:pPr marL="685800" lvl="2" indent="0">
              <a:buNone/>
            </a:pPr>
            <a:r>
              <a:rPr lang="en-US" altLang="zh-CN" sz="1800" dirty="0" smtClean="0"/>
              <a:t>{</a:t>
            </a:r>
            <a:endParaRPr lang="zh-CN" altLang="zh-CN" sz="1800" dirty="0"/>
          </a:p>
          <a:p>
            <a:pPr marL="685800" lvl="2" indent="0">
              <a:buNone/>
            </a:pPr>
            <a:r>
              <a:rPr lang="en-US" altLang="zh-CN" sz="1800" dirty="0" smtClean="0"/>
              <a:t>    …..;</a:t>
            </a:r>
            <a:endParaRPr lang="en-US" altLang="zh-CN" sz="1800" dirty="0" smtClean="0"/>
          </a:p>
          <a:p>
            <a:pPr marL="685800" lvl="2" indent="0">
              <a:buNone/>
            </a:pPr>
            <a:endParaRPr lang="en-US" altLang="zh-CN" sz="1800" dirty="0" smtClean="0"/>
          </a:p>
          <a:p>
            <a:pPr marL="685800" lvl="2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SWITCH(</a:t>
            </a:r>
            <a:r>
              <a:rPr lang="en-US" altLang="zh-CN" sz="1800" dirty="0" err="1" smtClean="0"/>
              <a:t>oldThread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nextThread</a:t>
            </a:r>
            <a:r>
              <a:rPr lang="en-US" altLang="zh-CN" sz="1800" dirty="0"/>
              <a:t>);</a:t>
            </a:r>
            <a:endParaRPr lang="zh-CN" altLang="zh-CN" sz="1800" dirty="0"/>
          </a:p>
          <a:p>
            <a:pPr marL="685800" lvl="2" indent="0">
              <a:buNone/>
            </a:pPr>
            <a:r>
              <a:rPr lang="en-US" altLang="zh-CN" sz="1800" dirty="0"/>
              <a:t>    </a:t>
            </a:r>
            <a:endParaRPr lang="zh-CN" altLang="zh-CN" sz="1800" dirty="0"/>
          </a:p>
          <a:p>
            <a:pPr marL="685800" lvl="2" indent="0">
              <a:buNone/>
            </a:pPr>
            <a:r>
              <a:rPr lang="en-US" altLang="zh-CN" sz="1800" b="1" dirty="0"/>
              <a:t>  </a:t>
            </a:r>
            <a:r>
              <a:rPr lang="en-US" altLang="zh-CN" sz="1800" b="1" dirty="0" smtClean="0"/>
              <a:t>    </a:t>
            </a:r>
            <a:r>
              <a:rPr lang="en-US" altLang="zh-CN" sz="1800" b="1" dirty="0"/>
              <a:t>if (</a:t>
            </a:r>
            <a:r>
              <a:rPr lang="en-US" altLang="zh-CN" sz="1800" b="1" dirty="0" err="1"/>
              <a:t>threadToBeDestroyed</a:t>
            </a:r>
            <a:r>
              <a:rPr lang="en-US" altLang="zh-CN" sz="1800" b="1" dirty="0"/>
              <a:t> != NULL) </a:t>
            </a:r>
            <a:endParaRPr lang="en-US" altLang="zh-CN" sz="1800" b="1" dirty="0" smtClean="0"/>
          </a:p>
          <a:p>
            <a:pPr marL="685800" lvl="2" indent="0">
              <a:buNone/>
            </a:pPr>
            <a:r>
              <a:rPr lang="en-US" altLang="zh-CN" sz="1800" b="1" dirty="0"/>
              <a:t> </a:t>
            </a:r>
            <a:r>
              <a:rPr lang="en-US" altLang="zh-CN" sz="1800" b="1" dirty="0" smtClean="0"/>
              <a:t>    {</a:t>
            </a:r>
            <a:endParaRPr lang="en-US" altLang="zh-CN" sz="1800" b="1" dirty="0" smtClean="0"/>
          </a:p>
          <a:p>
            <a:pPr marL="685800" lvl="2" indent="0">
              <a:buNone/>
            </a:pPr>
            <a:r>
              <a:rPr lang="en-US" altLang="zh-CN" sz="1800" b="1" dirty="0" smtClean="0">
                <a:solidFill>
                  <a:srgbClr val="C00000"/>
                </a:solidFill>
              </a:rPr>
              <a:t>            </a:t>
            </a:r>
            <a:r>
              <a:rPr lang="en-US" altLang="zh-CN" sz="1800" b="1" dirty="0">
                <a:solidFill>
                  <a:srgbClr val="C00000"/>
                </a:solidFill>
              </a:rPr>
              <a:t>delete </a:t>
            </a:r>
            <a:r>
              <a:rPr lang="en-US" altLang="zh-CN" sz="1800" b="1" dirty="0" err="1">
                <a:solidFill>
                  <a:srgbClr val="C00000"/>
                </a:solidFill>
              </a:rPr>
              <a:t>threadToBeDestroyed</a:t>
            </a:r>
            <a:r>
              <a:rPr lang="en-US" altLang="zh-CN" sz="1800" b="1" dirty="0" smtClean="0"/>
              <a:t>;</a:t>
            </a:r>
            <a:r>
              <a:rPr lang="en-US" altLang="zh-CN" sz="1800" b="1" dirty="0"/>
              <a:t> //invoke Thread::~Thread()</a:t>
            </a:r>
            <a:endParaRPr lang="zh-CN" altLang="zh-CN" sz="1800" b="1" dirty="0"/>
          </a:p>
          <a:p>
            <a:pPr marL="685800" lvl="2" indent="0">
              <a:buNone/>
            </a:pPr>
            <a:r>
              <a:rPr lang="en-US" altLang="zh-CN" sz="1800" b="1" dirty="0" smtClean="0"/>
              <a:t>            </a:t>
            </a:r>
            <a:r>
              <a:rPr lang="en-US" altLang="zh-CN" sz="1800" b="1" dirty="0" err="1" smtClean="0"/>
              <a:t>threadToBeDestroyed</a:t>
            </a:r>
            <a:r>
              <a:rPr lang="en-US" altLang="zh-CN" sz="1800" b="1" dirty="0" smtClean="0"/>
              <a:t> </a:t>
            </a:r>
            <a:r>
              <a:rPr lang="en-US" altLang="zh-CN" sz="1800" b="1" dirty="0"/>
              <a:t>= NULL</a:t>
            </a:r>
            <a:r>
              <a:rPr lang="en-US" altLang="zh-CN" sz="1800" b="1" dirty="0" smtClean="0"/>
              <a:t>; ……</a:t>
            </a:r>
            <a:endParaRPr lang="en-US" altLang="zh-CN" sz="1800" b="1" dirty="0" smtClean="0"/>
          </a:p>
          <a:p>
            <a:pPr marL="685800" lvl="2" indent="0">
              <a:buNone/>
            </a:pPr>
            <a:r>
              <a:rPr lang="en-US" altLang="zh-CN" sz="1800" b="1" dirty="0" smtClean="0"/>
              <a:t>     }</a:t>
            </a:r>
            <a:endParaRPr lang="en-US" altLang="zh-CN" sz="1800" b="1" dirty="0" smtClean="0"/>
          </a:p>
          <a:p>
            <a:pPr marL="685800" lvl="2" indent="0">
              <a:buNone/>
            </a:pPr>
            <a:r>
              <a:rPr lang="en-US" altLang="zh-CN" sz="1800" dirty="0"/>
              <a:t>}</a:t>
            </a: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b="1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线程调度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035910"/>
            <a:ext cx="8173483" cy="548607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 smtClean="0"/>
              <a:t>线程调度</a:t>
            </a:r>
            <a:r>
              <a:rPr lang="zh-CN" altLang="en-US" sz="2000" dirty="0" smtClean="0"/>
              <a:t>包括两个过程</a:t>
            </a:r>
            <a:endParaRPr lang="en-US" altLang="zh-CN" sz="2000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根据调度算法从就绪队列中取出选中的线程；</a:t>
            </a:r>
            <a:endParaRPr lang="en-US" altLang="zh-CN" sz="1800" dirty="0" smtClean="0"/>
          </a:p>
          <a:p>
            <a:pPr marL="1314450" lvl="2" indent="-285750">
              <a:buFont typeface="Wingdings" panose="05000000000000000000" pitchFamily="2" charset="2"/>
              <a:buChar char="ü"/>
            </a:pPr>
            <a:r>
              <a:rPr lang="en-US" altLang="zh-CN" sz="1600" dirty="0"/>
              <a:t>Thread * Scheduler::</a:t>
            </a:r>
            <a:r>
              <a:rPr lang="en-US" altLang="zh-CN" sz="1600" dirty="0" err="1"/>
              <a:t>FindNextToRun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()</a:t>
            </a:r>
            <a:endParaRPr lang="en-US" altLang="zh-CN" sz="16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由指派程序</a:t>
            </a:r>
            <a:r>
              <a:rPr lang="en-US" altLang="zh-CN" sz="1800" dirty="0" smtClean="0"/>
              <a:t>Dispatcher</a:t>
            </a:r>
            <a:r>
              <a:rPr lang="zh-CN" altLang="en-US" sz="1800" dirty="0" smtClean="0"/>
              <a:t>将</a:t>
            </a:r>
            <a:r>
              <a:rPr lang="en-US" altLang="zh-CN" sz="1800" dirty="0" smtClean="0"/>
              <a:t>CPU</a:t>
            </a:r>
            <a:r>
              <a:rPr lang="zh-CN" altLang="en-US" sz="1800" dirty="0" smtClean="0"/>
              <a:t>分配给选中的线程；</a:t>
            </a:r>
            <a:endParaRPr lang="en-US" altLang="zh-CN" sz="1800" dirty="0" smtClean="0"/>
          </a:p>
          <a:p>
            <a:pPr marL="1314450" lvl="2" indent="-285750">
              <a:buFont typeface="Wingdings" panose="05000000000000000000" pitchFamily="2" charset="2"/>
              <a:buChar char="ü"/>
            </a:pPr>
            <a:r>
              <a:rPr lang="en-US" altLang="zh-CN" sz="1600" dirty="0"/>
              <a:t>void Scheduler::Run (Thread *</a:t>
            </a:r>
            <a:r>
              <a:rPr lang="en-US" altLang="zh-CN" sz="1600" dirty="0" err="1"/>
              <a:t>nextThread</a:t>
            </a:r>
            <a:r>
              <a:rPr lang="en-US" altLang="zh-CN" sz="1600" dirty="0"/>
              <a:t>)</a:t>
            </a:r>
            <a:endParaRPr lang="en-US" altLang="zh-CN" sz="1600" dirty="0"/>
          </a:p>
          <a:p>
            <a:pPr marL="971550" lvl="1"/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/>
              <a:t>根据调度算法选择就绪队列中的</a:t>
            </a:r>
            <a:r>
              <a:rPr lang="zh-CN" altLang="en-US" sz="2000" dirty="0" smtClean="0"/>
              <a:t>线程</a:t>
            </a:r>
            <a:endParaRPr lang="en-US" altLang="zh-CN" dirty="0" smtClean="0"/>
          </a:p>
          <a:p>
            <a:pPr marL="685800" lvl="2" indent="0">
              <a:buNone/>
            </a:pPr>
            <a:r>
              <a:rPr lang="en-US" altLang="zh-CN" sz="1800" dirty="0"/>
              <a:t>Thread * Scheduler::</a:t>
            </a:r>
            <a:r>
              <a:rPr lang="en-US" altLang="zh-CN" sz="1800" dirty="0" err="1"/>
              <a:t>FindNextToRun</a:t>
            </a:r>
            <a:r>
              <a:rPr lang="en-US" altLang="zh-CN" sz="1800" dirty="0"/>
              <a:t> ()</a:t>
            </a:r>
            <a:endParaRPr lang="zh-CN" altLang="zh-CN" sz="1800" dirty="0"/>
          </a:p>
          <a:p>
            <a:pPr marL="685800" lvl="2" indent="0">
              <a:buNone/>
            </a:pPr>
            <a:r>
              <a:rPr lang="en-US" altLang="zh-CN" sz="1800" dirty="0"/>
              <a:t>{</a:t>
            </a:r>
            <a:endParaRPr lang="zh-CN" altLang="zh-CN" sz="1800" dirty="0"/>
          </a:p>
          <a:p>
            <a:pPr marL="685800" lvl="2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smtClean="0"/>
              <a:t> return </a:t>
            </a:r>
            <a:r>
              <a:rPr lang="en-US" altLang="zh-CN" sz="1800" dirty="0"/>
              <a:t>(Thread *)</a:t>
            </a:r>
            <a:r>
              <a:rPr lang="en-US" altLang="zh-CN" sz="1800" dirty="0" err="1"/>
              <a:t>readyList</a:t>
            </a:r>
            <a:r>
              <a:rPr lang="en-US" altLang="zh-CN" sz="1800" dirty="0"/>
              <a:t>-&gt;Remove();</a:t>
            </a:r>
            <a:endParaRPr lang="zh-CN" altLang="zh-CN" sz="1800" dirty="0"/>
          </a:p>
          <a:p>
            <a:pPr marL="685800" lvl="2" indent="0">
              <a:buNone/>
            </a:pPr>
            <a:r>
              <a:rPr lang="en-US" altLang="zh-CN" sz="1800" dirty="0" smtClean="0"/>
              <a:t>}</a:t>
            </a:r>
            <a:endParaRPr lang="en-US" altLang="zh-CN" sz="1800" dirty="0" smtClean="0"/>
          </a:p>
          <a:p>
            <a:pPr marL="685800" lvl="2" indent="0">
              <a:buNone/>
            </a:pPr>
            <a:endParaRPr lang="en-US" altLang="zh-CN" sz="1800" dirty="0" smtClean="0"/>
          </a:p>
          <a:p>
            <a:pPr marL="685800" lvl="2" indent="0">
              <a:buNone/>
            </a:pPr>
            <a:r>
              <a:rPr lang="zh-CN" altLang="en-US" sz="1800" dirty="0" smtClean="0"/>
              <a:t>其中，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List::</a:t>
            </a:r>
            <a:r>
              <a:rPr lang="en-US" altLang="zh-CN" sz="1800" dirty="0" smtClean="0"/>
              <a:t>Remove()    // Remove </a:t>
            </a:r>
            <a:r>
              <a:rPr lang="en-US" altLang="zh-CN" sz="1800" dirty="0"/>
              <a:t>the first "item" from the front of the list.</a:t>
            </a:r>
            <a:endParaRPr lang="en-US" altLang="zh-CN" sz="1800" dirty="0"/>
          </a:p>
          <a:p>
            <a:pPr marL="685800" lvl="2" indent="0">
              <a:buNone/>
            </a:pPr>
            <a:endParaRPr lang="en-US" altLang="zh-CN" sz="18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b="1" dirty="0" smtClean="0">
                <a:solidFill>
                  <a:srgbClr val="7030A0"/>
                </a:solidFill>
              </a:rPr>
              <a:t>根据上述代码，猜测</a:t>
            </a:r>
            <a:r>
              <a:rPr lang="en-US" altLang="zh-CN" sz="1800" b="1" dirty="0" smtClean="0">
                <a:solidFill>
                  <a:srgbClr val="7030A0"/>
                </a:solidFill>
              </a:rPr>
              <a:t>Nachos</a:t>
            </a:r>
            <a:r>
              <a:rPr lang="zh-CN" altLang="en-US" sz="1800" b="1" dirty="0" smtClean="0">
                <a:solidFill>
                  <a:srgbClr val="7030A0"/>
                </a:solidFill>
              </a:rPr>
              <a:t>采用的线程调度算法；</a:t>
            </a:r>
            <a:endParaRPr lang="en-US" altLang="zh-CN" sz="1800" b="1" dirty="0" smtClean="0">
              <a:solidFill>
                <a:srgbClr val="7030A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线程调度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035910"/>
            <a:ext cx="8173483" cy="5486075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指派程序</a:t>
            </a:r>
            <a:r>
              <a:rPr lang="en-US" altLang="zh-CN" sz="2000" dirty="0" smtClean="0"/>
              <a:t>Dispatch</a:t>
            </a:r>
            <a:r>
              <a:rPr lang="zh-CN" altLang="en-US" sz="2000" dirty="0"/>
              <a:t>部分</a:t>
            </a:r>
            <a:r>
              <a:rPr lang="zh-CN" altLang="en-US" sz="2000" dirty="0" smtClean="0"/>
              <a:t>代码</a:t>
            </a:r>
            <a:endParaRPr lang="en-US" altLang="zh-CN" sz="2000" dirty="0" smtClean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800" dirty="0" smtClean="0"/>
              <a:t>void Scheduler</a:t>
            </a:r>
            <a:r>
              <a:rPr lang="en-US" altLang="zh-CN" sz="1800" dirty="0"/>
              <a:t>::Run (Thread *</a:t>
            </a:r>
            <a:r>
              <a:rPr lang="en-US" altLang="zh-CN" sz="1800" dirty="0" err="1"/>
              <a:t>nextThread</a:t>
            </a:r>
            <a:r>
              <a:rPr lang="en-US" altLang="zh-CN" sz="1800" dirty="0"/>
              <a:t>)</a:t>
            </a:r>
            <a:endParaRPr lang="en-US" altLang="zh-CN" sz="18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800" dirty="0"/>
              <a:t>{</a:t>
            </a:r>
            <a:endParaRPr lang="en-US" altLang="zh-CN" sz="18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800" dirty="0"/>
              <a:t>    Thread *</a:t>
            </a:r>
            <a:r>
              <a:rPr lang="en-US" altLang="zh-CN" sz="1800" dirty="0" err="1"/>
              <a:t>oldThread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currentThread</a:t>
            </a:r>
            <a:r>
              <a:rPr lang="en-US" altLang="zh-CN" sz="1800" dirty="0" smtClean="0"/>
              <a:t>;    </a:t>
            </a:r>
            <a:endParaRPr lang="en-US" altLang="zh-CN" sz="18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800" dirty="0" smtClean="0"/>
              <a:t>    </a:t>
            </a:r>
            <a:r>
              <a:rPr lang="en-US" altLang="zh-CN" sz="1800" dirty="0" err="1" smtClean="0"/>
              <a:t>currentThread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= </a:t>
            </a:r>
            <a:r>
              <a:rPr lang="en-US" altLang="zh-CN" sz="1800" dirty="0" err="1"/>
              <a:t>nextThread</a:t>
            </a:r>
            <a:r>
              <a:rPr lang="en-US" altLang="zh-CN" sz="1800" dirty="0"/>
              <a:t>;		    // switch to the next thread</a:t>
            </a:r>
            <a:endParaRPr lang="en-US" altLang="zh-CN" sz="18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currentThread</a:t>
            </a:r>
            <a:r>
              <a:rPr lang="en-US" altLang="zh-CN" sz="1800" dirty="0"/>
              <a:t>-&gt;</a:t>
            </a:r>
            <a:r>
              <a:rPr lang="en-US" altLang="zh-CN" sz="1800" dirty="0" err="1"/>
              <a:t>setStatus</a:t>
            </a:r>
            <a:r>
              <a:rPr lang="en-US" altLang="zh-CN" sz="1800" dirty="0"/>
              <a:t>(RUNNING);      // </a:t>
            </a:r>
            <a:r>
              <a:rPr lang="en-US" altLang="zh-CN" sz="1800" dirty="0" err="1"/>
              <a:t>nextThread</a:t>
            </a:r>
            <a:r>
              <a:rPr lang="en-US" altLang="zh-CN" sz="1800" dirty="0"/>
              <a:t> is now running</a:t>
            </a:r>
            <a:endParaRPr lang="en-US" altLang="zh-CN" sz="18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800" dirty="0"/>
              <a:t>    </a:t>
            </a:r>
            <a:endParaRPr lang="en-US" altLang="zh-CN" sz="18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800" dirty="0"/>
              <a:t>    DEBUG('t', "Switching from thread \"%s\" to thread \"%s\"\n",</a:t>
            </a:r>
            <a:endParaRPr lang="en-US" altLang="zh-CN" sz="18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800" dirty="0"/>
              <a:t>	  </a:t>
            </a:r>
            <a:r>
              <a:rPr lang="en-US" altLang="zh-CN" sz="1800" dirty="0" smtClean="0"/>
              <a:t>                      </a:t>
            </a:r>
            <a:r>
              <a:rPr lang="en-US" altLang="zh-CN" sz="1800" dirty="0" err="1" smtClean="0"/>
              <a:t>oldThread</a:t>
            </a:r>
            <a:r>
              <a:rPr lang="en-US" altLang="zh-CN" sz="1800" dirty="0" smtClean="0"/>
              <a:t>-</a:t>
            </a:r>
            <a:r>
              <a:rPr lang="en-US" altLang="zh-CN" sz="1800" dirty="0"/>
              <a:t>&gt;</a:t>
            </a:r>
            <a:r>
              <a:rPr lang="en-US" altLang="zh-CN" sz="1800" dirty="0" err="1"/>
              <a:t>getName</a:t>
            </a:r>
            <a:r>
              <a:rPr lang="en-US" altLang="zh-CN" sz="1800" dirty="0"/>
              <a:t>(), </a:t>
            </a:r>
            <a:r>
              <a:rPr lang="en-US" altLang="zh-CN" sz="1800" dirty="0" err="1"/>
              <a:t>nextThread</a:t>
            </a:r>
            <a:r>
              <a:rPr lang="en-US" altLang="zh-CN" sz="1800" dirty="0"/>
              <a:t>-&gt;</a:t>
            </a:r>
            <a:r>
              <a:rPr lang="en-US" altLang="zh-CN" sz="1800" dirty="0" err="1"/>
              <a:t>getName</a:t>
            </a:r>
            <a:r>
              <a:rPr lang="en-US" altLang="zh-CN" sz="1800" dirty="0" smtClean="0"/>
              <a:t>());</a:t>
            </a:r>
            <a:endParaRPr lang="en-US" altLang="zh-CN" sz="1800" dirty="0" smtClean="0"/>
          </a:p>
          <a:p>
            <a:pPr lvl="1" indent="0">
              <a:lnSpc>
                <a:spcPct val="100000"/>
              </a:lnSpc>
              <a:buNone/>
            </a:pPr>
            <a:endParaRPr lang="en-US" altLang="zh-CN" sz="18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800" b="1" dirty="0" smtClean="0"/>
              <a:t>    SWITCH(</a:t>
            </a:r>
            <a:r>
              <a:rPr lang="en-US" altLang="zh-CN" sz="1800" b="1" dirty="0" err="1" smtClean="0"/>
              <a:t>oldThread</a:t>
            </a:r>
            <a:r>
              <a:rPr lang="en-US" altLang="zh-CN" sz="1800" b="1" dirty="0" smtClean="0"/>
              <a:t>, </a:t>
            </a:r>
            <a:r>
              <a:rPr lang="en-US" altLang="zh-CN" sz="1800" b="1" dirty="0" err="1"/>
              <a:t>nextThread</a:t>
            </a:r>
            <a:r>
              <a:rPr lang="en-US" altLang="zh-CN" sz="1800" b="1" dirty="0" smtClean="0"/>
              <a:t>);     </a:t>
            </a:r>
            <a:r>
              <a:rPr lang="en-US" altLang="zh-CN" sz="1800" dirty="0" smtClean="0"/>
              <a:t>//Switch </a:t>
            </a:r>
            <a:r>
              <a:rPr lang="en-US" altLang="zh-CN" sz="1800" dirty="0" err="1"/>
              <a:t>oldThread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to </a:t>
            </a:r>
            <a:r>
              <a:rPr lang="en-US" altLang="zh-CN" sz="1800" dirty="0" err="1"/>
              <a:t>nextThread</a:t>
            </a:r>
            <a:endParaRPr lang="en-US" altLang="zh-CN" sz="18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800" dirty="0"/>
              <a:t>    </a:t>
            </a:r>
            <a:endParaRPr lang="en-US" altLang="zh-CN" sz="18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800" dirty="0"/>
              <a:t>    DEBUG('t', "Now in thread \"%s\"\n", </a:t>
            </a:r>
            <a:r>
              <a:rPr lang="en-US" altLang="zh-CN" sz="1800" dirty="0" err="1"/>
              <a:t>currentThread</a:t>
            </a:r>
            <a:r>
              <a:rPr lang="en-US" altLang="zh-CN" sz="1800" dirty="0"/>
              <a:t>-&gt;</a:t>
            </a:r>
            <a:r>
              <a:rPr lang="en-US" altLang="zh-CN" sz="1800" dirty="0" err="1"/>
              <a:t>getName</a:t>
            </a:r>
            <a:r>
              <a:rPr lang="en-US" altLang="zh-CN" sz="1800" dirty="0"/>
              <a:t>());</a:t>
            </a:r>
            <a:endParaRPr lang="en-US" altLang="zh-CN" sz="1800" dirty="0"/>
          </a:p>
          <a:p>
            <a:pPr lvl="1" indent="0">
              <a:lnSpc>
                <a:spcPct val="100000"/>
              </a:lnSpc>
              <a:buNone/>
            </a:pPr>
            <a:endParaRPr lang="en-US" altLang="zh-CN" sz="18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800" dirty="0" smtClean="0"/>
              <a:t>    if </a:t>
            </a:r>
            <a:r>
              <a:rPr lang="en-US" altLang="zh-CN" sz="1800" dirty="0"/>
              <a:t>(</a:t>
            </a:r>
            <a:r>
              <a:rPr lang="en-US" altLang="zh-CN" sz="1800" dirty="0" err="1"/>
              <a:t>threadToBeDestroyed</a:t>
            </a:r>
            <a:r>
              <a:rPr lang="en-US" altLang="zh-CN" sz="1800" dirty="0"/>
              <a:t> != NULL) {</a:t>
            </a:r>
            <a:endParaRPr lang="en-US" altLang="zh-CN" sz="18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800" dirty="0"/>
              <a:t>    </a:t>
            </a:r>
            <a:r>
              <a:rPr lang="en-US" altLang="zh-CN" sz="1800" dirty="0" smtClean="0"/>
              <a:t>     </a:t>
            </a:r>
            <a:r>
              <a:rPr lang="en-US" altLang="zh-CN" sz="1800" dirty="0"/>
              <a:t>delete </a:t>
            </a:r>
            <a:r>
              <a:rPr lang="en-US" altLang="zh-CN" sz="1800" dirty="0" err="1"/>
              <a:t>threadToBeDestroyed</a:t>
            </a:r>
            <a:r>
              <a:rPr lang="en-US" altLang="zh-CN" sz="1800" dirty="0" smtClean="0"/>
              <a:t>;   //invoke Thread::~Thread()</a:t>
            </a:r>
            <a:endParaRPr lang="en-US" altLang="zh-CN" sz="18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800" dirty="0" smtClean="0"/>
              <a:t>         </a:t>
            </a:r>
            <a:r>
              <a:rPr lang="en-US" altLang="zh-CN" sz="1800" dirty="0" err="1" smtClean="0"/>
              <a:t>threadToBeDestroyed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= NULL;</a:t>
            </a:r>
            <a:endParaRPr lang="en-US" altLang="zh-CN" sz="18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800" dirty="0"/>
              <a:t>    </a:t>
            </a:r>
            <a:r>
              <a:rPr lang="en-US" altLang="zh-CN" sz="1800" dirty="0" smtClean="0"/>
              <a:t> }    </a:t>
            </a:r>
            <a:endParaRPr lang="en-US" altLang="zh-CN" sz="18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800" dirty="0" smtClean="0"/>
              <a:t>}</a:t>
            </a: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线程调度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035910"/>
            <a:ext cx="8173483" cy="548607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dirty="0" smtClean="0"/>
              <a:t>线程调度</a:t>
            </a:r>
            <a:r>
              <a:rPr lang="zh-CN" altLang="en-US" dirty="0" smtClean="0"/>
              <a:t>过程分为两步</a:t>
            </a:r>
            <a:endParaRPr lang="en-US" altLang="zh-CN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根据调度算法从就绪队列中取出选中的线程；</a:t>
            </a:r>
            <a:endParaRPr lang="en-US" altLang="zh-CN" dirty="0" smtClean="0"/>
          </a:p>
          <a:p>
            <a:pPr marL="1314450" lvl="2" indent="-285750">
              <a:buFont typeface="Wingdings" panose="05000000000000000000" pitchFamily="2" charset="2"/>
              <a:buChar char="ü"/>
            </a:pPr>
            <a:r>
              <a:rPr lang="en-US" altLang="zh-CN" sz="1800" dirty="0"/>
              <a:t>Scheduler::</a:t>
            </a:r>
            <a:r>
              <a:rPr lang="en-US" altLang="zh-CN" sz="1800" dirty="0" err="1"/>
              <a:t>FindNextToRun</a:t>
            </a:r>
            <a:r>
              <a:rPr lang="en-US" altLang="zh-CN" sz="1800" dirty="0"/>
              <a:t> ()</a:t>
            </a:r>
            <a:endParaRPr lang="en-US" altLang="zh-CN" sz="18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由</a:t>
            </a:r>
            <a:r>
              <a:rPr lang="en-US" altLang="zh-CN" dirty="0"/>
              <a:t>Dispatcher</a:t>
            </a:r>
            <a:r>
              <a:rPr lang="zh-CN" altLang="en-US" dirty="0" smtClean="0"/>
              <a:t>将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分配给选中的线程；</a:t>
            </a:r>
            <a:endParaRPr lang="en-US" altLang="zh-CN" dirty="0" smtClean="0"/>
          </a:p>
          <a:p>
            <a:pPr marL="1314450" lvl="2" indent="-285750">
              <a:buFont typeface="Wingdings" panose="05000000000000000000" pitchFamily="2" charset="2"/>
              <a:buChar char="ü"/>
            </a:pPr>
            <a:r>
              <a:rPr lang="en-US" altLang="zh-CN" sz="1800" dirty="0">
                <a:solidFill>
                  <a:srgbClr val="7030A0"/>
                </a:solidFill>
              </a:rPr>
              <a:t>Scheduler::Run (Thread *</a:t>
            </a:r>
            <a:r>
              <a:rPr lang="en-US" altLang="zh-CN" sz="1800" dirty="0" err="1">
                <a:solidFill>
                  <a:srgbClr val="7030A0"/>
                </a:solidFill>
              </a:rPr>
              <a:t>nextThread</a:t>
            </a:r>
            <a:r>
              <a:rPr lang="en-US" altLang="zh-CN" sz="1800" dirty="0">
                <a:solidFill>
                  <a:srgbClr val="7030A0"/>
                </a:solidFill>
              </a:rPr>
              <a:t>)</a:t>
            </a: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问题</a:t>
            </a:r>
            <a:endParaRPr lang="en-US" altLang="zh-CN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何时调用</a:t>
            </a:r>
            <a:r>
              <a:rPr lang="en-US" altLang="zh-CN" dirty="0"/>
              <a:t>Scheduler::</a:t>
            </a:r>
            <a:r>
              <a:rPr lang="en-US" altLang="zh-CN" dirty="0" err="1"/>
              <a:t>FindNextToRun</a:t>
            </a:r>
            <a:r>
              <a:rPr lang="en-US" altLang="zh-CN" dirty="0"/>
              <a:t> </a:t>
            </a:r>
            <a:r>
              <a:rPr lang="en-US" altLang="zh-CN" dirty="0" smtClean="0"/>
              <a:t>()</a:t>
            </a:r>
            <a:r>
              <a:rPr lang="zh-CN" altLang="en-US" dirty="0" smtClean="0"/>
              <a:t>与</a:t>
            </a:r>
            <a:r>
              <a:rPr lang="en-US" altLang="zh-CN" dirty="0">
                <a:solidFill>
                  <a:srgbClr val="7030A0"/>
                </a:solidFill>
              </a:rPr>
              <a:t>Scheduler::Run (Thread *</a:t>
            </a:r>
            <a:r>
              <a:rPr lang="en-US" altLang="zh-CN" dirty="0" err="1">
                <a:solidFill>
                  <a:srgbClr val="7030A0"/>
                </a:solidFill>
              </a:rPr>
              <a:t>nextThread</a:t>
            </a:r>
            <a:r>
              <a:rPr lang="en-US" altLang="zh-CN" dirty="0" smtClean="0">
                <a:solidFill>
                  <a:srgbClr val="7030A0"/>
                </a:solidFill>
              </a:rPr>
              <a:t>)</a:t>
            </a:r>
            <a:r>
              <a:rPr lang="en-US" altLang="zh-CN" dirty="0" smtClean="0"/>
              <a:t> </a:t>
            </a:r>
            <a:r>
              <a:rPr lang="zh-CN" altLang="en-US" dirty="0" smtClean="0"/>
              <a:t>？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</a:t>
            </a:r>
            <a:r>
              <a:rPr lang="zh-CN" altLang="en-US" dirty="0"/>
              <a:t>调度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/>
              <a:t>何时调用</a:t>
            </a:r>
            <a:r>
              <a:rPr lang="en-US" altLang="zh-CN" sz="2000" dirty="0"/>
              <a:t>Scheduler::</a:t>
            </a:r>
            <a:r>
              <a:rPr lang="en-US" altLang="zh-CN" sz="2000" dirty="0" err="1"/>
              <a:t>FindNextToRun</a:t>
            </a:r>
            <a:r>
              <a:rPr lang="en-US" altLang="zh-CN" sz="2000" dirty="0"/>
              <a:t> ()</a:t>
            </a:r>
            <a:r>
              <a:rPr lang="zh-CN" altLang="en-US" sz="2000" dirty="0"/>
              <a:t>与</a:t>
            </a:r>
            <a:r>
              <a:rPr lang="en-US" altLang="zh-CN" sz="2000" dirty="0">
                <a:solidFill>
                  <a:srgbClr val="7030A0"/>
                </a:solidFill>
              </a:rPr>
              <a:t>Scheduler::Run (Thread *</a:t>
            </a:r>
            <a:r>
              <a:rPr lang="en-US" altLang="zh-CN" sz="2000" dirty="0" err="1">
                <a:solidFill>
                  <a:srgbClr val="7030A0"/>
                </a:solidFill>
              </a:rPr>
              <a:t>nextThread</a:t>
            </a:r>
            <a:r>
              <a:rPr lang="en-US" altLang="zh-CN" sz="2000" dirty="0">
                <a:solidFill>
                  <a:srgbClr val="7030A0"/>
                </a:solidFill>
              </a:rPr>
              <a:t>)</a:t>
            </a:r>
            <a:r>
              <a:rPr lang="en-US" altLang="zh-CN" sz="2000" dirty="0"/>
              <a:t> </a:t>
            </a:r>
            <a:r>
              <a:rPr lang="zh-CN" altLang="en-US" sz="2000" dirty="0" smtClean="0"/>
              <a:t>？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结合状态转换图，考虑引起调度的时机</a:t>
            </a:r>
            <a:endParaRPr lang="en-US" altLang="zh-CN" sz="20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非抢先</a:t>
            </a:r>
            <a:endParaRPr lang="en-US" altLang="zh-CN" sz="1800" dirty="0" smtClean="0"/>
          </a:p>
          <a:p>
            <a:pPr marL="1314450" lvl="2" indent="-285750">
              <a:buFont typeface="Wingdings" panose="05000000000000000000" pitchFamily="2" charset="2"/>
              <a:buChar char="ü"/>
            </a:pPr>
            <a:r>
              <a:rPr lang="zh-CN" altLang="en-US" sz="1600" dirty="0" smtClean="0"/>
              <a:t>执行</a:t>
            </a:r>
            <a:r>
              <a:rPr lang="en-US" altLang="zh-CN" sz="1600" dirty="0" smtClean="0">
                <a:sym typeface="Wingdings" panose="05000000000000000000" pitchFamily="2" charset="2"/>
              </a:rPr>
              <a:t></a:t>
            </a:r>
            <a:r>
              <a:rPr lang="zh-CN" altLang="en-US" sz="1600" dirty="0" smtClean="0">
                <a:sym typeface="Wingdings" panose="05000000000000000000" pitchFamily="2" charset="2"/>
              </a:rPr>
              <a:t>睡眠：</a:t>
            </a:r>
            <a:r>
              <a:rPr lang="en-US" altLang="zh-CN" sz="1600" dirty="0"/>
              <a:t>Thread::Sleep</a:t>
            </a:r>
            <a:r>
              <a:rPr lang="en-US" altLang="zh-CN" sz="1600" dirty="0" smtClean="0"/>
              <a:t>()   //P()</a:t>
            </a:r>
            <a:r>
              <a:rPr lang="zh-CN" altLang="en-US" sz="1600" dirty="0" smtClean="0"/>
              <a:t>调用了</a:t>
            </a:r>
            <a:r>
              <a:rPr lang="en-US" altLang="zh-CN" sz="1600" dirty="0" smtClean="0"/>
              <a:t>Sleep()</a:t>
            </a:r>
            <a:endParaRPr lang="en-US" altLang="zh-CN" sz="1600" dirty="0" smtClean="0">
              <a:sym typeface="Wingdings" panose="05000000000000000000" pitchFamily="2" charset="2"/>
            </a:endParaRPr>
          </a:p>
          <a:p>
            <a:pPr marL="1314450" lvl="2" indent="-285750"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sym typeface="Wingdings" panose="05000000000000000000" pitchFamily="2" charset="2"/>
              </a:rPr>
              <a:t>执行</a:t>
            </a:r>
            <a:r>
              <a:rPr lang="en-US" altLang="zh-CN" sz="1600" dirty="0" smtClean="0">
                <a:sym typeface="Wingdings" panose="05000000000000000000" pitchFamily="2" charset="2"/>
              </a:rPr>
              <a:t></a:t>
            </a:r>
            <a:r>
              <a:rPr lang="zh-CN" altLang="en-US" sz="1600" dirty="0" smtClean="0">
                <a:sym typeface="Wingdings" panose="05000000000000000000" pitchFamily="2" charset="2"/>
              </a:rPr>
              <a:t>终止：</a:t>
            </a:r>
            <a:r>
              <a:rPr lang="en-US" altLang="zh-CN" sz="1600" dirty="0"/>
              <a:t>Thread</a:t>
            </a:r>
            <a:r>
              <a:rPr lang="en-US" altLang="zh-CN" sz="1600" dirty="0" smtClean="0"/>
              <a:t>::Finish()  //Finish()</a:t>
            </a:r>
            <a:r>
              <a:rPr lang="zh-CN" altLang="en-US" sz="1600" dirty="0" smtClean="0"/>
              <a:t>调用了</a:t>
            </a:r>
            <a:r>
              <a:rPr lang="en-US" altLang="zh-CN" sz="1600" dirty="0" smtClean="0"/>
              <a:t>Sleep()</a:t>
            </a:r>
            <a:endParaRPr lang="en-US" altLang="zh-CN" sz="1600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抢先</a:t>
            </a:r>
            <a:endParaRPr lang="en-US" altLang="zh-CN" sz="1800" dirty="0" smtClean="0"/>
          </a:p>
          <a:p>
            <a:pPr marL="1314450" lvl="2" indent="-285750">
              <a:buFont typeface="Wingdings" panose="05000000000000000000" pitchFamily="2" charset="2"/>
              <a:buChar char="ü"/>
            </a:pPr>
            <a:r>
              <a:rPr lang="zh-CN" altLang="en-US" sz="1600" dirty="0" smtClean="0"/>
              <a:t>执行</a:t>
            </a:r>
            <a:r>
              <a:rPr lang="en-US" altLang="zh-CN" sz="1600" dirty="0" smtClean="0">
                <a:sym typeface="Wingdings" panose="05000000000000000000" pitchFamily="2" charset="2"/>
              </a:rPr>
              <a:t></a:t>
            </a:r>
            <a:r>
              <a:rPr lang="zh-CN" altLang="en-US" sz="1600" dirty="0" smtClean="0">
                <a:sym typeface="Wingdings" panose="05000000000000000000" pitchFamily="2" charset="2"/>
              </a:rPr>
              <a:t>就绪：</a:t>
            </a:r>
            <a:r>
              <a:rPr lang="en-US" altLang="zh-CN" sz="1600" dirty="0"/>
              <a:t> Thread </a:t>
            </a:r>
            <a:r>
              <a:rPr lang="en-US" altLang="zh-CN" sz="1600" dirty="0" smtClean="0"/>
              <a:t>::</a:t>
            </a:r>
            <a:r>
              <a:rPr lang="en-US" altLang="zh-CN" sz="1600" dirty="0" smtClean="0">
                <a:sym typeface="Wingdings" panose="05000000000000000000" pitchFamily="2" charset="2"/>
              </a:rPr>
              <a:t>Yield()    //</a:t>
            </a:r>
            <a:r>
              <a:rPr lang="zh-CN" altLang="en-US" sz="1600" dirty="0" smtClean="0">
                <a:sym typeface="Wingdings" panose="05000000000000000000" pitchFamily="2" charset="2"/>
              </a:rPr>
              <a:t>主动调用，或</a:t>
            </a:r>
            <a:r>
              <a:rPr lang="en-US" altLang="zh-CN" sz="1600" dirty="0" smtClean="0">
                <a:sym typeface="Wingdings" panose="05000000000000000000" pitchFamily="2" charset="2"/>
              </a:rPr>
              <a:t>Timer</a:t>
            </a:r>
            <a:r>
              <a:rPr lang="zh-CN" altLang="en-US" sz="1600" dirty="0" smtClean="0">
                <a:sym typeface="Wingdings" panose="05000000000000000000" pitchFamily="2" charset="2"/>
              </a:rPr>
              <a:t>中断调用</a:t>
            </a:r>
            <a:endParaRPr lang="en-US" altLang="zh-CN" sz="1600" dirty="0" smtClean="0">
              <a:sym typeface="Wingdings" panose="05000000000000000000" pitchFamily="2" charset="2"/>
            </a:endParaRPr>
          </a:p>
          <a:p>
            <a:pPr marL="1314450" lvl="2" indent="-285750">
              <a:buFont typeface="Wingdings" panose="05000000000000000000" pitchFamily="2" charset="2"/>
              <a:buChar char="ü"/>
            </a:pPr>
            <a:r>
              <a:rPr lang="zh-CN" altLang="en-US" sz="1600" dirty="0">
                <a:sym typeface="Wingdings" panose="05000000000000000000" pitchFamily="2" charset="2"/>
              </a:rPr>
              <a:t>睡眠</a:t>
            </a:r>
            <a:r>
              <a:rPr lang="en-US" altLang="zh-CN" sz="1600" dirty="0" smtClean="0">
                <a:sym typeface="Wingdings" panose="05000000000000000000" pitchFamily="2" charset="2"/>
              </a:rPr>
              <a:t></a:t>
            </a:r>
            <a:r>
              <a:rPr lang="zh-CN" altLang="en-US" sz="1600" dirty="0" smtClean="0">
                <a:sym typeface="Wingdings" panose="05000000000000000000" pitchFamily="2" charset="2"/>
              </a:rPr>
              <a:t>就绪：无   </a:t>
            </a:r>
            <a:r>
              <a:rPr lang="en-US" altLang="zh-CN" sz="1600" dirty="0" smtClean="0">
                <a:sym typeface="Wingdings" panose="05000000000000000000" pitchFamily="2" charset="2"/>
              </a:rPr>
              <a:t>//V()</a:t>
            </a:r>
            <a:r>
              <a:rPr lang="zh-CN" altLang="en-US" sz="1600" dirty="0" smtClean="0">
                <a:sym typeface="Wingdings" panose="05000000000000000000" pitchFamily="2" charset="2"/>
              </a:rPr>
              <a:t>中只是将唤醒的线程加入就绪队列尾</a:t>
            </a:r>
            <a:endParaRPr lang="zh-CN" altLang="en-US" sz="1600" dirty="0" smtClean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rgbClr val="7030A0"/>
                </a:solidFill>
              </a:rPr>
              <a:t>因此，</a:t>
            </a:r>
            <a:r>
              <a:rPr lang="en-US" altLang="zh-CN" sz="2000" dirty="0" smtClean="0">
                <a:solidFill>
                  <a:srgbClr val="7030A0"/>
                </a:solidFill>
              </a:rPr>
              <a:t>Thread::Sleep()</a:t>
            </a:r>
            <a:r>
              <a:rPr lang="zh-CN" altLang="en-US" sz="2000" dirty="0" smtClean="0">
                <a:solidFill>
                  <a:srgbClr val="7030A0"/>
                </a:solidFill>
              </a:rPr>
              <a:t>与</a:t>
            </a:r>
            <a:r>
              <a:rPr lang="en-US" altLang="zh-CN" sz="2000" dirty="0">
                <a:solidFill>
                  <a:srgbClr val="7030A0"/>
                </a:solidFill>
              </a:rPr>
              <a:t>Thread ::</a:t>
            </a:r>
            <a:r>
              <a:rPr lang="en-US" altLang="zh-CN" sz="2000" dirty="0">
                <a:solidFill>
                  <a:srgbClr val="7030A0"/>
                </a:solidFill>
                <a:sym typeface="Wingdings" panose="05000000000000000000" pitchFamily="2" charset="2"/>
              </a:rPr>
              <a:t>Yield</a:t>
            </a:r>
            <a:r>
              <a:rPr lang="en-US" altLang="zh-CN" sz="2000" dirty="0" smtClean="0">
                <a:solidFill>
                  <a:srgbClr val="7030A0"/>
                </a:solidFill>
                <a:sym typeface="Wingdings" panose="05000000000000000000" pitchFamily="2" charset="2"/>
              </a:rPr>
              <a:t>()</a:t>
            </a:r>
            <a:r>
              <a:rPr lang="zh-CN" altLang="en-US" sz="2000" dirty="0" smtClean="0">
                <a:solidFill>
                  <a:srgbClr val="7030A0"/>
                </a:solidFill>
                <a:sym typeface="Wingdings" panose="05000000000000000000" pitchFamily="2" charset="2"/>
              </a:rPr>
              <a:t>中调用上述调度的两个函数；</a:t>
            </a:r>
            <a:endParaRPr lang="en-US" altLang="zh-CN" sz="2000" dirty="0" smtClean="0">
              <a:solidFill>
                <a:srgbClr val="7030A0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ym typeface="Wingdings" panose="05000000000000000000" pitchFamily="2" charset="2"/>
              </a:rPr>
              <a:t>命令</a:t>
            </a:r>
            <a:r>
              <a:rPr lang="en-US" altLang="zh-CN" sz="2000" dirty="0" smtClean="0">
                <a:sym typeface="Wingdings" panose="05000000000000000000" pitchFamily="2" charset="2"/>
              </a:rPr>
              <a:t>nachos –</a:t>
            </a:r>
            <a:r>
              <a:rPr lang="en-US" altLang="zh-CN" sz="2000" dirty="0" err="1" smtClean="0">
                <a:sym typeface="Wingdings" panose="05000000000000000000" pitchFamily="2" charset="2"/>
              </a:rPr>
              <a:t>rs</a:t>
            </a:r>
            <a:r>
              <a:rPr lang="en-US" altLang="zh-CN" sz="2000" dirty="0" smtClean="0">
                <a:sym typeface="Wingdings" panose="05000000000000000000" pitchFamily="2" charset="2"/>
              </a:rPr>
              <a:t> x</a:t>
            </a:r>
            <a:r>
              <a:rPr lang="zh-CN" altLang="en-US" sz="2000" dirty="0" smtClean="0">
                <a:sym typeface="Wingdings" panose="05000000000000000000" pitchFamily="2" charset="2"/>
              </a:rPr>
              <a:t>启动</a:t>
            </a:r>
            <a:r>
              <a:rPr lang="en-US" altLang="zh-CN" sz="2000" dirty="0" smtClean="0">
                <a:sym typeface="Wingdings" panose="05000000000000000000" pitchFamily="2" charset="2"/>
              </a:rPr>
              <a:t>Nachos</a:t>
            </a:r>
            <a:r>
              <a:rPr lang="zh-CN" altLang="en-US" sz="2000" dirty="0" smtClean="0">
                <a:sym typeface="Wingdings" panose="05000000000000000000" pitchFamily="2" charset="2"/>
              </a:rPr>
              <a:t>会创建</a:t>
            </a:r>
            <a:r>
              <a:rPr lang="en-US" altLang="zh-CN" sz="2000" dirty="0" smtClean="0">
                <a:sym typeface="Wingdings" panose="05000000000000000000" pitchFamily="2" charset="2"/>
              </a:rPr>
              <a:t>Timer</a:t>
            </a:r>
            <a:r>
              <a:rPr lang="zh-CN" altLang="en-US" sz="2000" dirty="0" smtClean="0">
                <a:sym typeface="Wingdings" panose="05000000000000000000" pitchFamily="2" charset="2"/>
              </a:rPr>
              <a:t>设备，其中断处理程序调用</a:t>
            </a:r>
            <a:r>
              <a:rPr lang="en-US" altLang="zh-CN" sz="2000" dirty="0" err="1" smtClean="0">
                <a:sym typeface="Wingdings" panose="05000000000000000000" pitchFamily="2" charset="2"/>
              </a:rPr>
              <a:t>cuttentThread</a:t>
            </a:r>
            <a:r>
              <a:rPr lang="en-US" altLang="zh-CN" sz="2000" dirty="0" smtClean="0">
                <a:sym typeface="Wingdings" panose="05000000000000000000" pitchFamily="2" charset="2"/>
              </a:rPr>
              <a:t>-&gt;Yield()</a:t>
            </a:r>
            <a:endParaRPr lang="en-US" altLang="zh-CN" sz="2000" dirty="0" smtClean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rgbClr val="7030A0"/>
                </a:solidFill>
                <a:sym typeface="Wingdings" panose="05000000000000000000" pitchFamily="2" charset="2"/>
              </a:rPr>
              <a:t>因此，</a:t>
            </a:r>
            <a:r>
              <a:rPr lang="en-US" altLang="zh-CN" sz="2000" dirty="0" smtClean="0">
                <a:solidFill>
                  <a:srgbClr val="7030A0"/>
                </a:solidFill>
                <a:sym typeface="Wingdings" panose="05000000000000000000" pitchFamily="2" charset="2"/>
              </a:rPr>
              <a:t>Nachos</a:t>
            </a:r>
            <a:r>
              <a:rPr lang="zh-CN" altLang="en-US" sz="2000" dirty="0" smtClean="0">
                <a:solidFill>
                  <a:srgbClr val="7030A0"/>
                </a:solidFill>
                <a:sym typeface="Wingdings" panose="05000000000000000000" pitchFamily="2" charset="2"/>
              </a:rPr>
              <a:t>默认采用非抢先调度方式，调度算法是</a:t>
            </a:r>
            <a:r>
              <a:rPr lang="en-US" altLang="zh-CN" sz="2000" dirty="0" smtClean="0">
                <a:solidFill>
                  <a:srgbClr val="7030A0"/>
                </a:solidFill>
                <a:sym typeface="Wingdings" panose="05000000000000000000" pitchFamily="2" charset="2"/>
              </a:rPr>
              <a:t>FCFS</a:t>
            </a:r>
            <a:r>
              <a:rPr lang="zh-CN" altLang="en-US" sz="2000" dirty="0" smtClean="0">
                <a:solidFill>
                  <a:srgbClr val="7030A0"/>
                </a:solidFill>
                <a:sym typeface="Wingdings" panose="05000000000000000000" pitchFamily="2" charset="2"/>
              </a:rPr>
              <a:t>；</a:t>
            </a:r>
            <a:endParaRPr lang="en-US" altLang="zh-CN" sz="2000" dirty="0" smtClean="0">
              <a:solidFill>
                <a:srgbClr val="7030A0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rgbClr val="7030A0"/>
                </a:solidFill>
                <a:sym typeface="Wingdings" panose="05000000000000000000" pitchFamily="2" charset="2"/>
              </a:rPr>
              <a:t>启动</a:t>
            </a:r>
            <a:r>
              <a:rPr lang="en-US" altLang="zh-CN" sz="2000" dirty="0" smtClean="0">
                <a:solidFill>
                  <a:srgbClr val="7030A0"/>
                </a:solidFill>
                <a:sym typeface="Wingdings" panose="05000000000000000000" pitchFamily="2" charset="2"/>
              </a:rPr>
              <a:t>Nachos</a:t>
            </a:r>
            <a:r>
              <a:rPr lang="zh-CN" altLang="en-US" sz="2000" dirty="0" smtClean="0">
                <a:solidFill>
                  <a:srgbClr val="7030A0"/>
                </a:solidFill>
                <a:sym typeface="Wingdings" panose="05000000000000000000" pitchFamily="2" charset="2"/>
              </a:rPr>
              <a:t>时加入参数 </a:t>
            </a:r>
            <a:r>
              <a:rPr lang="en-US" altLang="zh-CN" sz="2000" dirty="0" smtClean="0">
                <a:solidFill>
                  <a:srgbClr val="7030A0"/>
                </a:solidFill>
                <a:sym typeface="Wingdings" panose="05000000000000000000" pitchFamily="2" charset="2"/>
              </a:rPr>
              <a:t>–</a:t>
            </a:r>
            <a:r>
              <a:rPr lang="en-US" altLang="zh-CN" sz="2000" dirty="0" err="1" smtClean="0">
                <a:solidFill>
                  <a:srgbClr val="7030A0"/>
                </a:solidFill>
                <a:sym typeface="Wingdings" panose="05000000000000000000" pitchFamily="2" charset="2"/>
              </a:rPr>
              <a:t>rs</a:t>
            </a:r>
            <a:r>
              <a:rPr lang="zh-CN" altLang="en-US" sz="2000" dirty="0" smtClean="0">
                <a:solidFill>
                  <a:srgbClr val="7030A0"/>
                </a:solidFill>
                <a:sym typeface="Wingdings" panose="05000000000000000000" pitchFamily="2" charset="2"/>
              </a:rPr>
              <a:t>，则采用的是</a:t>
            </a:r>
            <a:r>
              <a:rPr lang="en-US" altLang="zh-CN" sz="2000" dirty="0" smtClean="0">
                <a:solidFill>
                  <a:srgbClr val="7030A0"/>
                </a:solidFill>
                <a:sym typeface="Wingdings" panose="05000000000000000000" pitchFamily="2" charset="2"/>
              </a:rPr>
              <a:t>RR</a:t>
            </a:r>
            <a:r>
              <a:rPr lang="zh-CN" altLang="en-US" sz="2000" dirty="0" smtClean="0">
                <a:solidFill>
                  <a:srgbClr val="7030A0"/>
                </a:solidFill>
                <a:sym typeface="Wingdings" panose="05000000000000000000" pitchFamily="2" charset="2"/>
              </a:rPr>
              <a:t>调度算法，属于抢先式</a:t>
            </a:r>
            <a:endParaRPr lang="en-US" altLang="zh-CN" sz="2000" dirty="0">
              <a:solidFill>
                <a:srgbClr val="7030A0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上下文切换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000" dirty="0"/>
              <a:t>由</a:t>
            </a:r>
            <a:r>
              <a:rPr lang="zh-CN" altLang="en-US" sz="2000" dirty="0" smtClean="0"/>
              <a:t>正在运行线程的上下文切换到被调度线程的上下文，以运行被调度的线程</a:t>
            </a:r>
            <a:endParaRPr lang="en-US" altLang="zh-CN" sz="2000" dirty="0" smtClean="0"/>
          </a:p>
          <a:p>
            <a:pPr marL="1085850" lvl="1" indent="-457200">
              <a:buFont typeface="Wingdings" panose="05000000000000000000" pitchFamily="2" charset="2"/>
              <a:buChar char="l"/>
            </a:pPr>
            <a:r>
              <a:rPr lang="zh-CN" altLang="zh-CN" sz="1800" dirty="0"/>
              <a:t>参见</a:t>
            </a:r>
            <a:r>
              <a:rPr lang="zh-CN" altLang="en-US" sz="1800" dirty="0"/>
              <a:t>汇编代码文件 </a:t>
            </a:r>
            <a:r>
              <a:rPr lang="en-US" altLang="zh-CN" sz="1800" dirty="0"/>
              <a:t>../</a:t>
            </a:r>
            <a:r>
              <a:rPr lang="en-US" altLang="zh-CN" sz="1800" dirty="0" smtClean="0"/>
              <a:t>threads/switch-</a:t>
            </a:r>
            <a:r>
              <a:rPr lang="en-US" altLang="zh-CN" sz="1800" dirty="0" err="1" smtClean="0"/>
              <a:t>linux.s</a:t>
            </a:r>
            <a:r>
              <a:rPr lang="zh-CN" altLang="en-US" sz="1800" dirty="0" smtClean="0"/>
              <a:t>中的</a:t>
            </a:r>
            <a:r>
              <a:rPr lang="en-US" altLang="zh-CN" sz="1800" dirty="0" smtClean="0"/>
              <a:t>SWITCH()</a:t>
            </a:r>
            <a:endParaRPr lang="en-US" altLang="zh-CN" sz="1800" dirty="0"/>
          </a:p>
          <a:p>
            <a:pPr marL="1085850" lvl="1" indent="-4572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思考：</a:t>
            </a:r>
            <a:endParaRPr lang="en-US" altLang="zh-CN" sz="2000" dirty="0" smtClean="0"/>
          </a:p>
          <a:p>
            <a:pPr marL="1085850" lvl="1" indent="-457200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何时调用</a:t>
            </a:r>
            <a:r>
              <a:rPr lang="en-US" altLang="zh-CN" sz="1800" dirty="0" smtClean="0"/>
              <a:t>SWITCH()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分析</a:t>
            </a:r>
            <a:r>
              <a:rPr lang="en-US" altLang="zh-CN" sz="2000" dirty="0" smtClean="0"/>
              <a:t>switch-</a:t>
            </a:r>
            <a:r>
              <a:rPr lang="en-US" altLang="zh-CN" sz="2000" dirty="0" err="1" smtClean="0"/>
              <a:t>linux.s</a:t>
            </a:r>
            <a:r>
              <a:rPr lang="zh-CN" altLang="en-US" sz="2000" dirty="0" smtClean="0"/>
              <a:t>，跟踪线程的切换过程，解决如下问题：</a:t>
            </a:r>
            <a:endParaRPr lang="en-US" altLang="zh-CN" sz="2000" dirty="0" smtClean="0"/>
          </a:p>
          <a:p>
            <a:pPr marL="1085850" lvl="1" indent="-457200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当切换到一个利用</a:t>
            </a:r>
            <a:r>
              <a:rPr lang="en-US" altLang="zh-CN" sz="1800" dirty="0" smtClean="0"/>
              <a:t>Fork()</a:t>
            </a:r>
            <a:r>
              <a:rPr lang="zh-CN" altLang="en-US" sz="1800" dirty="0" smtClean="0"/>
              <a:t>新建的线程时，应该从线程的入口开始执行，线程的入口地址，即</a:t>
            </a:r>
            <a:r>
              <a:rPr lang="en-US" altLang="zh-CN" sz="1800" dirty="0" smtClean="0"/>
              <a:t>SWITCH()</a:t>
            </a:r>
            <a:r>
              <a:rPr lang="zh-CN" altLang="en-US" sz="1800" dirty="0" smtClean="0"/>
              <a:t>返回后</a:t>
            </a:r>
            <a:r>
              <a:rPr lang="zh-CN" altLang="en-US" sz="1800" dirty="0"/>
              <a:t>切换到该</a:t>
            </a:r>
            <a:r>
              <a:rPr lang="zh-CN" altLang="en-US" sz="1800" dirty="0" smtClean="0"/>
              <a:t>线程的位置，在</a:t>
            </a:r>
            <a:r>
              <a:rPr lang="en-US" altLang="zh-CN" sz="1800" dirty="0" smtClean="0"/>
              <a:t>Nachos</a:t>
            </a:r>
            <a:r>
              <a:rPr lang="zh-CN" altLang="en-US" sz="1800" dirty="0" smtClean="0"/>
              <a:t>程序的什么地方；</a:t>
            </a:r>
            <a:endParaRPr lang="en-US" altLang="zh-CN" sz="1800" dirty="0" smtClean="0"/>
          </a:p>
          <a:p>
            <a:pPr marL="1085850" lvl="1" indent="-457200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当切换到不是新建的线程时，应该从上次线程被中断的位置开始执行；</a:t>
            </a:r>
            <a:endParaRPr lang="en-US" altLang="zh-CN" sz="1800" dirty="0" smtClean="0"/>
          </a:p>
          <a:p>
            <a:pPr marL="1314450" lvl="2" indent="-457200">
              <a:buFont typeface="Wingdings" panose="05000000000000000000" pitchFamily="2" charset="2"/>
              <a:buChar char="ü"/>
            </a:pPr>
            <a:r>
              <a:rPr lang="zh-CN" altLang="en-US" sz="1600" dirty="0" smtClean="0"/>
              <a:t>上次被中断的位置，即</a:t>
            </a:r>
            <a:r>
              <a:rPr lang="en-US" altLang="zh-CN" sz="1600" dirty="0" smtClean="0"/>
              <a:t>SWITCH()</a:t>
            </a:r>
            <a:r>
              <a:rPr lang="zh-CN" altLang="en-US" sz="1600" dirty="0" smtClean="0"/>
              <a:t>返回后</a:t>
            </a:r>
            <a:r>
              <a:rPr lang="zh-CN" altLang="en-US" sz="1600" dirty="0"/>
              <a:t>切换到该</a:t>
            </a:r>
            <a:r>
              <a:rPr lang="zh-CN" altLang="en-US" sz="1600" dirty="0" smtClean="0"/>
              <a:t>线程的位置，在</a:t>
            </a:r>
            <a:r>
              <a:rPr lang="en-US" altLang="zh-CN" sz="1600" dirty="0" smtClean="0"/>
              <a:t>Nachos</a:t>
            </a:r>
            <a:r>
              <a:rPr lang="zh-CN" altLang="en-US" sz="1600" dirty="0"/>
              <a:t>程序</a:t>
            </a:r>
            <a:r>
              <a:rPr lang="zh-CN" altLang="en-US" sz="1600" dirty="0" smtClean="0"/>
              <a:t>的什么位置？</a:t>
            </a:r>
            <a:endParaRPr lang="en-US" altLang="zh-CN" sz="1600" dirty="0"/>
          </a:p>
          <a:p>
            <a:pPr marL="457200" indent="-457200">
              <a:buFont typeface="Wingdings" panose="05000000000000000000" pitchFamily="2" charset="2"/>
              <a:buChar char="n"/>
            </a:pPr>
            <a:endParaRPr lang="en-US" altLang="zh-CN" dirty="0" smtClean="0"/>
          </a:p>
          <a:p>
            <a:pPr marL="457200" indent="-457200">
              <a:buFont typeface="Wingdings" panose="05000000000000000000" pitchFamily="2" charset="2"/>
              <a:buChar char="n"/>
            </a:pPr>
            <a:endParaRPr lang="en-US" altLang="zh-CN" dirty="0" smtClean="0"/>
          </a:p>
          <a:p>
            <a:pPr marL="457200" indent="-457200">
              <a:buFont typeface="Wingdings" panose="05000000000000000000" pitchFamily="2" charset="2"/>
              <a:buChar char="n"/>
            </a:pPr>
            <a:endParaRPr lang="en-US" altLang="zh-CN" dirty="0" smtClean="0"/>
          </a:p>
          <a:p>
            <a:pPr marL="1085850" lvl="1" indent="-4572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lvl="1"/>
            <a:endParaRPr lang="zh-CN" altLang="zh-CN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55588"/>
            <a:ext cx="8077200" cy="584200"/>
          </a:xfrm>
        </p:spPr>
        <p:txBody>
          <a:bodyPr/>
          <a:lstStyle/>
          <a:p>
            <a:r>
              <a:rPr lang="zh-CN" altLang="en-US" dirty="0"/>
              <a:t>课程介绍</a:t>
            </a:r>
            <a:endParaRPr lang="zh-CN" altLang="en-US" dirty="0"/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85775" y="1136649"/>
            <a:ext cx="8080375" cy="500289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设计任务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 smtClean="0"/>
              <a:t>实验环境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 smtClean="0"/>
              <a:t>提交</a:t>
            </a:r>
            <a:r>
              <a:rPr lang="zh-CN" altLang="en-US" dirty="0"/>
              <a:t>材料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成绩评定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参考资料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 smtClean="0"/>
              <a:t>实验</a:t>
            </a:r>
            <a:r>
              <a:rPr lang="zh-CN" altLang="en-US" dirty="0"/>
              <a:t>时间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dirty="0" smtClean="0"/>
              <a:t>Nacho</a:t>
            </a:r>
            <a:r>
              <a:rPr lang="zh-CN" altLang="en-US" dirty="0" smtClean="0"/>
              <a:t>简介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1400" dirty="0">
              <a:solidFill>
                <a:srgbClr val="01080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信号量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参见</a:t>
            </a:r>
            <a:r>
              <a:rPr lang="en-US" altLang="zh-CN" sz="2000" dirty="0" smtClean="0"/>
              <a:t>../threads/</a:t>
            </a:r>
            <a:r>
              <a:rPr lang="en-US" altLang="zh-CN" sz="2000" dirty="0" err="1" smtClean="0"/>
              <a:t>synch.h</a:t>
            </a:r>
            <a:r>
              <a:rPr lang="zh-CN" altLang="en-US" sz="2000" dirty="0" smtClean="0"/>
              <a:t>与</a:t>
            </a:r>
            <a:r>
              <a:rPr lang="en-US" altLang="zh-CN" sz="2000" dirty="0" smtClean="0"/>
              <a:t>synch.cc</a:t>
            </a:r>
            <a:r>
              <a:rPr lang="zh-CN" altLang="en-US" sz="2000" dirty="0" smtClean="0"/>
              <a:t>，或参见</a:t>
            </a:r>
            <a:r>
              <a:rPr lang="en-US" altLang="zh-CN" sz="2000" dirty="0" smtClean="0"/>
              <a:t>../monitor</a:t>
            </a:r>
            <a:r>
              <a:rPr lang="zh-CN" altLang="en-US" sz="2000" dirty="0" smtClean="0"/>
              <a:t>目录下的两个文件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构造函数初始化一个信号量，对其命名、赋初值并创建等待队列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/>
              <a:t>析</a:t>
            </a:r>
            <a:r>
              <a:rPr lang="zh-CN" altLang="en-US" sz="2000" dirty="0" smtClean="0"/>
              <a:t>构函数释放一个信号量</a:t>
            </a:r>
            <a:endParaRPr lang="en-US" altLang="zh-CN" sz="2000" dirty="0" smtClean="0"/>
          </a:p>
          <a:p>
            <a:pPr lvl="1" indent="0">
              <a:buNone/>
            </a:pPr>
            <a:r>
              <a:rPr lang="en-US" altLang="zh-CN" sz="1800" dirty="0"/>
              <a:t>Semaphore::Semaphore(char* </a:t>
            </a:r>
            <a:r>
              <a:rPr lang="en-US" altLang="zh-CN" sz="1800" dirty="0" err="1"/>
              <a:t>debugName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initialValue</a:t>
            </a:r>
            <a:r>
              <a:rPr lang="en-US" altLang="zh-CN" sz="1800" dirty="0"/>
              <a:t>)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{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  name = </a:t>
            </a:r>
            <a:r>
              <a:rPr lang="en-US" altLang="zh-CN" sz="1800" dirty="0" err="1"/>
              <a:t>debugName</a:t>
            </a:r>
            <a:r>
              <a:rPr lang="en-US" altLang="zh-CN" sz="1800" dirty="0"/>
              <a:t>;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  value = </a:t>
            </a:r>
            <a:r>
              <a:rPr lang="en-US" altLang="zh-CN" sz="1800" dirty="0" err="1"/>
              <a:t>initialValue</a:t>
            </a:r>
            <a:r>
              <a:rPr lang="en-US" altLang="zh-CN" sz="1800" dirty="0"/>
              <a:t>;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  queue = new List;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 smtClean="0"/>
              <a:t>}</a:t>
            </a:r>
            <a:endParaRPr lang="en-US" altLang="zh-CN" sz="1800" dirty="0" smtClean="0"/>
          </a:p>
          <a:p>
            <a:pPr lvl="1" indent="0">
              <a:buNone/>
            </a:pPr>
            <a:endParaRPr lang="en-US" altLang="zh-CN" sz="1800" dirty="0" smtClean="0"/>
          </a:p>
          <a:p>
            <a:pPr lvl="1" indent="0">
              <a:buNone/>
            </a:pPr>
            <a:r>
              <a:rPr lang="en-US" altLang="zh-CN" sz="1800" dirty="0"/>
              <a:t>Semaphore::~Semaphore()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{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  delete queue;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indent="0">
              <a:buNone/>
            </a:pPr>
            <a:r>
              <a:rPr lang="en-US" altLang="zh-CN" sz="1800" dirty="0"/>
              <a:t>v</a:t>
            </a:r>
            <a:r>
              <a:rPr lang="en-US" altLang="zh-CN" sz="1800" dirty="0" smtClean="0"/>
              <a:t>oid Semaphore</a:t>
            </a:r>
            <a:r>
              <a:rPr lang="en-US" altLang="zh-CN" sz="1800" dirty="0"/>
              <a:t>::P()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{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IntStatus</a:t>
            </a:r>
            <a:r>
              <a:rPr lang="en-US" altLang="zh-CN" sz="1800" dirty="0"/>
              <a:t> </a:t>
            </a:r>
            <a:r>
              <a:rPr lang="en-US" altLang="zh-CN" sz="1800" dirty="0" err="1"/>
              <a:t>oldLevel</a:t>
            </a:r>
            <a:r>
              <a:rPr lang="en-US" altLang="zh-CN" sz="1800" dirty="0"/>
              <a:t> = interrupt-&gt;</a:t>
            </a:r>
            <a:r>
              <a:rPr lang="en-US" altLang="zh-CN" sz="1800" dirty="0" err="1"/>
              <a:t>SetLevel</a:t>
            </a:r>
            <a:r>
              <a:rPr lang="en-US" altLang="zh-CN" sz="1800" dirty="0"/>
              <a:t>(</a:t>
            </a:r>
            <a:r>
              <a:rPr lang="en-US" altLang="zh-CN" sz="1800" dirty="0" err="1"/>
              <a:t>IntOff</a:t>
            </a:r>
            <a:r>
              <a:rPr lang="en-US" altLang="zh-CN" sz="1800" dirty="0"/>
              <a:t>);	// disable interrupts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  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  while (value == 0) { 			</a:t>
            </a:r>
            <a:r>
              <a:rPr lang="en-US" altLang="zh-CN" sz="1800" dirty="0" smtClean="0"/>
              <a:t>   // </a:t>
            </a:r>
            <a:r>
              <a:rPr lang="en-US" altLang="zh-CN" sz="1800" dirty="0"/>
              <a:t>semaphore not available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>
                <a:solidFill>
                  <a:srgbClr val="0016E2"/>
                </a:solidFill>
              </a:rPr>
              <a:t>        queue-</a:t>
            </a:r>
            <a:r>
              <a:rPr lang="en-US" altLang="zh-CN" sz="1800" dirty="0">
                <a:solidFill>
                  <a:srgbClr val="0016E2"/>
                </a:solidFill>
              </a:rPr>
              <a:t>&gt;Append((void *)</a:t>
            </a:r>
            <a:r>
              <a:rPr lang="en-US" altLang="zh-CN" sz="1800" dirty="0" err="1">
                <a:solidFill>
                  <a:srgbClr val="0016E2"/>
                </a:solidFill>
              </a:rPr>
              <a:t>currentThread</a:t>
            </a:r>
            <a:r>
              <a:rPr lang="en-US" altLang="zh-CN" sz="1800" dirty="0" smtClean="0">
                <a:solidFill>
                  <a:srgbClr val="0016E2"/>
                </a:solidFill>
              </a:rPr>
              <a:t>);  // </a:t>
            </a:r>
            <a:r>
              <a:rPr lang="en-US" altLang="zh-CN" sz="1800" dirty="0">
                <a:solidFill>
                  <a:srgbClr val="0016E2"/>
                </a:solidFill>
              </a:rPr>
              <a:t>so go to sleep</a:t>
            </a:r>
            <a:endParaRPr lang="en-US" altLang="zh-CN" sz="1800" dirty="0">
              <a:solidFill>
                <a:srgbClr val="0016E2"/>
              </a:solidFill>
            </a:endParaRPr>
          </a:p>
          <a:p>
            <a:pPr lvl="1" indent="0">
              <a:buNone/>
            </a:pPr>
            <a:r>
              <a:rPr lang="en-US" altLang="zh-CN" sz="1800" dirty="0">
                <a:solidFill>
                  <a:srgbClr val="0016E2"/>
                </a:solidFill>
              </a:rPr>
              <a:t>	</a:t>
            </a:r>
            <a:r>
              <a:rPr lang="en-US" altLang="zh-CN" sz="1800" dirty="0" smtClean="0">
                <a:solidFill>
                  <a:srgbClr val="0016E2"/>
                </a:solidFill>
              </a:rPr>
              <a:t>        </a:t>
            </a:r>
            <a:r>
              <a:rPr lang="en-US" altLang="zh-CN" sz="1800" dirty="0" err="1" smtClean="0">
                <a:solidFill>
                  <a:srgbClr val="0016E2"/>
                </a:solidFill>
              </a:rPr>
              <a:t>currentThread</a:t>
            </a:r>
            <a:r>
              <a:rPr lang="en-US" altLang="zh-CN" sz="1800" dirty="0" smtClean="0">
                <a:solidFill>
                  <a:srgbClr val="0016E2"/>
                </a:solidFill>
              </a:rPr>
              <a:t>-</a:t>
            </a:r>
            <a:r>
              <a:rPr lang="en-US" altLang="zh-CN" sz="1800" dirty="0">
                <a:solidFill>
                  <a:srgbClr val="0016E2"/>
                </a:solidFill>
              </a:rPr>
              <a:t>&gt;Sleep();</a:t>
            </a:r>
            <a:endParaRPr lang="en-US" altLang="zh-CN" sz="1800" dirty="0">
              <a:solidFill>
                <a:srgbClr val="0016E2"/>
              </a:solidFill>
            </a:endParaRPr>
          </a:p>
          <a:p>
            <a:pPr lvl="1" indent="0">
              <a:buNone/>
            </a:pPr>
            <a:r>
              <a:rPr lang="en-US" altLang="zh-CN" sz="1800" dirty="0"/>
              <a:t>    } 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  value--; 	</a:t>
            </a:r>
            <a:r>
              <a:rPr lang="en-US" altLang="zh-CN" sz="1800" dirty="0" smtClean="0"/>
              <a:t>// </a:t>
            </a:r>
            <a:r>
              <a:rPr lang="en-US" altLang="zh-CN" sz="1800" dirty="0"/>
              <a:t>semaphore available, </a:t>
            </a:r>
            <a:r>
              <a:rPr lang="en-US" altLang="zh-CN" sz="1800" dirty="0" smtClean="0"/>
              <a:t>consume </a:t>
            </a:r>
            <a:r>
              <a:rPr lang="en-US" altLang="zh-CN" sz="1800" dirty="0"/>
              <a:t>its value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  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  (void) interrupt-&gt;</a:t>
            </a:r>
            <a:r>
              <a:rPr lang="en-US" altLang="zh-CN" sz="1800" dirty="0" err="1"/>
              <a:t>SetLevel</a:t>
            </a:r>
            <a:r>
              <a:rPr lang="en-US" altLang="zh-CN" sz="1800" dirty="0"/>
              <a:t>(</a:t>
            </a:r>
            <a:r>
              <a:rPr lang="en-US" altLang="zh-CN" sz="1800" dirty="0" err="1"/>
              <a:t>oldLevel</a:t>
            </a:r>
            <a:r>
              <a:rPr lang="en-US" altLang="zh-CN" sz="1800" dirty="0"/>
              <a:t>);	// re-enable interrupts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indent="0">
              <a:buNone/>
            </a:pPr>
            <a:r>
              <a:rPr lang="en-US" altLang="zh-CN" sz="1800" dirty="0"/>
              <a:t>v</a:t>
            </a:r>
            <a:r>
              <a:rPr lang="en-US" altLang="zh-CN" sz="1800" dirty="0" smtClean="0"/>
              <a:t>oid Semaphore</a:t>
            </a:r>
            <a:r>
              <a:rPr lang="en-US" altLang="zh-CN" sz="1800" dirty="0"/>
              <a:t>::V()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{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  Thread *thread;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IntStatus</a:t>
            </a:r>
            <a:r>
              <a:rPr lang="en-US" altLang="zh-CN" sz="1800" dirty="0"/>
              <a:t> </a:t>
            </a:r>
            <a:r>
              <a:rPr lang="en-US" altLang="zh-CN" sz="1800" dirty="0" err="1"/>
              <a:t>oldLevel</a:t>
            </a:r>
            <a:r>
              <a:rPr lang="en-US" altLang="zh-CN" sz="1800" dirty="0"/>
              <a:t> = interrupt-&gt;</a:t>
            </a:r>
            <a:r>
              <a:rPr lang="en-US" altLang="zh-CN" sz="1800" dirty="0" err="1"/>
              <a:t>SetLevel</a:t>
            </a:r>
            <a:r>
              <a:rPr lang="en-US" altLang="zh-CN" sz="1800" dirty="0"/>
              <a:t>(</a:t>
            </a:r>
            <a:r>
              <a:rPr lang="en-US" altLang="zh-CN" sz="1800" dirty="0" err="1"/>
              <a:t>IntOff</a:t>
            </a:r>
            <a:r>
              <a:rPr lang="en-US" altLang="zh-CN" sz="1800" dirty="0"/>
              <a:t>);</a:t>
            </a:r>
            <a:endParaRPr lang="en-US" altLang="zh-CN" sz="1800" dirty="0"/>
          </a:p>
          <a:p>
            <a:pPr lvl="1" indent="0">
              <a:buNone/>
            </a:pP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  thread = (Thread *)queue-&gt;Remove();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  if (thread != NULL)	   </a:t>
            </a:r>
            <a:endParaRPr lang="en-US" altLang="zh-CN" sz="1800" dirty="0" smtClean="0"/>
          </a:p>
          <a:p>
            <a:pPr lvl="1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   // </a:t>
            </a:r>
            <a:r>
              <a:rPr lang="en-US" altLang="zh-CN" sz="1800" dirty="0"/>
              <a:t>make thread ready, consuming the V immediately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>
                <a:solidFill>
                  <a:srgbClr val="0016E2"/>
                </a:solidFill>
              </a:rPr>
              <a:t>          scheduler-</a:t>
            </a:r>
            <a:r>
              <a:rPr lang="en-US" altLang="zh-CN" sz="1800" dirty="0">
                <a:solidFill>
                  <a:srgbClr val="0016E2"/>
                </a:solidFill>
              </a:rPr>
              <a:t>&gt;</a:t>
            </a:r>
            <a:r>
              <a:rPr lang="en-US" altLang="zh-CN" sz="1800" dirty="0" err="1">
                <a:solidFill>
                  <a:srgbClr val="0016E2"/>
                </a:solidFill>
              </a:rPr>
              <a:t>ReadyToRun</a:t>
            </a:r>
            <a:r>
              <a:rPr lang="en-US" altLang="zh-CN" sz="1800" dirty="0">
                <a:solidFill>
                  <a:srgbClr val="0016E2"/>
                </a:solidFill>
              </a:rPr>
              <a:t>(thread);</a:t>
            </a:r>
            <a:endParaRPr lang="en-US" altLang="zh-CN" sz="1800" dirty="0">
              <a:solidFill>
                <a:srgbClr val="0016E2"/>
              </a:solidFill>
            </a:endParaRPr>
          </a:p>
          <a:p>
            <a:pPr lvl="1" indent="0">
              <a:buNone/>
            </a:pPr>
            <a:r>
              <a:rPr lang="en-US" altLang="zh-CN" sz="1800" dirty="0"/>
              <a:t>    value++;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  (void) interrupt-&gt;</a:t>
            </a:r>
            <a:r>
              <a:rPr lang="en-US" altLang="zh-CN" sz="1800" dirty="0" err="1"/>
              <a:t>SetLevel</a:t>
            </a:r>
            <a:r>
              <a:rPr lang="en-US" altLang="zh-CN" sz="1800" dirty="0"/>
              <a:t>(</a:t>
            </a:r>
            <a:r>
              <a:rPr lang="en-US" altLang="zh-CN" sz="1800" dirty="0" err="1"/>
              <a:t>oldLevel</a:t>
            </a:r>
            <a:r>
              <a:rPr lang="en-US" altLang="zh-CN" sz="1800" dirty="0"/>
              <a:t>);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信号量的使用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参见</a:t>
            </a:r>
            <a:r>
              <a:rPr lang="en-US" altLang="zh-CN" sz="2000" dirty="0"/>
              <a:t>../monitor/prodcons++.</a:t>
            </a:r>
            <a:r>
              <a:rPr lang="en-US" altLang="zh-CN" sz="2000" dirty="0" smtClean="0"/>
              <a:t>cc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 smtClean="0"/>
          </a:p>
          <a:p>
            <a:pPr marL="285750" lvl="1" indent="0">
              <a:buNone/>
            </a:pPr>
            <a:r>
              <a:rPr lang="en-US" altLang="zh-CN" sz="1800" dirty="0" smtClean="0"/>
              <a:t>#define BUFF_SIZE  4</a:t>
            </a:r>
            <a:endParaRPr lang="en-US" altLang="zh-CN" sz="1800" dirty="0" smtClean="0"/>
          </a:p>
          <a:p>
            <a:pPr marL="285750" lvl="1" indent="0">
              <a:buNone/>
            </a:pPr>
            <a:r>
              <a:rPr lang="en-US" altLang="zh-CN" sz="1800" dirty="0" smtClean="0"/>
              <a:t>Semaphore </a:t>
            </a:r>
            <a:r>
              <a:rPr lang="en-US" altLang="zh-CN" sz="1800" dirty="0"/>
              <a:t>*</a:t>
            </a:r>
            <a:r>
              <a:rPr lang="en-US" altLang="zh-CN" sz="1800" dirty="0" err="1"/>
              <a:t>mutex</a:t>
            </a:r>
            <a:r>
              <a:rPr lang="en-US" altLang="zh-CN" sz="1800" dirty="0"/>
              <a:t>, *</a:t>
            </a:r>
            <a:r>
              <a:rPr lang="en-US" altLang="zh-CN" sz="1800" dirty="0" err="1"/>
              <a:t>nempty</a:t>
            </a:r>
            <a:r>
              <a:rPr lang="en-US" altLang="zh-CN" sz="1800" dirty="0"/>
              <a:t>, *</a:t>
            </a:r>
            <a:r>
              <a:rPr lang="en-US" altLang="zh-CN" sz="1800" dirty="0" err="1"/>
              <a:t>nfull</a:t>
            </a:r>
            <a:r>
              <a:rPr lang="en-US" altLang="zh-CN" sz="1800" dirty="0" smtClean="0"/>
              <a:t>;</a:t>
            </a:r>
            <a:endParaRPr lang="en-US" altLang="zh-CN" sz="1800" dirty="0" smtClean="0"/>
          </a:p>
          <a:p>
            <a:pPr marL="285750" lvl="1" indent="0">
              <a:buNone/>
            </a:pPr>
            <a:endParaRPr lang="zh-CN" altLang="zh-CN" sz="1800" dirty="0"/>
          </a:p>
          <a:p>
            <a:pPr marL="285750" lvl="1" indent="0">
              <a:buNone/>
            </a:pPr>
            <a:r>
              <a:rPr lang="en-US" altLang="zh-CN" sz="1800" dirty="0" err="1"/>
              <a:t>mutex</a:t>
            </a:r>
            <a:r>
              <a:rPr lang="en-US" altLang="zh-CN" sz="1800" dirty="0"/>
              <a:t> = new Semaphore("</a:t>
            </a:r>
            <a:r>
              <a:rPr lang="en-US" altLang="zh-CN" sz="1800" dirty="0" err="1"/>
              <a:t>mutex</a:t>
            </a:r>
            <a:r>
              <a:rPr lang="en-US" altLang="zh-CN" sz="1800" dirty="0"/>
              <a:t>", 1);</a:t>
            </a:r>
            <a:endParaRPr lang="zh-CN" altLang="zh-CN" sz="1800" dirty="0"/>
          </a:p>
          <a:p>
            <a:pPr marL="285750" lvl="1" indent="0">
              <a:buNone/>
            </a:pPr>
            <a:r>
              <a:rPr lang="en-US" altLang="zh-CN" sz="1800" dirty="0" err="1"/>
              <a:t>nempty</a:t>
            </a:r>
            <a:r>
              <a:rPr lang="en-US" altLang="zh-CN" sz="1800" dirty="0"/>
              <a:t> = new Semaphore("</a:t>
            </a:r>
            <a:r>
              <a:rPr lang="en-US" altLang="zh-CN" sz="1800" dirty="0" err="1"/>
              <a:t>nempty</a:t>
            </a:r>
            <a:r>
              <a:rPr lang="en-US" altLang="zh-CN" sz="1800" dirty="0"/>
              <a:t>", BUFF_SIZE);</a:t>
            </a:r>
            <a:endParaRPr lang="zh-CN" altLang="zh-CN" sz="1800" dirty="0"/>
          </a:p>
          <a:p>
            <a:pPr marL="285750" lvl="1" indent="0">
              <a:buNone/>
            </a:pPr>
            <a:r>
              <a:rPr lang="en-US" altLang="zh-CN" sz="1800" dirty="0" err="1"/>
              <a:t>nfull</a:t>
            </a:r>
            <a:r>
              <a:rPr lang="en-US" altLang="zh-CN" sz="1800" dirty="0"/>
              <a:t> = new Semaphore("</a:t>
            </a:r>
            <a:r>
              <a:rPr lang="en-US" altLang="zh-CN" sz="1800" dirty="0" err="1"/>
              <a:t>nfull</a:t>
            </a:r>
            <a:r>
              <a:rPr lang="en-US" altLang="zh-CN" sz="1800" dirty="0"/>
              <a:t>", 0);</a:t>
            </a:r>
            <a:endParaRPr lang="zh-CN" altLang="zh-CN" sz="1800" dirty="0"/>
          </a:p>
          <a:p>
            <a:pPr marL="285750" lvl="1" indent="0">
              <a:buNone/>
            </a:pPr>
            <a:r>
              <a:rPr lang="en-US" altLang="zh-CN" sz="1800" dirty="0"/>
              <a:t>…..</a:t>
            </a:r>
            <a:endParaRPr lang="zh-CN" altLang="zh-CN" sz="1800" dirty="0"/>
          </a:p>
          <a:p>
            <a:pPr marL="285750" lvl="1" indent="0">
              <a:buNone/>
            </a:pPr>
            <a:r>
              <a:rPr lang="en-US" altLang="zh-CN" sz="1800" dirty="0" err="1"/>
              <a:t>nempty.P</a:t>
            </a:r>
            <a:r>
              <a:rPr lang="en-US" altLang="zh-CN" sz="1800" dirty="0"/>
              <a:t>();</a:t>
            </a:r>
            <a:endParaRPr lang="zh-CN" altLang="zh-CN" sz="1800" dirty="0"/>
          </a:p>
          <a:p>
            <a:pPr marL="285750" lvl="1" indent="0">
              <a:buNone/>
            </a:pPr>
            <a:r>
              <a:rPr lang="en-US" altLang="zh-CN" sz="1800" dirty="0" err="1"/>
              <a:t>mutex,P</a:t>
            </a:r>
            <a:r>
              <a:rPr lang="en-US" altLang="zh-CN" sz="1800" dirty="0"/>
              <a:t>();</a:t>
            </a:r>
            <a:endParaRPr lang="zh-CN" altLang="zh-CN" sz="1800" dirty="0"/>
          </a:p>
          <a:p>
            <a:pPr marL="285750" lvl="1" indent="0">
              <a:buNone/>
            </a:pPr>
            <a:r>
              <a:rPr lang="en-US" altLang="zh-CN" sz="1800" dirty="0"/>
              <a:t>…..</a:t>
            </a:r>
            <a:endParaRPr lang="zh-CN" altLang="zh-CN" sz="1800" dirty="0"/>
          </a:p>
          <a:p>
            <a:pPr marL="285750" lvl="1" indent="0">
              <a:buNone/>
            </a:pPr>
            <a:r>
              <a:rPr lang="en-US" altLang="zh-CN" sz="1800" dirty="0" err="1"/>
              <a:t>mutex,V</a:t>
            </a:r>
            <a:r>
              <a:rPr lang="en-US" altLang="zh-CN" sz="1800" dirty="0"/>
              <a:t>();</a:t>
            </a:r>
            <a:endParaRPr lang="zh-CN" altLang="zh-CN" sz="1800" dirty="0"/>
          </a:p>
          <a:p>
            <a:pPr marL="285750" lvl="1" indent="0">
              <a:buNone/>
            </a:pPr>
            <a:r>
              <a:rPr lang="en-US" altLang="zh-CN" sz="1800" dirty="0" err="1"/>
              <a:t>nfull.V</a:t>
            </a:r>
            <a:r>
              <a:rPr lang="en-US" altLang="zh-CN" sz="1800" dirty="0"/>
              <a:t>();</a:t>
            </a:r>
            <a:endParaRPr lang="zh-CN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系统</a:t>
            </a:r>
            <a:r>
              <a:rPr lang="zh-CN" altLang="zh-CN" dirty="0" smtClean="0"/>
              <a:t>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文件</a:t>
            </a:r>
            <a:r>
              <a:rPr lang="en-US" altLang="zh-CN" sz="2000" dirty="0" smtClean="0"/>
              <a:t>../</a:t>
            </a:r>
            <a:r>
              <a:rPr lang="en-US" altLang="zh-CN" sz="2000" dirty="0" err="1" smtClean="0"/>
              <a:t>userprog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syscall.h</a:t>
            </a:r>
            <a:r>
              <a:rPr lang="zh-CN" altLang="en-US" sz="2000" dirty="0" smtClean="0"/>
              <a:t>中对</a:t>
            </a:r>
            <a:r>
              <a:rPr lang="en-US" altLang="zh-CN" sz="2000" dirty="0" smtClean="0"/>
              <a:t>Nachos</a:t>
            </a:r>
            <a:r>
              <a:rPr lang="zh-CN" altLang="en-US" sz="2000" dirty="0" smtClean="0"/>
              <a:t>的系统调用号及原型进行了声明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程序</a:t>
            </a:r>
            <a:r>
              <a:rPr lang="en-US" altLang="zh-CN" sz="2000" dirty="0" smtClean="0"/>
              <a:t>../userprog/exception.cc</a:t>
            </a:r>
            <a:r>
              <a:rPr lang="zh-CN" altLang="en-US" sz="2000" dirty="0" smtClean="0"/>
              <a:t>中是</a:t>
            </a:r>
            <a:r>
              <a:rPr lang="en-US" altLang="zh-CN" sz="2000" dirty="0" smtClean="0"/>
              <a:t>Nachos</a:t>
            </a:r>
            <a:r>
              <a:rPr lang="zh-CN" altLang="en-US" sz="2000" dirty="0" smtClean="0"/>
              <a:t>系统调用的处理代码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文件</a:t>
            </a:r>
            <a:r>
              <a:rPr lang="en-US" altLang="zh-CN" sz="2000" dirty="0" smtClean="0"/>
              <a:t>../test/</a:t>
            </a:r>
            <a:r>
              <a:rPr lang="en-US" altLang="zh-CN" sz="2000" dirty="0" err="1" smtClean="0"/>
              <a:t>start.s</a:t>
            </a:r>
            <a:r>
              <a:rPr lang="zh-CN" altLang="en-US" sz="2000" dirty="0" smtClean="0"/>
              <a:t>定义了</a:t>
            </a:r>
            <a:r>
              <a:rPr lang="en-US" altLang="zh-CN" sz="2000" dirty="0" smtClean="0"/>
              <a:t>Nachos</a:t>
            </a:r>
            <a:r>
              <a:rPr lang="zh-CN" altLang="en-US" sz="2000" dirty="0" smtClean="0"/>
              <a:t>系统调用的入口（</a:t>
            </a:r>
            <a:r>
              <a:rPr lang="en-US" altLang="zh-CN" sz="2000" dirty="0" smtClean="0"/>
              <a:t>Stub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 smtClean="0"/>
              <a:t>lab6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7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8</a:t>
            </a:r>
            <a:r>
              <a:rPr lang="zh-CN" altLang="en-US" sz="2000" dirty="0" smtClean="0"/>
              <a:t>需要在</a:t>
            </a:r>
            <a:r>
              <a:rPr lang="en-US" altLang="zh-CN" sz="2000" dirty="0"/>
              <a:t>../</a:t>
            </a:r>
            <a:r>
              <a:rPr lang="en-US" altLang="zh-CN" sz="2000" dirty="0" smtClean="0"/>
              <a:t>userprog/exception.cc</a:t>
            </a:r>
            <a:r>
              <a:rPr lang="zh-CN" altLang="en-US" sz="2000" dirty="0" smtClean="0"/>
              <a:t>中参考系统调用</a:t>
            </a:r>
            <a:r>
              <a:rPr lang="en-US" altLang="zh-CN" sz="2000" dirty="0" smtClean="0"/>
              <a:t>Halt()</a:t>
            </a:r>
            <a:r>
              <a:rPr lang="zh-CN" altLang="en-US" sz="2000" dirty="0" smtClean="0"/>
              <a:t>的实现，自己编写</a:t>
            </a:r>
            <a:r>
              <a:rPr lang="en-US" altLang="zh-CN" sz="2000" dirty="0" smtClean="0"/>
              <a:t>Nachos</a:t>
            </a:r>
            <a:r>
              <a:rPr lang="zh-CN" altLang="en-US" sz="2000" dirty="0" smtClean="0"/>
              <a:t>的系统调用实现代码</a:t>
            </a:r>
            <a:endParaRPr lang="en-US" altLang="zh-CN" sz="20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endParaRPr lang="en-US" altLang="zh-CN" sz="16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系统</a:t>
            </a:r>
            <a:r>
              <a:rPr lang="zh-CN" altLang="zh-CN" dirty="0" smtClean="0"/>
              <a:t>调用</a:t>
            </a:r>
            <a:r>
              <a:rPr lang="zh-CN" altLang="en-US" dirty="0" smtClean="0"/>
              <a:t>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/>
              <a:t>参见</a:t>
            </a:r>
            <a:r>
              <a:rPr lang="en-US" altLang="zh-CN" sz="2000" dirty="0" smtClean="0"/>
              <a:t>../</a:t>
            </a:r>
            <a:r>
              <a:rPr lang="en-US" altLang="zh-CN" sz="2000" dirty="0" err="1" smtClean="0"/>
              <a:t>userprog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syscall.h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 lvl="1" indent="0">
              <a:buNone/>
            </a:pPr>
            <a:r>
              <a:rPr lang="en-US" altLang="zh-CN" sz="1600" dirty="0"/>
              <a:t>#define </a:t>
            </a:r>
            <a:r>
              <a:rPr lang="en-US" altLang="zh-CN" sz="1600" dirty="0" err="1"/>
              <a:t>SC_Halt</a:t>
            </a:r>
            <a:r>
              <a:rPr lang="en-US" altLang="zh-CN" sz="1600" dirty="0"/>
              <a:t>		0</a:t>
            </a:r>
            <a:endParaRPr lang="en-US" altLang="zh-CN" sz="1600" dirty="0"/>
          </a:p>
          <a:p>
            <a:pPr lvl="1" indent="0">
              <a:buNone/>
            </a:pPr>
            <a:r>
              <a:rPr lang="en-US" altLang="zh-CN" sz="1600" dirty="0"/>
              <a:t>#define </a:t>
            </a:r>
            <a:r>
              <a:rPr lang="en-US" altLang="zh-CN" sz="1600" dirty="0" err="1"/>
              <a:t>SC_Exit</a:t>
            </a:r>
            <a:r>
              <a:rPr lang="en-US" altLang="zh-CN" sz="1600" dirty="0"/>
              <a:t>		1</a:t>
            </a:r>
            <a:endParaRPr lang="en-US" altLang="zh-CN" sz="1600" dirty="0"/>
          </a:p>
          <a:p>
            <a:pPr lvl="1" indent="0">
              <a:buNone/>
            </a:pPr>
            <a:r>
              <a:rPr lang="en-US" altLang="zh-CN" sz="1600" dirty="0"/>
              <a:t>#define </a:t>
            </a:r>
            <a:r>
              <a:rPr lang="en-US" altLang="zh-CN" sz="1600" dirty="0" err="1"/>
              <a:t>SC_Exec</a:t>
            </a:r>
            <a:r>
              <a:rPr lang="en-US" altLang="zh-CN" sz="1600" dirty="0"/>
              <a:t>		2</a:t>
            </a:r>
            <a:endParaRPr lang="en-US" altLang="zh-CN" sz="1600" dirty="0"/>
          </a:p>
          <a:p>
            <a:pPr lvl="1" indent="0">
              <a:buNone/>
            </a:pPr>
            <a:r>
              <a:rPr lang="en-US" altLang="zh-CN" sz="1600" dirty="0"/>
              <a:t>#define </a:t>
            </a:r>
            <a:r>
              <a:rPr lang="en-US" altLang="zh-CN" sz="1600" dirty="0" err="1"/>
              <a:t>SC_Join</a:t>
            </a:r>
            <a:r>
              <a:rPr lang="en-US" altLang="zh-CN" sz="1600" dirty="0"/>
              <a:t>		3</a:t>
            </a:r>
            <a:endParaRPr lang="en-US" altLang="zh-CN" sz="1600" dirty="0"/>
          </a:p>
          <a:p>
            <a:pPr lvl="1" indent="0">
              <a:buNone/>
            </a:pPr>
            <a:r>
              <a:rPr lang="en-US" altLang="zh-CN" sz="1600" dirty="0"/>
              <a:t>#define </a:t>
            </a:r>
            <a:r>
              <a:rPr lang="en-US" altLang="zh-CN" sz="1600" dirty="0" err="1"/>
              <a:t>SC_Create</a:t>
            </a:r>
            <a:r>
              <a:rPr lang="en-US" altLang="zh-CN" sz="1600" dirty="0"/>
              <a:t>	4</a:t>
            </a:r>
            <a:endParaRPr lang="en-US" altLang="zh-CN" sz="1600" dirty="0"/>
          </a:p>
          <a:p>
            <a:pPr lvl="1" indent="0">
              <a:buNone/>
            </a:pPr>
            <a:r>
              <a:rPr lang="en-US" altLang="zh-CN" sz="1600" dirty="0"/>
              <a:t>#define </a:t>
            </a:r>
            <a:r>
              <a:rPr lang="en-US" altLang="zh-CN" sz="1600" dirty="0" err="1"/>
              <a:t>SC_Open</a:t>
            </a:r>
            <a:r>
              <a:rPr lang="en-US" altLang="zh-CN" sz="1600" dirty="0"/>
              <a:t>	</a:t>
            </a:r>
            <a:r>
              <a:rPr lang="en-US" altLang="zh-CN" sz="1600" dirty="0" smtClean="0"/>
              <a:t>5</a:t>
            </a:r>
            <a:endParaRPr lang="en-US" altLang="zh-CN" sz="1600" dirty="0"/>
          </a:p>
          <a:p>
            <a:pPr lvl="1" indent="0">
              <a:buNone/>
            </a:pPr>
            <a:r>
              <a:rPr lang="en-US" altLang="zh-CN" sz="1600" dirty="0"/>
              <a:t>#define </a:t>
            </a:r>
            <a:r>
              <a:rPr lang="en-US" altLang="zh-CN" sz="1600" dirty="0" err="1"/>
              <a:t>SC_Read</a:t>
            </a:r>
            <a:r>
              <a:rPr lang="en-US" altLang="zh-CN" sz="1600" dirty="0"/>
              <a:t>	</a:t>
            </a:r>
            <a:r>
              <a:rPr lang="en-US" altLang="zh-CN" sz="1600" dirty="0" smtClean="0"/>
              <a:t>6</a:t>
            </a:r>
            <a:endParaRPr lang="en-US" altLang="zh-CN" sz="1600" dirty="0"/>
          </a:p>
          <a:p>
            <a:pPr lvl="1" indent="0">
              <a:buNone/>
            </a:pPr>
            <a:r>
              <a:rPr lang="en-US" altLang="zh-CN" sz="1600" dirty="0"/>
              <a:t>#define </a:t>
            </a:r>
            <a:r>
              <a:rPr lang="en-US" altLang="zh-CN" sz="1600" dirty="0" err="1"/>
              <a:t>SC_Write</a:t>
            </a:r>
            <a:r>
              <a:rPr lang="en-US" altLang="zh-CN" sz="1600" dirty="0"/>
              <a:t>	7</a:t>
            </a:r>
            <a:endParaRPr lang="en-US" altLang="zh-CN" sz="1600" dirty="0"/>
          </a:p>
          <a:p>
            <a:pPr lvl="1" indent="0">
              <a:buNone/>
            </a:pPr>
            <a:r>
              <a:rPr lang="en-US" altLang="zh-CN" sz="1600" dirty="0"/>
              <a:t>#define </a:t>
            </a:r>
            <a:r>
              <a:rPr lang="en-US" altLang="zh-CN" sz="1600" dirty="0" err="1"/>
              <a:t>SC_Close</a:t>
            </a:r>
            <a:r>
              <a:rPr lang="en-US" altLang="zh-CN" sz="1600" dirty="0"/>
              <a:t>	8</a:t>
            </a:r>
            <a:endParaRPr lang="en-US" altLang="zh-CN" sz="1600" dirty="0"/>
          </a:p>
          <a:p>
            <a:pPr lvl="1" indent="0">
              <a:buNone/>
            </a:pPr>
            <a:r>
              <a:rPr lang="en-US" altLang="zh-CN" sz="1600" dirty="0"/>
              <a:t>#define </a:t>
            </a:r>
            <a:r>
              <a:rPr lang="en-US" altLang="zh-CN" sz="1600" dirty="0" err="1"/>
              <a:t>SC_Fork</a:t>
            </a:r>
            <a:r>
              <a:rPr lang="en-US" altLang="zh-CN" sz="1600" dirty="0"/>
              <a:t>		9</a:t>
            </a:r>
            <a:endParaRPr lang="en-US" altLang="zh-CN" sz="1600" dirty="0"/>
          </a:p>
          <a:p>
            <a:pPr lvl="1" indent="0">
              <a:buNone/>
            </a:pPr>
            <a:r>
              <a:rPr lang="en-US" altLang="zh-CN" sz="1600" dirty="0"/>
              <a:t>#define </a:t>
            </a:r>
            <a:r>
              <a:rPr lang="en-US" altLang="zh-CN" sz="1600" dirty="0" err="1"/>
              <a:t>SC_Yield</a:t>
            </a:r>
            <a:r>
              <a:rPr lang="en-US" altLang="zh-CN" sz="1600" dirty="0"/>
              <a:t>	10</a:t>
            </a:r>
            <a:endParaRPr lang="en-US" altLang="zh-CN" sz="12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系统</a:t>
            </a:r>
            <a:r>
              <a:rPr lang="zh-CN" altLang="zh-CN" dirty="0" smtClean="0"/>
              <a:t>调用</a:t>
            </a:r>
            <a:r>
              <a:rPr lang="zh-CN" altLang="en-US" dirty="0" smtClean="0"/>
              <a:t>原型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/>
              <a:t>参见</a:t>
            </a:r>
            <a:r>
              <a:rPr lang="en-US" altLang="zh-CN" sz="2000" dirty="0" smtClean="0"/>
              <a:t>../</a:t>
            </a:r>
            <a:r>
              <a:rPr lang="en-US" altLang="zh-CN" sz="2000" dirty="0" err="1" smtClean="0"/>
              <a:t>userprog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syscall.h</a:t>
            </a:r>
            <a:endParaRPr lang="en-US" altLang="zh-CN" sz="20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/>
              <a:t>void Halt();</a:t>
            </a:r>
            <a:endParaRPr lang="en-US" altLang="zh-CN" sz="18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 smtClean="0"/>
              <a:t>Address </a:t>
            </a:r>
            <a:r>
              <a:rPr lang="en-US" altLang="zh-CN" sz="1800" dirty="0"/>
              <a:t>space control operations: Exit, Exec, and </a:t>
            </a:r>
            <a:r>
              <a:rPr lang="en-US" altLang="zh-CN" sz="1800" dirty="0" smtClean="0"/>
              <a:t>Join</a:t>
            </a:r>
            <a:endParaRPr lang="en-US" altLang="zh-CN" sz="1800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1600" dirty="0"/>
              <a:t>void Exit(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status);	</a:t>
            </a:r>
            <a:endParaRPr lang="en-US" altLang="zh-CN" sz="1600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1600" dirty="0" err="1"/>
              <a:t>SpaceId</a:t>
            </a:r>
            <a:r>
              <a:rPr lang="en-US" altLang="zh-CN" sz="1600" dirty="0"/>
              <a:t> Exec(char *name</a:t>
            </a:r>
            <a:r>
              <a:rPr lang="en-US" altLang="zh-CN" sz="1600" dirty="0" smtClean="0"/>
              <a:t>);    //</a:t>
            </a:r>
            <a:r>
              <a:rPr lang="en-US" altLang="zh-CN" sz="1600" dirty="0"/>
              <a:t> </a:t>
            </a:r>
            <a:r>
              <a:rPr lang="en-US" altLang="zh-CN" sz="1600" dirty="0" err="1" smtClean="0"/>
              <a:t>SpaceId</a:t>
            </a:r>
            <a:r>
              <a:rPr lang="zh-CN" altLang="en-US" sz="1600" dirty="0" smtClean="0"/>
              <a:t>即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pid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1600" dirty="0" err="1"/>
              <a:t>int</a:t>
            </a:r>
            <a:r>
              <a:rPr lang="en-US" altLang="zh-CN" sz="1600" dirty="0"/>
              <a:t> Join(</a:t>
            </a:r>
            <a:r>
              <a:rPr lang="en-US" altLang="zh-CN" sz="1600" dirty="0" err="1"/>
              <a:t>SpaceId</a:t>
            </a:r>
            <a:r>
              <a:rPr lang="en-US" altLang="zh-CN" sz="1600" dirty="0"/>
              <a:t> id); </a:t>
            </a:r>
            <a:endParaRPr lang="en-US" altLang="zh-CN" sz="16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/>
              <a:t>File system operations: Create, Open, Read, Write, </a:t>
            </a:r>
            <a:r>
              <a:rPr lang="en-US" altLang="zh-CN" sz="1800" dirty="0" smtClean="0"/>
              <a:t>Close</a:t>
            </a:r>
            <a:endParaRPr lang="en-US" altLang="zh-CN" sz="1800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1600" dirty="0"/>
              <a:t>void Create(char *name</a:t>
            </a:r>
            <a:r>
              <a:rPr lang="en-US" altLang="zh-CN" sz="1600" dirty="0" smtClean="0"/>
              <a:t>);</a:t>
            </a:r>
            <a:endParaRPr lang="en-US" altLang="zh-CN" sz="1600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1600" dirty="0" err="1"/>
              <a:t>OpenFileId</a:t>
            </a:r>
            <a:r>
              <a:rPr lang="en-US" altLang="zh-CN" sz="1600" dirty="0"/>
              <a:t> Open(char *name</a:t>
            </a:r>
            <a:r>
              <a:rPr lang="en-US" altLang="zh-CN" sz="1600" dirty="0" smtClean="0"/>
              <a:t>);    //</a:t>
            </a:r>
            <a:r>
              <a:rPr lang="en-US" altLang="zh-CN" sz="1600" dirty="0"/>
              <a:t> </a:t>
            </a:r>
            <a:r>
              <a:rPr lang="en-US" altLang="zh-CN" sz="1600" dirty="0" err="1"/>
              <a:t>OpenFileId</a:t>
            </a:r>
            <a:r>
              <a:rPr lang="en-US" altLang="zh-CN" sz="1600" dirty="0"/>
              <a:t> </a:t>
            </a:r>
            <a:r>
              <a:rPr lang="zh-CN" altLang="en-US" sz="1600" dirty="0" smtClean="0"/>
              <a:t>即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fd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1600" dirty="0"/>
              <a:t>void Write(char *buffer,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size, </a:t>
            </a:r>
            <a:r>
              <a:rPr lang="en-US" altLang="zh-CN" sz="1600" dirty="0" err="1"/>
              <a:t>OpenFileId</a:t>
            </a:r>
            <a:r>
              <a:rPr lang="en-US" altLang="zh-CN" sz="1600" dirty="0"/>
              <a:t> id</a:t>
            </a:r>
            <a:r>
              <a:rPr lang="en-US" altLang="zh-CN" sz="1600" dirty="0" smtClean="0"/>
              <a:t>);</a:t>
            </a:r>
            <a:endParaRPr lang="en-US" altLang="zh-CN" sz="1600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1600" dirty="0" err="1"/>
              <a:t>int</a:t>
            </a:r>
            <a:r>
              <a:rPr lang="en-US" altLang="zh-CN" sz="1600" dirty="0"/>
              <a:t> Read(char *buffer,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size, </a:t>
            </a:r>
            <a:r>
              <a:rPr lang="en-US" altLang="zh-CN" sz="1600" dirty="0" err="1"/>
              <a:t>OpenFileId</a:t>
            </a:r>
            <a:r>
              <a:rPr lang="en-US" altLang="zh-CN" sz="1600" dirty="0"/>
              <a:t> id</a:t>
            </a:r>
            <a:r>
              <a:rPr lang="en-US" altLang="zh-CN" sz="1600" dirty="0" smtClean="0"/>
              <a:t>);</a:t>
            </a:r>
            <a:endParaRPr lang="en-US" altLang="zh-CN" sz="1600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1600" dirty="0"/>
              <a:t>void Close(</a:t>
            </a:r>
            <a:r>
              <a:rPr lang="en-US" altLang="zh-CN" sz="1600" dirty="0" err="1"/>
              <a:t>OpenFileId</a:t>
            </a:r>
            <a:r>
              <a:rPr lang="en-US" altLang="zh-CN" sz="1600" dirty="0"/>
              <a:t> id</a:t>
            </a:r>
            <a:r>
              <a:rPr lang="en-US" altLang="zh-CN" sz="1600" dirty="0" smtClean="0"/>
              <a:t>);</a:t>
            </a:r>
            <a:endParaRPr lang="en-US" altLang="zh-CN" sz="16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/>
              <a:t>User-level thread operations: Fork and Yield.  To allow multiple  threads to run within a user program.</a:t>
            </a:r>
            <a:endParaRPr lang="en-US" altLang="zh-CN" sz="1800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1600" dirty="0"/>
              <a:t>void </a:t>
            </a:r>
            <a:r>
              <a:rPr lang="en-US" altLang="zh-CN" sz="1600" dirty="0" smtClean="0"/>
              <a:t>Fork(void </a:t>
            </a:r>
            <a:r>
              <a:rPr lang="en-US" altLang="zh-CN" sz="1600" dirty="0"/>
              <a:t>(*</a:t>
            </a:r>
            <a:r>
              <a:rPr lang="en-US" altLang="zh-CN" sz="1600" dirty="0" err="1"/>
              <a:t>func</a:t>
            </a:r>
            <a:r>
              <a:rPr lang="en-US" altLang="zh-CN" sz="1600" dirty="0" smtClean="0"/>
              <a:t>)());</a:t>
            </a:r>
            <a:endParaRPr lang="en-US" altLang="zh-CN" sz="1600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1600" dirty="0"/>
              <a:t>void Yield();	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1800" dirty="0"/>
          </a:p>
          <a:p>
            <a:pPr lvl="2">
              <a:buFont typeface="Wingdings" panose="05000000000000000000" pitchFamily="2" charset="2"/>
              <a:buChar char="ü"/>
            </a:pPr>
            <a:endParaRPr lang="en-US" altLang="zh-CN" sz="1600" dirty="0"/>
          </a:p>
          <a:p>
            <a:pPr lvl="1" indent="0">
              <a:buNone/>
            </a:pPr>
            <a:r>
              <a:rPr lang="en-US" altLang="zh-CN" sz="1600" dirty="0" smtClean="0"/>
              <a:t> </a:t>
            </a:r>
            <a:endParaRPr lang="en-US" altLang="zh-CN" sz="1600" dirty="0"/>
          </a:p>
          <a:p>
            <a:pPr lvl="1" indent="0">
              <a:buNone/>
            </a:pPr>
            <a:r>
              <a:rPr lang="en-US" altLang="zh-CN" sz="1600" dirty="0"/>
              <a:t>	</a:t>
            </a:r>
            <a:endParaRPr lang="en-US" altLang="zh-CN" sz="16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</a:t>
            </a:r>
            <a:r>
              <a:rPr lang="zh-CN" altLang="en-US" dirty="0" smtClean="0"/>
              <a:t>调用参数传递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 smtClean="0"/>
              <a:t>../</a:t>
            </a:r>
            <a:r>
              <a:rPr lang="en-US" altLang="zh-CN" sz="2000" dirty="0" err="1" smtClean="0"/>
              <a:t>userprog</a:t>
            </a:r>
            <a:r>
              <a:rPr lang="en-US" altLang="zh-CN" sz="2000" dirty="0"/>
              <a:t>/ </a:t>
            </a:r>
            <a:r>
              <a:rPr lang="en-US" altLang="zh-CN" sz="2000" dirty="0" smtClean="0"/>
              <a:t>exception.cc</a:t>
            </a:r>
            <a:r>
              <a:rPr lang="zh-CN" altLang="en-US" sz="2000" dirty="0" smtClean="0"/>
              <a:t>中给出了系统调用参数的传递规则</a:t>
            </a:r>
            <a:endParaRPr lang="en-US" altLang="zh-CN" sz="2000" dirty="0" smtClean="0"/>
          </a:p>
          <a:p>
            <a:pPr lvl="1" indent="0">
              <a:buNone/>
            </a:pPr>
            <a:r>
              <a:rPr lang="en-US" altLang="zh-CN" sz="1800" dirty="0" smtClean="0"/>
              <a:t>//For </a:t>
            </a:r>
            <a:r>
              <a:rPr lang="en-US" altLang="zh-CN" sz="1800" dirty="0"/>
              <a:t>system calls, the following is the calling convention: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 smtClean="0"/>
              <a:t>// </a:t>
            </a:r>
            <a:r>
              <a:rPr lang="en-US" altLang="zh-CN" sz="1800" dirty="0"/>
              <a:t>	system call code -- r2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//		arg1 -- </a:t>
            </a:r>
            <a:r>
              <a:rPr lang="en-US" altLang="zh-CN" sz="1800" dirty="0" smtClean="0"/>
              <a:t>r4    //</a:t>
            </a:r>
            <a:r>
              <a:rPr lang="zh-CN" altLang="en-US" sz="1800" dirty="0" smtClean="0"/>
              <a:t>传入的第一个参数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//		arg2 -- </a:t>
            </a:r>
            <a:r>
              <a:rPr lang="en-US" altLang="zh-CN" sz="1800" dirty="0" smtClean="0"/>
              <a:t>r5    //</a:t>
            </a:r>
            <a:r>
              <a:rPr lang="zh-CN" altLang="en-US" sz="1800" dirty="0"/>
              <a:t>传入的</a:t>
            </a:r>
            <a:r>
              <a:rPr lang="zh-CN" altLang="en-US" sz="1800" dirty="0" smtClean="0"/>
              <a:t>第</a:t>
            </a:r>
            <a:r>
              <a:rPr lang="zh-CN" altLang="en-US" sz="1800" dirty="0"/>
              <a:t>二</a:t>
            </a:r>
            <a:r>
              <a:rPr lang="zh-CN" altLang="en-US" sz="1800" dirty="0" smtClean="0"/>
              <a:t>个</a:t>
            </a:r>
            <a:r>
              <a:rPr lang="zh-CN" altLang="en-US" sz="1800" dirty="0"/>
              <a:t>参数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//		arg3 -- </a:t>
            </a:r>
            <a:r>
              <a:rPr lang="en-US" altLang="zh-CN" sz="1800" dirty="0" smtClean="0"/>
              <a:t>r6    </a:t>
            </a:r>
            <a:r>
              <a:rPr lang="en-US" altLang="zh-CN" sz="1800" dirty="0"/>
              <a:t>//</a:t>
            </a:r>
            <a:r>
              <a:rPr lang="zh-CN" altLang="en-US" sz="1800" dirty="0"/>
              <a:t>传入的</a:t>
            </a:r>
            <a:r>
              <a:rPr lang="zh-CN" altLang="en-US" sz="1800" dirty="0" smtClean="0"/>
              <a:t>第三个</a:t>
            </a:r>
            <a:r>
              <a:rPr lang="zh-CN" altLang="en-US" sz="1800" dirty="0"/>
              <a:t>参数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//		arg4 -- </a:t>
            </a:r>
            <a:r>
              <a:rPr lang="en-US" altLang="zh-CN" sz="1800" dirty="0" smtClean="0"/>
              <a:t>r7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   //</a:t>
            </a:r>
            <a:r>
              <a:rPr lang="zh-CN" altLang="en-US" sz="1800" dirty="0"/>
              <a:t>传入的</a:t>
            </a:r>
            <a:r>
              <a:rPr lang="zh-CN" altLang="en-US" sz="1800" dirty="0" smtClean="0"/>
              <a:t>第四个</a:t>
            </a:r>
            <a:r>
              <a:rPr lang="zh-CN" altLang="en-US" sz="1800" dirty="0"/>
              <a:t>参数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//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 smtClean="0"/>
              <a:t>//The </a:t>
            </a:r>
            <a:r>
              <a:rPr lang="en-US" altLang="zh-CN" sz="1800" dirty="0"/>
              <a:t>result of the system call, if any, must be put back into r2. </a:t>
            </a:r>
            <a:r>
              <a:rPr lang="en-US" altLang="zh-CN" sz="1800" dirty="0" smtClean="0"/>
              <a:t>  //</a:t>
            </a:r>
            <a:r>
              <a:rPr lang="zh-CN" altLang="en-US" sz="1800" dirty="0" smtClean="0"/>
              <a:t>返回值</a:t>
            </a:r>
            <a:endParaRPr lang="en-US" altLang="zh-CN" sz="1800" dirty="0" smtClean="0"/>
          </a:p>
          <a:p>
            <a:pPr lvl="1" indent="0">
              <a:buNone/>
            </a:pPr>
            <a:endParaRPr lang="en-US" altLang="zh-CN" sz="1800" dirty="0" smtClean="0"/>
          </a:p>
          <a:p>
            <a:pPr lvl="1" indent="0">
              <a:buNone/>
            </a:pPr>
            <a:r>
              <a:rPr lang="en-US" altLang="zh-CN" sz="1800" dirty="0" smtClean="0"/>
              <a:t>/</a:t>
            </a:r>
            <a:r>
              <a:rPr lang="en-US" altLang="zh-CN" sz="1800" dirty="0"/>
              <a:t>/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And don't forget to increment the pc before returning. (Or else you'll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// loop making the same system call forever!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//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 smtClean="0"/>
              <a:t>//   "</a:t>
            </a:r>
            <a:r>
              <a:rPr lang="en-US" altLang="zh-CN" sz="1800" dirty="0"/>
              <a:t>which" is the kind of exception.  The list of possible exceptions </a:t>
            </a:r>
            <a:endParaRPr lang="en-US" altLang="zh-CN" sz="1800" dirty="0" smtClean="0"/>
          </a:p>
          <a:p>
            <a:pPr lvl="1" indent="0">
              <a:buNone/>
            </a:pPr>
            <a:r>
              <a:rPr lang="en-US" altLang="zh-CN" sz="1800" dirty="0" smtClean="0"/>
              <a:t>//  are in </a:t>
            </a:r>
            <a:r>
              <a:rPr lang="en-US" altLang="zh-CN" sz="1800" dirty="0" err="1" smtClean="0"/>
              <a:t>machine.h</a:t>
            </a:r>
            <a:r>
              <a:rPr lang="en-US" altLang="zh-CN" sz="1800" dirty="0" smtClean="0"/>
              <a:t>.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</a:t>
            </a:r>
            <a:r>
              <a:rPr lang="zh-CN" altLang="en-US" dirty="0" smtClean="0"/>
              <a:t>调用参数传递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rgbClr val="0016E2"/>
                </a:solidFill>
              </a:rPr>
              <a:t>当参数是数值</a:t>
            </a:r>
            <a:r>
              <a:rPr lang="zh-CN" altLang="en-US" sz="2000" dirty="0" smtClean="0"/>
              <a:t>，采用值传递，数值直接从相应寄存器读出即可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返回值通过寄存器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传递回</a:t>
            </a:r>
            <a:r>
              <a:rPr lang="zh-CN" altLang="en-US" sz="2000" dirty="0" smtClean="0">
                <a:solidFill>
                  <a:srgbClr val="0B6F17"/>
                </a:solidFill>
              </a:rPr>
              <a:t>（回顾教材中关于系统调用参数传递的方法）</a:t>
            </a:r>
            <a:endParaRPr lang="en-US" altLang="zh-CN" sz="2000" dirty="0" smtClean="0">
              <a:solidFill>
                <a:srgbClr val="0B6F17"/>
              </a:solidFill>
            </a:endParaRPr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Join(</a:t>
            </a:r>
            <a:r>
              <a:rPr lang="en-US" altLang="zh-CN" sz="1800" dirty="0" err="1"/>
              <a:t>SpaceId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id)</a:t>
            </a:r>
            <a:endParaRPr lang="en-US" altLang="zh-CN" sz="1800" dirty="0" smtClean="0"/>
          </a:p>
          <a:p>
            <a:pPr marL="1314450" lvl="2" indent="-285750">
              <a:buFont typeface="Wingdings" panose="05000000000000000000" pitchFamily="2" charset="2"/>
              <a:buChar char="ü"/>
            </a:pPr>
            <a:r>
              <a:rPr lang="zh-CN" altLang="en-US" sz="1600" dirty="0" smtClean="0"/>
              <a:t>从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号寄存器中读出参数</a:t>
            </a:r>
            <a:r>
              <a:rPr lang="en-US" altLang="zh-CN" sz="1600" dirty="0" smtClean="0"/>
              <a:t>id</a:t>
            </a:r>
            <a:endParaRPr lang="en-US" altLang="zh-CN" sz="1600" dirty="0" smtClean="0"/>
          </a:p>
          <a:p>
            <a:pPr marL="1314450" lvl="2" indent="-285750">
              <a:buFont typeface="Wingdings" panose="05000000000000000000" pitchFamily="2" charset="2"/>
              <a:buChar char="ü"/>
            </a:pPr>
            <a:r>
              <a:rPr lang="zh-CN" altLang="en-US" sz="1600" dirty="0"/>
              <a:t>返回</a:t>
            </a:r>
            <a:r>
              <a:rPr lang="zh-CN" altLang="en-US" sz="1600" dirty="0" smtClean="0"/>
              <a:t>值写入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号寄存器</a:t>
            </a:r>
            <a:endParaRPr lang="en-US" altLang="zh-CN" sz="16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rgbClr val="0016E2"/>
                </a:solidFill>
              </a:rPr>
              <a:t>当参数是字符串</a:t>
            </a:r>
            <a:r>
              <a:rPr lang="zh-CN" altLang="en-US" sz="2000" dirty="0" smtClean="0"/>
              <a:t>，采用的是地址传送，从寄存器中读出字符串的地址，然后从该地址中再读出字符串内容，返回</a:t>
            </a:r>
            <a:r>
              <a:rPr lang="zh-CN" altLang="en-US" sz="2000" dirty="0"/>
              <a:t>值通过寄存器</a:t>
            </a:r>
            <a:r>
              <a:rPr lang="en-US" altLang="zh-CN" sz="2000" dirty="0"/>
              <a:t>2</a:t>
            </a:r>
            <a:r>
              <a:rPr lang="zh-CN" altLang="en-US" sz="2000" dirty="0"/>
              <a:t>传递</a:t>
            </a:r>
            <a:r>
              <a:rPr lang="zh-CN" altLang="en-US" sz="2000" dirty="0" smtClean="0"/>
              <a:t>回</a:t>
            </a:r>
            <a:endParaRPr lang="en-US" altLang="zh-CN" sz="2000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1800" dirty="0" err="1"/>
              <a:t>SpaceId</a:t>
            </a:r>
            <a:r>
              <a:rPr lang="en-US" altLang="zh-CN" sz="1800" dirty="0"/>
              <a:t> Exec(char *name);</a:t>
            </a:r>
            <a:endParaRPr lang="en-US" altLang="zh-CN" sz="1800" dirty="0"/>
          </a:p>
          <a:p>
            <a:pPr marL="1314450" lvl="2" indent="-285750">
              <a:buFont typeface="Wingdings" panose="05000000000000000000" pitchFamily="2" charset="2"/>
              <a:buChar char="ü"/>
            </a:pPr>
            <a:r>
              <a:rPr lang="zh-CN" altLang="en-US" sz="1600" dirty="0"/>
              <a:t>从</a:t>
            </a:r>
            <a:r>
              <a:rPr lang="en-US" altLang="zh-CN" sz="1600" dirty="0"/>
              <a:t>4</a:t>
            </a:r>
            <a:r>
              <a:rPr lang="zh-CN" altLang="en-US" sz="1600" dirty="0"/>
              <a:t>号寄存器读出字符串</a:t>
            </a:r>
            <a:r>
              <a:rPr lang="en-US" altLang="zh-CN" sz="1600" dirty="0"/>
              <a:t>name</a:t>
            </a:r>
            <a:r>
              <a:rPr lang="zh-CN" altLang="en-US" sz="1600" dirty="0"/>
              <a:t>的内存地址</a:t>
            </a:r>
            <a:r>
              <a:rPr lang="en-US" altLang="zh-CN" sz="1600" dirty="0" err="1"/>
              <a:t>addr</a:t>
            </a:r>
            <a:endParaRPr lang="en-US" altLang="zh-CN" sz="1600" dirty="0"/>
          </a:p>
          <a:p>
            <a:pPr marL="1314450" lvl="2" indent="-285750">
              <a:buFont typeface="Wingdings" panose="05000000000000000000" pitchFamily="2" charset="2"/>
              <a:buChar char="ü"/>
            </a:pPr>
            <a:r>
              <a:rPr lang="zh-CN" altLang="en-US" sz="1600" dirty="0"/>
              <a:t>从</a:t>
            </a:r>
            <a:r>
              <a:rPr lang="en-US" altLang="zh-CN" sz="1600" dirty="0" err="1"/>
              <a:t>addr</a:t>
            </a:r>
            <a:r>
              <a:rPr lang="zh-CN" altLang="en-US" sz="1600" dirty="0"/>
              <a:t>中读出</a:t>
            </a:r>
            <a:r>
              <a:rPr lang="en-US" altLang="zh-CN" sz="1600" dirty="0"/>
              <a:t>name</a:t>
            </a:r>
            <a:r>
              <a:rPr lang="zh-CN" altLang="en-US" sz="1600" dirty="0"/>
              <a:t>的内容</a:t>
            </a:r>
            <a:endParaRPr lang="en-US" altLang="zh-CN" sz="1600" dirty="0"/>
          </a:p>
          <a:p>
            <a:pPr marL="1314450" lvl="2" indent="-285750">
              <a:buFont typeface="Wingdings" panose="05000000000000000000" pitchFamily="2" charset="2"/>
              <a:buChar char="ü"/>
            </a:pPr>
            <a:r>
              <a:rPr lang="zh-CN" altLang="en-US" sz="1600" dirty="0"/>
              <a:t>将返回值写入到</a:t>
            </a:r>
            <a:r>
              <a:rPr lang="en-US" altLang="zh-CN" sz="1600" dirty="0"/>
              <a:t>2</a:t>
            </a:r>
            <a:r>
              <a:rPr lang="zh-CN" altLang="en-US" sz="1600" dirty="0"/>
              <a:t>号寄存器</a:t>
            </a:r>
            <a:endParaRPr lang="en-US" altLang="zh-CN" sz="16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读</a:t>
            </a:r>
            <a:r>
              <a:rPr lang="zh-CN" altLang="en-US" sz="2000" dirty="0"/>
              <a:t>写</a:t>
            </a:r>
            <a:r>
              <a:rPr lang="zh-CN" altLang="en-US" sz="2000" dirty="0" smtClean="0"/>
              <a:t>寄存器与读写内存函数参见</a:t>
            </a:r>
            <a:r>
              <a:rPr lang="en-US" altLang="zh-CN" sz="2000" dirty="0" smtClean="0"/>
              <a:t>../machine/machine.cc</a:t>
            </a:r>
            <a:r>
              <a:rPr lang="zh-CN" altLang="en-US" sz="2000" dirty="0" smtClean="0"/>
              <a:t>与</a:t>
            </a:r>
            <a:r>
              <a:rPr lang="en-US" altLang="zh-CN" sz="2000" dirty="0" smtClean="0"/>
              <a:t>translate.cc</a:t>
            </a:r>
            <a:endParaRPr lang="en-US" altLang="zh-CN" sz="20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Machine::</a:t>
            </a:r>
            <a:r>
              <a:rPr lang="en-US" altLang="zh-CN" sz="1800" dirty="0" err="1"/>
              <a:t>ReadRegister</a:t>
            </a:r>
            <a:r>
              <a:rPr lang="en-US" altLang="zh-CN" sz="1800" dirty="0"/>
              <a:t>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num</a:t>
            </a:r>
            <a:r>
              <a:rPr lang="en-US" altLang="zh-CN" sz="1800" dirty="0" smtClean="0"/>
              <a:t>)  {…}</a:t>
            </a:r>
            <a:endParaRPr lang="en-US" altLang="zh-CN" sz="18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1800" dirty="0"/>
              <a:t>void Machine::</a:t>
            </a:r>
            <a:r>
              <a:rPr lang="en-US" altLang="zh-CN" sz="1800" dirty="0" err="1"/>
              <a:t>WriteRegister</a:t>
            </a:r>
            <a:r>
              <a:rPr lang="en-US" altLang="zh-CN" sz="1800" dirty="0"/>
              <a:t>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num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value</a:t>
            </a:r>
            <a:r>
              <a:rPr lang="en-US" altLang="zh-CN" sz="1800" dirty="0" smtClean="0"/>
              <a:t>)  {…}</a:t>
            </a:r>
            <a:endParaRPr lang="en-US" altLang="zh-CN" sz="1800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1800" dirty="0" err="1" smtClean="0"/>
              <a:t>bool</a:t>
            </a:r>
            <a:r>
              <a:rPr lang="en-US" altLang="zh-CN" sz="1800" dirty="0" smtClean="0"/>
              <a:t> Machine</a:t>
            </a:r>
            <a:r>
              <a:rPr lang="en-US" altLang="zh-CN" sz="1800" dirty="0"/>
              <a:t>::</a:t>
            </a:r>
            <a:r>
              <a:rPr lang="en-US" altLang="zh-CN" sz="1800" dirty="0" err="1"/>
              <a:t>ReadMem</a:t>
            </a:r>
            <a:r>
              <a:rPr lang="en-US" altLang="zh-CN" sz="1800" dirty="0"/>
              <a:t>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addr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size,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*value</a:t>
            </a:r>
            <a:r>
              <a:rPr lang="en-US" altLang="zh-CN" sz="1800" dirty="0" smtClean="0"/>
              <a:t>) {…}</a:t>
            </a:r>
            <a:endParaRPr lang="en-US" altLang="zh-CN" sz="18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1800" dirty="0" err="1"/>
              <a:t>b</a:t>
            </a:r>
            <a:r>
              <a:rPr lang="en-US" altLang="zh-CN" sz="1800" dirty="0" err="1" smtClean="0"/>
              <a:t>ool</a:t>
            </a:r>
            <a:r>
              <a:rPr lang="en-US" altLang="zh-CN" sz="1800" dirty="0" smtClean="0"/>
              <a:t> Machine</a:t>
            </a:r>
            <a:r>
              <a:rPr lang="en-US" altLang="zh-CN" sz="1800" dirty="0"/>
              <a:t>::</a:t>
            </a:r>
            <a:r>
              <a:rPr lang="en-US" altLang="zh-CN" sz="1800" dirty="0" err="1"/>
              <a:t>WriteMem</a:t>
            </a:r>
            <a:r>
              <a:rPr lang="en-US" altLang="zh-CN" sz="1800" dirty="0"/>
              <a:t>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addr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size,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value</a:t>
            </a:r>
            <a:r>
              <a:rPr lang="en-US" altLang="zh-CN" sz="1800" dirty="0" smtClean="0"/>
              <a:t>)  {…}</a:t>
            </a:r>
            <a:endParaRPr lang="en-US" altLang="zh-CN" sz="18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endParaRPr lang="en-US" altLang="zh-CN" sz="18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882031"/>
            <a:ext cx="8401747" cy="570833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由</a:t>
            </a:r>
            <a:r>
              <a:rPr lang="en-US" altLang="zh-CN" sz="2000" dirty="0" smtClean="0"/>
              <a:t>8</a:t>
            </a:r>
            <a:r>
              <a:rPr lang="zh-CN" altLang="en-US" sz="2000" dirty="0" smtClean="0"/>
              <a:t>个实验组成（参见</a:t>
            </a:r>
            <a:r>
              <a:rPr lang="en-US" altLang="zh-CN" dirty="0"/>
              <a:t>nachos_introduction.pdf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1800" dirty="0" smtClean="0">
                <a:solidFill>
                  <a:srgbClr val="0016E2"/>
                </a:solidFill>
              </a:rPr>
              <a:t>Nachos</a:t>
            </a:r>
            <a:r>
              <a:rPr lang="zh-CN" altLang="en-US" sz="1800" dirty="0" smtClean="0">
                <a:solidFill>
                  <a:srgbClr val="0016E2"/>
                </a:solidFill>
              </a:rPr>
              <a:t>的安装与调试（实验</a:t>
            </a:r>
            <a:r>
              <a:rPr lang="en-US" altLang="zh-CN" sz="1800" dirty="0" smtClean="0">
                <a:solidFill>
                  <a:srgbClr val="0016E2"/>
                </a:solidFill>
              </a:rPr>
              <a:t>1</a:t>
            </a:r>
            <a:r>
              <a:rPr lang="zh-CN" altLang="en-US" sz="1800" dirty="0" smtClean="0">
                <a:solidFill>
                  <a:srgbClr val="0016E2"/>
                </a:solidFill>
              </a:rPr>
              <a:t>）</a:t>
            </a:r>
            <a:endParaRPr lang="en-US" altLang="zh-CN" sz="1800" dirty="0" smtClean="0">
              <a:solidFill>
                <a:srgbClr val="0016E2"/>
              </a:solidFill>
            </a:endParaRPr>
          </a:p>
          <a:p>
            <a:pPr marL="1371600" lvl="2" indent="-342900">
              <a:buFont typeface="Wingdings" panose="05000000000000000000" pitchFamily="2" charset="2"/>
              <a:buChar char="ü"/>
            </a:pPr>
            <a:r>
              <a:rPr lang="zh-CN" altLang="en-US" sz="1600" dirty="0" smtClean="0"/>
              <a:t>在</a:t>
            </a:r>
            <a:r>
              <a:rPr lang="en-US" altLang="zh-CN" sz="1600" dirty="0" smtClean="0"/>
              <a:t>../threads</a:t>
            </a:r>
            <a:r>
              <a:rPr lang="zh-CN" altLang="en-US" sz="1600" dirty="0" smtClean="0"/>
              <a:t>目录下完成</a:t>
            </a:r>
            <a:endParaRPr lang="en-US" altLang="zh-CN" sz="1600" dirty="0" smtClean="0"/>
          </a:p>
          <a:p>
            <a:pPr marL="1371600" lvl="2" indent="-342900">
              <a:buFont typeface="Wingdings" panose="05000000000000000000" pitchFamily="2" charset="2"/>
              <a:buChar char="ü"/>
            </a:pPr>
            <a:r>
              <a:rPr lang="zh-CN" altLang="en-US" sz="1600" dirty="0" smtClean="0"/>
              <a:t>安装</a:t>
            </a:r>
            <a:r>
              <a:rPr lang="en-US" altLang="zh-CN" sz="1600" dirty="0" smtClean="0"/>
              <a:t>MIPS</a:t>
            </a:r>
            <a:r>
              <a:rPr lang="zh-CN" altLang="en-US" sz="1600" dirty="0" smtClean="0"/>
              <a:t>交叉编译器，</a:t>
            </a:r>
            <a:r>
              <a:rPr lang="en-US" altLang="zh-CN" sz="1600" dirty="0" smtClean="0"/>
              <a:t>Nachos</a:t>
            </a:r>
            <a:r>
              <a:rPr lang="zh-CN" altLang="en-US" sz="1600" dirty="0" smtClean="0"/>
              <a:t>系统</a:t>
            </a:r>
            <a:endParaRPr lang="en-US" altLang="zh-CN" sz="1600" dirty="0" smtClean="0"/>
          </a:p>
          <a:p>
            <a:pPr marL="1371600" lvl="2" indent="-342900">
              <a:buFont typeface="Wingdings" panose="05000000000000000000" pitchFamily="2" charset="2"/>
              <a:buChar char="ü"/>
            </a:pPr>
            <a:r>
              <a:rPr lang="zh-CN" altLang="en-US" sz="1600" dirty="0" smtClean="0"/>
              <a:t>掌握利用</a:t>
            </a:r>
            <a:r>
              <a:rPr lang="en-US" altLang="zh-CN" sz="1600" dirty="0" err="1" smtClean="0"/>
              <a:t>gdb</a:t>
            </a:r>
            <a:r>
              <a:rPr lang="zh-CN" altLang="en-US" sz="1600" dirty="0" smtClean="0"/>
              <a:t>调试跟踪</a:t>
            </a:r>
            <a:r>
              <a:rPr lang="en-US" altLang="zh-CN" sz="1600" dirty="0" smtClean="0"/>
              <a:t>Nachos</a:t>
            </a:r>
            <a:r>
              <a:rPr lang="zh-CN" altLang="en-US" sz="1600" dirty="0" smtClean="0"/>
              <a:t>的执行过程</a:t>
            </a:r>
            <a:endParaRPr lang="en-US" altLang="zh-CN" sz="1600" dirty="0" smtClean="0"/>
          </a:p>
          <a:p>
            <a:pPr marL="1371600" lvl="2" indent="-342900">
              <a:buFont typeface="Wingdings" panose="05000000000000000000" pitchFamily="2" charset="2"/>
              <a:buChar char="ü"/>
            </a:pPr>
            <a:r>
              <a:rPr lang="zh-CN" altLang="en-US" sz="1600" dirty="0" smtClean="0"/>
              <a:t>熟悉线程的上下文切换过程（理解操作系统中进程上下文切换的过程）</a:t>
            </a:r>
            <a:endParaRPr lang="en-US" altLang="zh-CN" sz="16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0016E2"/>
                </a:solidFill>
              </a:rPr>
              <a:t>在工作目录下构造实验环境（实验</a:t>
            </a:r>
            <a:r>
              <a:rPr lang="en-US" altLang="zh-CN" sz="1800" smtClean="0">
                <a:solidFill>
                  <a:srgbClr val="0016E2"/>
                </a:solidFill>
              </a:rPr>
              <a:t>2</a:t>
            </a:r>
            <a:r>
              <a:rPr lang="zh-CN" altLang="en-US" sz="1800" smtClean="0">
                <a:solidFill>
                  <a:srgbClr val="0016E2"/>
                </a:solidFill>
              </a:rPr>
              <a:t>）</a:t>
            </a:r>
            <a:endParaRPr lang="en-US" altLang="zh-CN" sz="1800" dirty="0">
              <a:solidFill>
                <a:srgbClr val="0016E2"/>
              </a:solidFill>
            </a:endParaRPr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0016E2"/>
                </a:solidFill>
              </a:rPr>
              <a:t>利用</a:t>
            </a:r>
            <a:r>
              <a:rPr lang="en-US" altLang="zh-CN" sz="1800" dirty="0">
                <a:solidFill>
                  <a:srgbClr val="0016E2"/>
                </a:solidFill>
              </a:rPr>
              <a:t>Nachos</a:t>
            </a:r>
            <a:r>
              <a:rPr lang="zh-CN" altLang="en-US" sz="1800" dirty="0">
                <a:solidFill>
                  <a:srgbClr val="0016E2"/>
                </a:solidFill>
              </a:rPr>
              <a:t>的信号量实现生产者</a:t>
            </a:r>
            <a:r>
              <a:rPr lang="en-US" altLang="zh-CN" sz="1800" dirty="0">
                <a:solidFill>
                  <a:srgbClr val="0016E2"/>
                </a:solidFill>
              </a:rPr>
              <a:t>-</a:t>
            </a:r>
            <a:r>
              <a:rPr lang="zh-CN" altLang="en-US" sz="1800" dirty="0">
                <a:solidFill>
                  <a:srgbClr val="0016E2"/>
                </a:solidFill>
              </a:rPr>
              <a:t>消费者模型（实验</a:t>
            </a:r>
            <a:r>
              <a:rPr lang="en-US" altLang="zh-CN" sz="1800" dirty="0">
                <a:solidFill>
                  <a:srgbClr val="0016E2"/>
                </a:solidFill>
              </a:rPr>
              <a:t>3</a:t>
            </a:r>
            <a:r>
              <a:rPr lang="zh-CN" altLang="en-US" sz="1800" dirty="0">
                <a:solidFill>
                  <a:srgbClr val="0016E2"/>
                </a:solidFill>
              </a:rPr>
              <a:t>）</a:t>
            </a:r>
            <a:endParaRPr lang="en-US" altLang="zh-CN" sz="1800" dirty="0">
              <a:solidFill>
                <a:srgbClr val="0016E2"/>
              </a:solidFill>
            </a:endParaRPr>
          </a:p>
          <a:p>
            <a:pPr marL="1371600" lvl="2" indent="-342900">
              <a:buFont typeface="Wingdings" panose="05000000000000000000" pitchFamily="2" charset="2"/>
              <a:buChar char="ü"/>
            </a:pPr>
            <a:r>
              <a:rPr lang="zh-CN" altLang="en-US" sz="1600" dirty="0" smtClean="0"/>
              <a:t>在</a:t>
            </a:r>
            <a:r>
              <a:rPr lang="en-US" altLang="zh-CN" sz="1600" dirty="0" smtClean="0"/>
              <a:t>../lab3</a:t>
            </a:r>
            <a:r>
              <a:rPr lang="zh-CN" altLang="en-US" sz="1600" dirty="0" smtClean="0"/>
              <a:t>目录下完成</a:t>
            </a:r>
            <a:endParaRPr lang="en-US" altLang="zh-CN" sz="1600" dirty="0" smtClean="0"/>
          </a:p>
          <a:p>
            <a:pPr marL="1371600" lvl="2" indent="-342900">
              <a:buFont typeface="Wingdings" panose="05000000000000000000" pitchFamily="2" charset="2"/>
              <a:buChar char="ü"/>
            </a:pPr>
            <a:r>
              <a:rPr lang="zh-CN" altLang="en-US" sz="1600" dirty="0" smtClean="0"/>
              <a:t>掌握线程的创建与使用、信号量的创建与使用</a:t>
            </a:r>
            <a:endParaRPr lang="en-US" altLang="zh-CN" sz="1600" dirty="0" smtClean="0"/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zh-CN" altLang="en-US" sz="1400" dirty="0"/>
              <a:t>理解</a:t>
            </a:r>
            <a:r>
              <a:rPr lang="zh-CN" altLang="en-US" sz="1400" dirty="0" smtClean="0"/>
              <a:t>操作系统中线程创建、调度、撤销等概念，信号量的概念</a:t>
            </a:r>
            <a:endParaRPr lang="en-US" altLang="zh-CN" sz="14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0016E2"/>
                </a:solidFill>
              </a:rPr>
              <a:t>扩展</a:t>
            </a:r>
            <a:r>
              <a:rPr lang="en-US" altLang="zh-CN" sz="1800" dirty="0">
                <a:solidFill>
                  <a:srgbClr val="0016E2"/>
                </a:solidFill>
              </a:rPr>
              <a:t>Nachos</a:t>
            </a:r>
            <a:r>
              <a:rPr lang="zh-CN" altLang="en-US" sz="1800" dirty="0">
                <a:solidFill>
                  <a:srgbClr val="0016E2"/>
                </a:solidFill>
              </a:rPr>
              <a:t>的文件系统（实验</a:t>
            </a:r>
            <a:r>
              <a:rPr lang="en-US" altLang="zh-CN" sz="1800" dirty="0">
                <a:solidFill>
                  <a:srgbClr val="0016E2"/>
                </a:solidFill>
              </a:rPr>
              <a:t>4</a:t>
            </a:r>
            <a:r>
              <a:rPr lang="zh-CN" altLang="en-US" sz="1800" dirty="0">
                <a:solidFill>
                  <a:srgbClr val="0016E2"/>
                </a:solidFill>
              </a:rPr>
              <a:t>、</a:t>
            </a:r>
            <a:r>
              <a:rPr lang="en-US" altLang="zh-CN" sz="1800" dirty="0">
                <a:solidFill>
                  <a:srgbClr val="0016E2"/>
                </a:solidFill>
              </a:rPr>
              <a:t>5</a:t>
            </a:r>
            <a:r>
              <a:rPr lang="zh-CN" altLang="en-US" sz="1800" dirty="0">
                <a:solidFill>
                  <a:srgbClr val="0016E2"/>
                </a:solidFill>
              </a:rPr>
              <a:t>）</a:t>
            </a:r>
            <a:endParaRPr lang="en-US" altLang="zh-CN" sz="1800" dirty="0">
              <a:solidFill>
                <a:srgbClr val="0016E2"/>
              </a:solidFill>
            </a:endParaRPr>
          </a:p>
          <a:p>
            <a:pPr marL="1371600" lvl="2" indent="-342900">
              <a:buFont typeface="Wingdings" panose="05000000000000000000" pitchFamily="2" charset="2"/>
              <a:buChar char="ü"/>
            </a:pPr>
            <a:r>
              <a:rPr lang="zh-CN" altLang="en-US" sz="1600" dirty="0" smtClean="0"/>
              <a:t>实验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可在</a:t>
            </a:r>
            <a:r>
              <a:rPr lang="en-US" altLang="zh-CN" sz="1600" dirty="0" smtClean="0"/>
              <a:t>../</a:t>
            </a:r>
            <a:r>
              <a:rPr lang="en-US" altLang="zh-CN" sz="1600" dirty="0" err="1" smtClean="0"/>
              <a:t>filesys</a:t>
            </a:r>
            <a:r>
              <a:rPr lang="zh-CN" altLang="en-US" sz="1600" dirty="0" smtClean="0"/>
              <a:t>目录下完成</a:t>
            </a:r>
            <a:endParaRPr lang="en-US" altLang="zh-CN" sz="1600" dirty="0" smtClean="0"/>
          </a:p>
          <a:p>
            <a:pPr marL="1371600" lvl="2" indent="-342900">
              <a:buFont typeface="Wingdings" panose="05000000000000000000" pitchFamily="2" charset="2"/>
              <a:buChar char="ü"/>
            </a:pPr>
            <a:r>
              <a:rPr lang="zh-CN" altLang="en-US" sz="1600" dirty="0" smtClean="0"/>
              <a:t>实验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在</a:t>
            </a:r>
            <a:r>
              <a:rPr lang="en-US" altLang="zh-CN" sz="1600" dirty="0"/>
              <a:t>../</a:t>
            </a:r>
            <a:r>
              <a:rPr lang="en-US" altLang="zh-CN" sz="1600" dirty="0" smtClean="0"/>
              <a:t>lab5</a:t>
            </a:r>
            <a:r>
              <a:rPr lang="zh-CN" altLang="en-US" sz="1600" dirty="0" smtClean="0"/>
              <a:t>目录</a:t>
            </a:r>
            <a:r>
              <a:rPr lang="zh-CN" altLang="en-US" sz="1600" dirty="0"/>
              <a:t>下</a:t>
            </a:r>
            <a:r>
              <a:rPr lang="zh-CN" altLang="en-US" sz="1600" dirty="0" smtClean="0"/>
              <a:t>完成</a:t>
            </a:r>
            <a:r>
              <a:rPr lang="zh-CN" altLang="en-US" sz="1600" dirty="0"/>
              <a:t>（</a:t>
            </a:r>
            <a:r>
              <a:rPr lang="en-US" altLang="zh-CN" sz="1600" dirty="0"/>
              <a:t>main.cc</a:t>
            </a:r>
            <a:r>
              <a:rPr lang="zh-CN" altLang="en-US" sz="1600" dirty="0"/>
              <a:t>与</a:t>
            </a:r>
            <a:r>
              <a:rPr lang="en-US" altLang="zh-CN" sz="1600" dirty="0"/>
              <a:t>fstest.cc</a:t>
            </a:r>
            <a:r>
              <a:rPr lang="zh-CN" altLang="en-US" sz="1600" dirty="0"/>
              <a:t>针对该实验修改过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marL="1371600" lvl="2" indent="-342900">
              <a:buFont typeface="Wingdings" panose="05000000000000000000" pitchFamily="2" charset="2"/>
              <a:buChar char="ü"/>
            </a:pPr>
            <a:r>
              <a:rPr lang="zh-CN" altLang="en-US" sz="1600" dirty="0" smtClean="0"/>
              <a:t>熟悉</a:t>
            </a:r>
            <a:r>
              <a:rPr lang="en-US" altLang="zh-CN" sz="1600" dirty="0"/>
              <a:t>OS</a:t>
            </a:r>
            <a:r>
              <a:rPr lang="zh-CN" altLang="en-US" sz="1600" dirty="0" smtClean="0"/>
              <a:t>的硬盘及文件系统组织及管理，修改文件系统实现文件的扩展</a:t>
            </a:r>
            <a:endParaRPr lang="en-US" altLang="zh-CN" sz="1600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0016E2"/>
                </a:solidFill>
              </a:rPr>
              <a:t>实现</a:t>
            </a:r>
            <a:r>
              <a:rPr lang="en-US" altLang="zh-CN" sz="1800" dirty="0">
                <a:solidFill>
                  <a:srgbClr val="0016E2"/>
                </a:solidFill>
              </a:rPr>
              <a:t>Nachos</a:t>
            </a:r>
            <a:r>
              <a:rPr lang="zh-CN" altLang="en-US" sz="1800" dirty="0">
                <a:solidFill>
                  <a:srgbClr val="0016E2"/>
                </a:solidFill>
              </a:rPr>
              <a:t>的系统部分调用（实验</a:t>
            </a:r>
            <a:r>
              <a:rPr lang="en-US" altLang="zh-CN" sz="1800" dirty="0">
                <a:solidFill>
                  <a:srgbClr val="0016E2"/>
                </a:solidFill>
              </a:rPr>
              <a:t>6</a:t>
            </a:r>
            <a:r>
              <a:rPr lang="zh-CN" altLang="en-US" sz="1800" dirty="0">
                <a:solidFill>
                  <a:srgbClr val="0016E2"/>
                </a:solidFill>
              </a:rPr>
              <a:t>、</a:t>
            </a:r>
            <a:r>
              <a:rPr lang="en-US" altLang="zh-CN" sz="1800" dirty="0">
                <a:solidFill>
                  <a:srgbClr val="0016E2"/>
                </a:solidFill>
              </a:rPr>
              <a:t>7</a:t>
            </a:r>
            <a:r>
              <a:rPr lang="zh-CN" altLang="en-US" sz="1800" dirty="0">
                <a:solidFill>
                  <a:srgbClr val="0016E2"/>
                </a:solidFill>
              </a:rPr>
              <a:t>、</a:t>
            </a:r>
            <a:r>
              <a:rPr lang="en-US" altLang="zh-CN" sz="1800" dirty="0">
                <a:solidFill>
                  <a:srgbClr val="0016E2"/>
                </a:solidFill>
              </a:rPr>
              <a:t>8</a:t>
            </a:r>
            <a:r>
              <a:rPr lang="zh-CN" altLang="en-US" sz="1800" dirty="0">
                <a:solidFill>
                  <a:srgbClr val="0016E2"/>
                </a:solidFill>
              </a:rPr>
              <a:t>）</a:t>
            </a:r>
            <a:endParaRPr lang="en-US" altLang="zh-CN" sz="1800" dirty="0">
              <a:solidFill>
                <a:srgbClr val="0016E2"/>
              </a:solidFill>
            </a:endParaRPr>
          </a:p>
          <a:p>
            <a:pPr marL="1371600" lvl="2" indent="-342900">
              <a:buFont typeface="Wingdings" panose="05000000000000000000" pitchFamily="2" charset="2"/>
              <a:buChar char="ü"/>
            </a:pPr>
            <a:r>
              <a:rPr lang="zh-CN" altLang="en-US" sz="1600" dirty="0" smtClean="0"/>
              <a:t>实验</a:t>
            </a:r>
            <a:r>
              <a:rPr lang="en-US" altLang="zh-CN" sz="1600" dirty="0" smtClean="0"/>
              <a:t>6</a:t>
            </a:r>
            <a:r>
              <a:rPr lang="zh-CN" altLang="en-US" sz="1600" dirty="0" smtClean="0"/>
              <a:t>可在</a:t>
            </a:r>
            <a:r>
              <a:rPr lang="en-US" altLang="zh-CN" sz="1600" dirty="0" smtClean="0"/>
              <a:t>../</a:t>
            </a:r>
            <a:r>
              <a:rPr lang="en-US" altLang="zh-CN" sz="1600" dirty="0" err="1" smtClean="0"/>
              <a:t>userprog</a:t>
            </a:r>
            <a:r>
              <a:rPr lang="zh-CN" altLang="en-US" sz="1600" dirty="0" smtClean="0"/>
              <a:t>目录下完成，实验</a:t>
            </a:r>
            <a:r>
              <a:rPr lang="en-US" altLang="zh-CN" sz="1600" dirty="0" smtClean="0"/>
              <a:t>7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8</a:t>
            </a:r>
            <a:r>
              <a:rPr lang="zh-CN" altLang="en-US" sz="1600" dirty="0" smtClean="0"/>
              <a:t>在</a:t>
            </a:r>
            <a:r>
              <a:rPr lang="en-US" altLang="zh-CN" sz="1600" dirty="0" smtClean="0"/>
              <a:t>../lab7-8</a:t>
            </a:r>
            <a:r>
              <a:rPr lang="zh-CN" altLang="en-US" sz="1600" dirty="0" smtClean="0"/>
              <a:t>目录下完成</a:t>
            </a:r>
            <a:endParaRPr lang="en-US" altLang="zh-CN" sz="1600" dirty="0" smtClean="0"/>
          </a:p>
          <a:p>
            <a:pPr marL="1371600" lvl="2" indent="-342900">
              <a:buFont typeface="Wingdings" panose="05000000000000000000" pitchFamily="2" charset="2"/>
              <a:buChar char="ü"/>
            </a:pPr>
            <a:r>
              <a:rPr lang="zh-CN" altLang="en-US" sz="1600" dirty="0" smtClean="0"/>
              <a:t>掌握</a:t>
            </a:r>
            <a:r>
              <a:rPr lang="en-US" altLang="zh-CN" sz="1600" dirty="0" smtClean="0"/>
              <a:t>Nachos</a:t>
            </a:r>
            <a:r>
              <a:rPr lang="zh-CN" altLang="en-US" sz="1600" dirty="0" smtClean="0"/>
              <a:t>进程的创建、内存管理，实现系统调用</a:t>
            </a:r>
            <a:r>
              <a:rPr lang="en-US" altLang="zh-CN" sz="1600" dirty="0" smtClean="0"/>
              <a:t>Exec()</a:t>
            </a:r>
            <a:r>
              <a:rPr lang="zh-CN" altLang="en-US" sz="1600" dirty="0" smtClean="0"/>
              <a:t>与</a:t>
            </a:r>
            <a:r>
              <a:rPr lang="en-US" altLang="zh-CN" sz="1600" dirty="0" smtClean="0"/>
              <a:t>Exit()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or more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marL="1714500" lvl="3" indent="-342900">
              <a:buFont typeface="Wingdings" panose="05000000000000000000" pitchFamily="2" charset="2"/>
              <a:buChar char="ü"/>
            </a:pPr>
            <a:r>
              <a:rPr lang="zh-CN" altLang="en-US" sz="1400" dirty="0" smtClean="0"/>
              <a:t>理解</a:t>
            </a:r>
            <a:r>
              <a:rPr lang="en-US" altLang="zh-CN" sz="1400" dirty="0" smtClean="0"/>
              <a:t>OS</a:t>
            </a:r>
            <a:r>
              <a:rPr lang="zh-CN" altLang="en-US" sz="1400" dirty="0" smtClean="0"/>
              <a:t>中进程的创建与执行、地址空间分配、页表、线程映射、系统调用等知识</a:t>
            </a:r>
            <a:endParaRPr lang="en-US" altLang="zh-CN" sz="1400" dirty="0"/>
          </a:p>
          <a:p>
            <a:pPr marL="1371600" lvl="2" indent="-342900">
              <a:buFont typeface="Wingdings" panose="05000000000000000000" pitchFamily="2" charset="2"/>
              <a:buChar char="ü"/>
            </a:pPr>
            <a:endParaRPr lang="zh-CN" altLang="en-US" sz="18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Nachos</a:t>
            </a:r>
            <a:r>
              <a:rPr lang="zh-CN" altLang="en-US" dirty="0" smtClean="0"/>
              <a:t>应用程序与系统调用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/>
              <a:t>在</a:t>
            </a:r>
            <a:r>
              <a:rPr lang="en-US" altLang="zh-CN" sz="2000" dirty="0"/>
              <a:t>../test</a:t>
            </a:r>
            <a:r>
              <a:rPr lang="zh-CN" altLang="zh-CN" sz="2000" dirty="0"/>
              <a:t>目录中提供了几个</a:t>
            </a:r>
            <a:r>
              <a:rPr lang="en-US" altLang="zh-CN" sz="2000" dirty="0"/>
              <a:t>Nachos</a:t>
            </a:r>
            <a:r>
              <a:rPr lang="zh-CN" altLang="zh-CN" sz="2000" dirty="0"/>
              <a:t>应用程序实例，如</a:t>
            </a:r>
            <a:r>
              <a:rPr lang="en-US" altLang="zh-CN" sz="2000" dirty="0" err="1"/>
              <a:t>halt.c</a:t>
            </a:r>
            <a:r>
              <a:rPr lang="zh-CN" altLang="zh-CN" sz="2000" dirty="0"/>
              <a:t>，</a:t>
            </a:r>
            <a:r>
              <a:rPr lang="en-US" altLang="zh-CN" sz="2000" dirty="0" err="1"/>
              <a:t>sort.c</a:t>
            </a:r>
            <a:r>
              <a:rPr lang="zh-CN" altLang="zh-CN" sz="2000" dirty="0"/>
              <a:t>，</a:t>
            </a:r>
            <a:r>
              <a:rPr lang="en-US" altLang="zh-CN" sz="2000" dirty="0" err="1"/>
              <a:t>matmult.c</a:t>
            </a:r>
            <a:r>
              <a:rPr lang="zh-CN" altLang="zh-CN" sz="2000" dirty="0"/>
              <a:t>及</a:t>
            </a:r>
            <a:r>
              <a:rPr lang="en-US" altLang="zh-CN" sz="2000" dirty="0" err="1" smtClean="0"/>
              <a:t>shell.c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 err="1" smtClean="0"/>
              <a:t>halt.c</a:t>
            </a:r>
            <a:r>
              <a:rPr lang="zh-CN" altLang="en-US" sz="2000" dirty="0" smtClean="0"/>
              <a:t>与</a:t>
            </a:r>
            <a:r>
              <a:rPr lang="en-US" altLang="zh-CN" sz="2000" dirty="0" err="1" smtClean="0"/>
              <a:t>shell.c</a:t>
            </a:r>
            <a:r>
              <a:rPr lang="zh-CN" altLang="en-US" sz="2000" dirty="0" smtClean="0"/>
              <a:t>给出如何编程利用</a:t>
            </a:r>
            <a:r>
              <a:rPr lang="en-US" altLang="zh-CN" sz="2000" dirty="0" smtClean="0"/>
              <a:t>Nachos</a:t>
            </a:r>
            <a:r>
              <a:rPr lang="zh-CN" altLang="en-US" sz="2000" dirty="0" smtClean="0"/>
              <a:t>的系统调用的方法，及</a:t>
            </a:r>
            <a:r>
              <a:rPr lang="en-US" altLang="zh-CN" sz="2000" dirty="0" smtClean="0"/>
              <a:t>Nachos</a:t>
            </a:r>
            <a:r>
              <a:rPr lang="zh-CN" altLang="en-US" sz="2000" dirty="0" smtClean="0"/>
              <a:t>应用程序的语法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 err="1" smtClean="0"/>
              <a:t>sort.c</a:t>
            </a:r>
            <a:r>
              <a:rPr lang="zh-CN" altLang="en-US" sz="2000" dirty="0" smtClean="0"/>
              <a:t>与</a:t>
            </a:r>
            <a:r>
              <a:rPr lang="en-US" altLang="zh-CN" sz="2000" dirty="0" err="1" smtClean="0"/>
              <a:t>matmult.c</a:t>
            </a:r>
            <a:r>
              <a:rPr lang="zh-CN" altLang="en-US" sz="2000" dirty="0" smtClean="0"/>
              <a:t>给出了</a:t>
            </a:r>
            <a:r>
              <a:rPr lang="en-US" altLang="zh-CN" sz="2000" dirty="0" smtClean="0"/>
              <a:t>Nachos</a:t>
            </a:r>
            <a:r>
              <a:rPr lang="zh-CN" altLang="en-US" sz="2000" dirty="0" smtClean="0"/>
              <a:t>应用程序的语法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尽管</a:t>
            </a:r>
            <a:r>
              <a:rPr lang="en-US" altLang="zh-CN" sz="2000" dirty="0" smtClean="0"/>
              <a:t>Nachos</a:t>
            </a:r>
            <a:r>
              <a:rPr lang="zh-CN" altLang="en-US" sz="2000" dirty="0" smtClean="0"/>
              <a:t>的应用程序扩展名为</a:t>
            </a:r>
            <a:r>
              <a:rPr lang="en-US" altLang="zh-CN" sz="2000" dirty="0" smtClean="0"/>
              <a:t>.c</a:t>
            </a:r>
            <a:r>
              <a:rPr lang="zh-CN" altLang="en-US" sz="2000" dirty="0" smtClean="0"/>
              <a:t>，</a:t>
            </a:r>
            <a:r>
              <a:rPr lang="zh-CN" altLang="en-US" sz="2000" b="1" dirty="0" smtClean="0">
                <a:solidFill>
                  <a:srgbClr val="006600"/>
                </a:solidFill>
              </a:rPr>
              <a:t>但由于编译这些应用程序时使用的是</a:t>
            </a:r>
            <a:r>
              <a:rPr lang="en-US" altLang="zh-CN" sz="2000" b="1" dirty="0" smtClean="0">
                <a:solidFill>
                  <a:srgbClr val="006600"/>
                </a:solidFill>
              </a:rPr>
              <a:t>Nachos</a:t>
            </a:r>
            <a:r>
              <a:rPr lang="zh-CN" altLang="en-US" sz="2000" b="1" dirty="0" smtClean="0">
                <a:solidFill>
                  <a:srgbClr val="006600"/>
                </a:solidFill>
              </a:rPr>
              <a:t>提供的交叉编译器，不是标准的</a:t>
            </a:r>
            <a:r>
              <a:rPr lang="en-US" altLang="zh-CN" sz="2000" b="1" dirty="0" err="1" smtClean="0">
                <a:solidFill>
                  <a:srgbClr val="006600"/>
                </a:solidFill>
              </a:rPr>
              <a:t>gcc</a:t>
            </a:r>
            <a:r>
              <a:rPr lang="zh-CN" altLang="en-US" sz="2000" b="1" dirty="0" smtClean="0">
                <a:solidFill>
                  <a:srgbClr val="006600"/>
                </a:solidFill>
              </a:rPr>
              <a:t>与</a:t>
            </a:r>
            <a:r>
              <a:rPr lang="en-US" altLang="zh-CN" sz="2000" b="1" dirty="0" smtClean="0">
                <a:solidFill>
                  <a:srgbClr val="006600"/>
                </a:solidFill>
              </a:rPr>
              <a:t>g++</a:t>
            </a:r>
            <a:r>
              <a:rPr lang="zh-CN" altLang="en-US" sz="2000" dirty="0" smtClean="0"/>
              <a:t>，因此</a:t>
            </a:r>
            <a:r>
              <a:rPr lang="en-US" altLang="zh-CN" sz="2000" dirty="0" smtClean="0"/>
              <a:t>Nachos</a:t>
            </a:r>
            <a:r>
              <a:rPr lang="zh-CN" altLang="en-US" sz="2000" dirty="0" smtClean="0"/>
              <a:t>应用程序的语法与函数与标准的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大不相同</a:t>
            </a:r>
            <a:endParaRPr lang="en-US" altLang="zh-CN" sz="2000" dirty="0" smtClean="0"/>
          </a:p>
          <a:p>
            <a:pPr marL="914400" lvl="1" indent="-285750">
              <a:buFont typeface="Wingdings" panose="05000000000000000000" pitchFamily="2" charset="2"/>
              <a:buChar char="l"/>
            </a:pPr>
            <a:r>
              <a:rPr lang="zh-CN" altLang="en-US" sz="1800" dirty="0"/>
              <a:t>主要是验证</a:t>
            </a:r>
            <a:r>
              <a:rPr lang="en-US" altLang="zh-CN" sz="1800" dirty="0"/>
              <a:t>Nachos</a:t>
            </a:r>
            <a:r>
              <a:rPr lang="zh-CN" altLang="en-US" sz="1800" dirty="0"/>
              <a:t>的系统调用</a:t>
            </a:r>
            <a:endParaRPr lang="en-US" altLang="zh-CN" sz="1800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标准</a:t>
            </a:r>
            <a:r>
              <a:rPr lang="en-US" altLang="zh-CN" sz="1800" dirty="0" smtClean="0"/>
              <a:t>C</a:t>
            </a:r>
            <a:r>
              <a:rPr lang="zh-CN" altLang="en-US" sz="1800" dirty="0" smtClean="0"/>
              <a:t>的函数基本无法使用</a:t>
            </a:r>
            <a:endParaRPr lang="en-US" altLang="zh-CN" sz="18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变量声明与赋值位置也有诸多限制</a:t>
            </a:r>
            <a:endParaRPr lang="en-US" altLang="zh-CN" sz="18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可参考几个示例程序编写自己的</a:t>
            </a:r>
            <a:r>
              <a:rPr lang="en-US" altLang="zh-CN" sz="1800" dirty="0" smtClean="0"/>
              <a:t>Nachos</a:t>
            </a:r>
            <a:r>
              <a:rPr lang="zh-CN" altLang="en-US" sz="1800" dirty="0" smtClean="0"/>
              <a:t>应用程序</a:t>
            </a:r>
            <a:endParaRPr lang="en-US" altLang="zh-CN" sz="18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Nachos</a:t>
            </a:r>
            <a:r>
              <a:rPr lang="zh-CN" altLang="en-US" dirty="0"/>
              <a:t>可执行</a:t>
            </a:r>
            <a:r>
              <a:rPr lang="zh-CN" altLang="zh-CN" dirty="0" smtClean="0"/>
              <a:t>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/>
              <a:t>Nachos</a:t>
            </a:r>
            <a:r>
              <a:rPr lang="zh-CN" altLang="en-US" sz="2000" dirty="0"/>
              <a:t>提供的</a:t>
            </a:r>
            <a:r>
              <a:rPr lang="zh-CN" altLang="en-US" sz="2000" dirty="0" smtClean="0"/>
              <a:t>交叉编译器</a:t>
            </a:r>
            <a:endParaRPr lang="en-US" altLang="zh-CN" sz="20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将</a:t>
            </a:r>
            <a:r>
              <a:rPr lang="en-US" altLang="zh-CN" sz="1800" dirty="0" smtClean="0"/>
              <a:t>Nachos</a:t>
            </a:r>
            <a:r>
              <a:rPr lang="zh-CN" altLang="en-US" sz="1800" dirty="0" smtClean="0"/>
              <a:t>应用程序编译成</a:t>
            </a:r>
            <a:r>
              <a:rPr lang="en-US" altLang="zh-CN" sz="1800" dirty="0" smtClean="0"/>
              <a:t>MIPS</a:t>
            </a:r>
            <a:r>
              <a:rPr lang="zh-CN" altLang="en-US" sz="1800" dirty="0" smtClean="0"/>
              <a:t>架构，以便</a:t>
            </a:r>
            <a:r>
              <a:rPr lang="en-US" altLang="zh-CN" sz="1800" dirty="0" smtClean="0"/>
              <a:t>Nachos</a:t>
            </a:r>
            <a:r>
              <a:rPr lang="zh-CN" altLang="en-US" sz="1800" dirty="0" smtClean="0"/>
              <a:t>的</a:t>
            </a:r>
            <a:r>
              <a:rPr lang="en-US" altLang="zh-CN" sz="1800" dirty="0" smtClean="0"/>
              <a:t>CPU</a:t>
            </a:r>
            <a:r>
              <a:rPr lang="zh-CN" altLang="en-US" sz="1800" dirty="0" smtClean="0"/>
              <a:t>可以执行应用程序指令</a:t>
            </a:r>
            <a:endParaRPr lang="en-US" altLang="zh-CN" sz="18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/>
              <a:t>Nachos</a:t>
            </a:r>
            <a:r>
              <a:rPr lang="zh-CN" altLang="en-US" sz="2000" dirty="0"/>
              <a:t>可执行程序</a:t>
            </a:r>
            <a:endParaRPr lang="en-US" altLang="zh-CN" sz="2000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1800" dirty="0" smtClean="0"/>
              <a:t>Nachos</a:t>
            </a:r>
            <a:r>
              <a:rPr lang="zh-CN" altLang="en-US" sz="1800" dirty="0" smtClean="0"/>
              <a:t>交叉编译器首先将</a:t>
            </a:r>
            <a:r>
              <a:rPr lang="en-US" altLang="zh-CN" sz="1800" dirty="0" smtClean="0"/>
              <a:t>Nachos</a:t>
            </a:r>
            <a:r>
              <a:rPr lang="zh-CN" altLang="en-US" sz="1800" dirty="0" smtClean="0"/>
              <a:t>应用程序</a:t>
            </a:r>
            <a:r>
              <a:rPr lang="en-US" altLang="zh-CN" sz="1800" dirty="0" smtClean="0"/>
              <a:t>(.c)</a:t>
            </a:r>
            <a:r>
              <a:rPr lang="zh-CN" altLang="en-US" sz="1800" dirty="0" smtClean="0"/>
              <a:t>编译链接成标准的</a:t>
            </a:r>
            <a:r>
              <a:rPr lang="en-US" altLang="zh-CN" sz="1800" dirty="0" smtClean="0"/>
              <a:t>.</a:t>
            </a:r>
            <a:r>
              <a:rPr lang="en-US" altLang="zh-CN" sz="1800" dirty="0" err="1" smtClean="0"/>
              <a:t>coff</a:t>
            </a:r>
            <a:r>
              <a:rPr lang="zh-CN" altLang="en-US" sz="1800" dirty="0" smtClean="0"/>
              <a:t>可执行文件格式</a:t>
            </a:r>
            <a:endParaRPr lang="en-US" altLang="zh-CN" sz="18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由于</a:t>
            </a:r>
            <a:r>
              <a:rPr lang="en-US" altLang="zh-CN" sz="1800" dirty="0" smtClean="0"/>
              <a:t>.</a:t>
            </a:r>
            <a:r>
              <a:rPr lang="en-US" altLang="zh-CN" sz="1800" dirty="0" err="1" smtClean="0"/>
              <a:t>coff</a:t>
            </a:r>
            <a:r>
              <a:rPr lang="zh-CN" altLang="en-US" sz="1800" dirty="0" smtClean="0"/>
              <a:t>文件头比较复杂，</a:t>
            </a:r>
            <a:r>
              <a:rPr lang="en-US" altLang="zh-CN" sz="1800" dirty="0" smtClean="0"/>
              <a:t>Nachos</a:t>
            </a:r>
            <a:r>
              <a:rPr lang="zh-CN" altLang="en-US" sz="1800" dirty="0" smtClean="0"/>
              <a:t>加载运行时需要分析文件头以便识别代码位置、初始化的数据位置、未初始化的数据位置、程序入口等信息，因此利用</a:t>
            </a:r>
            <a:r>
              <a:rPr lang="en-US" altLang="zh-CN" sz="1800" dirty="0" smtClean="0"/>
              <a:t>../bin/coff2noff</a:t>
            </a:r>
            <a:r>
              <a:rPr lang="zh-CN" altLang="en-US" sz="1800" dirty="0" smtClean="0"/>
              <a:t>将</a:t>
            </a:r>
            <a:r>
              <a:rPr lang="en-US" altLang="zh-CN" sz="1800" dirty="0" smtClean="0"/>
              <a:t>.</a:t>
            </a:r>
            <a:r>
              <a:rPr lang="en-US" altLang="zh-CN" sz="1800" dirty="0" err="1" smtClean="0"/>
              <a:t>coff</a:t>
            </a:r>
            <a:r>
              <a:rPr lang="zh-CN" altLang="en-US" sz="1800" dirty="0" smtClean="0"/>
              <a:t>文件格式转换成</a:t>
            </a:r>
            <a:r>
              <a:rPr lang="en-US" altLang="zh-CN" sz="1800" dirty="0" smtClean="0"/>
              <a:t>Nachos</a:t>
            </a:r>
            <a:r>
              <a:rPr lang="zh-CN" altLang="en-US" sz="1800" dirty="0" smtClean="0"/>
              <a:t>自己定义的文件格式</a:t>
            </a:r>
            <a:r>
              <a:rPr lang="en-US" altLang="zh-CN" sz="1800" dirty="0" smtClean="0"/>
              <a:t>.</a:t>
            </a:r>
            <a:r>
              <a:rPr lang="en-US" altLang="zh-CN" sz="1800" dirty="0" err="1" smtClean="0"/>
              <a:t>noff</a:t>
            </a:r>
            <a:endParaRPr lang="en-US" altLang="zh-CN" sz="1800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1800" dirty="0"/>
              <a:t>.</a:t>
            </a:r>
            <a:r>
              <a:rPr lang="en-US" altLang="zh-CN" sz="1800" dirty="0" err="1" smtClean="0"/>
              <a:t>noff</a:t>
            </a:r>
            <a:r>
              <a:rPr lang="zh-CN" altLang="en-US" sz="1800" dirty="0" smtClean="0"/>
              <a:t>格式比较简单，便于</a:t>
            </a:r>
            <a:r>
              <a:rPr lang="en-US" altLang="zh-CN" sz="1800" dirty="0" smtClean="0"/>
              <a:t>Nachos</a:t>
            </a:r>
            <a:r>
              <a:rPr lang="zh-CN" altLang="en-US" sz="1800" dirty="0"/>
              <a:t>编程</a:t>
            </a:r>
            <a:r>
              <a:rPr lang="zh-CN" altLang="en-US" sz="1800" dirty="0" smtClean="0"/>
              <a:t>（参见</a:t>
            </a:r>
            <a:r>
              <a:rPr lang="en-US" altLang="zh-CN" sz="1800" dirty="0"/>
              <a:t>../</a:t>
            </a:r>
            <a:r>
              <a:rPr lang="en-US" altLang="zh-CN" sz="1800" dirty="0" smtClean="0"/>
              <a:t>bin/</a:t>
            </a:r>
            <a:r>
              <a:rPr lang="en-US" altLang="zh-CN" sz="1800" dirty="0" err="1" smtClean="0"/>
              <a:t>noff.h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marL="1314450" lvl="2" indent="-285750">
              <a:buFont typeface="Wingdings" panose="05000000000000000000" pitchFamily="2" charset="2"/>
              <a:buChar char="ü"/>
            </a:pPr>
            <a:r>
              <a:rPr lang="en-US" altLang="zh-CN" sz="1600" dirty="0" smtClean="0"/>
              <a:t>Nachos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Java</a:t>
            </a:r>
            <a:r>
              <a:rPr lang="zh-CN" altLang="en-US" sz="1600" dirty="0" smtClean="0"/>
              <a:t>版直接使用</a:t>
            </a:r>
            <a:r>
              <a:rPr lang="en-US" altLang="zh-CN" sz="1600" dirty="0" smtClean="0"/>
              <a:t>.</a:t>
            </a:r>
            <a:r>
              <a:rPr lang="en-US" altLang="zh-CN" sz="1600" dirty="0" err="1" smtClean="0"/>
              <a:t>coff</a:t>
            </a:r>
            <a:r>
              <a:rPr lang="zh-CN" altLang="en-US" sz="1600" dirty="0" smtClean="0"/>
              <a:t>文件格式</a:t>
            </a:r>
            <a:endParaRPr lang="en-US" altLang="zh-CN" sz="16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应用程序的加载过程可参见</a:t>
            </a:r>
            <a:r>
              <a:rPr lang="en-US" altLang="zh-CN" sz="1800" dirty="0"/>
              <a:t>../</a:t>
            </a:r>
            <a:r>
              <a:rPr lang="en-US" altLang="zh-CN" sz="1800" dirty="0" smtClean="0"/>
              <a:t>userprog/addrspace.cc</a:t>
            </a:r>
            <a:r>
              <a:rPr lang="zh-CN" altLang="en-US" sz="1800" dirty="0" smtClean="0"/>
              <a:t>中</a:t>
            </a:r>
            <a:r>
              <a:rPr lang="en-US" altLang="zh-CN" sz="1800" dirty="0" err="1" smtClean="0"/>
              <a:t>AddrSpace</a:t>
            </a:r>
            <a:r>
              <a:rPr lang="zh-CN" altLang="en-US" sz="1800" dirty="0" smtClean="0"/>
              <a:t>的构造函数</a:t>
            </a:r>
            <a:endParaRPr lang="en-US" altLang="zh-CN" sz="1800" dirty="0"/>
          </a:p>
          <a:p>
            <a:pPr marL="971550" lvl="1">
              <a:buFont typeface="Wingdings" panose="05000000000000000000" pitchFamily="2" charset="2"/>
              <a:buChar char="l"/>
            </a:pPr>
            <a:endParaRPr lang="en-US" altLang="zh-CN" sz="18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2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2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en-US" sz="22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编译</a:t>
            </a:r>
            <a:r>
              <a:rPr lang="zh-CN" altLang="en-US" dirty="0"/>
              <a:t>运行</a:t>
            </a:r>
            <a:r>
              <a:rPr lang="zh-CN" altLang="en-US" dirty="0" smtClean="0"/>
              <a:t>自己编写的</a:t>
            </a:r>
            <a:r>
              <a:rPr lang="en-US" altLang="zh-CN" dirty="0" smtClean="0"/>
              <a:t>Nachos</a:t>
            </a:r>
            <a:r>
              <a:rPr lang="zh-CN" altLang="zh-CN" dirty="0" smtClean="0"/>
              <a:t>应用程序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参考</a:t>
            </a:r>
            <a:r>
              <a:rPr lang="en-US" altLang="zh-CN" sz="2000" dirty="0" smtClean="0"/>
              <a:t>../test</a:t>
            </a:r>
            <a:r>
              <a:rPr lang="zh-CN" altLang="en-US" sz="2000" dirty="0" smtClean="0"/>
              <a:t>目录下提供的几个示例程序的语法要求编写自己的应用程序</a:t>
            </a:r>
            <a:r>
              <a:rPr lang="en-US" altLang="zh-CN" sz="2000" dirty="0" smtClean="0"/>
              <a:t>(.c)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例如编写了一个</a:t>
            </a:r>
            <a:r>
              <a:rPr lang="en-US" altLang="zh-CN" sz="2000" dirty="0" smtClean="0"/>
              <a:t>Nachos</a:t>
            </a:r>
            <a:r>
              <a:rPr lang="zh-CN" altLang="en-US" sz="2000" dirty="0" smtClean="0"/>
              <a:t>应用程序</a:t>
            </a:r>
            <a:r>
              <a:rPr lang="en-US" altLang="zh-CN" sz="2000" dirty="0" smtClean="0"/>
              <a:t>../test/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exec.c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修改</a:t>
            </a:r>
            <a:r>
              <a:rPr lang="en-US" altLang="zh-CN" sz="2000" dirty="0" smtClean="0"/>
              <a:t>../test/</a:t>
            </a:r>
            <a:r>
              <a:rPr lang="en-US" altLang="zh-CN" sz="2000" dirty="0" err="1" smtClean="0"/>
              <a:t>Makefile</a:t>
            </a:r>
            <a:endParaRPr lang="en-US" altLang="zh-CN" sz="2000" dirty="0" smtClean="0"/>
          </a:p>
          <a:p>
            <a:pPr marL="971550" lvl="1"/>
            <a:r>
              <a:rPr lang="zh-CN" altLang="en-US" sz="1800" dirty="0" smtClean="0"/>
              <a:t>将大约第</a:t>
            </a:r>
            <a:r>
              <a:rPr lang="en-US" altLang="zh-CN" sz="1800" dirty="0" smtClean="0"/>
              <a:t>53</a:t>
            </a:r>
            <a:r>
              <a:rPr lang="zh-CN" altLang="en-US" sz="1800" dirty="0" smtClean="0"/>
              <a:t>行的</a:t>
            </a:r>
            <a:r>
              <a:rPr lang="en-US" altLang="zh-CN" sz="1800" dirty="0" smtClean="0"/>
              <a:t>targets </a:t>
            </a:r>
            <a:r>
              <a:rPr lang="en-US" altLang="zh-CN" sz="1800" dirty="0"/>
              <a:t>= halt shell </a:t>
            </a:r>
            <a:r>
              <a:rPr lang="en-US" altLang="zh-CN" sz="1800" dirty="0" err="1"/>
              <a:t>matmult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sort </a:t>
            </a:r>
            <a:r>
              <a:rPr lang="zh-CN" altLang="en-US" sz="1800" dirty="0" smtClean="0"/>
              <a:t>修改为</a:t>
            </a:r>
            <a:endParaRPr lang="en-US" altLang="zh-CN" sz="1800" dirty="0" smtClean="0"/>
          </a:p>
          <a:p>
            <a:pPr marL="971550" lvl="1"/>
            <a:r>
              <a:rPr lang="en-US" altLang="zh-CN" sz="1800" dirty="0"/>
              <a:t>targets = halt shell </a:t>
            </a:r>
            <a:r>
              <a:rPr lang="en-US" altLang="zh-CN" sz="1800" dirty="0" err="1"/>
              <a:t>matmult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sort </a:t>
            </a:r>
            <a:r>
              <a:rPr lang="en-US" altLang="zh-CN" sz="1800" dirty="0" smtClean="0">
                <a:solidFill>
                  <a:srgbClr val="0016E2"/>
                </a:solidFill>
              </a:rPr>
              <a:t>exec</a:t>
            </a:r>
            <a:endParaRPr lang="en-US" altLang="zh-CN" sz="1800" dirty="0">
              <a:solidFill>
                <a:srgbClr val="0016E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保存后运行</a:t>
            </a:r>
            <a:r>
              <a:rPr lang="en-US" altLang="zh-CN" sz="2000" dirty="0" smtClean="0"/>
              <a:t>make</a:t>
            </a:r>
            <a:r>
              <a:rPr lang="zh-CN" altLang="en-US" sz="2000" dirty="0" smtClean="0"/>
              <a:t>，如果编译成功，</a:t>
            </a:r>
            <a:r>
              <a:rPr lang="en-US" altLang="zh-CN" sz="2000" dirty="0" smtClean="0"/>
              <a:t>../test</a:t>
            </a:r>
            <a:r>
              <a:rPr lang="zh-CN" altLang="en-US" sz="2000" dirty="0" smtClean="0"/>
              <a:t>目录中会产生文件</a:t>
            </a:r>
            <a:r>
              <a:rPr lang="en-US" altLang="zh-CN" sz="2000" dirty="0" err="1" smtClean="0"/>
              <a:t>exec.noff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在</a:t>
            </a:r>
            <a:r>
              <a:rPr lang="en-US" altLang="zh-CN" sz="2000" dirty="0" smtClean="0"/>
              <a:t>../</a:t>
            </a:r>
            <a:r>
              <a:rPr lang="en-US" altLang="zh-CN" sz="2000" dirty="0" err="1" smtClean="0"/>
              <a:t>userprog</a:t>
            </a:r>
            <a:r>
              <a:rPr lang="zh-CN" altLang="en-US" sz="2000" dirty="0" smtClean="0"/>
              <a:t>目录下，命令</a:t>
            </a:r>
            <a:r>
              <a:rPr lang="en-US" altLang="zh-CN" sz="2000" dirty="0" smtClean="0"/>
              <a:t>nachos –x </a:t>
            </a:r>
            <a:r>
              <a:rPr lang="en-US" altLang="zh-CN" sz="2000" dirty="0" err="1" smtClean="0"/>
              <a:t>exec.noff</a:t>
            </a:r>
            <a:r>
              <a:rPr lang="zh-CN" altLang="en-US" sz="2000" dirty="0" smtClean="0"/>
              <a:t>可加载执行应用程序</a:t>
            </a:r>
            <a:r>
              <a:rPr lang="en-US" altLang="zh-CN" sz="2000" dirty="0" err="1" smtClean="0"/>
              <a:t>exec.noff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endParaRPr lang="en-US" altLang="zh-CN" sz="18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2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2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en-US" sz="22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</a:t>
            </a:r>
            <a:r>
              <a:rPr lang="zh-CN" altLang="zh-CN" dirty="0" smtClean="0"/>
              <a:t>应用程序</a:t>
            </a:r>
            <a:r>
              <a:rPr lang="zh-CN" altLang="en-US" dirty="0" smtClean="0"/>
              <a:t>创建</a:t>
            </a:r>
            <a:r>
              <a:rPr lang="zh-CN" altLang="zh-CN" dirty="0" smtClean="0"/>
              <a:t>进程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/>
              <a:t>目前</a:t>
            </a:r>
            <a:r>
              <a:rPr lang="en-US" altLang="zh-CN" sz="2000" dirty="0"/>
              <a:t>Nachos</a:t>
            </a:r>
            <a:r>
              <a:rPr lang="zh-CN" altLang="zh-CN" sz="2000" dirty="0"/>
              <a:t>只支持单进程机制，不支持多进程机制</a:t>
            </a:r>
            <a:r>
              <a:rPr lang="zh-CN" altLang="zh-CN" sz="2000" dirty="0" smtClean="0"/>
              <a:t>；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 smtClean="0"/>
              <a:t>实现</a:t>
            </a:r>
            <a:r>
              <a:rPr lang="zh-CN" altLang="zh-CN" sz="2000" dirty="0"/>
              <a:t>了</a:t>
            </a:r>
            <a:r>
              <a:rPr lang="en-US" altLang="zh-CN" sz="2000" dirty="0"/>
              <a:t>Exec()</a:t>
            </a:r>
            <a:r>
              <a:rPr lang="zh-CN" altLang="zh-CN" sz="2000" dirty="0"/>
              <a:t>后，当主进程调用</a:t>
            </a:r>
            <a:r>
              <a:rPr lang="en-US" altLang="zh-CN" sz="2000" dirty="0"/>
              <a:t>Exec(file)</a:t>
            </a:r>
            <a:r>
              <a:rPr lang="zh-CN" altLang="zh-CN" sz="2000" dirty="0"/>
              <a:t>，就为</a:t>
            </a:r>
            <a:r>
              <a:rPr lang="en-US" altLang="zh-CN" sz="2000" dirty="0"/>
              <a:t>Nachos</a:t>
            </a:r>
            <a:r>
              <a:rPr lang="zh-CN" altLang="zh-CN" sz="2000" dirty="0"/>
              <a:t>可执行程序</a:t>
            </a:r>
            <a:r>
              <a:rPr lang="en-US" altLang="zh-CN" sz="2000" dirty="0"/>
              <a:t>file</a:t>
            </a:r>
            <a:r>
              <a:rPr lang="zh-CN" altLang="zh-CN" sz="2000" dirty="0"/>
              <a:t>创建一个（子）进程，与主进程并发执行，可以认为实现了多进程机制；</a:t>
            </a:r>
            <a:endParaRPr lang="zh-CN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/>
              <a:t>目前</a:t>
            </a:r>
            <a:r>
              <a:rPr lang="en-US" altLang="zh-CN" sz="2000" dirty="0"/>
              <a:t>Nachos</a:t>
            </a:r>
            <a:r>
              <a:rPr lang="zh-CN" altLang="zh-CN" sz="2000" dirty="0"/>
              <a:t>也不支持用户多线程机制，系统调用</a:t>
            </a:r>
            <a:r>
              <a:rPr lang="en-US" altLang="zh-CN" sz="2000" dirty="0"/>
              <a:t>Fork()</a:t>
            </a:r>
            <a:r>
              <a:rPr lang="zh-CN" altLang="zh-CN" sz="2000" dirty="0"/>
              <a:t>及</a:t>
            </a:r>
            <a:r>
              <a:rPr lang="en-US" altLang="zh-CN" sz="2000" dirty="0"/>
              <a:t>Yield()</a:t>
            </a:r>
            <a:r>
              <a:rPr lang="zh-CN" altLang="zh-CN" sz="2000" dirty="0"/>
              <a:t>实现后可支持用户多线程；</a:t>
            </a:r>
            <a:endParaRPr lang="zh-CN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/>
              <a:t>理论上讲，系统应该为进程创建一个</a:t>
            </a:r>
            <a:r>
              <a:rPr lang="en-US" altLang="zh-CN" sz="2000" dirty="0"/>
              <a:t>PCB</a:t>
            </a:r>
            <a:r>
              <a:rPr lang="zh-CN" altLang="zh-CN" sz="2000" dirty="0"/>
              <a:t>，为其代码、数据、栈、堆分配相应的地址空间；</a:t>
            </a:r>
            <a:endParaRPr lang="zh-CN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 smtClean="0"/>
              <a:t>目前</a:t>
            </a:r>
            <a:r>
              <a:rPr lang="en-US" altLang="zh-CN" sz="2000" dirty="0"/>
              <a:t>Nachos</a:t>
            </a:r>
            <a:r>
              <a:rPr lang="zh-CN" altLang="zh-CN" sz="2000" dirty="0"/>
              <a:t>系统为应用程序创建的进程没有显式地为其创建</a:t>
            </a:r>
            <a:r>
              <a:rPr lang="en-US" altLang="zh-CN" sz="2000" dirty="0" smtClean="0"/>
              <a:t>PCB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 smtClean="0"/>
              <a:t>PCB</a:t>
            </a:r>
            <a:r>
              <a:rPr lang="zh-CN" altLang="zh-CN" sz="2000" dirty="0"/>
              <a:t>中包括的进程的属性分散到几个相关的类对象中（如</a:t>
            </a:r>
            <a:r>
              <a:rPr lang="en-US" altLang="zh-CN" sz="2000" dirty="0" err="1"/>
              <a:t>AddrSapce</a:t>
            </a:r>
            <a:r>
              <a:rPr lang="zh-CN" altLang="zh-CN" sz="2000" dirty="0"/>
              <a:t>类、</a:t>
            </a:r>
            <a:r>
              <a:rPr lang="en-US" altLang="zh-CN" sz="2000" dirty="0"/>
              <a:t>Thread</a:t>
            </a:r>
            <a:r>
              <a:rPr lang="zh-CN" altLang="zh-CN" sz="2000" dirty="0"/>
              <a:t>类），地址空间中只有代码、数据及栈，不包含堆（由于</a:t>
            </a:r>
            <a:r>
              <a:rPr lang="en-US" altLang="zh-CN" sz="2000" dirty="0"/>
              <a:t>Nachos</a:t>
            </a:r>
            <a:r>
              <a:rPr lang="zh-CN" altLang="zh-CN" sz="2000" dirty="0"/>
              <a:t>的应用程序功能比较简单，主要是为了测试系统调用）。</a:t>
            </a:r>
            <a:endParaRPr lang="zh-CN" altLang="zh-CN" sz="20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</a:t>
            </a:r>
            <a:r>
              <a:rPr lang="zh-CN" altLang="zh-CN" dirty="0"/>
              <a:t>应用程序</a:t>
            </a:r>
            <a:r>
              <a:rPr lang="zh-CN" altLang="en-US" dirty="0"/>
              <a:t>创建</a:t>
            </a:r>
            <a:r>
              <a:rPr lang="zh-CN" altLang="zh-CN" dirty="0"/>
              <a:t>进程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 smtClean="0"/>
              <a:t>../userprog/protest.cc</a:t>
            </a:r>
            <a:r>
              <a:rPr lang="zh-CN" altLang="en-US" sz="2000" dirty="0" smtClean="0"/>
              <a:t>的</a:t>
            </a:r>
            <a:r>
              <a:rPr lang="en-US" altLang="zh-CN" sz="2000" dirty="0" err="1"/>
              <a:t>StartProcess</a:t>
            </a:r>
            <a:r>
              <a:rPr lang="en-US" altLang="zh-CN" sz="2000" dirty="0"/>
              <a:t>(char *filename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加载运行</a:t>
            </a:r>
            <a:r>
              <a:rPr lang="en-US" altLang="zh-CN" sz="2000" dirty="0" smtClean="0"/>
              <a:t>Nachos</a:t>
            </a:r>
            <a:r>
              <a:rPr lang="zh-CN" altLang="en-US" sz="2000" dirty="0" smtClean="0"/>
              <a:t>应用程序</a:t>
            </a:r>
            <a:r>
              <a:rPr lang="en-US" altLang="zh-CN" sz="2000" dirty="0" smtClean="0"/>
              <a:t>filename</a:t>
            </a:r>
            <a:r>
              <a:rPr lang="zh-CN" altLang="en-US" sz="2000" dirty="0" smtClean="0"/>
              <a:t>，如</a:t>
            </a:r>
            <a:r>
              <a:rPr lang="en-US" altLang="zh-CN" sz="2000" dirty="0" smtClean="0"/>
              <a:t>../test/</a:t>
            </a:r>
            <a:r>
              <a:rPr lang="en-US" altLang="zh-CN" sz="2000" dirty="0" err="1" smtClean="0"/>
              <a:t>halt.noff</a:t>
            </a:r>
            <a:endParaRPr lang="en-US" altLang="zh-CN" sz="2000" dirty="0" smtClean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v</a:t>
            </a:r>
            <a:r>
              <a:rPr lang="en-US" altLang="zh-CN" sz="1600" dirty="0" smtClean="0"/>
              <a:t>oid </a:t>
            </a:r>
            <a:r>
              <a:rPr lang="en-US" altLang="zh-CN" sz="1600" dirty="0" err="1" smtClean="0"/>
              <a:t>StartProcess</a:t>
            </a:r>
            <a:r>
              <a:rPr lang="en-US" altLang="zh-CN" sz="1600" dirty="0" smtClean="0"/>
              <a:t>(char </a:t>
            </a:r>
            <a:r>
              <a:rPr lang="en-US" altLang="zh-CN" sz="1600" dirty="0"/>
              <a:t>*filename)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{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OpenFile</a:t>
            </a:r>
            <a:r>
              <a:rPr lang="en-US" altLang="zh-CN" sz="1600" dirty="0"/>
              <a:t> *executable = </a:t>
            </a:r>
            <a:r>
              <a:rPr lang="en-US" altLang="zh-CN" sz="1600" dirty="0" err="1"/>
              <a:t>fileSystem</a:t>
            </a:r>
            <a:r>
              <a:rPr lang="en-US" altLang="zh-CN" sz="1600" dirty="0"/>
              <a:t>-&gt;Open(filename);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AddrSpace</a:t>
            </a:r>
            <a:r>
              <a:rPr lang="en-US" altLang="zh-CN" sz="1600" dirty="0"/>
              <a:t> *space</a:t>
            </a:r>
            <a:r>
              <a:rPr lang="en-US" altLang="zh-CN" sz="1600" dirty="0" smtClean="0"/>
              <a:t>;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    if (executable == NULL) {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       </a:t>
            </a:r>
            <a:r>
              <a:rPr lang="en-US" altLang="zh-CN" sz="1600" dirty="0" err="1" smtClean="0"/>
              <a:t>printf</a:t>
            </a:r>
            <a:r>
              <a:rPr lang="en-US" altLang="zh-CN" sz="1600" dirty="0"/>
              <a:t>("Unable to open file %s\n", filename);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       return</a:t>
            </a:r>
            <a:r>
              <a:rPr lang="en-US" altLang="zh-CN" sz="1600" dirty="0"/>
              <a:t>;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    }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b="1" dirty="0">
                <a:solidFill>
                  <a:srgbClr val="0016E2"/>
                </a:solidFill>
              </a:rPr>
              <a:t>    space = new </a:t>
            </a:r>
            <a:r>
              <a:rPr lang="en-US" altLang="zh-CN" sz="1600" b="1" dirty="0" err="1">
                <a:solidFill>
                  <a:srgbClr val="0016E2"/>
                </a:solidFill>
              </a:rPr>
              <a:t>AddrSpace</a:t>
            </a:r>
            <a:r>
              <a:rPr lang="en-US" altLang="zh-CN" sz="1600" b="1" dirty="0">
                <a:solidFill>
                  <a:srgbClr val="0016E2"/>
                </a:solidFill>
              </a:rPr>
              <a:t>(executable);    </a:t>
            </a:r>
            <a:endParaRPr lang="en-US" altLang="zh-CN" sz="1600" b="1" dirty="0">
              <a:solidFill>
                <a:srgbClr val="0016E2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b="1" dirty="0">
                <a:solidFill>
                  <a:srgbClr val="C00000"/>
                </a:solidFill>
              </a:rPr>
              <a:t>    </a:t>
            </a:r>
            <a:r>
              <a:rPr lang="en-US" altLang="zh-CN" sz="1600" b="1" dirty="0" err="1">
                <a:solidFill>
                  <a:srgbClr val="C00000"/>
                </a:solidFill>
              </a:rPr>
              <a:t>currentThread</a:t>
            </a:r>
            <a:r>
              <a:rPr lang="en-US" altLang="zh-CN" sz="1600" b="1" dirty="0">
                <a:solidFill>
                  <a:srgbClr val="C00000"/>
                </a:solidFill>
              </a:rPr>
              <a:t>-&gt;space = space;</a:t>
            </a:r>
            <a:endParaRPr lang="en-US" altLang="zh-CN" sz="1600" b="1" dirty="0">
              <a:solidFill>
                <a:srgbClr val="C00000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 smtClean="0"/>
              <a:t>    </a:t>
            </a:r>
            <a:r>
              <a:rPr lang="en-US" altLang="zh-CN" sz="1600" dirty="0"/>
              <a:t>delete executable;		</a:t>
            </a:r>
            <a:r>
              <a:rPr lang="en-US" altLang="zh-CN" sz="1600" dirty="0" smtClean="0"/>
              <a:t>// </a:t>
            </a:r>
            <a:r>
              <a:rPr lang="en-US" altLang="zh-CN" sz="1600" dirty="0"/>
              <a:t>close file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 smtClean="0">
                <a:solidFill>
                  <a:srgbClr val="7030A0"/>
                </a:solidFill>
              </a:rPr>
              <a:t>    </a:t>
            </a:r>
            <a:r>
              <a:rPr lang="en-US" altLang="zh-CN" sz="1600" b="1" dirty="0">
                <a:solidFill>
                  <a:srgbClr val="7030A0"/>
                </a:solidFill>
              </a:rPr>
              <a:t>space-&gt;</a:t>
            </a:r>
            <a:r>
              <a:rPr lang="en-US" altLang="zh-CN" sz="1600" b="1" dirty="0" err="1">
                <a:solidFill>
                  <a:srgbClr val="7030A0"/>
                </a:solidFill>
              </a:rPr>
              <a:t>InitRegisters</a:t>
            </a:r>
            <a:r>
              <a:rPr lang="en-US" altLang="zh-CN" sz="1600" b="1" dirty="0">
                <a:solidFill>
                  <a:srgbClr val="7030A0"/>
                </a:solidFill>
              </a:rPr>
              <a:t>();</a:t>
            </a:r>
            <a:r>
              <a:rPr lang="en-US" altLang="zh-CN" sz="1600" dirty="0">
                <a:solidFill>
                  <a:srgbClr val="7030A0"/>
                </a:solidFill>
              </a:rPr>
              <a:t>	</a:t>
            </a:r>
            <a:r>
              <a:rPr lang="en-US" altLang="zh-CN" sz="1600" dirty="0"/>
              <a:t>	// set the initial register values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    </a:t>
            </a:r>
            <a:r>
              <a:rPr lang="en-US" altLang="zh-CN" sz="1600" b="1" dirty="0">
                <a:solidFill>
                  <a:srgbClr val="7030A0"/>
                </a:solidFill>
              </a:rPr>
              <a:t>space-&gt;</a:t>
            </a:r>
            <a:r>
              <a:rPr lang="en-US" altLang="zh-CN" sz="1600" b="1" dirty="0" err="1">
                <a:solidFill>
                  <a:srgbClr val="7030A0"/>
                </a:solidFill>
              </a:rPr>
              <a:t>RestoreState</a:t>
            </a:r>
            <a:r>
              <a:rPr lang="en-US" altLang="zh-CN" sz="1600" b="1" dirty="0">
                <a:solidFill>
                  <a:srgbClr val="7030A0"/>
                </a:solidFill>
              </a:rPr>
              <a:t>();	</a:t>
            </a:r>
            <a:r>
              <a:rPr lang="en-US" altLang="zh-CN" sz="1600" dirty="0"/>
              <a:t>	// load page table register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b="1" dirty="0" smtClean="0">
                <a:solidFill>
                  <a:srgbClr val="7030A0"/>
                </a:solidFill>
              </a:rPr>
              <a:t>    </a:t>
            </a:r>
            <a:r>
              <a:rPr lang="en-US" altLang="zh-CN" sz="1600" b="1" dirty="0">
                <a:solidFill>
                  <a:srgbClr val="7030A0"/>
                </a:solidFill>
              </a:rPr>
              <a:t>machine-&gt;Run();	</a:t>
            </a:r>
            <a:r>
              <a:rPr lang="en-US" altLang="zh-CN" sz="1600" dirty="0"/>
              <a:t>	</a:t>
            </a:r>
            <a:r>
              <a:rPr lang="en-US" altLang="zh-CN" sz="1600" dirty="0" smtClean="0"/>
              <a:t>// </a:t>
            </a:r>
            <a:r>
              <a:rPr lang="en-US" altLang="zh-CN" sz="1600" dirty="0"/>
              <a:t>jump to the user </a:t>
            </a:r>
            <a:r>
              <a:rPr lang="en-US" altLang="zh-CN" sz="1600" dirty="0" err="1"/>
              <a:t>progam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    ASSERT(FALSE);		</a:t>
            </a:r>
            <a:r>
              <a:rPr lang="en-US" altLang="zh-CN" sz="1600" dirty="0" smtClean="0"/>
              <a:t>// </a:t>
            </a:r>
            <a:r>
              <a:rPr lang="en-US" altLang="zh-CN" sz="1600" dirty="0"/>
              <a:t>machine-&gt;Run never returns;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					// the address space exits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					// by doing the </a:t>
            </a:r>
            <a:r>
              <a:rPr lang="en-US" altLang="zh-CN" sz="1600" dirty="0" err="1"/>
              <a:t>syscall</a:t>
            </a:r>
            <a:r>
              <a:rPr lang="en-US" altLang="zh-CN" sz="1600" dirty="0"/>
              <a:t> "exit"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}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indent="0">
              <a:lnSpc>
                <a:spcPct val="100000"/>
              </a:lnSpc>
              <a:buNone/>
            </a:pPr>
            <a:r>
              <a:rPr lang="en-US" altLang="zh-CN" kern="1200" dirty="0" err="1">
                <a:latin typeface="+mj-lt"/>
                <a:ea typeface="+mj-ea"/>
                <a:cs typeface="+mj-cs"/>
              </a:rPr>
              <a:t>StartProcess</a:t>
            </a:r>
            <a:r>
              <a:rPr lang="en-US" altLang="zh-CN" kern="1200" dirty="0">
                <a:latin typeface="+mj-lt"/>
                <a:ea typeface="+mj-ea"/>
                <a:cs typeface="+mj-cs"/>
              </a:rPr>
              <a:t>(char *filename)</a:t>
            </a:r>
            <a:endParaRPr lang="en-US" altLang="zh-CN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rgbClr val="0016E2"/>
                </a:solidFill>
              </a:rPr>
              <a:t>space = new </a:t>
            </a:r>
            <a:r>
              <a:rPr lang="en-US" altLang="zh-CN" sz="2000" dirty="0" err="1">
                <a:solidFill>
                  <a:srgbClr val="0016E2"/>
                </a:solidFill>
              </a:rPr>
              <a:t>AddrSpace</a:t>
            </a:r>
            <a:r>
              <a:rPr lang="en-US" altLang="zh-CN" sz="2000" dirty="0">
                <a:solidFill>
                  <a:srgbClr val="0016E2"/>
                </a:solidFill>
              </a:rPr>
              <a:t>(executable);    </a:t>
            </a:r>
            <a:endParaRPr lang="en-US" altLang="zh-CN" sz="2000" dirty="0">
              <a:solidFill>
                <a:srgbClr val="0016E2"/>
              </a:solidFill>
            </a:endParaRPr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分析文件头，根据头部信息确定代码段、已初始化的数据段、未初始化的数据的在文件中的位置</a:t>
            </a:r>
            <a:endParaRPr lang="en-US" altLang="zh-CN" sz="18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为应用程序创建页表</a:t>
            </a:r>
            <a:endParaRPr lang="en-US" altLang="zh-CN" sz="18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为应用程序分配空闲帧，将应用程序的各段装入主存</a:t>
            </a:r>
            <a:endParaRPr lang="en-US" altLang="zh-CN" sz="18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在页表中建立虚页与帧的对应关系</a:t>
            </a:r>
            <a:endParaRPr lang="en-US" altLang="zh-CN" sz="18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参见构造函数</a:t>
            </a:r>
            <a:r>
              <a:rPr lang="en-US" altLang="zh-CN" sz="1800" b="1" dirty="0" err="1" smtClean="0">
                <a:solidFill>
                  <a:srgbClr val="0016E2"/>
                </a:solidFill>
              </a:rPr>
              <a:t>AddrSpace</a:t>
            </a:r>
            <a:r>
              <a:rPr lang="en-US" altLang="zh-CN" sz="1800" b="1" dirty="0" smtClean="0">
                <a:solidFill>
                  <a:srgbClr val="0016E2"/>
                </a:solidFill>
              </a:rPr>
              <a:t>::</a:t>
            </a:r>
            <a:r>
              <a:rPr lang="en-US" altLang="zh-CN" sz="1800" b="1" dirty="0" err="1" smtClean="0">
                <a:solidFill>
                  <a:srgbClr val="0016E2"/>
                </a:solidFill>
              </a:rPr>
              <a:t>AddrSpace</a:t>
            </a:r>
            <a:r>
              <a:rPr lang="en-US" altLang="zh-CN" sz="1800" b="1" dirty="0" smtClean="0">
                <a:solidFill>
                  <a:srgbClr val="0016E2"/>
                </a:solidFill>
              </a:rPr>
              <a:t>()</a:t>
            </a:r>
            <a:endParaRPr lang="en-US" altLang="zh-CN" sz="18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 err="1" smtClean="0">
                <a:solidFill>
                  <a:srgbClr val="C00000"/>
                </a:solidFill>
              </a:rPr>
              <a:t>currentThread</a:t>
            </a:r>
            <a:r>
              <a:rPr lang="en-US" altLang="zh-CN" sz="2000" dirty="0" smtClean="0">
                <a:solidFill>
                  <a:srgbClr val="C00000"/>
                </a:solidFill>
              </a:rPr>
              <a:t>-</a:t>
            </a:r>
            <a:r>
              <a:rPr lang="en-US" altLang="zh-CN" sz="2000" dirty="0">
                <a:solidFill>
                  <a:srgbClr val="C00000"/>
                </a:solidFill>
              </a:rPr>
              <a:t>&gt;space = space;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将用户线程映射到核心线程（主进程映射到主线程</a:t>
            </a:r>
            <a:r>
              <a:rPr lang="en-US" altLang="zh-CN" sz="1800" dirty="0" smtClean="0"/>
              <a:t>main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回顾</a:t>
            </a:r>
            <a:r>
              <a:rPr lang="en-US" altLang="zh-CN" sz="1800" dirty="0" smtClean="0"/>
              <a:t>Thread</a:t>
            </a:r>
            <a:r>
              <a:rPr lang="zh-CN" altLang="en-US" sz="1800" dirty="0" smtClean="0"/>
              <a:t>类，通过公共的成员变量 </a:t>
            </a:r>
            <a:r>
              <a:rPr lang="en-US" altLang="zh-CN" sz="1800" dirty="0" err="1" smtClean="0"/>
              <a:t>AddrSpace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*</a:t>
            </a:r>
            <a:r>
              <a:rPr lang="en-US" altLang="zh-CN" sz="1800" dirty="0" smtClean="0"/>
              <a:t>space</a:t>
            </a:r>
            <a:r>
              <a:rPr lang="zh-CN" altLang="en-US" sz="1800" dirty="0" smtClean="0"/>
              <a:t>建立线程与用户进程的关联</a:t>
            </a:r>
            <a:endParaRPr lang="en-US" altLang="zh-CN" sz="18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考察</a:t>
            </a:r>
            <a:r>
              <a:rPr lang="en-US" altLang="zh-CN" sz="1800" dirty="0">
                <a:solidFill>
                  <a:srgbClr val="7030A0"/>
                </a:solidFill>
              </a:rPr>
              <a:t>Scheduler::Run (Thread *</a:t>
            </a:r>
            <a:r>
              <a:rPr lang="en-US" altLang="zh-CN" sz="1800" dirty="0" err="1">
                <a:solidFill>
                  <a:srgbClr val="7030A0"/>
                </a:solidFill>
              </a:rPr>
              <a:t>nextThread</a:t>
            </a:r>
            <a:r>
              <a:rPr lang="en-US" altLang="zh-CN" sz="1800" dirty="0">
                <a:solidFill>
                  <a:srgbClr val="7030A0"/>
                </a:solidFill>
              </a:rPr>
              <a:t>)</a:t>
            </a:r>
            <a:r>
              <a:rPr lang="en-US" altLang="zh-CN" sz="1800" dirty="0"/>
              <a:t> </a:t>
            </a:r>
            <a:r>
              <a:rPr lang="zh-CN" altLang="en-US" sz="1800" dirty="0" smtClean="0"/>
              <a:t>，</a:t>
            </a:r>
            <a:r>
              <a:rPr lang="en-US" altLang="zh-CN" sz="1800" dirty="0"/>
              <a:t> </a:t>
            </a:r>
            <a:r>
              <a:rPr lang="zh-CN" altLang="en-US" sz="1800" dirty="0" smtClean="0"/>
              <a:t>当</a:t>
            </a:r>
            <a:r>
              <a:rPr lang="en-US" altLang="zh-CN" sz="1800" dirty="0" smtClean="0"/>
              <a:t>space != NULL</a:t>
            </a:r>
            <a:r>
              <a:rPr lang="zh-CN" altLang="en-US" sz="1800" dirty="0" smtClean="0"/>
              <a:t>时，核心线程保存与恢复的是用户进程的上下文，执行的是应用程序代码</a:t>
            </a:r>
            <a:endParaRPr lang="en-US" altLang="zh-CN" sz="1800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StartProcess</a:t>
            </a:r>
            <a:r>
              <a:rPr lang="en-US" altLang="zh-CN" dirty="0"/>
              <a:t>(char *filename)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rgbClr val="01080B"/>
                </a:solidFill>
              </a:rPr>
              <a:t>下述三条语句建立应用进程的运行环境，启动进程的执行</a:t>
            </a:r>
            <a:endParaRPr lang="en-US" altLang="zh-CN" sz="2000" dirty="0" smtClean="0">
              <a:solidFill>
                <a:srgbClr val="01080B"/>
              </a:solidFill>
            </a:endParaRPr>
          </a:p>
          <a:p>
            <a:pPr marL="971550"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sz="1800" b="1" dirty="0" smtClean="0">
                <a:solidFill>
                  <a:srgbClr val="7030A0"/>
                </a:solidFill>
              </a:rPr>
              <a:t>space-</a:t>
            </a:r>
            <a:r>
              <a:rPr lang="en-US" altLang="zh-CN" sz="1800" b="1" dirty="0">
                <a:solidFill>
                  <a:srgbClr val="7030A0"/>
                </a:solidFill>
              </a:rPr>
              <a:t>&gt;</a:t>
            </a:r>
            <a:r>
              <a:rPr lang="en-US" altLang="zh-CN" sz="1800" b="1" dirty="0" err="1">
                <a:solidFill>
                  <a:srgbClr val="7030A0"/>
                </a:solidFill>
              </a:rPr>
              <a:t>InitRegisters</a:t>
            </a:r>
            <a:r>
              <a:rPr lang="en-US" altLang="zh-CN" sz="1800" b="1" dirty="0">
                <a:solidFill>
                  <a:srgbClr val="7030A0"/>
                </a:solidFill>
              </a:rPr>
              <a:t>();</a:t>
            </a:r>
            <a:r>
              <a:rPr lang="en-US" altLang="zh-CN" sz="1800" dirty="0">
                <a:solidFill>
                  <a:srgbClr val="7030A0"/>
                </a:solidFill>
              </a:rPr>
              <a:t>	</a:t>
            </a:r>
            <a:r>
              <a:rPr lang="en-US" altLang="zh-CN" sz="1800" dirty="0"/>
              <a:t>	// set the initial register values</a:t>
            </a:r>
            <a:endParaRPr lang="en-US" altLang="zh-CN" sz="1800" dirty="0"/>
          </a:p>
          <a:p>
            <a:pPr marL="971550"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sz="1800" b="1" dirty="0" smtClean="0">
                <a:solidFill>
                  <a:srgbClr val="7030A0"/>
                </a:solidFill>
              </a:rPr>
              <a:t>space-</a:t>
            </a:r>
            <a:r>
              <a:rPr lang="en-US" altLang="zh-CN" sz="1800" b="1" dirty="0">
                <a:solidFill>
                  <a:srgbClr val="7030A0"/>
                </a:solidFill>
              </a:rPr>
              <a:t>&gt;</a:t>
            </a:r>
            <a:r>
              <a:rPr lang="en-US" altLang="zh-CN" sz="1800" b="1" dirty="0" err="1">
                <a:solidFill>
                  <a:srgbClr val="7030A0"/>
                </a:solidFill>
              </a:rPr>
              <a:t>RestoreState</a:t>
            </a:r>
            <a:r>
              <a:rPr lang="en-US" altLang="zh-CN" sz="1800" b="1" dirty="0">
                <a:solidFill>
                  <a:srgbClr val="7030A0"/>
                </a:solidFill>
              </a:rPr>
              <a:t>();	</a:t>
            </a:r>
            <a:r>
              <a:rPr lang="en-US" altLang="zh-CN" sz="1800" dirty="0"/>
              <a:t>	// load page table register</a:t>
            </a:r>
            <a:endParaRPr lang="en-US" altLang="zh-CN" sz="1800" dirty="0"/>
          </a:p>
          <a:p>
            <a:pPr marL="971550"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sz="1800" b="1" dirty="0" smtClean="0">
                <a:solidFill>
                  <a:srgbClr val="7030A0"/>
                </a:solidFill>
              </a:rPr>
              <a:t>machine-</a:t>
            </a:r>
            <a:r>
              <a:rPr lang="en-US" altLang="zh-CN" sz="1800" b="1" dirty="0">
                <a:solidFill>
                  <a:srgbClr val="7030A0"/>
                </a:solidFill>
              </a:rPr>
              <a:t>&gt;Run</a:t>
            </a:r>
            <a:r>
              <a:rPr lang="en-US" altLang="zh-CN" sz="1800" b="1" dirty="0" smtClean="0">
                <a:solidFill>
                  <a:srgbClr val="7030A0"/>
                </a:solidFill>
              </a:rPr>
              <a:t>();</a:t>
            </a:r>
            <a:endParaRPr lang="en-US" altLang="zh-CN" sz="1800" b="1" dirty="0" smtClean="0">
              <a:solidFill>
                <a:srgbClr val="7030A0"/>
              </a:solidFill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rgbClr val="7030A0"/>
                </a:solidFill>
              </a:rPr>
              <a:t>space-&gt;</a:t>
            </a:r>
            <a:r>
              <a:rPr lang="en-US" altLang="zh-CN" sz="2000" b="1" dirty="0" err="1">
                <a:solidFill>
                  <a:srgbClr val="7030A0"/>
                </a:solidFill>
              </a:rPr>
              <a:t>RestoreState</a:t>
            </a:r>
            <a:r>
              <a:rPr lang="en-US" altLang="zh-CN" sz="2000" b="1" dirty="0" smtClean="0">
                <a:solidFill>
                  <a:srgbClr val="7030A0"/>
                </a:solidFill>
              </a:rPr>
              <a:t>();</a:t>
            </a:r>
            <a:endParaRPr lang="en-US" altLang="zh-CN" sz="2000" b="1" dirty="0" smtClean="0">
              <a:solidFill>
                <a:srgbClr val="7030A0"/>
              </a:solidFill>
            </a:endParaRPr>
          </a:p>
          <a:p>
            <a:pPr marL="971550"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solidFill>
                  <a:srgbClr val="006600"/>
                </a:solidFill>
              </a:rPr>
              <a:t>将核心（</a:t>
            </a:r>
            <a:r>
              <a:rPr lang="en-US" altLang="zh-CN" sz="1800" dirty="0" smtClean="0">
                <a:solidFill>
                  <a:srgbClr val="006600"/>
                </a:solidFill>
              </a:rPr>
              <a:t>CPU</a:t>
            </a:r>
            <a:r>
              <a:rPr lang="zh-CN" altLang="en-US" sz="1800" dirty="0" smtClean="0">
                <a:solidFill>
                  <a:srgbClr val="006600"/>
                </a:solidFill>
              </a:rPr>
              <a:t>）维护的页表关联到用户进程页表</a:t>
            </a:r>
            <a:endParaRPr lang="en-US" altLang="zh-CN" sz="1800" dirty="0" smtClean="0">
              <a:solidFill>
                <a:srgbClr val="006600"/>
              </a:solidFill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rgbClr val="01080B"/>
                </a:solidFill>
              </a:rPr>
              <a:t>主进程（父进程）创建后立即执行</a:t>
            </a:r>
            <a:endParaRPr lang="en-US" altLang="zh-CN" sz="2000" dirty="0" smtClean="0">
              <a:solidFill>
                <a:srgbClr val="01080B"/>
              </a:solidFill>
            </a:endParaRPr>
          </a:p>
          <a:p>
            <a:pPr marL="971550"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solidFill>
                  <a:srgbClr val="01080B"/>
                </a:solidFill>
              </a:rPr>
              <a:t>主进程关联的是主线程</a:t>
            </a:r>
            <a:endParaRPr lang="en-US" altLang="zh-CN" sz="1800" dirty="0" smtClean="0">
              <a:solidFill>
                <a:srgbClr val="01080B"/>
              </a:solidFill>
            </a:endParaRPr>
          </a:p>
          <a:p>
            <a:pPr marL="971550"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sz="1800" dirty="0" smtClean="0">
                <a:solidFill>
                  <a:srgbClr val="01080B"/>
                </a:solidFill>
              </a:rPr>
              <a:t>Nachos</a:t>
            </a:r>
            <a:r>
              <a:rPr lang="zh-CN" altLang="en-US" sz="1800" dirty="0" smtClean="0">
                <a:solidFill>
                  <a:srgbClr val="01080B"/>
                </a:solidFill>
              </a:rPr>
              <a:t>启动时主线程没有被调度，直接处于执行态，作为当前运行的线程</a:t>
            </a:r>
            <a:endParaRPr lang="en-US" altLang="zh-CN" sz="1800" dirty="0" smtClean="0">
              <a:solidFill>
                <a:srgbClr val="01080B"/>
              </a:solidFill>
            </a:endParaRPr>
          </a:p>
          <a:p>
            <a:pPr marL="971550"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sz="1800" dirty="0"/>
              <a:t>Scheduler::</a:t>
            </a:r>
            <a:r>
              <a:rPr lang="en-US" altLang="zh-CN" sz="1800" dirty="0" smtClean="0"/>
              <a:t>Run()</a:t>
            </a:r>
            <a:r>
              <a:rPr lang="zh-CN" altLang="en-US" sz="1800" dirty="0" smtClean="0"/>
              <a:t>函数中无法恢复主进程的上下文，因此</a:t>
            </a:r>
            <a:r>
              <a:rPr lang="zh-CN" altLang="en-US" sz="1800" dirty="0" smtClean="0">
                <a:solidFill>
                  <a:srgbClr val="01080B"/>
                </a:solidFill>
              </a:rPr>
              <a:t>主用户进程也应该立即执行</a:t>
            </a:r>
            <a:endParaRPr lang="en-US" altLang="zh-CN" sz="1800" dirty="0" smtClean="0">
              <a:solidFill>
                <a:srgbClr val="01080B"/>
              </a:solidFill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rgbClr val="01080B"/>
                </a:solidFill>
              </a:rPr>
              <a:t>利用</a:t>
            </a:r>
            <a:r>
              <a:rPr lang="en-US" altLang="zh-CN" sz="2000" dirty="0" smtClean="0">
                <a:solidFill>
                  <a:srgbClr val="01080B"/>
                </a:solidFill>
              </a:rPr>
              <a:t>Exec()</a:t>
            </a:r>
            <a:r>
              <a:rPr lang="zh-CN" altLang="en-US" sz="2000" dirty="0" smtClean="0">
                <a:solidFill>
                  <a:srgbClr val="01080B"/>
                </a:solidFill>
              </a:rPr>
              <a:t>创建的进程，需要映射到一个新建的核心线程，该核心线程创建后进入就绪队列，被调度后才开始执行所关联的用户进程</a:t>
            </a:r>
            <a:endParaRPr lang="en-US" altLang="zh-CN" sz="2000" dirty="0" smtClean="0">
              <a:solidFill>
                <a:srgbClr val="01080B"/>
              </a:solidFill>
            </a:endParaRPr>
          </a:p>
          <a:p>
            <a:pPr marL="971550"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solidFill>
                  <a:srgbClr val="01080B"/>
                </a:solidFill>
              </a:rPr>
              <a:t>这些线程被调度后可以恢复所关联进程的上下文</a:t>
            </a:r>
            <a:endParaRPr lang="en-US" altLang="zh-CN" sz="1800" dirty="0" smtClean="0">
              <a:solidFill>
                <a:srgbClr val="01080B"/>
              </a:solidFill>
            </a:endParaRPr>
          </a:p>
          <a:p>
            <a:pPr marL="971550"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solidFill>
                  <a:srgbClr val="01080B"/>
                </a:solidFill>
              </a:rPr>
              <a:t>因此不必立即执行</a:t>
            </a:r>
            <a:endParaRPr lang="en-US" altLang="zh-CN" sz="1800" dirty="0">
              <a:solidFill>
                <a:srgbClr val="01080B"/>
              </a:solidFill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n"/>
            </a:pPr>
            <a:endParaRPr lang="en-US" altLang="zh-CN" sz="2000" dirty="0" smtClean="0">
              <a:solidFill>
                <a:srgbClr val="01080B"/>
              </a:solidFill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rgbClr val="01080B"/>
              </a:solidFill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n"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应用程序进程的上下文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应用进程对应的核心线程上下文切换时，对用户进程上下文的处理</a:t>
            </a:r>
            <a:endParaRPr lang="en-US" altLang="zh-CN" sz="2000" dirty="0" smtClean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 smtClean="0"/>
              <a:t>void </a:t>
            </a:r>
            <a:r>
              <a:rPr lang="en-US" altLang="zh-CN" sz="1600" dirty="0"/>
              <a:t>Scheduler::Run (Thread *</a:t>
            </a:r>
            <a:r>
              <a:rPr lang="en-US" altLang="zh-CN" sz="1600" dirty="0" err="1"/>
              <a:t>nextThread</a:t>
            </a:r>
            <a:r>
              <a:rPr lang="en-US" altLang="zh-CN" sz="1600" dirty="0"/>
              <a:t>)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{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    Thread *</a:t>
            </a:r>
            <a:r>
              <a:rPr lang="en-US" altLang="zh-CN" sz="1600" dirty="0" err="1"/>
              <a:t>oldThread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currentThread</a:t>
            </a:r>
            <a:r>
              <a:rPr lang="en-US" altLang="zh-CN" sz="1600" dirty="0"/>
              <a:t>;    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 smtClean="0">
                <a:solidFill>
                  <a:srgbClr val="0016E2"/>
                </a:solidFill>
              </a:rPr>
              <a:t>    #</a:t>
            </a:r>
            <a:r>
              <a:rPr lang="en-US" altLang="zh-CN" sz="1600" dirty="0" err="1">
                <a:solidFill>
                  <a:srgbClr val="0016E2"/>
                </a:solidFill>
              </a:rPr>
              <a:t>ifdef</a:t>
            </a:r>
            <a:r>
              <a:rPr lang="en-US" altLang="zh-CN" sz="1600" dirty="0">
                <a:solidFill>
                  <a:srgbClr val="0016E2"/>
                </a:solidFill>
              </a:rPr>
              <a:t> </a:t>
            </a:r>
            <a:r>
              <a:rPr lang="en-US" altLang="zh-CN" sz="1600" dirty="0" smtClean="0">
                <a:solidFill>
                  <a:srgbClr val="0016E2"/>
                </a:solidFill>
              </a:rPr>
              <a:t>USER_PROGRAM    </a:t>
            </a:r>
            <a:r>
              <a:rPr lang="en-US" altLang="zh-CN" sz="1600" dirty="0">
                <a:solidFill>
                  <a:srgbClr val="0016E2"/>
                </a:solidFill>
              </a:rPr>
              <a:t>	</a:t>
            </a:r>
            <a:r>
              <a:rPr lang="en-US" altLang="zh-CN" sz="1600" dirty="0" smtClean="0">
                <a:solidFill>
                  <a:srgbClr val="0016E2"/>
                </a:solidFill>
              </a:rPr>
              <a:t>         // </a:t>
            </a:r>
            <a:r>
              <a:rPr lang="en-US" altLang="zh-CN" sz="1600" dirty="0">
                <a:solidFill>
                  <a:srgbClr val="0016E2"/>
                </a:solidFill>
              </a:rPr>
              <a:t>ignore until running user programs </a:t>
            </a:r>
            <a:endParaRPr lang="en-US" altLang="zh-CN" sz="1600" dirty="0">
              <a:solidFill>
                <a:srgbClr val="0016E2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0016E2"/>
                </a:solidFill>
              </a:rPr>
              <a:t>   </a:t>
            </a:r>
            <a:r>
              <a:rPr lang="en-US" altLang="zh-CN" sz="1600" dirty="0" smtClean="0">
                <a:solidFill>
                  <a:srgbClr val="0016E2"/>
                </a:solidFill>
              </a:rPr>
              <a:t>  </a:t>
            </a:r>
            <a:r>
              <a:rPr lang="en-US" altLang="zh-CN" sz="1600" dirty="0">
                <a:solidFill>
                  <a:srgbClr val="0016E2"/>
                </a:solidFill>
              </a:rPr>
              <a:t>if (</a:t>
            </a:r>
            <a:r>
              <a:rPr lang="en-US" altLang="zh-CN" sz="1600" dirty="0" err="1">
                <a:solidFill>
                  <a:srgbClr val="0016E2"/>
                </a:solidFill>
              </a:rPr>
              <a:t>currentThread</a:t>
            </a:r>
            <a:r>
              <a:rPr lang="en-US" altLang="zh-CN" sz="1600" dirty="0">
                <a:solidFill>
                  <a:srgbClr val="0016E2"/>
                </a:solidFill>
              </a:rPr>
              <a:t>-&gt;space != NULL) {	// if this thread is a user program,</a:t>
            </a:r>
            <a:endParaRPr lang="en-US" altLang="zh-CN" sz="1600" dirty="0">
              <a:solidFill>
                <a:srgbClr val="0016E2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0016E2"/>
                </a:solidFill>
              </a:rPr>
              <a:t>    </a:t>
            </a:r>
            <a:r>
              <a:rPr lang="en-US" altLang="zh-CN" sz="1600" dirty="0" smtClean="0">
                <a:solidFill>
                  <a:srgbClr val="0016E2"/>
                </a:solidFill>
              </a:rPr>
              <a:t>      </a:t>
            </a:r>
            <a:r>
              <a:rPr lang="en-US" altLang="zh-CN" sz="1600" dirty="0" err="1">
                <a:solidFill>
                  <a:srgbClr val="0016E2"/>
                </a:solidFill>
              </a:rPr>
              <a:t>currentThread</a:t>
            </a:r>
            <a:r>
              <a:rPr lang="en-US" altLang="zh-CN" sz="1600" dirty="0">
                <a:solidFill>
                  <a:srgbClr val="0016E2"/>
                </a:solidFill>
              </a:rPr>
              <a:t>-&gt;</a:t>
            </a:r>
            <a:r>
              <a:rPr lang="en-US" altLang="zh-CN" sz="1600" dirty="0" err="1">
                <a:solidFill>
                  <a:srgbClr val="0016E2"/>
                </a:solidFill>
              </a:rPr>
              <a:t>SaveUserState</a:t>
            </a:r>
            <a:r>
              <a:rPr lang="en-US" altLang="zh-CN" sz="1600" dirty="0" smtClean="0">
                <a:solidFill>
                  <a:srgbClr val="0016E2"/>
                </a:solidFill>
              </a:rPr>
              <a:t>();     </a:t>
            </a:r>
            <a:r>
              <a:rPr lang="en-US" altLang="zh-CN" sz="1600" dirty="0">
                <a:solidFill>
                  <a:srgbClr val="0016E2"/>
                </a:solidFill>
              </a:rPr>
              <a:t>// save the user's CPU registers</a:t>
            </a:r>
            <a:endParaRPr lang="en-US" altLang="zh-CN" sz="1600" dirty="0">
              <a:solidFill>
                <a:srgbClr val="0016E2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0016E2"/>
                </a:solidFill>
              </a:rPr>
              <a:t>	</a:t>
            </a:r>
            <a:r>
              <a:rPr lang="en-US" altLang="zh-CN" sz="1600" dirty="0" smtClean="0">
                <a:solidFill>
                  <a:srgbClr val="0016E2"/>
                </a:solidFill>
              </a:rPr>
              <a:t>         </a:t>
            </a:r>
            <a:r>
              <a:rPr lang="en-US" altLang="zh-CN" sz="1600" dirty="0" err="1" smtClean="0">
                <a:solidFill>
                  <a:srgbClr val="0016E2"/>
                </a:solidFill>
              </a:rPr>
              <a:t>currentThread</a:t>
            </a:r>
            <a:r>
              <a:rPr lang="en-US" altLang="zh-CN" sz="1600" dirty="0" smtClean="0">
                <a:solidFill>
                  <a:srgbClr val="0016E2"/>
                </a:solidFill>
              </a:rPr>
              <a:t>-</a:t>
            </a:r>
            <a:r>
              <a:rPr lang="en-US" altLang="zh-CN" sz="1600" dirty="0">
                <a:solidFill>
                  <a:srgbClr val="0016E2"/>
                </a:solidFill>
              </a:rPr>
              <a:t>&gt;space-&gt;</a:t>
            </a:r>
            <a:r>
              <a:rPr lang="en-US" altLang="zh-CN" sz="1600" dirty="0" err="1">
                <a:solidFill>
                  <a:srgbClr val="0016E2"/>
                </a:solidFill>
              </a:rPr>
              <a:t>SaveState</a:t>
            </a:r>
            <a:r>
              <a:rPr lang="en-US" altLang="zh-CN" sz="1600" dirty="0" smtClean="0">
                <a:solidFill>
                  <a:srgbClr val="0016E2"/>
                </a:solidFill>
              </a:rPr>
              <a:t>();  //nothing</a:t>
            </a:r>
            <a:endParaRPr lang="en-US" altLang="zh-CN" sz="1600" dirty="0">
              <a:solidFill>
                <a:srgbClr val="0016E2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0016E2"/>
                </a:solidFill>
              </a:rPr>
              <a:t>   </a:t>
            </a:r>
            <a:r>
              <a:rPr lang="en-US" altLang="zh-CN" sz="1600" dirty="0" smtClean="0">
                <a:solidFill>
                  <a:srgbClr val="0016E2"/>
                </a:solidFill>
              </a:rPr>
              <a:t>    </a:t>
            </a:r>
            <a:r>
              <a:rPr lang="en-US" altLang="zh-CN" sz="1600" dirty="0">
                <a:solidFill>
                  <a:srgbClr val="0016E2"/>
                </a:solidFill>
              </a:rPr>
              <a:t>}</a:t>
            </a:r>
            <a:endParaRPr lang="en-US" altLang="zh-CN" sz="1600" dirty="0">
              <a:solidFill>
                <a:srgbClr val="0016E2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0016E2"/>
                </a:solidFill>
              </a:rPr>
              <a:t>     #</a:t>
            </a:r>
            <a:r>
              <a:rPr lang="en-US" altLang="zh-CN" sz="1600" dirty="0" err="1">
                <a:solidFill>
                  <a:srgbClr val="0016E2"/>
                </a:solidFill>
              </a:rPr>
              <a:t>endif</a:t>
            </a:r>
            <a:endParaRPr lang="en-US" altLang="zh-CN" sz="1600" dirty="0">
              <a:solidFill>
                <a:srgbClr val="0016E2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 smtClean="0"/>
              <a:t>      …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b="1" dirty="0"/>
              <a:t>    SWITCH(</a:t>
            </a:r>
            <a:r>
              <a:rPr lang="en-US" altLang="zh-CN" sz="1600" b="1" dirty="0" err="1"/>
              <a:t>oldThread</a:t>
            </a:r>
            <a:r>
              <a:rPr lang="en-US" altLang="zh-CN" sz="1600" b="1" dirty="0"/>
              <a:t>, </a:t>
            </a:r>
            <a:r>
              <a:rPr lang="en-US" altLang="zh-CN" sz="1600" b="1" dirty="0" err="1"/>
              <a:t>nextThread</a:t>
            </a:r>
            <a:r>
              <a:rPr lang="en-US" altLang="zh-CN" sz="1600" b="1" dirty="0"/>
              <a:t>);     </a:t>
            </a:r>
            <a:r>
              <a:rPr lang="en-US" altLang="zh-CN" sz="1600" dirty="0"/>
              <a:t>//Switch </a:t>
            </a:r>
            <a:r>
              <a:rPr lang="en-US" altLang="zh-CN" sz="1600" dirty="0" err="1"/>
              <a:t>oldThread</a:t>
            </a:r>
            <a:r>
              <a:rPr lang="en-US" altLang="zh-CN" sz="1600" dirty="0"/>
              <a:t> to </a:t>
            </a:r>
            <a:r>
              <a:rPr lang="en-US" altLang="zh-CN" sz="1600" dirty="0" err="1"/>
              <a:t>nextThread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    </a:t>
            </a:r>
            <a:r>
              <a:rPr lang="en-US" altLang="zh-CN" sz="1600" dirty="0" smtClean="0"/>
              <a:t>…</a:t>
            </a:r>
            <a:endParaRPr lang="en-US" altLang="zh-CN" sz="1600" dirty="0" smtClean="0"/>
          </a:p>
          <a:p>
            <a:pPr lvl="1" indent="0">
              <a:lnSpc>
                <a:spcPct val="100000"/>
              </a:lnSpc>
              <a:buNone/>
            </a:pP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 smtClean="0">
                <a:solidFill>
                  <a:srgbClr val="0016E2"/>
                </a:solidFill>
              </a:rPr>
              <a:t>   #</a:t>
            </a:r>
            <a:r>
              <a:rPr lang="en-US" altLang="zh-CN" sz="1600" dirty="0" err="1">
                <a:solidFill>
                  <a:srgbClr val="0016E2"/>
                </a:solidFill>
              </a:rPr>
              <a:t>ifdef</a:t>
            </a:r>
            <a:r>
              <a:rPr lang="en-US" altLang="zh-CN" sz="1600" dirty="0">
                <a:solidFill>
                  <a:srgbClr val="0016E2"/>
                </a:solidFill>
              </a:rPr>
              <a:t> USER_PROGRAM</a:t>
            </a:r>
            <a:endParaRPr lang="en-US" altLang="zh-CN" sz="1600" dirty="0">
              <a:solidFill>
                <a:srgbClr val="0016E2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0016E2"/>
                </a:solidFill>
              </a:rPr>
              <a:t>    if (</a:t>
            </a:r>
            <a:r>
              <a:rPr lang="en-US" altLang="zh-CN" sz="1600" dirty="0" err="1">
                <a:solidFill>
                  <a:srgbClr val="0016E2"/>
                </a:solidFill>
              </a:rPr>
              <a:t>currentThread</a:t>
            </a:r>
            <a:r>
              <a:rPr lang="en-US" altLang="zh-CN" sz="1600" dirty="0">
                <a:solidFill>
                  <a:srgbClr val="0016E2"/>
                </a:solidFill>
              </a:rPr>
              <a:t>-&gt;space != NULL) </a:t>
            </a:r>
            <a:r>
              <a:rPr lang="en-US" altLang="zh-CN" sz="1600" dirty="0" smtClean="0">
                <a:solidFill>
                  <a:srgbClr val="0016E2"/>
                </a:solidFill>
              </a:rPr>
              <a:t>{</a:t>
            </a:r>
            <a:r>
              <a:rPr lang="en-US" altLang="zh-CN" sz="1600" dirty="0">
                <a:solidFill>
                  <a:srgbClr val="0016E2"/>
                </a:solidFill>
              </a:rPr>
              <a:t> </a:t>
            </a:r>
            <a:r>
              <a:rPr lang="en-US" altLang="zh-CN" sz="1600" dirty="0" smtClean="0">
                <a:solidFill>
                  <a:srgbClr val="0016E2"/>
                </a:solidFill>
              </a:rPr>
              <a:t>    // </a:t>
            </a:r>
            <a:r>
              <a:rPr lang="en-US" altLang="zh-CN" sz="1600" dirty="0">
                <a:solidFill>
                  <a:srgbClr val="0016E2"/>
                </a:solidFill>
              </a:rPr>
              <a:t>if there is an address space </a:t>
            </a:r>
            <a:r>
              <a:rPr lang="en-US" altLang="zh-CN" sz="1600" dirty="0" smtClean="0">
                <a:solidFill>
                  <a:srgbClr val="0016E2"/>
                </a:solidFill>
              </a:rPr>
              <a:t>to </a:t>
            </a:r>
            <a:r>
              <a:rPr lang="en-US" altLang="zh-CN" sz="1600" dirty="0">
                <a:solidFill>
                  <a:srgbClr val="0016E2"/>
                </a:solidFill>
              </a:rPr>
              <a:t>restore, do it</a:t>
            </a:r>
            <a:r>
              <a:rPr lang="en-US" altLang="zh-CN" sz="1600" dirty="0" smtClean="0">
                <a:solidFill>
                  <a:srgbClr val="0016E2"/>
                </a:solidFill>
              </a:rPr>
              <a:t>.</a:t>
            </a:r>
            <a:endParaRPr lang="en-US" altLang="zh-CN" sz="1600" dirty="0" smtClean="0">
              <a:solidFill>
                <a:srgbClr val="0016E2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 smtClean="0">
                <a:solidFill>
                  <a:srgbClr val="0016E2"/>
                </a:solidFill>
              </a:rPr>
              <a:t>        </a:t>
            </a:r>
            <a:r>
              <a:rPr lang="en-US" altLang="zh-CN" sz="1600" dirty="0" err="1" smtClean="0">
                <a:solidFill>
                  <a:srgbClr val="0016E2"/>
                </a:solidFill>
              </a:rPr>
              <a:t>currentThread</a:t>
            </a:r>
            <a:r>
              <a:rPr lang="en-US" altLang="zh-CN" sz="1600" dirty="0" smtClean="0">
                <a:solidFill>
                  <a:srgbClr val="0016E2"/>
                </a:solidFill>
              </a:rPr>
              <a:t>-&gt;</a:t>
            </a:r>
            <a:r>
              <a:rPr lang="en-US" altLang="zh-CN" sz="1600" dirty="0" err="1" smtClean="0">
                <a:solidFill>
                  <a:srgbClr val="0016E2"/>
                </a:solidFill>
              </a:rPr>
              <a:t>RestoreUserState</a:t>
            </a:r>
            <a:r>
              <a:rPr lang="en-US" altLang="zh-CN" sz="1600" dirty="0">
                <a:solidFill>
                  <a:srgbClr val="0016E2"/>
                </a:solidFill>
              </a:rPr>
              <a:t>();   // </a:t>
            </a:r>
            <a:r>
              <a:rPr lang="en-US" altLang="zh-CN" sz="1600" dirty="0" smtClean="0">
                <a:solidFill>
                  <a:srgbClr val="0016E2"/>
                </a:solidFill>
              </a:rPr>
              <a:t>Restore </a:t>
            </a:r>
            <a:r>
              <a:rPr lang="en-US" altLang="zh-CN" sz="1600" dirty="0">
                <a:solidFill>
                  <a:srgbClr val="0016E2"/>
                </a:solidFill>
              </a:rPr>
              <a:t>the user's CPU registers</a:t>
            </a:r>
            <a:endParaRPr lang="en-US" altLang="zh-CN" sz="1600" dirty="0" smtClean="0">
              <a:solidFill>
                <a:srgbClr val="0016E2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0016E2"/>
                </a:solidFill>
              </a:rPr>
              <a:t> </a:t>
            </a:r>
            <a:r>
              <a:rPr lang="en-US" altLang="zh-CN" sz="1600" dirty="0" smtClean="0">
                <a:solidFill>
                  <a:srgbClr val="0016E2"/>
                </a:solidFill>
              </a:rPr>
              <a:t>       </a:t>
            </a:r>
            <a:r>
              <a:rPr lang="en-US" altLang="zh-CN" sz="1600" dirty="0" err="1" smtClean="0">
                <a:solidFill>
                  <a:srgbClr val="0016E2"/>
                </a:solidFill>
              </a:rPr>
              <a:t>currentThread</a:t>
            </a:r>
            <a:r>
              <a:rPr lang="en-US" altLang="zh-CN" sz="1600" dirty="0" smtClean="0">
                <a:solidFill>
                  <a:srgbClr val="0016E2"/>
                </a:solidFill>
              </a:rPr>
              <a:t>-</a:t>
            </a:r>
            <a:r>
              <a:rPr lang="en-US" altLang="zh-CN" sz="1600" dirty="0">
                <a:solidFill>
                  <a:srgbClr val="0016E2"/>
                </a:solidFill>
              </a:rPr>
              <a:t>&gt;space-&gt;</a:t>
            </a:r>
            <a:r>
              <a:rPr lang="en-US" altLang="zh-CN" sz="1600" dirty="0" err="1">
                <a:solidFill>
                  <a:srgbClr val="0016E2"/>
                </a:solidFill>
              </a:rPr>
              <a:t>RestoreState</a:t>
            </a:r>
            <a:r>
              <a:rPr lang="en-US" altLang="zh-CN" sz="1600" dirty="0" smtClean="0">
                <a:solidFill>
                  <a:srgbClr val="0016E2"/>
                </a:solidFill>
              </a:rPr>
              <a:t>();  //map user’s page table to CPU page table</a:t>
            </a:r>
            <a:endParaRPr lang="en-US" altLang="zh-CN" sz="1600" dirty="0">
              <a:solidFill>
                <a:srgbClr val="0016E2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0016E2"/>
                </a:solidFill>
              </a:rPr>
              <a:t>    </a:t>
            </a:r>
            <a:r>
              <a:rPr lang="en-US" altLang="zh-CN" sz="1600" dirty="0" smtClean="0">
                <a:solidFill>
                  <a:srgbClr val="0016E2"/>
                </a:solidFill>
              </a:rPr>
              <a:t> }</a:t>
            </a:r>
            <a:endParaRPr lang="en-US" altLang="zh-CN" sz="1600" dirty="0">
              <a:solidFill>
                <a:srgbClr val="0016E2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 smtClean="0">
                <a:solidFill>
                  <a:srgbClr val="0016E2"/>
                </a:solidFill>
              </a:rPr>
              <a:t>   #</a:t>
            </a:r>
            <a:r>
              <a:rPr lang="en-US" altLang="zh-CN" sz="1600" dirty="0" err="1">
                <a:solidFill>
                  <a:srgbClr val="0016E2"/>
                </a:solidFill>
              </a:rPr>
              <a:t>endif</a:t>
            </a:r>
            <a:endParaRPr lang="en-US" altLang="zh-CN" sz="1600" dirty="0" smtClean="0">
              <a:solidFill>
                <a:srgbClr val="0016E2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 smtClean="0"/>
              <a:t>}</a:t>
            </a:r>
            <a:endParaRPr lang="en-US" altLang="zh-CN" sz="16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55588"/>
            <a:ext cx="8077200" cy="584200"/>
          </a:xfrm>
        </p:spPr>
        <p:txBody>
          <a:bodyPr/>
          <a:lstStyle/>
          <a:p>
            <a:r>
              <a:rPr lang="zh-CN" altLang="en-US" dirty="0"/>
              <a:t>实验环境</a:t>
            </a:r>
            <a:endParaRPr lang="zh-CN" altLang="en-US" dirty="0"/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85775" y="1136649"/>
            <a:ext cx="8080375" cy="500289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Linux</a:t>
            </a:r>
            <a:endParaRPr lang="en-US" altLang="zh-CN" dirty="0" smtClean="0"/>
          </a:p>
          <a:p>
            <a:pPr marL="971550" lvl="1"/>
            <a:r>
              <a:rPr lang="en-US" altLang="zh-CN" dirty="0" smtClean="0">
                <a:solidFill>
                  <a:srgbClr val="01080B"/>
                </a:solidFill>
              </a:rPr>
              <a:t>32</a:t>
            </a:r>
            <a:r>
              <a:rPr lang="zh-CN" altLang="en-US" dirty="0" smtClean="0">
                <a:solidFill>
                  <a:srgbClr val="01080B"/>
                </a:solidFill>
              </a:rPr>
              <a:t>位系统（</a:t>
            </a:r>
            <a:r>
              <a:rPr lang="en-US" altLang="zh-CN" dirty="0" smtClean="0">
                <a:solidFill>
                  <a:srgbClr val="01080B"/>
                </a:solidFill>
              </a:rPr>
              <a:t>why</a:t>
            </a:r>
            <a:r>
              <a:rPr lang="zh-CN" altLang="en-US" dirty="0" smtClean="0">
                <a:solidFill>
                  <a:srgbClr val="01080B"/>
                </a:solidFill>
              </a:rPr>
              <a:t>？）</a:t>
            </a:r>
            <a:endParaRPr lang="en-US" altLang="zh-CN" dirty="0" smtClean="0">
              <a:solidFill>
                <a:srgbClr val="01080B"/>
              </a:solidFill>
            </a:endParaRPr>
          </a:p>
          <a:p>
            <a:pPr marL="971550" lvl="1"/>
            <a:r>
              <a:rPr lang="zh-CN" altLang="en-US" dirty="0" smtClean="0">
                <a:solidFill>
                  <a:srgbClr val="01080B"/>
                </a:solidFill>
              </a:rPr>
              <a:t>编辑工具：</a:t>
            </a:r>
            <a:r>
              <a:rPr lang="en-US" altLang="zh-CN" dirty="0" err="1" smtClean="0">
                <a:solidFill>
                  <a:srgbClr val="01080B"/>
                </a:solidFill>
              </a:rPr>
              <a:t>gedit</a:t>
            </a:r>
            <a:r>
              <a:rPr lang="zh-CN" altLang="en-US" dirty="0" smtClean="0">
                <a:solidFill>
                  <a:srgbClr val="01080B"/>
                </a:solidFill>
              </a:rPr>
              <a:t>、</a:t>
            </a:r>
            <a:r>
              <a:rPr lang="en-US" altLang="zh-CN" dirty="0" err="1" smtClean="0">
                <a:solidFill>
                  <a:srgbClr val="01080B"/>
                </a:solidFill>
              </a:rPr>
              <a:t>emacs</a:t>
            </a:r>
            <a:r>
              <a:rPr lang="zh-CN" altLang="en-US" dirty="0" smtClean="0">
                <a:solidFill>
                  <a:srgbClr val="01080B"/>
                </a:solidFill>
              </a:rPr>
              <a:t>、</a:t>
            </a:r>
            <a:r>
              <a:rPr lang="en-US" altLang="zh-CN" dirty="0" smtClean="0">
                <a:solidFill>
                  <a:srgbClr val="01080B"/>
                </a:solidFill>
              </a:rPr>
              <a:t>vi</a:t>
            </a:r>
            <a:r>
              <a:rPr lang="zh-CN" altLang="en-US" dirty="0" smtClean="0">
                <a:solidFill>
                  <a:srgbClr val="01080B"/>
                </a:solidFill>
              </a:rPr>
              <a:t>等</a:t>
            </a:r>
            <a:r>
              <a:rPr lang="en-US" altLang="zh-CN" dirty="0" smtClean="0">
                <a:solidFill>
                  <a:srgbClr val="01080B"/>
                </a:solidFill>
              </a:rPr>
              <a:t> </a:t>
            </a:r>
            <a:endParaRPr lang="en-US" altLang="zh-CN" dirty="0" smtClean="0">
              <a:solidFill>
                <a:srgbClr val="01080B"/>
              </a:solidFill>
            </a:endParaRPr>
          </a:p>
          <a:p>
            <a:pPr marL="971550" lvl="1"/>
            <a:r>
              <a:rPr lang="zh-CN" altLang="en-US" dirty="0" smtClean="0">
                <a:solidFill>
                  <a:srgbClr val="01080B"/>
                </a:solidFill>
              </a:rPr>
              <a:t>编译工具：</a:t>
            </a:r>
            <a:r>
              <a:rPr lang="en-US" altLang="zh-CN" dirty="0" err="1" smtClean="0">
                <a:solidFill>
                  <a:srgbClr val="01080B"/>
                </a:solidFill>
              </a:rPr>
              <a:t>gcc</a:t>
            </a:r>
            <a:r>
              <a:rPr lang="zh-CN" altLang="en-US" dirty="0" smtClean="0">
                <a:solidFill>
                  <a:srgbClr val="01080B"/>
                </a:solidFill>
              </a:rPr>
              <a:t>，</a:t>
            </a:r>
            <a:r>
              <a:rPr lang="en-US" altLang="zh-CN" dirty="0" smtClean="0">
                <a:solidFill>
                  <a:srgbClr val="01080B"/>
                </a:solidFill>
              </a:rPr>
              <a:t>g++</a:t>
            </a:r>
            <a:endParaRPr lang="en-US" altLang="zh-CN" dirty="0" smtClean="0">
              <a:solidFill>
                <a:srgbClr val="01080B"/>
              </a:solidFill>
            </a:endParaRPr>
          </a:p>
          <a:p>
            <a:pPr marL="971550" lvl="1"/>
            <a:endParaRPr lang="en-US" altLang="zh-CN" dirty="0">
              <a:solidFill>
                <a:srgbClr val="01080B"/>
              </a:solidFill>
            </a:endParaRPr>
          </a:p>
          <a:p>
            <a:pPr marL="971550" lvl="1"/>
            <a:endParaRPr lang="en-US" altLang="zh-CN" dirty="0" smtClean="0">
              <a:solidFill>
                <a:srgbClr val="01080B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01080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4" y="1135063"/>
            <a:ext cx="8206533" cy="53451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/>
              <a:t>Nachos</a:t>
            </a:r>
            <a:r>
              <a:rPr lang="zh-CN" altLang="zh-CN" sz="2000" dirty="0"/>
              <a:t>采用一个字符数组模拟了</a:t>
            </a:r>
            <a:r>
              <a:rPr lang="zh-CN" altLang="zh-CN" sz="2000" dirty="0" smtClean="0"/>
              <a:t>主存储器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 smtClean="0"/>
              <a:t>内存</a:t>
            </a:r>
            <a:r>
              <a:rPr lang="zh-CN" altLang="zh-CN" sz="2000" dirty="0"/>
              <a:t>管理采用分页管理方式，采用页表或</a:t>
            </a:r>
            <a:r>
              <a:rPr lang="en-US" altLang="zh-CN" sz="2000" dirty="0"/>
              <a:t>TLB</a:t>
            </a:r>
            <a:r>
              <a:rPr lang="zh-CN" altLang="zh-CN" sz="2000" dirty="0"/>
              <a:t>实现虚页与实页（帧）的</a:t>
            </a:r>
            <a:r>
              <a:rPr lang="zh-CN" altLang="zh-CN" sz="2000" dirty="0" smtClean="0"/>
              <a:t>映射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 smtClean="0"/>
              <a:t>可以</a:t>
            </a:r>
            <a:r>
              <a:rPr lang="zh-CN" altLang="zh-CN" sz="2000" dirty="0"/>
              <a:t>采用位示图对空闲帧进行</a:t>
            </a:r>
            <a:r>
              <a:rPr lang="zh-CN" altLang="zh-CN" sz="2000" dirty="0" smtClean="0"/>
              <a:t>管理</a:t>
            </a:r>
            <a:endParaRPr lang="en-US" altLang="zh-CN" sz="20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实现</a:t>
            </a:r>
            <a:r>
              <a:rPr lang="en-US" altLang="zh-CN" sz="1800" dirty="0" smtClean="0"/>
              <a:t>Exec()</a:t>
            </a:r>
            <a:r>
              <a:rPr lang="zh-CN" altLang="en-US" sz="1800" dirty="0" smtClean="0"/>
              <a:t>需要自己编程管理空闲帧</a:t>
            </a:r>
            <a:endParaRPr lang="en-US" altLang="zh-CN" sz="18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/>
              <a:t>每个帧大小与一个硬盘块的字节数相等，每个硬盘块对应一个扇区，大小为</a:t>
            </a:r>
            <a:r>
              <a:rPr lang="en-US" altLang="zh-CN" sz="2000" dirty="0"/>
              <a:t>128</a:t>
            </a:r>
            <a:r>
              <a:rPr lang="zh-CN" altLang="zh-CN" sz="2000" dirty="0"/>
              <a:t>字节，默认有</a:t>
            </a:r>
            <a:r>
              <a:rPr lang="en-US" altLang="zh-CN" sz="2000" dirty="0"/>
              <a:t>32</a:t>
            </a:r>
            <a:r>
              <a:rPr lang="zh-CN" altLang="zh-CN" sz="2000" dirty="0"/>
              <a:t>个帧。（参见</a:t>
            </a:r>
            <a:r>
              <a:rPr lang="en-US" altLang="zh-CN" sz="2000" dirty="0"/>
              <a:t>../machine/</a:t>
            </a:r>
            <a:r>
              <a:rPr lang="en-US" altLang="zh-CN" sz="2000" dirty="0" err="1"/>
              <a:t>machine.h</a:t>
            </a:r>
            <a:r>
              <a:rPr lang="zh-CN" altLang="zh-CN" sz="2000" dirty="0"/>
              <a:t>）</a:t>
            </a:r>
            <a:endParaRPr lang="zh-CN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/>
              <a:t>可以通过</a:t>
            </a:r>
            <a:r>
              <a:rPr lang="en-US" altLang="zh-CN" sz="2000" dirty="0"/>
              <a:t>Machine::</a:t>
            </a:r>
            <a:r>
              <a:rPr lang="en-US" altLang="zh-CN" sz="2000" dirty="0" err="1"/>
              <a:t>ReadMem</a:t>
            </a:r>
            <a:r>
              <a:rPr lang="en-US" altLang="zh-CN" sz="2000" dirty="0"/>
              <a:t>(…)</a:t>
            </a:r>
            <a:r>
              <a:rPr lang="zh-CN" altLang="zh-CN" sz="2000" dirty="0"/>
              <a:t>与</a:t>
            </a:r>
            <a:r>
              <a:rPr lang="en-US" altLang="zh-CN" sz="2000" dirty="0"/>
              <a:t>Machine::</a:t>
            </a:r>
            <a:r>
              <a:rPr lang="en-US" altLang="zh-CN" sz="2000" dirty="0" err="1"/>
              <a:t>WriteMem</a:t>
            </a:r>
            <a:r>
              <a:rPr lang="en-US" altLang="zh-CN" sz="2000" dirty="0"/>
              <a:t>(…)</a:t>
            </a:r>
            <a:r>
              <a:rPr lang="zh-CN" altLang="zh-CN" sz="2000" dirty="0"/>
              <a:t>实现内存的读写功能，可以读写</a:t>
            </a:r>
            <a:r>
              <a:rPr lang="en-US" altLang="zh-CN" sz="2000" dirty="0"/>
              <a:t>1</a:t>
            </a:r>
            <a:r>
              <a:rPr lang="zh-CN" altLang="zh-CN" sz="2000" dirty="0"/>
              <a:t>个字节、</a:t>
            </a:r>
            <a:r>
              <a:rPr lang="en-US" altLang="zh-CN" sz="2000" dirty="0"/>
              <a:t>2</a:t>
            </a:r>
            <a:r>
              <a:rPr lang="zh-CN" altLang="zh-CN" sz="2000" dirty="0"/>
              <a:t>个字节及</a:t>
            </a:r>
            <a:r>
              <a:rPr lang="en-US" altLang="zh-CN" sz="2000" dirty="0"/>
              <a:t>4</a:t>
            </a:r>
            <a:r>
              <a:rPr lang="zh-CN" altLang="zh-CN" sz="2000" dirty="0"/>
              <a:t>个字节。（参见</a:t>
            </a:r>
            <a:r>
              <a:rPr lang="en-US" altLang="zh-CN" sz="2000" dirty="0"/>
              <a:t>../machne/translate.cc</a:t>
            </a:r>
            <a:r>
              <a:rPr lang="zh-CN" altLang="zh-CN" sz="2000" dirty="0" smtClean="0"/>
              <a:t>）</a:t>
            </a:r>
            <a:endParaRPr lang="en-US" altLang="zh-CN" sz="20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读内存时需要根据虚地址从内存中读出数据，因此需要虚实地址变换</a:t>
            </a:r>
            <a:endParaRPr lang="zh-CN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/>
              <a:t>可以通过</a:t>
            </a:r>
            <a:r>
              <a:rPr lang="en-US" altLang="zh-CN" sz="2000" dirty="0"/>
              <a:t>Machine:: </a:t>
            </a:r>
            <a:r>
              <a:rPr lang="en-US" altLang="zh-CN" sz="2000" dirty="0" err="1"/>
              <a:t>ReadRegister</a:t>
            </a:r>
            <a:r>
              <a:rPr lang="en-US" altLang="zh-CN" sz="2000" dirty="0"/>
              <a:t> (…)</a:t>
            </a:r>
            <a:r>
              <a:rPr lang="zh-CN" altLang="zh-CN" sz="2000" dirty="0"/>
              <a:t>与</a:t>
            </a:r>
            <a:r>
              <a:rPr lang="en-US" altLang="zh-CN" sz="2000" dirty="0"/>
              <a:t>Machine:: </a:t>
            </a:r>
            <a:r>
              <a:rPr lang="en-US" altLang="zh-CN" sz="2000" dirty="0" err="1"/>
              <a:t>WriteRegister</a:t>
            </a:r>
            <a:r>
              <a:rPr lang="en-US" altLang="zh-CN" sz="2000" dirty="0"/>
              <a:t> (…)</a:t>
            </a:r>
            <a:r>
              <a:rPr lang="zh-CN" altLang="zh-CN" sz="2000" dirty="0"/>
              <a:t>实现寄存器的读写功能。（参见</a:t>
            </a:r>
            <a:r>
              <a:rPr lang="en-US" altLang="zh-CN" sz="2000" dirty="0"/>
              <a:t>../machne/machine.cc</a:t>
            </a:r>
            <a:r>
              <a:rPr lang="zh-CN" altLang="zh-CN" sz="2000" dirty="0"/>
              <a:t>）</a:t>
            </a:r>
            <a:endParaRPr lang="zh-CN" altLang="zh-CN" sz="2000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 smtClean="0"/>
              <a:t>页表</a:t>
            </a:r>
            <a:r>
              <a:rPr lang="zh-CN" altLang="zh-CN" sz="2000" dirty="0"/>
              <a:t>结构参见</a:t>
            </a:r>
            <a:r>
              <a:rPr lang="en-US" altLang="zh-CN" sz="2000" dirty="0"/>
              <a:t>../</a:t>
            </a:r>
            <a:r>
              <a:rPr lang="en-US" altLang="zh-CN" sz="2000" dirty="0" smtClean="0"/>
              <a:t>machine/</a:t>
            </a:r>
            <a:r>
              <a:rPr lang="en-US" altLang="zh-CN" sz="2000" dirty="0" err="1" smtClean="0"/>
              <a:t>translate.h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 smtClean="0"/>
              <a:t>虚实</a:t>
            </a:r>
            <a:r>
              <a:rPr lang="zh-CN" altLang="zh-CN" sz="2000" dirty="0"/>
              <a:t>地址的变换参见</a:t>
            </a:r>
            <a:r>
              <a:rPr lang="en-US" altLang="zh-CN" sz="2000" dirty="0"/>
              <a:t>translate.cc</a:t>
            </a:r>
            <a:r>
              <a:rPr lang="zh-CN" altLang="zh-CN" sz="2000" dirty="0"/>
              <a:t>中</a:t>
            </a:r>
            <a:r>
              <a:rPr lang="en-US" altLang="zh-CN" sz="2000" dirty="0"/>
              <a:t>Machine::Translate</a:t>
            </a:r>
            <a:r>
              <a:rPr lang="en-US" altLang="zh-CN" sz="2000" dirty="0" smtClean="0"/>
              <a:t>(…)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 smtClean="0"/>
              <a:t>页表</a:t>
            </a:r>
            <a:r>
              <a:rPr lang="zh-CN" altLang="zh-CN" sz="2000" dirty="0"/>
              <a:t>的创建与使用参见</a:t>
            </a:r>
            <a:r>
              <a:rPr lang="en-US" altLang="zh-CN" sz="2000" dirty="0"/>
              <a:t>../userprog/progtest.cc</a:t>
            </a:r>
            <a:r>
              <a:rPr lang="zh-CN" altLang="zh-CN" sz="2000" dirty="0"/>
              <a:t>及</a:t>
            </a:r>
            <a:r>
              <a:rPr lang="en-US" altLang="zh-CN" sz="2000" dirty="0"/>
              <a:t>addrspace.cc</a:t>
            </a:r>
            <a:r>
              <a:rPr lang="zh-CN" altLang="zh-CN" sz="2000" dirty="0" smtClean="0"/>
              <a:t>；</a:t>
            </a:r>
            <a:endParaRPr lang="en-US" altLang="zh-CN" sz="20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1800" dirty="0" err="1"/>
              <a:t>AddrSpace</a:t>
            </a:r>
            <a:r>
              <a:rPr lang="zh-CN" altLang="zh-CN" sz="1800" dirty="0"/>
              <a:t>的构造方法为应用程序分配内存，</a:t>
            </a:r>
            <a:r>
              <a:rPr lang="zh-CN" altLang="zh-CN" sz="1800" dirty="0" smtClean="0"/>
              <a:t>建立</a:t>
            </a:r>
            <a:r>
              <a:rPr lang="zh-CN" altLang="en-US" sz="1800" dirty="0" smtClean="0"/>
              <a:t>用户进程</a:t>
            </a:r>
            <a:r>
              <a:rPr lang="zh-CN" altLang="zh-CN" sz="1800" dirty="0" smtClean="0"/>
              <a:t>页表</a:t>
            </a:r>
            <a:r>
              <a:rPr lang="zh-CN" altLang="zh-CN" sz="1800" dirty="0"/>
              <a:t>，将应用程序代码及数据读入内存，建立虚页与实页的对应关系（参见</a:t>
            </a:r>
            <a:r>
              <a:rPr lang="en-US" altLang="zh-CN" sz="1800" dirty="0"/>
              <a:t>addrspace.cc</a:t>
            </a:r>
            <a:r>
              <a:rPr lang="zh-CN" altLang="zh-CN" sz="1800" dirty="0"/>
              <a:t>）</a:t>
            </a:r>
            <a:endParaRPr lang="zh-CN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 smtClean="0"/>
              <a:t>每个</a:t>
            </a:r>
            <a:r>
              <a:rPr lang="zh-CN" altLang="zh-CN" sz="2000" dirty="0"/>
              <a:t>应用程序进程维护一个进程页表，内核维护一个系统页表，系统页表在</a:t>
            </a:r>
            <a:r>
              <a:rPr lang="en-US" altLang="zh-CN" sz="2000" dirty="0" err="1"/>
              <a:t>machine.h</a:t>
            </a:r>
            <a:r>
              <a:rPr lang="zh-CN" altLang="zh-CN" sz="2000" dirty="0"/>
              <a:t>中声明，在</a:t>
            </a:r>
            <a:r>
              <a:rPr lang="en-US" altLang="zh-CN" sz="2000" dirty="0"/>
              <a:t>translate.cc</a:t>
            </a:r>
            <a:r>
              <a:rPr lang="zh-CN" altLang="zh-CN" sz="2000" dirty="0" smtClean="0"/>
              <a:t>中</a:t>
            </a:r>
            <a:r>
              <a:rPr lang="zh-CN" altLang="en-US" sz="2000" dirty="0" smtClean="0"/>
              <a:t>使用，参见</a:t>
            </a:r>
            <a:r>
              <a:rPr lang="en-US" altLang="zh-CN" sz="2000" dirty="0" smtClean="0"/>
              <a:t>tanslate.cc</a:t>
            </a:r>
            <a:r>
              <a:rPr lang="zh-CN" altLang="en-US" sz="2000" dirty="0" smtClean="0"/>
              <a:t>与</a:t>
            </a:r>
            <a:r>
              <a:rPr lang="en-US" altLang="zh-CN" sz="2000" dirty="0" smtClean="0"/>
              <a:t>Machine</a:t>
            </a:r>
            <a:r>
              <a:rPr lang="en-US" altLang="zh-CN" sz="2000" dirty="0"/>
              <a:t>::Translate</a:t>
            </a:r>
            <a:r>
              <a:rPr lang="en-US" altLang="zh-CN" sz="2000" dirty="0" smtClean="0"/>
              <a:t>(…)</a:t>
            </a:r>
            <a:r>
              <a:rPr lang="zh-CN" altLang="zh-CN" sz="2000" dirty="0" smtClean="0"/>
              <a:t>；</a:t>
            </a:r>
            <a:endParaRPr lang="zh-CN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zh-CN" sz="2000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系统创建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时开辟了一个大小为</a:t>
            </a:r>
            <a:r>
              <a:rPr lang="en-US" altLang="zh-CN" sz="2000" dirty="0" smtClean="0"/>
              <a:t>32</a:t>
            </a:r>
            <a:r>
              <a:rPr lang="zh-CN" altLang="en-US" sz="2000" dirty="0" smtClean="0"/>
              <a:t>帧，每帧</a:t>
            </a:r>
            <a:r>
              <a:rPr lang="en-US" altLang="zh-CN" sz="2000" dirty="0" smtClean="0"/>
              <a:t>128</a:t>
            </a:r>
            <a:r>
              <a:rPr lang="zh-CN" altLang="en-US" sz="2000" dirty="0" smtClean="0"/>
              <a:t>字节的内存</a:t>
            </a:r>
            <a:endParaRPr lang="en-US" altLang="zh-CN" sz="2000" dirty="0" smtClean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Machine::Machine(</a:t>
            </a:r>
            <a:r>
              <a:rPr lang="en-US" altLang="zh-CN" sz="1600" dirty="0" err="1"/>
              <a:t>bool</a:t>
            </a:r>
            <a:r>
              <a:rPr lang="en-US" altLang="zh-CN" sz="1600" dirty="0"/>
              <a:t> debug</a:t>
            </a:r>
            <a:r>
              <a:rPr lang="en-US" altLang="zh-CN" sz="1600" dirty="0" smtClean="0"/>
              <a:t>)   //in translate.cc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{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</a:t>
            </a:r>
            <a:r>
              <a:rPr lang="en-US" altLang="zh-CN" sz="1600" dirty="0" smtClean="0"/>
              <a:t>;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    for 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= 0;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&lt; </a:t>
            </a:r>
            <a:r>
              <a:rPr lang="en-US" altLang="zh-CN" sz="1600" dirty="0" err="1"/>
              <a:t>NumTotalRegs</a:t>
            </a:r>
            <a:r>
              <a:rPr lang="en-US" altLang="zh-CN" sz="1600" dirty="0"/>
              <a:t>; </a:t>
            </a:r>
            <a:r>
              <a:rPr lang="en-US" altLang="zh-CN" sz="1600" dirty="0" err="1"/>
              <a:t>i</a:t>
            </a:r>
            <a:r>
              <a:rPr lang="en-US" altLang="zh-CN" sz="1600" dirty="0" smtClean="0"/>
              <a:t>++)     </a:t>
            </a:r>
            <a:r>
              <a:rPr lang="en-US" altLang="zh-CN" sz="1600" dirty="0" smtClean="0">
                <a:solidFill>
                  <a:srgbClr val="0B6F17"/>
                </a:solidFill>
              </a:rPr>
              <a:t>//</a:t>
            </a:r>
            <a:r>
              <a:rPr lang="zh-CN" altLang="en-US" sz="1600" dirty="0" smtClean="0">
                <a:solidFill>
                  <a:srgbClr val="0B6F17"/>
                </a:solidFill>
              </a:rPr>
              <a:t>初始化寄存器</a:t>
            </a:r>
            <a:endParaRPr lang="en-US" altLang="zh-CN" sz="1600" dirty="0">
              <a:solidFill>
                <a:srgbClr val="0B6F17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        registers[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 = 0;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    </a:t>
            </a:r>
            <a:r>
              <a:rPr lang="en-US" altLang="zh-CN" sz="1600" dirty="0" err="1">
                <a:solidFill>
                  <a:srgbClr val="C00000"/>
                </a:solidFill>
              </a:rPr>
              <a:t>mainMemory</a:t>
            </a:r>
            <a:r>
              <a:rPr lang="en-US" altLang="zh-CN" sz="1600" dirty="0">
                <a:solidFill>
                  <a:srgbClr val="C00000"/>
                </a:solidFill>
              </a:rPr>
              <a:t> = new char[</a:t>
            </a:r>
            <a:r>
              <a:rPr lang="en-US" altLang="zh-CN" sz="1600" dirty="0" err="1">
                <a:solidFill>
                  <a:srgbClr val="C00000"/>
                </a:solidFill>
              </a:rPr>
              <a:t>MemorySize</a:t>
            </a:r>
            <a:r>
              <a:rPr lang="en-US" altLang="zh-CN" sz="1600" dirty="0" smtClean="0">
                <a:solidFill>
                  <a:srgbClr val="C00000"/>
                </a:solidFill>
              </a:rPr>
              <a:t>];   </a:t>
            </a:r>
            <a:r>
              <a:rPr lang="en-US" altLang="zh-CN" sz="1600" dirty="0">
                <a:solidFill>
                  <a:srgbClr val="0B6F17"/>
                </a:solidFill>
              </a:rPr>
              <a:t>//</a:t>
            </a:r>
            <a:r>
              <a:rPr lang="zh-CN" altLang="en-US" sz="1600" dirty="0">
                <a:solidFill>
                  <a:srgbClr val="0B6F17"/>
                </a:solidFill>
              </a:rPr>
              <a:t>见</a:t>
            </a:r>
            <a:r>
              <a:rPr lang="en-US" altLang="zh-CN" sz="1600" dirty="0" err="1">
                <a:solidFill>
                  <a:srgbClr val="0B6F17"/>
                </a:solidFill>
              </a:rPr>
              <a:t>machine.h</a:t>
            </a:r>
            <a:r>
              <a:rPr lang="zh-CN" altLang="en-US" sz="1600" dirty="0">
                <a:solidFill>
                  <a:srgbClr val="0B6F17"/>
                </a:solidFill>
              </a:rPr>
              <a:t>，</a:t>
            </a:r>
            <a:r>
              <a:rPr lang="en-US" altLang="zh-CN" sz="1600" dirty="0">
                <a:solidFill>
                  <a:srgbClr val="0B6F17"/>
                </a:solidFill>
              </a:rPr>
              <a:t>why </a:t>
            </a:r>
            <a:r>
              <a:rPr lang="en-US" altLang="zh-CN" sz="1600" dirty="0" err="1">
                <a:solidFill>
                  <a:srgbClr val="0B6F17"/>
                </a:solidFill>
              </a:rPr>
              <a:t>pagesize</a:t>
            </a:r>
            <a:r>
              <a:rPr lang="en-US" altLang="zh-CN" sz="1600" dirty="0">
                <a:solidFill>
                  <a:srgbClr val="0B6F17"/>
                </a:solidFill>
              </a:rPr>
              <a:t>=128?</a:t>
            </a:r>
            <a:endParaRPr lang="en-US" altLang="zh-CN" sz="1600" dirty="0">
              <a:solidFill>
                <a:srgbClr val="0B6F17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0016E2"/>
                </a:solidFill>
              </a:rPr>
              <a:t>    for (</a:t>
            </a:r>
            <a:r>
              <a:rPr lang="en-US" altLang="zh-CN" sz="1600" dirty="0" err="1">
                <a:solidFill>
                  <a:srgbClr val="0016E2"/>
                </a:solidFill>
              </a:rPr>
              <a:t>i</a:t>
            </a:r>
            <a:r>
              <a:rPr lang="en-US" altLang="zh-CN" sz="1600" dirty="0">
                <a:solidFill>
                  <a:srgbClr val="0016E2"/>
                </a:solidFill>
              </a:rPr>
              <a:t> = 0; </a:t>
            </a:r>
            <a:r>
              <a:rPr lang="en-US" altLang="zh-CN" sz="1600" dirty="0" err="1">
                <a:solidFill>
                  <a:srgbClr val="0016E2"/>
                </a:solidFill>
              </a:rPr>
              <a:t>i</a:t>
            </a:r>
            <a:r>
              <a:rPr lang="en-US" altLang="zh-CN" sz="1600" dirty="0">
                <a:solidFill>
                  <a:srgbClr val="0016E2"/>
                </a:solidFill>
              </a:rPr>
              <a:t> &lt; </a:t>
            </a:r>
            <a:r>
              <a:rPr lang="en-US" altLang="zh-CN" sz="1600" dirty="0" err="1">
                <a:solidFill>
                  <a:srgbClr val="0016E2"/>
                </a:solidFill>
              </a:rPr>
              <a:t>MemorySize</a:t>
            </a:r>
            <a:r>
              <a:rPr lang="en-US" altLang="zh-CN" sz="1600" dirty="0">
                <a:solidFill>
                  <a:srgbClr val="0016E2"/>
                </a:solidFill>
              </a:rPr>
              <a:t>; </a:t>
            </a:r>
            <a:r>
              <a:rPr lang="en-US" altLang="zh-CN" sz="1600" dirty="0" err="1">
                <a:solidFill>
                  <a:srgbClr val="0016E2"/>
                </a:solidFill>
              </a:rPr>
              <a:t>i</a:t>
            </a:r>
            <a:r>
              <a:rPr lang="en-US" altLang="zh-CN" sz="1600" dirty="0" smtClean="0">
                <a:solidFill>
                  <a:srgbClr val="0016E2"/>
                </a:solidFill>
              </a:rPr>
              <a:t>++)        </a:t>
            </a:r>
            <a:r>
              <a:rPr lang="en-US" altLang="zh-CN" sz="1600" dirty="0">
                <a:solidFill>
                  <a:srgbClr val="0B6F17"/>
                </a:solidFill>
              </a:rPr>
              <a:t>//</a:t>
            </a:r>
            <a:r>
              <a:rPr lang="zh-CN" altLang="en-US" sz="1600" dirty="0">
                <a:solidFill>
                  <a:srgbClr val="0B6F17"/>
                </a:solidFill>
              </a:rPr>
              <a:t>初始化内存</a:t>
            </a:r>
            <a:endParaRPr lang="en-US" altLang="zh-CN" sz="1600" dirty="0">
              <a:solidFill>
                <a:srgbClr val="0B6F17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0016E2"/>
                </a:solidFill>
              </a:rPr>
              <a:t>      	</a:t>
            </a:r>
            <a:r>
              <a:rPr lang="en-US" altLang="zh-CN" sz="1600" dirty="0" err="1">
                <a:solidFill>
                  <a:srgbClr val="0016E2"/>
                </a:solidFill>
              </a:rPr>
              <a:t>mainMemory</a:t>
            </a:r>
            <a:r>
              <a:rPr lang="en-US" altLang="zh-CN" sz="1600" dirty="0">
                <a:solidFill>
                  <a:srgbClr val="0016E2"/>
                </a:solidFill>
              </a:rPr>
              <a:t>[</a:t>
            </a:r>
            <a:r>
              <a:rPr lang="en-US" altLang="zh-CN" sz="1600" dirty="0" err="1">
                <a:solidFill>
                  <a:srgbClr val="0016E2"/>
                </a:solidFill>
              </a:rPr>
              <a:t>i</a:t>
            </a:r>
            <a:r>
              <a:rPr lang="en-US" altLang="zh-CN" sz="1600" dirty="0">
                <a:solidFill>
                  <a:srgbClr val="0016E2"/>
                </a:solidFill>
              </a:rPr>
              <a:t>] = 0;</a:t>
            </a:r>
            <a:endParaRPr lang="en-US" altLang="zh-CN" sz="1600" dirty="0">
              <a:solidFill>
                <a:srgbClr val="0016E2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#</a:t>
            </a:r>
            <a:r>
              <a:rPr lang="en-US" altLang="zh-CN" sz="1600" dirty="0" err="1"/>
              <a:t>ifdef</a:t>
            </a:r>
            <a:r>
              <a:rPr lang="en-US" altLang="zh-CN" sz="1600" dirty="0"/>
              <a:t> USE_TLB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tlb</a:t>
            </a:r>
            <a:r>
              <a:rPr lang="en-US" altLang="zh-CN" sz="1600" dirty="0"/>
              <a:t> = new </a:t>
            </a:r>
            <a:r>
              <a:rPr lang="en-US" altLang="zh-CN" sz="1600" dirty="0" err="1"/>
              <a:t>TranslationEntry</a:t>
            </a:r>
            <a:r>
              <a:rPr lang="en-US" altLang="zh-CN" sz="1600" dirty="0"/>
              <a:t>[</a:t>
            </a:r>
            <a:r>
              <a:rPr lang="en-US" altLang="zh-CN" sz="1600" dirty="0" err="1"/>
              <a:t>TLBSize</a:t>
            </a:r>
            <a:r>
              <a:rPr lang="en-US" altLang="zh-CN" sz="1600" dirty="0"/>
              <a:t>];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    for 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= 0;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&lt; </a:t>
            </a:r>
            <a:r>
              <a:rPr lang="en-US" altLang="zh-CN" sz="1600" dirty="0" err="1"/>
              <a:t>TLBSize</a:t>
            </a:r>
            <a:r>
              <a:rPr lang="en-US" altLang="zh-CN" sz="1600" dirty="0"/>
              <a:t>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++)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 smtClean="0"/>
              <a:t>    </a:t>
            </a:r>
            <a:r>
              <a:rPr lang="en-US" altLang="zh-CN" sz="1600" dirty="0"/>
              <a:t>	</a:t>
            </a:r>
            <a:r>
              <a:rPr lang="en-US" altLang="zh-CN" sz="1600" dirty="0" err="1"/>
              <a:t>tlb</a:t>
            </a:r>
            <a:r>
              <a:rPr lang="en-US" altLang="zh-CN" sz="1600" dirty="0"/>
              <a:t>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].valid = FALSE;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pageTable</a:t>
            </a:r>
            <a:r>
              <a:rPr lang="en-US" altLang="zh-CN" sz="1600" dirty="0"/>
              <a:t> = NULL;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#else	// use linear page table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tlb</a:t>
            </a:r>
            <a:r>
              <a:rPr lang="en-US" altLang="zh-CN" sz="1600" dirty="0"/>
              <a:t> = NULL;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    </a:t>
            </a:r>
            <a:r>
              <a:rPr lang="en-US" altLang="zh-CN" sz="1600" dirty="0" err="1">
                <a:solidFill>
                  <a:srgbClr val="FF0000"/>
                </a:solidFill>
              </a:rPr>
              <a:t>pageTable</a:t>
            </a:r>
            <a:r>
              <a:rPr lang="en-US" altLang="zh-CN" sz="1600" dirty="0">
                <a:solidFill>
                  <a:srgbClr val="FF0000"/>
                </a:solidFill>
              </a:rPr>
              <a:t> = NULL</a:t>
            </a:r>
            <a:r>
              <a:rPr lang="en-US" altLang="zh-CN" sz="1600" dirty="0" smtClean="0">
                <a:solidFill>
                  <a:srgbClr val="FF0000"/>
                </a:solidFill>
              </a:rPr>
              <a:t>;         </a:t>
            </a:r>
            <a:r>
              <a:rPr lang="en-US" altLang="zh-CN" sz="1600" dirty="0" smtClean="0">
                <a:solidFill>
                  <a:srgbClr val="0016E2"/>
                </a:solidFill>
              </a:rPr>
              <a:t>//</a:t>
            </a:r>
            <a:r>
              <a:rPr lang="zh-CN" altLang="en-US" sz="1600" dirty="0" smtClean="0">
                <a:solidFill>
                  <a:srgbClr val="0016E2"/>
                </a:solidFill>
              </a:rPr>
              <a:t>系统页表</a:t>
            </a:r>
            <a:endParaRPr lang="en-US" altLang="zh-CN" sz="1600" dirty="0">
              <a:solidFill>
                <a:srgbClr val="0016E2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#</a:t>
            </a:r>
            <a:r>
              <a:rPr lang="en-US" altLang="zh-CN" sz="1600" dirty="0" err="1" smtClean="0"/>
              <a:t>endif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singleStep</a:t>
            </a:r>
            <a:r>
              <a:rPr lang="en-US" altLang="zh-CN" sz="1600" dirty="0"/>
              <a:t> = debug;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CheckEndian</a:t>
            </a:r>
            <a:r>
              <a:rPr lang="en-US" altLang="zh-CN" sz="1600" dirty="0"/>
              <a:t>();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}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页表结构</a:t>
            </a:r>
            <a:endParaRPr lang="en-US" altLang="zh-CN" sz="2000" dirty="0" smtClean="0"/>
          </a:p>
          <a:p>
            <a:pPr lvl="1" indent="0">
              <a:buNone/>
            </a:pPr>
            <a:r>
              <a:rPr lang="en-US" altLang="zh-CN" sz="1800" dirty="0" smtClean="0"/>
              <a:t>class </a:t>
            </a:r>
            <a:r>
              <a:rPr lang="en-US" altLang="zh-CN" sz="1800" dirty="0" err="1" smtClean="0"/>
              <a:t>TranslationEntry</a:t>
            </a:r>
            <a:r>
              <a:rPr lang="en-US" altLang="zh-CN" sz="1800" dirty="0" smtClean="0"/>
              <a:t> {</a:t>
            </a:r>
            <a:endParaRPr lang="en-US" altLang="zh-CN" sz="1800" dirty="0" smtClean="0"/>
          </a:p>
          <a:p>
            <a:pPr lvl="1" indent="0">
              <a:buNone/>
            </a:pPr>
            <a:r>
              <a:rPr lang="en-US" altLang="zh-CN" sz="1800" dirty="0" smtClean="0"/>
              <a:t>  </a:t>
            </a:r>
            <a:r>
              <a:rPr lang="en-US" altLang="zh-CN" sz="1800" dirty="0"/>
              <a:t>public: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 smtClean="0"/>
              <a:t> 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virtualPage</a:t>
            </a:r>
            <a:r>
              <a:rPr lang="en-US" altLang="zh-CN" sz="1800" dirty="0"/>
              <a:t>;  	// The page number in virtual memory.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</a:t>
            </a:r>
            <a:r>
              <a:rPr lang="en-US" altLang="zh-CN" sz="1800" dirty="0" smtClean="0"/>
              <a:t>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physicalPage</a:t>
            </a:r>
            <a:r>
              <a:rPr lang="en-US" altLang="zh-CN" sz="1800" dirty="0"/>
              <a:t>;  	// The page number in real memory (relative to the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			</a:t>
            </a:r>
            <a:r>
              <a:rPr lang="en-US" altLang="zh-CN" sz="1800" dirty="0" smtClean="0"/>
              <a:t>            //  </a:t>
            </a:r>
            <a:r>
              <a:rPr lang="en-US" altLang="zh-CN" sz="1800" dirty="0"/>
              <a:t>start of "</a:t>
            </a:r>
            <a:r>
              <a:rPr lang="en-US" altLang="zh-CN" sz="1800" dirty="0" err="1"/>
              <a:t>mainMemory</a:t>
            </a:r>
            <a:r>
              <a:rPr lang="en-US" altLang="zh-CN" sz="1800" dirty="0"/>
              <a:t>"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smtClean="0"/>
              <a:t>  </a:t>
            </a:r>
            <a:r>
              <a:rPr lang="en-US" altLang="zh-CN" sz="1800" dirty="0" err="1" smtClean="0"/>
              <a:t>bool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valid;         // If this bit is set, the translation is ignored.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			</a:t>
            </a:r>
            <a:r>
              <a:rPr lang="en-US" altLang="zh-CN" sz="1800" dirty="0" smtClean="0"/>
              <a:t>       // </a:t>
            </a:r>
            <a:r>
              <a:rPr lang="en-US" altLang="zh-CN" sz="1800" dirty="0"/>
              <a:t>(In other words, the entry hasn't been initialized.)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smtClean="0"/>
              <a:t>  </a:t>
            </a:r>
            <a:r>
              <a:rPr lang="en-US" altLang="zh-CN" sz="1800" dirty="0" err="1" smtClean="0"/>
              <a:t>bool</a:t>
            </a:r>
            <a:r>
              <a:rPr lang="en-US" altLang="zh-CN" sz="1800" dirty="0" smtClean="0"/>
              <a:t> </a:t>
            </a:r>
            <a:r>
              <a:rPr lang="en-US" altLang="zh-CN" sz="1800" dirty="0" err="1"/>
              <a:t>readOnly</a:t>
            </a:r>
            <a:r>
              <a:rPr lang="en-US" altLang="zh-CN" sz="1800" dirty="0"/>
              <a:t>;	// If this bit is set, the user program is not allowed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			</a:t>
            </a:r>
            <a:r>
              <a:rPr lang="en-US" altLang="zh-CN" sz="1800" dirty="0" smtClean="0"/>
              <a:t>           // </a:t>
            </a:r>
            <a:r>
              <a:rPr lang="en-US" altLang="zh-CN" sz="1800" dirty="0"/>
              <a:t>to modify the contents of the page.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smtClean="0"/>
              <a:t>  </a:t>
            </a:r>
            <a:r>
              <a:rPr lang="en-US" altLang="zh-CN" sz="1800" dirty="0" err="1" smtClean="0"/>
              <a:t>bool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use;           // This bit is set by the hardware every time the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			</a:t>
            </a:r>
            <a:r>
              <a:rPr lang="en-US" altLang="zh-CN" sz="1800" dirty="0" smtClean="0"/>
              <a:t>       // </a:t>
            </a:r>
            <a:r>
              <a:rPr lang="en-US" altLang="zh-CN" sz="1800" dirty="0"/>
              <a:t>page is referenced or modified.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smtClean="0"/>
              <a:t>  </a:t>
            </a:r>
            <a:r>
              <a:rPr lang="en-US" altLang="zh-CN" sz="1800" dirty="0" err="1" smtClean="0"/>
              <a:t>bool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dirty;         // This bit is set by the hardware every time the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			</a:t>
            </a:r>
            <a:r>
              <a:rPr lang="en-US" altLang="zh-CN" sz="1800" dirty="0" smtClean="0"/>
              <a:t>       // </a:t>
            </a:r>
            <a:r>
              <a:rPr lang="en-US" altLang="zh-CN" sz="1800" dirty="0"/>
              <a:t>page is modified.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};</a:t>
            </a:r>
            <a:endParaRPr lang="en-US" altLang="zh-CN" sz="1800" dirty="0" smtClean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 err="1" smtClean="0"/>
              <a:t>AddrSpace</a:t>
            </a:r>
            <a:r>
              <a:rPr lang="en-US" altLang="zh-CN" sz="2000" dirty="0" smtClean="0"/>
              <a:t>::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AddrSpace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OpenFile</a:t>
            </a:r>
            <a:r>
              <a:rPr lang="en-US" altLang="zh-CN" sz="2000" dirty="0"/>
              <a:t> *</a:t>
            </a:r>
            <a:r>
              <a:rPr lang="en-US" altLang="zh-CN" sz="2000" dirty="0" smtClean="0"/>
              <a:t>executable)</a:t>
            </a:r>
            <a:endParaRPr lang="en-US" altLang="zh-CN" sz="20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为应用程序分配内存空间及栈空间</a:t>
            </a:r>
            <a:endParaRPr lang="en-US" altLang="zh-CN" sz="18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 err="1"/>
              <a:t>AddrSpace</a:t>
            </a:r>
            <a:r>
              <a:rPr lang="en-US" altLang="zh-CN" sz="2000" dirty="0"/>
              <a:t>:: </a:t>
            </a:r>
            <a:r>
              <a:rPr lang="en-US" altLang="zh-CN" sz="2000" dirty="0" smtClean="0"/>
              <a:t>~</a:t>
            </a:r>
            <a:r>
              <a:rPr lang="en-US" altLang="zh-CN" sz="2000" dirty="0" err="1" smtClean="0"/>
              <a:t>AddrSpace</a:t>
            </a:r>
            <a:r>
              <a:rPr lang="en-US" altLang="zh-CN" sz="2000" dirty="0" smtClean="0"/>
              <a:t>()</a:t>
            </a:r>
            <a:endParaRPr lang="en-US" altLang="zh-CN" sz="20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释放</a:t>
            </a:r>
            <a:r>
              <a:rPr lang="zh-CN" altLang="en-US" sz="1800" dirty="0"/>
              <a:t>为应用程序分配内存空间及栈空间</a:t>
            </a: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应用程序地址空间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en-US" sz="2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37561" y="3364068"/>
          <a:ext cx="2519191" cy="1584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9191"/>
              </a:tblGrid>
              <a:tr h="31370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01080B"/>
                          </a:solidFill>
                        </a:rPr>
                        <a:t>代码段</a:t>
                      </a:r>
                      <a:endParaRPr lang="zh-CN" altLang="en-US" dirty="0">
                        <a:solidFill>
                          <a:srgbClr val="01080B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370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01080B"/>
                          </a:solidFill>
                        </a:rPr>
                        <a:t>已初始化的数据段</a:t>
                      </a:r>
                      <a:endParaRPr lang="zh-CN" altLang="en-US" dirty="0">
                        <a:solidFill>
                          <a:srgbClr val="01080B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370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01080B"/>
                          </a:solidFill>
                        </a:rPr>
                        <a:t>未初始化的数据的</a:t>
                      </a:r>
                      <a:endParaRPr lang="en-US" altLang="zh-CN" dirty="0" smtClean="0">
                        <a:solidFill>
                          <a:srgbClr val="01080B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716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01080B"/>
                          </a:solidFill>
                        </a:rPr>
                        <a:t>栈</a:t>
                      </a:r>
                      <a:endParaRPr lang="en-US" altLang="zh-CN" dirty="0" smtClean="0">
                        <a:solidFill>
                          <a:srgbClr val="01080B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文件系统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/>
              <a:t>Nachos</a:t>
            </a:r>
            <a:r>
              <a:rPr lang="zh-CN" altLang="zh-CN" sz="2000" dirty="0"/>
              <a:t>的硬盘大小</a:t>
            </a:r>
            <a:r>
              <a:rPr lang="en-US" altLang="zh-CN" sz="2000" dirty="0"/>
              <a:t>128KB</a:t>
            </a:r>
            <a:r>
              <a:rPr lang="zh-CN" altLang="zh-CN" sz="2000" dirty="0"/>
              <a:t>，每个硬盘块包含一个扇区，大小为</a:t>
            </a:r>
            <a:r>
              <a:rPr lang="en-US" altLang="zh-CN" sz="2000" dirty="0"/>
              <a:t>128bytes</a:t>
            </a:r>
            <a:r>
              <a:rPr lang="zh-CN" altLang="zh-CN" sz="2000" dirty="0"/>
              <a:t>；</a:t>
            </a:r>
            <a:endParaRPr lang="zh-CN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/>
              <a:t>每个文件由文件头</a:t>
            </a:r>
            <a:r>
              <a:rPr lang="en-US" altLang="zh-CN" sz="2000" dirty="0"/>
              <a:t>+</a:t>
            </a:r>
            <a:r>
              <a:rPr lang="zh-CN" altLang="zh-CN" sz="2000" dirty="0"/>
              <a:t>数据块组成；文件头占用一个扇区；</a:t>
            </a:r>
            <a:endParaRPr lang="zh-CN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/>
              <a:t>采用位管理示图空闲块，位示</a:t>
            </a:r>
            <a:r>
              <a:rPr lang="zh-CN" altLang="zh-CN" sz="2000" dirty="0" smtClean="0"/>
              <a:t>图</a:t>
            </a:r>
            <a:r>
              <a:rPr lang="zh-CN" altLang="en-US" sz="2000" dirty="0" smtClean="0"/>
              <a:t>文件</a:t>
            </a:r>
            <a:r>
              <a:rPr lang="zh-CN" altLang="zh-CN" sz="2000" dirty="0" smtClean="0"/>
              <a:t>数据</a:t>
            </a:r>
            <a:r>
              <a:rPr lang="zh-CN" altLang="zh-CN" sz="2000" dirty="0"/>
              <a:t>块大小为</a:t>
            </a:r>
            <a:r>
              <a:rPr lang="en-US" altLang="zh-CN" sz="2000" dirty="0"/>
              <a:t>128</a:t>
            </a:r>
            <a:r>
              <a:rPr lang="zh-CN" altLang="zh-CN" sz="2000" dirty="0"/>
              <a:t>字节，占用一个扇区；</a:t>
            </a:r>
            <a:endParaRPr lang="zh-CN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/>
              <a:t>采用一级目录管理，目录项采用名号目录结构，最多可创建</a:t>
            </a:r>
            <a:r>
              <a:rPr lang="en-US" altLang="zh-CN" sz="2000" dirty="0"/>
              <a:t>10</a:t>
            </a:r>
            <a:r>
              <a:rPr lang="zh-CN" altLang="zh-CN" sz="2000" dirty="0"/>
              <a:t>个文件；目录文件大小为</a:t>
            </a:r>
            <a:r>
              <a:rPr lang="en-US" altLang="zh-CN" sz="2000" dirty="0"/>
              <a:t>200</a:t>
            </a:r>
            <a:r>
              <a:rPr lang="zh-CN" altLang="zh-CN" sz="2000" dirty="0"/>
              <a:t>字节，占用两个扇区；</a:t>
            </a:r>
            <a:endParaRPr lang="zh-CN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/>
              <a:t>每个文件数据最多由</a:t>
            </a:r>
            <a:r>
              <a:rPr lang="en-US" altLang="zh-CN" sz="2000" dirty="0" smtClean="0"/>
              <a:t>30</a:t>
            </a:r>
            <a:r>
              <a:rPr lang="zh-CN" altLang="zh-CN" sz="1800" dirty="0"/>
              <a:t>个硬盘块组成，最大为</a:t>
            </a:r>
            <a:r>
              <a:rPr lang="en-US" altLang="zh-CN" sz="1800" dirty="0"/>
              <a:t>3KB</a:t>
            </a:r>
            <a:r>
              <a:rPr lang="zh-CN" altLang="zh-CN" sz="1800" dirty="0"/>
              <a:t>；文件数据块采用索引方式分配；</a:t>
            </a:r>
            <a:endParaRPr lang="zh-CN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文件系统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/>
              <a:t>硬盘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/>
              <a:t>Nachos</a:t>
            </a:r>
            <a:r>
              <a:rPr lang="zh-CN" altLang="zh-CN" sz="1800" dirty="0"/>
              <a:t>利用一个</a:t>
            </a:r>
            <a:r>
              <a:rPr lang="en-US" altLang="zh-CN" sz="1800" dirty="0"/>
              <a:t>UNIX</a:t>
            </a:r>
            <a:r>
              <a:rPr lang="zh-CN" altLang="zh-CN" sz="1800" dirty="0"/>
              <a:t>文件模拟了</a:t>
            </a:r>
            <a:r>
              <a:rPr lang="en-US" altLang="zh-CN" sz="1800" dirty="0"/>
              <a:t>Nachos</a:t>
            </a:r>
            <a:r>
              <a:rPr lang="zh-CN" altLang="zh-CN" sz="1800" dirty="0"/>
              <a:t>的</a:t>
            </a:r>
            <a:r>
              <a:rPr lang="zh-CN" altLang="zh-CN" sz="1800" dirty="0" smtClean="0"/>
              <a:t>硬盘</a:t>
            </a:r>
            <a:endParaRPr lang="en-US" altLang="zh-CN" sz="18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1800" dirty="0" smtClean="0"/>
              <a:t>默认</a:t>
            </a:r>
            <a:r>
              <a:rPr lang="zh-CN" altLang="zh-CN" sz="1800" dirty="0"/>
              <a:t>的硬盘参数为：</a:t>
            </a:r>
            <a:r>
              <a:rPr lang="en-US" altLang="zh-CN" sz="1800" dirty="0"/>
              <a:t>32</a:t>
            </a:r>
            <a:r>
              <a:rPr lang="zh-CN" altLang="zh-CN" sz="1800" dirty="0"/>
              <a:t>个磁道，每道包括</a:t>
            </a:r>
            <a:r>
              <a:rPr lang="en-US" altLang="zh-CN" sz="1800" dirty="0"/>
              <a:t>32</a:t>
            </a:r>
            <a:r>
              <a:rPr lang="zh-CN" altLang="zh-CN" sz="1800" dirty="0"/>
              <a:t>个扇区，每个扇区</a:t>
            </a:r>
            <a:r>
              <a:rPr lang="en-US" altLang="zh-CN" sz="1800" dirty="0"/>
              <a:t>128</a:t>
            </a:r>
            <a:r>
              <a:rPr lang="zh-CN" altLang="zh-CN" sz="1800" dirty="0"/>
              <a:t>字节，因此硬盘大小为</a:t>
            </a:r>
            <a:r>
              <a:rPr lang="en-US" altLang="zh-CN" sz="1800" dirty="0"/>
              <a:t>128KB</a:t>
            </a:r>
            <a:r>
              <a:rPr lang="zh-CN" altLang="zh-CN" sz="1800" dirty="0" smtClean="0"/>
              <a:t>；</a:t>
            </a:r>
            <a:r>
              <a:rPr lang="zh-CN" altLang="zh-CN" sz="1800" dirty="0"/>
              <a:t>（参见</a:t>
            </a:r>
            <a:r>
              <a:rPr lang="en-US" altLang="zh-CN" sz="1800" dirty="0"/>
              <a:t>../machine/</a:t>
            </a:r>
            <a:r>
              <a:rPr lang="en-US" altLang="zh-CN" sz="1800" dirty="0" err="1"/>
              <a:t>disk.h</a:t>
            </a:r>
            <a:r>
              <a:rPr lang="zh-CN" altLang="zh-CN" sz="1800" dirty="0" smtClean="0"/>
              <a:t>）</a:t>
            </a:r>
            <a:endParaRPr lang="zh-CN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1800" dirty="0"/>
              <a:t>通常情况下，一个硬盘的逻辑块包括若干个扇区，</a:t>
            </a:r>
            <a:r>
              <a:rPr lang="en-US" altLang="zh-CN" sz="1800" dirty="0"/>
              <a:t>Nachos</a:t>
            </a:r>
            <a:r>
              <a:rPr lang="zh-CN" altLang="zh-CN" sz="1800" dirty="0"/>
              <a:t>中一个硬盘块对应一个扇区；（参见</a:t>
            </a:r>
            <a:r>
              <a:rPr lang="en-US" altLang="zh-CN" sz="1800" dirty="0"/>
              <a:t>../machine/</a:t>
            </a:r>
            <a:r>
              <a:rPr lang="en-US" altLang="zh-CN" sz="1800" dirty="0" err="1"/>
              <a:t>disk.h</a:t>
            </a:r>
            <a:r>
              <a:rPr lang="zh-CN" altLang="zh-CN" sz="1800" dirty="0"/>
              <a:t>）</a:t>
            </a:r>
            <a:endParaRPr lang="zh-CN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/>
              <a:t>Nachos</a:t>
            </a:r>
            <a:r>
              <a:rPr lang="zh-CN" altLang="zh-CN" sz="1800" dirty="0"/>
              <a:t>的硬盘标识（魔数）为</a:t>
            </a:r>
            <a:r>
              <a:rPr lang="en-US" altLang="zh-CN" sz="1800" dirty="0"/>
              <a:t>0x456789ab</a:t>
            </a:r>
            <a:r>
              <a:rPr lang="zh-CN" altLang="zh-CN" sz="1800" dirty="0"/>
              <a:t>，位于硬盘的前</a:t>
            </a:r>
            <a:r>
              <a:rPr lang="en-US" altLang="zh-CN" sz="1800" dirty="0"/>
              <a:t>4</a:t>
            </a:r>
            <a:r>
              <a:rPr lang="zh-CN" altLang="zh-CN" sz="1800" dirty="0"/>
              <a:t>个字节</a:t>
            </a:r>
            <a:r>
              <a:rPr lang="zh-CN" altLang="zh-CN" sz="1800" dirty="0" smtClean="0"/>
              <a:t>中</a:t>
            </a:r>
            <a:r>
              <a:rPr lang="zh-CN" altLang="en-US" sz="1800" dirty="0" smtClean="0"/>
              <a:t>，标识该硬盘是</a:t>
            </a:r>
            <a:r>
              <a:rPr lang="en-US" altLang="zh-CN" sz="1800" dirty="0" smtClean="0"/>
              <a:t>Nachos</a:t>
            </a:r>
            <a:r>
              <a:rPr lang="zh-CN" altLang="en-US" sz="1800" dirty="0" smtClean="0"/>
              <a:t>硬盘</a:t>
            </a:r>
            <a:r>
              <a:rPr lang="zh-CN" altLang="zh-CN" sz="1800" dirty="0" smtClean="0"/>
              <a:t>。</a:t>
            </a:r>
            <a:r>
              <a:rPr lang="zh-CN" altLang="zh-CN" sz="1800" dirty="0"/>
              <a:t>（参见</a:t>
            </a:r>
            <a:r>
              <a:rPr lang="en-US" altLang="zh-CN" sz="1800" dirty="0"/>
              <a:t>../machine/disk.cc</a:t>
            </a:r>
            <a:r>
              <a:rPr lang="zh-CN" altLang="zh-CN" sz="1800" dirty="0" smtClean="0"/>
              <a:t>）</a:t>
            </a:r>
            <a:endParaRPr lang="en-US" altLang="zh-CN" sz="1800" dirty="0" smtClean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18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 smtClean="0">
                <a:solidFill>
                  <a:srgbClr val="0016E2"/>
                </a:solidFill>
              </a:rPr>
              <a:t>Disk::Disk()</a:t>
            </a:r>
            <a:r>
              <a:rPr lang="zh-CN" altLang="en-US" sz="1800" dirty="0" smtClean="0">
                <a:solidFill>
                  <a:srgbClr val="0016E2"/>
                </a:solidFill>
              </a:rPr>
              <a:t>创建</a:t>
            </a:r>
            <a:r>
              <a:rPr lang="en-US" altLang="zh-CN" sz="1800" dirty="0" smtClean="0">
                <a:solidFill>
                  <a:srgbClr val="0016E2"/>
                </a:solidFill>
              </a:rPr>
              <a:t>Nachos</a:t>
            </a:r>
            <a:r>
              <a:rPr lang="zh-CN" altLang="en-US" sz="1800" dirty="0" smtClean="0">
                <a:solidFill>
                  <a:srgbClr val="0016E2"/>
                </a:solidFill>
              </a:rPr>
              <a:t>的硬盘</a:t>
            </a:r>
            <a:r>
              <a:rPr lang="en-US" altLang="zh-CN" sz="1800" dirty="0" smtClean="0">
                <a:solidFill>
                  <a:srgbClr val="0016E2"/>
                </a:solidFill>
              </a:rPr>
              <a:t>”DISK”</a:t>
            </a:r>
            <a:endParaRPr lang="en-US" altLang="zh-CN" sz="1800" dirty="0" smtClean="0">
              <a:solidFill>
                <a:srgbClr val="0016E2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思考：如何为文件</a:t>
            </a:r>
            <a:r>
              <a:rPr lang="en-US" altLang="zh-CN" sz="1800" dirty="0" smtClean="0"/>
              <a:t>DISK</a:t>
            </a:r>
            <a:r>
              <a:rPr lang="zh-CN" altLang="en-US" sz="1800" dirty="0" smtClean="0"/>
              <a:t>预留</a:t>
            </a:r>
            <a:r>
              <a:rPr lang="en-US" altLang="zh-CN" sz="1800" dirty="0" smtClean="0"/>
              <a:t>128K</a:t>
            </a:r>
            <a:r>
              <a:rPr lang="zh-CN" altLang="en-US" sz="1800" dirty="0" smtClean="0"/>
              <a:t>的空间？</a:t>
            </a:r>
            <a:endParaRPr lang="en-US" altLang="zh-CN" sz="1800" dirty="0" smtClean="0"/>
          </a:p>
          <a:p>
            <a:pPr lvl="1">
              <a:buFont typeface="Wingdings" panose="05000000000000000000" pitchFamily="2" charset="2"/>
              <a:buChar char="l"/>
            </a:pPr>
            <a:endParaRPr lang="zh-CN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硬盘格式化（创建文件系统）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135063"/>
            <a:ext cx="8360770" cy="53451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命令</a:t>
            </a:r>
            <a:r>
              <a:rPr lang="en-US" altLang="zh-CN" sz="2000" dirty="0" smtClean="0"/>
              <a:t>nachos –f </a:t>
            </a:r>
            <a:r>
              <a:rPr lang="zh-CN" altLang="en-US" sz="2000" dirty="0" smtClean="0"/>
              <a:t>格式化硬盘，</a:t>
            </a:r>
            <a:r>
              <a:rPr lang="zh-CN" altLang="en-US" sz="2000" dirty="0"/>
              <a:t>在硬盘上初始化一个</a:t>
            </a:r>
            <a:r>
              <a:rPr lang="zh-CN" altLang="en-US" sz="2000" dirty="0" smtClean="0"/>
              <a:t>文件系统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 err="1" smtClean="0"/>
              <a:t>FileSystem</a:t>
            </a:r>
            <a:r>
              <a:rPr lang="zh-CN" altLang="en-US" sz="2000" dirty="0"/>
              <a:t>的构造</a:t>
            </a:r>
            <a:r>
              <a:rPr lang="zh-CN" altLang="en-US" sz="2000" dirty="0" smtClean="0"/>
              <a:t>函数中初始化文件系统</a:t>
            </a:r>
            <a:endParaRPr lang="en-US" altLang="zh-CN" sz="2000" dirty="0"/>
          </a:p>
          <a:p>
            <a:pPr marL="342900">
              <a:spcBef>
                <a:spcPts val="600"/>
              </a:spcBef>
              <a:buNone/>
            </a:pPr>
            <a:r>
              <a:rPr lang="en-US" altLang="zh-CN" sz="1800" dirty="0" err="1" smtClean="0">
                <a:solidFill>
                  <a:srgbClr val="01080B"/>
                </a:solidFill>
              </a:rPr>
              <a:t>FileSystem</a:t>
            </a:r>
            <a:r>
              <a:rPr lang="en-US" altLang="zh-CN" sz="1800" dirty="0">
                <a:solidFill>
                  <a:srgbClr val="01080B"/>
                </a:solidFill>
              </a:rPr>
              <a:t>::</a:t>
            </a:r>
            <a:r>
              <a:rPr lang="en-US" altLang="zh-CN" sz="1800" dirty="0" err="1">
                <a:solidFill>
                  <a:srgbClr val="01080B"/>
                </a:solidFill>
              </a:rPr>
              <a:t>FileSystem</a:t>
            </a:r>
            <a:r>
              <a:rPr lang="en-US" altLang="zh-CN" sz="1800" dirty="0">
                <a:solidFill>
                  <a:srgbClr val="01080B"/>
                </a:solidFill>
              </a:rPr>
              <a:t>(</a:t>
            </a:r>
            <a:r>
              <a:rPr lang="en-US" altLang="zh-CN" sz="1800" dirty="0" err="1">
                <a:solidFill>
                  <a:srgbClr val="01080B"/>
                </a:solidFill>
              </a:rPr>
              <a:t>bool</a:t>
            </a:r>
            <a:r>
              <a:rPr lang="en-US" altLang="zh-CN" sz="1800" dirty="0">
                <a:solidFill>
                  <a:srgbClr val="01080B"/>
                </a:solidFill>
              </a:rPr>
              <a:t> format</a:t>
            </a:r>
            <a:r>
              <a:rPr lang="en-US" altLang="zh-CN" sz="1800" dirty="0" smtClean="0">
                <a:solidFill>
                  <a:srgbClr val="01080B"/>
                </a:solidFill>
              </a:rPr>
              <a:t>)    </a:t>
            </a:r>
            <a:r>
              <a:rPr lang="en-US" altLang="zh-CN" sz="1800" dirty="0" smtClean="0">
                <a:solidFill>
                  <a:srgbClr val="006600"/>
                </a:solidFill>
              </a:rPr>
              <a:t>//when format=true, format the DISK</a:t>
            </a:r>
            <a:endParaRPr lang="en-US" altLang="zh-CN" sz="1800" dirty="0">
              <a:solidFill>
                <a:srgbClr val="006600"/>
              </a:solidFill>
            </a:endParaRPr>
          </a:p>
          <a:p>
            <a:pPr marL="342900">
              <a:spcBef>
                <a:spcPts val="600"/>
              </a:spcBef>
              <a:buNone/>
            </a:pPr>
            <a:r>
              <a:rPr lang="en-US" altLang="zh-CN" sz="1800" dirty="0">
                <a:solidFill>
                  <a:srgbClr val="01080B"/>
                </a:solidFill>
              </a:rPr>
              <a:t>{</a:t>
            </a:r>
            <a:endParaRPr lang="en-US" altLang="zh-CN" sz="1800" dirty="0">
              <a:solidFill>
                <a:srgbClr val="01080B"/>
              </a:solidFill>
            </a:endParaRPr>
          </a:p>
          <a:p>
            <a:pPr marL="342900">
              <a:spcBef>
                <a:spcPts val="600"/>
              </a:spcBef>
              <a:buNone/>
            </a:pPr>
            <a:r>
              <a:rPr lang="en-US" altLang="zh-CN" sz="1800" dirty="0">
                <a:solidFill>
                  <a:srgbClr val="01080B"/>
                </a:solidFill>
              </a:rPr>
              <a:t>   if (format) </a:t>
            </a:r>
            <a:r>
              <a:rPr lang="en-US" altLang="zh-CN" sz="1800" dirty="0" smtClean="0">
                <a:solidFill>
                  <a:srgbClr val="01080B"/>
                </a:solidFill>
              </a:rPr>
              <a:t>{</a:t>
            </a:r>
            <a:endParaRPr lang="en-US" altLang="zh-CN" sz="1800" dirty="0" smtClean="0">
              <a:solidFill>
                <a:srgbClr val="01080B"/>
              </a:solidFill>
            </a:endParaRPr>
          </a:p>
          <a:p>
            <a:pPr marL="342900">
              <a:spcBef>
                <a:spcPts val="600"/>
              </a:spcBef>
              <a:buNone/>
            </a:pPr>
            <a:r>
              <a:rPr lang="en-US" altLang="zh-CN" sz="1800" dirty="0">
                <a:solidFill>
                  <a:srgbClr val="01080B"/>
                </a:solidFill>
              </a:rPr>
              <a:t> </a:t>
            </a:r>
            <a:r>
              <a:rPr lang="en-US" altLang="zh-CN" sz="1800" dirty="0" smtClean="0">
                <a:solidFill>
                  <a:srgbClr val="01080B"/>
                </a:solidFill>
              </a:rPr>
              <a:t>     //</a:t>
            </a:r>
            <a:r>
              <a:rPr lang="en-US" altLang="zh-CN" sz="1800" dirty="0">
                <a:solidFill>
                  <a:srgbClr val="01080B"/>
                </a:solidFill>
              </a:rPr>
              <a:t>free sector map</a:t>
            </a:r>
            <a:endParaRPr lang="en-US" altLang="zh-CN" sz="1800" dirty="0">
              <a:solidFill>
                <a:srgbClr val="01080B"/>
              </a:solidFill>
            </a:endParaRPr>
          </a:p>
          <a:p>
            <a:pPr marL="342900">
              <a:spcBef>
                <a:spcPts val="600"/>
              </a:spcBef>
              <a:buNone/>
            </a:pPr>
            <a:r>
              <a:rPr lang="en-US" altLang="zh-CN" sz="1800" dirty="0">
                <a:solidFill>
                  <a:srgbClr val="01080B"/>
                </a:solidFill>
              </a:rPr>
              <a:t>        </a:t>
            </a:r>
            <a:r>
              <a:rPr lang="en-US" altLang="zh-CN" sz="1800" dirty="0" err="1">
                <a:solidFill>
                  <a:srgbClr val="C00000"/>
                </a:solidFill>
              </a:rPr>
              <a:t>BitMap</a:t>
            </a:r>
            <a:r>
              <a:rPr lang="en-US" altLang="zh-CN" sz="1800" dirty="0">
                <a:solidFill>
                  <a:srgbClr val="C00000"/>
                </a:solidFill>
              </a:rPr>
              <a:t> *</a:t>
            </a:r>
            <a:r>
              <a:rPr lang="en-US" altLang="zh-CN" sz="1800" dirty="0" err="1">
                <a:solidFill>
                  <a:srgbClr val="C00000"/>
                </a:solidFill>
              </a:rPr>
              <a:t>freeMap</a:t>
            </a:r>
            <a:r>
              <a:rPr lang="en-US" altLang="zh-CN" sz="1800" dirty="0">
                <a:solidFill>
                  <a:srgbClr val="C00000"/>
                </a:solidFill>
              </a:rPr>
              <a:t> = new </a:t>
            </a:r>
            <a:r>
              <a:rPr lang="en-US" altLang="zh-CN" sz="1800" dirty="0" err="1">
                <a:solidFill>
                  <a:srgbClr val="C00000"/>
                </a:solidFill>
              </a:rPr>
              <a:t>BitMap</a:t>
            </a:r>
            <a:r>
              <a:rPr lang="en-US" altLang="zh-CN" sz="1800" dirty="0">
                <a:solidFill>
                  <a:srgbClr val="C00000"/>
                </a:solidFill>
              </a:rPr>
              <a:t>(</a:t>
            </a:r>
            <a:r>
              <a:rPr lang="en-US" altLang="zh-CN" sz="1800" dirty="0" err="1">
                <a:solidFill>
                  <a:srgbClr val="C00000"/>
                </a:solidFill>
              </a:rPr>
              <a:t>NumSectors</a:t>
            </a:r>
            <a:r>
              <a:rPr lang="en-US" altLang="zh-CN" sz="1800" dirty="0">
                <a:solidFill>
                  <a:srgbClr val="C00000"/>
                </a:solidFill>
              </a:rPr>
              <a:t>); </a:t>
            </a:r>
            <a:r>
              <a:rPr lang="en-US" altLang="zh-CN" sz="1800" dirty="0" smtClean="0">
                <a:solidFill>
                  <a:srgbClr val="C00000"/>
                </a:solidFill>
              </a:rPr>
              <a:t>  </a:t>
            </a:r>
            <a:r>
              <a:rPr lang="en-US" altLang="zh-CN" sz="1800" dirty="0" smtClean="0">
                <a:solidFill>
                  <a:srgbClr val="01080B"/>
                </a:solidFill>
              </a:rPr>
              <a:t>//</a:t>
            </a:r>
            <a:r>
              <a:rPr lang="en-US" altLang="zh-CN" sz="1800" dirty="0" err="1" smtClean="0">
                <a:solidFill>
                  <a:srgbClr val="C00000"/>
                </a:solidFill>
              </a:rPr>
              <a:t>NumSectors</a:t>
            </a:r>
            <a:r>
              <a:rPr lang="en-US" altLang="zh-CN" sz="1800" dirty="0" smtClean="0">
                <a:solidFill>
                  <a:srgbClr val="C00000"/>
                </a:solidFill>
              </a:rPr>
              <a:t>=</a:t>
            </a:r>
            <a:r>
              <a:rPr lang="en-US" altLang="zh-CN" sz="1800" dirty="0" smtClean="0">
                <a:solidFill>
                  <a:srgbClr val="01080B"/>
                </a:solidFill>
              </a:rPr>
              <a:t>32*32=1024</a:t>
            </a:r>
            <a:endParaRPr lang="en-US" altLang="zh-CN" sz="1800" dirty="0">
              <a:solidFill>
                <a:srgbClr val="01080B"/>
              </a:solidFill>
            </a:endParaRPr>
          </a:p>
          <a:p>
            <a:pPr marL="342900">
              <a:spcBef>
                <a:spcPts val="600"/>
              </a:spcBef>
              <a:buNone/>
            </a:pPr>
            <a:r>
              <a:rPr lang="en-US" altLang="zh-CN" sz="1800" dirty="0">
                <a:solidFill>
                  <a:srgbClr val="01080B"/>
                </a:solidFill>
              </a:rPr>
              <a:t>        //initialize the directory table</a:t>
            </a:r>
            <a:endParaRPr lang="en-US" altLang="zh-CN" sz="1800" dirty="0">
              <a:solidFill>
                <a:srgbClr val="01080B"/>
              </a:solidFill>
            </a:endParaRPr>
          </a:p>
          <a:p>
            <a:pPr marL="342900">
              <a:spcBef>
                <a:spcPts val="600"/>
              </a:spcBef>
              <a:buNone/>
            </a:pPr>
            <a:r>
              <a:rPr lang="en-US" altLang="zh-CN" sz="1800" dirty="0">
                <a:solidFill>
                  <a:srgbClr val="0016E2"/>
                </a:solidFill>
              </a:rPr>
              <a:t>        Directory *directory = new Directory(</a:t>
            </a:r>
            <a:r>
              <a:rPr lang="en-US" altLang="zh-CN" sz="1800" dirty="0" err="1">
                <a:solidFill>
                  <a:srgbClr val="0016E2"/>
                </a:solidFill>
              </a:rPr>
              <a:t>NumDirEntries</a:t>
            </a:r>
            <a:r>
              <a:rPr lang="en-US" altLang="zh-CN" sz="1800" dirty="0">
                <a:solidFill>
                  <a:srgbClr val="01080B"/>
                </a:solidFill>
              </a:rPr>
              <a:t>); </a:t>
            </a:r>
            <a:r>
              <a:rPr lang="en-US" altLang="zh-CN" sz="1800" dirty="0" smtClean="0">
                <a:solidFill>
                  <a:srgbClr val="01080B"/>
                </a:solidFill>
              </a:rPr>
              <a:t>  //</a:t>
            </a:r>
            <a:r>
              <a:rPr lang="en-US" altLang="zh-CN" sz="1800" dirty="0" err="1" smtClean="0">
                <a:solidFill>
                  <a:srgbClr val="0016E2"/>
                </a:solidFill>
              </a:rPr>
              <a:t>NumDirEntries</a:t>
            </a:r>
            <a:r>
              <a:rPr lang="en-US" altLang="zh-CN" sz="1800" dirty="0" smtClean="0">
                <a:solidFill>
                  <a:srgbClr val="0016E2"/>
                </a:solidFill>
              </a:rPr>
              <a:t>=</a:t>
            </a:r>
            <a:r>
              <a:rPr lang="en-US" altLang="zh-CN" sz="1800" dirty="0" smtClean="0">
                <a:solidFill>
                  <a:srgbClr val="01080B"/>
                </a:solidFill>
              </a:rPr>
              <a:t>10</a:t>
            </a:r>
            <a:endParaRPr lang="en-US" altLang="zh-CN" sz="1800" dirty="0">
              <a:solidFill>
                <a:srgbClr val="01080B"/>
              </a:solidFill>
            </a:endParaRPr>
          </a:p>
          <a:p>
            <a:pPr marL="342900">
              <a:spcBef>
                <a:spcPts val="600"/>
              </a:spcBef>
              <a:buNone/>
            </a:pPr>
            <a:r>
              <a:rPr lang="en-US" altLang="zh-CN" sz="1800" dirty="0">
                <a:solidFill>
                  <a:srgbClr val="01080B"/>
                </a:solidFill>
              </a:rPr>
              <a:t>	</a:t>
            </a:r>
            <a:r>
              <a:rPr lang="en-US" altLang="zh-CN" sz="1800" b="1" dirty="0">
                <a:solidFill>
                  <a:srgbClr val="01080B"/>
                </a:solidFill>
              </a:rPr>
              <a:t>  </a:t>
            </a:r>
            <a:r>
              <a:rPr lang="en-US" altLang="zh-CN" sz="1800" b="1" dirty="0" err="1">
                <a:solidFill>
                  <a:srgbClr val="01080B"/>
                </a:solidFill>
              </a:rPr>
              <a:t>FileHeader</a:t>
            </a:r>
            <a:r>
              <a:rPr lang="en-US" altLang="zh-CN" sz="1800" b="1" dirty="0">
                <a:solidFill>
                  <a:srgbClr val="01080B"/>
                </a:solidFill>
              </a:rPr>
              <a:t> *</a:t>
            </a:r>
            <a:r>
              <a:rPr lang="en-US" altLang="zh-CN" sz="1800" b="1" dirty="0" err="1">
                <a:solidFill>
                  <a:srgbClr val="01080B"/>
                </a:solidFill>
              </a:rPr>
              <a:t>mapHdr</a:t>
            </a:r>
            <a:r>
              <a:rPr lang="en-US" altLang="zh-CN" sz="1800" b="1" dirty="0">
                <a:solidFill>
                  <a:srgbClr val="01080B"/>
                </a:solidFill>
              </a:rPr>
              <a:t> = new </a:t>
            </a:r>
            <a:r>
              <a:rPr lang="en-US" altLang="zh-CN" sz="1800" b="1" dirty="0" err="1">
                <a:solidFill>
                  <a:srgbClr val="01080B"/>
                </a:solidFill>
              </a:rPr>
              <a:t>FileHeader</a:t>
            </a:r>
            <a:r>
              <a:rPr lang="en-US" altLang="zh-CN" sz="1800" b="1" dirty="0" smtClean="0">
                <a:solidFill>
                  <a:srgbClr val="01080B"/>
                </a:solidFill>
              </a:rPr>
              <a:t>;   </a:t>
            </a:r>
            <a:r>
              <a:rPr lang="en-US" altLang="zh-CN" sz="1800" dirty="0" smtClean="0">
                <a:solidFill>
                  <a:srgbClr val="01080B"/>
                </a:solidFill>
              </a:rPr>
              <a:t>//</a:t>
            </a:r>
            <a:r>
              <a:rPr lang="zh-CN" altLang="en-US" sz="1800" dirty="0" smtClean="0">
                <a:solidFill>
                  <a:srgbClr val="01080B"/>
                </a:solidFill>
              </a:rPr>
              <a:t>位示图文件头</a:t>
            </a:r>
            <a:endParaRPr lang="en-US" altLang="zh-CN" sz="1800" dirty="0">
              <a:solidFill>
                <a:srgbClr val="01080B"/>
              </a:solidFill>
            </a:endParaRPr>
          </a:p>
          <a:p>
            <a:pPr marL="342900">
              <a:spcBef>
                <a:spcPts val="600"/>
              </a:spcBef>
              <a:buNone/>
            </a:pPr>
            <a:r>
              <a:rPr lang="en-US" altLang="zh-CN" sz="1800" b="1" dirty="0">
                <a:solidFill>
                  <a:srgbClr val="01080B"/>
                </a:solidFill>
              </a:rPr>
              <a:t>	  </a:t>
            </a:r>
            <a:r>
              <a:rPr lang="en-US" altLang="zh-CN" sz="1800" b="1" dirty="0" err="1">
                <a:solidFill>
                  <a:srgbClr val="01080B"/>
                </a:solidFill>
              </a:rPr>
              <a:t>FileHeader</a:t>
            </a:r>
            <a:r>
              <a:rPr lang="en-US" altLang="zh-CN" sz="1800" b="1" dirty="0">
                <a:solidFill>
                  <a:srgbClr val="01080B"/>
                </a:solidFill>
              </a:rPr>
              <a:t> *</a:t>
            </a:r>
            <a:r>
              <a:rPr lang="en-US" altLang="zh-CN" sz="1800" b="1" dirty="0" err="1">
                <a:solidFill>
                  <a:srgbClr val="01080B"/>
                </a:solidFill>
              </a:rPr>
              <a:t>dirHdr</a:t>
            </a:r>
            <a:r>
              <a:rPr lang="en-US" altLang="zh-CN" sz="1800" b="1" dirty="0">
                <a:solidFill>
                  <a:srgbClr val="01080B"/>
                </a:solidFill>
              </a:rPr>
              <a:t> = new </a:t>
            </a:r>
            <a:r>
              <a:rPr lang="en-US" altLang="zh-CN" sz="1800" b="1" dirty="0" err="1">
                <a:solidFill>
                  <a:srgbClr val="01080B"/>
                </a:solidFill>
              </a:rPr>
              <a:t>FileHeader</a:t>
            </a:r>
            <a:r>
              <a:rPr lang="en-US" altLang="zh-CN" sz="1800" b="1" dirty="0" smtClean="0">
                <a:solidFill>
                  <a:srgbClr val="01080B"/>
                </a:solidFill>
              </a:rPr>
              <a:t>;     </a:t>
            </a:r>
            <a:r>
              <a:rPr lang="en-US" altLang="zh-CN" sz="1800" dirty="0" smtClean="0">
                <a:solidFill>
                  <a:srgbClr val="01080B"/>
                </a:solidFill>
              </a:rPr>
              <a:t>//</a:t>
            </a:r>
            <a:r>
              <a:rPr lang="zh-CN" altLang="en-US" sz="1800" dirty="0" smtClean="0">
                <a:solidFill>
                  <a:srgbClr val="01080B"/>
                </a:solidFill>
              </a:rPr>
              <a:t>目录表文件头</a:t>
            </a:r>
            <a:endParaRPr lang="en-US" altLang="zh-CN" sz="1800" dirty="0">
              <a:solidFill>
                <a:srgbClr val="01080B"/>
              </a:solidFill>
            </a:endParaRPr>
          </a:p>
          <a:p>
            <a:pPr marL="342900">
              <a:spcBef>
                <a:spcPts val="600"/>
              </a:spcBef>
              <a:buNone/>
            </a:pPr>
            <a:r>
              <a:rPr lang="en-US" altLang="zh-CN" sz="1800" dirty="0">
                <a:solidFill>
                  <a:srgbClr val="01080B"/>
                </a:solidFill>
              </a:rPr>
              <a:t>     ………</a:t>
            </a:r>
            <a:endParaRPr lang="en-US" altLang="zh-CN" sz="1800" dirty="0">
              <a:solidFill>
                <a:srgbClr val="01080B"/>
              </a:solidFill>
            </a:endParaRPr>
          </a:p>
          <a:p>
            <a:pPr marL="342900">
              <a:spcBef>
                <a:spcPts val="600"/>
              </a:spcBef>
              <a:buNone/>
            </a:pPr>
            <a:r>
              <a:rPr lang="en-US" altLang="zh-CN" sz="1800" dirty="0">
                <a:solidFill>
                  <a:srgbClr val="01080B"/>
                </a:solidFill>
              </a:rPr>
              <a:t>}</a:t>
            </a:r>
            <a:endParaRPr lang="zh-CN" altLang="en-US" sz="1800" dirty="0">
              <a:solidFill>
                <a:srgbClr val="01080B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18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空闲块管理位示图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/>
              <a:t>定义一个</a:t>
            </a:r>
            <a:r>
              <a:rPr lang="en-US" altLang="zh-CN" sz="2000" dirty="0"/>
              <a:t>128</a:t>
            </a:r>
            <a:r>
              <a:rPr lang="zh-CN" altLang="en-US" sz="2000" dirty="0"/>
              <a:t>位的位示图</a:t>
            </a:r>
            <a:r>
              <a:rPr lang="zh-CN" altLang="en-US" sz="2000" dirty="0" smtClean="0"/>
              <a:t>，管理硬盘空闲块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 err="1" smtClean="0">
                <a:solidFill>
                  <a:srgbClr val="C00000"/>
                </a:solidFill>
              </a:rPr>
              <a:t>BitMap</a:t>
            </a:r>
            <a:r>
              <a:rPr lang="en-US" altLang="zh-CN" sz="2000" dirty="0" smtClean="0">
                <a:solidFill>
                  <a:srgbClr val="C00000"/>
                </a:solidFill>
              </a:rPr>
              <a:t> </a:t>
            </a:r>
            <a:r>
              <a:rPr lang="en-US" altLang="zh-CN" sz="2000" dirty="0">
                <a:solidFill>
                  <a:srgbClr val="C00000"/>
                </a:solidFill>
              </a:rPr>
              <a:t>*</a:t>
            </a:r>
            <a:r>
              <a:rPr lang="en-US" altLang="zh-CN" sz="2000" dirty="0" err="1">
                <a:solidFill>
                  <a:srgbClr val="C00000"/>
                </a:solidFill>
              </a:rPr>
              <a:t>freeMap</a:t>
            </a:r>
            <a:r>
              <a:rPr lang="en-US" altLang="zh-CN" sz="2000" dirty="0">
                <a:solidFill>
                  <a:srgbClr val="C00000"/>
                </a:solidFill>
              </a:rPr>
              <a:t> = new </a:t>
            </a:r>
            <a:r>
              <a:rPr lang="en-US" altLang="zh-CN" sz="2000" dirty="0" err="1">
                <a:solidFill>
                  <a:srgbClr val="C00000"/>
                </a:solidFill>
              </a:rPr>
              <a:t>BitMap</a:t>
            </a:r>
            <a:r>
              <a:rPr lang="en-US" altLang="zh-CN" sz="2000" dirty="0">
                <a:solidFill>
                  <a:srgbClr val="C00000"/>
                </a:solidFill>
              </a:rPr>
              <a:t>(</a:t>
            </a:r>
            <a:r>
              <a:rPr lang="en-US" altLang="zh-CN" sz="2000" dirty="0" err="1">
                <a:solidFill>
                  <a:srgbClr val="C00000"/>
                </a:solidFill>
              </a:rPr>
              <a:t>NumSectors</a:t>
            </a:r>
            <a:r>
              <a:rPr lang="en-US" altLang="zh-CN" sz="2000" dirty="0" smtClean="0">
                <a:solidFill>
                  <a:srgbClr val="C00000"/>
                </a:solidFill>
              </a:rPr>
              <a:t>);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solidFill>
                  <a:srgbClr val="01080B"/>
                </a:solidFill>
              </a:rPr>
              <a:t>类</a:t>
            </a:r>
            <a:r>
              <a:rPr lang="en-US" altLang="zh-CN" sz="1800" dirty="0" err="1" smtClean="0">
                <a:solidFill>
                  <a:srgbClr val="01080B"/>
                </a:solidFill>
              </a:rPr>
              <a:t>BitMap</a:t>
            </a:r>
            <a:r>
              <a:rPr lang="zh-CN" altLang="en-US" sz="1800" dirty="0" smtClean="0">
                <a:solidFill>
                  <a:srgbClr val="01080B"/>
                </a:solidFill>
              </a:rPr>
              <a:t>参见</a:t>
            </a:r>
            <a:r>
              <a:rPr lang="en-US" altLang="zh-CN" sz="1800" dirty="0">
                <a:solidFill>
                  <a:srgbClr val="01080B"/>
                </a:solidFill>
              </a:rPr>
              <a:t>../</a:t>
            </a:r>
            <a:r>
              <a:rPr lang="en-US" altLang="zh-CN" sz="1800" dirty="0" err="1" smtClean="0">
                <a:solidFill>
                  <a:srgbClr val="01080B"/>
                </a:solidFill>
              </a:rPr>
              <a:t>userprog</a:t>
            </a:r>
            <a:r>
              <a:rPr lang="en-US" altLang="zh-CN" sz="1800" dirty="0" smtClean="0">
                <a:solidFill>
                  <a:srgbClr val="01080B"/>
                </a:solidFill>
              </a:rPr>
              <a:t>/</a:t>
            </a:r>
            <a:r>
              <a:rPr lang="en-US" altLang="zh-CN" sz="1800" dirty="0" err="1" smtClean="0">
                <a:solidFill>
                  <a:srgbClr val="01080B"/>
                </a:solidFill>
              </a:rPr>
              <a:t>bitmap.h</a:t>
            </a:r>
            <a:r>
              <a:rPr lang="zh-CN" altLang="en-US" sz="1800" dirty="0" smtClean="0">
                <a:solidFill>
                  <a:srgbClr val="01080B"/>
                </a:solidFill>
              </a:rPr>
              <a:t>与</a:t>
            </a:r>
            <a:r>
              <a:rPr lang="en-US" altLang="zh-CN" sz="1800" dirty="0" smtClean="0">
                <a:solidFill>
                  <a:srgbClr val="01080B"/>
                </a:solidFill>
              </a:rPr>
              <a:t>bitmap.cc</a:t>
            </a:r>
            <a:endParaRPr lang="en-US" altLang="zh-CN" sz="1800" dirty="0">
              <a:solidFill>
                <a:srgbClr val="01080B"/>
              </a:solidFill>
            </a:endParaRPr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1800" dirty="0" err="1" smtClean="0">
                <a:solidFill>
                  <a:srgbClr val="01080B"/>
                </a:solidFill>
              </a:rPr>
              <a:t>NumSectors</a:t>
            </a:r>
            <a:r>
              <a:rPr lang="en-US" altLang="zh-CN" sz="1800" dirty="0" smtClean="0">
                <a:solidFill>
                  <a:srgbClr val="01080B"/>
                </a:solidFill>
              </a:rPr>
              <a:t>=</a:t>
            </a:r>
            <a:r>
              <a:rPr lang="zh-CN" altLang="en-US" sz="1800" dirty="0" smtClean="0">
                <a:solidFill>
                  <a:srgbClr val="01080B"/>
                </a:solidFill>
              </a:rPr>
              <a:t>道数</a:t>
            </a:r>
            <a:r>
              <a:rPr lang="en-US" altLang="zh-CN" sz="1800" dirty="0" smtClean="0">
                <a:solidFill>
                  <a:srgbClr val="01080B"/>
                </a:solidFill>
              </a:rPr>
              <a:t>*</a:t>
            </a:r>
            <a:r>
              <a:rPr lang="zh-CN" altLang="en-US" sz="1800" dirty="0" smtClean="0">
                <a:solidFill>
                  <a:srgbClr val="01080B"/>
                </a:solidFill>
              </a:rPr>
              <a:t>每道扇区数</a:t>
            </a:r>
            <a:r>
              <a:rPr lang="en-US" altLang="zh-CN" sz="1800" dirty="0" smtClean="0">
                <a:solidFill>
                  <a:srgbClr val="01080B"/>
                </a:solidFill>
              </a:rPr>
              <a:t>=32*32=1K   </a:t>
            </a:r>
            <a:r>
              <a:rPr lang="en-US" altLang="zh-CN" sz="1800" dirty="0">
                <a:solidFill>
                  <a:srgbClr val="01080B"/>
                </a:solidFill>
              </a:rPr>
              <a:t>//</a:t>
            </a:r>
            <a:r>
              <a:rPr lang="zh-CN" altLang="en-US" sz="1800" dirty="0">
                <a:solidFill>
                  <a:srgbClr val="01080B"/>
                </a:solidFill>
              </a:rPr>
              <a:t>在</a:t>
            </a:r>
            <a:r>
              <a:rPr lang="en-US" altLang="zh-CN" sz="1800" dirty="0" err="1">
                <a:solidFill>
                  <a:srgbClr val="01080B"/>
                </a:solidFill>
              </a:rPr>
              <a:t>disk.h</a:t>
            </a:r>
            <a:r>
              <a:rPr lang="zh-CN" altLang="en-US" sz="1800" dirty="0">
                <a:solidFill>
                  <a:srgbClr val="01080B"/>
                </a:solidFill>
              </a:rPr>
              <a:t>中定义</a:t>
            </a:r>
            <a:endParaRPr lang="en-US" altLang="zh-CN" sz="1800" dirty="0">
              <a:solidFill>
                <a:srgbClr val="01080B"/>
              </a:solidFill>
            </a:endParaRPr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solidFill>
                  <a:srgbClr val="01080B"/>
                </a:solidFill>
              </a:rPr>
              <a:t>初始化一个空闲块位示图，内容被修改后，需要写回到硬盘的</a:t>
            </a:r>
            <a:r>
              <a:rPr lang="en-US" altLang="zh-CN" sz="1800" dirty="0" smtClean="0">
                <a:solidFill>
                  <a:srgbClr val="01080B"/>
                </a:solidFill>
              </a:rPr>
              <a:t>2</a:t>
            </a:r>
            <a:r>
              <a:rPr lang="zh-CN" altLang="en-US" sz="1800" dirty="0" smtClean="0">
                <a:solidFill>
                  <a:srgbClr val="01080B"/>
                </a:solidFill>
              </a:rPr>
              <a:t>号扇区中</a:t>
            </a:r>
            <a:endParaRPr lang="en-US" altLang="zh-CN" sz="1800" dirty="0" smtClean="0">
              <a:solidFill>
                <a:srgbClr val="01080B"/>
              </a:solidFill>
            </a:endParaRPr>
          </a:p>
          <a:p>
            <a:pPr marL="971550" lvl="1">
              <a:buFont typeface="Wingdings" panose="05000000000000000000" pitchFamily="2" charset="2"/>
              <a:buChar char="l"/>
            </a:pPr>
            <a:endParaRPr lang="en-US" altLang="zh-CN" sz="1800" dirty="0">
              <a:solidFill>
                <a:srgbClr val="01080B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/>
              <a:t>位示</a:t>
            </a:r>
            <a:r>
              <a:rPr lang="zh-CN" altLang="en-US" sz="2000" dirty="0" smtClean="0"/>
              <a:t>图文件大小是多少个字节？占用几个扇区？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rgbClr val="01080B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 smtClean="0">
              <a:solidFill>
                <a:srgbClr val="01080B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en-US" sz="2000" dirty="0">
              <a:solidFill>
                <a:srgbClr val="01080B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</a:t>
            </a:r>
            <a:r>
              <a:rPr lang="zh-CN" altLang="en-US" dirty="0" smtClean="0"/>
              <a:t>材料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057945"/>
            <a:ext cx="8089900" cy="5345112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设计报告（</a:t>
            </a:r>
            <a:r>
              <a:rPr lang="en-US" altLang="zh-CN" sz="2000" dirty="0" smtClean="0"/>
              <a:t>word</a:t>
            </a:r>
            <a:r>
              <a:rPr lang="zh-CN" altLang="en-US" sz="2000" dirty="0" smtClean="0"/>
              <a:t>文档）</a:t>
            </a:r>
            <a:endParaRPr lang="en-US" altLang="zh-CN" sz="2000" dirty="0" smtClean="0"/>
          </a:p>
          <a:p>
            <a:pPr marL="971550"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封面（题目、姓名、学号、班级等）</a:t>
            </a:r>
            <a:endParaRPr lang="en-US" altLang="zh-CN" sz="1800" dirty="0" smtClean="0"/>
          </a:p>
          <a:p>
            <a:pPr marL="971550"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sym typeface="Arial" panose="020B0604020202020204" pitchFamily="34" charset="0"/>
              </a:rPr>
              <a:t>摘要</a:t>
            </a:r>
            <a:endParaRPr lang="en-US" altLang="zh-CN" sz="1800" dirty="0">
              <a:sym typeface="Arial" panose="020B0604020202020204" pitchFamily="34" charset="0"/>
            </a:endParaRPr>
          </a:p>
          <a:p>
            <a:pPr marL="971550"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目录（自动生成）</a:t>
            </a:r>
            <a:endParaRPr lang="en-US" altLang="zh-CN" sz="1800" dirty="0" smtClean="0"/>
          </a:p>
          <a:p>
            <a:pPr marL="971550"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sym typeface="Arial" panose="020B0604020202020204" pitchFamily="34" charset="0"/>
              </a:rPr>
              <a:t>正文（分章节）</a:t>
            </a:r>
            <a:endParaRPr lang="en-US" altLang="zh-CN" sz="1800" dirty="0" smtClean="0">
              <a:sym typeface="Arial" panose="020B0604020202020204" pitchFamily="34" charset="0"/>
            </a:endParaRPr>
          </a:p>
          <a:p>
            <a:pPr marL="1314450" lvl="2" indent="-285750"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sym typeface="Arial" panose="020B0604020202020204" pitchFamily="34" charset="0"/>
              </a:rPr>
              <a:t>代码分析（功能、涉及到的类、类关系、数据结构及关键代码等</a:t>
            </a:r>
            <a:r>
              <a:rPr lang="en-US" altLang="zh-CN" sz="1600" dirty="0" smtClean="0">
                <a:sym typeface="Arial" panose="020B0604020202020204" pitchFamily="34" charset="0"/>
              </a:rPr>
              <a:t>…</a:t>
            </a:r>
            <a:r>
              <a:rPr lang="zh-CN" altLang="en-US" sz="1600" dirty="0" smtClean="0">
                <a:sym typeface="Arial" panose="020B0604020202020204" pitchFamily="34" charset="0"/>
              </a:rPr>
              <a:t>）</a:t>
            </a:r>
            <a:endParaRPr lang="en-US" altLang="zh-CN" sz="1600" dirty="0" smtClean="0">
              <a:sym typeface="Arial" panose="020B0604020202020204" pitchFamily="34" charset="0"/>
            </a:endParaRPr>
          </a:p>
          <a:p>
            <a:pPr marL="1314450" lvl="2" indent="-285750"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sym typeface="Arial" panose="020B0604020202020204" pitchFamily="34" charset="0"/>
              </a:rPr>
              <a:t>按任务要求分章节</a:t>
            </a:r>
            <a:endParaRPr lang="en-US" altLang="zh-CN" sz="1600" dirty="0" smtClean="0">
              <a:sym typeface="Arial" panose="020B0604020202020204" pitchFamily="34" charset="0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ym typeface="Arial" panose="020B0604020202020204" pitchFamily="34" charset="0"/>
              </a:rPr>
              <a:t>任务要求，详细的设计方案与详细的实现方案</a:t>
            </a:r>
            <a:endParaRPr lang="en-US" altLang="zh-CN" sz="1400" dirty="0" smtClean="0">
              <a:sym typeface="Arial" panose="020B0604020202020204" pitchFamily="34" charset="0"/>
            </a:endParaRPr>
          </a:p>
          <a:p>
            <a:pPr marL="2000250" lvl="4" indent="-285750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rgbClr val="01080B"/>
                </a:solidFill>
                <a:sym typeface="Arial" panose="020B0604020202020204" pitchFamily="34" charset="0"/>
              </a:rPr>
              <a:t>设计：设计方案、</a:t>
            </a:r>
            <a:r>
              <a:rPr lang="zh-CN" altLang="en-US" sz="1100" dirty="0" smtClean="0">
                <a:solidFill>
                  <a:srgbClr val="01080B"/>
                </a:solidFill>
                <a:sym typeface="Arial" panose="020B0604020202020204" pitchFamily="34" charset="0"/>
              </a:rPr>
              <a:t>数据结构、算法描述、伪代码等形式化描述</a:t>
            </a:r>
            <a:endParaRPr lang="en-US" altLang="zh-CN" sz="1100" dirty="0" smtClean="0">
              <a:solidFill>
                <a:srgbClr val="01080B"/>
              </a:solidFill>
              <a:sym typeface="Arial" panose="020B0604020202020204" pitchFamily="34" charset="0"/>
            </a:endParaRPr>
          </a:p>
          <a:p>
            <a:pPr marL="2000250" lvl="4" indent="-285750">
              <a:buFont typeface="Arial" panose="020B0604020202020204" pitchFamily="34" charset="0"/>
              <a:buChar char="•"/>
            </a:pPr>
            <a:r>
              <a:rPr lang="zh-CN" altLang="en-US" sz="1100" dirty="0" smtClean="0">
                <a:solidFill>
                  <a:srgbClr val="01080B"/>
                </a:solidFill>
                <a:sym typeface="Arial" panose="020B0604020202020204" pitchFamily="34" charset="0"/>
              </a:rPr>
              <a:t>实现：修改哪些类、如何修改、为什么修改等</a:t>
            </a:r>
            <a:endParaRPr lang="en-US" altLang="zh-CN" sz="1100" dirty="0" smtClean="0">
              <a:solidFill>
                <a:srgbClr val="01080B"/>
              </a:solidFill>
              <a:sym typeface="Arial" panose="020B0604020202020204" pitchFamily="34" charset="0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ym typeface="Arial" panose="020B0604020202020204" pitchFamily="34" charset="0"/>
              </a:rPr>
              <a:t>调试</a:t>
            </a:r>
            <a:r>
              <a:rPr lang="zh-CN" altLang="en-US" sz="1400" dirty="0">
                <a:sym typeface="Arial" panose="020B0604020202020204" pitchFamily="34" charset="0"/>
              </a:rPr>
              <a:t>过程</a:t>
            </a:r>
            <a:r>
              <a:rPr lang="zh-CN" altLang="en-US" sz="1400" dirty="0" smtClean="0">
                <a:sym typeface="Arial" panose="020B0604020202020204" pitchFamily="34" charset="0"/>
              </a:rPr>
              <a:t>（</a:t>
            </a:r>
            <a:r>
              <a:rPr lang="zh-CN" altLang="en-US" sz="1400" dirty="0">
                <a:sym typeface="Arial" panose="020B0604020202020204" pitchFamily="34" charset="0"/>
              </a:rPr>
              <a:t>遇到的问题及解决</a:t>
            </a:r>
            <a:r>
              <a:rPr lang="zh-CN" altLang="en-US" sz="1400" dirty="0" smtClean="0">
                <a:sym typeface="Arial" panose="020B0604020202020204" pitchFamily="34" charset="0"/>
              </a:rPr>
              <a:t>方案等）</a:t>
            </a:r>
            <a:endParaRPr lang="en-US" altLang="zh-CN" sz="1400" dirty="0">
              <a:sym typeface="Arial" panose="020B0604020202020204" pitchFamily="34" charset="0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ym typeface="Arial" panose="020B0604020202020204" pitchFamily="34" charset="0"/>
              </a:rPr>
              <a:t>测试</a:t>
            </a:r>
            <a:r>
              <a:rPr lang="zh-CN" altLang="en-US" sz="1400" dirty="0">
                <a:sym typeface="Arial" panose="020B0604020202020204" pitchFamily="34" charset="0"/>
              </a:rPr>
              <a:t>过程</a:t>
            </a:r>
            <a:r>
              <a:rPr lang="zh-CN" altLang="en-US" sz="1400" dirty="0" smtClean="0">
                <a:sym typeface="Arial" panose="020B0604020202020204" pitchFamily="34" charset="0"/>
              </a:rPr>
              <a:t>（</a:t>
            </a:r>
            <a:r>
              <a:rPr lang="zh-CN" altLang="en-US" sz="1400" dirty="0">
                <a:sym typeface="Arial" panose="020B0604020202020204" pitchFamily="34" charset="0"/>
              </a:rPr>
              <a:t>测试用例，测试结果及结果分析等</a:t>
            </a:r>
            <a:r>
              <a:rPr lang="zh-CN" altLang="en-US" sz="1400" dirty="0" smtClean="0">
                <a:sym typeface="Arial" panose="020B0604020202020204" pitchFamily="34" charset="0"/>
              </a:rPr>
              <a:t>）</a:t>
            </a:r>
            <a:endParaRPr lang="en-US" altLang="zh-CN" sz="1400" dirty="0" smtClean="0">
              <a:sym typeface="Arial" panose="020B0604020202020204" pitchFamily="34" charset="0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ym typeface="Arial" panose="020B0604020202020204" pitchFamily="34" charset="0"/>
              </a:rPr>
              <a:t>收获、心得等</a:t>
            </a:r>
            <a:endParaRPr lang="en-US" altLang="zh-CN" sz="1400" dirty="0" smtClean="0">
              <a:sym typeface="Arial" panose="020B0604020202020204" pitchFamily="34" charset="0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ym typeface="Arial" panose="020B0604020202020204" pitchFamily="34" charset="0"/>
              </a:rPr>
              <a:t>其它说明</a:t>
            </a:r>
            <a:endParaRPr lang="en-US" altLang="zh-CN" sz="1400" dirty="0" smtClean="0">
              <a:sym typeface="Arial" panose="020B0604020202020204" pitchFamily="34" charset="0"/>
            </a:endParaRPr>
          </a:p>
          <a:p>
            <a:pPr marL="1314450" lvl="2" indent="-285750"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sym typeface="Arial" panose="020B0604020202020204" pitchFamily="34" charset="0"/>
              </a:rPr>
              <a:t>总结（完成的工作、收获、体会、建议等）</a:t>
            </a:r>
            <a:endParaRPr lang="en-US" altLang="zh-CN" sz="1600" dirty="0" smtClean="0">
              <a:sym typeface="Arial" panose="020B0604020202020204" pitchFamily="34" charset="0"/>
            </a:endParaRPr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sym typeface="Arial" panose="020B0604020202020204" pitchFamily="34" charset="0"/>
              </a:rPr>
              <a:t>参考文献</a:t>
            </a:r>
            <a:endParaRPr lang="en-US" altLang="zh-CN" sz="1600" dirty="0" smtClean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设计代码（源码）</a:t>
            </a:r>
            <a:endParaRPr lang="en-US" altLang="zh-CN" sz="2000" dirty="0" smtClean="0"/>
          </a:p>
          <a:p>
            <a:pPr marL="971550"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必要的注释、说明</a:t>
            </a:r>
            <a:endParaRPr lang="en-US" altLang="zh-CN" sz="1800" dirty="0" smtClean="0"/>
          </a:p>
          <a:p>
            <a:pPr marL="971550"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在相应的目录下运行</a:t>
            </a:r>
            <a:r>
              <a:rPr lang="en-US" altLang="zh-CN" sz="1800" dirty="0" smtClean="0"/>
              <a:t>make</a:t>
            </a:r>
            <a:r>
              <a:rPr lang="zh-CN" altLang="en-US" sz="1800" dirty="0" smtClean="0"/>
              <a:t>可正确编译、执行，结果与报告中对应一致</a:t>
            </a:r>
            <a:endParaRPr lang="en-US" altLang="zh-CN" sz="18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endParaRPr lang="zh-CN" altLang="en-US" sz="1600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目录表由目录项组成，每个</a:t>
            </a:r>
            <a:r>
              <a:rPr lang="zh-CN" altLang="en-US" sz="2000" dirty="0" smtClean="0">
                <a:solidFill>
                  <a:srgbClr val="C00000"/>
                </a:solidFill>
              </a:rPr>
              <a:t>目录项</a:t>
            </a:r>
            <a:r>
              <a:rPr lang="zh-CN" altLang="en-US" sz="2000" dirty="0" smtClean="0"/>
              <a:t>是一个三元组</a:t>
            </a:r>
            <a:endParaRPr lang="en-US" altLang="zh-CN" sz="2000" dirty="0" smtClean="0"/>
          </a:p>
          <a:p>
            <a:pPr marL="539750" lvl="1" indent="0">
              <a:buNone/>
            </a:pPr>
            <a:r>
              <a:rPr lang="en-US" altLang="zh-CN" sz="1800" dirty="0"/>
              <a:t>class </a:t>
            </a:r>
            <a:r>
              <a:rPr lang="en-US" altLang="zh-CN" sz="1800" dirty="0" err="1"/>
              <a:t>DirectoryEntry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{      //</a:t>
            </a:r>
            <a:r>
              <a:rPr lang="zh-CN" altLang="en-US" sz="1800" dirty="0" smtClean="0"/>
              <a:t>参见</a:t>
            </a:r>
            <a:r>
              <a:rPr lang="en-US" altLang="zh-CN" sz="1800" dirty="0" smtClean="0"/>
              <a:t>../</a:t>
            </a:r>
            <a:r>
              <a:rPr lang="en-US" altLang="zh-CN" sz="1800" dirty="0" err="1" smtClean="0"/>
              <a:t>filesys</a:t>
            </a:r>
            <a:r>
              <a:rPr lang="en-US" altLang="zh-CN" sz="1800" dirty="0" smtClean="0"/>
              <a:t>/</a:t>
            </a:r>
            <a:r>
              <a:rPr lang="en-US" altLang="zh-CN" sz="1800" dirty="0" err="1" smtClean="0"/>
              <a:t>directory.h</a:t>
            </a:r>
            <a:endParaRPr lang="en-US" altLang="zh-CN" sz="1800" dirty="0" smtClean="0"/>
          </a:p>
          <a:p>
            <a:pPr marL="539750" lvl="1" indent="0">
              <a:buNone/>
            </a:pPr>
            <a:r>
              <a:rPr lang="en-US" altLang="zh-CN" sz="1800" dirty="0" smtClean="0"/>
              <a:t>    public</a:t>
            </a:r>
            <a:r>
              <a:rPr lang="en-US" altLang="zh-CN" sz="1800" dirty="0"/>
              <a:t>:</a:t>
            </a:r>
            <a:endParaRPr lang="en-US" altLang="zh-CN" sz="1800" dirty="0"/>
          </a:p>
          <a:p>
            <a:pPr marL="539750" lvl="1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smtClean="0"/>
              <a:t>    </a:t>
            </a:r>
            <a:r>
              <a:rPr lang="en-US" altLang="zh-CN" sz="1800" dirty="0" err="1" smtClean="0"/>
              <a:t>bool</a:t>
            </a:r>
            <a:r>
              <a:rPr lang="en-US" altLang="zh-CN" sz="1800" dirty="0" smtClean="0"/>
              <a:t> </a:t>
            </a:r>
            <a:r>
              <a:rPr lang="en-US" altLang="zh-CN" sz="1800" dirty="0" err="1"/>
              <a:t>inUse</a:t>
            </a:r>
            <a:r>
              <a:rPr lang="en-US" altLang="zh-CN" sz="1800" dirty="0" smtClean="0"/>
              <a:t>;      // </a:t>
            </a:r>
            <a:r>
              <a:rPr lang="en-US" altLang="zh-CN" sz="1800" dirty="0"/>
              <a:t>Is this directory entry in use?</a:t>
            </a:r>
            <a:endParaRPr lang="en-US" altLang="zh-CN" sz="1800" dirty="0"/>
          </a:p>
          <a:p>
            <a:pPr marL="539750" lvl="1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smtClean="0"/>
              <a:t>   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sector;	</a:t>
            </a:r>
            <a:r>
              <a:rPr lang="en-US" altLang="zh-CN" sz="1800" dirty="0" smtClean="0"/>
              <a:t>     // </a:t>
            </a:r>
            <a:r>
              <a:rPr lang="en-US" altLang="zh-CN" sz="1800" dirty="0"/>
              <a:t>Location on disk to find the </a:t>
            </a:r>
            <a:r>
              <a:rPr lang="en-US" altLang="zh-CN" sz="1800" dirty="0" smtClean="0"/>
              <a:t>  </a:t>
            </a:r>
            <a:r>
              <a:rPr lang="en-US" altLang="zh-CN" sz="1800" dirty="0" err="1"/>
              <a:t>FileHeader</a:t>
            </a:r>
            <a:r>
              <a:rPr lang="en-US" altLang="zh-CN" sz="1800" dirty="0"/>
              <a:t> for this file </a:t>
            </a:r>
            <a:endParaRPr lang="en-US" altLang="zh-CN" sz="1800" dirty="0"/>
          </a:p>
          <a:p>
            <a:pPr marL="539750" lvl="1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smtClean="0"/>
              <a:t>    char </a:t>
            </a:r>
            <a:r>
              <a:rPr lang="en-US" altLang="zh-CN" sz="1800" dirty="0"/>
              <a:t>name[</a:t>
            </a:r>
            <a:r>
              <a:rPr lang="en-US" altLang="zh-CN" sz="1800" dirty="0" err="1"/>
              <a:t>FileNameMaxLen</a:t>
            </a:r>
            <a:r>
              <a:rPr lang="en-US" altLang="zh-CN" sz="1800" dirty="0"/>
              <a:t> + 1</a:t>
            </a:r>
            <a:r>
              <a:rPr lang="en-US" altLang="zh-CN" sz="1800" dirty="0" smtClean="0"/>
              <a:t>];   // </a:t>
            </a:r>
            <a:r>
              <a:rPr lang="en-US" altLang="zh-CN" sz="1800" dirty="0"/>
              <a:t>Text name for file, with +1 for </a:t>
            </a:r>
            <a:endParaRPr lang="en-US" altLang="zh-CN" sz="1800" dirty="0"/>
          </a:p>
          <a:p>
            <a:pPr marL="539750" lvl="1" indent="0">
              <a:buNone/>
            </a:pPr>
            <a:r>
              <a:rPr lang="en-US" altLang="zh-CN" sz="1800" dirty="0"/>
              <a:t>					</a:t>
            </a:r>
            <a:r>
              <a:rPr lang="en-US" altLang="zh-CN" sz="1800" dirty="0" smtClean="0"/>
              <a:t>                // </a:t>
            </a:r>
            <a:r>
              <a:rPr lang="en-US" altLang="zh-CN" sz="1800" dirty="0"/>
              <a:t>the trailing '\0'</a:t>
            </a:r>
            <a:endParaRPr lang="en-US" altLang="zh-CN" sz="1800" dirty="0"/>
          </a:p>
          <a:p>
            <a:pPr marL="539750" lvl="1" indent="0">
              <a:buNone/>
            </a:pPr>
            <a:r>
              <a:rPr lang="en-US" altLang="zh-CN" sz="1800" dirty="0" smtClean="0"/>
              <a:t>};</a:t>
            </a:r>
            <a:endParaRPr lang="en-US" altLang="zh-CN" sz="1800" dirty="0"/>
          </a:p>
          <a:p>
            <a:pPr marL="254000" indent="-342900">
              <a:buFont typeface="Wingdings" panose="05000000000000000000" pitchFamily="2" charset="2"/>
              <a:buChar char="n"/>
            </a:pPr>
            <a:r>
              <a:rPr lang="en-US" altLang="zh-CN" sz="2000" dirty="0" smtClean="0"/>
              <a:t>name[</a:t>
            </a:r>
            <a:r>
              <a:rPr lang="en-US" altLang="zh-CN" sz="2000" dirty="0" err="1" smtClean="0"/>
              <a:t>FileNameMaxLen</a:t>
            </a:r>
            <a:r>
              <a:rPr lang="en-US" altLang="zh-CN" sz="2000" dirty="0" smtClean="0"/>
              <a:t>=9</a:t>
            </a:r>
            <a:r>
              <a:rPr lang="zh-CN" altLang="en-US" sz="2000" dirty="0" smtClean="0"/>
              <a:t>，即</a:t>
            </a:r>
            <a:r>
              <a:rPr lang="en-US" altLang="zh-CN" sz="2000" dirty="0" smtClean="0"/>
              <a:t>Nachos</a:t>
            </a:r>
            <a:r>
              <a:rPr lang="zh-CN" altLang="en-US" sz="2000" dirty="0" smtClean="0"/>
              <a:t>文件名限定为</a:t>
            </a:r>
            <a:r>
              <a:rPr lang="en-US" altLang="zh-CN" sz="2000" dirty="0" smtClean="0"/>
              <a:t>9</a:t>
            </a:r>
            <a:r>
              <a:rPr lang="zh-CN" altLang="en-US" sz="2000" dirty="0" smtClean="0"/>
              <a:t>个字节</a:t>
            </a:r>
            <a:endParaRPr lang="en-US" altLang="zh-CN" sz="2000" dirty="0" smtClean="0"/>
          </a:p>
          <a:p>
            <a:pPr marL="2540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每个</a:t>
            </a:r>
            <a:r>
              <a:rPr lang="zh-CN" altLang="en-US" sz="2000" dirty="0"/>
              <a:t>目录项占用多少个字节</a:t>
            </a:r>
            <a:r>
              <a:rPr lang="zh-CN" altLang="en-US" sz="2000" dirty="0" smtClean="0"/>
              <a:t>？</a:t>
            </a:r>
            <a:endParaRPr lang="en-US" altLang="zh-CN" sz="2000" dirty="0" smtClean="0"/>
          </a:p>
          <a:p>
            <a:pPr marL="254000" indent="-342900">
              <a:buFont typeface="Wingdings" panose="05000000000000000000" pitchFamily="2" charset="2"/>
              <a:buChar char="n"/>
            </a:pPr>
            <a:r>
              <a:rPr lang="en-US" altLang="zh-CN" sz="2000" dirty="0" smtClean="0"/>
              <a:t>Nachos</a:t>
            </a:r>
            <a:r>
              <a:rPr lang="zh-CN" altLang="en-US" sz="2000" dirty="0" smtClean="0"/>
              <a:t>限定最多可创建</a:t>
            </a:r>
            <a:r>
              <a:rPr lang="en-US" altLang="zh-CN" sz="2000" dirty="0" smtClean="0"/>
              <a:t>10</a:t>
            </a:r>
            <a:r>
              <a:rPr lang="zh-CN" altLang="en-US" sz="2000" dirty="0" smtClean="0"/>
              <a:t>个文件（参见</a:t>
            </a:r>
            <a:r>
              <a:rPr lang="en-US" altLang="zh-CN" sz="2000" dirty="0" err="1"/>
              <a:t>FileSystem</a:t>
            </a:r>
            <a:r>
              <a:rPr lang="en-US" altLang="zh-CN" sz="2000" dirty="0"/>
              <a:t> :: </a:t>
            </a:r>
            <a:r>
              <a:rPr lang="en-US" altLang="zh-CN" sz="2000" dirty="0" err="1"/>
              <a:t>FileSystem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），</a:t>
            </a:r>
            <a:r>
              <a:rPr lang="zh-CN" altLang="en-US" sz="2000" dirty="0"/>
              <a:t>问</a:t>
            </a:r>
            <a:r>
              <a:rPr lang="zh-CN" altLang="en-US" sz="2000" dirty="0" smtClean="0"/>
              <a:t>目录表文件数据大小为多少个字节？占用几个扇区？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文件头（</a:t>
            </a:r>
            <a:r>
              <a:rPr lang="en-US" altLang="zh-CN" dirty="0" smtClean="0"/>
              <a:t>FCB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-node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每个文件由（文件头</a:t>
            </a:r>
            <a:r>
              <a:rPr lang="en-US" altLang="zh-CN" sz="2000" dirty="0" smtClean="0"/>
              <a:t>+</a:t>
            </a:r>
            <a:r>
              <a:rPr lang="zh-CN" altLang="en-US" sz="2000" dirty="0" smtClean="0"/>
              <a:t>文件内容）组成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文件头是一个三元组（参见</a:t>
            </a:r>
            <a:r>
              <a:rPr lang="en-US" altLang="zh-CN" sz="2000" dirty="0"/>
              <a:t>../</a:t>
            </a:r>
            <a:r>
              <a:rPr lang="en-US" altLang="zh-CN" sz="2000" dirty="0" err="1"/>
              <a:t>filesys</a:t>
            </a:r>
            <a:r>
              <a:rPr lang="en-US" altLang="zh-CN" sz="2000" dirty="0"/>
              <a:t>/</a:t>
            </a:r>
            <a:r>
              <a:rPr lang="en-US" altLang="zh-CN" sz="2000" dirty="0" err="1"/>
              <a:t>filehdr.h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539750" lvl="1" indent="0">
              <a:buNone/>
            </a:pPr>
            <a:r>
              <a:rPr lang="en-US" altLang="zh-CN" sz="1800" dirty="0" smtClean="0"/>
              <a:t>class </a:t>
            </a:r>
            <a:r>
              <a:rPr lang="en-US" altLang="zh-CN" sz="1800" dirty="0" err="1" smtClean="0"/>
              <a:t>FileHeader</a:t>
            </a:r>
            <a:r>
              <a:rPr lang="en-US" altLang="zh-CN" sz="1800" dirty="0" smtClean="0"/>
              <a:t> {</a:t>
            </a:r>
            <a:endParaRPr lang="en-US" altLang="zh-CN" sz="1800" dirty="0" smtClean="0"/>
          </a:p>
          <a:p>
            <a:pPr lvl="1" indent="0">
              <a:buNone/>
            </a:pPr>
            <a:r>
              <a:rPr lang="en-US" altLang="zh-CN" sz="1800" dirty="0" smtClean="0"/>
              <a:t>  </a:t>
            </a:r>
            <a:r>
              <a:rPr lang="en-US" altLang="zh-CN" sz="1800" dirty="0"/>
              <a:t>public</a:t>
            </a:r>
            <a:r>
              <a:rPr lang="en-US" altLang="zh-CN" sz="1800" dirty="0" smtClean="0"/>
              <a:t>:</a:t>
            </a:r>
            <a:endParaRPr lang="en-US" altLang="zh-CN" sz="1800" dirty="0" smtClean="0"/>
          </a:p>
          <a:p>
            <a:pPr lvl="1" indent="0">
              <a:buNone/>
            </a:pPr>
            <a:r>
              <a:rPr lang="en-US" altLang="zh-CN" sz="1800" dirty="0" smtClean="0"/>
              <a:t>      //</a:t>
            </a:r>
            <a:r>
              <a:rPr lang="zh-CN" altLang="en-US" sz="1800" dirty="0" smtClean="0"/>
              <a:t>众多的成员函数</a:t>
            </a:r>
            <a:endParaRPr lang="en-US" altLang="zh-CN" sz="1800" dirty="0" smtClean="0"/>
          </a:p>
          <a:p>
            <a:pPr lvl="1" indent="0">
              <a:buNone/>
            </a:pPr>
            <a:r>
              <a:rPr lang="en-US" altLang="zh-CN" sz="1800" dirty="0" smtClean="0"/>
              <a:t>  </a:t>
            </a:r>
            <a:r>
              <a:rPr lang="en-US" altLang="zh-CN" sz="1800" dirty="0"/>
              <a:t>private: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numBytes</a:t>
            </a:r>
            <a:r>
              <a:rPr lang="en-US" altLang="zh-CN" sz="1800" dirty="0"/>
              <a:t>;			// Number of bytes in the file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numSectors</a:t>
            </a:r>
            <a:r>
              <a:rPr lang="en-US" altLang="zh-CN" sz="1800" dirty="0"/>
              <a:t>;			// Number of data sectors in the file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dataSectors</a:t>
            </a:r>
            <a:r>
              <a:rPr lang="en-US" altLang="zh-CN" sz="1800" dirty="0"/>
              <a:t>[</a:t>
            </a:r>
            <a:r>
              <a:rPr lang="en-US" altLang="zh-CN" sz="1800" dirty="0" err="1"/>
              <a:t>NumDirect</a:t>
            </a:r>
            <a:r>
              <a:rPr lang="en-US" altLang="zh-CN" sz="1800" dirty="0" smtClean="0"/>
              <a:t>];</a:t>
            </a:r>
            <a:r>
              <a:rPr lang="en-US" altLang="zh-CN" sz="1800" dirty="0"/>
              <a:t>	// Disk sector numbers for each data 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					</a:t>
            </a:r>
            <a:r>
              <a:rPr lang="en-US" altLang="zh-CN" sz="1800" dirty="0" smtClean="0"/>
              <a:t>            // </a:t>
            </a:r>
            <a:r>
              <a:rPr lang="en-US" altLang="zh-CN" sz="1800" dirty="0"/>
              <a:t>block in the file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};</a:t>
            </a:r>
            <a:endParaRPr lang="en-US" altLang="zh-CN" sz="18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可以看出，硬盘块采用索引分配方法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 err="1" smtClean="0"/>
              <a:t>NumDirect</a:t>
            </a:r>
            <a:r>
              <a:rPr lang="en-US" altLang="zh-CN" sz="2000" dirty="0" smtClean="0"/>
              <a:t>=30</a:t>
            </a:r>
            <a:r>
              <a:rPr lang="zh-CN" altLang="en-US" sz="2000" dirty="0" smtClean="0"/>
              <a:t>，问文件头占用多少个字节？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/>
              <a:t>这</a:t>
            </a:r>
            <a:r>
              <a:rPr lang="zh-CN" altLang="en-US" sz="2000" dirty="0" smtClean="0"/>
              <a:t>就是</a:t>
            </a:r>
            <a:r>
              <a:rPr lang="en-US" altLang="zh-CN" sz="2000" dirty="0" smtClean="0"/>
              <a:t>Nachos</a:t>
            </a:r>
            <a:r>
              <a:rPr lang="zh-CN" altLang="en-US" sz="2000" dirty="0" smtClean="0"/>
              <a:t>需要在</a:t>
            </a:r>
            <a:r>
              <a:rPr lang="en-US" altLang="zh-CN" sz="2000" dirty="0" smtClean="0"/>
              <a:t>32</a:t>
            </a:r>
            <a:r>
              <a:rPr lang="zh-CN" altLang="en-US" sz="2000" dirty="0" smtClean="0"/>
              <a:t>位系统上运行的原因之一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硬盘格式化（创建文件系统）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1800" dirty="0" smtClean="0"/>
              <a:t>利用命令</a:t>
            </a:r>
            <a:r>
              <a:rPr lang="en-US" altLang="zh-CN" sz="1800" dirty="0" smtClean="0"/>
              <a:t>nachos –f </a:t>
            </a:r>
            <a:r>
              <a:rPr lang="zh-CN" altLang="en-US" sz="1800" dirty="0" smtClean="0"/>
              <a:t>格式化硬盘，在硬盘上创建一个文件系统后，利用命令</a:t>
            </a:r>
            <a:r>
              <a:rPr lang="en-US" altLang="zh-CN" sz="1800" dirty="0" err="1" smtClean="0"/>
              <a:t>hexdump</a:t>
            </a:r>
            <a:r>
              <a:rPr lang="en-US" altLang="zh-CN" sz="1800" dirty="0" smtClean="0"/>
              <a:t> –C DISK</a:t>
            </a:r>
            <a:r>
              <a:rPr lang="zh-CN" altLang="en-US" sz="1800" dirty="0" smtClean="0"/>
              <a:t>可以以</a:t>
            </a:r>
            <a:r>
              <a:rPr lang="en-US" altLang="zh-CN" sz="1800" dirty="0" smtClean="0"/>
              <a:t>16</a:t>
            </a:r>
            <a:r>
              <a:rPr lang="zh-CN" altLang="en-US" sz="1800" dirty="0" smtClean="0"/>
              <a:t>进制格式查看硬盘的布局</a:t>
            </a:r>
            <a:endParaRPr lang="en-US" altLang="zh-CN" sz="18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endParaRPr lang="en-US" altLang="zh-CN" sz="1600" dirty="0" smtClean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1600" dirty="0" smtClean="0"/>
              <a:t>字节</a:t>
            </a:r>
            <a:r>
              <a:rPr lang="en-US" altLang="zh-CN" sz="1600" dirty="0" smtClean="0"/>
              <a:t>0x0~0x3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0x456789ab</a:t>
            </a:r>
            <a:r>
              <a:rPr lang="zh-CN" altLang="en-US" sz="1600" dirty="0" smtClean="0"/>
              <a:t>，磁盘标识（</a:t>
            </a:r>
            <a:r>
              <a:rPr lang="en-US" altLang="zh-CN" sz="1600" dirty="0" smtClean="0"/>
              <a:t>magic word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CN" sz="1600" dirty="0"/>
              <a:t>0x4~0x83</a:t>
            </a:r>
            <a:r>
              <a:rPr lang="zh-CN" altLang="zh-CN" sz="1600" dirty="0"/>
              <a:t>：扇区</a:t>
            </a:r>
            <a:r>
              <a:rPr lang="en-US" altLang="zh-CN" sz="1600" dirty="0"/>
              <a:t>0</a:t>
            </a:r>
            <a:r>
              <a:rPr lang="zh-CN" altLang="zh-CN" sz="1600" dirty="0"/>
              <a:t>，</a:t>
            </a:r>
            <a:r>
              <a:rPr lang="en-US" altLang="zh-CN" sz="1600" dirty="0"/>
              <a:t>128</a:t>
            </a:r>
            <a:r>
              <a:rPr lang="zh-CN" altLang="zh-CN" sz="1600" dirty="0"/>
              <a:t>字节；存放位示图头文件（</a:t>
            </a:r>
            <a:r>
              <a:rPr lang="en-US" altLang="zh-CN" sz="1600" dirty="0"/>
              <a:t>FCB</a:t>
            </a:r>
            <a:r>
              <a:rPr lang="zh-CN" altLang="zh-CN" sz="1600" dirty="0"/>
              <a:t>，</a:t>
            </a:r>
            <a:r>
              <a:rPr lang="en-US" altLang="zh-CN" sz="1600" dirty="0" err="1"/>
              <a:t>i</a:t>
            </a:r>
            <a:r>
              <a:rPr lang="en-US" altLang="zh-CN" sz="1600" dirty="0"/>
              <a:t>-node</a:t>
            </a:r>
            <a:r>
              <a:rPr lang="zh-CN" altLang="zh-CN" sz="1600" dirty="0"/>
              <a:t>）</a:t>
            </a:r>
            <a:endParaRPr lang="en-US" altLang="zh-CN" sz="1600" dirty="0" smtClean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CN" sz="1600" dirty="0"/>
              <a:t>0x84~0x103</a:t>
            </a:r>
            <a:r>
              <a:rPr lang="zh-CN" altLang="zh-CN" sz="1600" dirty="0"/>
              <a:t>：扇区</a:t>
            </a:r>
            <a:r>
              <a:rPr lang="en-US" altLang="zh-CN" sz="1600" dirty="0"/>
              <a:t>1</a:t>
            </a:r>
            <a:r>
              <a:rPr lang="zh-CN" altLang="zh-CN" sz="1600" dirty="0"/>
              <a:t>，</a:t>
            </a:r>
            <a:r>
              <a:rPr lang="en-US" altLang="zh-CN" sz="1600" dirty="0"/>
              <a:t>128</a:t>
            </a:r>
            <a:r>
              <a:rPr lang="zh-CN" altLang="zh-CN" sz="1600" dirty="0"/>
              <a:t>字节；存放目录表（根目录文件）</a:t>
            </a:r>
            <a:r>
              <a:rPr lang="zh-CN" altLang="zh-CN" sz="1600" dirty="0" smtClean="0"/>
              <a:t>头文件；</a:t>
            </a:r>
            <a:endParaRPr lang="en-US" altLang="zh-CN" sz="1600" dirty="0" smtClean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CN" sz="1600" dirty="0"/>
              <a:t>0x104~0x183</a:t>
            </a:r>
            <a:r>
              <a:rPr lang="zh-CN" altLang="zh-CN" sz="1600" dirty="0"/>
              <a:t>：扇区</a:t>
            </a:r>
            <a:r>
              <a:rPr lang="en-US" altLang="zh-CN" sz="1600" dirty="0"/>
              <a:t>2</a:t>
            </a:r>
            <a:r>
              <a:rPr lang="zh-CN" altLang="zh-CN" sz="1600" dirty="0"/>
              <a:t>，</a:t>
            </a:r>
            <a:r>
              <a:rPr lang="en-US" altLang="zh-CN" sz="1600" dirty="0"/>
              <a:t>128</a:t>
            </a:r>
            <a:r>
              <a:rPr lang="zh-CN" altLang="zh-CN" sz="1600" dirty="0"/>
              <a:t>字节；位示图的数据</a:t>
            </a:r>
            <a:r>
              <a:rPr lang="zh-CN" altLang="zh-CN" sz="1600" dirty="0" smtClean="0"/>
              <a:t>块</a:t>
            </a:r>
            <a:endParaRPr lang="en-US" altLang="zh-CN" sz="1600" dirty="0" smtClean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CN" sz="1600" dirty="0"/>
              <a:t>0x184~0x203</a:t>
            </a:r>
            <a:r>
              <a:rPr lang="zh-CN" altLang="zh-CN" sz="1600" dirty="0"/>
              <a:t>，扇区</a:t>
            </a:r>
            <a:r>
              <a:rPr lang="en-US" altLang="zh-CN" sz="1600" dirty="0"/>
              <a:t>3</a:t>
            </a:r>
            <a:r>
              <a:rPr lang="zh-CN" altLang="zh-CN" sz="1600" dirty="0"/>
              <a:t>，</a:t>
            </a:r>
            <a:r>
              <a:rPr lang="en-US" altLang="zh-CN" sz="1600" dirty="0"/>
              <a:t>0x204~0x283</a:t>
            </a:r>
            <a:r>
              <a:rPr lang="zh-CN" altLang="zh-CN" sz="1600" dirty="0"/>
              <a:t>：扇区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：</a:t>
            </a:r>
            <a:r>
              <a:rPr lang="zh-CN" altLang="zh-CN" sz="1600" dirty="0"/>
              <a:t>目录文件的数据</a:t>
            </a:r>
            <a:r>
              <a:rPr lang="zh-CN" altLang="zh-CN" sz="1600" dirty="0" smtClean="0"/>
              <a:t>块</a:t>
            </a:r>
            <a:endParaRPr lang="en-US" altLang="zh-CN" sz="1600" dirty="0" smtClean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1600" dirty="0" smtClean="0"/>
              <a:t>目前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个扇区已分配，因此位示图文件</a:t>
            </a:r>
            <a:r>
              <a:rPr lang="en-US" altLang="zh-CN" sz="1600" dirty="0" smtClean="0"/>
              <a:t>0x104</a:t>
            </a:r>
            <a:r>
              <a:rPr lang="zh-CN" altLang="en-US" sz="1600" dirty="0" smtClean="0"/>
              <a:t>处的内容是</a:t>
            </a:r>
            <a:r>
              <a:rPr lang="en-US" altLang="zh-CN" sz="1600" dirty="0" smtClean="0"/>
              <a:t>0x1F</a:t>
            </a:r>
            <a:r>
              <a:rPr lang="zh-CN" altLang="en-US" sz="1600" dirty="0" smtClean="0"/>
              <a:t>，值为</a:t>
            </a:r>
            <a:r>
              <a:rPr lang="en-US" altLang="zh-CN" sz="1600" dirty="0" smtClean="0">
                <a:solidFill>
                  <a:srgbClr val="C00000"/>
                </a:solidFill>
              </a:rPr>
              <a:t>1111 1000…0</a:t>
            </a:r>
            <a:endParaRPr lang="en-US" altLang="zh-CN" sz="1600" dirty="0" smtClean="0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59340"/>
            <a:ext cx="7529590" cy="2326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硬盘</a:t>
            </a:r>
            <a:r>
              <a:rPr lang="zh-CN" altLang="zh-CN" dirty="0" smtClean="0"/>
              <a:t>格式化</a:t>
            </a:r>
            <a:r>
              <a:rPr lang="zh-CN" altLang="en-US" dirty="0" smtClean="0"/>
              <a:t>后文件系统布局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605928" y="1266944"/>
          <a:ext cx="7590621" cy="42855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5017"/>
                <a:gridCol w="1349888"/>
                <a:gridCol w="3414256"/>
                <a:gridCol w="1881460"/>
              </a:tblGrid>
              <a:tr h="3857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01080B"/>
                          </a:solidFill>
                          <a:effectLst/>
                          <a:latin typeface="+mn-ea"/>
                          <a:ea typeface="+mn-ea"/>
                        </a:rPr>
                        <a:t>扇区号</a:t>
                      </a:r>
                      <a:endParaRPr lang="zh-CN" sz="1600" kern="100" dirty="0">
                        <a:solidFill>
                          <a:srgbClr val="01080B"/>
                        </a:solidFill>
                        <a:effectLst/>
                        <a:latin typeface="+mn-ea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1080B"/>
                          </a:solidFill>
                          <a:effectLst/>
                          <a:latin typeface="+mn-ea"/>
                          <a:ea typeface="+mn-ea"/>
                        </a:rPr>
                        <a:t>起止字节号</a:t>
                      </a:r>
                      <a:endParaRPr lang="zh-CN" sz="1600" kern="100">
                        <a:solidFill>
                          <a:srgbClr val="01080B"/>
                        </a:solidFill>
                        <a:effectLst/>
                        <a:latin typeface="+mn-ea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1080B"/>
                          </a:solidFill>
                          <a:effectLst/>
                          <a:latin typeface="+mn-ea"/>
                          <a:ea typeface="+mn-ea"/>
                        </a:rPr>
                        <a:t>存储内容</a:t>
                      </a:r>
                      <a:endParaRPr lang="zh-CN" sz="1600" kern="100">
                        <a:solidFill>
                          <a:srgbClr val="01080B"/>
                        </a:solidFill>
                        <a:effectLst/>
                        <a:latin typeface="+mn-ea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1080B"/>
                          </a:solidFill>
                          <a:effectLst/>
                          <a:latin typeface="+mn-ea"/>
                          <a:ea typeface="+mn-ea"/>
                        </a:rPr>
                        <a:t>大小</a:t>
                      </a:r>
                      <a:endParaRPr lang="zh-CN" sz="1600" kern="100">
                        <a:solidFill>
                          <a:srgbClr val="01080B"/>
                        </a:solidFill>
                        <a:effectLst/>
                        <a:latin typeface="+mn-ea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</a:tr>
              <a:tr h="3899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1080B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600" kern="100" dirty="0">
                        <a:solidFill>
                          <a:srgbClr val="01080B"/>
                        </a:solidFill>
                        <a:effectLst/>
                        <a:latin typeface="+mn-ea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1080B"/>
                          </a:solidFill>
                          <a:effectLst/>
                          <a:latin typeface="+mn-lt"/>
                          <a:ea typeface="+mn-ea"/>
                        </a:rPr>
                        <a:t>0x4~0x83</a:t>
                      </a:r>
                      <a:endParaRPr lang="zh-CN" sz="1600" kern="100" dirty="0">
                        <a:solidFill>
                          <a:srgbClr val="01080B"/>
                        </a:solidFill>
                        <a:effectLst/>
                        <a:latin typeface="+mn-lt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1080B"/>
                          </a:solidFill>
                          <a:effectLst/>
                          <a:latin typeface="+mn-lt"/>
                          <a:ea typeface="+mn-ea"/>
                        </a:rPr>
                        <a:t>空闲块管理使用的位示图文件头</a:t>
                      </a:r>
                      <a:endParaRPr lang="zh-CN" sz="1600" kern="100">
                        <a:solidFill>
                          <a:srgbClr val="01080B"/>
                        </a:solidFill>
                        <a:effectLst/>
                        <a:latin typeface="+mn-lt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1080B"/>
                          </a:solidFill>
                          <a:effectLst/>
                          <a:latin typeface="+mn-lt"/>
                          <a:ea typeface="+mn-ea"/>
                        </a:rPr>
                        <a:t>128</a:t>
                      </a:r>
                      <a:r>
                        <a:rPr lang="zh-CN" sz="1600" kern="100">
                          <a:solidFill>
                            <a:srgbClr val="01080B"/>
                          </a:solidFill>
                          <a:effectLst/>
                          <a:latin typeface="+mn-lt"/>
                          <a:ea typeface="+mn-ea"/>
                        </a:rPr>
                        <a:t>字节</a:t>
                      </a:r>
                      <a:endParaRPr lang="zh-CN" sz="1600" kern="100">
                        <a:solidFill>
                          <a:srgbClr val="01080B"/>
                        </a:solidFill>
                        <a:effectLst/>
                        <a:latin typeface="+mn-lt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</a:tr>
              <a:tr h="3899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1080B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600" kern="100">
                        <a:solidFill>
                          <a:srgbClr val="01080B"/>
                        </a:solidFill>
                        <a:effectLst/>
                        <a:latin typeface="+mn-ea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1080B"/>
                          </a:solidFill>
                          <a:effectLst/>
                          <a:latin typeface="+mn-lt"/>
                          <a:ea typeface="+mn-ea"/>
                        </a:rPr>
                        <a:t>0x84~0x103</a:t>
                      </a:r>
                      <a:endParaRPr lang="zh-CN" sz="1600" kern="100" dirty="0">
                        <a:solidFill>
                          <a:srgbClr val="01080B"/>
                        </a:solidFill>
                        <a:effectLst/>
                        <a:latin typeface="+mn-lt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01080B"/>
                          </a:solidFill>
                          <a:effectLst/>
                          <a:latin typeface="+mn-lt"/>
                          <a:ea typeface="+mn-ea"/>
                        </a:rPr>
                        <a:t>目录文件头</a:t>
                      </a:r>
                      <a:endParaRPr lang="zh-CN" sz="1600" kern="100" dirty="0">
                        <a:solidFill>
                          <a:srgbClr val="01080B"/>
                        </a:solidFill>
                        <a:effectLst/>
                        <a:latin typeface="+mn-lt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1080B"/>
                          </a:solidFill>
                          <a:effectLst/>
                          <a:latin typeface="+mn-lt"/>
                          <a:ea typeface="+mn-ea"/>
                        </a:rPr>
                        <a:t>128</a:t>
                      </a:r>
                      <a:r>
                        <a:rPr lang="zh-CN" sz="1600" kern="100">
                          <a:solidFill>
                            <a:srgbClr val="01080B"/>
                          </a:solidFill>
                          <a:effectLst/>
                          <a:latin typeface="+mn-lt"/>
                          <a:ea typeface="+mn-ea"/>
                        </a:rPr>
                        <a:t>字节</a:t>
                      </a:r>
                      <a:endParaRPr lang="zh-CN" sz="1600" kern="100">
                        <a:solidFill>
                          <a:srgbClr val="01080B"/>
                        </a:solidFill>
                        <a:effectLst/>
                        <a:latin typeface="+mn-lt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</a:tr>
              <a:tr h="3899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1080B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zh-CN" sz="1600" kern="100">
                        <a:solidFill>
                          <a:srgbClr val="01080B"/>
                        </a:solidFill>
                        <a:effectLst/>
                        <a:latin typeface="+mn-ea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1080B"/>
                          </a:solidFill>
                          <a:effectLst/>
                          <a:latin typeface="+mn-lt"/>
                          <a:ea typeface="+mn-ea"/>
                        </a:rPr>
                        <a:t>0x104~0x183</a:t>
                      </a:r>
                      <a:endParaRPr lang="zh-CN" sz="1600" kern="100" dirty="0">
                        <a:solidFill>
                          <a:srgbClr val="01080B"/>
                        </a:solidFill>
                        <a:effectLst/>
                        <a:latin typeface="+mn-lt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01080B"/>
                          </a:solidFill>
                          <a:effectLst/>
                          <a:latin typeface="+mn-lt"/>
                          <a:ea typeface="+mn-ea"/>
                        </a:rPr>
                        <a:t>位示图文件数据块</a:t>
                      </a:r>
                      <a:endParaRPr lang="zh-CN" sz="1600" kern="100" dirty="0">
                        <a:solidFill>
                          <a:srgbClr val="01080B"/>
                        </a:solidFill>
                        <a:effectLst/>
                        <a:latin typeface="+mn-lt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1080B"/>
                          </a:solidFill>
                          <a:effectLst/>
                          <a:latin typeface="+mn-lt"/>
                          <a:ea typeface="+mn-ea"/>
                        </a:rPr>
                        <a:t>128</a:t>
                      </a:r>
                      <a:r>
                        <a:rPr lang="zh-CN" sz="1600" kern="100">
                          <a:solidFill>
                            <a:srgbClr val="01080B"/>
                          </a:solidFill>
                          <a:effectLst/>
                          <a:latin typeface="+mn-lt"/>
                          <a:ea typeface="+mn-ea"/>
                        </a:rPr>
                        <a:t>字节</a:t>
                      </a:r>
                      <a:endParaRPr lang="zh-CN" sz="1600" kern="100">
                        <a:solidFill>
                          <a:srgbClr val="01080B"/>
                        </a:solidFill>
                        <a:effectLst/>
                        <a:latin typeface="+mn-lt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</a:tr>
              <a:tr h="3899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1080B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zh-CN" sz="1600" kern="100">
                        <a:solidFill>
                          <a:srgbClr val="01080B"/>
                        </a:solidFill>
                        <a:effectLst/>
                        <a:latin typeface="+mn-ea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1080B"/>
                          </a:solidFill>
                          <a:effectLst/>
                          <a:latin typeface="+mn-lt"/>
                          <a:ea typeface="+mn-ea"/>
                        </a:rPr>
                        <a:t>0x184~0x203</a:t>
                      </a:r>
                      <a:endParaRPr lang="zh-CN" sz="1600" kern="100">
                        <a:solidFill>
                          <a:srgbClr val="01080B"/>
                        </a:solidFill>
                        <a:effectLst/>
                        <a:latin typeface="+mn-lt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01080B"/>
                          </a:solidFill>
                          <a:effectLst/>
                          <a:latin typeface="+mn-lt"/>
                          <a:ea typeface="+mn-ea"/>
                        </a:rPr>
                        <a:t>根目录表（目录文件）</a:t>
                      </a:r>
                      <a:endParaRPr lang="zh-CN" sz="1600" kern="100" dirty="0">
                        <a:solidFill>
                          <a:srgbClr val="01080B"/>
                        </a:solidFill>
                        <a:effectLst/>
                        <a:latin typeface="+mn-lt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1080B"/>
                          </a:solidFill>
                          <a:effectLst/>
                          <a:latin typeface="+mn-lt"/>
                          <a:ea typeface="+mn-ea"/>
                        </a:rPr>
                        <a:t>128</a:t>
                      </a:r>
                      <a:r>
                        <a:rPr lang="zh-CN" sz="1600" kern="100" dirty="0">
                          <a:solidFill>
                            <a:srgbClr val="01080B"/>
                          </a:solidFill>
                          <a:effectLst/>
                          <a:latin typeface="+mn-lt"/>
                          <a:ea typeface="+mn-ea"/>
                        </a:rPr>
                        <a:t>字节</a:t>
                      </a:r>
                      <a:endParaRPr lang="zh-CN" sz="1600" kern="100" dirty="0">
                        <a:solidFill>
                          <a:srgbClr val="01080B"/>
                        </a:solidFill>
                        <a:effectLst/>
                        <a:latin typeface="+mn-lt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</a:tr>
              <a:tr h="3899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1080B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zh-CN" sz="1600" kern="100">
                        <a:solidFill>
                          <a:srgbClr val="01080B"/>
                        </a:solidFill>
                        <a:effectLst/>
                        <a:latin typeface="+mn-ea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1080B"/>
                          </a:solidFill>
                          <a:effectLst/>
                          <a:latin typeface="+mn-lt"/>
                          <a:ea typeface="+mn-ea"/>
                        </a:rPr>
                        <a:t>0x204~0x283</a:t>
                      </a:r>
                      <a:endParaRPr lang="zh-CN" sz="1600" kern="100" dirty="0">
                        <a:solidFill>
                          <a:srgbClr val="01080B"/>
                        </a:solidFill>
                        <a:effectLst/>
                        <a:latin typeface="+mn-lt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01080B"/>
                          </a:solidFill>
                          <a:effectLst/>
                          <a:latin typeface="+mn-lt"/>
                          <a:ea typeface="+mn-ea"/>
                        </a:rPr>
                        <a:t>根目录表（目录文件）</a:t>
                      </a:r>
                      <a:endParaRPr lang="zh-CN" sz="1600" kern="100" dirty="0">
                        <a:solidFill>
                          <a:srgbClr val="01080B"/>
                        </a:solidFill>
                        <a:effectLst/>
                        <a:latin typeface="+mn-lt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solidFill>
                            <a:srgbClr val="01080B"/>
                          </a:solidFill>
                          <a:effectLst/>
                          <a:latin typeface="+mn-lt"/>
                          <a:ea typeface="+mn-ea"/>
                        </a:rPr>
                        <a:t>72</a:t>
                      </a:r>
                      <a:r>
                        <a:rPr lang="zh-CN" sz="1600" kern="100" dirty="0" smtClean="0">
                          <a:solidFill>
                            <a:srgbClr val="01080B"/>
                          </a:solidFill>
                          <a:effectLst/>
                          <a:latin typeface="+mn-lt"/>
                          <a:ea typeface="+mn-ea"/>
                        </a:rPr>
                        <a:t>字节</a:t>
                      </a:r>
                      <a:endParaRPr lang="zh-CN" sz="1600" kern="100" dirty="0">
                        <a:solidFill>
                          <a:srgbClr val="01080B"/>
                        </a:solidFill>
                        <a:effectLst/>
                        <a:latin typeface="+mn-lt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</a:tr>
              <a:tr h="3899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1080B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zh-CN" sz="1600" kern="100">
                        <a:solidFill>
                          <a:srgbClr val="01080B"/>
                        </a:solidFill>
                        <a:effectLst/>
                        <a:latin typeface="+mn-ea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1080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0x284~0x303</a:t>
                      </a:r>
                      <a:endParaRPr lang="zh-CN" sz="1600" kern="100" dirty="0">
                        <a:solidFill>
                          <a:srgbClr val="01080B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 smtClean="0">
                          <a:solidFill>
                            <a:srgbClr val="01080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猜测这里会存放什么结构与内容？</a:t>
                      </a:r>
                      <a:endParaRPr lang="zh-CN" altLang="en-US" sz="1600" kern="100" dirty="0">
                        <a:solidFill>
                          <a:srgbClr val="01080B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 smtClean="0">
                          <a:solidFill>
                            <a:srgbClr val="01080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128</a:t>
                      </a:r>
                      <a:r>
                        <a:rPr lang="zh-CN" altLang="zh-CN" sz="1600" kern="100" dirty="0" smtClean="0">
                          <a:solidFill>
                            <a:srgbClr val="01080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字节</a:t>
                      </a:r>
                      <a:endParaRPr lang="zh-CN" altLang="zh-CN" sz="1600" kern="100" dirty="0" smtClean="0">
                        <a:solidFill>
                          <a:srgbClr val="01080B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899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1080B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zh-CN" sz="1600" kern="100">
                        <a:solidFill>
                          <a:srgbClr val="01080B"/>
                        </a:solidFill>
                        <a:effectLst/>
                        <a:latin typeface="+mn-ea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1080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0x304~0x383</a:t>
                      </a:r>
                      <a:endParaRPr lang="zh-CN" sz="1600" kern="100" dirty="0">
                        <a:solidFill>
                          <a:srgbClr val="01080B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solidFill>
                            <a:srgbClr val="01080B"/>
                          </a:solidFill>
                          <a:effectLst/>
                          <a:latin typeface="+mn-ea"/>
                          <a:ea typeface="+mn-ea"/>
                          <a:cs typeface="Mongolian Baiti" panose="03000500000000000000" pitchFamily="66" charset="0"/>
                        </a:rPr>
                        <a:t>存放什么？</a:t>
                      </a:r>
                      <a:endParaRPr lang="zh-CN" sz="1600" kern="100" dirty="0">
                        <a:solidFill>
                          <a:srgbClr val="01080B"/>
                        </a:solidFill>
                        <a:effectLst/>
                        <a:latin typeface="+mn-ea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 smtClean="0">
                          <a:solidFill>
                            <a:srgbClr val="01080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128</a:t>
                      </a:r>
                      <a:r>
                        <a:rPr lang="zh-CN" altLang="zh-CN" sz="1600" kern="100" dirty="0" smtClean="0">
                          <a:solidFill>
                            <a:srgbClr val="01080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字节</a:t>
                      </a:r>
                      <a:endParaRPr lang="zh-CN" altLang="zh-CN" sz="1600" kern="100" dirty="0" smtClean="0">
                        <a:solidFill>
                          <a:srgbClr val="01080B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899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1080B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zh-CN" sz="1600" kern="100">
                        <a:solidFill>
                          <a:srgbClr val="01080B"/>
                        </a:solidFill>
                        <a:effectLst/>
                        <a:latin typeface="+mn-ea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1080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0x384~0x403</a:t>
                      </a:r>
                      <a:endParaRPr lang="zh-CN" sz="1600" kern="100" dirty="0">
                        <a:solidFill>
                          <a:srgbClr val="01080B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solidFill>
                            <a:srgbClr val="01080B"/>
                          </a:solidFill>
                          <a:effectLst/>
                          <a:latin typeface="+mn-ea"/>
                          <a:ea typeface="+mn-ea"/>
                          <a:cs typeface="Mongolian Baiti" panose="03000500000000000000" pitchFamily="66" charset="0"/>
                        </a:rPr>
                        <a:t>存放什么？</a:t>
                      </a:r>
                      <a:endParaRPr lang="zh-CN" sz="1600" kern="100" dirty="0">
                        <a:solidFill>
                          <a:srgbClr val="01080B"/>
                        </a:solidFill>
                        <a:effectLst/>
                        <a:latin typeface="+mn-ea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 smtClean="0">
                          <a:solidFill>
                            <a:srgbClr val="01080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128</a:t>
                      </a:r>
                      <a:r>
                        <a:rPr lang="zh-CN" altLang="zh-CN" sz="1600" kern="100" dirty="0" smtClean="0">
                          <a:solidFill>
                            <a:srgbClr val="01080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字节</a:t>
                      </a:r>
                      <a:endParaRPr lang="zh-CN" altLang="zh-CN" sz="1600" kern="100" dirty="0" smtClean="0">
                        <a:solidFill>
                          <a:srgbClr val="01080B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899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1080B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zh-CN" sz="1600" kern="100" dirty="0">
                        <a:solidFill>
                          <a:srgbClr val="01080B"/>
                        </a:solidFill>
                        <a:effectLst/>
                        <a:latin typeface="+mn-ea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solidFill>
                            <a:srgbClr val="01080B"/>
                          </a:solidFill>
                          <a:effectLst/>
                          <a:latin typeface="+mn-ea"/>
                          <a:ea typeface="+mn-ea"/>
                          <a:cs typeface="Mongolian Baiti" panose="03000500000000000000" pitchFamily="66" charset="0"/>
                        </a:rPr>
                        <a:t>……</a:t>
                      </a:r>
                      <a:endParaRPr lang="zh-CN" sz="1600" kern="100" dirty="0">
                        <a:solidFill>
                          <a:srgbClr val="01080B"/>
                        </a:solidFill>
                        <a:effectLst/>
                        <a:latin typeface="+mn-ea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solidFill>
                            <a:srgbClr val="01080B"/>
                          </a:solidFill>
                          <a:effectLst/>
                          <a:latin typeface="+mn-ea"/>
                          <a:ea typeface="+mn-ea"/>
                          <a:cs typeface="Mongolian Baiti" panose="03000500000000000000" pitchFamily="66" charset="0"/>
                        </a:rPr>
                        <a:t>……</a:t>
                      </a:r>
                      <a:endParaRPr lang="zh-CN" sz="1600" kern="100" dirty="0">
                        <a:solidFill>
                          <a:srgbClr val="01080B"/>
                        </a:solidFill>
                        <a:effectLst/>
                        <a:latin typeface="+mn-ea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solidFill>
                          <a:srgbClr val="01080B"/>
                        </a:solidFill>
                        <a:effectLst/>
                        <a:latin typeface="+mn-ea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</a:tr>
              <a:tr h="3899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1080B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zh-CN" sz="1600" kern="100" dirty="0">
                        <a:solidFill>
                          <a:srgbClr val="01080B"/>
                        </a:solidFill>
                        <a:effectLst/>
                        <a:latin typeface="+mn-ea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1080B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600" kern="100" dirty="0">
                        <a:solidFill>
                          <a:srgbClr val="01080B"/>
                        </a:solidFill>
                        <a:effectLst/>
                        <a:latin typeface="+mn-ea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85775" y="5860973"/>
            <a:ext cx="7710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1080B"/>
                </a:solidFill>
                <a:latin typeface="+mn-ea"/>
                <a:ea typeface="+mn-ea"/>
              </a:rPr>
              <a:t>思考：为什么将空闲块管理的位示图文件头，与目录表文件头存放在</a:t>
            </a:r>
            <a:r>
              <a:rPr lang="en-US" altLang="zh-CN" dirty="0" smtClean="0">
                <a:solidFill>
                  <a:srgbClr val="01080B"/>
                </a:solidFill>
                <a:latin typeface="+mn-ea"/>
                <a:ea typeface="+mn-ea"/>
              </a:rPr>
              <a:t>0</a:t>
            </a:r>
            <a:r>
              <a:rPr lang="zh-CN" altLang="en-US" dirty="0" smtClean="0">
                <a:solidFill>
                  <a:srgbClr val="01080B"/>
                </a:solidFill>
                <a:latin typeface="+mn-ea"/>
                <a:ea typeface="+mn-ea"/>
              </a:rPr>
              <a:t>号与</a:t>
            </a:r>
            <a:r>
              <a:rPr lang="en-US" altLang="zh-CN" dirty="0" smtClean="0">
                <a:solidFill>
                  <a:srgbClr val="01080B"/>
                </a:solidFill>
                <a:latin typeface="+mn-ea"/>
                <a:ea typeface="+mn-ea"/>
              </a:rPr>
              <a:t>1</a:t>
            </a:r>
            <a:r>
              <a:rPr lang="zh-CN" altLang="en-US" dirty="0" smtClean="0">
                <a:solidFill>
                  <a:srgbClr val="01080B"/>
                </a:solidFill>
                <a:latin typeface="+mn-ea"/>
                <a:ea typeface="+mn-ea"/>
              </a:rPr>
              <a:t>号这两个特殊的扇区中？</a:t>
            </a:r>
            <a:endParaRPr lang="zh-CN" altLang="en-US" dirty="0">
              <a:solidFill>
                <a:srgbClr val="01080B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虚存与网络管理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 smtClean="0"/>
              <a:t>暂不涉及</a:t>
            </a:r>
            <a:endParaRPr lang="zh-CN" altLang="en-US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Nachos</a:t>
            </a:r>
            <a:r>
              <a:rPr lang="zh-CN" altLang="en-US" dirty="0" smtClean="0"/>
              <a:t>的目录组织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5774" y="1252488"/>
            <a:ext cx="7622640" cy="5040955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ode/C++</a:t>
            </a:r>
            <a:r>
              <a:rPr lang="en-US" altLang="zh-CN" dirty="0"/>
              <a:t> </a:t>
            </a:r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 smtClean="0"/>
              <a:t>该</a:t>
            </a:r>
            <a:r>
              <a:rPr lang="zh-CN" altLang="zh-CN" sz="2000" dirty="0"/>
              <a:t>目录包含几个</a:t>
            </a:r>
            <a:r>
              <a:rPr lang="en-US" altLang="zh-CN" sz="2000" dirty="0"/>
              <a:t>C++</a:t>
            </a:r>
            <a:r>
              <a:rPr lang="zh-CN" altLang="zh-CN" sz="2000" dirty="0"/>
              <a:t>的示例</a:t>
            </a:r>
            <a:r>
              <a:rPr lang="zh-CN" altLang="zh-CN" sz="2000" dirty="0" smtClean="0"/>
              <a:t>程序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 smtClean="0"/>
              <a:t>Tom </a:t>
            </a:r>
            <a:r>
              <a:rPr lang="en-US" altLang="zh-CN" sz="2000" dirty="0"/>
              <a:t>Anderson.</a:t>
            </a:r>
            <a:r>
              <a:rPr lang="zh-CN" altLang="zh-CN" sz="2000" dirty="0"/>
              <a:t>教授编写的一本</a:t>
            </a:r>
            <a:r>
              <a:rPr lang="en-US" altLang="zh-CN" sz="2000" dirty="0"/>
              <a:t>C++</a:t>
            </a:r>
            <a:r>
              <a:rPr lang="zh-CN" altLang="zh-CN" sz="2000" dirty="0"/>
              <a:t>入门参考资料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c++</a:t>
            </a:r>
            <a:r>
              <a:rPr lang="en-US" altLang="zh-CN" sz="2000" dirty="0"/>
              <a:t>.</a:t>
            </a:r>
            <a:r>
              <a:rPr lang="en-US" altLang="zh-CN" sz="2000" dirty="0" err="1"/>
              <a:t>ps</a:t>
            </a:r>
            <a:r>
              <a:rPr lang="en-US" altLang="zh-CN" sz="2000" dirty="0" smtClean="0"/>
              <a:t>)</a:t>
            </a:r>
            <a:endParaRPr lang="en-US" altLang="zh-CN" sz="20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zh-CN" sz="1800" dirty="0" smtClean="0"/>
              <a:t>介绍</a:t>
            </a:r>
            <a:r>
              <a:rPr lang="zh-CN" altLang="zh-CN" sz="1800" dirty="0"/>
              <a:t>了</a:t>
            </a:r>
            <a:r>
              <a:rPr lang="en-US" altLang="zh-CN" sz="1800" dirty="0"/>
              <a:t>Nachos</a:t>
            </a:r>
            <a:r>
              <a:rPr lang="zh-CN" altLang="zh-CN" sz="1800" dirty="0"/>
              <a:t>源代码中所涉及到的一些</a:t>
            </a:r>
            <a:r>
              <a:rPr lang="en-US" altLang="zh-CN" sz="1800" dirty="0"/>
              <a:t>C++</a:t>
            </a:r>
            <a:r>
              <a:rPr lang="zh-CN" altLang="zh-CN" sz="1800" dirty="0"/>
              <a:t>知识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 smtClean="0"/>
              <a:t>特别是</a:t>
            </a:r>
            <a:r>
              <a:rPr lang="zh-CN" altLang="zh-CN" sz="2000" dirty="0"/>
              <a:t>要很好地理解一下示例程序</a:t>
            </a:r>
            <a:r>
              <a:rPr lang="en-US" altLang="zh-CN" sz="2000" dirty="0"/>
              <a:t>stack.cc</a:t>
            </a:r>
            <a:r>
              <a:rPr lang="zh-CN" altLang="zh-CN" sz="2000" dirty="0"/>
              <a:t>。</a:t>
            </a:r>
            <a:endParaRPr lang="zh-CN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code/bin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 smtClean="0"/>
              <a:t>用于</a:t>
            </a:r>
            <a:r>
              <a:rPr lang="zh-CN" altLang="zh-CN" sz="2000" dirty="0"/>
              <a:t>将</a:t>
            </a:r>
            <a:r>
              <a:rPr lang="en-US" altLang="zh-CN" sz="2000" dirty="0"/>
              <a:t>Nachos</a:t>
            </a:r>
            <a:r>
              <a:rPr lang="zh-CN" altLang="zh-CN" sz="2000" dirty="0"/>
              <a:t>应用程序交叉编译成</a:t>
            </a:r>
            <a:r>
              <a:rPr lang="en-US" altLang="zh-CN" sz="2000" dirty="0"/>
              <a:t>Nachos</a:t>
            </a:r>
            <a:r>
              <a:rPr lang="zh-CN" altLang="zh-CN" sz="2000" dirty="0"/>
              <a:t>可执行文件（</a:t>
            </a:r>
            <a:r>
              <a:rPr lang="en-US" altLang="zh-CN" sz="2000" dirty="0"/>
              <a:t>.</a:t>
            </a:r>
            <a:r>
              <a:rPr lang="en-US" altLang="zh-CN" sz="2000" dirty="0" err="1"/>
              <a:t>noff</a:t>
            </a:r>
            <a:r>
              <a:rPr lang="zh-CN" altLang="zh-CN" sz="2000" dirty="0"/>
              <a:t>）</a:t>
            </a:r>
            <a:r>
              <a:rPr lang="zh-CN" altLang="zh-CN" sz="2000" dirty="0" smtClean="0"/>
              <a:t>；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 smtClean="0"/>
              <a:t>为了</a:t>
            </a:r>
            <a:r>
              <a:rPr lang="zh-CN" altLang="zh-CN" sz="2000" dirty="0"/>
              <a:t>测试</a:t>
            </a:r>
            <a:r>
              <a:rPr lang="en-US" altLang="zh-CN" sz="2000" dirty="0"/>
              <a:t>nachos</a:t>
            </a:r>
            <a:r>
              <a:rPr lang="zh-CN" altLang="zh-CN" sz="2000" dirty="0"/>
              <a:t>系统调用功能，需要编写一些使用</a:t>
            </a:r>
            <a:r>
              <a:rPr lang="en-US" altLang="zh-CN" sz="2000" dirty="0"/>
              <a:t>Nachos</a:t>
            </a:r>
            <a:r>
              <a:rPr lang="zh-CN" altLang="zh-CN" sz="2000" dirty="0"/>
              <a:t>系统调用的应用程序（</a:t>
            </a:r>
            <a:r>
              <a:rPr lang="en-US" altLang="zh-CN" sz="2000" dirty="0"/>
              <a:t>.c</a:t>
            </a:r>
            <a:r>
              <a:rPr lang="zh-CN" altLang="zh-CN" sz="2000" dirty="0"/>
              <a:t>），编译后在</a:t>
            </a:r>
            <a:r>
              <a:rPr lang="en-US" altLang="zh-CN" sz="2000" dirty="0"/>
              <a:t>nachos</a:t>
            </a:r>
            <a:r>
              <a:rPr lang="zh-CN" altLang="zh-CN" sz="2000" dirty="0"/>
              <a:t>上</a:t>
            </a:r>
            <a:r>
              <a:rPr lang="zh-CN" altLang="zh-CN" sz="2000" dirty="0" smtClean="0"/>
              <a:t>运行</a:t>
            </a:r>
            <a:endParaRPr lang="zh-CN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/>
              <a:t>Nachos</a:t>
            </a:r>
            <a:r>
              <a:rPr lang="zh-CN" altLang="zh-CN" sz="2000" dirty="0"/>
              <a:t>模拟的</a:t>
            </a:r>
            <a:r>
              <a:rPr lang="en-US" altLang="zh-CN" sz="2000" dirty="0"/>
              <a:t>CPU</a:t>
            </a:r>
            <a:r>
              <a:rPr lang="zh-CN" altLang="zh-CN" sz="2000" dirty="0"/>
              <a:t>执行的</a:t>
            </a:r>
            <a:r>
              <a:rPr lang="en-US" altLang="zh-CN" sz="2000" dirty="0"/>
              <a:t>MIPS</a:t>
            </a:r>
            <a:r>
              <a:rPr lang="zh-CN" altLang="zh-CN" sz="2000" dirty="0"/>
              <a:t>架构的</a:t>
            </a:r>
            <a:r>
              <a:rPr lang="zh-CN" altLang="zh-CN" sz="2000" dirty="0" smtClean="0"/>
              <a:t>指令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 smtClean="0"/>
              <a:t>需要</a:t>
            </a:r>
            <a:r>
              <a:rPr lang="zh-CN" altLang="zh-CN" sz="2000" dirty="0"/>
              <a:t>将在</a:t>
            </a:r>
            <a:r>
              <a:rPr lang="en-US" altLang="zh-CN" sz="2000" dirty="0" err="1"/>
              <a:t>linux</a:t>
            </a:r>
            <a:r>
              <a:rPr lang="zh-CN" altLang="zh-CN" sz="2000" dirty="0"/>
              <a:t>环境下编写的</a:t>
            </a:r>
            <a:r>
              <a:rPr lang="en-US" altLang="zh-CN" sz="2000" dirty="0"/>
              <a:t>c</a:t>
            </a:r>
            <a:r>
              <a:rPr lang="zh-CN" altLang="zh-CN" sz="2000" dirty="0"/>
              <a:t>程序编译并转换成可在</a:t>
            </a:r>
            <a:r>
              <a:rPr lang="en-US" altLang="zh-CN" sz="2000" dirty="0"/>
              <a:t>nachos</a:t>
            </a:r>
            <a:r>
              <a:rPr lang="zh-CN" altLang="zh-CN" sz="2000" dirty="0"/>
              <a:t>环境下执行的程序（</a:t>
            </a:r>
            <a:r>
              <a:rPr lang="en-US" altLang="zh-CN" sz="2000" dirty="0"/>
              <a:t>.</a:t>
            </a:r>
            <a:r>
              <a:rPr lang="en-US" altLang="zh-CN" sz="2000" dirty="0" err="1"/>
              <a:t>noff</a:t>
            </a:r>
            <a:r>
              <a:rPr lang="zh-CN" altLang="zh-CN" sz="2000" dirty="0" smtClean="0"/>
              <a:t>）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 smtClean="0"/>
              <a:t>转换程序</a:t>
            </a:r>
            <a:r>
              <a:rPr lang="zh-CN" altLang="zh-CN" sz="2000" dirty="0"/>
              <a:t>为</a:t>
            </a:r>
            <a:r>
              <a:rPr lang="en-US" altLang="zh-CN" sz="2000" dirty="0"/>
              <a:t>coff2noff</a:t>
            </a:r>
            <a:r>
              <a:rPr lang="zh-CN" altLang="zh-CN" sz="2000" dirty="0"/>
              <a:t>。</a:t>
            </a:r>
            <a:endParaRPr lang="zh-CN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code/</a:t>
            </a:r>
            <a:r>
              <a:rPr lang="en-US" altLang="zh-CN" dirty="0" err="1"/>
              <a:t>filesys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Font typeface="Wingdings" panose="05000000000000000000" pitchFamily="2" charset="2"/>
              <a:buChar char="n"/>
            </a:pPr>
            <a:r>
              <a:rPr lang="en-US" altLang="zh-CN" sz="2000" dirty="0"/>
              <a:t>nachos</a:t>
            </a:r>
            <a:r>
              <a:rPr lang="zh-CN" altLang="zh-CN" sz="2000" dirty="0"/>
              <a:t>的文件系统</a:t>
            </a:r>
            <a:endParaRPr lang="en-US" altLang="zh-CN" sz="2000" dirty="0" smtClean="0"/>
          </a:p>
          <a:p>
            <a:pPr marL="971550" lvl="1">
              <a:buFont typeface="Wingdings" panose="05000000000000000000" pitchFamily="2" charset="2"/>
              <a:buChar char="n"/>
            </a:pPr>
            <a:r>
              <a:rPr lang="en-US" altLang="zh-CN" sz="1800" dirty="0" smtClean="0"/>
              <a:t>directory</a:t>
            </a:r>
            <a:r>
              <a:rPr lang="zh-CN" altLang="zh-CN" sz="1800" dirty="0"/>
              <a:t>：文件目录</a:t>
            </a:r>
            <a:endParaRPr lang="zh-CN" altLang="zh-CN" sz="1800" dirty="0"/>
          </a:p>
          <a:p>
            <a:pPr marL="971550" lvl="1">
              <a:buFont typeface="Wingdings" panose="05000000000000000000" pitchFamily="2" charset="2"/>
              <a:buChar char="n"/>
            </a:pPr>
            <a:r>
              <a:rPr lang="en-US" altLang="zh-CN" sz="1800" dirty="0" err="1"/>
              <a:t>filehdr</a:t>
            </a:r>
            <a:r>
              <a:rPr lang="zh-CN" altLang="zh-CN" sz="1800" dirty="0"/>
              <a:t>：文件头（</a:t>
            </a:r>
            <a:r>
              <a:rPr lang="en-US" altLang="zh-CN" sz="1800" dirty="0"/>
              <a:t>FCB</a:t>
            </a:r>
            <a:r>
              <a:rPr lang="zh-CN" altLang="zh-CN" sz="1800" dirty="0"/>
              <a:t>、</a:t>
            </a:r>
            <a:r>
              <a:rPr lang="en-US" altLang="zh-CN" sz="1800" dirty="0" err="1"/>
              <a:t>i</a:t>
            </a:r>
            <a:r>
              <a:rPr lang="en-US" altLang="zh-CN" sz="1800" dirty="0"/>
              <a:t>-node</a:t>
            </a:r>
            <a:r>
              <a:rPr lang="zh-CN" altLang="zh-CN" sz="1800" dirty="0"/>
              <a:t>）</a:t>
            </a:r>
            <a:endParaRPr lang="zh-CN" altLang="zh-CN" sz="1800" dirty="0"/>
          </a:p>
          <a:p>
            <a:pPr marL="971550" lvl="1">
              <a:buFont typeface="Wingdings" panose="05000000000000000000" pitchFamily="2" charset="2"/>
              <a:buChar char="n"/>
            </a:pPr>
            <a:r>
              <a:rPr lang="en-US" altLang="zh-CN" sz="1800" dirty="0" err="1"/>
              <a:t>filesys</a:t>
            </a:r>
            <a:r>
              <a:rPr lang="zh-CN" altLang="zh-CN" sz="1800" dirty="0"/>
              <a:t>：文件系统及其操作，包括硬盘格式化，创建、删除、打开等操作；</a:t>
            </a:r>
            <a:endParaRPr lang="zh-CN" altLang="zh-CN" sz="1800" dirty="0"/>
          </a:p>
          <a:p>
            <a:pPr marL="971550" lvl="1">
              <a:buFont typeface="Wingdings" panose="05000000000000000000" pitchFamily="2" charset="2"/>
              <a:buChar char="n"/>
            </a:pPr>
            <a:r>
              <a:rPr lang="en-US" altLang="zh-CN" sz="1800" dirty="0" err="1"/>
              <a:t>fstest</a:t>
            </a:r>
            <a:r>
              <a:rPr lang="zh-CN" altLang="zh-CN" sz="1800" dirty="0"/>
              <a:t>：文件系统测试程序，为</a:t>
            </a:r>
            <a:r>
              <a:rPr lang="en-US" altLang="zh-CN" sz="1800" dirty="0"/>
              <a:t>Nachos</a:t>
            </a:r>
            <a:r>
              <a:rPr lang="zh-CN" altLang="zh-CN" sz="1800" dirty="0"/>
              <a:t>应用程序创建进程</a:t>
            </a:r>
            <a:r>
              <a:rPr lang="zh-CN" altLang="zh-CN" sz="1800" dirty="0" smtClean="0"/>
              <a:t>并</a:t>
            </a:r>
            <a:r>
              <a:rPr lang="zh-CN" altLang="en-US" sz="1800" dirty="0" smtClean="0"/>
              <a:t>启动进程</a:t>
            </a:r>
            <a:r>
              <a:rPr lang="zh-CN" altLang="zh-CN" sz="1800" dirty="0" smtClean="0"/>
              <a:t>；</a:t>
            </a:r>
            <a:endParaRPr lang="zh-CN" altLang="zh-CN" sz="1800" dirty="0"/>
          </a:p>
          <a:p>
            <a:pPr marL="971550" lvl="1">
              <a:buFont typeface="Wingdings" panose="05000000000000000000" pitchFamily="2" charset="2"/>
              <a:buChar char="n"/>
            </a:pPr>
            <a:r>
              <a:rPr lang="en-US" altLang="zh-CN" sz="1800" dirty="0" err="1"/>
              <a:t>openfile</a:t>
            </a:r>
            <a:r>
              <a:rPr lang="zh-CN" altLang="zh-CN" sz="1800" dirty="0"/>
              <a:t>：文件操作，包括文件的读写等操作；</a:t>
            </a:r>
            <a:endParaRPr lang="zh-CN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提交材料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设计结束后，每个同学提交的设计材料</a:t>
            </a:r>
            <a:r>
              <a:rPr lang="zh-CN" altLang="en-US" sz="2000" dirty="0">
                <a:sym typeface="Wingdings" panose="05000000000000000000" pitchFamily="2" charset="2"/>
              </a:rPr>
              <a:t> </a:t>
            </a:r>
            <a:endParaRPr lang="zh-CN" altLang="en-US" sz="2000" dirty="0"/>
          </a:p>
          <a:p>
            <a:pPr lvl="1"/>
            <a:r>
              <a:rPr lang="en-US" altLang="zh-CN" sz="1400" dirty="0"/>
              <a:t>1</a:t>
            </a:r>
            <a:r>
              <a:rPr lang="zh-CN" altLang="en-US" sz="1400" dirty="0"/>
              <a:t>、课程设计报告（分析、设计、实现、调试、</a:t>
            </a:r>
            <a:r>
              <a:rPr lang="en-US" altLang="zh-CN" sz="1400" dirty="0"/>
              <a:t>…</a:t>
            </a:r>
            <a:r>
              <a:rPr lang="zh-CN" altLang="en-US" sz="1400" dirty="0"/>
              <a:t>）</a:t>
            </a:r>
            <a:endParaRPr lang="zh-CN" altLang="en-US" sz="1400" dirty="0"/>
          </a:p>
          <a:p>
            <a:pPr lvl="1"/>
            <a:r>
              <a:rPr lang="en-US" altLang="zh-CN" sz="1400" dirty="0"/>
              <a:t>2</a:t>
            </a:r>
            <a:r>
              <a:rPr lang="zh-CN" altLang="en-US" sz="1400" dirty="0"/>
              <a:t>、程序</a:t>
            </a:r>
            <a:r>
              <a:rPr lang="zh-CN" altLang="en-US" sz="1400" b="1" u="sng" dirty="0">
                <a:solidFill>
                  <a:srgbClr val="C00000"/>
                </a:solidFill>
              </a:rPr>
              <a:t>源代码</a:t>
            </a:r>
            <a:r>
              <a:rPr lang="zh-CN" altLang="en-US" sz="1400" dirty="0">
                <a:solidFill>
                  <a:srgbClr val="000099"/>
                </a:solidFill>
              </a:rPr>
              <a:t>及测试</a:t>
            </a:r>
            <a:r>
              <a:rPr lang="zh-CN" altLang="en-US" sz="1400" b="1" u="sng" dirty="0">
                <a:solidFill>
                  <a:srgbClr val="C00000"/>
                </a:solidFill>
              </a:rPr>
              <a:t>源代码</a:t>
            </a:r>
            <a:r>
              <a:rPr lang="zh-CN" altLang="en-US" sz="1400" dirty="0"/>
              <a:t>（对自己编写的代码要有注释，也可以对已有源代码在阅读分析的过程中加以注释说明）</a:t>
            </a:r>
            <a:endParaRPr lang="en-US" altLang="zh-CN" sz="1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个人</a:t>
            </a:r>
            <a:r>
              <a:rPr lang="zh-CN" altLang="en-US" sz="2000" dirty="0"/>
              <a:t>提交材料文件命名</a:t>
            </a:r>
            <a:endParaRPr lang="zh-CN" altLang="en-US" sz="2000" dirty="0"/>
          </a:p>
          <a:p>
            <a:pPr lvl="1"/>
            <a:r>
              <a:rPr lang="zh-CN" altLang="en-US" sz="1200" dirty="0"/>
              <a:t>学号</a:t>
            </a:r>
            <a:r>
              <a:rPr lang="en-US" altLang="zh-CN" sz="1200" dirty="0"/>
              <a:t>+</a:t>
            </a:r>
            <a:r>
              <a:rPr lang="zh-CN" altLang="en-US" sz="1200" dirty="0"/>
              <a:t>姓名 报告名称  </a:t>
            </a:r>
            <a:r>
              <a:rPr lang="en-US" altLang="zh-CN" sz="1200" dirty="0"/>
              <a:t>(</a:t>
            </a:r>
            <a:endParaRPr lang="en-US" altLang="zh-CN" sz="1200" dirty="0"/>
          </a:p>
          <a:p>
            <a:pPr lvl="2"/>
            <a:r>
              <a:rPr lang="zh-CN" altLang="en-US" sz="1200" b="1" dirty="0">
                <a:solidFill>
                  <a:srgbClr val="C00000"/>
                </a:solidFill>
              </a:rPr>
              <a:t>格式：</a:t>
            </a:r>
            <a:r>
              <a:rPr lang="en-US" altLang="zh-CN" sz="1200" b="1" dirty="0">
                <a:solidFill>
                  <a:srgbClr val="C00000"/>
                </a:solidFill>
              </a:rPr>
              <a:t>Word</a:t>
            </a:r>
            <a:r>
              <a:rPr lang="zh-CN" altLang="en-US" sz="1200" b="1" dirty="0">
                <a:solidFill>
                  <a:srgbClr val="C00000"/>
                </a:solidFill>
              </a:rPr>
              <a:t>文档格式</a:t>
            </a:r>
            <a:endParaRPr lang="zh-CN" altLang="en-US" sz="1200" b="1" dirty="0">
              <a:solidFill>
                <a:srgbClr val="C00000"/>
              </a:solidFill>
            </a:endParaRPr>
          </a:p>
          <a:p>
            <a:pPr lvl="1"/>
            <a:r>
              <a:rPr lang="zh-CN" altLang="en-US" sz="1200" dirty="0"/>
              <a:t>学号</a:t>
            </a:r>
            <a:r>
              <a:rPr lang="en-US" altLang="zh-CN" sz="1200" dirty="0"/>
              <a:t>+</a:t>
            </a:r>
            <a:r>
              <a:rPr lang="zh-CN" altLang="en-US" sz="1200" dirty="0"/>
              <a:t>姓名 代码</a:t>
            </a:r>
            <a:endParaRPr lang="en-US" altLang="zh-CN" sz="1200" dirty="0"/>
          </a:p>
          <a:p>
            <a:pPr lvl="2"/>
            <a:r>
              <a:rPr lang="zh-CN" altLang="en-US" sz="1200" b="1" dirty="0" smtClean="0">
                <a:solidFill>
                  <a:srgbClr val="C00000"/>
                </a:solidFill>
              </a:rPr>
              <a:t>提交</a:t>
            </a:r>
            <a:r>
              <a:rPr lang="zh-CN" altLang="en-US" sz="1200" b="1" dirty="0">
                <a:solidFill>
                  <a:srgbClr val="C00000"/>
                </a:solidFill>
              </a:rPr>
              <a:t>代码运行环境</a:t>
            </a:r>
            <a:r>
              <a:rPr lang="zh-CN" altLang="en-US" sz="1200" b="1" dirty="0" smtClean="0">
                <a:solidFill>
                  <a:srgbClr val="C00000"/>
                </a:solidFill>
              </a:rPr>
              <a:t>：如 </a:t>
            </a:r>
            <a:r>
              <a:rPr lang="en-US" altLang="zh-CN" sz="1200" b="1" dirty="0" smtClean="0">
                <a:solidFill>
                  <a:srgbClr val="C00000"/>
                </a:solidFill>
              </a:rPr>
              <a:t>Ubuntu +</a:t>
            </a:r>
            <a:r>
              <a:rPr lang="zh-CN" altLang="en-US" sz="12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1200" b="1" dirty="0" smtClean="0">
                <a:solidFill>
                  <a:srgbClr val="C00000"/>
                </a:solidFill>
              </a:rPr>
              <a:t>nachos-3.4.tar.gz</a:t>
            </a:r>
            <a:endParaRPr lang="en-US" altLang="zh-CN" sz="1200" b="1" dirty="0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材料</a:t>
            </a:r>
            <a:r>
              <a:rPr lang="zh-CN" altLang="en-US" sz="2000" dirty="0"/>
              <a:t>提交方式</a:t>
            </a:r>
            <a:endParaRPr lang="en-US" altLang="zh-CN" sz="2000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400" dirty="0"/>
              <a:t>以班级为单位，请学习委员代劳，将所有同学提交的设计报告与源代码打包，发到</a:t>
            </a:r>
            <a:r>
              <a:rPr lang="en-US" altLang="zh-CN" sz="1400" dirty="0"/>
              <a:t>252854866@qq.com</a:t>
            </a:r>
            <a:r>
              <a:rPr lang="zh-CN" altLang="en-US" sz="1400" dirty="0"/>
              <a:t>中，或者拿</a:t>
            </a:r>
            <a:r>
              <a:rPr lang="en-US" altLang="zh-CN" sz="1400" dirty="0"/>
              <a:t>U</a:t>
            </a:r>
            <a:r>
              <a:rPr lang="zh-CN" altLang="en-US" sz="1400" dirty="0"/>
              <a:t>盘到我办公室提交</a:t>
            </a:r>
            <a:endParaRPr lang="en-US" altLang="zh-CN" sz="1400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400" dirty="0"/>
              <a:t>文件命名：班级</a:t>
            </a:r>
            <a:r>
              <a:rPr lang="en-US" altLang="zh-CN" sz="1400" dirty="0"/>
              <a:t>+</a:t>
            </a:r>
            <a:r>
              <a:rPr lang="zh-CN" altLang="en-US" sz="1400" dirty="0"/>
              <a:t>设计名称</a:t>
            </a:r>
            <a:endParaRPr lang="en-US" altLang="zh-CN" sz="1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材料提交日期</a:t>
            </a:r>
            <a:endParaRPr lang="en-US" altLang="zh-CN" sz="2000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400" dirty="0"/>
              <a:t>暂定于第</a:t>
            </a:r>
            <a:r>
              <a:rPr lang="en-US" altLang="zh-CN" sz="1400" dirty="0"/>
              <a:t>14</a:t>
            </a:r>
            <a:r>
              <a:rPr lang="zh-CN" altLang="en-US" sz="1400" dirty="0"/>
              <a:t>周周日</a:t>
            </a:r>
            <a:r>
              <a:rPr lang="en-US" altLang="zh-CN" sz="1400" dirty="0"/>
              <a:t>23:59:59</a:t>
            </a:r>
            <a:r>
              <a:rPr lang="zh-CN" altLang="en-US" sz="1400" dirty="0"/>
              <a:t>之前</a:t>
            </a:r>
            <a:endParaRPr lang="en-US" altLang="zh-CN" sz="14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code/machine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/>
              <a:t>模拟了机器的硬件，</a:t>
            </a:r>
            <a:r>
              <a:rPr lang="en-US" altLang="zh-CN" sz="2000" dirty="0"/>
              <a:t>Nachos</a:t>
            </a:r>
            <a:r>
              <a:rPr lang="zh-CN" altLang="zh-CN" sz="2000" dirty="0"/>
              <a:t>作为一个操作系统运行在这些硬件之上，</a:t>
            </a:r>
            <a:endParaRPr lang="zh-CN" altLang="zh-CN" sz="2000" dirty="0"/>
          </a:p>
          <a:p>
            <a:pPr lvl="1"/>
            <a:r>
              <a:rPr lang="en-US" altLang="zh-CN" sz="1800" dirty="0"/>
              <a:t>console:</a:t>
            </a:r>
            <a:r>
              <a:rPr lang="zh-CN" altLang="zh-CN" sz="1800" dirty="0"/>
              <a:t>：</a:t>
            </a:r>
            <a:r>
              <a:rPr lang="en-US" altLang="zh-CN" sz="1800" dirty="0"/>
              <a:t>Nachos</a:t>
            </a:r>
            <a:r>
              <a:rPr lang="zh-CN" altLang="zh-CN" sz="1800" dirty="0"/>
              <a:t>的控制台（键盘与显示器）</a:t>
            </a:r>
            <a:endParaRPr lang="zh-CN" altLang="zh-CN" sz="1800" dirty="0"/>
          </a:p>
          <a:p>
            <a:pPr lvl="1"/>
            <a:r>
              <a:rPr lang="en-US" altLang="zh-CN" sz="1800" dirty="0"/>
              <a:t>disk</a:t>
            </a:r>
            <a:r>
              <a:rPr lang="zh-CN" altLang="zh-CN" sz="1800" dirty="0"/>
              <a:t>：计算机硬盘</a:t>
            </a:r>
            <a:endParaRPr lang="zh-CN" altLang="zh-CN" sz="1800" dirty="0"/>
          </a:p>
          <a:p>
            <a:pPr lvl="1"/>
            <a:r>
              <a:rPr lang="en-US" altLang="zh-CN" sz="1800" dirty="0"/>
              <a:t>interrupt</a:t>
            </a:r>
            <a:r>
              <a:rPr lang="zh-CN" altLang="zh-CN" sz="1800" dirty="0"/>
              <a:t>：中断控制器</a:t>
            </a:r>
            <a:endParaRPr lang="zh-CN" altLang="zh-CN" sz="1800" dirty="0"/>
          </a:p>
          <a:p>
            <a:pPr lvl="1"/>
            <a:r>
              <a:rPr lang="en-US" altLang="zh-CN" sz="1800" dirty="0"/>
              <a:t>machine</a:t>
            </a:r>
            <a:r>
              <a:rPr lang="zh-CN" altLang="zh-CN" sz="1800" dirty="0"/>
              <a:t>：</a:t>
            </a:r>
            <a:r>
              <a:rPr lang="en-US" altLang="zh-CN" sz="1800" dirty="0"/>
              <a:t>CPU</a:t>
            </a:r>
            <a:endParaRPr lang="zh-CN" altLang="zh-CN" sz="1800" dirty="0"/>
          </a:p>
          <a:p>
            <a:pPr lvl="1"/>
            <a:r>
              <a:rPr lang="en-US" altLang="zh-CN" sz="1800" dirty="0" err="1"/>
              <a:t>mipssim</a:t>
            </a:r>
            <a:r>
              <a:rPr lang="zh-CN" altLang="zh-CN" sz="1800" dirty="0"/>
              <a:t>：</a:t>
            </a:r>
            <a:r>
              <a:rPr lang="en-US" altLang="zh-CN" sz="1800" dirty="0"/>
              <a:t>Nachos</a:t>
            </a:r>
            <a:r>
              <a:rPr lang="zh-CN" altLang="zh-CN" sz="1800" dirty="0"/>
              <a:t>应用程序中</a:t>
            </a:r>
            <a:r>
              <a:rPr lang="en-US" altLang="zh-CN" sz="1800" dirty="0"/>
              <a:t>MIPS</a:t>
            </a:r>
            <a:r>
              <a:rPr lang="zh-CN" altLang="zh-CN" sz="1800" dirty="0"/>
              <a:t>指令的执行过程</a:t>
            </a:r>
            <a:endParaRPr lang="zh-CN" altLang="zh-CN" sz="1800" dirty="0"/>
          </a:p>
          <a:p>
            <a:pPr lvl="1"/>
            <a:r>
              <a:rPr lang="en-US" altLang="zh-CN" sz="1800" dirty="0"/>
              <a:t>network:</a:t>
            </a:r>
            <a:r>
              <a:rPr lang="zh-CN" altLang="zh-CN" sz="1800" dirty="0"/>
              <a:t>：网卡</a:t>
            </a:r>
            <a:endParaRPr lang="zh-CN" altLang="zh-CN" sz="1800" dirty="0"/>
          </a:p>
          <a:p>
            <a:pPr lvl="1"/>
            <a:r>
              <a:rPr lang="en-US" altLang="zh-CN" sz="1800" dirty="0"/>
              <a:t>stats</a:t>
            </a:r>
            <a:r>
              <a:rPr lang="zh-CN" altLang="zh-CN" sz="1800" dirty="0"/>
              <a:t>：硬件工作的一些参数的模拟，如系统时钟，定时器间隔多长时间产生一次中断；磁盘的旋转时间与寻道时间应该多长等。</a:t>
            </a:r>
            <a:endParaRPr lang="zh-CN" altLang="zh-CN" sz="1800" dirty="0"/>
          </a:p>
          <a:p>
            <a:pPr lvl="1"/>
            <a:r>
              <a:rPr lang="en-US" altLang="zh-CN" sz="1800" dirty="0" err="1"/>
              <a:t>sysdep</a:t>
            </a:r>
            <a:r>
              <a:rPr lang="en-US" altLang="zh-CN" sz="1800" dirty="0"/>
              <a:t>:</a:t>
            </a:r>
            <a:r>
              <a:rPr lang="zh-CN" altLang="zh-CN" sz="1800" dirty="0"/>
              <a:t>包含</a:t>
            </a:r>
            <a:r>
              <a:rPr lang="en-US" altLang="zh-CN" sz="1800" dirty="0"/>
              <a:t>nachos</a:t>
            </a:r>
            <a:r>
              <a:rPr lang="zh-CN" altLang="zh-CN" sz="1800" dirty="0"/>
              <a:t>用于系统管理的一些系统调用，包括文件的操作、进行的管理、网络的发送与接收等。</a:t>
            </a:r>
            <a:r>
              <a:rPr lang="en-US" altLang="zh-CN" sz="1800" dirty="0"/>
              <a:t>Nachos</a:t>
            </a:r>
            <a:r>
              <a:rPr lang="zh-CN" altLang="zh-CN" sz="1800" dirty="0"/>
              <a:t>没有直接使用</a:t>
            </a:r>
            <a:r>
              <a:rPr lang="en-US" altLang="zh-CN" sz="1800" dirty="0" err="1"/>
              <a:t>linux</a:t>
            </a:r>
            <a:r>
              <a:rPr lang="zh-CN" altLang="zh-CN" sz="1800" dirty="0"/>
              <a:t>提供的系统调用，主要是为了便于</a:t>
            </a:r>
            <a:r>
              <a:rPr lang="en-US" altLang="zh-CN" sz="1800" dirty="0"/>
              <a:t>nachos</a:t>
            </a:r>
            <a:r>
              <a:rPr lang="zh-CN" altLang="zh-CN" sz="1800" dirty="0"/>
              <a:t>到其它平台的移植。</a:t>
            </a:r>
            <a:endParaRPr lang="zh-CN" altLang="zh-CN" sz="1800" dirty="0"/>
          </a:p>
          <a:p>
            <a:pPr lvl="1"/>
            <a:r>
              <a:rPr lang="en-US" altLang="zh-CN" sz="1800" dirty="0"/>
              <a:t>timer:</a:t>
            </a:r>
            <a:r>
              <a:rPr lang="zh-CN" altLang="zh-CN" sz="1800" dirty="0"/>
              <a:t>：定时器。</a:t>
            </a:r>
            <a:endParaRPr lang="zh-CN" altLang="zh-CN" sz="1800" dirty="0"/>
          </a:p>
          <a:p>
            <a:pPr lvl="1"/>
            <a:r>
              <a:rPr lang="en-US" altLang="zh-CN" sz="1800" dirty="0"/>
              <a:t>Translate</a:t>
            </a:r>
            <a:r>
              <a:rPr lang="zh-CN" altLang="zh-CN" sz="1800" dirty="0"/>
              <a:t>：模拟虚实地址的转换的转换过程</a:t>
            </a:r>
            <a:endParaRPr lang="zh-CN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code/monitor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实现了</a:t>
            </a:r>
            <a:r>
              <a:rPr lang="en-US" altLang="zh-CN" sz="2000" dirty="0" smtClean="0"/>
              <a:t>nachos</a:t>
            </a:r>
            <a:r>
              <a:rPr lang="zh-CN" altLang="zh-CN" sz="2000" dirty="0"/>
              <a:t>使用的锁、条件变量、信号量、管程的等同步</a:t>
            </a:r>
            <a:r>
              <a:rPr lang="zh-CN" altLang="zh-CN" sz="2000" dirty="0" smtClean="0"/>
              <a:t>机制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系统使用</a:t>
            </a:r>
            <a:r>
              <a:rPr lang="en-US" altLang="zh-CN" sz="2000" dirty="0" smtClean="0"/>
              <a:t>../threads/</a:t>
            </a:r>
            <a:r>
              <a:rPr lang="en-US" altLang="zh-CN" sz="2000" dirty="0" err="1" smtClean="0"/>
              <a:t>synch.h</a:t>
            </a:r>
            <a:r>
              <a:rPr lang="zh-CN" altLang="en-US" sz="2000" dirty="0" smtClean="0"/>
              <a:t>与</a:t>
            </a:r>
            <a:r>
              <a:rPr lang="en-US" altLang="zh-CN" sz="2000" dirty="0" smtClean="0"/>
              <a:t>synch.cc</a:t>
            </a:r>
            <a:r>
              <a:rPr lang="zh-CN" altLang="en-US" sz="2000" dirty="0" smtClean="0"/>
              <a:t>中的信号量及</a:t>
            </a:r>
            <a:r>
              <a:rPr lang="en-US" altLang="zh-CN" sz="2000" dirty="0" smtClean="0"/>
              <a:t>P()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V()</a:t>
            </a:r>
            <a:endParaRPr lang="zh-CN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code/network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/>
              <a:t>实现网络的功能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code/test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/>
              <a:t>包含几个测试</a:t>
            </a:r>
            <a:r>
              <a:rPr lang="en-US" altLang="zh-CN" sz="2000" dirty="0"/>
              <a:t>nachos</a:t>
            </a:r>
            <a:r>
              <a:rPr lang="zh-CN" altLang="zh-CN" sz="2000" dirty="0"/>
              <a:t>系统调用的应用程序（基于</a:t>
            </a:r>
            <a:r>
              <a:rPr lang="en-US" altLang="zh-CN" sz="2000" dirty="0"/>
              <a:t>nachos</a:t>
            </a:r>
            <a:r>
              <a:rPr lang="zh-CN" altLang="zh-CN" sz="2000" dirty="0"/>
              <a:t>的</a:t>
            </a:r>
            <a:r>
              <a:rPr lang="en-US" altLang="zh-CN" sz="2000" dirty="0"/>
              <a:t>c</a:t>
            </a:r>
            <a:r>
              <a:rPr lang="zh-CN" altLang="zh-CN" sz="2000" dirty="0"/>
              <a:t>程序），可在</a:t>
            </a:r>
            <a:r>
              <a:rPr lang="en-US" altLang="zh-CN" sz="2000" dirty="0"/>
              <a:t>nachos</a:t>
            </a:r>
            <a:r>
              <a:rPr lang="zh-CN" altLang="zh-CN" sz="2000" dirty="0"/>
              <a:t>上运行（</a:t>
            </a:r>
            <a:r>
              <a:rPr lang="en-US" altLang="zh-CN" sz="2000" dirty="0"/>
              <a:t>.</a:t>
            </a:r>
            <a:r>
              <a:rPr lang="en-US" altLang="zh-CN" sz="2000" dirty="0" err="1"/>
              <a:t>noff</a:t>
            </a:r>
            <a:r>
              <a:rPr lang="zh-CN" altLang="zh-CN" sz="2000" dirty="0"/>
              <a:t>文件格式</a:t>
            </a:r>
            <a:r>
              <a:rPr lang="zh-CN" altLang="zh-CN" sz="2000" dirty="0" smtClean="0"/>
              <a:t>）</a:t>
            </a:r>
            <a:endParaRPr lang="en-US" altLang="zh-CN" sz="20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 err="1"/>
              <a:t>start.s</a:t>
            </a:r>
            <a:r>
              <a:rPr lang="zh-CN" altLang="zh-CN" sz="1800" dirty="0"/>
              <a:t>：各</a:t>
            </a:r>
            <a:r>
              <a:rPr lang="en-US" altLang="zh-CN" sz="1800" dirty="0"/>
              <a:t>Nachos</a:t>
            </a:r>
            <a:r>
              <a:rPr lang="zh-CN" altLang="zh-CN" sz="1800" dirty="0"/>
              <a:t>系统调用的入口；编译链接</a:t>
            </a:r>
            <a:r>
              <a:rPr lang="en-US" altLang="zh-CN" sz="1800" dirty="0"/>
              <a:t>Nachos</a:t>
            </a:r>
            <a:r>
              <a:rPr lang="zh-CN" altLang="zh-CN" sz="1800" dirty="0"/>
              <a:t>应用程序时使用；</a:t>
            </a:r>
            <a:endParaRPr lang="zh-CN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 err="1"/>
              <a:t>halt.c</a:t>
            </a:r>
            <a:r>
              <a:rPr lang="zh-CN" altLang="zh-CN" sz="1800" dirty="0"/>
              <a:t>：示例</a:t>
            </a:r>
            <a:r>
              <a:rPr lang="en-US" altLang="zh-CN" sz="1800" dirty="0"/>
              <a:t>Nachos</a:t>
            </a:r>
            <a:r>
              <a:rPr lang="zh-CN" altLang="zh-CN" sz="1800" dirty="0"/>
              <a:t>应用程序编程方法与使用</a:t>
            </a:r>
            <a:r>
              <a:rPr lang="en-US" altLang="zh-CN" sz="1800" dirty="0"/>
              <a:t>Halt()</a:t>
            </a:r>
            <a:r>
              <a:rPr lang="zh-CN" altLang="zh-CN" sz="1800" dirty="0"/>
              <a:t>系统调用；</a:t>
            </a:r>
            <a:endParaRPr lang="zh-CN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 err="1"/>
              <a:t>matmult.c</a:t>
            </a:r>
            <a:r>
              <a:rPr lang="zh-CN" altLang="zh-CN" sz="1800" dirty="0"/>
              <a:t>，</a:t>
            </a:r>
            <a:r>
              <a:rPr lang="en-US" altLang="zh-CN" sz="1800" dirty="0" err="1"/>
              <a:t>sort.c</a:t>
            </a:r>
            <a:r>
              <a:rPr lang="zh-CN" altLang="zh-CN" sz="1800" dirty="0"/>
              <a:t>：示例</a:t>
            </a:r>
            <a:r>
              <a:rPr lang="en-US" altLang="zh-CN" sz="1800" dirty="0"/>
              <a:t>Nachos</a:t>
            </a:r>
            <a:r>
              <a:rPr lang="zh-CN" altLang="zh-CN" sz="1800" dirty="0"/>
              <a:t>应用程序编程方法与使用</a:t>
            </a:r>
            <a:r>
              <a:rPr lang="en-US" altLang="zh-CN" sz="1800" dirty="0"/>
              <a:t>Exit()</a:t>
            </a:r>
            <a:r>
              <a:rPr lang="zh-CN" altLang="zh-CN" sz="1800" dirty="0"/>
              <a:t>系统调用；</a:t>
            </a:r>
            <a:endParaRPr lang="zh-CN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 err="1"/>
              <a:t>shell.c</a:t>
            </a:r>
            <a:r>
              <a:rPr lang="zh-CN" altLang="zh-CN" sz="1800" dirty="0"/>
              <a:t>：示例</a:t>
            </a:r>
            <a:r>
              <a:rPr lang="en-US" altLang="zh-CN" sz="1800" dirty="0"/>
              <a:t>Nachos</a:t>
            </a:r>
            <a:r>
              <a:rPr lang="zh-CN" altLang="zh-CN" sz="1800" dirty="0"/>
              <a:t>应用程序编程方法与使用</a:t>
            </a:r>
            <a:r>
              <a:rPr lang="en-US" altLang="zh-CN" sz="1800" dirty="0"/>
              <a:t>Read()</a:t>
            </a:r>
            <a:r>
              <a:rPr lang="zh-CN" altLang="zh-CN" sz="1800" dirty="0"/>
              <a:t>、</a:t>
            </a:r>
            <a:r>
              <a:rPr lang="en-US" altLang="zh-CN" sz="1800" dirty="0"/>
              <a:t>Write()</a:t>
            </a:r>
            <a:r>
              <a:rPr lang="zh-CN" altLang="zh-CN" sz="1800" dirty="0"/>
              <a:t>、</a:t>
            </a:r>
            <a:r>
              <a:rPr lang="en-US" altLang="zh-CN" sz="1800" dirty="0"/>
              <a:t>Exec()</a:t>
            </a:r>
            <a:r>
              <a:rPr lang="zh-CN" altLang="zh-CN" sz="1800" dirty="0"/>
              <a:t>及</a:t>
            </a:r>
            <a:r>
              <a:rPr lang="en-US" altLang="zh-CN" sz="1800" dirty="0"/>
              <a:t>Join()</a:t>
            </a:r>
            <a:r>
              <a:rPr lang="zh-CN" altLang="zh-CN" sz="1800" dirty="0"/>
              <a:t>系统调用；</a:t>
            </a:r>
            <a:endParaRPr lang="zh-CN" altLang="zh-CN" sz="1800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zh-CN" sz="1600" dirty="0"/>
              <a:t>如果实现了这几个系统调用，该程序可作为</a:t>
            </a:r>
            <a:r>
              <a:rPr lang="en-US" altLang="zh-CN" sz="1600" dirty="0"/>
              <a:t>Nachos</a:t>
            </a:r>
            <a:r>
              <a:rPr lang="zh-CN" altLang="zh-CN" sz="1600" dirty="0"/>
              <a:t>的</a:t>
            </a:r>
            <a:r>
              <a:rPr lang="en-US" altLang="zh-CN" sz="1600" dirty="0"/>
              <a:t>shell</a:t>
            </a:r>
            <a:r>
              <a:rPr lang="zh-CN" altLang="zh-CN" sz="1600" dirty="0"/>
              <a:t>；</a:t>
            </a:r>
            <a:endParaRPr lang="zh-CN" altLang="zh-CN" sz="16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code/threads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/>
              <a:t>线程的管理，包括线程的创建、睡眠、终止、调度，以及信号量等功能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/>
              <a:t>list</a:t>
            </a:r>
            <a:r>
              <a:rPr lang="zh-CN" altLang="zh-CN" sz="1800" dirty="0"/>
              <a:t>：</a:t>
            </a:r>
            <a:r>
              <a:rPr lang="en-US" altLang="zh-CN" sz="1800" dirty="0"/>
              <a:t>Nachos</a:t>
            </a:r>
            <a:r>
              <a:rPr lang="zh-CN" altLang="zh-CN" sz="1800" dirty="0"/>
              <a:t>使用的队列，包括就绪队列、等待队列等；</a:t>
            </a:r>
            <a:endParaRPr lang="zh-CN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/>
              <a:t>main.cc</a:t>
            </a:r>
            <a:r>
              <a:rPr lang="zh-CN" altLang="zh-CN" sz="1800" dirty="0"/>
              <a:t>：</a:t>
            </a:r>
            <a:r>
              <a:rPr lang="en-US" altLang="zh-CN" sz="1800" dirty="0"/>
              <a:t>Nachos</a:t>
            </a:r>
            <a:r>
              <a:rPr lang="zh-CN" altLang="zh-CN" sz="1800" dirty="0"/>
              <a:t>的</a:t>
            </a:r>
            <a:r>
              <a:rPr lang="zh-CN" altLang="zh-CN" sz="1800" dirty="0" smtClean="0"/>
              <a:t>主</a:t>
            </a:r>
            <a:r>
              <a:rPr lang="zh-CN" altLang="en-US" sz="1800" dirty="0"/>
              <a:t>程序</a:t>
            </a:r>
            <a:r>
              <a:rPr lang="zh-CN" altLang="zh-CN" sz="1800" dirty="0" smtClean="0"/>
              <a:t>；</a:t>
            </a:r>
            <a:endParaRPr lang="zh-CN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/>
              <a:t>scheduler</a:t>
            </a:r>
            <a:r>
              <a:rPr lang="zh-CN" altLang="zh-CN" sz="1800" dirty="0"/>
              <a:t>：线程调度程序；</a:t>
            </a:r>
            <a:endParaRPr lang="zh-CN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/>
              <a:t>switch-</a:t>
            </a:r>
            <a:r>
              <a:rPr lang="en-US" altLang="zh-CN" sz="1800" dirty="0" err="1"/>
              <a:t>linux</a:t>
            </a:r>
            <a:r>
              <a:rPr lang="zh-CN" altLang="zh-CN" sz="1800" dirty="0"/>
              <a:t>：线程的上下文切换；</a:t>
            </a:r>
            <a:endParaRPr lang="zh-CN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/>
              <a:t>synch</a:t>
            </a:r>
            <a:r>
              <a:rPr lang="zh-CN" altLang="zh-CN" sz="1800" dirty="0"/>
              <a:t>：锁机制、条件变量、信号量等；</a:t>
            </a:r>
            <a:endParaRPr lang="zh-CN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/>
              <a:t>synchtest.cc</a:t>
            </a:r>
            <a:r>
              <a:rPr lang="zh-CN" altLang="zh-CN" sz="1800" dirty="0"/>
              <a:t>：锁、条件变量测试程序，示例如何使用锁、条件变量等；</a:t>
            </a:r>
            <a:endParaRPr lang="zh-CN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/>
              <a:t>system</a:t>
            </a:r>
            <a:r>
              <a:rPr lang="zh-CN" altLang="zh-CN" sz="1800" dirty="0"/>
              <a:t>：系统程序，包括系统初始化，声明一个全局变量等；</a:t>
            </a:r>
            <a:endParaRPr lang="zh-CN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/>
              <a:t>thread</a:t>
            </a:r>
            <a:r>
              <a:rPr lang="zh-CN" altLang="zh-CN" sz="1800" dirty="0"/>
              <a:t>：线程的创建、睡眠、终止等操作；</a:t>
            </a:r>
            <a:endParaRPr lang="zh-CN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/>
              <a:t>threadtest.cc</a:t>
            </a:r>
            <a:r>
              <a:rPr lang="zh-CN" altLang="zh-CN" sz="1800" dirty="0"/>
              <a:t>：线程并发测试程序，示例如何创建线程；</a:t>
            </a:r>
            <a:endParaRPr lang="zh-CN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/>
              <a:t>utility</a:t>
            </a:r>
            <a:r>
              <a:rPr lang="zh-CN" altLang="zh-CN" sz="1800" dirty="0"/>
              <a:t>：</a:t>
            </a:r>
            <a:r>
              <a:rPr lang="en-US" altLang="zh-CN" sz="1800" dirty="0"/>
              <a:t>Nachos</a:t>
            </a:r>
            <a:r>
              <a:rPr lang="zh-CN" altLang="zh-CN" sz="1800" dirty="0"/>
              <a:t>的工具软件</a:t>
            </a:r>
            <a:endParaRPr lang="zh-CN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code/</a:t>
            </a:r>
            <a:r>
              <a:rPr lang="en-US" altLang="zh-CN" dirty="0" err="1"/>
              <a:t>userprog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/>
              <a:t> </a:t>
            </a:r>
            <a:r>
              <a:rPr lang="en-US" altLang="zh-CN" sz="2000" dirty="0"/>
              <a:t>Nachos</a:t>
            </a:r>
            <a:r>
              <a:rPr lang="zh-CN" altLang="zh-CN" sz="2000" dirty="0"/>
              <a:t>应用进程的管理，加载一个</a:t>
            </a:r>
            <a:r>
              <a:rPr lang="en-US" altLang="zh-CN" sz="2000" dirty="0"/>
              <a:t>Nachos</a:t>
            </a:r>
            <a:r>
              <a:rPr lang="zh-CN" altLang="zh-CN" sz="2000" dirty="0"/>
              <a:t>应用程序，创建相应的进程，将进程映射到一个核心线程，然后</a:t>
            </a:r>
            <a:r>
              <a:rPr lang="zh-CN" altLang="zh-CN" sz="2000" dirty="0" smtClean="0"/>
              <a:t>运行</a:t>
            </a:r>
            <a:endParaRPr lang="en-US" altLang="zh-CN" sz="20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1800" dirty="0" err="1"/>
              <a:t>addrspace</a:t>
            </a:r>
            <a:r>
              <a:rPr lang="zh-CN" altLang="zh-CN" sz="1800" dirty="0"/>
              <a:t>：为应用程序分配内存地址空间；</a:t>
            </a:r>
            <a:endParaRPr lang="zh-CN" altLang="zh-CN" sz="1800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1800" dirty="0"/>
              <a:t>bitmap</a:t>
            </a:r>
            <a:r>
              <a:rPr lang="zh-CN" altLang="zh-CN" sz="1800" dirty="0"/>
              <a:t>：位示图，管理内存空闲帧，管理硬盘空闲块；</a:t>
            </a:r>
            <a:endParaRPr lang="zh-CN" altLang="zh-CN" sz="1800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1800" dirty="0"/>
              <a:t>exception</a:t>
            </a:r>
            <a:r>
              <a:rPr lang="zh-CN" altLang="zh-CN" sz="1800" dirty="0"/>
              <a:t>：</a:t>
            </a:r>
            <a:r>
              <a:rPr lang="en-US" altLang="zh-CN" sz="1800" dirty="0"/>
              <a:t>Nachos</a:t>
            </a:r>
            <a:r>
              <a:rPr lang="zh-CN" altLang="zh-CN" sz="1800" dirty="0"/>
              <a:t>的系统调用；</a:t>
            </a:r>
            <a:endParaRPr lang="zh-CN" altLang="zh-CN" sz="1800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1800" dirty="0"/>
              <a:t>progtest.cc</a:t>
            </a:r>
            <a:r>
              <a:rPr lang="zh-CN" altLang="zh-CN" sz="1800" dirty="0"/>
              <a:t>：应用进程及控制台测试程序，示例如何为应用程序创建进程并启动该进程</a:t>
            </a:r>
            <a:endParaRPr lang="zh-CN" altLang="zh-CN" sz="1800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1800" dirty="0" err="1"/>
              <a:t>syscall.h</a:t>
            </a:r>
            <a:r>
              <a:rPr lang="zh-CN" altLang="zh-CN" sz="1800" dirty="0"/>
              <a:t>：声明</a:t>
            </a:r>
            <a:r>
              <a:rPr lang="en-US" altLang="zh-CN" sz="1800" dirty="0"/>
              <a:t>Nachos</a:t>
            </a:r>
            <a:r>
              <a:rPr lang="zh-CN" altLang="zh-CN" sz="1800" dirty="0"/>
              <a:t>系统调用</a:t>
            </a:r>
            <a:r>
              <a:rPr lang="zh-CN" altLang="zh-CN" sz="1800" dirty="0" smtClean="0"/>
              <a:t>接口</a:t>
            </a:r>
            <a:r>
              <a:rPr lang="zh-CN" altLang="en-US" sz="1800" dirty="0"/>
              <a:t>原型</a:t>
            </a:r>
            <a:r>
              <a:rPr lang="zh-CN" altLang="zh-CN" sz="1800" dirty="0" smtClean="0"/>
              <a:t>；</a:t>
            </a:r>
            <a:endParaRPr lang="zh-CN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code/</a:t>
            </a:r>
            <a:r>
              <a:rPr lang="en-US" altLang="zh-CN" dirty="0" err="1"/>
              <a:t>vm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/>
              <a:t>虚拟存储管理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启动</a:t>
            </a:r>
            <a:r>
              <a:rPr lang="en-US" altLang="zh-CN" dirty="0" smtClean="0"/>
              <a:t>Nachos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dirty="0"/>
              <a:t>Nachos</a:t>
            </a:r>
            <a:r>
              <a:rPr lang="zh-CN" altLang="zh-CN" dirty="0"/>
              <a:t>启动过程的主要工作流程：</a:t>
            </a:r>
            <a:endParaRPr lang="zh-CN" altLang="zh-CN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zh-CN" dirty="0"/>
              <a:t>处理命令行</a:t>
            </a:r>
            <a:r>
              <a:rPr lang="zh-CN" altLang="zh-CN" dirty="0" smtClean="0"/>
              <a:t>参数</a:t>
            </a:r>
            <a:endParaRPr lang="en-US" altLang="zh-CN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zh-CN" dirty="0" smtClean="0"/>
              <a:t>根据</a:t>
            </a:r>
            <a:r>
              <a:rPr lang="zh-CN" altLang="zh-CN" dirty="0"/>
              <a:t>需要初始化硬件</a:t>
            </a:r>
            <a:r>
              <a:rPr lang="zh-CN" altLang="zh-CN" dirty="0" smtClean="0"/>
              <a:t>设备</a:t>
            </a:r>
            <a:endParaRPr lang="en-US" altLang="zh-CN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zh-CN" dirty="0" smtClean="0"/>
              <a:t>创建</a:t>
            </a:r>
            <a:r>
              <a:rPr lang="zh-CN" altLang="zh-CN" dirty="0"/>
              <a:t>主</a:t>
            </a:r>
            <a:r>
              <a:rPr lang="zh-CN" altLang="zh-CN" dirty="0" smtClean="0"/>
              <a:t>线程</a:t>
            </a:r>
            <a:endParaRPr lang="en-US" altLang="zh-CN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zh-CN" dirty="0" smtClean="0"/>
              <a:t>运行测试程序</a:t>
            </a:r>
            <a:endParaRPr lang="en-US" altLang="zh-CN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dirty="0"/>
              <a:t>退出</a:t>
            </a:r>
            <a:endParaRPr lang="zh-CN" altLang="zh-CN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dirty="0" smtClean="0"/>
              <a:t>../</a:t>
            </a:r>
            <a:r>
              <a:rPr lang="en-US" altLang="zh-CN" dirty="0"/>
              <a:t>threads/main.cc</a:t>
            </a:r>
            <a:r>
              <a:rPr lang="zh-CN" altLang="zh-CN" dirty="0"/>
              <a:t>中的</a:t>
            </a:r>
            <a:r>
              <a:rPr lang="en-US" altLang="zh-CN" dirty="0"/>
              <a:t>main()</a:t>
            </a:r>
            <a:r>
              <a:rPr lang="zh-CN" altLang="zh-CN" dirty="0"/>
              <a:t>函数是</a:t>
            </a:r>
            <a:r>
              <a:rPr lang="en-US" altLang="zh-CN" dirty="0" smtClean="0"/>
              <a:t>Nachos</a:t>
            </a:r>
            <a:r>
              <a:rPr lang="zh-CN" altLang="zh-CN" dirty="0" smtClean="0"/>
              <a:t>的</a:t>
            </a:r>
            <a:r>
              <a:rPr lang="zh-CN" altLang="zh-CN" dirty="0"/>
              <a:t>入口；</a:t>
            </a:r>
            <a:endParaRPr lang="zh-CN" altLang="zh-CN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Nachos</a:t>
            </a:r>
            <a:r>
              <a:rPr lang="zh-CN" altLang="en-US" dirty="0" smtClean="0"/>
              <a:t>启动具体流程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 smtClean="0"/>
              <a:t>1</a:t>
            </a:r>
            <a:r>
              <a:rPr lang="zh-CN" altLang="zh-CN" sz="2000" dirty="0" smtClean="0"/>
              <a:t>、调用</a:t>
            </a:r>
            <a:r>
              <a:rPr lang="en-US" altLang="zh-CN" sz="2000" dirty="0" smtClean="0"/>
              <a:t>../threads/system.cc</a:t>
            </a:r>
            <a:r>
              <a:rPr lang="zh-CN" altLang="zh-CN" sz="2000" dirty="0" smtClean="0"/>
              <a:t>中的</a:t>
            </a:r>
            <a:r>
              <a:rPr lang="en-US" altLang="zh-CN" sz="2000" dirty="0" smtClean="0"/>
              <a:t>Initialize(</a:t>
            </a:r>
            <a:r>
              <a:rPr lang="en-US" altLang="zh-CN" sz="2000" dirty="0" err="1" smtClean="0"/>
              <a:t>argc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argv</a:t>
            </a:r>
            <a:r>
              <a:rPr lang="en-US" altLang="zh-CN" sz="2000" dirty="0" smtClean="0"/>
              <a:t>)</a:t>
            </a:r>
            <a:r>
              <a:rPr lang="zh-CN" altLang="zh-CN" sz="2000" dirty="0" smtClean="0"/>
              <a:t>初始化内核</a:t>
            </a:r>
            <a:endParaRPr lang="zh-CN" altLang="zh-CN" sz="2000" dirty="0" smtClean="0"/>
          </a:p>
          <a:p>
            <a:pPr lvl="1" indent="0">
              <a:buNone/>
            </a:pPr>
            <a:r>
              <a:rPr lang="zh-CN" altLang="zh-CN" sz="1800" dirty="0" smtClean="0"/>
              <a:t>（</a:t>
            </a:r>
            <a:r>
              <a:rPr lang="en-US" altLang="zh-CN" sz="1800" dirty="0"/>
              <a:t>1</a:t>
            </a:r>
            <a:r>
              <a:rPr lang="zh-CN" altLang="zh-CN" sz="1800" dirty="0"/>
              <a:t>）处理核初始化内使用的一些命令行参数，如</a:t>
            </a:r>
            <a:r>
              <a:rPr lang="en-US" altLang="zh-CN" sz="1800" dirty="0"/>
              <a:t>-d, -</a:t>
            </a:r>
            <a:r>
              <a:rPr lang="en-US" altLang="zh-CN" sz="1800" dirty="0" err="1"/>
              <a:t>rs</a:t>
            </a:r>
            <a:r>
              <a:rPr lang="en-US" altLang="zh-CN" sz="1800" dirty="0"/>
              <a:t>, -f, -s</a:t>
            </a:r>
            <a:r>
              <a:rPr lang="zh-CN" altLang="zh-CN" sz="1800" dirty="0"/>
              <a:t>等；</a:t>
            </a:r>
            <a:endParaRPr lang="zh-CN" altLang="zh-CN" sz="1800" dirty="0"/>
          </a:p>
          <a:p>
            <a:pPr lvl="1" indent="0">
              <a:buNone/>
            </a:pPr>
            <a:r>
              <a:rPr lang="zh-CN" altLang="zh-CN" sz="1800" dirty="0"/>
              <a:t>（</a:t>
            </a:r>
            <a:r>
              <a:rPr lang="en-US" altLang="zh-CN" sz="1800" dirty="0"/>
              <a:t>2</a:t>
            </a:r>
            <a:r>
              <a:rPr lang="zh-CN" altLang="zh-CN" sz="1800" dirty="0"/>
              <a:t>）初始化系统统计数据，如寻道时间、系统开始计时等；</a:t>
            </a:r>
            <a:endParaRPr lang="zh-CN" altLang="zh-CN" sz="1800" dirty="0"/>
          </a:p>
          <a:p>
            <a:pPr lvl="1" indent="0">
              <a:buNone/>
            </a:pPr>
            <a:r>
              <a:rPr lang="en-US" altLang="zh-CN" sz="1800" dirty="0" smtClean="0"/>
              <a:t>          stats = new Statistics();</a:t>
            </a:r>
            <a:endParaRPr lang="zh-CN" altLang="zh-CN" sz="1800" dirty="0" smtClean="0"/>
          </a:p>
          <a:p>
            <a:pPr lvl="1" indent="0">
              <a:buNone/>
            </a:pPr>
            <a:r>
              <a:rPr lang="zh-CN" altLang="zh-CN" sz="1800" dirty="0" smtClean="0"/>
              <a:t>（</a:t>
            </a:r>
            <a:r>
              <a:rPr lang="en-US" altLang="zh-CN" sz="1800" dirty="0"/>
              <a:t>3</a:t>
            </a:r>
            <a:r>
              <a:rPr lang="zh-CN" altLang="zh-CN" sz="1800" dirty="0"/>
              <a:t>）初始化中断控制器；</a:t>
            </a:r>
            <a:endParaRPr lang="zh-CN" altLang="zh-CN" sz="1800" dirty="0"/>
          </a:p>
          <a:p>
            <a:pPr lvl="1" indent="0">
              <a:buNone/>
            </a:pPr>
            <a:r>
              <a:rPr lang="en-US" altLang="zh-CN" sz="1800" dirty="0" smtClean="0"/>
              <a:t>          interrupt </a:t>
            </a:r>
            <a:r>
              <a:rPr lang="en-US" altLang="zh-CN" sz="1800" dirty="0"/>
              <a:t>= new Interrupt;	</a:t>
            </a:r>
            <a:endParaRPr lang="zh-CN" altLang="zh-CN" sz="1800" dirty="0"/>
          </a:p>
          <a:p>
            <a:pPr lvl="1" indent="0">
              <a:buNone/>
            </a:pPr>
            <a:r>
              <a:rPr lang="zh-CN" altLang="zh-CN" sz="1800" dirty="0"/>
              <a:t>（</a:t>
            </a:r>
            <a:r>
              <a:rPr lang="en-US" altLang="zh-CN" sz="1800" dirty="0"/>
              <a:t>4</a:t>
            </a:r>
            <a:r>
              <a:rPr lang="zh-CN" altLang="zh-CN" sz="1800" dirty="0"/>
              <a:t>）初始化调度程序，创建就绪队列；</a:t>
            </a:r>
            <a:endParaRPr lang="zh-CN" altLang="zh-CN" sz="1800" dirty="0"/>
          </a:p>
          <a:p>
            <a:pPr lvl="1" indent="0">
              <a:buNone/>
            </a:pPr>
            <a:r>
              <a:rPr lang="en-US" altLang="zh-CN" sz="1800" dirty="0" smtClean="0"/>
              <a:t>           scheduler </a:t>
            </a:r>
            <a:r>
              <a:rPr lang="en-US" altLang="zh-CN" sz="1800" dirty="0"/>
              <a:t>= new Scheduler();</a:t>
            </a:r>
            <a:endParaRPr lang="zh-CN" altLang="zh-CN" sz="1800" dirty="0"/>
          </a:p>
          <a:p>
            <a:pPr lvl="1" indent="0">
              <a:buNone/>
            </a:pPr>
            <a:r>
              <a:rPr lang="zh-CN" altLang="zh-CN" sz="1800" dirty="0"/>
              <a:t>（</a:t>
            </a:r>
            <a:r>
              <a:rPr lang="en-US" altLang="zh-CN" sz="1800" dirty="0"/>
              <a:t>5</a:t>
            </a:r>
            <a:r>
              <a:rPr lang="zh-CN" altLang="zh-CN" sz="1800" dirty="0"/>
              <a:t>）如果运行时携带参数</a:t>
            </a:r>
            <a:r>
              <a:rPr lang="en-US" altLang="zh-CN" sz="1800" dirty="0"/>
              <a:t>-</a:t>
            </a:r>
            <a:r>
              <a:rPr lang="en-US" altLang="zh-CN" sz="1800" dirty="0" err="1"/>
              <a:t>rs</a:t>
            </a:r>
            <a:r>
              <a:rPr lang="zh-CN" altLang="zh-CN" sz="1800" dirty="0"/>
              <a:t>，初始化定时器，实现时间片抢先调度</a:t>
            </a:r>
            <a:endParaRPr lang="zh-CN" altLang="zh-CN" sz="1800" dirty="0"/>
          </a:p>
          <a:p>
            <a:pPr lvl="1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 </a:t>
            </a:r>
            <a:r>
              <a:rPr lang="en-US" altLang="zh-CN" sz="1800" dirty="0"/>
              <a:t>if (</a:t>
            </a:r>
            <a:r>
              <a:rPr lang="en-US" altLang="zh-CN" sz="1800" dirty="0" err="1"/>
              <a:t>randomYield</a:t>
            </a:r>
            <a:r>
              <a:rPr lang="en-US" altLang="zh-CN" sz="1800" dirty="0"/>
              <a:t>)	// start the timer (if needed</a:t>
            </a:r>
            <a:r>
              <a:rPr lang="en-US" altLang="zh-CN" sz="1800" dirty="0" smtClean="0"/>
              <a:t>)</a:t>
            </a:r>
            <a:endParaRPr lang="en-US" altLang="zh-CN" sz="1800" dirty="0" smtClean="0"/>
          </a:p>
          <a:p>
            <a:pPr marL="514350" lvl="2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         timer </a:t>
            </a:r>
            <a:r>
              <a:rPr lang="en-US" altLang="zh-CN" sz="1800" dirty="0"/>
              <a:t>= new Timer(</a:t>
            </a:r>
            <a:r>
              <a:rPr lang="en-US" altLang="zh-CN" sz="1800" dirty="0" err="1"/>
              <a:t>TimerInterruptHandler</a:t>
            </a:r>
            <a:r>
              <a:rPr lang="en-US" altLang="zh-CN" sz="1800" dirty="0"/>
              <a:t>, 0, </a:t>
            </a:r>
            <a:r>
              <a:rPr lang="en-US" altLang="zh-CN" sz="1800" dirty="0" err="1"/>
              <a:t>randomYield</a:t>
            </a:r>
            <a:r>
              <a:rPr lang="en-US" altLang="zh-CN" sz="1800" dirty="0"/>
              <a:t>);</a:t>
            </a:r>
            <a:endParaRPr lang="zh-CN" altLang="zh-CN" sz="1800" dirty="0"/>
          </a:p>
          <a:p>
            <a:pPr marL="514350" lvl="2" indent="0">
              <a:buNone/>
            </a:pPr>
            <a:r>
              <a:rPr lang="zh-CN" altLang="zh-CN" sz="1800" dirty="0"/>
              <a:t>（</a:t>
            </a:r>
            <a:r>
              <a:rPr lang="en-US" altLang="zh-CN" sz="1800" dirty="0"/>
              <a:t>6</a:t>
            </a:r>
            <a:r>
              <a:rPr lang="zh-CN" altLang="zh-CN" sz="1800" dirty="0"/>
              <a:t>）创建主线程</a:t>
            </a:r>
            <a:r>
              <a:rPr lang="en-US" altLang="zh-CN" sz="1800" dirty="0"/>
              <a:t>main</a:t>
            </a:r>
            <a:r>
              <a:rPr lang="zh-CN" altLang="zh-CN" sz="1800" dirty="0"/>
              <a:t>，并作为当前运行的线程；</a:t>
            </a:r>
            <a:endParaRPr lang="zh-CN" altLang="zh-CN" sz="1800" dirty="0"/>
          </a:p>
          <a:p>
            <a:pPr marL="514350" lvl="2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smtClean="0"/>
              <a:t>      </a:t>
            </a:r>
            <a:r>
              <a:rPr lang="en-US" altLang="zh-CN" sz="1800" dirty="0" err="1"/>
              <a:t>currentThread</a:t>
            </a:r>
            <a:r>
              <a:rPr lang="en-US" altLang="zh-CN" sz="1800" dirty="0"/>
              <a:t> = new Thread("main");		</a:t>
            </a:r>
            <a:endParaRPr lang="zh-CN" altLang="zh-CN" sz="1800" dirty="0"/>
          </a:p>
          <a:p>
            <a:pPr marL="514350" lvl="2" indent="0">
              <a:buNone/>
            </a:pPr>
            <a:r>
              <a:rPr lang="en-US" altLang="zh-CN" sz="1800" dirty="0"/>
              <a:t>     </a:t>
            </a:r>
            <a:r>
              <a:rPr lang="en-US" altLang="zh-CN" sz="1800" dirty="0" smtClean="0"/>
              <a:t>     </a:t>
            </a:r>
            <a:r>
              <a:rPr lang="en-US" altLang="zh-CN" sz="1800" dirty="0" err="1" smtClean="0"/>
              <a:t>currentThread</a:t>
            </a:r>
            <a:r>
              <a:rPr lang="en-US" altLang="zh-CN" sz="1800" dirty="0" smtClean="0"/>
              <a:t>-</a:t>
            </a:r>
            <a:r>
              <a:rPr lang="en-US" altLang="zh-CN" sz="1800" dirty="0"/>
              <a:t>&gt;</a:t>
            </a:r>
            <a:r>
              <a:rPr lang="en-US" altLang="zh-CN" sz="1800" dirty="0" err="1"/>
              <a:t>setStatus</a:t>
            </a:r>
            <a:r>
              <a:rPr lang="en-US" altLang="zh-CN" sz="1800" dirty="0"/>
              <a:t>(RUNNING);</a:t>
            </a:r>
            <a:endParaRPr lang="zh-CN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en-US" sz="1800" dirty="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考核方式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 smtClean="0"/>
              <a:t>平时</a:t>
            </a:r>
            <a:r>
              <a:rPr lang="zh-CN" altLang="en-US" dirty="0"/>
              <a:t>成绩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20%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 smtClean="0"/>
              <a:t>设计报告及实现代码（</a:t>
            </a:r>
            <a:r>
              <a:rPr lang="en-US" altLang="zh-CN" dirty="0" smtClean="0"/>
              <a:t>50%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dirty="0" smtClean="0"/>
              <a:t>Interview</a:t>
            </a:r>
            <a:r>
              <a:rPr lang="zh-CN" altLang="en-US" dirty="0" smtClean="0"/>
              <a:t>（</a:t>
            </a:r>
            <a:r>
              <a:rPr lang="en-US" altLang="zh-CN" dirty="0"/>
              <a:t>3</a:t>
            </a:r>
            <a:r>
              <a:rPr lang="en-US" altLang="zh-CN" dirty="0" smtClean="0"/>
              <a:t>0%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Nachos</a:t>
            </a:r>
            <a:r>
              <a:rPr lang="zh-CN" altLang="en-US" dirty="0" smtClean="0"/>
              <a:t>启动具体流程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 smtClean="0"/>
              <a:t>1</a:t>
            </a:r>
            <a:r>
              <a:rPr lang="zh-CN" altLang="zh-CN" sz="2000" dirty="0" smtClean="0"/>
              <a:t>、调用</a:t>
            </a:r>
            <a:r>
              <a:rPr lang="en-US" altLang="zh-CN" sz="2000" dirty="0" smtClean="0"/>
              <a:t>../threads/system.cc</a:t>
            </a:r>
            <a:r>
              <a:rPr lang="zh-CN" altLang="zh-CN" sz="2000" dirty="0" smtClean="0"/>
              <a:t>中的</a:t>
            </a:r>
            <a:r>
              <a:rPr lang="en-US" altLang="zh-CN" sz="2000" dirty="0" smtClean="0"/>
              <a:t>Initialize(</a:t>
            </a:r>
            <a:r>
              <a:rPr lang="en-US" altLang="zh-CN" sz="2000" dirty="0" err="1" smtClean="0"/>
              <a:t>argc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argv</a:t>
            </a:r>
            <a:r>
              <a:rPr lang="en-US" altLang="zh-CN" sz="2000" dirty="0" smtClean="0"/>
              <a:t>)</a:t>
            </a:r>
            <a:r>
              <a:rPr lang="zh-CN" altLang="zh-CN" sz="2000" dirty="0" smtClean="0"/>
              <a:t>初始化内核</a:t>
            </a:r>
            <a:endParaRPr lang="zh-CN" altLang="zh-CN" sz="2000" dirty="0" smtClean="0"/>
          </a:p>
          <a:p>
            <a:pPr marL="685800" lvl="2" indent="0">
              <a:buNone/>
            </a:pPr>
            <a:r>
              <a:rPr lang="zh-CN" altLang="zh-CN" sz="1800" dirty="0"/>
              <a:t>（</a:t>
            </a:r>
            <a:r>
              <a:rPr lang="en-US" altLang="zh-CN" sz="1800" dirty="0"/>
              <a:t>7</a:t>
            </a:r>
            <a:r>
              <a:rPr lang="zh-CN" altLang="zh-CN" sz="1800" dirty="0"/>
              <a:t>）允许相应中断</a:t>
            </a:r>
            <a:endParaRPr lang="zh-CN" altLang="zh-CN" sz="1800" dirty="0"/>
          </a:p>
          <a:p>
            <a:pPr marL="685800" lvl="2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</a:t>
            </a:r>
            <a:r>
              <a:rPr lang="en-US" altLang="zh-CN" sz="1800" dirty="0"/>
              <a:t>interrupt-&gt;Enable();</a:t>
            </a:r>
            <a:endParaRPr lang="zh-CN" altLang="zh-CN" sz="1800" dirty="0"/>
          </a:p>
          <a:p>
            <a:pPr marL="685800" lvl="2" indent="0">
              <a:buNone/>
            </a:pPr>
            <a:r>
              <a:rPr lang="zh-CN" altLang="zh-CN" sz="1800" dirty="0"/>
              <a:t>（</a:t>
            </a:r>
            <a:r>
              <a:rPr lang="en-US" altLang="zh-CN" sz="1800" dirty="0"/>
              <a:t>8</a:t>
            </a:r>
            <a:r>
              <a:rPr lang="zh-CN" altLang="zh-CN" sz="1800" dirty="0"/>
              <a:t>）如果在执行过程中，按下</a:t>
            </a:r>
            <a:r>
              <a:rPr lang="en-US" altLang="zh-CN" sz="1800" dirty="0" err="1"/>
              <a:t>ctrl+c</a:t>
            </a:r>
            <a:r>
              <a:rPr lang="zh-CN" altLang="zh-CN" sz="1800" dirty="0"/>
              <a:t>，则清除所有设备，退出</a:t>
            </a:r>
            <a:r>
              <a:rPr lang="en-US" altLang="zh-CN" sz="1800" dirty="0"/>
              <a:t>Nachos</a:t>
            </a:r>
            <a:r>
              <a:rPr lang="zh-CN" altLang="zh-CN" sz="1800" dirty="0"/>
              <a:t>；</a:t>
            </a:r>
            <a:endParaRPr lang="zh-CN" altLang="zh-CN" sz="1800" dirty="0"/>
          </a:p>
          <a:p>
            <a:pPr marL="685800" lvl="2" indent="0">
              <a:buNone/>
            </a:pPr>
            <a:r>
              <a:rPr lang="en-US" altLang="zh-CN" sz="1800" dirty="0" smtClean="0"/>
              <a:t>        </a:t>
            </a:r>
            <a:r>
              <a:rPr lang="en-US" altLang="zh-CN" sz="1800" dirty="0" err="1" smtClean="0"/>
              <a:t>CallOnUserAbort</a:t>
            </a:r>
            <a:r>
              <a:rPr lang="en-US" altLang="zh-CN" sz="1800" dirty="0" smtClean="0"/>
              <a:t>(Cleanup</a:t>
            </a:r>
            <a:r>
              <a:rPr lang="en-US" altLang="zh-CN" sz="1800" dirty="0"/>
              <a:t>)</a:t>
            </a:r>
            <a:r>
              <a:rPr lang="en-US" altLang="zh-CN" sz="1800" dirty="0">
                <a:sym typeface="Wingdings" panose="05000000000000000000" pitchFamily="2" charset="2"/>
              </a:rPr>
              <a:t></a:t>
            </a:r>
            <a:r>
              <a:rPr lang="en-US" altLang="zh-CN" sz="1800" dirty="0"/>
              <a:t>  (void)signal(SIGINT, Cleanup);</a:t>
            </a:r>
            <a:endParaRPr lang="zh-CN" altLang="zh-CN" sz="1800" dirty="0"/>
          </a:p>
          <a:p>
            <a:pPr marL="685800" lvl="2" indent="0">
              <a:buNone/>
            </a:pPr>
            <a:r>
              <a:rPr lang="zh-CN" altLang="zh-CN" sz="1800" dirty="0"/>
              <a:t>（</a:t>
            </a:r>
            <a:r>
              <a:rPr lang="en-US" altLang="zh-CN" sz="1800" dirty="0"/>
              <a:t>9</a:t>
            </a:r>
            <a:r>
              <a:rPr lang="zh-CN" altLang="zh-CN" sz="1800" dirty="0"/>
              <a:t>）对于实验</a:t>
            </a:r>
            <a:r>
              <a:rPr lang="en-US" altLang="zh-CN" sz="1800" dirty="0"/>
              <a:t>6</a:t>
            </a:r>
            <a:r>
              <a:rPr lang="zh-CN" altLang="zh-CN" sz="1800" dirty="0"/>
              <a:t>、</a:t>
            </a:r>
            <a:r>
              <a:rPr lang="en-US" altLang="zh-CN" sz="1800" dirty="0"/>
              <a:t>7</a:t>
            </a:r>
            <a:r>
              <a:rPr lang="zh-CN" altLang="zh-CN" sz="1800" dirty="0"/>
              <a:t>、</a:t>
            </a:r>
            <a:r>
              <a:rPr lang="en-US" altLang="zh-CN" sz="1800" dirty="0"/>
              <a:t>8</a:t>
            </a:r>
            <a:r>
              <a:rPr lang="zh-CN" altLang="zh-CN" sz="1800" dirty="0"/>
              <a:t>，初始化</a:t>
            </a:r>
            <a:r>
              <a:rPr lang="en-US" altLang="zh-CN" sz="1800" dirty="0"/>
              <a:t>CPU</a:t>
            </a:r>
            <a:r>
              <a:rPr lang="zh-CN" altLang="zh-CN" sz="1800" dirty="0"/>
              <a:t>；</a:t>
            </a:r>
            <a:endParaRPr lang="zh-CN" altLang="zh-CN" sz="1800" dirty="0"/>
          </a:p>
          <a:p>
            <a:pPr marL="685800" lvl="2" indent="0">
              <a:buNone/>
            </a:pPr>
            <a:r>
              <a:rPr lang="en-US" altLang="zh-CN" sz="1800" dirty="0" smtClean="0"/>
              <a:t>      #</a:t>
            </a:r>
            <a:r>
              <a:rPr lang="en-US" altLang="zh-CN" sz="1800" dirty="0" err="1"/>
              <a:t>ifdef</a:t>
            </a:r>
            <a:r>
              <a:rPr lang="en-US" altLang="zh-CN" sz="1800" dirty="0"/>
              <a:t> USER_PROGRAM</a:t>
            </a:r>
            <a:endParaRPr lang="zh-CN" altLang="zh-CN" sz="1800" dirty="0"/>
          </a:p>
          <a:p>
            <a:pPr marL="685800" lvl="2" indent="0">
              <a:buNone/>
            </a:pPr>
            <a:r>
              <a:rPr lang="en-US" altLang="zh-CN" sz="1800" dirty="0" smtClean="0"/>
              <a:t>           </a:t>
            </a:r>
            <a:r>
              <a:rPr lang="en-US" altLang="zh-CN" sz="1800" dirty="0"/>
              <a:t>machine = new Machine(</a:t>
            </a:r>
            <a:r>
              <a:rPr lang="en-US" altLang="zh-CN" sz="1800" dirty="0" err="1"/>
              <a:t>debugUserProg</a:t>
            </a:r>
            <a:r>
              <a:rPr lang="en-US" altLang="zh-CN" sz="1800" dirty="0"/>
              <a:t>);	// this must come first</a:t>
            </a:r>
            <a:endParaRPr lang="zh-CN" altLang="zh-CN" sz="1800" dirty="0"/>
          </a:p>
          <a:p>
            <a:pPr marL="685800" lvl="2" indent="0">
              <a:buNone/>
            </a:pPr>
            <a:r>
              <a:rPr lang="en-US" altLang="zh-CN" sz="1800" dirty="0" smtClean="0"/>
              <a:t>      #</a:t>
            </a:r>
            <a:r>
              <a:rPr lang="en-US" altLang="zh-CN" sz="1800" dirty="0" err="1"/>
              <a:t>endif</a:t>
            </a:r>
            <a:endParaRPr lang="zh-CN" altLang="zh-CN" sz="1800" dirty="0"/>
          </a:p>
          <a:p>
            <a:pPr marL="685800" lvl="2" indent="0">
              <a:buNone/>
            </a:pPr>
            <a:r>
              <a:rPr lang="zh-CN" altLang="zh-CN" sz="1800" dirty="0"/>
              <a:t>（</a:t>
            </a:r>
            <a:r>
              <a:rPr lang="en-US" altLang="zh-CN" sz="1800" dirty="0"/>
              <a:t>10</a:t>
            </a:r>
            <a:r>
              <a:rPr lang="zh-CN" altLang="zh-CN" sz="1800" dirty="0"/>
              <a:t>）对于实验</a:t>
            </a:r>
            <a:r>
              <a:rPr lang="en-US" altLang="zh-CN" sz="1800" dirty="0"/>
              <a:t>4</a:t>
            </a:r>
            <a:r>
              <a:rPr lang="zh-CN" altLang="zh-CN" sz="1800" dirty="0"/>
              <a:t>、</a:t>
            </a:r>
            <a:r>
              <a:rPr lang="en-US" altLang="zh-CN" sz="1800" dirty="0"/>
              <a:t>5</a:t>
            </a:r>
            <a:r>
              <a:rPr lang="zh-CN" altLang="zh-CN" sz="1800" dirty="0"/>
              <a:t>，初始化硬盘与文件系统；</a:t>
            </a:r>
            <a:endParaRPr lang="zh-CN" altLang="zh-CN" sz="1800" dirty="0"/>
          </a:p>
          <a:p>
            <a:pPr marL="685800" lvl="2" indent="0">
              <a:buNone/>
            </a:pPr>
            <a:r>
              <a:rPr lang="en-US" altLang="zh-CN" sz="1800" dirty="0" smtClean="0"/>
              <a:t>        #</a:t>
            </a:r>
            <a:r>
              <a:rPr lang="en-US" altLang="zh-CN" sz="1800" dirty="0" err="1"/>
              <a:t>ifdef</a:t>
            </a:r>
            <a:r>
              <a:rPr lang="en-US" altLang="zh-CN" sz="1800" dirty="0"/>
              <a:t> FILESYS</a:t>
            </a:r>
            <a:endParaRPr lang="zh-CN" altLang="zh-CN" sz="1800" dirty="0"/>
          </a:p>
          <a:p>
            <a:pPr marL="685800" lvl="2" indent="0">
              <a:buNone/>
            </a:pPr>
            <a:r>
              <a:rPr lang="en-US" altLang="zh-CN" sz="1800" dirty="0"/>
              <a:t>     </a:t>
            </a:r>
            <a:r>
              <a:rPr lang="en-US" altLang="zh-CN" sz="1800" dirty="0" smtClean="0"/>
              <a:t>        </a:t>
            </a:r>
            <a:r>
              <a:rPr lang="en-US" altLang="zh-CN" sz="1800" dirty="0" err="1"/>
              <a:t>synchDisk</a:t>
            </a:r>
            <a:r>
              <a:rPr lang="en-US" altLang="zh-CN" sz="1800" dirty="0"/>
              <a:t> = new </a:t>
            </a:r>
            <a:r>
              <a:rPr lang="en-US" altLang="zh-CN" sz="1800" dirty="0" err="1"/>
              <a:t>SynchDisk</a:t>
            </a:r>
            <a:r>
              <a:rPr lang="en-US" altLang="zh-CN" sz="1800" dirty="0"/>
              <a:t>("DISK");</a:t>
            </a:r>
            <a:endParaRPr lang="zh-CN" altLang="zh-CN" sz="1800" dirty="0"/>
          </a:p>
          <a:p>
            <a:pPr marL="685800" lvl="2" indent="0">
              <a:buNone/>
            </a:pPr>
            <a:r>
              <a:rPr lang="en-US" altLang="zh-CN" sz="1800" dirty="0" smtClean="0"/>
              <a:t>        #</a:t>
            </a:r>
            <a:r>
              <a:rPr lang="en-US" altLang="zh-CN" sz="1800" dirty="0" err="1"/>
              <a:t>endif</a:t>
            </a:r>
            <a:endParaRPr lang="zh-CN" altLang="zh-CN" sz="1800" dirty="0"/>
          </a:p>
          <a:p>
            <a:pPr marL="685800" lvl="2" indent="0">
              <a:buNone/>
            </a:pPr>
            <a:r>
              <a:rPr lang="en-US" altLang="zh-CN" sz="1800" dirty="0"/>
              <a:t> </a:t>
            </a:r>
            <a:endParaRPr lang="zh-CN" altLang="zh-CN" sz="1800" dirty="0"/>
          </a:p>
          <a:p>
            <a:pPr marL="685800" lvl="2" indent="0">
              <a:buNone/>
            </a:pPr>
            <a:r>
              <a:rPr lang="en-US" altLang="zh-CN" sz="1800" dirty="0" smtClean="0"/>
              <a:t>        #</a:t>
            </a:r>
            <a:r>
              <a:rPr lang="en-US" altLang="zh-CN" sz="1800" dirty="0" err="1"/>
              <a:t>ifdef</a:t>
            </a:r>
            <a:r>
              <a:rPr lang="en-US" altLang="zh-CN" sz="1800" dirty="0"/>
              <a:t> FILESYS_NEEDED</a:t>
            </a:r>
            <a:endParaRPr lang="zh-CN" altLang="zh-CN" sz="1800" dirty="0"/>
          </a:p>
          <a:p>
            <a:pPr marL="685800" lvl="2" indent="0">
              <a:buNone/>
            </a:pPr>
            <a:r>
              <a:rPr lang="en-US" altLang="zh-CN" sz="1800" dirty="0"/>
              <a:t>      </a:t>
            </a:r>
            <a:r>
              <a:rPr lang="en-US" altLang="zh-CN" sz="1800" dirty="0" smtClean="0"/>
              <a:t>      </a:t>
            </a:r>
            <a:r>
              <a:rPr lang="en-US" altLang="zh-CN" sz="1800" dirty="0" err="1" smtClean="0"/>
              <a:t>fileSystem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= new </a:t>
            </a:r>
            <a:r>
              <a:rPr lang="en-US" altLang="zh-CN" sz="1800" dirty="0" err="1"/>
              <a:t>FileSystem</a:t>
            </a:r>
            <a:r>
              <a:rPr lang="en-US" altLang="zh-CN" sz="1800" dirty="0"/>
              <a:t>(format);</a:t>
            </a:r>
            <a:endParaRPr lang="zh-CN" altLang="zh-CN" sz="1800" dirty="0"/>
          </a:p>
          <a:p>
            <a:pPr marL="685800" lvl="2" indent="0">
              <a:buNone/>
            </a:pPr>
            <a:r>
              <a:rPr lang="en-US" altLang="zh-CN" sz="1800" dirty="0" smtClean="0"/>
              <a:t>       #</a:t>
            </a:r>
            <a:r>
              <a:rPr lang="en-US" altLang="zh-CN" sz="1800" dirty="0" err="1"/>
              <a:t>endif</a:t>
            </a:r>
            <a:endParaRPr lang="zh-CN" altLang="zh-CN" sz="1800" dirty="0"/>
          </a:p>
          <a:p>
            <a:pPr marL="1200150" lvl="2">
              <a:buFont typeface="Wingdings" panose="05000000000000000000" pitchFamily="2" charset="2"/>
              <a:buChar char="n"/>
            </a:pPr>
            <a:endParaRPr lang="zh-CN" altLang="en-US" sz="1400" dirty="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Nachos</a:t>
            </a:r>
            <a:r>
              <a:rPr lang="zh-CN" altLang="en-US" dirty="0" smtClean="0"/>
              <a:t>启动具体流程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/>
              <a:t>2</a:t>
            </a:r>
            <a:r>
              <a:rPr lang="zh-CN" altLang="zh-CN" sz="2000" dirty="0"/>
              <a:t>、如果需要，运行线程测试程序与同步测试程序；</a:t>
            </a:r>
            <a:endParaRPr lang="zh-CN" altLang="zh-CN" sz="2000" dirty="0"/>
          </a:p>
          <a:p>
            <a:pPr lvl="1" indent="0">
              <a:buNone/>
            </a:pPr>
            <a:r>
              <a:rPr lang="en-US" altLang="zh-CN" sz="1800" dirty="0"/>
              <a:t>#</a:t>
            </a:r>
            <a:r>
              <a:rPr lang="en-US" altLang="zh-CN" sz="1800" dirty="0" err="1"/>
              <a:t>ifdef</a:t>
            </a:r>
            <a:r>
              <a:rPr lang="en-US" altLang="zh-CN" sz="1800" dirty="0"/>
              <a:t> THREADS</a:t>
            </a:r>
            <a:endParaRPr lang="zh-CN" altLang="zh-CN" sz="1800" dirty="0"/>
          </a:p>
          <a:p>
            <a:pPr lvl="1" indent="0">
              <a:buNone/>
            </a:pPr>
            <a:r>
              <a:rPr lang="en-US" altLang="zh-CN" sz="1800" dirty="0"/>
              <a:t>       </a:t>
            </a:r>
            <a:r>
              <a:rPr lang="en-US" altLang="zh-CN" sz="1800" dirty="0" err="1"/>
              <a:t>ThreadTest</a:t>
            </a:r>
            <a:r>
              <a:rPr lang="en-US" altLang="zh-CN" sz="1800" dirty="0"/>
              <a:t>();  //</a:t>
            </a:r>
            <a:r>
              <a:rPr lang="zh-CN" altLang="zh-CN" sz="1800" dirty="0"/>
              <a:t>测试线程创建及多线程并发交替执行过程</a:t>
            </a:r>
            <a:endParaRPr lang="zh-CN" altLang="zh-CN" sz="1800" dirty="0"/>
          </a:p>
          <a:p>
            <a:pPr lvl="1" indent="0">
              <a:buNone/>
            </a:pPr>
            <a:r>
              <a:rPr lang="en-US" altLang="zh-CN" sz="1800" dirty="0"/>
              <a:t>#if 0 </a:t>
            </a:r>
            <a:endParaRPr lang="zh-CN" altLang="zh-CN" sz="1800" dirty="0"/>
          </a:p>
          <a:p>
            <a:pPr lvl="1" indent="0">
              <a:buNone/>
            </a:pPr>
            <a:r>
              <a:rPr lang="en-US" altLang="zh-CN" sz="1800" dirty="0"/>
              <a:t>       </a:t>
            </a:r>
            <a:r>
              <a:rPr lang="en-US" altLang="zh-CN" sz="1800" dirty="0" err="1"/>
              <a:t>SynchTest</a:t>
            </a:r>
            <a:r>
              <a:rPr lang="en-US" altLang="zh-CN" sz="1800" dirty="0"/>
              <a:t>();   //</a:t>
            </a:r>
            <a:r>
              <a:rPr lang="zh-CN" altLang="zh-CN" sz="1800" dirty="0"/>
              <a:t>测试锁机制及条件变量</a:t>
            </a:r>
            <a:endParaRPr lang="zh-CN" altLang="zh-CN" sz="1800" dirty="0"/>
          </a:p>
          <a:p>
            <a:pPr lvl="1" indent="0">
              <a:buNone/>
            </a:pPr>
            <a:r>
              <a:rPr lang="en-US" altLang="zh-CN" sz="1800" dirty="0"/>
              <a:t>#</a:t>
            </a:r>
            <a:r>
              <a:rPr lang="en-US" altLang="zh-CN" sz="1800" dirty="0" err="1"/>
              <a:t>endif</a:t>
            </a:r>
            <a:r>
              <a:rPr lang="en-US" altLang="zh-CN" sz="1800" dirty="0"/>
              <a:t> </a:t>
            </a:r>
            <a:endParaRPr lang="zh-CN" altLang="zh-CN" sz="1800" dirty="0"/>
          </a:p>
          <a:p>
            <a:pPr lvl="1" indent="0">
              <a:buNone/>
            </a:pPr>
            <a:r>
              <a:rPr lang="en-US" altLang="zh-CN" sz="1800" dirty="0"/>
              <a:t>#</a:t>
            </a:r>
            <a:r>
              <a:rPr lang="en-US" altLang="zh-CN" sz="1800" dirty="0" err="1"/>
              <a:t>endif</a:t>
            </a:r>
            <a:endParaRPr lang="zh-CN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/>
              <a:t>3</a:t>
            </a:r>
            <a:r>
              <a:rPr lang="zh-CN" altLang="zh-CN" sz="2000" dirty="0"/>
              <a:t>、处理其它的命令行参数，如</a:t>
            </a:r>
            <a:r>
              <a:rPr lang="en-US" altLang="zh-CN" sz="2000" dirty="0"/>
              <a:t>-z, -x, -</a:t>
            </a:r>
            <a:r>
              <a:rPr lang="en-US" altLang="zh-CN" sz="2000" dirty="0" err="1"/>
              <a:t>cp</a:t>
            </a:r>
            <a:r>
              <a:rPr lang="en-US" altLang="zh-CN" sz="2000" dirty="0"/>
              <a:t>, -p, -r, -l, -c, -D, -t</a:t>
            </a:r>
            <a:r>
              <a:rPr lang="zh-CN" altLang="zh-CN" sz="2000" dirty="0"/>
              <a:t>等；</a:t>
            </a:r>
            <a:endParaRPr lang="zh-CN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/>
              <a:t>4</a:t>
            </a:r>
            <a:r>
              <a:rPr lang="zh-CN" altLang="zh-CN" sz="2000" dirty="0"/>
              <a:t>、终止主线程</a:t>
            </a:r>
            <a:endParaRPr lang="zh-CN" altLang="zh-CN" sz="2000" dirty="0"/>
          </a:p>
          <a:p>
            <a:pPr lvl="1" indent="0">
              <a:buNone/>
            </a:pPr>
            <a:r>
              <a:rPr lang="en-US" altLang="zh-CN" sz="1800" dirty="0"/>
              <a:t>   </a:t>
            </a:r>
            <a:r>
              <a:rPr lang="en-US" altLang="zh-CN" sz="1800" dirty="0" err="1"/>
              <a:t>currentThread</a:t>
            </a:r>
            <a:r>
              <a:rPr lang="en-US" altLang="zh-CN" sz="1800" dirty="0"/>
              <a:t>-&gt;Finish();</a:t>
            </a:r>
            <a:endParaRPr lang="zh-CN" altLang="zh-CN" sz="1800" dirty="0"/>
          </a:p>
          <a:p>
            <a:pPr lvl="1" indent="0">
              <a:buNone/>
            </a:pPr>
            <a:r>
              <a:rPr lang="en-US" altLang="zh-CN" sz="1800" dirty="0"/>
              <a:t> </a:t>
            </a:r>
            <a:r>
              <a:rPr lang="zh-CN" altLang="zh-CN" sz="1800" dirty="0"/>
              <a:t>注</a:t>
            </a:r>
            <a:r>
              <a:rPr lang="zh-CN" altLang="zh-CN" sz="1800" dirty="0" smtClean="0"/>
              <a:t>：</a:t>
            </a:r>
            <a:r>
              <a:rPr lang="zh-CN" altLang="en-US" sz="1800" dirty="0"/>
              <a:t>由于</a:t>
            </a:r>
            <a:r>
              <a:rPr lang="en-US" altLang="zh-CN" sz="1800" dirty="0" smtClean="0"/>
              <a:t>Finish</a:t>
            </a:r>
            <a:r>
              <a:rPr lang="en-US" altLang="zh-CN" sz="1800" dirty="0"/>
              <a:t>()</a:t>
            </a:r>
            <a:r>
              <a:rPr lang="en-US" altLang="zh-CN" sz="1800" dirty="0">
                <a:sym typeface="Wingdings" panose="05000000000000000000" pitchFamily="2" charset="2"/>
              </a:rPr>
              <a:t></a:t>
            </a:r>
            <a:r>
              <a:rPr lang="en-US" altLang="zh-CN" sz="1800" dirty="0"/>
              <a:t>Sleep()</a:t>
            </a:r>
            <a:r>
              <a:rPr lang="zh-CN" altLang="zh-CN" sz="1800" dirty="0"/>
              <a:t>，因此终止主线程，可调度执行就绪进程；当所有就绪线程执行结束，且无中断要处理，才退出</a:t>
            </a:r>
            <a:r>
              <a:rPr lang="en-US" altLang="zh-CN" sz="1800" dirty="0"/>
              <a:t>Nachos</a:t>
            </a:r>
            <a:r>
              <a:rPr lang="zh-CN" altLang="zh-CN" sz="1800" dirty="0"/>
              <a:t>。</a:t>
            </a:r>
            <a:endParaRPr lang="zh-CN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/>
              <a:t>5</a:t>
            </a:r>
            <a:r>
              <a:rPr lang="zh-CN" altLang="zh-CN" sz="2000" dirty="0"/>
              <a:t>、退出</a:t>
            </a:r>
            <a:r>
              <a:rPr lang="en-US" altLang="zh-CN" sz="2000" dirty="0"/>
              <a:t>Nachos </a:t>
            </a:r>
            <a:endParaRPr lang="zh-CN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rgbClr val="006600"/>
                </a:solidFill>
              </a:rPr>
              <a:t>思考：一般的操作系统启动后不会退出，为什么</a:t>
            </a:r>
            <a:r>
              <a:rPr lang="en-US" altLang="zh-CN" sz="2000" dirty="0" smtClean="0">
                <a:solidFill>
                  <a:srgbClr val="006600"/>
                </a:solidFill>
              </a:rPr>
              <a:t>Nachos…. ?</a:t>
            </a:r>
            <a:endParaRPr lang="zh-CN" altLang="zh-CN" sz="2000" dirty="0" smtClean="0">
              <a:solidFill>
                <a:srgbClr val="006600"/>
              </a:solidFill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Nachos </a:t>
            </a:r>
            <a:r>
              <a:rPr lang="zh-CN" altLang="en-US" dirty="0" smtClean="0"/>
              <a:t>命令处理程序</a:t>
            </a:r>
            <a:r>
              <a:rPr lang="en-US" altLang="zh-CN" dirty="0" smtClean="0"/>
              <a:t>shell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/>
              <a:t>如果运行</a:t>
            </a:r>
            <a:r>
              <a:rPr lang="en-US" altLang="zh-CN" sz="2000" dirty="0"/>
              <a:t>Nachos</a:t>
            </a:r>
            <a:r>
              <a:rPr lang="zh-CN" altLang="zh-CN" sz="2000" dirty="0"/>
              <a:t>时加载运行</a:t>
            </a:r>
            <a:r>
              <a:rPr lang="en-US" altLang="zh-CN" sz="2000" dirty="0"/>
              <a:t>Nachos</a:t>
            </a:r>
            <a:r>
              <a:rPr lang="zh-CN" altLang="zh-CN" sz="2000" dirty="0"/>
              <a:t>的</a:t>
            </a:r>
            <a:r>
              <a:rPr lang="en-US" altLang="zh-CN" sz="2000" dirty="0"/>
              <a:t>shell</a:t>
            </a:r>
            <a:r>
              <a:rPr lang="zh-CN" altLang="zh-CN" sz="2000" dirty="0" smtClean="0"/>
              <a:t>程序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Nachos</a:t>
            </a:r>
            <a:r>
              <a:rPr lang="zh-CN" altLang="en-US" sz="2000" dirty="0" smtClean="0"/>
              <a:t>内核初始化后</a:t>
            </a:r>
            <a:r>
              <a:rPr lang="zh-CN" altLang="zh-CN" sz="2000" dirty="0" smtClean="0"/>
              <a:t>不会退出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1800" dirty="0" smtClean="0"/>
              <a:t>  </a:t>
            </a:r>
            <a:r>
              <a:rPr lang="zh-CN" altLang="en-US" sz="1800" dirty="0" smtClean="0"/>
              <a:t>命令加载运行</a:t>
            </a:r>
            <a:r>
              <a:rPr lang="en-US" altLang="zh-CN" sz="1800" dirty="0" smtClean="0"/>
              <a:t>Nachos</a:t>
            </a:r>
            <a:r>
              <a:rPr lang="zh-CN" altLang="en-US" sz="1800" dirty="0"/>
              <a:t>的</a:t>
            </a:r>
            <a:r>
              <a:rPr lang="en-US" altLang="zh-CN" sz="1800" dirty="0" smtClean="0"/>
              <a:t>shell</a:t>
            </a:r>
            <a:r>
              <a:rPr lang="zh-CN" altLang="en-US" sz="1800" dirty="0" smtClean="0"/>
              <a:t>： </a:t>
            </a:r>
            <a:r>
              <a:rPr lang="en-US" altLang="zh-CN" sz="1800" dirty="0" smtClean="0"/>
              <a:t>nachos </a:t>
            </a:r>
            <a:r>
              <a:rPr lang="en-US" altLang="zh-CN" sz="1800" dirty="0"/>
              <a:t>–x ../</a:t>
            </a:r>
            <a:r>
              <a:rPr lang="en-US" altLang="zh-CN" sz="1800" dirty="0" smtClean="0"/>
              <a:t>test/</a:t>
            </a:r>
            <a:r>
              <a:rPr lang="en-US" altLang="zh-CN" sz="1800" dirty="0" err="1" smtClean="0"/>
              <a:t>shell.noff</a:t>
            </a:r>
            <a:endParaRPr lang="en-US" altLang="zh-CN" sz="18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 smtClean="0"/>
              <a:t>主</a:t>
            </a:r>
            <a:r>
              <a:rPr lang="zh-CN" altLang="zh-CN" sz="2000" dirty="0"/>
              <a:t>线程执行</a:t>
            </a:r>
            <a:r>
              <a:rPr lang="en-US" altLang="zh-CN" sz="2000" dirty="0"/>
              <a:t>shell</a:t>
            </a:r>
            <a:r>
              <a:rPr lang="zh-CN" altLang="zh-CN" sz="2000" dirty="0" smtClean="0"/>
              <a:t>程序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 smtClean="0"/>
              <a:t>shell</a:t>
            </a:r>
            <a:r>
              <a:rPr lang="zh-CN" altLang="zh-CN" sz="2000" dirty="0"/>
              <a:t>中循环等待用户输入命令并执行用户输入的命令，直到用户输入停机命令退出；</a:t>
            </a:r>
            <a:endParaRPr lang="zh-CN" altLang="zh-CN" sz="2000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zh-CN" sz="1800" dirty="0"/>
              <a:t>运行</a:t>
            </a:r>
            <a:r>
              <a:rPr lang="en-US" altLang="zh-CN" sz="1800" dirty="0"/>
              <a:t>shell</a:t>
            </a:r>
            <a:r>
              <a:rPr lang="zh-CN" altLang="zh-CN" sz="1800" dirty="0"/>
              <a:t>的前提是实现了系统调用</a:t>
            </a:r>
            <a:r>
              <a:rPr lang="en-US" altLang="zh-CN" sz="1800" dirty="0"/>
              <a:t>Read()</a:t>
            </a:r>
            <a:r>
              <a:rPr lang="zh-CN" altLang="zh-CN" sz="1800" dirty="0"/>
              <a:t>、</a:t>
            </a:r>
            <a:r>
              <a:rPr lang="en-US" altLang="zh-CN" sz="1800" dirty="0"/>
              <a:t>Write()</a:t>
            </a:r>
            <a:r>
              <a:rPr lang="zh-CN" altLang="zh-CN" sz="1800" dirty="0"/>
              <a:t>与</a:t>
            </a:r>
            <a:r>
              <a:rPr lang="en-US" altLang="zh-CN" sz="1800" dirty="0" err="1"/>
              <a:t>Jion</a:t>
            </a:r>
            <a:r>
              <a:rPr lang="en-US" altLang="zh-CN" sz="1800" dirty="0"/>
              <a:t>()</a:t>
            </a:r>
            <a:r>
              <a:rPr lang="zh-CN" altLang="zh-CN" sz="1800" dirty="0"/>
              <a:t>；</a:t>
            </a:r>
            <a:endParaRPr lang="zh-CN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参见  </a:t>
            </a:r>
            <a:r>
              <a:rPr lang="en-US" altLang="zh-CN" sz="2000" dirty="0" smtClean="0"/>
              <a:t>../test/shell.cc </a:t>
            </a:r>
            <a:r>
              <a:rPr lang="zh-CN" altLang="en-US" sz="2000" dirty="0" smtClean="0"/>
              <a:t>，及 </a:t>
            </a:r>
            <a:r>
              <a:rPr lang="en-US" altLang="zh-CN" sz="2000" dirty="0" smtClean="0"/>
              <a:t>../userprog/progtest.cc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Nachos </a:t>
            </a:r>
            <a:r>
              <a:rPr lang="zh-CN" altLang="en-US" dirty="0" smtClean="0"/>
              <a:t>命令处理程序</a:t>
            </a:r>
            <a:r>
              <a:rPr lang="en-US" altLang="zh-CN" dirty="0" smtClean="0"/>
              <a:t>shell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8656" y="1135063"/>
            <a:ext cx="4295545" cy="5345112"/>
          </a:xfrm>
          <a:ln w="12700">
            <a:solidFill>
              <a:schemeClr val="tx1"/>
            </a:solidFill>
          </a:ln>
        </p:spPr>
        <p:txBody>
          <a:bodyPr/>
          <a:lstStyle/>
          <a:p>
            <a:pPr marL="0" lvl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#include "</a:t>
            </a:r>
            <a:r>
              <a:rPr lang="en-US" altLang="zh-CN" dirty="0" err="1"/>
              <a:t>syscall.h</a:t>
            </a:r>
            <a:r>
              <a:rPr lang="en-US" altLang="zh-CN" dirty="0"/>
              <a:t>"</a:t>
            </a:r>
            <a:endParaRPr lang="en-US" altLang="zh-CN" dirty="0"/>
          </a:p>
          <a:p>
            <a:pPr marL="0" lvl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main</a:t>
            </a:r>
            <a:r>
              <a:rPr lang="en-US" altLang="zh-CN" dirty="0"/>
              <a:t>()</a:t>
            </a:r>
            <a:endParaRPr lang="en-US" altLang="zh-CN" dirty="0"/>
          </a:p>
          <a:p>
            <a:pPr marL="0" lvl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{</a:t>
            </a:r>
            <a:endParaRPr lang="en-US" altLang="zh-CN" dirty="0"/>
          </a:p>
          <a:p>
            <a:pPr marL="0" lvl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SpaceId</a:t>
            </a:r>
            <a:r>
              <a:rPr lang="en-US" altLang="zh-CN" dirty="0"/>
              <a:t> </a:t>
            </a:r>
            <a:r>
              <a:rPr lang="en-US" altLang="zh-CN" dirty="0" err="1"/>
              <a:t>newProc</a:t>
            </a:r>
            <a:r>
              <a:rPr lang="en-US" altLang="zh-CN" dirty="0"/>
              <a:t>;</a:t>
            </a:r>
            <a:endParaRPr lang="en-US" altLang="zh-CN" dirty="0"/>
          </a:p>
          <a:p>
            <a:pPr marL="0" lvl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OpenFileId</a:t>
            </a:r>
            <a:r>
              <a:rPr lang="en-US" altLang="zh-CN" dirty="0"/>
              <a:t> input = </a:t>
            </a:r>
            <a:r>
              <a:rPr lang="en-US" altLang="zh-CN" dirty="0" err="1"/>
              <a:t>ConsoleInput</a:t>
            </a:r>
            <a:r>
              <a:rPr lang="en-US" altLang="zh-CN" dirty="0"/>
              <a:t>;</a:t>
            </a:r>
            <a:endParaRPr lang="en-US" altLang="zh-CN" dirty="0"/>
          </a:p>
          <a:p>
            <a:pPr marL="0" lvl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OpenFileId</a:t>
            </a:r>
            <a:r>
              <a:rPr lang="en-US" altLang="zh-CN" dirty="0"/>
              <a:t> output = </a:t>
            </a:r>
            <a:r>
              <a:rPr lang="en-US" altLang="zh-CN" dirty="0" err="1"/>
              <a:t>ConsoleOutput</a:t>
            </a:r>
            <a:r>
              <a:rPr lang="en-US" altLang="zh-CN" dirty="0"/>
              <a:t>;</a:t>
            </a:r>
            <a:endParaRPr lang="en-US" altLang="zh-CN" dirty="0"/>
          </a:p>
          <a:p>
            <a:pPr marL="0" lvl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    char prompt[2], </a:t>
            </a:r>
            <a:r>
              <a:rPr lang="en-US" altLang="zh-CN" dirty="0" err="1"/>
              <a:t>ch</a:t>
            </a:r>
            <a:r>
              <a:rPr lang="en-US" altLang="zh-CN" dirty="0"/>
              <a:t>, buffer[60];</a:t>
            </a:r>
            <a:endParaRPr lang="en-US" altLang="zh-CN" dirty="0"/>
          </a:p>
          <a:p>
            <a:pPr marL="0" lvl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pPr marL="0" lvl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    prompt[0] = </a:t>
            </a:r>
            <a:r>
              <a:rPr lang="en-US" altLang="zh-CN" dirty="0" smtClean="0"/>
              <a:t>'-';  </a:t>
            </a:r>
            <a:endParaRPr lang="en-US" altLang="zh-CN" dirty="0" smtClean="0"/>
          </a:p>
          <a:p>
            <a:pPr marL="0" lvl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prompt[1</a:t>
            </a:r>
            <a:r>
              <a:rPr lang="en-US" altLang="zh-CN" dirty="0"/>
              <a:t>] = </a:t>
            </a:r>
            <a:r>
              <a:rPr lang="en-US" altLang="zh-CN" dirty="0" smtClean="0"/>
              <a:t>'-';</a:t>
            </a:r>
            <a:endParaRPr lang="en-US" altLang="zh-CN" dirty="0"/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5002690" y="1135063"/>
            <a:ext cx="3766737" cy="53451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dirty="0" smtClean="0"/>
              <a:t>   while( 1 )     {</a:t>
            </a:r>
            <a:endParaRPr lang="en-US" altLang="zh-CN" dirty="0" smtClean="0"/>
          </a:p>
          <a:p>
            <a:pPr marL="0"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Write(prompt, 2, output);</a:t>
            </a:r>
            <a:endParaRPr lang="en-US" altLang="zh-CN" dirty="0" smtClean="0"/>
          </a:p>
          <a:p>
            <a:pPr marL="0"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0;</a:t>
            </a:r>
            <a:endParaRPr lang="en-US" altLang="zh-CN" dirty="0" smtClean="0"/>
          </a:p>
          <a:p>
            <a:pPr marL="0"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dirty="0" smtClean="0"/>
              <a:t>        do {</a:t>
            </a:r>
            <a:endParaRPr lang="en-US" altLang="zh-CN" dirty="0" smtClean="0"/>
          </a:p>
          <a:p>
            <a:pPr marL="0"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dirty="0" smtClean="0"/>
              <a:t>            Read(&amp;buffer[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], 1, input); </a:t>
            </a:r>
            <a:endParaRPr lang="en-US" altLang="zh-CN" dirty="0" smtClean="0"/>
          </a:p>
          <a:p>
            <a:pPr marL="0"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dirty="0" smtClean="0"/>
              <a:t>        } while( buffer[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++] != '\n' );</a:t>
            </a:r>
            <a:endParaRPr lang="en-US" altLang="zh-CN" dirty="0" smtClean="0"/>
          </a:p>
          <a:p>
            <a:pPr marL="0"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dirty="0" smtClean="0"/>
              <a:t>        buffer[--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= '\0';</a:t>
            </a:r>
            <a:endParaRPr lang="en-US" altLang="zh-CN" dirty="0" smtClean="0"/>
          </a:p>
          <a:p>
            <a:pPr marL="0"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dirty="0" smtClean="0"/>
              <a:t>        if(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&gt; 0 ) {</a:t>
            </a:r>
            <a:endParaRPr lang="en-US" altLang="zh-CN" dirty="0" smtClean="0"/>
          </a:p>
          <a:p>
            <a:pPr marL="0"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dirty="0" smtClean="0"/>
              <a:t>  	 </a:t>
            </a:r>
            <a:r>
              <a:rPr lang="en-US" altLang="zh-CN" dirty="0" err="1" smtClean="0"/>
              <a:t>newProc</a:t>
            </a:r>
            <a:r>
              <a:rPr lang="en-US" altLang="zh-CN" dirty="0" smtClean="0"/>
              <a:t> = Exec(buffer);</a:t>
            </a:r>
            <a:endParaRPr lang="en-US" altLang="zh-CN" dirty="0" smtClean="0"/>
          </a:p>
          <a:p>
            <a:pPr marL="0"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dirty="0" smtClean="0"/>
              <a:t>	 Join(</a:t>
            </a:r>
            <a:r>
              <a:rPr lang="en-US" altLang="zh-CN" dirty="0" err="1" smtClean="0"/>
              <a:t>newProc</a:t>
            </a:r>
            <a:r>
              <a:rPr lang="en-US" altLang="zh-CN" dirty="0" smtClean="0"/>
              <a:t>);</a:t>
            </a:r>
            <a:endParaRPr lang="en-US" altLang="zh-CN" dirty="0" smtClean="0"/>
          </a:p>
          <a:p>
            <a:pPr marL="0"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dirty="0" smtClean="0"/>
              <a:t>        }  //if </a:t>
            </a:r>
            <a:endParaRPr lang="en-US" altLang="zh-CN" dirty="0" smtClean="0"/>
          </a:p>
          <a:p>
            <a:pPr marL="0" lvl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 smtClean="0"/>
              <a:t>    }  //</a:t>
            </a:r>
            <a:r>
              <a:rPr lang="en-US" altLang="zh-CN" dirty="0"/>
              <a:t>do while</a:t>
            </a:r>
            <a:endParaRPr lang="en-US" altLang="zh-CN" dirty="0"/>
          </a:p>
          <a:p>
            <a:pPr marL="0"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dirty="0" smtClean="0"/>
              <a:t>} //main</a:t>
            </a:r>
            <a:endParaRPr lang="zh-CN" altLang="en-US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应用程序进程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 smtClean="0"/>
              <a:t>../userprog/protest.cc</a:t>
            </a:r>
            <a:r>
              <a:rPr lang="zh-CN" altLang="en-US" sz="2000" dirty="0" smtClean="0"/>
              <a:t>的</a:t>
            </a:r>
            <a:r>
              <a:rPr lang="en-US" altLang="zh-CN" sz="2000" dirty="0" err="1"/>
              <a:t>StartProcess</a:t>
            </a:r>
            <a:r>
              <a:rPr lang="en-US" altLang="zh-CN" sz="2000" dirty="0"/>
              <a:t>(char *filename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加载运行</a:t>
            </a:r>
            <a:r>
              <a:rPr lang="en-US" altLang="zh-CN" sz="2000" dirty="0" smtClean="0"/>
              <a:t>Nachos</a:t>
            </a:r>
            <a:r>
              <a:rPr lang="zh-CN" altLang="en-US" sz="2000" dirty="0" smtClean="0"/>
              <a:t>应用程序</a:t>
            </a:r>
            <a:r>
              <a:rPr lang="en-US" altLang="zh-CN" sz="2000" dirty="0" smtClean="0"/>
              <a:t>filename</a:t>
            </a:r>
            <a:r>
              <a:rPr lang="zh-CN" altLang="en-US" sz="2000" dirty="0" smtClean="0"/>
              <a:t>，如</a:t>
            </a:r>
            <a:r>
              <a:rPr lang="en-US" altLang="zh-CN" sz="2000" dirty="0" smtClean="0"/>
              <a:t>../test/</a:t>
            </a:r>
            <a:r>
              <a:rPr lang="en-US" altLang="zh-CN" sz="2000" dirty="0" err="1"/>
              <a:t>shell</a:t>
            </a:r>
            <a:r>
              <a:rPr lang="en-US" altLang="zh-CN" sz="2000" dirty="0" err="1" smtClean="0"/>
              <a:t>.noff</a:t>
            </a:r>
            <a:endParaRPr lang="en-US" altLang="zh-CN" sz="2000" dirty="0" smtClean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v</a:t>
            </a:r>
            <a:r>
              <a:rPr lang="en-US" altLang="zh-CN" sz="1600" dirty="0" smtClean="0"/>
              <a:t>oid </a:t>
            </a:r>
            <a:r>
              <a:rPr lang="en-US" altLang="zh-CN" sz="1600" dirty="0" err="1" smtClean="0"/>
              <a:t>StartProcess</a:t>
            </a:r>
            <a:r>
              <a:rPr lang="en-US" altLang="zh-CN" sz="1600" dirty="0" smtClean="0"/>
              <a:t>(char </a:t>
            </a:r>
            <a:r>
              <a:rPr lang="en-US" altLang="zh-CN" sz="1600" dirty="0"/>
              <a:t>*filename)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{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OpenFile</a:t>
            </a:r>
            <a:r>
              <a:rPr lang="en-US" altLang="zh-CN" sz="1600" dirty="0"/>
              <a:t> *executable = </a:t>
            </a:r>
            <a:r>
              <a:rPr lang="en-US" altLang="zh-CN" sz="1600" dirty="0" err="1"/>
              <a:t>fileSystem</a:t>
            </a:r>
            <a:r>
              <a:rPr lang="en-US" altLang="zh-CN" sz="1600" dirty="0"/>
              <a:t>-&gt;Open(filename);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AddrSpace</a:t>
            </a:r>
            <a:r>
              <a:rPr lang="en-US" altLang="zh-CN" sz="1600" dirty="0"/>
              <a:t> *space</a:t>
            </a:r>
            <a:r>
              <a:rPr lang="en-US" altLang="zh-CN" sz="1600" dirty="0" smtClean="0"/>
              <a:t>;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    if (executable == NULL) {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       </a:t>
            </a:r>
            <a:r>
              <a:rPr lang="en-US" altLang="zh-CN" sz="1600" dirty="0" err="1" smtClean="0"/>
              <a:t>printf</a:t>
            </a:r>
            <a:r>
              <a:rPr lang="en-US" altLang="zh-CN" sz="1600" dirty="0"/>
              <a:t>("Unable to open file %s\n", filename);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       return</a:t>
            </a:r>
            <a:r>
              <a:rPr lang="en-US" altLang="zh-CN" sz="1600" dirty="0"/>
              <a:t>;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    }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b="1" dirty="0">
                <a:solidFill>
                  <a:srgbClr val="0016E2"/>
                </a:solidFill>
              </a:rPr>
              <a:t>    space = new </a:t>
            </a:r>
            <a:r>
              <a:rPr lang="en-US" altLang="zh-CN" sz="1600" b="1" dirty="0" err="1">
                <a:solidFill>
                  <a:srgbClr val="0016E2"/>
                </a:solidFill>
              </a:rPr>
              <a:t>AddrSpace</a:t>
            </a:r>
            <a:r>
              <a:rPr lang="en-US" altLang="zh-CN" sz="1600" b="1" dirty="0">
                <a:solidFill>
                  <a:srgbClr val="0016E2"/>
                </a:solidFill>
              </a:rPr>
              <a:t>(executable);    </a:t>
            </a:r>
            <a:endParaRPr lang="en-US" altLang="zh-CN" sz="1600" b="1" dirty="0">
              <a:solidFill>
                <a:srgbClr val="0016E2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b="1" dirty="0">
                <a:solidFill>
                  <a:srgbClr val="C00000"/>
                </a:solidFill>
              </a:rPr>
              <a:t>    </a:t>
            </a:r>
            <a:r>
              <a:rPr lang="en-US" altLang="zh-CN" sz="1600" b="1" dirty="0" err="1">
                <a:solidFill>
                  <a:srgbClr val="C00000"/>
                </a:solidFill>
              </a:rPr>
              <a:t>currentThread</a:t>
            </a:r>
            <a:r>
              <a:rPr lang="en-US" altLang="zh-CN" sz="1600" b="1" dirty="0">
                <a:solidFill>
                  <a:srgbClr val="C00000"/>
                </a:solidFill>
              </a:rPr>
              <a:t>-&gt;space = space;</a:t>
            </a:r>
            <a:endParaRPr lang="en-US" altLang="zh-CN" sz="1600" b="1" dirty="0">
              <a:solidFill>
                <a:srgbClr val="C00000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 smtClean="0"/>
              <a:t>    </a:t>
            </a:r>
            <a:r>
              <a:rPr lang="en-US" altLang="zh-CN" sz="1600" dirty="0"/>
              <a:t>delete executable;		</a:t>
            </a:r>
            <a:r>
              <a:rPr lang="en-US" altLang="zh-CN" sz="1600" dirty="0" smtClean="0"/>
              <a:t>// </a:t>
            </a:r>
            <a:r>
              <a:rPr lang="en-US" altLang="zh-CN" sz="1600" dirty="0"/>
              <a:t>close file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 smtClean="0">
                <a:solidFill>
                  <a:srgbClr val="7030A0"/>
                </a:solidFill>
              </a:rPr>
              <a:t>    </a:t>
            </a:r>
            <a:r>
              <a:rPr lang="en-US" altLang="zh-CN" sz="1600" b="1" dirty="0">
                <a:solidFill>
                  <a:srgbClr val="7030A0"/>
                </a:solidFill>
              </a:rPr>
              <a:t>space-&gt;</a:t>
            </a:r>
            <a:r>
              <a:rPr lang="en-US" altLang="zh-CN" sz="1600" b="1" dirty="0" err="1">
                <a:solidFill>
                  <a:srgbClr val="7030A0"/>
                </a:solidFill>
              </a:rPr>
              <a:t>InitRegisters</a:t>
            </a:r>
            <a:r>
              <a:rPr lang="en-US" altLang="zh-CN" sz="1600" b="1" dirty="0">
                <a:solidFill>
                  <a:srgbClr val="7030A0"/>
                </a:solidFill>
              </a:rPr>
              <a:t>();</a:t>
            </a:r>
            <a:r>
              <a:rPr lang="en-US" altLang="zh-CN" sz="1600" dirty="0">
                <a:solidFill>
                  <a:srgbClr val="7030A0"/>
                </a:solidFill>
              </a:rPr>
              <a:t>	</a:t>
            </a:r>
            <a:r>
              <a:rPr lang="en-US" altLang="zh-CN" sz="1600" dirty="0"/>
              <a:t>	// set the initial register values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    </a:t>
            </a:r>
            <a:r>
              <a:rPr lang="en-US" altLang="zh-CN" sz="1600" b="1" dirty="0">
                <a:solidFill>
                  <a:srgbClr val="7030A0"/>
                </a:solidFill>
              </a:rPr>
              <a:t>space-&gt;</a:t>
            </a:r>
            <a:r>
              <a:rPr lang="en-US" altLang="zh-CN" sz="1600" b="1" dirty="0" err="1">
                <a:solidFill>
                  <a:srgbClr val="7030A0"/>
                </a:solidFill>
              </a:rPr>
              <a:t>RestoreState</a:t>
            </a:r>
            <a:r>
              <a:rPr lang="en-US" altLang="zh-CN" sz="1600" b="1" dirty="0">
                <a:solidFill>
                  <a:srgbClr val="7030A0"/>
                </a:solidFill>
              </a:rPr>
              <a:t>();	</a:t>
            </a:r>
            <a:r>
              <a:rPr lang="en-US" altLang="zh-CN" sz="1600" dirty="0"/>
              <a:t>	// load page table register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b="1" dirty="0" smtClean="0">
                <a:solidFill>
                  <a:srgbClr val="7030A0"/>
                </a:solidFill>
              </a:rPr>
              <a:t>    </a:t>
            </a:r>
            <a:r>
              <a:rPr lang="en-US" altLang="zh-CN" sz="1600" b="1" dirty="0">
                <a:solidFill>
                  <a:srgbClr val="7030A0"/>
                </a:solidFill>
              </a:rPr>
              <a:t>machine-&gt;Run();	</a:t>
            </a:r>
            <a:r>
              <a:rPr lang="en-US" altLang="zh-CN" sz="1600" dirty="0"/>
              <a:t>	</a:t>
            </a:r>
            <a:r>
              <a:rPr lang="en-US" altLang="zh-CN" sz="1600" dirty="0" smtClean="0"/>
              <a:t>// </a:t>
            </a:r>
            <a:r>
              <a:rPr lang="en-US" altLang="zh-CN" sz="1600" dirty="0"/>
              <a:t>jump to the user </a:t>
            </a:r>
            <a:r>
              <a:rPr lang="en-US" altLang="zh-CN" sz="1600" dirty="0" err="1"/>
              <a:t>progam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    ASSERT(FALSE);		</a:t>
            </a:r>
            <a:r>
              <a:rPr lang="en-US" altLang="zh-CN" sz="1600" dirty="0" smtClean="0"/>
              <a:t>// </a:t>
            </a:r>
            <a:r>
              <a:rPr lang="en-US" altLang="zh-CN" sz="1600" dirty="0"/>
              <a:t>machine-&gt;Run never returns;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					// the address space exits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					// by doing the </a:t>
            </a:r>
            <a:r>
              <a:rPr lang="en-US" altLang="zh-CN" sz="1600" dirty="0" err="1"/>
              <a:t>syscall</a:t>
            </a:r>
            <a:r>
              <a:rPr lang="en-US" altLang="zh-CN" sz="1600" dirty="0"/>
              <a:t> "exit"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}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ChangeArrowheads="1"/>
          </p:cNvSpPr>
          <p:nvPr/>
        </p:nvSpPr>
        <p:spPr bwMode="auto">
          <a:xfrm>
            <a:off x="6511925" y="5676900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r"/>
            <a:fld id="{C0107C6E-6428-484D-8BFF-2A38D99BDED2}" type="slidenum">
              <a:rPr lang="en-US" altLang="zh-CN" sz="1400"/>
            </a:fld>
            <a:endParaRPr lang="en-US" altLang="zh-CN" sz="1400"/>
          </a:p>
        </p:txBody>
      </p:sp>
      <p:pic>
        <p:nvPicPr>
          <p:cNvPr id="19459" name="Picture 3" descr="sdu01_0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112125" y="3317875"/>
            <a:ext cx="990600" cy="96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4" descr="sdu03_01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5325" y="4384675"/>
            <a:ext cx="990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5" descr="sdu04_05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12125" y="4384675"/>
            <a:ext cx="990600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6" descr="sdu06_03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45325" y="5375275"/>
            <a:ext cx="990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 descr="sdu01_16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12125" y="5370513"/>
            <a:ext cx="990600" cy="91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4" name="Picture 8" descr="sdu05_04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40425" y="5375275"/>
            <a:ext cx="10287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5" name="Rectangle 10"/>
          <p:cNvSpPr>
            <a:spLocks noGrp="1" noChangeArrowheads="1"/>
          </p:cNvSpPr>
          <p:nvPr>
            <p:ph type="title"/>
          </p:nvPr>
        </p:nvSpPr>
        <p:spPr>
          <a:xfrm>
            <a:off x="1125538" y="1571626"/>
            <a:ext cx="7327900" cy="823232"/>
          </a:xfrm>
        </p:spPr>
        <p:txBody>
          <a:bodyPr/>
          <a:lstStyle/>
          <a:p>
            <a:pPr eaLnBrk="1" hangingPunct="1"/>
            <a:r>
              <a:rPr lang="en-US" altLang="zh-CN" sz="4800" dirty="0"/>
              <a:t>Any  Question ?</a:t>
            </a:r>
            <a:endParaRPr lang="zh-CN" altLang="en-US" sz="48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23" y="3169163"/>
            <a:ext cx="5204012" cy="3291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3cd865050490">
  <a:themeElements>
    <a:clrScheme name="53cd865050490 1">
      <a:dk1>
        <a:srgbClr val="3D3F41"/>
      </a:dk1>
      <a:lt1>
        <a:srgbClr val="FFFFFF"/>
      </a:lt1>
      <a:dk2>
        <a:srgbClr val="3D3F41"/>
      </a:dk2>
      <a:lt2>
        <a:srgbClr val="EAF5FC"/>
      </a:lt2>
      <a:accent1>
        <a:srgbClr val="47B6E7"/>
      </a:accent1>
      <a:accent2>
        <a:srgbClr val="628EE3"/>
      </a:accent2>
      <a:accent3>
        <a:srgbClr val="FFFFFF"/>
      </a:accent3>
      <a:accent4>
        <a:srgbClr val="333436"/>
      </a:accent4>
      <a:accent5>
        <a:srgbClr val="B1D7F1"/>
      </a:accent5>
      <a:accent6>
        <a:srgbClr val="5880CE"/>
      </a:accent6>
      <a:hlink>
        <a:srgbClr val="00B0F0"/>
      </a:hlink>
      <a:folHlink>
        <a:srgbClr val="AFB2B4"/>
      </a:folHlink>
    </a:clrScheme>
    <a:fontScheme name="53cd865050490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53cd865050490 1">
        <a:dk1>
          <a:srgbClr val="3D3F41"/>
        </a:dk1>
        <a:lt1>
          <a:srgbClr val="FFFFFF"/>
        </a:lt1>
        <a:dk2>
          <a:srgbClr val="3D3F41"/>
        </a:dk2>
        <a:lt2>
          <a:srgbClr val="EAF5FC"/>
        </a:lt2>
        <a:accent1>
          <a:srgbClr val="47B6E7"/>
        </a:accent1>
        <a:accent2>
          <a:srgbClr val="628EE3"/>
        </a:accent2>
        <a:accent3>
          <a:srgbClr val="FFFFFF"/>
        </a:accent3>
        <a:accent4>
          <a:srgbClr val="333436"/>
        </a:accent4>
        <a:accent5>
          <a:srgbClr val="B1D7F1"/>
        </a:accent5>
        <a:accent6>
          <a:srgbClr val="5880CE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000120150601A08PWBG">
  <a:themeElements>
    <a:clrScheme name="A000120150601A08PWBG 1">
      <a:dk1>
        <a:srgbClr val="4D4D4D"/>
      </a:dk1>
      <a:lt1>
        <a:srgbClr val="FFFFFF"/>
      </a:lt1>
      <a:dk2>
        <a:srgbClr val="4D4D4D"/>
      </a:dk2>
      <a:lt2>
        <a:srgbClr val="FFFFFF"/>
      </a:lt2>
      <a:accent1>
        <a:srgbClr val="B8650A"/>
      </a:accent1>
      <a:accent2>
        <a:srgbClr val="D37051"/>
      </a:accent2>
      <a:accent3>
        <a:srgbClr val="FFFFFF"/>
      </a:accent3>
      <a:accent4>
        <a:srgbClr val="404040"/>
      </a:accent4>
      <a:accent5>
        <a:srgbClr val="D8B8AA"/>
      </a:accent5>
      <a:accent6>
        <a:srgbClr val="BF6549"/>
      </a:accent6>
      <a:hlink>
        <a:srgbClr val="92D050"/>
      </a:hlink>
      <a:folHlink>
        <a:srgbClr val="AFB2B4"/>
      </a:folHlink>
    </a:clrScheme>
    <a:fontScheme name="A000120150601A08PWBG">
      <a:majorFont>
        <a:latin typeface="华文中宋"/>
        <a:ea typeface="华文中宋"/>
        <a:cs typeface=""/>
      </a:majorFont>
      <a:minorFont>
        <a:latin typeface="幼圆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000120150601A08PWBG 1">
        <a:dk1>
          <a:srgbClr val="4D4D4D"/>
        </a:dk1>
        <a:lt1>
          <a:srgbClr val="FFFFFF"/>
        </a:lt1>
        <a:dk2>
          <a:srgbClr val="4D4D4D"/>
        </a:dk2>
        <a:lt2>
          <a:srgbClr val="FFFFFF"/>
        </a:lt2>
        <a:accent1>
          <a:srgbClr val="B8650A"/>
        </a:accent1>
        <a:accent2>
          <a:srgbClr val="D37051"/>
        </a:accent2>
        <a:accent3>
          <a:srgbClr val="FFFFFF"/>
        </a:accent3>
        <a:accent4>
          <a:srgbClr val="404040"/>
        </a:accent4>
        <a:accent5>
          <a:srgbClr val="D8B8AA"/>
        </a:accent5>
        <a:accent6>
          <a:srgbClr val="BF6549"/>
        </a:accent6>
        <a:hlink>
          <a:srgbClr val="92D05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000120150204A05PWBG">
  <a:themeElements>
    <a:clrScheme name="A000120150204A05PWBG 1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FFB549"/>
      </a:accent1>
      <a:accent2>
        <a:srgbClr val="ED8E2F"/>
      </a:accent2>
      <a:accent3>
        <a:srgbClr val="B6B6B6"/>
      </a:accent3>
      <a:accent4>
        <a:srgbClr val="DADADA"/>
      </a:accent4>
      <a:accent5>
        <a:srgbClr val="FFD7B1"/>
      </a:accent5>
      <a:accent6>
        <a:srgbClr val="D7802A"/>
      </a:accent6>
      <a:hlink>
        <a:srgbClr val="00B0F0"/>
      </a:hlink>
      <a:folHlink>
        <a:srgbClr val="AFB2B4"/>
      </a:folHlink>
    </a:clrScheme>
    <a:fontScheme name="A000120150204A05PWBG">
      <a:majorFont>
        <a:latin typeface="Arial"/>
        <a:ea typeface="华文中宋"/>
        <a:cs typeface=""/>
      </a:majorFont>
      <a:minorFont>
        <a:latin typeface="Arial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000120150204A05PWBG 1">
        <a:dk1>
          <a:srgbClr val="5F5F5F"/>
        </a:dk1>
        <a:lt1>
          <a:srgbClr val="FFFFFF"/>
        </a:lt1>
        <a:dk2>
          <a:srgbClr val="5F5F5F"/>
        </a:dk2>
        <a:lt2>
          <a:srgbClr val="FFFFFF"/>
        </a:lt2>
        <a:accent1>
          <a:srgbClr val="FFB549"/>
        </a:accent1>
        <a:accent2>
          <a:srgbClr val="ED8E2F"/>
        </a:accent2>
        <a:accent3>
          <a:srgbClr val="B6B6B6"/>
        </a:accent3>
        <a:accent4>
          <a:srgbClr val="DADADA"/>
        </a:accent4>
        <a:accent5>
          <a:srgbClr val="FFD7B1"/>
        </a:accent5>
        <a:accent6>
          <a:srgbClr val="D7802A"/>
        </a:accent6>
        <a:hlink>
          <a:srgbClr val="00B0F0"/>
        </a:hlink>
        <a:folHlink>
          <a:srgbClr val="AFB2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000120150306A04PWBG">
  <a:themeElements>
    <a:clrScheme name="A000120150306A04PWBG 1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47B6E7"/>
      </a:accent1>
      <a:accent2>
        <a:srgbClr val="628EE3"/>
      </a:accent2>
      <a:accent3>
        <a:srgbClr val="FFFFFF"/>
      </a:accent3>
      <a:accent4>
        <a:srgbClr val="505050"/>
      </a:accent4>
      <a:accent5>
        <a:srgbClr val="B1D7F1"/>
      </a:accent5>
      <a:accent6>
        <a:srgbClr val="5880CE"/>
      </a:accent6>
      <a:hlink>
        <a:srgbClr val="00B0F0"/>
      </a:hlink>
      <a:folHlink>
        <a:srgbClr val="AFB2B4"/>
      </a:folHlink>
    </a:clrScheme>
    <a:fontScheme name="A000120150306A04PWBG">
      <a:majorFont>
        <a:latin typeface="Times New Roman"/>
        <a:ea typeface="华文中宋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000120150306A04PWBG 1">
        <a:dk1>
          <a:srgbClr val="5F5F5F"/>
        </a:dk1>
        <a:lt1>
          <a:srgbClr val="FFFFFF"/>
        </a:lt1>
        <a:dk2>
          <a:srgbClr val="5F5F5F"/>
        </a:dk2>
        <a:lt2>
          <a:srgbClr val="FFFFFF"/>
        </a:lt2>
        <a:accent1>
          <a:srgbClr val="47B6E7"/>
        </a:accent1>
        <a:accent2>
          <a:srgbClr val="628EE3"/>
        </a:accent2>
        <a:accent3>
          <a:srgbClr val="FFFFFF"/>
        </a:accent3>
        <a:accent4>
          <a:srgbClr val="505050"/>
        </a:accent4>
        <a:accent5>
          <a:srgbClr val="B1D7F1"/>
        </a:accent5>
        <a:accent6>
          <a:srgbClr val="5880CE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27594</Words>
  <Application>WPS 演示</Application>
  <PresentationFormat>全屏显示(4:3)</PresentationFormat>
  <Paragraphs>1401</Paragraphs>
  <Slides>95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95</vt:i4>
      </vt:variant>
    </vt:vector>
  </HeadingPairs>
  <TitlesOfParts>
    <vt:vector size="113" baseType="lpstr">
      <vt:lpstr>Arial</vt:lpstr>
      <vt:lpstr>宋体</vt:lpstr>
      <vt:lpstr>Wingdings</vt:lpstr>
      <vt:lpstr>微软雅黑</vt:lpstr>
      <vt:lpstr>Arial Black</vt:lpstr>
      <vt:lpstr>幼圆</vt:lpstr>
      <vt:lpstr>Calibri</vt:lpstr>
      <vt:lpstr>华文中宋</vt:lpstr>
      <vt:lpstr>Times New Roman</vt:lpstr>
      <vt:lpstr>Wingdings 2</vt:lpstr>
      <vt:lpstr>Baskerville Old Face</vt:lpstr>
      <vt:lpstr>隶书</vt:lpstr>
      <vt:lpstr>Arial Unicode MS</vt:lpstr>
      <vt:lpstr>Mongolian Baiti</vt:lpstr>
      <vt:lpstr>53cd865050490</vt:lpstr>
      <vt:lpstr>A000120150601A08PWBG</vt:lpstr>
      <vt:lpstr>A000120150204A05PWBG</vt:lpstr>
      <vt:lpstr>A000120150306A04PWBG</vt:lpstr>
      <vt:lpstr>操作系统课程设计</vt:lpstr>
      <vt:lpstr>韩芳溪     山东大学计算机科学与技术学院</vt:lpstr>
      <vt:lpstr>Why Operating System Curriculum Design？</vt:lpstr>
      <vt:lpstr>课程介绍</vt:lpstr>
      <vt:lpstr>设计任务</vt:lpstr>
      <vt:lpstr>实验环境</vt:lpstr>
      <vt:lpstr>提交材料</vt:lpstr>
      <vt:lpstr>提交材料</vt:lpstr>
      <vt:lpstr>考核方式</vt:lpstr>
      <vt:lpstr>参考资料</vt:lpstr>
      <vt:lpstr>预期收获</vt:lpstr>
      <vt:lpstr>Nacho简介</vt:lpstr>
      <vt:lpstr>Nachos系统</vt:lpstr>
      <vt:lpstr>Nachos系统</vt:lpstr>
      <vt:lpstr>Nachos系统</vt:lpstr>
      <vt:lpstr>Interrupt Controller</vt:lpstr>
      <vt:lpstr>Interrupt Controller</vt:lpstr>
      <vt:lpstr>Timer</vt:lpstr>
      <vt:lpstr>CPU</vt:lpstr>
      <vt:lpstr>Nachos线程管理</vt:lpstr>
      <vt:lpstr>线程状态 </vt:lpstr>
      <vt:lpstr>线程创建</vt:lpstr>
      <vt:lpstr>线程创建</vt:lpstr>
      <vt:lpstr>线程创建</vt:lpstr>
      <vt:lpstr>线程创建</vt:lpstr>
      <vt:lpstr>线程就绪（线程唤醒）</vt:lpstr>
      <vt:lpstr>线程睡眠（等待、阻塞）</vt:lpstr>
      <vt:lpstr>线程睡眠（等待、阻塞）</vt:lpstr>
      <vt:lpstr>主动释放CPU</vt:lpstr>
      <vt:lpstr>线程终止</vt:lpstr>
      <vt:lpstr>线程撤销</vt:lpstr>
      <vt:lpstr>线程撤销</vt:lpstr>
      <vt:lpstr>线程撤销</vt:lpstr>
      <vt:lpstr>线程调度</vt:lpstr>
      <vt:lpstr>线程调度</vt:lpstr>
      <vt:lpstr>线程调度</vt:lpstr>
      <vt:lpstr>线程调度</vt:lpstr>
      <vt:lpstr>上下文切换</vt:lpstr>
      <vt:lpstr>PowerPoint 演示文稿</vt:lpstr>
      <vt:lpstr>信号量</vt:lpstr>
      <vt:lpstr>P()</vt:lpstr>
      <vt:lpstr>V()</vt:lpstr>
      <vt:lpstr>信号量的使用</vt:lpstr>
      <vt:lpstr>PowerPoint 演示文稿</vt:lpstr>
      <vt:lpstr>系统调用</vt:lpstr>
      <vt:lpstr>系统调用号</vt:lpstr>
      <vt:lpstr>系统调用原型</vt:lpstr>
      <vt:lpstr>系统调用参数传递</vt:lpstr>
      <vt:lpstr>系统调用参数传递</vt:lpstr>
      <vt:lpstr>Nachos应用程序与系统调用</vt:lpstr>
      <vt:lpstr>Nachos可执行程序</vt:lpstr>
      <vt:lpstr>编译运行自己编写的Nachos应用程序</vt:lpstr>
      <vt:lpstr>PowerPoint 演示文稿</vt:lpstr>
      <vt:lpstr>为应用程序创建进程</vt:lpstr>
      <vt:lpstr>为应用程序创建进程</vt:lpstr>
      <vt:lpstr>StartProcess(char *filename)</vt:lpstr>
      <vt:lpstr>StartProcess(char *filename)</vt:lpstr>
      <vt:lpstr>应用程序进程的上下文</vt:lpstr>
      <vt:lpstr>PowerPoint 演示文稿</vt:lpstr>
      <vt:lpstr>内存管理</vt:lpstr>
      <vt:lpstr>内存管理</vt:lpstr>
      <vt:lpstr>内存管理</vt:lpstr>
      <vt:lpstr>内存管理</vt:lpstr>
      <vt:lpstr>内存管理</vt:lpstr>
      <vt:lpstr>PowerPoint 演示文稿</vt:lpstr>
      <vt:lpstr>文件系统</vt:lpstr>
      <vt:lpstr>文件系统</vt:lpstr>
      <vt:lpstr>硬盘格式化（创建文件系统）</vt:lpstr>
      <vt:lpstr>空闲块管理位示图</vt:lpstr>
      <vt:lpstr>目录表</vt:lpstr>
      <vt:lpstr>文件头（FCB、i-node）</vt:lpstr>
      <vt:lpstr>硬盘格式化（创建文件系统）</vt:lpstr>
      <vt:lpstr>硬盘格式化后文件系统布局</vt:lpstr>
      <vt:lpstr>虚存与网络管理</vt:lpstr>
      <vt:lpstr>PowerPoint 演示文稿</vt:lpstr>
      <vt:lpstr>Nachos的目录组织</vt:lpstr>
      <vt:lpstr>code/C++ example</vt:lpstr>
      <vt:lpstr>code/bin</vt:lpstr>
      <vt:lpstr>code/filesys</vt:lpstr>
      <vt:lpstr>code/machine</vt:lpstr>
      <vt:lpstr>code/monitor</vt:lpstr>
      <vt:lpstr>code/network</vt:lpstr>
      <vt:lpstr>code/test</vt:lpstr>
      <vt:lpstr>code/threads</vt:lpstr>
      <vt:lpstr>code/userprog</vt:lpstr>
      <vt:lpstr>code/vm</vt:lpstr>
      <vt:lpstr>PowerPoint 演示文稿</vt:lpstr>
      <vt:lpstr>启动Nachos</vt:lpstr>
      <vt:lpstr>Nachos启动具体流程</vt:lpstr>
      <vt:lpstr>Nachos启动具体流程</vt:lpstr>
      <vt:lpstr>Nachos启动具体流程</vt:lpstr>
      <vt:lpstr>Nachos 命令处理程序shell</vt:lpstr>
      <vt:lpstr>Nachos 命令处理程序shell</vt:lpstr>
      <vt:lpstr>应用程序进程</vt:lpstr>
      <vt:lpstr>Any  Question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desktop</cp:lastModifiedBy>
  <cp:revision>942</cp:revision>
  <dcterms:created xsi:type="dcterms:W3CDTF">2013-01-25T01:44:00Z</dcterms:created>
  <dcterms:modified xsi:type="dcterms:W3CDTF">2021-03-09T07:29:12Z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