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政良 施" initials="政良" lastIdx="1" clrIdx="0">
    <p:extLst>
      <p:ext uri="{19B8F6BF-5375-455C-9EA6-DF929625EA0E}">
        <p15:presenceInfo xmlns:p15="http://schemas.microsoft.com/office/powerpoint/2012/main" userId="0f6d1528e4b241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FB76B-7F40-468F-8F32-F6A0333C47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CE3939-6258-4979-A50E-17BC1B8D9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A5825A-B5C8-47CE-B828-966047FA51EC}"/>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5" name="页脚占位符 4">
            <a:extLst>
              <a:ext uri="{FF2B5EF4-FFF2-40B4-BE49-F238E27FC236}">
                <a16:creationId xmlns:a16="http://schemas.microsoft.com/office/drawing/2014/main" id="{943B03C7-BB43-4329-9D9E-9DE95DE335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A3104-EF39-4D35-9BF3-3ADBB1995AAA}"/>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422917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8DD51-0D25-4DE5-982D-9D7184F323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830F5C-0189-4BAD-A313-649F1952E7E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7F5052-83AA-4662-8822-F7EA1E508D81}"/>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5" name="页脚占位符 4">
            <a:extLst>
              <a:ext uri="{FF2B5EF4-FFF2-40B4-BE49-F238E27FC236}">
                <a16:creationId xmlns:a16="http://schemas.microsoft.com/office/drawing/2014/main" id="{DE43C493-0DA8-4EDF-8456-0CDF993DB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85747A-8AE2-4E9D-A404-E8214AB066C3}"/>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177218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A192446-B9EE-40F4-BF10-DB8A69C212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735099-AE50-4EA7-BB9B-4E6B0D6684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17FF2A-F58A-4421-B710-2A8950B315C7}"/>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5" name="页脚占位符 4">
            <a:extLst>
              <a:ext uri="{FF2B5EF4-FFF2-40B4-BE49-F238E27FC236}">
                <a16:creationId xmlns:a16="http://schemas.microsoft.com/office/drawing/2014/main" id="{0F641487-A4E8-43DF-A7AA-A3E59FC09C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3AC278-1A9B-4B95-8A2E-3E8DDDC24ACD}"/>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33277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33569-9241-4E84-AD23-29F8E19E3A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394A6F-F1F2-4AFC-BCB4-4691304C4B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6BF39F-E16E-4175-B74F-22E5C58C0CBD}"/>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5" name="页脚占位符 4">
            <a:extLst>
              <a:ext uri="{FF2B5EF4-FFF2-40B4-BE49-F238E27FC236}">
                <a16:creationId xmlns:a16="http://schemas.microsoft.com/office/drawing/2014/main" id="{BD651C20-5128-488C-9406-CB51765877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C94BA-2235-4249-853F-F78977036D88}"/>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108483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6E286-961C-4430-828A-38308467CD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323AB6-F78A-459E-98BE-61A899C35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608C4D-F25F-40FC-AB78-DC0C26E28A39}"/>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5" name="页脚占位符 4">
            <a:extLst>
              <a:ext uri="{FF2B5EF4-FFF2-40B4-BE49-F238E27FC236}">
                <a16:creationId xmlns:a16="http://schemas.microsoft.com/office/drawing/2014/main" id="{AC98F7F6-0E7F-4D4A-B1FF-0117ACA025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714494-B4CD-423B-9B38-B2FA7E2E0B31}"/>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342825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9D493-2DA9-48B3-9E01-23A3C3B16B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E24EF1-63E9-493E-B5AA-32431EF032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CB2C33-CC95-4119-9331-15FFC6B780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9D2BD6A-99D1-4A1C-844F-51E81657F8DC}"/>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6" name="页脚占位符 5">
            <a:extLst>
              <a:ext uri="{FF2B5EF4-FFF2-40B4-BE49-F238E27FC236}">
                <a16:creationId xmlns:a16="http://schemas.microsoft.com/office/drawing/2014/main" id="{7596BDB8-D40A-451D-B3AC-216649A649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E8396E-34C5-4A83-A1E8-45FBE3D57AFC}"/>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38830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BC38F-3E68-4A87-928F-03B11A06C9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2BE716-3AA6-490B-A1FA-838B8E6C5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BB48C7-D6A7-43E0-A30E-B0BB1F4B7CF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D765894-364A-43D4-B19E-0A53FC547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2AF6A6-6858-4F6E-8F17-F81888AD2E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A2CB7D0-EEAF-4F98-A0D4-BD53A3526F3A}"/>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8" name="页脚占位符 7">
            <a:extLst>
              <a:ext uri="{FF2B5EF4-FFF2-40B4-BE49-F238E27FC236}">
                <a16:creationId xmlns:a16="http://schemas.microsoft.com/office/drawing/2014/main" id="{05A933A3-275F-4DCB-88ED-C7C10DA253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7C0F3D9-8D45-42A5-823D-229EC6F8F140}"/>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119712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C1A68-5D37-41A4-9EA9-B48D51A966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D06C74-8809-438A-A266-B5745D053427}"/>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4" name="页脚占位符 3">
            <a:extLst>
              <a:ext uri="{FF2B5EF4-FFF2-40B4-BE49-F238E27FC236}">
                <a16:creationId xmlns:a16="http://schemas.microsoft.com/office/drawing/2014/main" id="{C20815A0-A721-4B6C-AF5C-D9F57E96A5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2E878A5-C358-4406-A404-6CD38070D9FF}"/>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352402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6F1D3D-C4C5-4D6C-A2CF-D3A5AF3D2755}"/>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3" name="页脚占位符 2">
            <a:extLst>
              <a:ext uri="{FF2B5EF4-FFF2-40B4-BE49-F238E27FC236}">
                <a16:creationId xmlns:a16="http://schemas.microsoft.com/office/drawing/2014/main" id="{3AB5AAA8-4938-4496-8B01-484299A9EA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E1EFBC-8068-4283-A7E5-219EC0F1D1A9}"/>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5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27296-62BE-4610-A081-7785746F44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C544D9-0021-4845-BFD8-5BAB4C811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B181E0-4BB5-4FFE-9F43-670D047A8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5F3CDF-E35B-4B3D-98C5-9072664E4715}"/>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6" name="页脚占位符 5">
            <a:extLst>
              <a:ext uri="{FF2B5EF4-FFF2-40B4-BE49-F238E27FC236}">
                <a16:creationId xmlns:a16="http://schemas.microsoft.com/office/drawing/2014/main" id="{EC19FFB0-BA07-44E8-928D-03748C556F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AC6A1C-C4EE-468A-8022-9DDEC360EA26}"/>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344326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593BC-E9A1-4486-9574-E776819205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C55F54F-47A2-416D-9518-CAEE2C5E1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D8EB17-06CE-4F58-854A-A80615A29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D22CD0-F11E-4037-BB54-678A294A45F4}"/>
              </a:ext>
            </a:extLst>
          </p:cNvPr>
          <p:cNvSpPr>
            <a:spLocks noGrp="1"/>
          </p:cNvSpPr>
          <p:nvPr>
            <p:ph type="dt" sz="half" idx="10"/>
          </p:nvPr>
        </p:nvSpPr>
        <p:spPr/>
        <p:txBody>
          <a:bodyPr/>
          <a:lstStyle/>
          <a:p>
            <a:fld id="{5AA2DB4C-FC3F-45E0-9368-76F0533AF252}" type="datetimeFigureOut">
              <a:rPr lang="zh-CN" altLang="en-US" smtClean="0"/>
              <a:t>2022-01-01</a:t>
            </a:fld>
            <a:endParaRPr lang="zh-CN" altLang="en-US"/>
          </a:p>
        </p:txBody>
      </p:sp>
      <p:sp>
        <p:nvSpPr>
          <p:cNvPr id="6" name="页脚占位符 5">
            <a:extLst>
              <a:ext uri="{FF2B5EF4-FFF2-40B4-BE49-F238E27FC236}">
                <a16:creationId xmlns:a16="http://schemas.microsoft.com/office/drawing/2014/main" id="{1D497E7D-0610-4D82-8C8C-83AEA0BEE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CA390C-1C57-4393-9DCE-137462527101}"/>
              </a:ext>
            </a:extLst>
          </p:cNvPr>
          <p:cNvSpPr>
            <a:spLocks noGrp="1"/>
          </p:cNvSpPr>
          <p:nvPr>
            <p:ph type="sldNum" sz="quarter" idx="12"/>
          </p:nvPr>
        </p:nvSpPr>
        <p:spPr/>
        <p:txBody>
          <a:body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82663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F11CDC-1E5A-45D3-BD12-1FF081732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4B75D8-E9DD-44A8-8BA7-4320832DC1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8868C5-962A-4E45-8958-78278BB79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2DB4C-FC3F-45E0-9368-76F0533AF252}" type="datetimeFigureOut">
              <a:rPr lang="zh-CN" altLang="en-US" smtClean="0"/>
              <a:t>2022-01-01</a:t>
            </a:fld>
            <a:endParaRPr lang="zh-CN" altLang="en-US"/>
          </a:p>
        </p:txBody>
      </p:sp>
      <p:sp>
        <p:nvSpPr>
          <p:cNvPr id="5" name="页脚占位符 4">
            <a:extLst>
              <a:ext uri="{FF2B5EF4-FFF2-40B4-BE49-F238E27FC236}">
                <a16:creationId xmlns:a16="http://schemas.microsoft.com/office/drawing/2014/main" id="{812F2800-7BA8-4FBE-8665-3D0B00DE9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8E5252-BB7D-453C-AFB5-8E93939FC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BD37F-AF35-4AE0-8029-2A05E3BDC9AA}" type="slidenum">
              <a:rPr lang="zh-CN" altLang="en-US" smtClean="0"/>
              <a:t>‹#›</a:t>
            </a:fld>
            <a:endParaRPr lang="zh-CN" altLang="en-US"/>
          </a:p>
        </p:txBody>
      </p:sp>
    </p:spTree>
    <p:extLst>
      <p:ext uri="{BB962C8B-B14F-4D97-AF65-F5344CB8AC3E}">
        <p14:creationId xmlns:p14="http://schemas.microsoft.com/office/powerpoint/2010/main" val="215391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33.png"/><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34.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33.png"/><Relationship Id="rId16" Type="http://schemas.openxmlformats.org/officeDocument/2006/relationships/image" Target="../media/image67.png"/><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3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65.png"/></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A3F0BB02-8C84-46F0-8D4D-2BCACD0B4BEE}"/>
                  </a:ext>
                </a:extLst>
              </p:cNvPr>
              <p:cNvSpPr/>
              <p:nvPr/>
            </p:nvSpPr>
            <p:spPr>
              <a:xfrm>
                <a:off x="5235459" y="568169"/>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e>
                          </m:d>
                        </m:sup>
                      </m:sSubSup>
                    </m:oMath>
                  </m:oMathPara>
                </a14:m>
                <a:endParaRPr lang="zh-CN" altLang="en-US" dirty="0">
                  <a:solidFill>
                    <a:schemeClr val="tx1"/>
                  </a:solidFill>
                </a:endParaRPr>
              </a:p>
            </p:txBody>
          </p:sp>
        </mc:Choice>
        <mc:Fallback xmlns="">
          <p:sp>
            <p:nvSpPr>
              <p:cNvPr id="5" name="椭圆 4">
                <a:extLst>
                  <a:ext uri="{FF2B5EF4-FFF2-40B4-BE49-F238E27FC236}">
                    <a16:creationId xmlns:a16="http://schemas.microsoft.com/office/drawing/2014/main" id="{A3F0BB02-8C84-46F0-8D4D-2BCACD0B4BEE}"/>
                  </a:ext>
                </a:extLst>
              </p:cNvPr>
              <p:cNvSpPr>
                <a:spLocks noRot="1" noChangeAspect="1" noMove="1" noResize="1" noEditPoints="1" noAdjustHandles="1" noChangeArrowheads="1" noChangeShapeType="1" noTextEdit="1"/>
              </p:cNvSpPr>
              <p:nvPr/>
            </p:nvSpPr>
            <p:spPr>
              <a:xfrm>
                <a:off x="5235459" y="568169"/>
                <a:ext cx="763480" cy="763480"/>
              </a:xfrm>
              <a:prstGeom prst="ellipse">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42728E79-264D-4D91-A6A6-AC4880A1A959}"/>
                  </a:ext>
                </a:extLst>
              </p:cNvPr>
              <p:cNvSpPr/>
              <p:nvPr/>
            </p:nvSpPr>
            <p:spPr>
              <a:xfrm>
                <a:off x="4438875" y="1660125"/>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6" name="椭圆 5">
                <a:extLst>
                  <a:ext uri="{FF2B5EF4-FFF2-40B4-BE49-F238E27FC236}">
                    <a16:creationId xmlns:a16="http://schemas.microsoft.com/office/drawing/2014/main" id="{42728E79-264D-4D91-A6A6-AC4880A1A959}"/>
                  </a:ext>
                </a:extLst>
              </p:cNvPr>
              <p:cNvSpPr>
                <a:spLocks noRot="1" noChangeAspect="1" noMove="1" noResize="1" noEditPoints="1" noAdjustHandles="1" noChangeArrowheads="1" noChangeShapeType="1" noTextEdit="1"/>
              </p:cNvSpPr>
              <p:nvPr/>
            </p:nvSpPr>
            <p:spPr>
              <a:xfrm>
                <a:off x="4438875" y="1660125"/>
                <a:ext cx="763480" cy="763480"/>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E00D8D92-F7BF-4135-B50F-3815E1FA86DE}"/>
                  </a:ext>
                </a:extLst>
              </p:cNvPr>
              <p:cNvSpPr/>
              <p:nvPr/>
            </p:nvSpPr>
            <p:spPr>
              <a:xfrm>
                <a:off x="6016141" y="1660124"/>
                <a:ext cx="730928" cy="74572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7" name="椭圆 6">
                <a:extLst>
                  <a:ext uri="{FF2B5EF4-FFF2-40B4-BE49-F238E27FC236}">
                    <a16:creationId xmlns:a16="http://schemas.microsoft.com/office/drawing/2014/main" id="{E00D8D92-F7BF-4135-B50F-3815E1FA86DE}"/>
                  </a:ext>
                </a:extLst>
              </p:cNvPr>
              <p:cNvSpPr>
                <a:spLocks noRot="1" noChangeAspect="1" noMove="1" noResize="1" noEditPoints="1" noAdjustHandles="1" noChangeArrowheads="1" noChangeShapeType="1" noTextEdit="1"/>
              </p:cNvSpPr>
              <p:nvPr/>
            </p:nvSpPr>
            <p:spPr>
              <a:xfrm>
                <a:off x="6016141" y="1660124"/>
                <a:ext cx="730928" cy="745726"/>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47C88710-6D2A-4C6A-9AE8-83F484DD8A18}"/>
                  </a:ext>
                </a:extLst>
              </p:cNvPr>
              <p:cNvSpPr/>
              <p:nvPr/>
            </p:nvSpPr>
            <p:spPr>
              <a:xfrm>
                <a:off x="3604371" y="3047260"/>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8" name="椭圆 7">
                <a:extLst>
                  <a:ext uri="{FF2B5EF4-FFF2-40B4-BE49-F238E27FC236}">
                    <a16:creationId xmlns:a16="http://schemas.microsoft.com/office/drawing/2014/main" id="{47C88710-6D2A-4C6A-9AE8-83F484DD8A18}"/>
                  </a:ext>
                </a:extLst>
              </p:cNvPr>
              <p:cNvSpPr>
                <a:spLocks noRot="1" noChangeAspect="1" noMove="1" noResize="1" noEditPoints="1" noAdjustHandles="1" noChangeArrowheads="1" noChangeShapeType="1" noTextEdit="1"/>
              </p:cNvSpPr>
              <p:nvPr/>
            </p:nvSpPr>
            <p:spPr>
              <a:xfrm>
                <a:off x="3604371" y="3047260"/>
                <a:ext cx="763480" cy="763480"/>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95CE0D7B-EA5D-4C99-B89F-25D8EB3F9000}"/>
                  </a:ext>
                </a:extLst>
              </p:cNvPr>
              <p:cNvSpPr/>
              <p:nvPr/>
            </p:nvSpPr>
            <p:spPr>
              <a:xfrm>
                <a:off x="5251184" y="3047260"/>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9" name="椭圆 8">
                <a:extLst>
                  <a:ext uri="{FF2B5EF4-FFF2-40B4-BE49-F238E27FC236}">
                    <a16:creationId xmlns:a16="http://schemas.microsoft.com/office/drawing/2014/main" id="{95CE0D7B-EA5D-4C99-B89F-25D8EB3F9000}"/>
                  </a:ext>
                </a:extLst>
              </p:cNvPr>
              <p:cNvSpPr>
                <a:spLocks noRot="1" noChangeAspect="1" noMove="1" noResize="1" noEditPoints="1" noAdjustHandles="1" noChangeArrowheads="1" noChangeShapeType="1" noTextEdit="1"/>
              </p:cNvSpPr>
              <p:nvPr/>
            </p:nvSpPr>
            <p:spPr>
              <a:xfrm>
                <a:off x="5251184" y="3047260"/>
                <a:ext cx="763480" cy="763480"/>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2393FB30-D018-4D39-A442-141891C11805}"/>
                  </a:ext>
                </a:extLst>
              </p:cNvPr>
              <p:cNvSpPr/>
              <p:nvPr/>
            </p:nvSpPr>
            <p:spPr>
              <a:xfrm>
                <a:off x="6787026" y="3029504"/>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11" name="椭圆 10">
                <a:extLst>
                  <a:ext uri="{FF2B5EF4-FFF2-40B4-BE49-F238E27FC236}">
                    <a16:creationId xmlns:a16="http://schemas.microsoft.com/office/drawing/2014/main" id="{2393FB30-D018-4D39-A442-141891C11805}"/>
                  </a:ext>
                </a:extLst>
              </p:cNvPr>
              <p:cNvSpPr>
                <a:spLocks noRot="1" noChangeAspect="1" noMove="1" noResize="1" noEditPoints="1" noAdjustHandles="1" noChangeArrowheads="1" noChangeShapeType="1" noTextEdit="1"/>
              </p:cNvSpPr>
              <p:nvPr/>
            </p:nvSpPr>
            <p:spPr>
              <a:xfrm>
                <a:off x="6787026" y="3029504"/>
                <a:ext cx="763480" cy="763480"/>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339FA589-53FB-4957-943D-D7FA7F190A8A}"/>
                  </a:ext>
                </a:extLst>
              </p:cNvPr>
              <p:cNvSpPr/>
              <p:nvPr/>
            </p:nvSpPr>
            <p:spPr>
              <a:xfrm>
                <a:off x="2840891" y="4353387"/>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3</m:t>
                              </m:r>
                            </m:e>
                          </m:d>
                        </m:sup>
                      </m:sSubSup>
                    </m:oMath>
                  </m:oMathPara>
                </a14:m>
                <a:endParaRPr lang="zh-CN" altLang="en-US" dirty="0">
                  <a:solidFill>
                    <a:schemeClr val="tx1"/>
                  </a:solidFill>
                </a:endParaRPr>
              </a:p>
            </p:txBody>
          </p:sp>
        </mc:Choice>
        <mc:Fallback xmlns="">
          <p:sp>
            <p:nvSpPr>
              <p:cNvPr id="16" name="椭圆 15">
                <a:extLst>
                  <a:ext uri="{FF2B5EF4-FFF2-40B4-BE49-F238E27FC236}">
                    <a16:creationId xmlns:a16="http://schemas.microsoft.com/office/drawing/2014/main" id="{339FA589-53FB-4957-943D-D7FA7F190A8A}"/>
                  </a:ext>
                </a:extLst>
              </p:cNvPr>
              <p:cNvSpPr>
                <a:spLocks noRot="1" noChangeAspect="1" noMove="1" noResize="1" noEditPoints="1" noAdjustHandles="1" noChangeArrowheads="1" noChangeShapeType="1" noTextEdit="1"/>
              </p:cNvSpPr>
              <p:nvPr/>
            </p:nvSpPr>
            <p:spPr>
              <a:xfrm>
                <a:off x="2840891" y="4353387"/>
                <a:ext cx="763480" cy="763480"/>
              </a:xfrm>
              <a:prstGeom prst="ellipse">
                <a:avLst/>
              </a:prstGeom>
              <a:blipFill>
                <a:blip r:embed="rId8"/>
                <a:stretch>
                  <a:fillRect/>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F6E53A5A-DC4A-4870-9663-692506457781}"/>
              </a:ext>
            </a:extLst>
          </p:cNvPr>
          <p:cNvCxnSpPr>
            <a:stCxn id="5" idx="4"/>
            <a:endCxn id="6" idx="0"/>
          </p:cNvCxnSpPr>
          <p:nvPr/>
        </p:nvCxnSpPr>
        <p:spPr>
          <a:xfrm flipH="1">
            <a:off x="4820615" y="1331649"/>
            <a:ext cx="796584" cy="32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E315F3A-DE2A-4043-8A24-A41BB0520863}"/>
              </a:ext>
            </a:extLst>
          </p:cNvPr>
          <p:cNvCxnSpPr>
            <a:cxnSpLocks/>
            <a:endCxn id="8" idx="0"/>
          </p:cNvCxnSpPr>
          <p:nvPr/>
        </p:nvCxnSpPr>
        <p:spPr>
          <a:xfrm flipH="1">
            <a:off x="3986111" y="2405850"/>
            <a:ext cx="763480" cy="64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D0C88A0-ABB3-44E9-9E64-3E8A404613B9}"/>
              </a:ext>
            </a:extLst>
          </p:cNvPr>
          <p:cNvCxnSpPr>
            <a:cxnSpLocks/>
            <a:stCxn id="5" idx="4"/>
            <a:endCxn id="7" idx="0"/>
          </p:cNvCxnSpPr>
          <p:nvPr/>
        </p:nvCxnSpPr>
        <p:spPr>
          <a:xfrm>
            <a:off x="5617199" y="1331649"/>
            <a:ext cx="764406" cy="32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49C94D0-9E76-48AB-91DE-A502F72DBC9C}"/>
              </a:ext>
            </a:extLst>
          </p:cNvPr>
          <p:cNvCxnSpPr>
            <a:cxnSpLocks/>
            <a:stCxn id="7" idx="4"/>
            <a:endCxn id="11" idx="0"/>
          </p:cNvCxnSpPr>
          <p:nvPr/>
        </p:nvCxnSpPr>
        <p:spPr>
          <a:xfrm>
            <a:off x="6381605" y="2405850"/>
            <a:ext cx="787161" cy="62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B183340-2899-4476-978A-1D38CC6C550D}"/>
              </a:ext>
            </a:extLst>
          </p:cNvPr>
          <p:cNvCxnSpPr>
            <a:cxnSpLocks/>
            <a:endCxn id="9" idx="0"/>
          </p:cNvCxnSpPr>
          <p:nvPr/>
        </p:nvCxnSpPr>
        <p:spPr>
          <a:xfrm>
            <a:off x="4786582" y="2405850"/>
            <a:ext cx="846342" cy="64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54FC0784-FBDB-42BB-9EBF-B19BF76740C7}"/>
              </a:ext>
            </a:extLst>
          </p:cNvPr>
          <p:cNvCxnSpPr>
            <a:cxnSpLocks/>
            <a:stCxn id="7" idx="4"/>
            <a:endCxn id="9" idx="0"/>
          </p:cNvCxnSpPr>
          <p:nvPr/>
        </p:nvCxnSpPr>
        <p:spPr>
          <a:xfrm flipH="1">
            <a:off x="5632924" y="2405850"/>
            <a:ext cx="748681" cy="64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8FFCD80F-6B7B-4DC3-A060-CC1BC2C61D01}"/>
                  </a:ext>
                </a:extLst>
              </p:cNvPr>
              <p:cNvSpPr/>
              <p:nvPr/>
            </p:nvSpPr>
            <p:spPr>
              <a:xfrm>
                <a:off x="4462547" y="4353387"/>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3</m:t>
                              </m:r>
                            </m:e>
                          </m:d>
                        </m:sup>
                      </m:sSubSup>
                    </m:oMath>
                  </m:oMathPara>
                </a14:m>
                <a:endParaRPr lang="zh-CN" altLang="en-US" dirty="0">
                  <a:solidFill>
                    <a:schemeClr val="tx1"/>
                  </a:solidFill>
                </a:endParaRPr>
              </a:p>
            </p:txBody>
          </p:sp>
        </mc:Choice>
        <mc:Fallback xmlns="">
          <p:sp>
            <p:nvSpPr>
              <p:cNvPr id="29" name="椭圆 28">
                <a:extLst>
                  <a:ext uri="{FF2B5EF4-FFF2-40B4-BE49-F238E27FC236}">
                    <a16:creationId xmlns:a16="http://schemas.microsoft.com/office/drawing/2014/main" id="{8FFCD80F-6B7B-4DC3-A060-CC1BC2C61D01}"/>
                  </a:ext>
                </a:extLst>
              </p:cNvPr>
              <p:cNvSpPr>
                <a:spLocks noRot="1" noChangeAspect="1" noMove="1" noResize="1" noEditPoints="1" noAdjustHandles="1" noChangeArrowheads="1" noChangeShapeType="1" noTextEdit="1"/>
              </p:cNvSpPr>
              <p:nvPr/>
            </p:nvSpPr>
            <p:spPr>
              <a:xfrm>
                <a:off x="4462547" y="4353387"/>
                <a:ext cx="763480" cy="763480"/>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1CA1BEEF-1136-455B-830D-5BCEF25D2EDA}"/>
                  </a:ext>
                </a:extLst>
              </p:cNvPr>
              <p:cNvSpPr/>
              <p:nvPr/>
            </p:nvSpPr>
            <p:spPr>
              <a:xfrm>
                <a:off x="6087163" y="4353387"/>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3</m:t>
                              </m:r>
                            </m:e>
                          </m:d>
                        </m:sup>
                      </m:sSubSup>
                    </m:oMath>
                  </m:oMathPara>
                </a14:m>
                <a:endParaRPr lang="zh-CN" altLang="en-US" dirty="0">
                  <a:solidFill>
                    <a:schemeClr val="tx1"/>
                  </a:solidFill>
                </a:endParaRPr>
              </a:p>
            </p:txBody>
          </p:sp>
        </mc:Choice>
        <mc:Fallback xmlns="">
          <p:sp>
            <p:nvSpPr>
              <p:cNvPr id="30" name="椭圆 29">
                <a:extLst>
                  <a:ext uri="{FF2B5EF4-FFF2-40B4-BE49-F238E27FC236}">
                    <a16:creationId xmlns:a16="http://schemas.microsoft.com/office/drawing/2014/main" id="{1CA1BEEF-1136-455B-830D-5BCEF25D2EDA}"/>
                  </a:ext>
                </a:extLst>
              </p:cNvPr>
              <p:cNvSpPr>
                <a:spLocks noRot="1" noChangeAspect="1" noMove="1" noResize="1" noEditPoints="1" noAdjustHandles="1" noChangeArrowheads="1" noChangeShapeType="1" noTextEdit="1"/>
              </p:cNvSpPr>
              <p:nvPr/>
            </p:nvSpPr>
            <p:spPr>
              <a:xfrm>
                <a:off x="6087163" y="4353387"/>
                <a:ext cx="763480" cy="763480"/>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431F9D05-AB34-4EC7-94C1-DCE5FC4CDCB7}"/>
                  </a:ext>
                </a:extLst>
              </p:cNvPr>
              <p:cNvSpPr/>
              <p:nvPr/>
            </p:nvSpPr>
            <p:spPr>
              <a:xfrm>
                <a:off x="7338534" y="4353387"/>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3</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𝑟</m:t>
                              </m:r>
                              <m: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3</m:t>
                              </m:r>
                            </m:e>
                          </m:d>
                        </m:sup>
                      </m:sSubSup>
                    </m:oMath>
                  </m:oMathPara>
                </a14:m>
                <a:endParaRPr lang="zh-CN" altLang="en-US" dirty="0">
                  <a:solidFill>
                    <a:schemeClr val="tx1"/>
                  </a:solidFill>
                </a:endParaRPr>
              </a:p>
            </p:txBody>
          </p:sp>
        </mc:Choice>
        <mc:Fallback xmlns="">
          <p:sp>
            <p:nvSpPr>
              <p:cNvPr id="32" name="椭圆 31">
                <a:extLst>
                  <a:ext uri="{FF2B5EF4-FFF2-40B4-BE49-F238E27FC236}">
                    <a16:creationId xmlns:a16="http://schemas.microsoft.com/office/drawing/2014/main" id="{431F9D05-AB34-4EC7-94C1-DCE5FC4CDCB7}"/>
                  </a:ext>
                </a:extLst>
              </p:cNvPr>
              <p:cNvSpPr>
                <a:spLocks noRot="1" noChangeAspect="1" noMove="1" noResize="1" noEditPoints="1" noAdjustHandles="1" noChangeArrowheads="1" noChangeShapeType="1" noTextEdit="1"/>
              </p:cNvSpPr>
              <p:nvPr/>
            </p:nvSpPr>
            <p:spPr>
              <a:xfrm>
                <a:off x="7338534" y="4353387"/>
                <a:ext cx="763480" cy="763480"/>
              </a:xfrm>
              <a:prstGeom prst="ellipse">
                <a:avLst/>
              </a:prstGeom>
              <a:blipFill>
                <a:blip r:embed="rId11"/>
                <a:stretch>
                  <a:fillRect/>
                </a:stretch>
              </a:blipFill>
            </p:spPr>
            <p:txBody>
              <a:bodyPr/>
              <a:lstStyle/>
              <a:p>
                <a:r>
                  <a:rPr lang="zh-CN" altLang="en-US">
                    <a:noFill/>
                  </a:rPr>
                  <a:t> </a:t>
                </a:r>
              </a:p>
            </p:txBody>
          </p:sp>
        </mc:Fallback>
      </mc:AlternateContent>
      <p:cxnSp>
        <p:nvCxnSpPr>
          <p:cNvPr id="33" name="直接箭头连接符 32">
            <a:extLst>
              <a:ext uri="{FF2B5EF4-FFF2-40B4-BE49-F238E27FC236}">
                <a16:creationId xmlns:a16="http://schemas.microsoft.com/office/drawing/2014/main" id="{5DD3D16E-10AF-4E9C-A0F5-D6BF87ABBA0D}"/>
              </a:ext>
            </a:extLst>
          </p:cNvPr>
          <p:cNvCxnSpPr>
            <a:cxnSpLocks/>
            <a:stCxn id="8" idx="4"/>
            <a:endCxn id="16" idx="0"/>
          </p:cNvCxnSpPr>
          <p:nvPr/>
        </p:nvCxnSpPr>
        <p:spPr>
          <a:xfrm flipH="1">
            <a:off x="3222631" y="3810740"/>
            <a:ext cx="763480" cy="54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F1006027-FDFD-400E-8F85-6FCA1A53FF8A}"/>
              </a:ext>
            </a:extLst>
          </p:cNvPr>
          <p:cNvCxnSpPr>
            <a:cxnSpLocks/>
            <a:endCxn id="29" idx="0"/>
          </p:cNvCxnSpPr>
          <p:nvPr/>
        </p:nvCxnSpPr>
        <p:spPr>
          <a:xfrm flipH="1">
            <a:off x="4844287" y="3802974"/>
            <a:ext cx="782344" cy="55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6C7871D-9D80-4A1E-B50F-ED08CC12EEAF}"/>
              </a:ext>
            </a:extLst>
          </p:cNvPr>
          <p:cNvCxnSpPr>
            <a:cxnSpLocks/>
            <a:stCxn id="11" idx="4"/>
            <a:endCxn id="30" idx="0"/>
          </p:cNvCxnSpPr>
          <p:nvPr/>
        </p:nvCxnSpPr>
        <p:spPr>
          <a:xfrm flipH="1">
            <a:off x="6468903" y="3792984"/>
            <a:ext cx="699863" cy="560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5469860A-88C9-4F10-9F69-B706812E585F}"/>
              </a:ext>
            </a:extLst>
          </p:cNvPr>
          <p:cNvCxnSpPr>
            <a:cxnSpLocks/>
            <a:stCxn id="11" idx="4"/>
          </p:cNvCxnSpPr>
          <p:nvPr/>
        </p:nvCxnSpPr>
        <p:spPr>
          <a:xfrm>
            <a:off x="7168766" y="3792984"/>
            <a:ext cx="651213" cy="54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C48B5AEE-7A9F-4DFC-A1A8-4996E90A5E86}"/>
              </a:ext>
            </a:extLst>
          </p:cNvPr>
          <p:cNvCxnSpPr>
            <a:cxnSpLocks/>
            <a:stCxn id="9" idx="4"/>
            <a:endCxn id="30" idx="0"/>
          </p:cNvCxnSpPr>
          <p:nvPr/>
        </p:nvCxnSpPr>
        <p:spPr>
          <a:xfrm>
            <a:off x="5632924" y="3810740"/>
            <a:ext cx="835979" cy="54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BBD7D62-1439-47F6-A1FC-A069D74A13D2}"/>
              </a:ext>
            </a:extLst>
          </p:cNvPr>
          <p:cNvCxnSpPr>
            <a:cxnSpLocks/>
            <a:stCxn id="8" idx="4"/>
            <a:endCxn id="29" idx="0"/>
          </p:cNvCxnSpPr>
          <p:nvPr/>
        </p:nvCxnSpPr>
        <p:spPr>
          <a:xfrm>
            <a:off x="3986111" y="3810740"/>
            <a:ext cx="858176" cy="54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8104303E-8417-40F7-92E8-7C21F2BD2CE7}"/>
                  </a:ext>
                </a:extLst>
              </p:cNvPr>
              <p:cNvSpPr txBox="1"/>
              <p:nvPr/>
            </p:nvSpPr>
            <p:spPr>
              <a:xfrm>
                <a:off x="2716603" y="5134623"/>
                <a:ext cx="6094520"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m:t>
                      </m:r>
                    </m:oMath>
                  </m:oMathPara>
                </a14:m>
                <a:endParaRPr lang="zh-CN" altLang="en-US" sz="2400" dirty="0">
                  <a:solidFill>
                    <a:schemeClr val="tx1"/>
                  </a:solidFill>
                </a:endParaRPr>
              </a:p>
            </p:txBody>
          </p:sp>
        </mc:Choice>
        <mc:Fallback xmlns="">
          <p:sp>
            <p:nvSpPr>
              <p:cNvPr id="83" name="文本框 82">
                <a:extLst>
                  <a:ext uri="{FF2B5EF4-FFF2-40B4-BE49-F238E27FC236}">
                    <a16:creationId xmlns:a16="http://schemas.microsoft.com/office/drawing/2014/main" id="{8104303E-8417-40F7-92E8-7C21F2BD2CE7}"/>
                  </a:ext>
                </a:extLst>
              </p:cNvPr>
              <p:cNvSpPr txBox="1">
                <a:spLocks noRot="1" noChangeAspect="1" noMove="1" noResize="1" noEditPoints="1" noAdjustHandles="1" noChangeArrowheads="1" noChangeShapeType="1" noTextEdit="1"/>
              </p:cNvSpPr>
              <p:nvPr/>
            </p:nvSpPr>
            <p:spPr>
              <a:xfrm>
                <a:off x="2716603" y="5134623"/>
                <a:ext cx="6094520" cy="4616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椭圆 84">
                <a:extLst>
                  <a:ext uri="{FF2B5EF4-FFF2-40B4-BE49-F238E27FC236}">
                    <a16:creationId xmlns:a16="http://schemas.microsoft.com/office/drawing/2014/main" id="{E8AEDF45-FCC5-4AF1-92D4-57C49D310BFC}"/>
                  </a:ext>
                </a:extLst>
              </p:cNvPr>
              <p:cNvSpPr/>
              <p:nvPr/>
            </p:nvSpPr>
            <p:spPr>
              <a:xfrm>
                <a:off x="2077411" y="5803804"/>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85" name="椭圆 84">
                <a:extLst>
                  <a:ext uri="{FF2B5EF4-FFF2-40B4-BE49-F238E27FC236}">
                    <a16:creationId xmlns:a16="http://schemas.microsoft.com/office/drawing/2014/main" id="{E8AEDF45-FCC5-4AF1-92D4-57C49D310BFC}"/>
                  </a:ext>
                </a:extLst>
              </p:cNvPr>
              <p:cNvSpPr>
                <a:spLocks noRot="1" noChangeAspect="1" noMove="1" noResize="1" noEditPoints="1" noAdjustHandles="1" noChangeArrowheads="1" noChangeShapeType="1" noTextEdit="1"/>
              </p:cNvSpPr>
              <p:nvPr/>
            </p:nvSpPr>
            <p:spPr>
              <a:xfrm>
                <a:off x="2077411" y="5803804"/>
                <a:ext cx="763480" cy="763480"/>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椭圆 85">
                <a:extLst>
                  <a:ext uri="{FF2B5EF4-FFF2-40B4-BE49-F238E27FC236}">
                    <a16:creationId xmlns:a16="http://schemas.microsoft.com/office/drawing/2014/main" id="{62C75556-CB9E-4C47-AE4D-0874EFF451C9}"/>
                  </a:ext>
                </a:extLst>
              </p:cNvPr>
              <p:cNvSpPr/>
              <p:nvPr/>
            </p:nvSpPr>
            <p:spPr>
              <a:xfrm>
                <a:off x="3364673" y="5803804"/>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86" name="椭圆 85">
                <a:extLst>
                  <a:ext uri="{FF2B5EF4-FFF2-40B4-BE49-F238E27FC236}">
                    <a16:creationId xmlns:a16="http://schemas.microsoft.com/office/drawing/2014/main" id="{62C75556-CB9E-4C47-AE4D-0874EFF451C9}"/>
                  </a:ext>
                </a:extLst>
              </p:cNvPr>
              <p:cNvSpPr>
                <a:spLocks noRot="1" noChangeAspect="1" noMove="1" noResize="1" noEditPoints="1" noAdjustHandles="1" noChangeArrowheads="1" noChangeShapeType="1" noTextEdit="1"/>
              </p:cNvSpPr>
              <p:nvPr/>
            </p:nvSpPr>
            <p:spPr>
              <a:xfrm>
                <a:off x="3364673" y="5803804"/>
                <a:ext cx="763480" cy="763480"/>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椭圆 86">
                <a:extLst>
                  <a:ext uri="{FF2B5EF4-FFF2-40B4-BE49-F238E27FC236}">
                    <a16:creationId xmlns:a16="http://schemas.microsoft.com/office/drawing/2014/main" id="{3D8ECEE0-F319-4417-9D7E-3529C6F8AADB}"/>
                  </a:ext>
                </a:extLst>
              </p:cNvPr>
              <p:cNvSpPr/>
              <p:nvPr/>
            </p:nvSpPr>
            <p:spPr>
              <a:xfrm>
                <a:off x="4607546" y="5803804"/>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87" name="椭圆 86">
                <a:extLst>
                  <a:ext uri="{FF2B5EF4-FFF2-40B4-BE49-F238E27FC236}">
                    <a16:creationId xmlns:a16="http://schemas.microsoft.com/office/drawing/2014/main" id="{3D8ECEE0-F319-4417-9D7E-3529C6F8AADB}"/>
                  </a:ext>
                </a:extLst>
              </p:cNvPr>
              <p:cNvSpPr>
                <a:spLocks noRot="1" noChangeAspect="1" noMove="1" noResize="1" noEditPoints="1" noAdjustHandles="1" noChangeArrowheads="1" noChangeShapeType="1" noTextEdit="1"/>
              </p:cNvSpPr>
              <p:nvPr/>
            </p:nvSpPr>
            <p:spPr>
              <a:xfrm>
                <a:off x="4607546" y="5803804"/>
                <a:ext cx="763480" cy="763480"/>
              </a:xfrm>
              <a:prstGeom prst="ellipse">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椭圆 87">
                <a:extLst>
                  <a:ext uri="{FF2B5EF4-FFF2-40B4-BE49-F238E27FC236}">
                    <a16:creationId xmlns:a16="http://schemas.microsoft.com/office/drawing/2014/main" id="{3C0519E1-0C01-4B36-9210-20D8DDFE2636}"/>
                  </a:ext>
                </a:extLst>
              </p:cNvPr>
              <p:cNvSpPr/>
              <p:nvPr/>
            </p:nvSpPr>
            <p:spPr>
              <a:xfrm>
                <a:off x="5850419" y="5798257"/>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88" name="椭圆 87">
                <a:extLst>
                  <a:ext uri="{FF2B5EF4-FFF2-40B4-BE49-F238E27FC236}">
                    <a16:creationId xmlns:a16="http://schemas.microsoft.com/office/drawing/2014/main" id="{3C0519E1-0C01-4B36-9210-20D8DDFE2636}"/>
                  </a:ext>
                </a:extLst>
              </p:cNvPr>
              <p:cNvSpPr>
                <a:spLocks noRot="1" noChangeAspect="1" noMove="1" noResize="1" noEditPoints="1" noAdjustHandles="1" noChangeArrowheads="1" noChangeShapeType="1" noTextEdit="1"/>
              </p:cNvSpPr>
              <p:nvPr/>
            </p:nvSpPr>
            <p:spPr>
              <a:xfrm>
                <a:off x="5850419" y="5798257"/>
                <a:ext cx="763480" cy="763480"/>
              </a:xfrm>
              <a:prstGeom prst="ellipse">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椭圆 88">
                <a:extLst>
                  <a:ext uri="{FF2B5EF4-FFF2-40B4-BE49-F238E27FC236}">
                    <a16:creationId xmlns:a16="http://schemas.microsoft.com/office/drawing/2014/main" id="{AC2D366F-EEB0-4E1B-8139-532D1EBEE5D4}"/>
                  </a:ext>
                </a:extLst>
              </p:cNvPr>
              <p:cNvSpPr/>
              <p:nvPr/>
            </p:nvSpPr>
            <p:spPr>
              <a:xfrm>
                <a:off x="7056499" y="5798257"/>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89" name="椭圆 88">
                <a:extLst>
                  <a:ext uri="{FF2B5EF4-FFF2-40B4-BE49-F238E27FC236}">
                    <a16:creationId xmlns:a16="http://schemas.microsoft.com/office/drawing/2014/main" id="{AC2D366F-EEB0-4E1B-8139-532D1EBEE5D4}"/>
                  </a:ext>
                </a:extLst>
              </p:cNvPr>
              <p:cNvSpPr>
                <a:spLocks noRot="1" noChangeAspect="1" noMove="1" noResize="1" noEditPoints="1" noAdjustHandles="1" noChangeArrowheads="1" noChangeShapeType="1" noTextEdit="1"/>
              </p:cNvSpPr>
              <p:nvPr/>
            </p:nvSpPr>
            <p:spPr>
              <a:xfrm>
                <a:off x="7056499" y="5798257"/>
                <a:ext cx="763480" cy="763480"/>
              </a:xfrm>
              <a:prstGeom prst="ellipse">
                <a:avLst/>
              </a:prstGeom>
              <a:blipFill>
                <a:blip r:embed="rId17"/>
                <a:stretch>
                  <a:fillRect l="-4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椭圆 89">
                <a:extLst>
                  <a:ext uri="{FF2B5EF4-FFF2-40B4-BE49-F238E27FC236}">
                    <a16:creationId xmlns:a16="http://schemas.microsoft.com/office/drawing/2014/main" id="{8A8098B4-AAA2-4C1E-8C0C-5EE29A2BCBC8}"/>
                  </a:ext>
                </a:extLst>
              </p:cNvPr>
              <p:cNvSpPr/>
              <p:nvPr/>
            </p:nvSpPr>
            <p:spPr>
              <a:xfrm>
                <a:off x="8262579" y="5792710"/>
                <a:ext cx="763480" cy="763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90" name="椭圆 89">
                <a:extLst>
                  <a:ext uri="{FF2B5EF4-FFF2-40B4-BE49-F238E27FC236}">
                    <a16:creationId xmlns:a16="http://schemas.microsoft.com/office/drawing/2014/main" id="{8A8098B4-AAA2-4C1E-8C0C-5EE29A2BCBC8}"/>
                  </a:ext>
                </a:extLst>
              </p:cNvPr>
              <p:cNvSpPr>
                <a:spLocks noRot="1" noChangeAspect="1" noMove="1" noResize="1" noEditPoints="1" noAdjustHandles="1" noChangeArrowheads="1" noChangeShapeType="1" noTextEdit="1"/>
              </p:cNvSpPr>
              <p:nvPr/>
            </p:nvSpPr>
            <p:spPr>
              <a:xfrm>
                <a:off x="8262579" y="5792710"/>
                <a:ext cx="763480" cy="763480"/>
              </a:xfrm>
              <a:prstGeom prst="ellipse">
                <a:avLst/>
              </a:prstGeom>
              <a:blipFill>
                <a:blip r:embed="rId18"/>
                <a:stretch>
                  <a:fillRect l="-3906"/>
                </a:stretch>
              </a:blipFill>
            </p:spPr>
            <p:txBody>
              <a:bodyPr/>
              <a:lstStyle/>
              <a:p>
                <a:r>
                  <a:rPr lang="zh-CN" altLang="en-US">
                    <a:noFill/>
                  </a:rPr>
                  <a:t> </a:t>
                </a:r>
              </a:p>
            </p:txBody>
          </p:sp>
        </mc:Fallback>
      </mc:AlternateContent>
      <p:sp>
        <p:nvSpPr>
          <p:cNvPr id="91" name="箭头: 下 90">
            <a:extLst>
              <a:ext uri="{FF2B5EF4-FFF2-40B4-BE49-F238E27FC236}">
                <a16:creationId xmlns:a16="http://schemas.microsoft.com/office/drawing/2014/main" id="{E873ED3D-FF9F-4238-AB73-18B772E80D31}"/>
              </a:ext>
            </a:extLst>
          </p:cNvPr>
          <p:cNvSpPr/>
          <p:nvPr/>
        </p:nvSpPr>
        <p:spPr>
          <a:xfrm>
            <a:off x="1193340" y="949909"/>
            <a:ext cx="321198" cy="56062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2" name="箭头: 下 91">
            <a:extLst>
              <a:ext uri="{FF2B5EF4-FFF2-40B4-BE49-F238E27FC236}">
                <a16:creationId xmlns:a16="http://schemas.microsoft.com/office/drawing/2014/main" id="{12A4C1A0-B92F-4E23-A1EE-8E8735A45B74}"/>
              </a:ext>
            </a:extLst>
          </p:cNvPr>
          <p:cNvSpPr/>
          <p:nvPr/>
        </p:nvSpPr>
        <p:spPr>
          <a:xfrm rot="10800000">
            <a:off x="10367500" y="553487"/>
            <a:ext cx="321198" cy="56062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34AB8FE3-EE01-4878-AF0A-68D784FEE00E}"/>
                  </a:ext>
                </a:extLst>
              </p:cNvPr>
              <p:cNvSpPr txBox="1"/>
              <p:nvPr/>
            </p:nvSpPr>
            <p:spPr>
              <a:xfrm>
                <a:off x="-60439" y="394795"/>
                <a:ext cx="3193924" cy="369332"/>
              </a:xfrm>
              <a:prstGeom prst="rect">
                <a:avLst/>
              </a:prstGeom>
              <a:noFill/>
            </p:spPr>
            <p:txBody>
              <a:bodyPr wrap="square">
                <a:spAutoFit/>
              </a:bodyPr>
              <a:lstStyle/>
              <a:p>
                <a:pPr algn="ctr"/>
                <a14:m>
                  <m:oMath xmlns:m="http://schemas.openxmlformats.org/officeDocument/2006/math">
                    <m:r>
                      <a:rPr lang="zh-CN" altLang="en-US" b="1" i="1" smtClean="0">
                        <a:latin typeface="Cambria Math" panose="02040503050406030204" pitchFamily="18" charset="0"/>
                      </a:rPr>
                      <m:t>先</m:t>
                    </m:r>
                  </m:oMath>
                </a14:m>
                <a:r>
                  <a:rPr lang="zh-CN" altLang="en-US" b="1" dirty="0">
                    <a:solidFill>
                      <a:schemeClr val="tx1"/>
                    </a:solidFill>
                    <a:latin typeface="宋体" panose="02010600030101010101" pitchFamily="2" charset="-122"/>
                    <a:ea typeface="宋体" panose="02010600030101010101" pitchFamily="2" charset="-122"/>
                  </a:rPr>
                  <a:t>向下递推（递归）到最底层</a:t>
                </a:r>
              </a:p>
            </p:txBody>
          </p:sp>
        </mc:Choice>
        <mc:Fallback xmlns="">
          <p:sp>
            <p:nvSpPr>
              <p:cNvPr id="94" name="文本框 93">
                <a:extLst>
                  <a:ext uri="{FF2B5EF4-FFF2-40B4-BE49-F238E27FC236}">
                    <a16:creationId xmlns:a16="http://schemas.microsoft.com/office/drawing/2014/main" id="{34AB8FE3-EE01-4878-AF0A-68D784FEE00E}"/>
                  </a:ext>
                </a:extLst>
              </p:cNvPr>
              <p:cNvSpPr txBox="1">
                <a:spLocks noRot="1" noChangeAspect="1" noMove="1" noResize="1" noEditPoints="1" noAdjustHandles="1" noChangeArrowheads="1" noChangeShapeType="1" noTextEdit="1"/>
              </p:cNvSpPr>
              <p:nvPr/>
            </p:nvSpPr>
            <p:spPr>
              <a:xfrm>
                <a:off x="-60439" y="394795"/>
                <a:ext cx="3193924" cy="369332"/>
              </a:xfrm>
              <a:prstGeom prst="rect">
                <a:avLst/>
              </a:prstGeom>
              <a:blipFill>
                <a:blip r:embed="rId19"/>
                <a:stretch>
                  <a:fillRect l="-573" t="-13333" r="-1718"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085AE69D-BCD5-4163-A752-B5535C4E9774}"/>
                  </a:ext>
                </a:extLst>
              </p:cNvPr>
              <p:cNvSpPr txBox="1"/>
              <p:nvPr/>
            </p:nvSpPr>
            <p:spPr>
              <a:xfrm>
                <a:off x="8998076" y="6304514"/>
                <a:ext cx="3193924" cy="400110"/>
              </a:xfrm>
              <a:prstGeom prst="rect">
                <a:avLst/>
              </a:prstGeom>
              <a:noFill/>
            </p:spPr>
            <p:txBody>
              <a:bodyPr wrap="square">
                <a:spAutoFit/>
              </a:bodyPr>
              <a:lstStyle/>
              <a:p>
                <a:pPr algn="ctr"/>
                <a14:m>
                  <m:oMath xmlns:m="http://schemas.openxmlformats.org/officeDocument/2006/math">
                    <m:r>
                      <a:rPr lang="zh-CN" altLang="en-US" sz="2000" b="1" i="1">
                        <a:latin typeface="Cambria Math" panose="02040503050406030204" pitchFamily="18" charset="0"/>
                      </a:rPr>
                      <m:t>向上</m:t>
                    </m:r>
                  </m:oMath>
                </a14:m>
                <a:r>
                  <a:rPr lang="zh-CN" altLang="en-US" sz="2000" b="1" dirty="0">
                    <a:solidFill>
                      <a:schemeClr val="tx1"/>
                    </a:solidFill>
                    <a:latin typeface="宋体" panose="02010600030101010101" pitchFamily="2" charset="-122"/>
                    <a:ea typeface="宋体" panose="02010600030101010101" pitchFamily="2" charset="-122"/>
                  </a:rPr>
                  <a:t>回溯计算</a:t>
                </a:r>
              </a:p>
            </p:txBody>
          </p:sp>
        </mc:Choice>
        <mc:Fallback xmlns="">
          <p:sp>
            <p:nvSpPr>
              <p:cNvPr id="95" name="文本框 94">
                <a:extLst>
                  <a:ext uri="{FF2B5EF4-FFF2-40B4-BE49-F238E27FC236}">
                    <a16:creationId xmlns:a16="http://schemas.microsoft.com/office/drawing/2014/main" id="{085AE69D-BCD5-4163-A752-B5535C4E9774}"/>
                  </a:ext>
                </a:extLst>
              </p:cNvPr>
              <p:cNvSpPr txBox="1">
                <a:spLocks noRot="1" noChangeAspect="1" noMove="1" noResize="1" noEditPoints="1" noAdjustHandles="1" noChangeArrowheads="1" noChangeShapeType="1" noTextEdit="1"/>
              </p:cNvSpPr>
              <p:nvPr/>
            </p:nvSpPr>
            <p:spPr>
              <a:xfrm>
                <a:off x="8998076" y="6304514"/>
                <a:ext cx="3193924" cy="400110"/>
              </a:xfrm>
              <a:prstGeom prst="rect">
                <a:avLst/>
              </a:prstGeom>
              <a:blipFill>
                <a:blip r:embed="rId20"/>
                <a:stretch>
                  <a:fillRect t="-10606" b="-2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501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E7C8615-BBC4-4085-8C46-0881CC2AE1B1}"/>
              </a:ext>
            </a:extLst>
          </p:cNvPr>
          <p:cNvSpPr txBox="1"/>
          <p:nvPr/>
        </p:nvSpPr>
        <p:spPr>
          <a:xfrm>
            <a:off x="188649" y="520512"/>
            <a:ext cx="9748927" cy="1015663"/>
          </a:xfrm>
          <a:prstGeom prst="rect">
            <a:avLst/>
          </a:prstGeom>
          <a:noFill/>
        </p:spPr>
        <p:txBody>
          <a:bodyPr wrap="square">
            <a:spAutoFit/>
          </a:bodyPr>
          <a:lstStyle/>
          <a:p>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走样的定义：使用离散的量表示连续的量所引起的失真现象称为走样</a:t>
            </a:r>
            <a:endPar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endParaRPr>
          </a:p>
          <a:p>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algn="l"/>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反走样的定义：用于减小或消除走样的技术称为反走样</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a:extLst>
              <a:ext uri="{FF2B5EF4-FFF2-40B4-BE49-F238E27FC236}">
                <a16:creationId xmlns:a16="http://schemas.microsoft.com/office/drawing/2014/main" id="{0B0318E1-FEA9-42D8-9A1D-00157C44E32C}"/>
              </a:ext>
            </a:extLst>
          </p:cNvPr>
          <p:cNvSpPr txBox="1"/>
          <p:nvPr/>
        </p:nvSpPr>
        <p:spPr>
          <a:xfrm>
            <a:off x="188649" y="2151727"/>
            <a:ext cx="11618651" cy="3477875"/>
          </a:xfrm>
          <a:prstGeom prst="rect">
            <a:avLst/>
          </a:prstGeom>
          <a:noFill/>
        </p:spPr>
        <p:txBody>
          <a:bodyPr wrap="square">
            <a:spAutoFit/>
          </a:bodyPr>
          <a:lstStyle/>
          <a:p>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反走样常用的方法：</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marL="457200" lvl="0" indent="-457200">
              <a:buAutoNum type="arabicPeriod"/>
              <a:tabLst>
                <a:tab pos="457200" algn="l"/>
              </a:tabLst>
            </a:pPr>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提高分辨率（只能减轻不能消除锯齿问题）</a:t>
            </a:r>
            <a:endPar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endParaRPr>
          </a:p>
          <a:p>
            <a:pPr marL="457200" lvl="0" indent="-457200">
              <a:buAutoNum type="arabicPeriod"/>
              <a:tabLst>
                <a:tab pos="457200" algn="l"/>
              </a:tabLst>
            </a:pP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2. </a:t>
            </a:r>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区域采样</a:t>
            </a:r>
            <a:endPar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endParaRPr>
          </a:p>
          <a:p>
            <a:pPr marL="342900" lvl="0" indent="-342900">
              <a:tabLst>
                <a:tab pos="457200" algn="l"/>
              </a:tabLst>
            </a:pPr>
            <a:r>
              <a:rPr lang="en-US" altLang="zh-CN" sz="2000" dirty="0">
                <a:solidFill>
                  <a:srgbClr val="000000"/>
                </a:solidFill>
                <a:latin typeface="宋体" panose="02010600030101010101" pitchFamily="2" charset="-122"/>
                <a:ea typeface="宋体" panose="02010600030101010101" pitchFamily="2" charset="-122"/>
                <a:cs typeface="Open Sans" panose="020B0606030504020204" pitchFamily="34" charset="0"/>
              </a:rPr>
              <a:t>	</a:t>
            </a:r>
            <a:r>
              <a:rPr lang="zh-CN" altLang="en-US" sz="2000" dirty="0">
                <a:solidFill>
                  <a:srgbClr val="000000"/>
                </a:solidFill>
                <a:latin typeface="宋体" panose="02010600030101010101" pitchFamily="2" charset="-122"/>
                <a:ea typeface="宋体" panose="02010600030101010101" pitchFamily="2" charset="-122"/>
                <a:cs typeface="Open Sans" panose="020B0606030504020204" pitchFamily="34" charset="0"/>
              </a:rPr>
              <a:t>优点：</a:t>
            </a:r>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有时可以划分为多个子像素，计算中心点落在直线段内子像素的个数，用于估计面积的</a:t>
            </a:r>
            <a:r>
              <a:rPr lang="zh-CN" altLang="zh-CN" sz="2000" dirty="0">
                <a:solidFill>
                  <a:srgbClr val="FF0000"/>
                </a:solidFill>
                <a:effectLst/>
                <a:latin typeface="宋体" panose="02010600030101010101" pitchFamily="2" charset="-122"/>
                <a:ea typeface="宋体" panose="02010600030101010101" pitchFamily="2" charset="-122"/>
                <a:cs typeface="Open Sans" panose="020B0606030504020204" pitchFamily="34" charset="0"/>
              </a:rPr>
              <a:t>近似值</a:t>
            </a:r>
            <a:r>
              <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a:t>
            </a:r>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最后将屏幕中像素的亮度置为最大灰度值乘以相交区域的面积近似值</a:t>
            </a:r>
            <a:r>
              <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a:t>
            </a:r>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反走样的效果较好</a:t>
            </a:r>
            <a:endPar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endParaRPr>
          </a:p>
          <a:p>
            <a:pPr marL="342900" lvl="0" indent="-342900">
              <a:tabLst>
                <a:tab pos="457200" algn="l"/>
              </a:tabLst>
            </a:pP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	</a:t>
            </a:r>
            <a:r>
              <a:rPr lang="zh-CN" altLang="en-US"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缺点：</a:t>
            </a:r>
            <a:r>
              <a:rPr lang="zh-CN" altLang="zh-CN" sz="2000" dirty="0">
                <a:solidFill>
                  <a:srgbClr val="FF0000"/>
                </a:solidFill>
                <a:effectLst/>
                <a:latin typeface="宋体" panose="02010600030101010101" pitchFamily="2" charset="-122"/>
                <a:ea typeface="宋体" panose="02010600030101010101" pitchFamily="2" charset="-122"/>
                <a:cs typeface="Open Sans" panose="020B0606030504020204" pitchFamily="34" charset="0"/>
              </a:rPr>
              <a:t>像素</a:t>
            </a:r>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的亮度与相交区域的面积成正比，而与相交区域落在像素的位置无关，仍会产生锯齿效应</a:t>
            </a:r>
            <a:r>
              <a:rPr lang="zh-CN" altLang="en-US" sz="2000" dirty="0">
                <a:latin typeface="宋体" panose="02010600030101010101" pitchFamily="2" charset="-122"/>
                <a:ea typeface="宋体" panose="02010600030101010101" pitchFamily="2" charset="-122"/>
                <a:cs typeface="Open Sans" panose="020B0606030504020204" pitchFamily="34" charset="0"/>
              </a:rPr>
              <a:t>，</a:t>
            </a:r>
            <a:r>
              <a:rPr lang="zh-CN" altLang="zh-CN" sz="2000" dirty="0">
                <a:solidFill>
                  <a:srgbClr val="FF0000"/>
                </a:solidFill>
                <a:effectLst/>
                <a:latin typeface="宋体" panose="02010600030101010101" pitchFamily="2" charset="-122"/>
                <a:ea typeface="宋体" panose="02010600030101010101" pitchFamily="2" charset="-122"/>
                <a:cs typeface="Open Sans" panose="020B0606030504020204" pitchFamily="34" charset="0"/>
              </a:rPr>
              <a:t>直线</a:t>
            </a:r>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条上沿着理想直线方向上的相邻两个像素有时会有较大的灰度差</a:t>
            </a:r>
            <a:endPar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endParaRPr>
          </a:p>
          <a:p>
            <a:pPr marL="342900" lvl="0" indent="-342900">
              <a:tabLst>
                <a:tab pos="457200" algn="l"/>
              </a:tabLst>
            </a:pP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tabLst>
                <a:tab pos="457200" algn="l"/>
              </a:tabLst>
            </a:pPr>
            <a:r>
              <a:rPr lang="en-US"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3. </a:t>
            </a:r>
            <a:r>
              <a:rPr lang="zh-CN" altLang="zh-CN" sz="2000" dirty="0">
                <a:solidFill>
                  <a:srgbClr val="000000"/>
                </a:solidFill>
                <a:effectLst/>
                <a:latin typeface="宋体" panose="02010600030101010101" pitchFamily="2" charset="-122"/>
                <a:ea typeface="宋体" panose="02010600030101010101" pitchFamily="2" charset="-122"/>
                <a:cs typeface="Open Sans" panose="020B0606030504020204" pitchFamily="34" charset="0"/>
              </a:rPr>
              <a:t>加权区域采样</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82449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54D3E6F-9717-4F17-8CFF-64C1127D71DA}"/>
              </a:ext>
            </a:extLst>
          </p:cNvPr>
          <p:cNvSpPr txBox="1"/>
          <p:nvPr/>
        </p:nvSpPr>
        <p:spPr>
          <a:xfrm>
            <a:off x="289560" y="537470"/>
            <a:ext cx="9494520" cy="4401205"/>
          </a:xfrm>
          <a:prstGeom prst="rect">
            <a:avLst/>
          </a:prstGeom>
          <a:noFill/>
        </p:spPr>
        <p:txBody>
          <a:bodyPr wrap="square">
            <a:spAutoFit/>
          </a:bodyPr>
          <a:lstStyle/>
          <a:p>
            <a:pPr>
              <a:tabLst>
                <a:tab pos="2637155" algn="ctr"/>
              </a:tabLst>
            </a:pPr>
            <a:r>
              <a:rPr lang="en-US" altLang="zh-CN" sz="2000" b="1" kern="100" dirty="0" err="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Phong</a:t>
            </a:r>
            <a:r>
              <a:rPr lang="zh-CN" altLang="en-US"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简单光照明模型</a:t>
            </a:r>
            <a:endParaRPr lang="en-US"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tabLst>
                <a:tab pos="2637155" algn="ctr"/>
              </a:tabLst>
            </a:pPr>
            <a:endParaRPr lang="en-US"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zh-CN" altLang="en-US" sz="20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模型假设</a:t>
            </a:r>
            <a:endParaRPr lang="zh-CN"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光源假定位点光源</a:t>
            </a: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反射作用被细分为镜面反射和漫反射</a:t>
            </a: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只考虑物体对直接光照的反射作用，物体之间的光反射作用使用环境光统一表示</a:t>
            </a: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 </a:t>
            </a:r>
          </a:p>
          <a:p>
            <a:pPr algn="just">
              <a:tabLst>
                <a:tab pos="2637155" algn="ctr"/>
              </a:tabLst>
            </a:pPr>
            <a:r>
              <a:rPr lang="zh-CN" altLang="en-US"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模型缺点</a:t>
            </a:r>
            <a:endParaRPr lang="zh-CN"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1. </a:t>
            </a:r>
            <a:r>
              <a:rPr lang="en-US" altLang="zh-CN" sz="2000" b="1" kern="100" dirty="0" err="1">
                <a:effectLst/>
                <a:latin typeface="宋体" panose="02010600030101010101" pitchFamily="2" charset="-122"/>
                <a:ea typeface="宋体" panose="02010600030101010101" pitchFamily="2" charset="-122"/>
                <a:cs typeface="Times New Roman" panose="02020603050405020304" pitchFamily="18" charset="0"/>
              </a:rPr>
              <a:t>Phong</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模型提显示出的物体像塑料，没有质感</a:t>
            </a: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环境光只是常量，没有考虑物体之间相互的反射光</a:t>
            </a: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镜面反射的颜色是光源的颜色，与物体的材质无关</a:t>
            </a: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4. </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镜面反射的计算在入射角很大时会产生失真</a:t>
            </a:r>
          </a:p>
          <a:p>
            <a:pPr algn="just">
              <a:tabLst>
                <a:tab pos="2637155" algn="ctr"/>
              </a:tabLs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5. </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是经验模型，与真实的物理模型存在偏差</a:t>
            </a:r>
          </a:p>
        </p:txBody>
      </p:sp>
    </p:spTree>
    <p:extLst>
      <p:ext uri="{BB962C8B-B14F-4D97-AF65-F5344CB8AC3E}">
        <p14:creationId xmlns:p14="http://schemas.microsoft.com/office/powerpoint/2010/main" val="380376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F05370-B22D-4350-B90D-66DCCD600F56}"/>
              </a:ext>
            </a:extLst>
          </p:cNvPr>
          <p:cNvSpPr txBox="1"/>
          <p:nvPr/>
        </p:nvSpPr>
        <p:spPr>
          <a:xfrm>
            <a:off x="3714" y="337298"/>
            <a:ext cx="9250680" cy="2246769"/>
          </a:xfrm>
          <a:prstGeom prst="rect">
            <a:avLst/>
          </a:prstGeom>
          <a:noFill/>
        </p:spPr>
        <p:txBody>
          <a:bodyPr wrap="square">
            <a:spAutoFit/>
          </a:bodyPr>
          <a:lstStyle/>
          <a:p>
            <a:pPr algn="just">
              <a:tabLst>
                <a:tab pos="2637155" algn="ctr"/>
              </a:tabLst>
            </a:pPr>
            <a:r>
              <a:rPr lang="en-US" altLang="zh-CN" sz="2000" b="1" kern="100" dirty="0" err="1">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Gourand</a:t>
            </a:r>
            <a:r>
              <a:rPr lang="zh-CN" altLang="en-US"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明暗处理模型</a:t>
            </a:r>
            <a:endParaRPr lang="en-US"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计算多边形顶点的平均法向</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使用</a:t>
            </a:r>
            <a:r>
              <a:rPr lang="en-US" altLang="zh-CN" sz="2000" kern="100" dirty="0" err="1">
                <a:effectLst/>
                <a:latin typeface="宋体" panose="02010600030101010101" pitchFamily="2" charset="-122"/>
                <a:ea typeface="宋体" panose="02010600030101010101" pitchFamily="2" charset="-122"/>
                <a:cs typeface="Times New Roman" panose="02020603050405020304" pitchFamily="18" charset="0"/>
              </a:rPr>
              <a:t>Phong</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光照明模型计算顶点的平均光强</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插值计算离散边上的各点的光强</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4.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插值计算多边形内部各点的光强</a:t>
            </a:r>
          </a:p>
          <a:p>
            <a:pPr algn="just">
              <a:tabLst>
                <a:tab pos="2637155" algn="ctr"/>
              </a:tabLst>
            </a:pP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321857D6-832E-4A93-BD95-8CFBD672C48F}"/>
              </a:ext>
            </a:extLst>
          </p:cNvPr>
          <p:cNvSpPr txBox="1"/>
          <p:nvPr/>
        </p:nvSpPr>
        <p:spPr>
          <a:xfrm>
            <a:off x="-1" y="2645622"/>
            <a:ext cx="12419635" cy="1631216"/>
          </a:xfrm>
          <a:prstGeom prst="rect">
            <a:avLst/>
          </a:prstGeom>
          <a:noFill/>
        </p:spPr>
        <p:txBody>
          <a:bodyPr wrap="square">
            <a:spAutoFit/>
          </a:bodyPr>
          <a:lstStyle/>
          <a:p>
            <a:pPr algn="just">
              <a:tabLst>
                <a:tab pos="2637155" algn="ctr"/>
              </a:tabLst>
            </a:pPr>
            <a:r>
              <a:rPr lang="en-US" altLang="zh-CN" sz="2000" b="1"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Phong</a:t>
            </a:r>
            <a:r>
              <a:rPr lang="zh-CN" altLang="en-US" sz="20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明暗处理模型</a:t>
            </a:r>
            <a:endParaRPr lang="zh-CN"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保留双线性插值，对多边形上的点和内域中的各点都采用增量法</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对顶点的法向量进行插值，而顶点的法向量使用相邻多边形的法向量的平均值</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由插值得到的法向量，计算每一个像素的光亮度</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4.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假定光源与视点在无穷远处，光强只是法向量的函数</a:t>
            </a:r>
          </a:p>
        </p:txBody>
      </p:sp>
      <p:sp>
        <p:nvSpPr>
          <p:cNvPr id="8" name="文本框 7">
            <a:extLst>
              <a:ext uri="{FF2B5EF4-FFF2-40B4-BE49-F238E27FC236}">
                <a16:creationId xmlns:a16="http://schemas.microsoft.com/office/drawing/2014/main" id="{4DFB8C97-A216-4F25-8F13-844E17C5020B}"/>
              </a:ext>
            </a:extLst>
          </p:cNvPr>
          <p:cNvSpPr txBox="1"/>
          <p:nvPr/>
        </p:nvSpPr>
        <p:spPr>
          <a:xfrm>
            <a:off x="0" y="5043214"/>
            <a:ext cx="6096000" cy="1631216"/>
          </a:xfrm>
          <a:prstGeom prst="rect">
            <a:avLst/>
          </a:prstGeom>
          <a:noFill/>
        </p:spPr>
        <p:txBody>
          <a:bodyPr wrap="square">
            <a:spAutoFit/>
          </a:bodyPr>
          <a:lstStyle/>
          <a:p>
            <a:pPr algn="just">
              <a:tabLst>
                <a:tab pos="2637155" algn="ctr"/>
              </a:tabLst>
            </a:pPr>
            <a:r>
              <a:rPr lang="zh-CN"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两种算法的对比</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双线性光强插值能够有效的显示漫反射效果，且计算量小</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双线性法向插值可以产生正确的高光区域，但是计算量大</a:t>
            </a:r>
          </a:p>
        </p:txBody>
      </p:sp>
      <p:sp>
        <p:nvSpPr>
          <p:cNvPr id="10" name="文本框 9">
            <a:extLst>
              <a:ext uri="{FF2B5EF4-FFF2-40B4-BE49-F238E27FC236}">
                <a16:creationId xmlns:a16="http://schemas.microsoft.com/office/drawing/2014/main" id="{F13D9E6F-8563-4B9F-A024-DAB52945FC0E}"/>
              </a:ext>
            </a:extLst>
          </p:cNvPr>
          <p:cNvSpPr txBox="1"/>
          <p:nvPr/>
        </p:nvSpPr>
        <p:spPr>
          <a:xfrm>
            <a:off x="6435524" y="5043214"/>
            <a:ext cx="5756476" cy="1631216"/>
          </a:xfrm>
          <a:prstGeom prst="rect">
            <a:avLst/>
          </a:prstGeom>
          <a:noFill/>
        </p:spPr>
        <p:txBody>
          <a:bodyPr wrap="square">
            <a:spAutoFit/>
          </a:bodyPr>
          <a:lstStyle/>
          <a:p>
            <a:pPr algn="just">
              <a:tabLst>
                <a:tab pos="2637155" algn="ctr"/>
              </a:tabLst>
            </a:pPr>
            <a:r>
              <a:rPr lang="zh-CN"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两种算法的缺点</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两种模型得到的物体变圆轮廓是折线而不是光滑曲线</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由于透视的原因，使等间距扫描线产生不均匀的效果</a:t>
            </a:r>
          </a:p>
        </p:txBody>
      </p:sp>
    </p:spTree>
    <p:extLst>
      <p:ext uri="{BB962C8B-B14F-4D97-AF65-F5344CB8AC3E}">
        <p14:creationId xmlns:p14="http://schemas.microsoft.com/office/powerpoint/2010/main" val="227292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a:extLst>
              <a:ext uri="{FF2B5EF4-FFF2-40B4-BE49-F238E27FC236}">
                <a16:creationId xmlns:a16="http://schemas.microsoft.com/office/drawing/2014/main" id="{C2CE1A9F-7029-42B0-81D0-3C8939245B45}"/>
              </a:ext>
            </a:extLst>
          </p:cNvPr>
          <p:cNvPicPr>
            <a:picLocks noChangeAspect="1"/>
          </p:cNvPicPr>
          <p:nvPr/>
        </p:nvPicPr>
        <p:blipFill>
          <a:blip r:embed="rId2"/>
          <a:stretch>
            <a:fillRect/>
          </a:stretch>
        </p:blipFill>
        <p:spPr>
          <a:xfrm>
            <a:off x="1317265" y="147512"/>
            <a:ext cx="6976824" cy="6033137"/>
          </a:xfrm>
          <a:prstGeom prst="rect">
            <a:avLst/>
          </a:prstGeom>
        </p:spPr>
      </p:pic>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4FE13AB6-8FC0-4B6F-A25D-B596B4DF2A00}"/>
                  </a:ext>
                </a:extLst>
              </p:cNvPr>
              <p:cNvSpPr txBox="1"/>
              <p:nvPr/>
            </p:nvSpPr>
            <p:spPr>
              <a:xfrm>
                <a:off x="4061243" y="1038687"/>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𝜏</m:t>
                          </m:r>
                        </m:e>
                        <m:sub>
                          <m:r>
                            <a:rPr lang="zh-CN" altLang="en-US" i="1">
                              <a:latin typeface="Cambria Math" panose="02040503050406030204" pitchFamily="18" charset="0"/>
                            </a:rPr>
                            <m:t>𝑗</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e>
                          </m:d>
                        </m:sup>
                      </m:sSubSup>
                    </m:oMath>
                  </m:oMathPara>
                </a14:m>
                <a:endParaRPr lang="zh-CN" altLang="en-US" dirty="0"/>
              </a:p>
            </p:txBody>
          </p:sp>
        </mc:Choice>
        <mc:Fallback xmlns="">
          <p:sp>
            <p:nvSpPr>
              <p:cNvPr id="50" name="文本框 49">
                <a:extLst>
                  <a:ext uri="{FF2B5EF4-FFF2-40B4-BE49-F238E27FC236}">
                    <a16:creationId xmlns:a16="http://schemas.microsoft.com/office/drawing/2014/main" id="{4FE13AB6-8FC0-4B6F-A25D-B596B4DF2A00}"/>
                  </a:ext>
                </a:extLst>
              </p:cNvPr>
              <p:cNvSpPr txBox="1">
                <a:spLocks noRot="1" noChangeAspect="1" noMove="1" noResize="1" noEditPoints="1" noAdjustHandles="1" noChangeArrowheads="1" noChangeShapeType="1" noTextEdit="1"/>
              </p:cNvSpPr>
              <p:nvPr/>
            </p:nvSpPr>
            <p:spPr>
              <a:xfrm>
                <a:off x="4061243" y="1038687"/>
                <a:ext cx="530440" cy="473719"/>
              </a:xfrm>
              <a:prstGeom prst="rect">
                <a:avLst/>
              </a:prstGeom>
              <a:blipFill>
                <a:blip r:embed="rId3"/>
                <a:stretch>
                  <a:fillRect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6A2B7CE5-E2ED-4D0E-BCA0-D4D0DDE2EADD}"/>
                  </a:ext>
                </a:extLst>
              </p:cNvPr>
              <p:cNvSpPr txBox="1"/>
              <p:nvPr/>
            </p:nvSpPr>
            <p:spPr>
              <a:xfrm>
                <a:off x="2843073" y="2720546"/>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𝜏</m:t>
                          </m:r>
                        </m:e>
                        <m:sub>
                          <m:r>
                            <a:rPr lang="zh-CN" altLang="en-US" i="1">
                              <a:latin typeface="Cambria Math" panose="02040503050406030204" pitchFamily="18" charset="0"/>
                            </a:rPr>
                            <m:t>𝑗</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1</m:t>
                              </m:r>
                            </m:e>
                          </m:d>
                        </m:sup>
                      </m:sSubSup>
                    </m:oMath>
                  </m:oMathPara>
                </a14:m>
                <a:endParaRPr lang="zh-CN" altLang="en-US" dirty="0"/>
              </a:p>
            </p:txBody>
          </p:sp>
        </mc:Choice>
        <mc:Fallback xmlns="">
          <p:sp>
            <p:nvSpPr>
              <p:cNvPr id="51" name="文本框 50">
                <a:extLst>
                  <a:ext uri="{FF2B5EF4-FFF2-40B4-BE49-F238E27FC236}">
                    <a16:creationId xmlns:a16="http://schemas.microsoft.com/office/drawing/2014/main" id="{6A2B7CE5-E2ED-4D0E-BCA0-D4D0DDE2EADD}"/>
                  </a:ext>
                </a:extLst>
              </p:cNvPr>
              <p:cNvSpPr txBox="1">
                <a:spLocks noRot="1" noChangeAspect="1" noMove="1" noResize="1" noEditPoints="1" noAdjustHandles="1" noChangeArrowheads="1" noChangeShapeType="1" noTextEdit="1"/>
              </p:cNvSpPr>
              <p:nvPr/>
            </p:nvSpPr>
            <p:spPr>
              <a:xfrm>
                <a:off x="2843073" y="2720546"/>
                <a:ext cx="530440" cy="473719"/>
              </a:xfrm>
              <a:prstGeom prst="rect">
                <a:avLst/>
              </a:prstGeom>
              <a:blipFill>
                <a:blip r:embed="rId4"/>
                <a:stretch>
                  <a:fillRect r="-8046"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D04354CF-ED57-4A83-B0EB-50A5781B6781}"/>
                  </a:ext>
                </a:extLst>
              </p:cNvPr>
              <p:cNvSpPr txBox="1"/>
              <p:nvPr/>
            </p:nvSpPr>
            <p:spPr>
              <a:xfrm>
                <a:off x="1902045" y="4577297"/>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𝜏</m:t>
                          </m:r>
                        </m:e>
                        <m:sub>
                          <m:r>
                            <a:rPr lang="zh-CN" altLang="en-US" i="1">
                              <a:latin typeface="Cambria Math" panose="02040503050406030204" pitchFamily="18" charset="0"/>
                            </a:rPr>
                            <m:t>𝑗</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2</m:t>
                              </m:r>
                            </m:e>
                          </m:d>
                        </m:sup>
                      </m:sSubSup>
                    </m:oMath>
                  </m:oMathPara>
                </a14:m>
                <a:endParaRPr lang="zh-CN" altLang="en-US" dirty="0"/>
              </a:p>
            </p:txBody>
          </p:sp>
        </mc:Choice>
        <mc:Fallback xmlns="">
          <p:sp>
            <p:nvSpPr>
              <p:cNvPr id="52" name="文本框 51">
                <a:extLst>
                  <a:ext uri="{FF2B5EF4-FFF2-40B4-BE49-F238E27FC236}">
                    <a16:creationId xmlns:a16="http://schemas.microsoft.com/office/drawing/2014/main" id="{D04354CF-ED57-4A83-B0EB-50A5781B6781}"/>
                  </a:ext>
                </a:extLst>
              </p:cNvPr>
              <p:cNvSpPr txBox="1">
                <a:spLocks noRot="1" noChangeAspect="1" noMove="1" noResize="1" noEditPoints="1" noAdjustHandles="1" noChangeArrowheads="1" noChangeShapeType="1" noTextEdit="1"/>
              </p:cNvSpPr>
              <p:nvPr/>
            </p:nvSpPr>
            <p:spPr>
              <a:xfrm>
                <a:off x="1902045" y="4577297"/>
                <a:ext cx="530440" cy="473719"/>
              </a:xfrm>
              <a:prstGeom prst="rect">
                <a:avLst/>
              </a:prstGeom>
              <a:blipFill>
                <a:blip r:embed="rId5"/>
                <a:stretch>
                  <a:fillRect r="-8046" b="-5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A367B260-763D-4695-B06C-67B7C030DA10}"/>
                  </a:ext>
                </a:extLst>
              </p:cNvPr>
              <p:cNvSpPr txBox="1"/>
              <p:nvPr/>
            </p:nvSpPr>
            <p:spPr>
              <a:xfrm>
                <a:off x="3108293" y="4542211"/>
                <a:ext cx="853367"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1</m:t>
                          </m:r>
                          <m:r>
                            <a:rPr lang="en-US" altLang="zh-CN" i="1">
                              <a:solidFill>
                                <a:srgbClr val="836967"/>
                              </a:solidFill>
                              <a:latin typeface="Cambria Math" panose="02040503050406030204" pitchFamily="18" charset="0"/>
                            </a:rPr>
                            <m:t>−</m:t>
                          </m:r>
                          <m:r>
                            <a:rPr lang="zh-CN" altLang="en-US" i="1">
                              <a:latin typeface="Cambria Math" panose="02040503050406030204" pitchFamily="18" charset="0"/>
                            </a:rPr>
                            <m:t>𝜏</m:t>
                          </m:r>
                        </m:e>
                        <m:sub>
                          <m:r>
                            <a:rPr lang="zh-CN" altLang="en-US" i="1">
                              <a:latin typeface="Cambria Math" panose="02040503050406030204" pitchFamily="18" charset="0"/>
                            </a:rPr>
                            <m:t>𝑗</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2</m:t>
                              </m:r>
                            </m:e>
                          </m:d>
                        </m:sup>
                      </m:sSubSup>
                    </m:oMath>
                  </m:oMathPara>
                </a14:m>
                <a:endParaRPr lang="zh-CN" altLang="en-US" dirty="0"/>
              </a:p>
            </p:txBody>
          </p:sp>
        </mc:Choice>
        <mc:Fallback xmlns="">
          <p:sp>
            <p:nvSpPr>
              <p:cNvPr id="59" name="文本框 58">
                <a:extLst>
                  <a:ext uri="{FF2B5EF4-FFF2-40B4-BE49-F238E27FC236}">
                    <a16:creationId xmlns:a16="http://schemas.microsoft.com/office/drawing/2014/main" id="{A367B260-763D-4695-B06C-67B7C030DA10}"/>
                  </a:ext>
                </a:extLst>
              </p:cNvPr>
              <p:cNvSpPr txBox="1">
                <a:spLocks noRot="1" noChangeAspect="1" noMove="1" noResize="1" noEditPoints="1" noAdjustHandles="1" noChangeArrowheads="1" noChangeShapeType="1" noTextEdit="1"/>
              </p:cNvSpPr>
              <p:nvPr/>
            </p:nvSpPr>
            <p:spPr>
              <a:xfrm>
                <a:off x="3108293" y="4542211"/>
                <a:ext cx="853367" cy="473719"/>
              </a:xfrm>
              <a:prstGeom prst="rect">
                <a:avLst/>
              </a:prstGeom>
              <a:blipFill>
                <a:blip r:embed="rId6"/>
                <a:stretch>
                  <a:fillRect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0589E1B7-1224-4BB2-B23B-922BC1DF4359}"/>
                  </a:ext>
                </a:extLst>
              </p:cNvPr>
              <p:cNvSpPr txBox="1"/>
              <p:nvPr/>
            </p:nvSpPr>
            <p:spPr>
              <a:xfrm>
                <a:off x="4105633" y="4533333"/>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𝜏</m:t>
                          </m:r>
                        </m:e>
                        <m:sub>
                          <m:r>
                            <a:rPr lang="zh-CN" altLang="en-US"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1</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2</m:t>
                              </m:r>
                            </m:e>
                          </m:d>
                        </m:sup>
                      </m:sSubSup>
                    </m:oMath>
                  </m:oMathPara>
                </a14:m>
                <a:endParaRPr lang="zh-CN" altLang="en-US" dirty="0"/>
              </a:p>
            </p:txBody>
          </p:sp>
        </mc:Choice>
        <mc:Fallback xmlns="">
          <p:sp>
            <p:nvSpPr>
              <p:cNvPr id="60" name="文本框 59">
                <a:extLst>
                  <a:ext uri="{FF2B5EF4-FFF2-40B4-BE49-F238E27FC236}">
                    <a16:creationId xmlns:a16="http://schemas.microsoft.com/office/drawing/2014/main" id="{0589E1B7-1224-4BB2-B23B-922BC1DF4359}"/>
                  </a:ext>
                </a:extLst>
              </p:cNvPr>
              <p:cNvSpPr txBox="1">
                <a:spLocks noRot="1" noChangeAspect="1" noMove="1" noResize="1" noEditPoints="1" noAdjustHandles="1" noChangeArrowheads="1" noChangeShapeType="1" noTextEdit="1"/>
              </p:cNvSpPr>
              <p:nvPr/>
            </p:nvSpPr>
            <p:spPr>
              <a:xfrm>
                <a:off x="4105633" y="4533333"/>
                <a:ext cx="530440" cy="473719"/>
              </a:xfrm>
              <a:prstGeom prst="rect">
                <a:avLst/>
              </a:prstGeom>
              <a:blipFill>
                <a:blip r:embed="rId7"/>
                <a:stretch>
                  <a:fillRect r="-6818" b="-64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79B649F7-7361-4F42-A5B4-E948F2D8D9B8}"/>
                  </a:ext>
                </a:extLst>
              </p:cNvPr>
              <p:cNvSpPr txBox="1"/>
              <p:nvPr/>
            </p:nvSpPr>
            <p:spPr>
              <a:xfrm>
                <a:off x="5077110" y="4542210"/>
                <a:ext cx="853367"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1</m:t>
                          </m:r>
                          <m:r>
                            <a:rPr lang="en-US" altLang="zh-CN" i="1">
                              <a:solidFill>
                                <a:srgbClr val="836967"/>
                              </a:solidFill>
                              <a:latin typeface="Cambria Math" panose="02040503050406030204" pitchFamily="18" charset="0"/>
                            </a:rPr>
                            <m:t>−</m:t>
                          </m:r>
                          <m:r>
                            <a:rPr lang="zh-CN" altLang="en-US" i="1">
                              <a:latin typeface="Cambria Math" panose="02040503050406030204" pitchFamily="18" charset="0"/>
                            </a:rPr>
                            <m:t>𝜏</m:t>
                          </m:r>
                        </m:e>
                        <m:sub>
                          <m:r>
                            <a:rPr lang="zh-CN" altLang="en-US"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1</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2</m:t>
                              </m:r>
                            </m:e>
                          </m:d>
                        </m:sup>
                      </m:sSubSup>
                    </m:oMath>
                  </m:oMathPara>
                </a14:m>
                <a:endParaRPr lang="zh-CN" altLang="en-US" dirty="0"/>
              </a:p>
            </p:txBody>
          </p:sp>
        </mc:Choice>
        <mc:Fallback xmlns="">
          <p:sp>
            <p:nvSpPr>
              <p:cNvPr id="61" name="文本框 60">
                <a:extLst>
                  <a:ext uri="{FF2B5EF4-FFF2-40B4-BE49-F238E27FC236}">
                    <a16:creationId xmlns:a16="http://schemas.microsoft.com/office/drawing/2014/main" id="{79B649F7-7361-4F42-A5B4-E948F2D8D9B8}"/>
                  </a:ext>
                </a:extLst>
              </p:cNvPr>
              <p:cNvSpPr txBox="1">
                <a:spLocks noRot="1" noChangeAspect="1" noMove="1" noResize="1" noEditPoints="1" noAdjustHandles="1" noChangeArrowheads="1" noChangeShapeType="1" noTextEdit="1"/>
              </p:cNvSpPr>
              <p:nvPr/>
            </p:nvSpPr>
            <p:spPr>
              <a:xfrm>
                <a:off x="5077110" y="4542210"/>
                <a:ext cx="853367" cy="473719"/>
              </a:xfrm>
              <a:prstGeom prst="rect">
                <a:avLst/>
              </a:prstGeom>
              <a:blipFill>
                <a:blip r:embed="rId8"/>
                <a:stretch>
                  <a:fillRect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DC37474F-CDA2-4A0B-AAF7-3D4243565F7B}"/>
                  </a:ext>
                </a:extLst>
              </p:cNvPr>
              <p:cNvSpPr txBox="1"/>
              <p:nvPr/>
            </p:nvSpPr>
            <p:spPr>
              <a:xfrm>
                <a:off x="6136591" y="4562961"/>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𝜏</m:t>
                          </m:r>
                        </m:e>
                        <m:sub>
                          <m:r>
                            <a:rPr lang="zh-CN" altLang="en-US"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2</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2</m:t>
                              </m:r>
                            </m:e>
                          </m:d>
                        </m:sup>
                      </m:sSubSup>
                    </m:oMath>
                  </m:oMathPara>
                </a14:m>
                <a:endParaRPr lang="zh-CN" altLang="en-US" dirty="0"/>
              </a:p>
            </p:txBody>
          </p:sp>
        </mc:Choice>
        <mc:Fallback xmlns="">
          <p:sp>
            <p:nvSpPr>
              <p:cNvPr id="65" name="文本框 64">
                <a:extLst>
                  <a:ext uri="{FF2B5EF4-FFF2-40B4-BE49-F238E27FC236}">
                    <a16:creationId xmlns:a16="http://schemas.microsoft.com/office/drawing/2014/main" id="{DC37474F-CDA2-4A0B-AAF7-3D4243565F7B}"/>
                  </a:ext>
                </a:extLst>
              </p:cNvPr>
              <p:cNvSpPr txBox="1">
                <a:spLocks noRot="1" noChangeAspect="1" noMove="1" noResize="1" noEditPoints="1" noAdjustHandles="1" noChangeArrowheads="1" noChangeShapeType="1" noTextEdit="1"/>
              </p:cNvSpPr>
              <p:nvPr/>
            </p:nvSpPr>
            <p:spPr>
              <a:xfrm>
                <a:off x="6136591" y="4562961"/>
                <a:ext cx="530440" cy="473719"/>
              </a:xfrm>
              <a:prstGeom prst="rect">
                <a:avLst/>
              </a:prstGeom>
              <a:blipFill>
                <a:blip r:embed="rId9"/>
                <a:stretch>
                  <a:fillRect r="-6897" b="-64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C5491A2C-A052-4F82-BD65-FB52E24EDD8C}"/>
                  </a:ext>
                </a:extLst>
              </p:cNvPr>
              <p:cNvSpPr txBox="1"/>
              <p:nvPr/>
            </p:nvSpPr>
            <p:spPr>
              <a:xfrm>
                <a:off x="7196846" y="4533599"/>
                <a:ext cx="853367"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1</m:t>
                          </m:r>
                          <m:r>
                            <a:rPr lang="en-US" altLang="zh-CN" i="1">
                              <a:solidFill>
                                <a:srgbClr val="836967"/>
                              </a:solidFill>
                              <a:latin typeface="Cambria Math" panose="02040503050406030204" pitchFamily="18" charset="0"/>
                            </a:rPr>
                            <m:t>−</m:t>
                          </m:r>
                          <m:r>
                            <a:rPr lang="zh-CN" altLang="en-US" i="1">
                              <a:latin typeface="Cambria Math" panose="02040503050406030204" pitchFamily="18" charset="0"/>
                            </a:rPr>
                            <m:t>𝜏</m:t>
                          </m:r>
                        </m:e>
                        <m:sub>
                          <m:r>
                            <a:rPr lang="zh-CN" altLang="en-US"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2</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2</m:t>
                              </m:r>
                            </m:e>
                          </m:d>
                        </m:sup>
                      </m:sSubSup>
                    </m:oMath>
                  </m:oMathPara>
                </a14:m>
                <a:endParaRPr lang="zh-CN" altLang="en-US" dirty="0"/>
              </a:p>
            </p:txBody>
          </p:sp>
        </mc:Choice>
        <mc:Fallback xmlns="">
          <p:sp>
            <p:nvSpPr>
              <p:cNvPr id="66" name="文本框 65">
                <a:extLst>
                  <a:ext uri="{FF2B5EF4-FFF2-40B4-BE49-F238E27FC236}">
                    <a16:creationId xmlns:a16="http://schemas.microsoft.com/office/drawing/2014/main" id="{C5491A2C-A052-4F82-BD65-FB52E24EDD8C}"/>
                  </a:ext>
                </a:extLst>
              </p:cNvPr>
              <p:cNvSpPr txBox="1">
                <a:spLocks noRot="1" noChangeAspect="1" noMove="1" noResize="1" noEditPoints="1" noAdjustHandles="1" noChangeArrowheads="1" noChangeShapeType="1" noTextEdit="1"/>
              </p:cNvSpPr>
              <p:nvPr/>
            </p:nvSpPr>
            <p:spPr>
              <a:xfrm>
                <a:off x="7196846" y="4533599"/>
                <a:ext cx="853367" cy="473719"/>
              </a:xfrm>
              <a:prstGeom prst="rect">
                <a:avLst/>
              </a:prstGeom>
              <a:blipFill>
                <a:blip r:embed="rId10"/>
                <a:stretch>
                  <a:fillRect b="-64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F1DB9DBF-6D42-4DED-89AB-8A45C07E7FB0}"/>
                  </a:ext>
                </a:extLst>
              </p:cNvPr>
              <p:cNvSpPr txBox="1"/>
              <p:nvPr/>
            </p:nvSpPr>
            <p:spPr>
              <a:xfrm>
                <a:off x="4061243" y="2658435"/>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1</m:t>
                          </m:r>
                          <m:r>
                            <a:rPr lang="en-US" altLang="zh-CN" i="1">
                              <a:solidFill>
                                <a:srgbClr val="836967"/>
                              </a:solidFill>
                              <a:latin typeface="Cambria Math" panose="02040503050406030204" pitchFamily="18" charset="0"/>
                            </a:rPr>
                            <m:t>−</m:t>
                          </m:r>
                          <m:r>
                            <a:rPr lang="zh-CN" altLang="en-US" i="1">
                              <a:latin typeface="Cambria Math" panose="02040503050406030204" pitchFamily="18" charset="0"/>
                            </a:rPr>
                            <m:t>𝜏</m:t>
                          </m:r>
                        </m:e>
                        <m:sub>
                          <m:r>
                            <a:rPr lang="zh-CN" altLang="en-US" i="1">
                              <a:latin typeface="Cambria Math" panose="02040503050406030204" pitchFamily="18" charset="0"/>
                            </a:rPr>
                            <m:t>𝑗</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1</m:t>
                              </m:r>
                            </m:e>
                          </m:d>
                        </m:sup>
                      </m:sSubSup>
                    </m:oMath>
                  </m:oMathPara>
                </a14:m>
                <a:endParaRPr lang="zh-CN" altLang="en-US" dirty="0"/>
              </a:p>
            </p:txBody>
          </p:sp>
        </mc:Choice>
        <mc:Fallback xmlns="">
          <p:sp>
            <p:nvSpPr>
              <p:cNvPr id="69" name="文本框 68">
                <a:extLst>
                  <a:ext uri="{FF2B5EF4-FFF2-40B4-BE49-F238E27FC236}">
                    <a16:creationId xmlns:a16="http://schemas.microsoft.com/office/drawing/2014/main" id="{F1DB9DBF-6D42-4DED-89AB-8A45C07E7FB0}"/>
                  </a:ext>
                </a:extLst>
              </p:cNvPr>
              <p:cNvSpPr txBox="1">
                <a:spLocks noRot="1" noChangeAspect="1" noMove="1" noResize="1" noEditPoints="1" noAdjustHandles="1" noChangeArrowheads="1" noChangeShapeType="1" noTextEdit="1"/>
              </p:cNvSpPr>
              <p:nvPr/>
            </p:nvSpPr>
            <p:spPr>
              <a:xfrm>
                <a:off x="4061243" y="2658435"/>
                <a:ext cx="530440" cy="473719"/>
              </a:xfrm>
              <a:prstGeom prst="rect">
                <a:avLst/>
              </a:prstGeom>
              <a:blipFill>
                <a:blip r:embed="rId11"/>
                <a:stretch>
                  <a:fillRect r="-47126"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09721D29-7B1B-4407-B095-6665F78BA4EC}"/>
                  </a:ext>
                </a:extLst>
              </p:cNvPr>
              <p:cNvSpPr txBox="1"/>
              <p:nvPr/>
            </p:nvSpPr>
            <p:spPr>
              <a:xfrm>
                <a:off x="4970345" y="2658435"/>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𝜏</m:t>
                          </m:r>
                        </m:e>
                        <m:sub>
                          <m:r>
                            <a:rPr lang="zh-CN" altLang="en-US"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1</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1</m:t>
                              </m:r>
                            </m:e>
                          </m:d>
                        </m:sup>
                      </m:sSubSup>
                    </m:oMath>
                  </m:oMathPara>
                </a14:m>
                <a:endParaRPr lang="zh-CN" altLang="en-US" dirty="0"/>
              </a:p>
            </p:txBody>
          </p:sp>
        </mc:Choice>
        <mc:Fallback xmlns="">
          <p:sp>
            <p:nvSpPr>
              <p:cNvPr id="70" name="文本框 69">
                <a:extLst>
                  <a:ext uri="{FF2B5EF4-FFF2-40B4-BE49-F238E27FC236}">
                    <a16:creationId xmlns:a16="http://schemas.microsoft.com/office/drawing/2014/main" id="{09721D29-7B1B-4407-B095-6665F78BA4EC}"/>
                  </a:ext>
                </a:extLst>
              </p:cNvPr>
              <p:cNvSpPr txBox="1">
                <a:spLocks noRot="1" noChangeAspect="1" noMove="1" noResize="1" noEditPoints="1" noAdjustHandles="1" noChangeArrowheads="1" noChangeShapeType="1" noTextEdit="1"/>
              </p:cNvSpPr>
              <p:nvPr/>
            </p:nvSpPr>
            <p:spPr>
              <a:xfrm>
                <a:off x="4970345" y="2658435"/>
                <a:ext cx="530440" cy="473719"/>
              </a:xfrm>
              <a:prstGeom prst="rect">
                <a:avLst/>
              </a:prstGeom>
              <a:blipFill>
                <a:blip r:embed="rId12"/>
                <a:stretch>
                  <a:fillRect r="-8046"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5C3BE204-DA84-4782-9BEE-B43928D647F6}"/>
                  </a:ext>
                </a:extLst>
              </p:cNvPr>
              <p:cNvSpPr txBox="1"/>
              <p:nvPr/>
            </p:nvSpPr>
            <p:spPr>
              <a:xfrm>
                <a:off x="6256682" y="2658434"/>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1</m:t>
                          </m:r>
                          <m:r>
                            <a:rPr lang="en-US" altLang="zh-CN" i="1">
                              <a:solidFill>
                                <a:srgbClr val="836967"/>
                              </a:solidFill>
                              <a:latin typeface="Cambria Math" panose="02040503050406030204" pitchFamily="18" charset="0"/>
                            </a:rPr>
                            <m:t>−</m:t>
                          </m:r>
                          <m:r>
                            <a:rPr lang="zh-CN" altLang="en-US" i="1">
                              <a:latin typeface="Cambria Math" panose="02040503050406030204" pitchFamily="18" charset="0"/>
                            </a:rPr>
                            <m:t>𝜏</m:t>
                          </m:r>
                        </m:e>
                        <m:sub>
                          <m:r>
                            <a:rPr lang="zh-CN" altLang="en-US" i="1">
                              <a:latin typeface="Cambria Math" panose="02040503050406030204" pitchFamily="18" charset="0"/>
                            </a:rPr>
                            <m:t>𝑗</m:t>
                          </m:r>
                          <m:r>
                            <a:rPr lang="en-US" altLang="zh-CN" i="1">
                              <a:latin typeface="Cambria Math" panose="02040503050406030204" pitchFamily="18" charset="0"/>
                            </a:rPr>
                            <m:t>−</m:t>
                          </m:r>
                          <m:r>
                            <a:rPr lang="en-US" altLang="zh-CN" b="0" i="1" smtClean="0">
                              <a:latin typeface="Cambria Math" panose="02040503050406030204" pitchFamily="18" charset="0"/>
                            </a:rPr>
                            <m:t>2</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r>
                                <a:rPr lang="en-US" altLang="zh-CN" i="1">
                                  <a:latin typeface="Cambria Math" panose="02040503050406030204" pitchFamily="18" charset="0"/>
                                </a:rPr>
                                <m:t>−</m:t>
                              </m:r>
                              <m:r>
                                <a:rPr lang="en-US" altLang="zh-CN" b="0" i="1" smtClean="0">
                                  <a:latin typeface="Cambria Math" panose="02040503050406030204" pitchFamily="18" charset="0"/>
                                </a:rPr>
                                <m:t>1</m:t>
                              </m:r>
                            </m:e>
                          </m:d>
                        </m:sup>
                      </m:sSubSup>
                    </m:oMath>
                  </m:oMathPara>
                </a14:m>
                <a:endParaRPr lang="zh-CN" altLang="en-US" dirty="0"/>
              </a:p>
            </p:txBody>
          </p:sp>
        </mc:Choice>
        <mc:Fallback xmlns="">
          <p:sp>
            <p:nvSpPr>
              <p:cNvPr id="71" name="文本框 70">
                <a:extLst>
                  <a:ext uri="{FF2B5EF4-FFF2-40B4-BE49-F238E27FC236}">
                    <a16:creationId xmlns:a16="http://schemas.microsoft.com/office/drawing/2014/main" id="{5C3BE204-DA84-4782-9BEE-B43928D647F6}"/>
                  </a:ext>
                </a:extLst>
              </p:cNvPr>
              <p:cNvSpPr txBox="1">
                <a:spLocks noRot="1" noChangeAspect="1" noMove="1" noResize="1" noEditPoints="1" noAdjustHandles="1" noChangeArrowheads="1" noChangeShapeType="1" noTextEdit="1"/>
              </p:cNvSpPr>
              <p:nvPr/>
            </p:nvSpPr>
            <p:spPr>
              <a:xfrm>
                <a:off x="6256682" y="2658434"/>
                <a:ext cx="530440" cy="473719"/>
              </a:xfrm>
              <a:prstGeom prst="rect">
                <a:avLst/>
              </a:prstGeom>
              <a:blipFill>
                <a:blip r:embed="rId13"/>
                <a:stretch>
                  <a:fillRect r="-47126"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3D1A3226-BAE8-48F6-A06B-5A306363C489}"/>
                  </a:ext>
                </a:extLst>
              </p:cNvPr>
              <p:cNvSpPr txBox="1"/>
              <p:nvPr/>
            </p:nvSpPr>
            <p:spPr>
              <a:xfrm>
                <a:off x="5364525" y="1038687"/>
                <a:ext cx="530440" cy="473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1</m:t>
                          </m:r>
                          <m:r>
                            <a:rPr lang="en-US" altLang="zh-CN" i="1">
                              <a:solidFill>
                                <a:srgbClr val="836967"/>
                              </a:solidFill>
                              <a:latin typeface="Cambria Math" panose="02040503050406030204" pitchFamily="18" charset="0"/>
                            </a:rPr>
                            <m:t>−</m:t>
                          </m:r>
                          <m:r>
                            <a:rPr lang="zh-CN" altLang="en-US" i="1">
                              <a:latin typeface="Cambria Math" panose="02040503050406030204" pitchFamily="18" charset="0"/>
                            </a:rPr>
                            <m:t>𝜏</m:t>
                          </m:r>
                        </m:e>
                        <m:sub>
                          <m:r>
                            <a:rPr lang="zh-CN" altLang="en-US" i="1">
                              <a:latin typeface="Cambria Math" panose="02040503050406030204" pitchFamily="18" charset="0"/>
                            </a:rPr>
                            <m:t>𝑗</m:t>
                          </m:r>
                        </m:sub>
                        <m:sup>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𝑟</m:t>
                              </m:r>
                            </m:e>
                          </m:d>
                        </m:sup>
                      </m:sSubSup>
                    </m:oMath>
                  </m:oMathPara>
                </a14:m>
                <a:endParaRPr lang="zh-CN" altLang="en-US" dirty="0"/>
              </a:p>
            </p:txBody>
          </p:sp>
        </mc:Choice>
        <mc:Fallback xmlns="">
          <p:sp>
            <p:nvSpPr>
              <p:cNvPr id="72" name="文本框 71">
                <a:extLst>
                  <a:ext uri="{FF2B5EF4-FFF2-40B4-BE49-F238E27FC236}">
                    <a16:creationId xmlns:a16="http://schemas.microsoft.com/office/drawing/2014/main" id="{3D1A3226-BAE8-48F6-A06B-5A306363C489}"/>
                  </a:ext>
                </a:extLst>
              </p:cNvPr>
              <p:cNvSpPr txBox="1">
                <a:spLocks noRot="1" noChangeAspect="1" noMove="1" noResize="1" noEditPoints="1" noAdjustHandles="1" noChangeArrowheads="1" noChangeShapeType="1" noTextEdit="1"/>
              </p:cNvSpPr>
              <p:nvPr/>
            </p:nvSpPr>
            <p:spPr>
              <a:xfrm>
                <a:off x="5364525" y="1038687"/>
                <a:ext cx="530440" cy="473719"/>
              </a:xfrm>
              <a:prstGeom prst="rect">
                <a:avLst/>
              </a:prstGeom>
              <a:blipFill>
                <a:blip r:embed="rId14"/>
                <a:stretch>
                  <a:fillRect r="-16092" b="-6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224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 name="椭圆 84">
                <a:extLst>
                  <a:ext uri="{FF2B5EF4-FFF2-40B4-BE49-F238E27FC236}">
                    <a16:creationId xmlns:a16="http://schemas.microsoft.com/office/drawing/2014/main" id="{E8AEDF45-FCC5-4AF1-92D4-57C49D310BFC}"/>
                  </a:ext>
                </a:extLst>
              </p:cNvPr>
              <p:cNvSpPr/>
              <p:nvPr/>
            </p:nvSpPr>
            <p:spPr>
              <a:xfrm>
                <a:off x="1420464" y="98323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0</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0</m:t>
                              </m:r>
                            </m:e>
                          </m:d>
                        </m:sup>
                      </m:sSubSup>
                    </m:oMath>
                  </m:oMathPara>
                </a14:m>
                <a:endParaRPr lang="zh-CN" altLang="en-US" dirty="0">
                  <a:solidFill>
                    <a:schemeClr val="tx1"/>
                  </a:solidFill>
                </a:endParaRPr>
              </a:p>
            </p:txBody>
          </p:sp>
        </mc:Choice>
        <mc:Fallback xmlns="">
          <p:sp>
            <p:nvSpPr>
              <p:cNvPr id="85" name="椭圆 84">
                <a:extLst>
                  <a:ext uri="{FF2B5EF4-FFF2-40B4-BE49-F238E27FC236}">
                    <a16:creationId xmlns:a16="http://schemas.microsoft.com/office/drawing/2014/main" id="{E8AEDF45-FCC5-4AF1-92D4-57C49D310BFC}"/>
                  </a:ext>
                </a:extLst>
              </p:cNvPr>
              <p:cNvSpPr>
                <a:spLocks noRot="1" noChangeAspect="1" noMove="1" noResize="1" noEditPoints="1" noAdjustHandles="1" noChangeArrowheads="1" noChangeShapeType="1" noTextEdit="1"/>
              </p:cNvSpPr>
              <p:nvPr/>
            </p:nvSpPr>
            <p:spPr>
              <a:xfrm>
                <a:off x="1420464" y="983230"/>
                <a:ext cx="763480" cy="763480"/>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A166BED6-F9CD-4329-BAC6-503621331DC4}"/>
                  </a:ext>
                </a:extLst>
              </p:cNvPr>
              <p:cNvSpPr/>
              <p:nvPr/>
            </p:nvSpPr>
            <p:spPr>
              <a:xfrm>
                <a:off x="1420464" y="231488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0</m:t>
                              </m:r>
                            </m:e>
                          </m:d>
                        </m:sup>
                      </m:sSubSup>
                    </m:oMath>
                  </m:oMathPara>
                </a14:m>
                <a:endParaRPr lang="zh-CN" altLang="en-US" dirty="0">
                  <a:solidFill>
                    <a:schemeClr val="tx1"/>
                  </a:solidFill>
                </a:endParaRPr>
              </a:p>
            </p:txBody>
          </p:sp>
        </mc:Choice>
        <mc:Fallback xmlns="">
          <p:sp>
            <p:nvSpPr>
              <p:cNvPr id="36" name="椭圆 35">
                <a:extLst>
                  <a:ext uri="{FF2B5EF4-FFF2-40B4-BE49-F238E27FC236}">
                    <a16:creationId xmlns:a16="http://schemas.microsoft.com/office/drawing/2014/main" id="{A166BED6-F9CD-4329-BAC6-503621331DC4}"/>
                  </a:ext>
                </a:extLst>
              </p:cNvPr>
              <p:cNvSpPr>
                <a:spLocks noRot="1" noChangeAspect="1" noMove="1" noResize="1" noEditPoints="1" noAdjustHandles="1" noChangeArrowheads="1" noChangeShapeType="1" noTextEdit="1"/>
              </p:cNvSpPr>
              <p:nvPr/>
            </p:nvSpPr>
            <p:spPr>
              <a:xfrm>
                <a:off x="1420464" y="2314880"/>
                <a:ext cx="763480" cy="763480"/>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椭圆 37">
                <a:extLst>
                  <a:ext uri="{FF2B5EF4-FFF2-40B4-BE49-F238E27FC236}">
                    <a16:creationId xmlns:a16="http://schemas.microsoft.com/office/drawing/2014/main" id="{3E849CF2-F68C-47E4-B1E5-60984005D947}"/>
                  </a:ext>
                </a:extLst>
              </p:cNvPr>
              <p:cNvSpPr/>
              <p:nvPr/>
            </p:nvSpPr>
            <p:spPr>
              <a:xfrm>
                <a:off x="1420464" y="3903983"/>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0</m:t>
                              </m:r>
                            </m:e>
                          </m:d>
                        </m:sup>
                      </m:sSubSup>
                    </m:oMath>
                  </m:oMathPara>
                </a14:m>
                <a:endParaRPr lang="zh-CN" altLang="en-US" dirty="0">
                  <a:solidFill>
                    <a:schemeClr val="tx1"/>
                  </a:solidFill>
                </a:endParaRPr>
              </a:p>
            </p:txBody>
          </p:sp>
        </mc:Choice>
        <mc:Fallback xmlns="">
          <p:sp>
            <p:nvSpPr>
              <p:cNvPr id="38" name="椭圆 37">
                <a:extLst>
                  <a:ext uri="{FF2B5EF4-FFF2-40B4-BE49-F238E27FC236}">
                    <a16:creationId xmlns:a16="http://schemas.microsoft.com/office/drawing/2014/main" id="{3E849CF2-F68C-47E4-B1E5-60984005D947}"/>
                  </a:ext>
                </a:extLst>
              </p:cNvPr>
              <p:cNvSpPr>
                <a:spLocks noRot="1" noChangeAspect="1" noMove="1" noResize="1" noEditPoints="1" noAdjustHandles="1" noChangeArrowheads="1" noChangeShapeType="1" noTextEdit="1"/>
              </p:cNvSpPr>
              <p:nvPr/>
            </p:nvSpPr>
            <p:spPr>
              <a:xfrm>
                <a:off x="1420464" y="3903983"/>
                <a:ext cx="763480" cy="763480"/>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DB84CD9B-6D8B-456C-BB20-975DAD6B6408}"/>
                  </a:ext>
                </a:extLst>
              </p:cNvPr>
              <p:cNvSpPr/>
              <p:nvPr/>
            </p:nvSpPr>
            <p:spPr>
              <a:xfrm>
                <a:off x="1420464" y="541097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0</m:t>
                              </m:r>
                            </m:e>
                          </m:d>
                        </m:sup>
                      </m:sSubSup>
                    </m:oMath>
                  </m:oMathPara>
                </a14:m>
                <a:endParaRPr lang="zh-CN" altLang="en-US" dirty="0">
                  <a:solidFill>
                    <a:schemeClr val="tx1"/>
                  </a:solidFill>
                </a:endParaRPr>
              </a:p>
            </p:txBody>
          </p:sp>
        </mc:Choice>
        <mc:Fallback xmlns="">
          <p:sp>
            <p:nvSpPr>
              <p:cNvPr id="40" name="椭圆 39">
                <a:extLst>
                  <a:ext uri="{FF2B5EF4-FFF2-40B4-BE49-F238E27FC236}">
                    <a16:creationId xmlns:a16="http://schemas.microsoft.com/office/drawing/2014/main" id="{DB84CD9B-6D8B-456C-BB20-975DAD6B6408}"/>
                  </a:ext>
                </a:extLst>
              </p:cNvPr>
              <p:cNvSpPr>
                <a:spLocks noRot="1" noChangeAspect="1" noMove="1" noResize="1" noEditPoints="1" noAdjustHandles="1" noChangeArrowheads="1" noChangeShapeType="1" noTextEdit="1"/>
              </p:cNvSpPr>
              <p:nvPr/>
            </p:nvSpPr>
            <p:spPr>
              <a:xfrm>
                <a:off x="1420464" y="5410970"/>
                <a:ext cx="763480" cy="763480"/>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椭圆 41">
                <a:extLst>
                  <a:ext uri="{FF2B5EF4-FFF2-40B4-BE49-F238E27FC236}">
                    <a16:creationId xmlns:a16="http://schemas.microsoft.com/office/drawing/2014/main" id="{854162ED-C87C-45D6-A1C5-E2CDFF205460}"/>
                  </a:ext>
                </a:extLst>
              </p:cNvPr>
              <p:cNvSpPr/>
              <p:nvPr/>
            </p:nvSpPr>
            <p:spPr>
              <a:xfrm>
                <a:off x="3567362" y="231488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42" name="椭圆 41">
                <a:extLst>
                  <a:ext uri="{FF2B5EF4-FFF2-40B4-BE49-F238E27FC236}">
                    <a16:creationId xmlns:a16="http://schemas.microsoft.com/office/drawing/2014/main" id="{854162ED-C87C-45D6-A1C5-E2CDFF205460}"/>
                  </a:ext>
                </a:extLst>
              </p:cNvPr>
              <p:cNvSpPr>
                <a:spLocks noRot="1" noChangeAspect="1" noMove="1" noResize="1" noEditPoints="1" noAdjustHandles="1" noChangeArrowheads="1" noChangeShapeType="1" noTextEdit="1"/>
              </p:cNvSpPr>
              <p:nvPr/>
            </p:nvSpPr>
            <p:spPr>
              <a:xfrm>
                <a:off x="3567362" y="2314880"/>
                <a:ext cx="763480" cy="763480"/>
              </a:xfrm>
              <a:prstGeom prst="ellipse">
                <a:avLst/>
              </a:prstGeom>
              <a:blipFill>
                <a:blip r:embed="rId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8C73A42E-BEA7-40CC-B26C-5B4D5A719EB9}"/>
                  </a:ext>
                </a:extLst>
              </p:cNvPr>
              <p:cNvSpPr/>
              <p:nvPr/>
            </p:nvSpPr>
            <p:spPr>
              <a:xfrm>
                <a:off x="3567362" y="3903983"/>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44" name="椭圆 43">
                <a:extLst>
                  <a:ext uri="{FF2B5EF4-FFF2-40B4-BE49-F238E27FC236}">
                    <a16:creationId xmlns:a16="http://schemas.microsoft.com/office/drawing/2014/main" id="{8C73A42E-BEA7-40CC-B26C-5B4D5A719EB9}"/>
                  </a:ext>
                </a:extLst>
              </p:cNvPr>
              <p:cNvSpPr>
                <a:spLocks noRot="1" noChangeAspect="1" noMove="1" noResize="1" noEditPoints="1" noAdjustHandles="1" noChangeArrowheads="1" noChangeShapeType="1" noTextEdit="1"/>
              </p:cNvSpPr>
              <p:nvPr/>
            </p:nvSpPr>
            <p:spPr>
              <a:xfrm>
                <a:off x="3567362" y="3903983"/>
                <a:ext cx="763480" cy="763480"/>
              </a:xfrm>
              <a:prstGeom prst="ellipse">
                <a:avLst/>
              </a:prstGeom>
              <a:blipFill>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椭圆 44">
                <a:extLst>
                  <a:ext uri="{FF2B5EF4-FFF2-40B4-BE49-F238E27FC236}">
                    <a16:creationId xmlns:a16="http://schemas.microsoft.com/office/drawing/2014/main" id="{EA576DED-7501-4FC2-B4DF-F0DA80938DAD}"/>
                  </a:ext>
                </a:extLst>
              </p:cNvPr>
              <p:cNvSpPr/>
              <p:nvPr/>
            </p:nvSpPr>
            <p:spPr>
              <a:xfrm>
                <a:off x="3567362" y="541097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45" name="椭圆 44">
                <a:extLst>
                  <a:ext uri="{FF2B5EF4-FFF2-40B4-BE49-F238E27FC236}">
                    <a16:creationId xmlns:a16="http://schemas.microsoft.com/office/drawing/2014/main" id="{EA576DED-7501-4FC2-B4DF-F0DA80938DAD}"/>
                  </a:ext>
                </a:extLst>
              </p:cNvPr>
              <p:cNvSpPr>
                <a:spLocks noRot="1" noChangeAspect="1" noMove="1" noResize="1" noEditPoints="1" noAdjustHandles="1" noChangeArrowheads="1" noChangeShapeType="1" noTextEdit="1"/>
              </p:cNvSpPr>
              <p:nvPr/>
            </p:nvSpPr>
            <p:spPr>
              <a:xfrm>
                <a:off x="3567362" y="5410970"/>
                <a:ext cx="763480" cy="763480"/>
              </a:xfrm>
              <a:prstGeom prst="ellipse">
                <a:avLst/>
              </a:prstGeom>
              <a:blipFill>
                <a:blip r:embed="rId8"/>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椭圆 45">
                <a:extLst>
                  <a:ext uri="{FF2B5EF4-FFF2-40B4-BE49-F238E27FC236}">
                    <a16:creationId xmlns:a16="http://schemas.microsoft.com/office/drawing/2014/main" id="{9F9CFA07-BDBB-45BF-BF5F-E660F7AC6036}"/>
                  </a:ext>
                </a:extLst>
              </p:cNvPr>
              <p:cNvSpPr/>
              <p:nvPr/>
            </p:nvSpPr>
            <p:spPr>
              <a:xfrm>
                <a:off x="5714260" y="3903983"/>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46" name="椭圆 45">
                <a:extLst>
                  <a:ext uri="{FF2B5EF4-FFF2-40B4-BE49-F238E27FC236}">
                    <a16:creationId xmlns:a16="http://schemas.microsoft.com/office/drawing/2014/main" id="{9F9CFA07-BDBB-45BF-BF5F-E660F7AC6036}"/>
                  </a:ext>
                </a:extLst>
              </p:cNvPr>
              <p:cNvSpPr>
                <a:spLocks noRot="1" noChangeAspect="1" noMove="1" noResize="1" noEditPoints="1" noAdjustHandles="1" noChangeArrowheads="1" noChangeShapeType="1" noTextEdit="1"/>
              </p:cNvSpPr>
              <p:nvPr/>
            </p:nvSpPr>
            <p:spPr>
              <a:xfrm>
                <a:off x="5714260" y="3903983"/>
                <a:ext cx="763480" cy="763480"/>
              </a:xfrm>
              <a:prstGeom prst="ellipse">
                <a:avLst/>
              </a:prstGeom>
              <a:blipFill>
                <a:blip r:embed="rId9"/>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椭圆 46">
                <a:extLst>
                  <a:ext uri="{FF2B5EF4-FFF2-40B4-BE49-F238E27FC236}">
                    <a16:creationId xmlns:a16="http://schemas.microsoft.com/office/drawing/2014/main" id="{99E41E49-619E-449F-BA53-769AC79F200B}"/>
                  </a:ext>
                </a:extLst>
              </p:cNvPr>
              <p:cNvSpPr/>
              <p:nvPr/>
            </p:nvSpPr>
            <p:spPr>
              <a:xfrm>
                <a:off x="5714260" y="541097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47" name="椭圆 46">
                <a:extLst>
                  <a:ext uri="{FF2B5EF4-FFF2-40B4-BE49-F238E27FC236}">
                    <a16:creationId xmlns:a16="http://schemas.microsoft.com/office/drawing/2014/main" id="{99E41E49-619E-449F-BA53-769AC79F200B}"/>
                  </a:ext>
                </a:extLst>
              </p:cNvPr>
              <p:cNvSpPr>
                <a:spLocks noRot="1" noChangeAspect="1" noMove="1" noResize="1" noEditPoints="1" noAdjustHandles="1" noChangeArrowheads="1" noChangeShapeType="1" noTextEdit="1"/>
              </p:cNvSpPr>
              <p:nvPr/>
            </p:nvSpPr>
            <p:spPr>
              <a:xfrm>
                <a:off x="5714260" y="5410970"/>
                <a:ext cx="763480" cy="763480"/>
              </a:xfrm>
              <a:prstGeom prst="ellipse">
                <a:avLst/>
              </a:prstGeom>
              <a:blipFill>
                <a:blip r:embed="rId10"/>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椭圆 47">
                <a:extLst>
                  <a:ext uri="{FF2B5EF4-FFF2-40B4-BE49-F238E27FC236}">
                    <a16:creationId xmlns:a16="http://schemas.microsoft.com/office/drawing/2014/main" id="{C4F5C402-EEC1-4D86-AA83-962E6FB553C6}"/>
                  </a:ext>
                </a:extLst>
              </p:cNvPr>
              <p:cNvSpPr/>
              <p:nvPr/>
            </p:nvSpPr>
            <p:spPr>
              <a:xfrm>
                <a:off x="7861158" y="541097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3</m:t>
                              </m:r>
                            </m:e>
                          </m:d>
                        </m:sup>
                      </m:sSubSup>
                    </m:oMath>
                  </m:oMathPara>
                </a14:m>
                <a:endParaRPr lang="zh-CN" altLang="en-US" dirty="0">
                  <a:solidFill>
                    <a:schemeClr val="tx1"/>
                  </a:solidFill>
                </a:endParaRPr>
              </a:p>
            </p:txBody>
          </p:sp>
        </mc:Choice>
        <mc:Fallback xmlns="">
          <p:sp>
            <p:nvSpPr>
              <p:cNvPr id="48" name="椭圆 47">
                <a:extLst>
                  <a:ext uri="{FF2B5EF4-FFF2-40B4-BE49-F238E27FC236}">
                    <a16:creationId xmlns:a16="http://schemas.microsoft.com/office/drawing/2014/main" id="{C4F5C402-EEC1-4D86-AA83-962E6FB553C6}"/>
                  </a:ext>
                </a:extLst>
              </p:cNvPr>
              <p:cNvSpPr>
                <a:spLocks noRot="1" noChangeAspect="1" noMove="1" noResize="1" noEditPoints="1" noAdjustHandles="1" noChangeArrowheads="1" noChangeShapeType="1" noTextEdit="1"/>
              </p:cNvSpPr>
              <p:nvPr/>
            </p:nvSpPr>
            <p:spPr>
              <a:xfrm>
                <a:off x="7861158" y="5410970"/>
                <a:ext cx="763480" cy="763480"/>
              </a:xfrm>
              <a:prstGeom prst="ellipse">
                <a:avLst/>
              </a:prstGeom>
              <a:blipFill>
                <a:blip r:embed="rId11"/>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2E1BDA73-DA22-4D8A-85FF-7A2DD3247B9F}"/>
              </a:ext>
            </a:extLst>
          </p:cNvPr>
          <p:cNvCxnSpPr>
            <a:cxnSpLocks/>
            <a:stCxn id="36" idx="6"/>
            <a:endCxn id="42" idx="2"/>
          </p:cNvCxnSpPr>
          <p:nvPr/>
        </p:nvCxnSpPr>
        <p:spPr>
          <a:xfrm>
            <a:off x="2183944" y="2696620"/>
            <a:ext cx="1383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B9A6987-F48A-4A21-9C9A-4A4125D8CD3F}"/>
              </a:ext>
            </a:extLst>
          </p:cNvPr>
          <p:cNvCxnSpPr>
            <a:cxnSpLocks/>
            <a:stCxn id="85" idx="6"/>
            <a:endCxn id="42" idx="2"/>
          </p:cNvCxnSpPr>
          <p:nvPr/>
        </p:nvCxnSpPr>
        <p:spPr>
          <a:xfrm>
            <a:off x="2183944" y="1364970"/>
            <a:ext cx="1383418" cy="1331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B6F8A5C-5A28-47E7-90A0-51C4F87AC8BB}"/>
              </a:ext>
            </a:extLst>
          </p:cNvPr>
          <p:cNvCxnSpPr>
            <a:stCxn id="36" idx="5"/>
            <a:endCxn id="44" idx="2"/>
          </p:cNvCxnSpPr>
          <p:nvPr/>
        </p:nvCxnSpPr>
        <p:spPr>
          <a:xfrm>
            <a:off x="2072135" y="2966551"/>
            <a:ext cx="1495227" cy="1319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56F4886-82DC-4B4B-B4D0-9A31D0FD7984}"/>
              </a:ext>
            </a:extLst>
          </p:cNvPr>
          <p:cNvCxnSpPr>
            <a:stCxn id="38" idx="6"/>
            <a:endCxn id="44" idx="2"/>
          </p:cNvCxnSpPr>
          <p:nvPr/>
        </p:nvCxnSpPr>
        <p:spPr>
          <a:xfrm>
            <a:off x="2183944" y="4285723"/>
            <a:ext cx="1383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DE6D971-7E42-4048-BCC2-CB7F75C9CC7B}"/>
              </a:ext>
            </a:extLst>
          </p:cNvPr>
          <p:cNvCxnSpPr>
            <a:stCxn id="38" idx="5"/>
            <a:endCxn id="45" idx="2"/>
          </p:cNvCxnSpPr>
          <p:nvPr/>
        </p:nvCxnSpPr>
        <p:spPr>
          <a:xfrm>
            <a:off x="2072135" y="4555654"/>
            <a:ext cx="1495227" cy="1237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A56445E-A72E-4375-9A57-B12A43FEC320}"/>
              </a:ext>
            </a:extLst>
          </p:cNvPr>
          <p:cNvCxnSpPr>
            <a:stCxn id="40" idx="6"/>
            <a:endCxn id="45" idx="2"/>
          </p:cNvCxnSpPr>
          <p:nvPr/>
        </p:nvCxnSpPr>
        <p:spPr>
          <a:xfrm>
            <a:off x="2183944" y="5792710"/>
            <a:ext cx="1383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FAFD149D-1603-429A-98B7-6C3FB8C8B6C7}"/>
              </a:ext>
            </a:extLst>
          </p:cNvPr>
          <p:cNvCxnSpPr>
            <a:stCxn id="42" idx="5"/>
            <a:endCxn id="46" idx="2"/>
          </p:cNvCxnSpPr>
          <p:nvPr/>
        </p:nvCxnSpPr>
        <p:spPr>
          <a:xfrm>
            <a:off x="4219033" y="2966551"/>
            <a:ext cx="1495227" cy="1319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1BA7BEC-166E-4B53-B1A3-65D892C41F33}"/>
              </a:ext>
            </a:extLst>
          </p:cNvPr>
          <p:cNvCxnSpPr>
            <a:stCxn id="44" idx="6"/>
            <a:endCxn id="46" idx="2"/>
          </p:cNvCxnSpPr>
          <p:nvPr/>
        </p:nvCxnSpPr>
        <p:spPr>
          <a:xfrm>
            <a:off x="4330842" y="4285723"/>
            <a:ext cx="1383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592350B3-45B1-4D06-917B-046D27665C8E}"/>
              </a:ext>
            </a:extLst>
          </p:cNvPr>
          <p:cNvCxnSpPr>
            <a:cxnSpLocks/>
            <a:stCxn id="44" idx="5"/>
            <a:endCxn id="47" idx="2"/>
          </p:cNvCxnSpPr>
          <p:nvPr/>
        </p:nvCxnSpPr>
        <p:spPr>
          <a:xfrm>
            <a:off x="4219033" y="4555654"/>
            <a:ext cx="1495227" cy="1237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99BB2152-04FB-437F-B562-4DF2BCC968A5}"/>
              </a:ext>
            </a:extLst>
          </p:cNvPr>
          <p:cNvCxnSpPr>
            <a:stCxn id="45" idx="6"/>
            <a:endCxn id="47" idx="2"/>
          </p:cNvCxnSpPr>
          <p:nvPr/>
        </p:nvCxnSpPr>
        <p:spPr>
          <a:xfrm>
            <a:off x="4330842" y="5792710"/>
            <a:ext cx="1383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726F0D6D-C4BB-4A19-B374-A994B2E16C26}"/>
              </a:ext>
            </a:extLst>
          </p:cNvPr>
          <p:cNvCxnSpPr>
            <a:cxnSpLocks/>
            <a:stCxn id="46" idx="5"/>
            <a:endCxn id="48" idx="2"/>
          </p:cNvCxnSpPr>
          <p:nvPr/>
        </p:nvCxnSpPr>
        <p:spPr>
          <a:xfrm>
            <a:off x="6365931" y="4555654"/>
            <a:ext cx="1495227" cy="1237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A56726EF-C296-41A0-8EB5-D5447B9BACB4}"/>
              </a:ext>
            </a:extLst>
          </p:cNvPr>
          <p:cNvCxnSpPr>
            <a:stCxn id="47" idx="6"/>
            <a:endCxn id="48" idx="2"/>
          </p:cNvCxnSpPr>
          <p:nvPr/>
        </p:nvCxnSpPr>
        <p:spPr>
          <a:xfrm>
            <a:off x="6477740" y="5792710"/>
            <a:ext cx="1383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3B0D6064-FE8C-4349-8353-361C308E0CBD}"/>
                  </a:ext>
                </a:extLst>
              </p:cNvPr>
              <p:cNvSpPr txBox="1"/>
              <p:nvPr/>
            </p:nvSpPr>
            <p:spPr>
              <a:xfrm>
                <a:off x="2717714" y="3972427"/>
                <a:ext cx="568096" cy="448261"/>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2</m:t>
                          </m:r>
                        </m:sub>
                        <m:sup>
                          <m:d>
                            <m:dPr>
                              <m:begChr m:val="["/>
                              <m:endChr m:val="]"/>
                              <m:ctrlPr>
                                <a:rPr lang="zh-CN" altLang="en-US"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81" name="文本框 80">
                <a:extLst>
                  <a:ext uri="{FF2B5EF4-FFF2-40B4-BE49-F238E27FC236}">
                    <a16:creationId xmlns:a16="http://schemas.microsoft.com/office/drawing/2014/main" id="{3B0D6064-FE8C-4349-8353-361C308E0CBD}"/>
                  </a:ext>
                </a:extLst>
              </p:cNvPr>
              <p:cNvSpPr txBox="1">
                <a:spLocks noRot="1" noChangeAspect="1" noMove="1" noResize="1" noEditPoints="1" noAdjustHandles="1" noChangeArrowheads="1" noChangeShapeType="1" noTextEdit="1"/>
              </p:cNvSpPr>
              <p:nvPr/>
            </p:nvSpPr>
            <p:spPr>
              <a:xfrm>
                <a:off x="2717714" y="3972427"/>
                <a:ext cx="568096" cy="448261"/>
              </a:xfrm>
              <a:prstGeom prst="rect">
                <a:avLst/>
              </a:prstGeom>
              <a:blipFill>
                <a:blip r:embed="rId12"/>
                <a:stretch>
                  <a:fillRect/>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57E379DD-8136-4A79-BD86-8FA5864EBD96}"/>
                  </a:ext>
                </a:extLst>
              </p:cNvPr>
              <p:cNvSpPr txBox="1"/>
              <p:nvPr/>
            </p:nvSpPr>
            <p:spPr>
              <a:xfrm>
                <a:off x="2717714" y="2455926"/>
                <a:ext cx="459420" cy="448264"/>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1</m:t>
                          </m:r>
                        </m:sub>
                        <m:sup>
                          <m:d>
                            <m:dPr>
                              <m:begChr m:val="["/>
                              <m:endChr m:val="]"/>
                              <m:ctrlPr>
                                <a:rPr lang="zh-CN" altLang="en-US"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82" name="文本框 81">
                <a:extLst>
                  <a:ext uri="{FF2B5EF4-FFF2-40B4-BE49-F238E27FC236}">
                    <a16:creationId xmlns:a16="http://schemas.microsoft.com/office/drawing/2014/main" id="{57E379DD-8136-4A79-BD86-8FA5864EBD96}"/>
                  </a:ext>
                </a:extLst>
              </p:cNvPr>
              <p:cNvSpPr txBox="1">
                <a:spLocks noRot="1" noChangeAspect="1" noMove="1" noResize="1" noEditPoints="1" noAdjustHandles="1" noChangeArrowheads="1" noChangeShapeType="1" noTextEdit="1"/>
              </p:cNvSpPr>
              <p:nvPr/>
            </p:nvSpPr>
            <p:spPr>
              <a:xfrm>
                <a:off x="2717714" y="2455926"/>
                <a:ext cx="459420" cy="448264"/>
              </a:xfrm>
              <a:prstGeom prst="rect">
                <a:avLst/>
              </a:prstGeom>
              <a:blipFill>
                <a:blip r:embed="rId13"/>
                <a:stretch>
                  <a:fillRect/>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0651D237-76D1-4C60-87DA-7BE6D654D216}"/>
                  </a:ext>
                </a:extLst>
              </p:cNvPr>
              <p:cNvSpPr txBox="1"/>
              <p:nvPr/>
            </p:nvSpPr>
            <p:spPr>
              <a:xfrm>
                <a:off x="2717714" y="5479415"/>
                <a:ext cx="568096" cy="448261"/>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3</m:t>
                          </m:r>
                        </m:sub>
                        <m:sup>
                          <m:d>
                            <m:dPr>
                              <m:begChr m:val="["/>
                              <m:endChr m:val="]"/>
                              <m:ctrlPr>
                                <a:rPr lang="zh-CN" altLang="en-US"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84" name="文本框 83">
                <a:extLst>
                  <a:ext uri="{FF2B5EF4-FFF2-40B4-BE49-F238E27FC236}">
                    <a16:creationId xmlns:a16="http://schemas.microsoft.com/office/drawing/2014/main" id="{0651D237-76D1-4C60-87DA-7BE6D654D216}"/>
                  </a:ext>
                </a:extLst>
              </p:cNvPr>
              <p:cNvSpPr txBox="1">
                <a:spLocks noRot="1" noChangeAspect="1" noMove="1" noResize="1" noEditPoints="1" noAdjustHandles="1" noChangeArrowheads="1" noChangeShapeType="1" noTextEdit="1"/>
              </p:cNvSpPr>
              <p:nvPr/>
            </p:nvSpPr>
            <p:spPr>
              <a:xfrm>
                <a:off x="2717714" y="5479415"/>
                <a:ext cx="568096" cy="448261"/>
              </a:xfrm>
              <a:prstGeom prst="rect">
                <a:avLst/>
              </a:prstGeom>
              <a:blipFill>
                <a:blip r:embed="rId14"/>
                <a:stretch>
                  <a:fillRect/>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7512B21B-4101-48BB-A573-7EF1B5730257}"/>
                  </a:ext>
                </a:extLst>
              </p:cNvPr>
              <p:cNvSpPr txBox="1"/>
              <p:nvPr/>
            </p:nvSpPr>
            <p:spPr>
              <a:xfrm>
                <a:off x="4738503" y="5493086"/>
                <a:ext cx="568096" cy="448261"/>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3</m:t>
                          </m:r>
                        </m:sub>
                        <m:sup>
                          <m:d>
                            <m:dPr>
                              <m:begChr m:val="["/>
                              <m:endChr m:val="]"/>
                              <m:ctrlPr>
                                <a:rPr lang="zh-CN" altLang="en-US"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93" name="文本框 92">
                <a:extLst>
                  <a:ext uri="{FF2B5EF4-FFF2-40B4-BE49-F238E27FC236}">
                    <a16:creationId xmlns:a16="http://schemas.microsoft.com/office/drawing/2014/main" id="{7512B21B-4101-48BB-A573-7EF1B5730257}"/>
                  </a:ext>
                </a:extLst>
              </p:cNvPr>
              <p:cNvSpPr txBox="1">
                <a:spLocks noRot="1" noChangeAspect="1" noMove="1" noResize="1" noEditPoints="1" noAdjustHandles="1" noChangeArrowheads="1" noChangeShapeType="1" noTextEdit="1"/>
              </p:cNvSpPr>
              <p:nvPr/>
            </p:nvSpPr>
            <p:spPr>
              <a:xfrm>
                <a:off x="4738503" y="5493086"/>
                <a:ext cx="568096" cy="448261"/>
              </a:xfrm>
              <a:prstGeom prst="rect">
                <a:avLst/>
              </a:prstGeom>
              <a:blipFill>
                <a:blip r:embed="rId15"/>
                <a:stretch>
                  <a:fillRect/>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5D7758E5-E133-4816-92C7-33F8687F22C8}"/>
                  </a:ext>
                </a:extLst>
              </p:cNvPr>
              <p:cNvSpPr txBox="1"/>
              <p:nvPr/>
            </p:nvSpPr>
            <p:spPr>
              <a:xfrm>
                <a:off x="4651189" y="3972427"/>
                <a:ext cx="568096" cy="448261"/>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2</m:t>
                          </m:r>
                        </m:sub>
                        <m:sup>
                          <m:d>
                            <m:dPr>
                              <m:begChr m:val="["/>
                              <m:endChr m:val="]"/>
                              <m:ctrlPr>
                                <a:rPr lang="zh-CN" altLang="en-US"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96" name="文本框 95">
                <a:extLst>
                  <a:ext uri="{FF2B5EF4-FFF2-40B4-BE49-F238E27FC236}">
                    <a16:creationId xmlns:a16="http://schemas.microsoft.com/office/drawing/2014/main" id="{5D7758E5-E133-4816-92C7-33F8687F22C8}"/>
                  </a:ext>
                </a:extLst>
              </p:cNvPr>
              <p:cNvSpPr txBox="1">
                <a:spLocks noRot="1" noChangeAspect="1" noMove="1" noResize="1" noEditPoints="1" noAdjustHandles="1" noChangeArrowheads="1" noChangeShapeType="1" noTextEdit="1"/>
              </p:cNvSpPr>
              <p:nvPr/>
            </p:nvSpPr>
            <p:spPr>
              <a:xfrm>
                <a:off x="4651189" y="3972427"/>
                <a:ext cx="568096" cy="448261"/>
              </a:xfrm>
              <a:prstGeom prst="rect">
                <a:avLst/>
              </a:prstGeom>
              <a:blipFill>
                <a:blip r:embed="rId16"/>
                <a:stretch>
                  <a:fillRect/>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A0ED4942-DF7E-4CA0-8364-A9CE78B85642}"/>
                  </a:ext>
                </a:extLst>
              </p:cNvPr>
              <p:cNvSpPr txBox="1"/>
              <p:nvPr/>
            </p:nvSpPr>
            <p:spPr>
              <a:xfrm>
                <a:off x="6845363" y="5493085"/>
                <a:ext cx="568096" cy="448261"/>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smtClean="0">
                              <a:solidFill>
                                <a:schemeClr val="tx1"/>
                              </a:solidFill>
                              <a:latin typeface="Cambria Math" panose="02040503050406030204" pitchFamily="18" charset="0"/>
                            </a:rPr>
                            <m:t>𝜏</m:t>
                          </m:r>
                        </m:e>
                        <m:sub>
                          <m:r>
                            <a:rPr lang="en-US" altLang="zh-CN" b="0" i="1" smtClean="0">
                              <a:solidFill>
                                <a:schemeClr val="tx1"/>
                              </a:solidFill>
                              <a:latin typeface="Cambria Math" panose="02040503050406030204" pitchFamily="18" charset="0"/>
                            </a:rPr>
                            <m:t>3</m:t>
                          </m:r>
                        </m:sub>
                        <m:sup>
                          <m:d>
                            <m:dPr>
                              <m:begChr m:val="["/>
                              <m:endChr m:val="]"/>
                              <m:ctrlPr>
                                <a:rPr lang="zh-CN" altLang="en-US"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3</m:t>
                              </m:r>
                            </m:e>
                          </m:d>
                        </m:sup>
                      </m:sSubSup>
                    </m:oMath>
                  </m:oMathPara>
                </a14:m>
                <a:endParaRPr lang="zh-CN" altLang="en-US" dirty="0">
                  <a:solidFill>
                    <a:schemeClr val="tx1"/>
                  </a:solidFill>
                </a:endParaRPr>
              </a:p>
            </p:txBody>
          </p:sp>
        </mc:Choice>
        <mc:Fallback xmlns="">
          <p:sp>
            <p:nvSpPr>
              <p:cNvPr id="97" name="文本框 96">
                <a:extLst>
                  <a:ext uri="{FF2B5EF4-FFF2-40B4-BE49-F238E27FC236}">
                    <a16:creationId xmlns:a16="http://schemas.microsoft.com/office/drawing/2014/main" id="{A0ED4942-DF7E-4CA0-8364-A9CE78B85642}"/>
                  </a:ext>
                </a:extLst>
              </p:cNvPr>
              <p:cNvSpPr txBox="1">
                <a:spLocks noRot="1" noChangeAspect="1" noMove="1" noResize="1" noEditPoints="1" noAdjustHandles="1" noChangeArrowheads="1" noChangeShapeType="1" noTextEdit="1"/>
              </p:cNvSpPr>
              <p:nvPr/>
            </p:nvSpPr>
            <p:spPr>
              <a:xfrm>
                <a:off x="6845363" y="5493085"/>
                <a:ext cx="568096" cy="448261"/>
              </a:xfrm>
              <a:prstGeom prst="rect">
                <a:avLst/>
              </a:prstGeom>
              <a:blipFill>
                <a:blip r:embed="rId17"/>
                <a:stretch>
                  <a:fillRect/>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8950FB70-C12F-4FD6-AB55-83E20CE2F149}"/>
                  </a:ext>
                </a:extLst>
              </p:cNvPr>
              <p:cNvSpPr txBox="1"/>
              <p:nvPr/>
            </p:nvSpPr>
            <p:spPr>
              <a:xfrm>
                <a:off x="7170054" y="409669"/>
                <a:ext cx="3332516" cy="10649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3200" i="1" smtClean="0">
                              <a:solidFill>
                                <a:srgbClr val="836967"/>
                              </a:solidFill>
                              <a:latin typeface="Cambria Math" panose="02040503050406030204" pitchFamily="18" charset="0"/>
                            </a:rPr>
                          </m:ctrlPr>
                        </m:sSubSupPr>
                        <m:e>
                          <m:r>
                            <a:rPr lang="zh-CN" altLang="en-US" sz="3200" i="1" smtClean="0">
                              <a:latin typeface="Cambria Math" panose="02040503050406030204" pitchFamily="18" charset="0"/>
                            </a:rPr>
                            <m:t>𝜏</m:t>
                          </m:r>
                        </m:e>
                        <m:sub>
                          <m:r>
                            <m:rPr>
                              <m:sty m:val="p"/>
                            </m:rPr>
                            <a:rPr lang="en-US" altLang="zh-CN" sz="3200" i="1">
                              <a:latin typeface="Cambria Math" panose="02040503050406030204" pitchFamily="18" charset="0"/>
                            </a:rPr>
                            <m:t>i</m:t>
                          </m:r>
                        </m:sub>
                        <m:sup>
                          <m:d>
                            <m:dPr>
                              <m:begChr m:val="["/>
                              <m:endChr m:val="]"/>
                              <m:ctrlPr>
                                <a:rPr lang="zh-CN" altLang="en-US" sz="3200" i="1">
                                  <a:solidFill>
                                    <a:srgbClr val="836967"/>
                                  </a:solidFill>
                                  <a:latin typeface="Cambria Math" panose="02040503050406030204" pitchFamily="18" charset="0"/>
                                </a:rPr>
                              </m:ctrlPr>
                            </m:dPr>
                            <m:e>
                              <m:r>
                                <a:rPr lang="en-US" altLang="zh-CN" sz="3200" b="0" i="1" smtClean="0">
                                  <a:solidFill>
                                    <a:srgbClr val="836967"/>
                                  </a:solidFill>
                                  <a:latin typeface="Cambria Math" panose="02040503050406030204" pitchFamily="18" charset="0"/>
                                </a:rPr>
                                <m:t>𝑟</m:t>
                              </m:r>
                            </m:e>
                          </m:d>
                        </m:sup>
                      </m:sSubSup>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𝑡</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𝑖</m:t>
                              </m:r>
                            </m:sub>
                          </m:sSub>
                        </m:num>
                        <m:den>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𝑟</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𝑡</m:t>
                              </m:r>
                            </m:e>
                            <m:sub>
                              <m:r>
                                <a:rPr lang="en-US" altLang="zh-CN" sz="3200" b="0" i="1" smtClean="0">
                                  <a:latin typeface="Cambria Math" panose="02040503050406030204" pitchFamily="18" charset="0"/>
                                </a:rPr>
                                <m:t>𝑖</m:t>
                              </m:r>
                            </m:sub>
                          </m:sSub>
                        </m:den>
                      </m:f>
                    </m:oMath>
                  </m:oMathPara>
                </a14:m>
                <a:endParaRPr lang="zh-CN" altLang="en-US" sz="3200" dirty="0"/>
              </a:p>
            </p:txBody>
          </p:sp>
        </mc:Choice>
        <mc:Fallback xmlns="">
          <p:sp>
            <p:nvSpPr>
              <p:cNvPr id="98" name="文本框 97">
                <a:extLst>
                  <a:ext uri="{FF2B5EF4-FFF2-40B4-BE49-F238E27FC236}">
                    <a16:creationId xmlns:a16="http://schemas.microsoft.com/office/drawing/2014/main" id="{8950FB70-C12F-4FD6-AB55-83E20CE2F149}"/>
                  </a:ext>
                </a:extLst>
              </p:cNvPr>
              <p:cNvSpPr txBox="1">
                <a:spLocks noRot="1" noChangeAspect="1" noMove="1" noResize="1" noEditPoints="1" noAdjustHandles="1" noChangeArrowheads="1" noChangeShapeType="1" noTextEdit="1"/>
              </p:cNvSpPr>
              <p:nvPr/>
            </p:nvSpPr>
            <p:spPr>
              <a:xfrm>
                <a:off x="7170054" y="409669"/>
                <a:ext cx="3332516" cy="1064972"/>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145750EB-94F7-44EF-9B39-C701F6D592E4}"/>
                  </a:ext>
                </a:extLst>
              </p:cNvPr>
              <p:cNvSpPr txBox="1"/>
              <p:nvPr/>
            </p:nvSpPr>
            <p:spPr>
              <a:xfrm>
                <a:off x="6420152" y="1957442"/>
                <a:ext cx="3054134" cy="24879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000" b="1" i="1" smtClean="0">
                              <a:solidFill>
                                <a:schemeClr val="tx1"/>
                              </a:solidFill>
                              <a:latin typeface="Cambria Math" panose="02040503050406030204" pitchFamily="18" charset="0"/>
                            </a:rPr>
                          </m:ctrlPr>
                        </m:sSubSupPr>
                        <m:e>
                          <m:r>
                            <a:rPr lang="zh-CN" altLang="en-US" sz="2000" b="1" i="1" smtClean="0">
                              <a:solidFill>
                                <a:schemeClr val="tx1"/>
                              </a:solidFill>
                              <a:latin typeface="Cambria Math" panose="02040503050406030204" pitchFamily="18" charset="0"/>
                            </a:rPr>
                            <m:t>𝝉</m:t>
                          </m:r>
                        </m:e>
                        <m:sub>
                          <m:r>
                            <a:rPr lang="en-US" altLang="zh-CN" sz="2000" b="1" i="1" smtClean="0">
                              <a:solidFill>
                                <a:schemeClr val="tx1"/>
                              </a:solidFill>
                              <a:latin typeface="Cambria Math" panose="02040503050406030204" pitchFamily="18" charset="0"/>
                            </a:rPr>
                            <m:t>𝟏</m:t>
                          </m:r>
                        </m:sub>
                        <m:sup>
                          <m:d>
                            <m:dPr>
                              <m:begChr m:val="["/>
                              <m:endChr m:val="]"/>
                              <m:ctrlPr>
                                <a:rPr lang="zh-CN" altLang="en-US" sz="2000" b="1" i="1">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𝟏</m:t>
                              </m:r>
                            </m:e>
                          </m:d>
                        </m:sup>
                      </m:sSubSup>
                      <m:r>
                        <a:rPr lang="en-US" altLang="zh-CN" sz="2000" b="1" i="1" smtClean="0">
                          <a:solidFill>
                            <a:schemeClr val="tx1"/>
                          </a:solidFill>
                          <a:latin typeface="Cambria Math" panose="02040503050406030204" pitchFamily="18" charset="0"/>
                        </a:rPr>
                        <m:t>=</m:t>
                      </m:r>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𝒕</m:t>
                              </m:r>
                            </m:e>
                            <m:sub>
                              <m:r>
                                <a:rPr lang="en-US" altLang="zh-CN" sz="2000" b="1" i="1" smtClean="0">
                                  <a:solidFill>
                                    <a:schemeClr val="tx1"/>
                                  </a:solidFill>
                                  <a:latin typeface="Cambria Math" panose="02040503050406030204" pitchFamily="18" charset="0"/>
                                </a:rPr>
                                <m:t>𝟏</m:t>
                              </m:r>
                            </m:sub>
                          </m:sSub>
                        </m:num>
                        <m:den>
                          <m:r>
                            <a:rPr lang="en-US" altLang="zh-CN" sz="2000" b="1" i="1" smtClean="0">
                              <a:solidFill>
                                <a:schemeClr val="tx1"/>
                              </a:solidFill>
                              <a:latin typeface="Cambria Math" panose="02040503050406030204" pitchFamily="18" charset="0"/>
                            </a:rPr>
                            <m:t>𝒌</m:t>
                          </m:r>
                          <m:r>
                            <a:rPr lang="en-US" altLang="zh-CN" sz="2000" b="1" i="1">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den>
                      </m:f>
                    </m:oMath>
                  </m:oMathPara>
                </a14:m>
                <a:endParaRPr lang="en-US" altLang="zh-CN" b="1" dirty="0">
                  <a:solidFill>
                    <a:schemeClr val="tx1"/>
                  </a:solidFill>
                </a:endParaRPr>
              </a:p>
              <a:p>
                <a:endParaRPr lang="en-US" altLang="zh-CN" b="1"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zh-CN" altLang="en-US" sz="1800" b="1" i="1" smtClean="0">
                              <a:solidFill>
                                <a:schemeClr val="tx1"/>
                              </a:solidFill>
                              <a:latin typeface="Cambria Math" panose="02040503050406030204" pitchFamily="18" charset="0"/>
                            </a:rPr>
                          </m:ctrlPr>
                        </m:sSubSupPr>
                        <m:e>
                          <m:r>
                            <a:rPr lang="zh-CN" altLang="en-US" sz="1800" b="1" i="1" smtClean="0">
                              <a:solidFill>
                                <a:schemeClr val="tx1"/>
                              </a:solidFill>
                              <a:latin typeface="Cambria Math" panose="02040503050406030204" pitchFamily="18" charset="0"/>
                            </a:rPr>
                            <m:t>𝝉</m:t>
                          </m:r>
                        </m:e>
                        <m:sub>
                          <m:r>
                            <a:rPr lang="en-US" altLang="zh-CN" sz="1800" b="1" i="1" smtClean="0">
                              <a:solidFill>
                                <a:schemeClr val="tx1"/>
                              </a:solidFill>
                              <a:latin typeface="Cambria Math" panose="02040503050406030204" pitchFamily="18" charset="0"/>
                            </a:rPr>
                            <m:t>𝟐</m:t>
                          </m:r>
                        </m:sub>
                        <m:sup>
                          <m:d>
                            <m:dPr>
                              <m:begChr m:val="["/>
                              <m:endChr m:val="]"/>
                              <m:ctrlPr>
                                <a:rPr lang="zh-CN" altLang="en-US" sz="1800" b="1" i="1">
                                  <a:solidFill>
                                    <a:schemeClr val="tx1"/>
                                  </a:solidFill>
                                  <a:latin typeface="Cambria Math" panose="02040503050406030204" pitchFamily="18" charset="0"/>
                                </a:rPr>
                              </m:ctrlPr>
                            </m:dPr>
                            <m:e>
                              <m:r>
                                <a:rPr lang="en-US" altLang="zh-CN" sz="1800" b="1" i="1" smtClean="0">
                                  <a:solidFill>
                                    <a:schemeClr val="tx1"/>
                                  </a:solidFill>
                                  <a:latin typeface="Cambria Math" panose="02040503050406030204" pitchFamily="18" charset="0"/>
                                </a:rPr>
                                <m:t>𝟏</m:t>
                              </m:r>
                            </m:e>
                          </m:d>
                        </m:sup>
                      </m:sSubSup>
                      <m:r>
                        <a:rPr lang="en-US" altLang="zh-CN" sz="1800" b="1" i="1" smtClean="0">
                          <a:solidFill>
                            <a:schemeClr val="tx1"/>
                          </a:solidFill>
                          <a:latin typeface="Cambria Math" panose="02040503050406030204" pitchFamily="18" charset="0"/>
                        </a:rPr>
                        <m:t>=</m:t>
                      </m:r>
                      <m:f>
                        <m:fPr>
                          <m:ctrlPr>
                            <a:rPr lang="en-US" altLang="zh-CN" sz="1800" b="1" i="1" smtClean="0">
                              <a:solidFill>
                                <a:schemeClr val="tx1"/>
                              </a:solidFill>
                              <a:latin typeface="Cambria Math" panose="02040503050406030204" pitchFamily="18" charset="0"/>
                            </a:rPr>
                          </m:ctrlPr>
                        </m:fPr>
                        <m:num>
                          <m:r>
                            <a:rPr lang="en-US" altLang="zh-CN" sz="1800" b="1" i="1" smtClean="0">
                              <a:solidFill>
                                <a:schemeClr val="tx1"/>
                              </a:solidFill>
                              <a:latin typeface="Cambria Math" panose="02040503050406030204" pitchFamily="18" charset="0"/>
                            </a:rPr>
                            <m:t>𝒕</m:t>
                          </m:r>
                          <m:r>
                            <a:rPr lang="en-US" altLang="zh-CN" sz="1800" b="1" i="1" smtClean="0">
                              <a:solidFill>
                                <a:schemeClr val="tx1"/>
                              </a:solidFill>
                              <a:latin typeface="Cambria Math" panose="02040503050406030204" pitchFamily="18" charset="0"/>
                            </a:rPr>
                            <m:t>−</m:t>
                          </m:r>
                          <m:sSub>
                            <m:sSubPr>
                              <m:ctrlPr>
                                <a:rPr lang="en-US" altLang="zh-CN" sz="1800" b="1" i="1" smtClean="0">
                                  <a:solidFill>
                                    <a:schemeClr val="tx1"/>
                                  </a:solidFill>
                                  <a:latin typeface="Cambria Math" panose="02040503050406030204" pitchFamily="18" charset="0"/>
                                </a:rPr>
                              </m:ctrlPr>
                            </m:sSubPr>
                            <m:e>
                              <m:r>
                                <a:rPr lang="en-US" altLang="zh-CN" sz="1800" b="1" i="1" smtClean="0">
                                  <a:solidFill>
                                    <a:schemeClr val="tx1"/>
                                  </a:solidFill>
                                  <a:latin typeface="Cambria Math" panose="02040503050406030204" pitchFamily="18" charset="0"/>
                                </a:rPr>
                                <m:t>𝒕</m:t>
                              </m:r>
                            </m:e>
                            <m:sub>
                              <m:r>
                                <a:rPr lang="en-US" altLang="zh-CN" sz="1800" b="1" i="1" smtClean="0">
                                  <a:solidFill>
                                    <a:schemeClr val="tx1"/>
                                  </a:solidFill>
                                  <a:latin typeface="Cambria Math" panose="02040503050406030204" pitchFamily="18" charset="0"/>
                                </a:rPr>
                                <m:t>𝟐</m:t>
                              </m:r>
                            </m:sub>
                          </m:sSub>
                        </m:num>
                        <m:den>
                          <m:r>
                            <a:rPr lang="en-US" altLang="zh-CN" sz="1800" b="1" i="1" smtClean="0">
                              <a:solidFill>
                                <a:schemeClr val="tx1"/>
                              </a:solidFill>
                              <a:latin typeface="Cambria Math" panose="02040503050406030204" pitchFamily="18" charset="0"/>
                            </a:rPr>
                            <m:t>𝒌</m:t>
                          </m:r>
                          <m:r>
                            <a:rPr lang="en-US" altLang="zh-CN" sz="1800" b="1" i="1">
                              <a:solidFill>
                                <a:schemeClr val="tx1"/>
                              </a:solidFill>
                              <a:latin typeface="Cambria Math" panose="02040503050406030204" pitchFamily="18" charset="0"/>
                            </a:rPr>
                            <m:t>−</m:t>
                          </m:r>
                          <m:r>
                            <a:rPr lang="en-US" altLang="zh-CN" sz="1800" b="1" i="1" smtClean="0">
                              <a:solidFill>
                                <a:schemeClr val="tx1"/>
                              </a:solidFill>
                              <a:latin typeface="Cambria Math" panose="02040503050406030204" pitchFamily="18" charset="0"/>
                            </a:rPr>
                            <m:t>𝟏</m:t>
                          </m:r>
                        </m:den>
                      </m:f>
                    </m:oMath>
                  </m:oMathPara>
                </a14:m>
                <a:endParaRPr lang="en-US" altLang="zh-CN" b="1" dirty="0">
                  <a:solidFill>
                    <a:schemeClr val="tx1"/>
                  </a:solidFill>
                </a:endParaRPr>
              </a:p>
              <a:p>
                <a:endParaRPr lang="zh-CN" altLang="en-US" b="1"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zh-CN" altLang="en-US" sz="1800" b="1" i="1" smtClean="0">
                              <a:solidFill>
                                <a:schemeClr val="tx1"/>
                              </a:solidFill>
                              <a:latin typeface="Cambria Math" panose="02040503050406030204" pitchFamily="18" charset="0"/>
                            </a:rPr>
                          </m:ctrlPr>
                        </m:sSubSupPr>
                        <m:e>
                          <m:r>
                            <a:rPr lang="zh-CN" altLang="en-US" sz="1800" b="1" i="1" smtClean="0">
                              <a:solidFill>
                                <a:schemeClr val="tx1"/>
                              </a:solidFill>
                              <a:latin typeface="Cambria Math" panose="02040503050406030204" pitchFamily="18" charset="0"/>
                            </a:rPr>
                            <m:t>𝝉</m:t>
                          </m:r>
                        </m:e>
                        <m:sub>
                          <m:r>
                            <a:rPr lang="en-US" altLang="zh-CN" sz="1800" b="1" i="1" smtClean="0">
                              <a:solidFill>
                                <a:schemeClr val="tx1"/>
                              </a:solidFill>
                              <a:latin typeface="Cambria Math" panose="02040503050406030204" pitchFamily="18" charset="0"/>
                            </a:rPr>
                            <m:t>𝟑</m:t>
                          </m:r>
                        </m:sub>
                        <m:sup>
                          <m:d>
                            <m:dPr>
                              <m:begChr m:val="["/>
                              <m:endChr m:val="]"/>
                              <m:ctrlPr>
                                <a:rPr lang="zh-CN" altLang="en-US" sz="1800" b="1" i="1">
                                  <a:solidFill>
                                    <a:schemeClr val="tx1"/>
                                  </a:solidFill>
                                  <a:latin typeface="Cambria Math" panose="02040503050406030204" pitchFamily="18" charset="0"/>
                                </a:rPr>
                              </m:ctrlPr>
                            </m:dPr>
                            <m:e>
                              <m:r>
                                <a:rPr lang="en-US" altLang="zh-CN" sz="1800" b="1" i="1" smtClean="0">
                                  <a:solidFill>
                                    <a:schemeClr val="tx1"/>
                                  </a:solidFill>
                                  <a:latin typeface="Cambria Math" panose="02040503050406030204" pitchFamily="18" charset="0"/>
                                </a:rPr>
                                <m:t>𝟏</m:t>
                              </m:r>
                            </m:e>
                          </m:d>
                        </m:sup>
                      </m:sSubSup>
                      <m:r>
                        <a:rPr lang="en-US" altLang="zh-CN" sz="1800" b="1" i="1" smtClean="0">
                          <a:solidFill>
                            <a:schemeClr val="tx1"/>
                          </a:solidFill>
                          <a:latin typeface="Cambria Math" panose="02040503050406030204" pitchFamily="18" charset="0"/>
                        </a:rPr>
                        <m:t>=</m:t>
                      </m:r>
                      <m:f>
                        <m:fPr>
                          <m:ctrlPr>
                            <a:rPr lang="en-US" altLang="zh-CN" sz="1800" b="1" i="1" smtClean="0">
                              <a:solidFill>
                                <a:schemeClr val="tx1"/>
                              </a:solidFill>
                              <a:latin typeface="Cambria Math" panose="02040503050406030204" pitchFamily="18" charset="0"/>
                            </a:rPr>
                          </m:ctrlPr>
                        </m:fPr>
                        <m:num>
                          <m:r>
                            <a:rPr lang="en-US" altLang="zh-CN" sz="1800" b="1" i="1" smtClean="0">
                              <a:solidFill>
                                <a:schemeClr val="tx1"/>
                              </a:solidFill>
                              <a:latin typeface="Cambria Math" panose="02040503050406030204" pitchFamily="18" charset="0"/>
                            </a:rPr>
                            <m:t>𝒕</m:t>
                          </m:r>
                          <m:r>
                            <a:rPr lang="en-US" altLang="zh-CN" sz="1800" b="1" i="1" smtClean="0">
                              <a:solidFill>
                                <a:schemeClr val="tx1"/>
                              </a:solidFill>
                              <a:latin typeface="Cambria Math" panose="02040503050406030204" pitchFamily="18" charset="0"/>
                            </a:rPr>
                            <m:t>−</m:t>
                          </m:r>
                          <m:sSub>
                            <m:sSubPr>
                              <m:ctrlPr>
                                <a:rPr lang="en-US" altLang="zh-CN" sz="1800" b="1" i="1" smtClean="0">
                                  <a:solidFill>
                                    <a:schemeClr val="tx1"/>
                                  </a:solidFill>
                                  <a:latin typeface="Cambria Math" panose="02040503050406030204" pitchFamily="18" charset="0"/>
                                </a:rPr>
                              </m:ctrlPr>
                            </m:sSubPr>
                            <m:e>
                              <m:r>
                                <a:rPr lang="en-US" altLang="zh-CN" sz="1800" b="1" i="1" smtClean="0">
                                  <a:solidFill>
                                    <a:schemeClr val="tx1"/>
                                  </a:solidFill>
                                  <a:latin typeface="Cambria Math" panose="02040503050406030204" pitchFamily="18" charset="0"/>
                                </a:rPr>
                                <m:t>𝒕</m:t>
                              </m:r>
                            </m:e>
                            <m:sub>
                              <m:r>
                                <a:rPr lang="en-US" altLang="zh-CN" sz="1800" b="1" i="1" smtClean="0">
                                  <a:solidFill>
                                    <a:schemeClr val="tx1"/>
                                  </a:solidFill>
                                  <a:latin typeface="Cambria Math" panose="02040503050406030204" pitchFamily="18" charset="0"/>
                                </a:rPr>
                                <m:t>𝟑</m:t>
                              </m:r>
                            </m:sub>
                          </m:sSub>
                        </m:num>
                        <m:den>
                          <m:r>
                            <a:rPr lang="en-US" altLang="zh-CN" sz="1800" b="1" i="1" smtClean="0">
                              <a:solidFill>
                                <a:schemeClr val="tx1"/>
                              </a:solidFill>
                              <a:latin typeface="Cambria Math" panose="02040503050406030204" pitchFamily="18" charset="0"/>
                            </a:rPr>
                            <m:t>𝒌</m:t>
                          </m:r>
                          <m:r>
                            <a:rPr lang="en-US" altLang="zh-CN" sz="1800" b="1" i="1">
                              <a:solidFill>
                                <a:schemeClr val="tx1"/>
                              </a:solidFill>
                              <a:latin typeface="Cambria Math" panose="02040503050406030204" pitchFamily="18" charset="0"/>
                            </a:rPr>
                            <m:t>−</m:t>
                          </m:r>
                          <m:r>
                            <a:rPr lang="en-US" altLang="zh-CN" sz="1800" b="1" i="1" smtClean="0">
                              <a:solidFill>
                                <a:schemeClr val="tx1"/>
                              </a:solidFill>
                              <a:latin typeface="Cambria Math" panose="02040503050406030204" pitchFamily="18" charset="0"/>
                            </a:rPr>
                            <m:t>𝟏</m:t>
                          </m:r>
                        </m:den>
                      </m:f>
                    </m:oMath>
                  </m:oMathPara>
                </a14:m>
                <a:endParaRPr lang="zh-CN" altLang="en-US" b="1" dirty="0">
                  <a:solidFill>
                    <a:schemeClr val="tx1"/>
                  </a:solidFill>
                </a:endParaRPr>
              </a:p>
              <a:p>
                <a:endParaRPr lang="zh-CN" altLang="en-US" b="1" dirty="0">
                  <a:solidFill>
                    <a:schemeClr val="tx1"/>
                  </a:solidFill>
                </a:endParaRPr>
              </a:p>
            </p:txBody>
          </p:sp>
        </mc:Choice>
        <mc:Fallback xmlns="">
          <p:sp>
            <p:nvSpPr>
              <p:cNvPr id="99" name="文本框 98">
                <a:extLst>
                  <a:ext uri="{FF2B5EF4-FFF2-40B4-BE49-F238E27FC236}">
                    <a16:creationId xmlns:a16="http://schemas.microsoft.com/office/drawing/2014/main" id="{145750EB-94F7-44EF-9B39-C701F6D592E4}"/>
                  </a:ext>
                </a:extLst>
              </p:cNvPr>
              <p:cNvSpPr txBox="1">
                <a:spLocks noRot="1" noChangeAspect="1" noMove="1" noResize="1" noEditPoints="1" noAdjustHandles="1" noChangeArrowheads="1" noChangeShapeType="1" noTextEdit="1"/>
              </p:cNvSpPr>
              <p:nvPr/>
            </p:nvSpPr>
            <p:spPr>
              <a:xfrm>
                <a:off x="6420152" y="1957442"/>
                <a:ext cx="3054134" cy="248792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4AF0BD4-6BAF-43DE-9C72-E7FA1533F10D}"/>
                  </a:ext>
                </a:extLst>
              </p:cNvPr>
              <p:cNvSpPr txBox="1"/>
              <p:nvPr/>
            </p:nvSpPr>
            <p:spPr>
              <a:xfrm>
                <a:off x="8624638" y="2821437"/>
                <a:ext cx="2368540" cy="13751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1800" b="1" i="1" smtClean="0">
                              <a:solidFill>
                                <a:srgbClr val="836967"/>
                              </a:solidFill>
                              <a:latin typeface="Cambria Math" panose="02040503050406030204" pitchFamily="18" charset="0"/>
                            </a:rPr>
                          </m:ctrlPr>
                        </m:sSubSupPr>
                        <m:e>
                          <m:r>
                            <a:rPr lang="zh-CN" altLang="en-US" sz="1800" b="1" i="1" smtClean="0">
                              <a:latin typeface="Cambria Math" panose="02040503050406030204" pitchFamily="18" charset="0"/>
                            </a:rPr>
                            <m:t>𝝉</m:t>
                          </m:r>
                        </m:e>
                        <m:sub>
                          <m:r>
                            <a:rPr lang="en-US" altLang="zh-CN" sz="1800" b="1" i="1" smtClean="0">
                              <a:latin typeface="Cambria Math" panose="02040503050406030204" pitchFamily="18" charset="0"/>
                            </a:rPr>
                            <m:t>𝟐</m:t>
                          </m:r>
                        </m:sub>
                        <m:sup>
                          <m:d>
                            <m:dPr>
                              <m:begChr m:val="["/>
                              <m:endChr m:val="]"/>
                              <m:ctrlPr>
                                <a:rPr lang="zh-CN" altLang="en-US" sz="1800" b="1" i="1">
                                  <a:solidFill>
                                    <a:srgbClr val="836967"/>
                                  </a:solidFill>
                                  <a:latin typeface="Cambria Math" panose="02040503050406030204" pitchFamily="18" charset="0"/>
                                </a:rPr>
                              </m:ctrlPr>
                            </m:dPr>
                            <m:e>
                              <m:r>
                                <a:rPr lang="en-US" altLang="zh-CN" sz="1800" b="1" i="1" smtClean="0">
                                  <a:solidFill>
                                    <a:srgbClr val="836967"/>
                                  </a:solidFill>
                                  <a:latin typeface="Cambria Math" panose="02040503050406030204" pitchFamily="18" charset="0"/>
                                </a:rPr>
                                <m:t>𝟐</m:t>
                              </m:r>
                            </m:e>
                          </m:d>
                        </m:sup>
                      </m:sSubSup>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𝒕</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𝒕</m:t>
                              </m:r>
                            </m:e>
                            <m:sub>
                              <m:r>
                                <a:rPr lang="en-US" altLang="zh-CN" sz="1800" b="1" i="1" smtClean="0">
                                  <a:latin typeface="Cambria Math" panose="02040503050406030204" pitchFamily="18" charset="0"/>
                                </a:rPr>
                                <m:t>𝟐</m:t>
                              </m:r>
                            </m:sub>
                          </m:sSub>
                        </m:num>
                        <m:den>
                          <m:r>
                            <a:rPr lang="en-US" altLang="zh-CN" sz="1800" b="1" i="1" smtClean="0">
                              <a:latin typeface="Cambria Math" panose="02040503050406030204" pitchFamily="18" charset="0"/>
                            </a:rPr>
                            <m:t>𝒌</m:t>
                          </m:r>
                          <m:r>
                            <a:rPr lang="en-US" altLang="zh-CN" sz="1800" b="1" i="1">
                              <a:latin typeface="Cambria Math" panose="02040503050406030204" pitchFamily="18" charset="0"/>
                            </a:rPr>
                            <m:t>−</m:t>
                          </m:r>
                          <m:r>
                            <a:rPr lang="en-US" altLang="zh-CN" sz="1800" b="1" i="1" smtClean="0">
                              <a:latin typeface="Cambria Math" panose="02040503050406030204" pitchFamily="18" charset="0"/>
                            </a:rPr>
                            <m:t>𝟐</m:t>
                          </m:r>
                        </m:den>
                      </m:f>
                    </m:oMath>
                  </m:oMathPara>
                </a14:m>
                <a:endParaRPr lang="en-US" altLang="zh-CN" b="1" dirty="0"/>
              </a:p>
              <a:p>
                <a:endParaRPr lang="zh-CN" altLang="en-US" b="1" dirty="0"/>
              </a:p>
              <a:p>
                <a:pPr/>
                <a14:m>
                  <m:oMathPara xmlns:m="http://schemas.openxmlformats.org/officeDocument/2006/math">
                    <m:oMathParaPr>
                      <m:jc m:val="centerGroup"/>
                    </m:oMathParaPr>
                    <m:oMath xmlns:m="http://schemas.openxmlformats.org/officeDocument/2006/math">
                      <m:sSubSup>
                        <m:sSubSupPr>
                          <m:ctrlPr>
                            <a:rPr lang="zh-CN" altLang="en-US" sz="1800" b="1" i="1" smtClean="0">
                              <a:solidFill>
                                <a:srgbClr val="836967"/>
                              </a:solidFill>
                              <a:latin typeface="Cambria Math" panose="02040503050406030204" pitchFamily="18" charset="0"/>
                            </a:rPr>
                          </m:ctrlPr>
                        </m:sSubSupPr>
                        <m:e>
                          <m:r>
                            <a:rPr lang="zh-CN" altLang="en-US" sz="1800" b="1" i="1" smtClean="0">
                              <a:latin typeface="Cambria Math" panose="02040503050406030204" pitchFamily="18" charset="0"/>
                            </a:rPr>
                            <m:t>𝝉</m:t>
                          </m:r>
                        </m:e>
                        <m:sub>
                          <m:r>
                            <a:rPr lang="en-US" altLang="zh-CN" sz="1800" b="1" i="1" smtClean="0">
                              <a:latin typeface="Cambria Math" panose="02040503050406030204" pitchFamily="18" charset="0"/>
                            </a:rPr>
                            <m:t>𝟑</m:t>
                          </m:r>
                        </m:sub>
                        <m:sup>
                          <m:d>
                            <m:dPr>
                              <m:begChr m:val="["/>
                              <m:endChr m:val="]"/>
                              <m:ctrlPr>
                                <a:rPr lang="zh-CN" altLang="en-US" sz="1800" b="1" i="1">
                                  <a:solidFill>
                                    <a:srgbClr val="836967"/>
                                  </a:solidFill>
                                  <a:latin typeface="Cambria Math" panose="02040503050406030204" pitchFamily="18" charset="0"/>
                                </a:rPr>
                              </m:ctrlPr>
                            </m:dPr>
                            <m:e>
                              <m:r>
                                <a:rPr lang="en-US" altLang="zh-CN" sz="1800" b="1" i="1" smtClean="0">
                                  <a:solidFill>
                                    <a:srgbClr val="836967"/>
                                  </a:solidFill>
                                  <a:latin typeface="Cambria Math" panose="02040503050406030204" pitchFamily="18" charset="0"/>
                                </a:rPr>
                                <m:t>𝟐</m:t>
                              </m:r>
                            </m:e>
                          </m:d>
                        </m:sup>
                      </m:sSubSup>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𝒕</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𝒕</m:t>
                              </m:r>
                            </m:e>
                            <m:sub>
                              <m:r>
                                <a:rPr lang="en-US" altLang="zh-CN" sz="1800" b="1" i="1" smtClean="0">
                                  <a:latin typeface="Cambria Math" panose="02040503050406030204" pitchFamily="18" charset="0"/>
                                </a:rPr>
                                <m:t>𝟑</m:t>
                              </m:r>
                            </m:sub>
                          </m:sSub>
                        </m:num>
                        <m:den>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𝟐</m:t>
                          </m:r>
                        </m:den>
                      </m:f>
                    </m:oMath>
                  </m:oMathPara>
                </a14:m>
                <a:endParaRPr lang="zh-CN" altLang="en-US" b="1" dirty="0"/>
              </a:p>
            </p:txBody>
          </p:sp>
        </mc:Choice>
        <mc:Fallback xmlns="">
          <p:sp>
            <p:nvSpPr>
              <p:cNvPr id="35" name="文本框 34">
                <a:extLst>
                  <a:ext uri="{FF2B5EF4-FFF2-40B4-BE49-F238E27FC236}">
                    <a16:creationId xmlns:a16="http://schemas.microsoft.com/office/drawing/2014/main" id="{B4AF0BD4-6BAF-43DE-9C72-E7FA1533F10D}"/>
                  </a:ext>
                </a:extLst>
              </p:cNvPr>
              <p:cNvSpPr txBox="1">
                <a:spLocks noRot="1" noChangeAspect="1" noMove="1" noResize="1" noEditPoints="1" noAdjustHandles="1" noChangeArrowheads="1" noChangeShapeType="1" noTextEdit="1"/>
              </p:cNvSpPr>
              <p:nvPr/>
            </p:nvSpPr>
            <p:spPr>
              <a:xfrm>
                <a:off x="8624638" y="2821437"/>
                <a:ext cx="2368540" cy="1375120"/>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52E780A-E57D-416F-B99A-B37BE8630525}"/>
                  </a:ext>
                </a:extLst>
              </p:cNvPr>
              <p:cNvSpPr txBox="1"/>
              <p:nvPr/>
            </p:nvSpPr>
            <p:spPr>
              <a:xfrm>
                <a:off x="10456894" y="3626137"/>
                <a:ext cx="1903520" cy="597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1800" b="1" i="1" smtClean="0">
                              <a:solidFill>
                                <a:srgbClr val="836967"/>
                              </a:solidFill>
                              <a:latin typeface="Cambria Math" panose="02040503050406030204" pitchFamily="18" charset="0"/>
                            </a:rPr>
                          </m:ctrlPr>
                        </m:sSubSupPr>
                        <m:e>
                          <m:r>
                            <a:rPr lang="zh-CN" altLang="en-US" sz="1800" b="1" i="1" smtClean="0">
                              <a:latin typeface="Cambria Math" panose="02040503050406030204" pitchFamily="18" charset="0"/>
                            </a:rPr>
                            <m:t>𝝉</m:t>
                          </m:r>
                        </m:e>
                        <m:sub>
                          <m:r>
                            <a:rPr lang="en-US" altLang="zh-CN" sz="1800" b="1" i="1" smtClean="0">
                              <a:latin typeface="Cambria Math" panose="02040503050406030204" pitchFamily="18" charset="0"/>
                            </a:rPr>
                            <m:t>𝟑</m:t>
                          </m:r>
                        </m:sub>
                        <m:sup>
                          <m:d>
                            <m:dPr>
                              <m:begChr m:val="["/>
                              <m:endChr m:val="]"/>
                              <m:ctrlPr>
                                <a:rPr lang="zh-CN" altLang="en-US" sz="1800" b="1" i="1">
                                  <a:solidFill>
                                    <a:srgbClr val="836967"/>
                                  </a:solidFill>
                                  <a:latin typeface="Cambria Math" panose="02040503050406030204" pitchFamily="18" charset="0"/>
                                </a:rPr>
                              </m:ctrlPr>
                            </m:dPr>
                            <m:e>
                              <m:r>
                                <a:rPr lang="en-US" altLang="zh-CN" sz="1800" b="1" i="1" smtClean="0">
                                  <a:solidFill>
                                    <a:srgbClr val="836967"/>
                                  </a:solidFill>
                                  <a:latin typeface="Cambria Math" panose="02040503050406030204" pitchFamily="18" charset="0"/>
                                </a:rPr>
                                <m:t>𝟑</m:t>
                              </m:r>
                            </m:e>
                          </m:d>
                        </m:sup>
                      </m:sSubSup>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𝒕</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𝒕</m:t>
                              </m:r>
                            </m:e>
                            <m:sub>
                              <m:r>
                                <a:rPr lang="en-US" altLang="zh-CN" sz="1800" b="1" i="1" smtClean="0">
                                  <a:latin typeface="Cambria Math" panose="02040503050406030204" pitchFamily="18" charset="0"/>
                                </a:rPr>
                                <m:t>𝟑</m:t>
                              </m:r>
                            </m:sub>
                          </m:sSub>
                        </m:num>
                        <m:den>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𝟑</m:t>
                          </m:r>
                        </m:den>
                      </m:f>
                    </m:oMath>
                  </m:oMathPara>
                </a14:m>
                <a:endParaRPr lang="zh-CN" altLang="en-US" b="1" dirty="0"/>
              </a:p>
            </p:txBody>
          </p:sp>
        </mc:Choice>
        <mc:Fallback xmlns="">
          <p:sp>
            <p:nvSpPr>
              <p:cNvPr id="37" name="文本框 36">
                <a:extLst>
                  <a:ext uri="{FF2B5EF4-FFF2-40B4-BE49-F238E27FC236}">
                    <a16:creationId xmlns:a16="http://schemas.microsoft.com/office/drawing/2014/main" id="{F52E780A-E57D-416F-B99A-B37BE8630525}"/>
                  </a:ext>
                </a:extLst>
              </p:cNvPr>
              <p:cNvSpPr txBox="1">
                <a:spLocks noRot="1" noChangeAspect="1" noMove="1" noResize="1" noEditPoints="1" noAdjustHandles="1" noChangeArrowheads="1" noChangeShapeType="1" noTextEdit="1"/>
              </p:cNvSpPr>
              <p:nvPr/>
            </p:nvSpPr>
            <p:spPr>
              <a:xfrm>
                <a:off x="10456894" y="3626137"/>
                <a:ext cx="1903520" cy="597023"/>
              </a:xfrm>
              <a:prstGeom prst="rect">
                <a:avLst/>
              </a:prstGeom>
              <a:blipFill>
                <a:blip r:embed="rId21"/>
                <a:stretch>
                  <a:fillRect/>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16F02A0-16CD-4644-ACC5-41C6D238D0EA}"/>
              </a:ext>
            </a:extLst>
          </p:cNvPr>
          <p:cNvSpPr txBox="1"/>
          <p:nvPr/>
        </p:nvSpPr>
        <p:spPr>
          <a:xfrm>
            <a:off x="941033" y="346229"/>
            <a:ext cx="774571" cy="369332"/>
          </a:xfrm>
          <a:prstGeom prst="rect">
            <a:avLst/>
          </a:prstGeom>
          <a:noFill/>
        </p:spPr>
        <p:txBody>
          <a:bodyPr wrap="none" rtlCol="0">
            <a:spAutoFit/>
          </a:bodyPr>
          <a:lstStyle/>
          <a:p>
            <a:r>
              <a:rPr lang="en-US" altLang="zh-CN" dirty="0"/>
              <a:t>B</a:t>
            </a:r>
            <a:r>
              <a:rPr lang="zh-CN" altLang="en-US" dirty="0"/>
              <a:t>样条</a:t>
            </a:r>
          </a:p>
        </p:txBody>
      </p:sp>
    </p:spTree>
    <p:extLst>
      <p:ext uri="{BB962C8B-B14F-4D97-AF65-F5344CB8AC3E}">
        <p14:creationId xmlns:p14="http://schemas.microsoft.com/office/powerpoint/2010/main" val="152475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4CA5ED-F0FE-4702-9B99-1B0485C78406}"/>
              </a:ext>
            </a:extLst>
          </p:cNvPr>
          <p:cNvPicPr>
            <a:picLocks noChangeAspect="1"/>
          </p:cNvPicPr>
          <p:nvPr/>
        </p:nvPicPr>
        <p:blipFill>
          <a:blip r:embed="rId2"/>
          <a:stretch>
            <a:fillRect/>
          </a:stretch>
        </p:blipFill>
        <p:spPr>
          <a:xfrm>
            <a:off x="0" y="0"/>
            <a:ext cx="12185812" cy="6858000"/>
          </a:xfrm>
          <a:prstGeom prst="rect">
            <a:avLst/>
          </a:prstGeom>
        </p:spPr>
      </p:pic>
      <p:cxnSp>
        <p:nvCxnSpPr>
          <p:cNvPr id="7" name="直接连接符 6">
            <a:extLst>
              <a:ext uri="{FF2B5EF4-FFF2-40B4-BE49-F238E27FC236}">
                <a16:creationId xmlns:a16="http://schemas.microsoft.com/office/drawing/2014/main" id="{1446E1B9-B914-41D5-B49D-750E09C8422F}"/>
              </a:ext>
            </a:extLst>
          </p:cNvPr>
          <p:cNvCxnSpPr/>
          <p:nvPr/>
        </p:nvCxnSpPr>
        <p:spPr>
          <a:xfrm flipV="1">
            <a:off x="923278" y="1669002"/>
            <a:ext cx="7750205" cy="3746377"/>
          </a:xfrm>
          <a:prstGeom prst="line">
            <a:avLst/>
          </a:prstGeom>
        </p:spPr>
        <p:style>
          <a:lnRef idx="3">
            <a:schemeClr val="dk1"/>
          </a:lnRef>
          <a:fillRef idx="0">
            <a:schemeClr val="dk1"/>
          </a:fillRef>
          <a:effectRef idx="2">
            <a:schemeClr val="dk1"/>
          </a:effectRef>
          <a:fontRef idx="minor">
            <a:schemeClr val="tx1"/>
          </a:fontRef>
        </p:style>
      </p:cxnSp>
      <p:cxnSp>
        <p:nvCxnSpPr>
          <p:cNvPr id="9" name="直接连接符 8">
            <a:extLst>
              <a:ext uri="{FF2B5EF4-FFF2-40B4-BE49-F238E27FC236}">
                <a16:creationId xmlns:a16="http://schemas.microsoft.com/office/drawing/2014/main" id="{01E6A1A8-BB83-4E16-BB0E-50C7DC3B82F4}"/>
              </a:ext>
            </a:extLst>
          </p:cNvPr>
          <p:cNvCxnSpPr>
            <a:cxnSpLocks/>
          </p:cNvCxnSpPr>
          <p:nvPr/>
        </p:nvCxnSpPr>
        <p:spPr>
          <a:xfrm>
            <a:off x="3222594" y="1562470"/>
            <a:ext cx="1677880" cy="1944210"/>
          </a:xfrm>
          <a:prstGeom prst="line">
            <a:avLst/>
          </a:prstGeom>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0A446ABC-01E6-4DC8-9F50-20F88B079BDA}"/>
              </a:ext>
            </a:extLst>
          </p:cNvPr>
          <p:cNvCxnSpPr>
            <a:cxnSpLocks/>
          </p:cNvCxnSpPr>
          <p:nvPr/>
        </p:nvCxnSpPr>
        <p:spPr>
          <a:xfrm flipV="1">
            <a:off x="3755253" y="1393794"/>
            <a:ext cx="1580225" cy="7901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连接符 16">
            <a:extLst>
              <a:ext uri="{FF2B5EF4-FFF2-40B4-BE49-F238E27FC236}">
                <a16:creationId xmlns:a16="http://schemas.microsoft.com/office/drawing/2014/main" id="{4391BABC-79DC-4A5A-B765-43880486DE8A}"/>
              </a:ext>
            </a:extLst>
          </p:cNvPr>
          <p:cNvCxnSpPr>
            <a:cxnSpLocks/>
          </p:cNvCxnSpPr>
          <p:nvPr/>
        </p:nvCxnSpPr>
        <p:spPr>
          <a:xfrm flipV="1">
            <a:off x="4332303" y="2752078"/>
            <a:ext cx="168676" cy="88776"/>
          </a:xfrm>
          <a:prstGeom prst="line">
            <a:avLst/>
          </a:prstGeom>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2EC0B5A2-68A8-477E-BDAB-F66E2AF6CCA2}"/>
              </a:ext>
            </a:extLst>
          </p:cNvPr>
          <p:cNvSpPr txBox="1"/>
          <p:nvPr/>
        </p:nvSpPr>
        <p:spPr>
          <a:xfrm>
            <a:off x="579267" y="465169"/>
            <a:ext cx="6094520" cy="523220"/>
          </a:xfrm>
          <a:prstGeom prst="rect">
            <a:avLst/>
          </a:prstGeom>
          <a:noFill/>
        </p:spPr>
        <p:txBody>
          <a:bodyPr wrap="square">
            <a:spAutoFit/>
          </a:bodyPr>
          <a:lstStyle/>
          <a:p>
            <a:r>
              <a:rPr lang="en-US" altLang="zh-CN" sz="2800" b="1" dirty="0">
                <a:latin typeface="宋体" panose="02010600030101010101" pitchFamily="2" charset="-122"/>
                <a:ea typeface="宋体" panose="02010600030101010101" pitchFamily="2" charset="-122"/>
              </a:rPr>
              <a:t>Bezier</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6772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267F1E8-AB3D-404E-BD56-9990FDFB23E2}"/>
              </a:ext>
            </a:extLst>
          </p:cNvPr>
          <p:cNvPicPr>
            <a:picLocks noChangeAspect="1"/>
          </p:cNvPicPr>
          <p:nvPr/>
        </p:nvPicPr>
        <p:blipFill rotWithShape="1">
          <a:blip r:embed="rId2"/>
          <a:srcRect l="-700" t="5504" r="700" b="4020"/>
          <a:stretch/>
        </p:blipFill>
        <p:spPr>
          <a:xfrm>
            <a:off x="241089" y="4623047"/>
            <a:ext cx="9046033" cy="2234953"/>
          </a:xfrm>
          <a:prstGeom prst="rect">
            <a:avLst/>
          </a:prstGeom>
        </p:spPr>
      </p:pic>
      <p:pic>
        <p:nvPicPr>
          <p:cNvPr id="8" name="图片 7">
            <a:extLst>
              <a:ext uri="{FF2B5EF4-FFF2-40B4-BE49-F238E27FC236}">
                <a16:creationId xmlns:a16="http://schemas.microsoft.com/office/drawing/2014/main" id="{58EF3B6A-6CAB-4659-AD25-2122D574BD46}"/>
              </a:ext>
            </a:extLst>
          </p:cNvPr>
          <p:cNvPicPr>
            <a:picLocks noChangeAspect="1"/>
          </p:cNvPicPr>
          <p:nvPr/>
        </p:nvPicPr>
        <p:blipFill rotWithShape="1">
          <a:blip r:embed="rId3"/>
          <a:srcRect l="2381" t="5952" r="1743" b="1873"/>
          <a:stretch/>
        </p:blipFill>
        <p:spPr>
          <a:xfrm>
            <a:off x="-1" y="117631"/>
            <a:ext cx="8969729" cy="4321204"/>
          </a:xfrm>
          <a:prstGeom prst="rect">
            <a:avLst/>
          </a:prstGeom>
        </p:spPr>
      </p:pic>
    </p:spTree>
    <p:extLst>
      <p:ext uri="{BB962C8B-B14F-4D97-AF65-F5344CB8AC3E}">
        <p14:creationId xmlns:p14="http://schemas.microsoft.com/office/powerpoint/2010/main" val="370756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 name="椭圆 84">
                <a:extLst>
                  <a:ext uri="{FF2B5EF4-FFF2-40B4-BE49-F238E27FC236}">
                    <a16:creationId xmlns:a16="http://schemas.microsoft.com/office/drawing/2014/main" id="{E8AEDF45-FCC5-4AF1-92D4-57C49D310BFC}"/>
                  </a:ext>
                </a:extLst>
              </p:cNvPr>
              <p:cNvSpPr/>
              <p:nvPr/>
            </p:nvSpPr>
            <p:spPr>
              <a:xfrm>
                <a:off x="1420464" y="98323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0</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0</m:t>
                              </m:r>
                            </m:e>
                          </m:d>
                        </m:sup>
                      </m:sSubSup>
                    </m:oMath>
                  </m:oMathPara>
                </a14:m>
                <a:endParaRPr lang="zh-CN" altLang="en-US" dirty="0">
                  <a:solidFill>
                    <a:schemeClr val="tx1"/>
                  </a:solidFill>
                </a:endParaRPr>
              </a:p>
            </p:txBody>
          </p:sp>
        </mc:Choice>
        <mc:Fallback xmlns="">
          <p:sp>
            <p:nvSpPr>
              <p:cNvPr id="85" name="椭圆 84">
                <a:extLst>
                  <a:ext uri="{FF2B5EF4-FFF2-40B4-BE49-F238E27FC236}">
                    <a16:creationId xmlns:a16="http://schemas.microsoft.com/office/drawing/2014/main" id="{E8AEDF45-FCC5-4AF1-92D4-57C49D310BFC}"/>
                  </a:ext>
                </a:extLst>
              </p:cNvPr>
              <p:cNvSpPr>
                <a:spLocks noRot="1" noChangeAspect="1" noMove="1" noResize="1" noEditPoints="1" noAdjustHandles="1" noChangeArrowheads="1" noChangeShapeType="1" noTextEdit="1"/>
              </p:cNvSpPr>
              <p:nvPr/>
            </p:nvSpPr>
            <p:spPr>
              <a:xfrm>
                <a:off x="1420464" y="983230"/>
                <a:ext cx="763480" cy="763480"/>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A166BED6-F9CD-4329-BAC6-503621331DC4}"/>
                  </a:ext>
                </a:extLst>
              </p:cNvPr>
              <p:cNvSpPr/>
              <p:nvPr/>
            </p:nvSpPr>
            <p:spPr>
              <a:xfrm>
                <a:off x="1420464" y="231488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0</m:t>
                              </m:r>
                            </m:e>
                          </m:d>
                        </m:sup>
                      </m:sSubSup>
                    </m:oMath>
                  </m:oMathPara>
                </a14:m>
                <a:endParaRPr lang="zh-CN" altLang="en-US" dirty="0">
                  <a:solidFill>
                    <a:schemeClr val="tx1"/>
                  </a:solidFill>
                </a:endParaRPr>
              </a:p>
            </p:txBody>
          </p:sp>
        </mc:Choice>
        <mc:Fallback xmlns="">
          <p:sp>
            <p:nvSpPr>
              <p:cNvPr id="36" name="椭圆 35">
                <a:extLst>
                  <a:ext uri="{FF2B5EF4-FFF2-40B4-BE49-F238E27FC236}">
                    <a16:creationId xmlns:a16="http://schemas.microsoft.com/office/drawing/2014/main" id="{A166BED6-F9CD-4329-BAC6-503621331DC4}"/>
                  </a:ext>
                </a:extLst>
              </p:cNvPr>
              <p:cNvSpPr>
                <a:spLocks noRot="1" noChangeAspect="1" noMove="1" noResize="1" noEditPoints="1" noAdjustHandles="1" noChangeArrowheads="1" noChangeShapeType="1" noTextEdit="1"/>
              </p:cNvSpPr>
              <p:nvPr/>
            </p:nvSpPr>
            <p:spPr>
              <a:xfrm>
                <a:off x="1420464" y="2314880"/>
                <a:ext cx="763480" cy="763480"/>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椭圆 37">
                <a:extLst>
                  <a:ext uri="{FF2B5EF4-FFF2-40B4-BE49-F238E27FC236}">
                    <a16:creationId xmlns:a16="http://schemas.microsoft.com/office/drawing/2014/main" id="{3E849CF2-F68C-47E4-B1E5-60984005D947}"/>
                  </a:ext>
                </a:extLst>
              </p:cNvPr>
              <p:cNvSpPr/>
              <p:nvPr/>
            </p:nvSpPr>
            <p:spPr>
              <a:xfrm>
                <a:off x="1420464" y="3862925"/>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0</m:t>
                              </m:r>
                            </m:e>
                          </m:d>
                        </m:sup>
                      </m:sSubSup>
                    </m:oMath>
                  </m:oMathPara>
                </a14:m>
                <a:endParaRPr lang="zh-CN" altLang="en-US" dirty="0">
                  <a:solidFill>
                    <a:schemeClr val="tx1"/>
                  </a:solidFill>
                </a:endParaRPr>
              </a:p>
            </p:txBody>
          </p:sp>
        </mc:Choice>
        <mc:Fallback xmlns="">
          <p:sp>
            <p:nvSpPr>
              <p:cNvPr id="38" name="椭圆 37">
                <a:extLst>
                  <a:ext uri="{FF2B5EF4-FFF2-40B4-BE49-F238E27FC236}">
                    <a16:creationId xmlns:a16="http://schemas.microsoft.com/office/drawing/2014/main" id="{3E849CF2-F68C-47E4-B1E5-60984005D947}"/>
                  </a:ext>
                </a:extLst>
              </p:cNvPr>
              <p:cNvSpPr>
                <a:spLocks noRot="1" noChangeAspect="1" noMove="1" noResize="1" noEditPoints="1" noAdjustHandles="1" noChangeArrowheads="1" noChangeShapeType="1" noTextEdit="1"/>
              </p:cNvSpPr>
              <p:nvPr/>
            </p:nvSpPr>
            <p:spPr>
              <a:xfrm>
                <a:off x="1420464" y="3862925"/>
                <a:ext cx="763480" cy="763480"/>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DB84CD9B-6D8B-456C-BB20-975DAD6B6408}"/>
                  </a:ext>
                </a:extLst>
              </p:cNvPr>
              <p:cNvSpPr/>
              <p:nvPr/>
            </p:nvSpPr>
            <p:spPr>
              <a:xfrm>
                <a:off x="1420464" y="5410969"/>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0</m:t>
                              </m:r>
                            </m:e>
                          </m:d>
                        </m:sup>
                      </m:sSubSup>
                    </m:oMath>
                  </m:oMathPara>
                </a14:m>
                <a:endParaRPr lang="zh-CN" altLang="en-US" dirty="0">
                  <a:solidFill>
                    <a:schemeClr val="tx1"/>
                  </a:solidFill>
                </a:endParaRPr>
              </a:p>
            </p:txBody>
          </p:sp>
        </mc:Choice>
        <mc:Fallback xmlns="">
          <p:sp>
            <p:nvSpPr>
              <p:cNvPr id="40" name="椭圆 39">
                <a:extLst>
                  <a:ext uri="{FF2B5EF4-FFF2-40B4-BE49-F238E27FC236}">
                    <a16:creationId xmlns:a16="http://schemas.microsoft.com/office/drawing/2014/main" id="{DB84CD9B-6D8B-456C-BB20-975DAD6B6408}"/>
                  </a:ext>
                </a:extLst>
              </p:cNvPr>
              <p:cNvSpPr>
                <a:spLocks noRot="1" noChangeAspect="1" noMove="1" noResize="1" noEditPoints="1" noAdjustHandles="1" noChangeArrowheads="1" noChangeShapeType="1" noTextEdit="1"/>
              </p:cNvSpPr>
              <p:nvPr/>
            </p:nvSpPr>
            <p:spPr>
              <a:xfrm>
                <a:off x="1420464" y="5410969"/>
                <a:ext cx="763480" cy="763480"/>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椭圆 41">
                <a:extLst>
                  <a:ext uri="{FF2B5EF4-FFF2-40B4-BE49-F238E27FC236}">
                    <a16:creationId xmlns:a16="http://schemas.microsoft.com/office/drawing/2014/main" id="{854162ED-C87C-45D6-A1C5-E2CDFF205460}"/>
                  </a:ext>
                </a:extLst>
              </p:cNvPr>
              <p:cNvSpPr/>
              <p:nvPr/>
            </p:nvSpPr>
            <p:spPr>
              <a:xfrm>
                <a:off x="4425108" y="2300461"/>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0</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42" name="椭圆 41">
                <a:extLst>
                  <a:ext uri="{FF2B5EF4-FFF2-40B4-BE49-F238E27FC236}">
                    <a16:creationId xmlns:a16="http://schemas.microsoft.com/office/drawing/2014/main" id="{854162ED-C87C-45D6-A1C5-E2CDFF205460}"/>
                  </a:ext>
                </a:extLst>
              </p:cNvPr>
              <p:cNvSpPr>
                <a:spLocks noRot="1" noChangeAspect="1" noMove="1" noResize="1" noEditPoints="1" noAdjustHandles="1" noChangeArrowheads="1" noChangeShapeType="1" noTextEdit="1"/>
              </p:cNvSpPr>
              <p:nvPr/>
            </p:nvSpPr>
            <p:spPr>
              <a:xfrm>
                <a:off x="4425108" y="2300461"/>
                <a:ext cx="763480" cy="763480"/>
              </a:xfrm>
              <a:prstGeom prst="ellipse">
                <a:avLst/>
              </a:prstGeom>
              <a:blipFill>
                <a:blip r:embed="rId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8C73A42E-BEA7-40CC-B26C-5B4D5A719EB9}"/>
                  </a:ext>
                </a:extLst>
              </p:cNvPr>
              <p:cNvSpPr/>
              <p:nvPr/>
            </p:nvSpPr>
            <p:spPr>
              <a:xfrm>
                <a:off x="4371842" y="3860720"/>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44" name="椭圆 43">
                <a:extLst>
                  <a:ext uri="{FF2B5EF4-FFF2-40B4-BE49-F238E27FC236}">
                    <a16:creationId xmlns:a16="http://schemas.microsoft.com/office/drawing/2014/main" id="{8C73A42E-BEA7-40CC-B26C-5B4D5A719EB9}"/>
                  </a:ext>
                </a:extLst>
              </p:cNvPr>
              <p:cNvSpPr>
                <a:spLocks noRot="1" noChangeAspect="1" noMove="1" noResize="1" noEditPoints="1" noAdjustHandles="1" noChangeArrowheads="1" noChangeShapeType="1" noTextEdit="1"/>
              </p:cNvSpPr>
              <p:nvPr/>
            </p:nvSpPr>
            <p:spPr>
              <a:xfrm>
                <a:off x="4371842" y="3860720"/>
                <a:ext cx="763480" cy="763480"/>
              </a:xfrm>
              <a:prstGeom prst="ellipse">
                <a:avLst/>
              </a:prstGeom>
              <a:blipFill>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椭圆 44">
                <a:extLst>
                  <a:ext uri="{FF2B5EF4-FFF2-40B4-BE49-F238E27FC236}">
                    <a16:creationId xmlns:a16="http://schemas.microsoft.com/office/drawing/2014/main" id="{EA576DED-7501-4FC2-B4DF-F0DA80938DAD}"/>
                  </a:ext>
                </a:extLst>
              </p:cNvPr>
              <p:cNvSpPr/>
              <p:nvPr/>
            </p:nvSpPr>
            <p:spPr>
              <a:xfrm>
                <a:off x="4478374" y="5410969"/>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1</m:t>
                              </m:r>
                            </m:e>
                          </m:d>
                        </m:sup>
                      </m:sSubSup>
                    </m:oMath>
                  </m:oMathPara>
                </a14:m>
                <a:endParaRPr lang="zh-CN" altLang="en-US" dirty="0">
                  <a:solidFill>
                    <a:schemeClr val="tx1"/>
                  </a:solidFill>
                </a:endParaRPr>
              </a:p>
            </p:txBody>
          </p:sp>
        </mc:Choice>
        <mc:Fallback xmlns="">
          <p:sp>
            <p:nvSpPr>
              <p:cNvPr id="45" name="椭圆 44">
                <a:extLst>
                  <a:ext uri="{FF2B5EF4-FFF2-40B4-BE49-F238E27FC236}">
                    <a16:creationId xmlns:a16="http://schemas.microsoft.com/office/drawing/2014/main" id="{EA576DED-7501-4FC2-B4DF-F0DA80938DAD}"/>
                  </a:ext>
                </a:extLst>
              </p:cNvPr>
              <p:cNvSpPr>
                <a:spLocks noRot="1" noChangeAspect="1" noMove="1" noResize="1" noEditPoints="1" noAdjustHandles="1" noChangeArrowheads="1" noChangeShapeType="1" noTextEdit="1"/>
              </p:cNvSpPr>
              <p:nvPr/>
            </p:nvSpPr>
            <p:spPr>
              <a:xfrm>
                <a:off x="4478374" y="5410969"/>
                <a:ext cx="763480" cy="763480"/>
              </a:xfrm>
              <a:prstGeom prst="ellipse">
                <a:avLst/>
              </a:prstGeom>
              <a:blipFill>
                <a:blip r:embed="rId8"/>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椭圆 45">
                <a:extLst>
                  <a:ext uri="{FF2B5EF4-FFF2-40B4-BE49-F238E27FC236}">
                    <a16:creationId xmlns:a16="http://schemas.microsoft.com/office/drawing/2014/main" id="{9F9CFA07-BDBB-45BF-BF5F-E660F7AC6036}"/>
                  </a:ext>
                </a:extLst>
              </p:cNvPr>
              <p:cNvSpPr/>
              <p:nvPr/>
            </p:nvSpPr>
            <p:spPr>
              <a:xfrm>
                <a:off x="7323220" y="3851928"/>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0</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46" name="椭圆 45">
                <a:extLst>
                  <a:ext uri="{FF2B5EF4-FFF2-40B4-BE49-F238E27FC236}">
                    <a16:creationId xmlns:a16="http://schemas.microsoft.com/office/drawing/2014/main" id="{9F9CFA07-BDBB-45BF-BF5F-E660F7AC6036}"/>
                  </a:ext>
                </a:extLst>
              </p:cNvPr>
              <p:cNvSpPr>
                <a:spLocks noRot="1" noChangeAspect="1" noMove="1" noResize="1" noEditPoints="1" noAdjustHandles="1" noChangeArrowheads="1" noChangeShapeType="1" noTextEdit="1"/>
              </p:cNvSpPr>
              <p:nvPr/>
            </p:nvSpPr>
            <p:spPr>
              <a:xfrm>
                <a:off x="7323220" y="3851928"/>
                <a:ext cx="763480" cy="763480"/>
              </a:xfrm>
              <a:prstGeom prst="ellipse">
                <a:avLst/>
              </a:prstGeom>
              <a:blipFill>
                <a:blip r:embed="rId9"/>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椭圆 46">
                <a:extLst>
                  <a:ext uri="{FF2B5EF4-FFF2-40B4-BE49-F238E27FC236}">
                    <a16:creationId xmlns:a16="http://schemas.microsoft.com/office/drawing/2014/main" id="{99E41E49-619E-449F-BA53-769AC79F200B}"/>
                  </a:ext>
                </a:extLst>
              </p:cNvPr>
              <p:cNvSpPr/>
              <p:nvPr/>
            </p:nvSpPr>
            <p:spPr>
              <a:xfrm>
                <a:off x="7323220" y="5403395"/>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2</m:t>
                              </m:r>
                            </m:e>
                          </m:d>
                        </m:sup>
                      </m:sSubSup>
                    </m:oMath>
                  </m:oMathPara>
                </a14:m>
                <a:endParaRPr lang="zh-CN" altLang="en-US" dirty="0">
                  <a:solidFill>
                    <a:schemeClr val="tx1"/>
                  </a:solidFill>
                </a:endParaRPr>
              </a:p>
            </p:txBody>
          </p:sp>
        </mc:Choice>
        <mc:Fallback xmlns="">
          <p:sp>
            <p:nvSpPr>
              <p:cNvPr id="47" name="椭圆 46">
                <a:extLst>
                  <a:ext uri="{FF2B5EF4-FFF2-40B4-BE49-F238E27FC236}">
                    <a16:creationId xmlns:a16="http://schemas.microsoft.com/office/drawing/2014/main" id="{99E41E49-619E-449F-BA53-769AC79F200B}"/>
                  </a:ext>
                </a:extLst>
              </p:cNvPr>
              <p:cNvSpPr>
                <a:spLocks noRot="1" noChangeAspect="1" noMove="1" noResize="1" noEditPoints="1" noAdjustHandles="1" noChangeArrowheads="1" noChangeShapeType="1" noTextEdit="1"/>
              </p:cNvSpPr>
              <p:nvPr/>
            </p:nvSpPr>
            <p:spPr>
              <a:xfrm>
                <a:off x="7323220" y="5403395"/>
                <a:ext cx="763480" cy="763480"/>
              </a:xfrm>
              <a:prstGeom prst="ellipse">
                <a:avLst/>
              </a:prstGeom>
              <a:blipFill>
                <a:blip r:embed="rId10"/>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椭圆 47">
                <a:extLst>
                  <a:ext uri="{FF2B5EF4-FFF2-40B4-BE49-F238E27FC236}">
                    <a16:creationId xmlns:a16="http://schemas.microsoft.com/office/drawing/2014/main" id="{C4F5C402-EEC1-4D86-AA83-962E6FB553C6}"/>
                  </a:ext>
                </a:extLst>
              </p:cNvPr>
              <p:cNvSpPr/>
              <p:nvPr/>
            </p:nvSpPr>
            <p:spPr>
              <a:xfrm>
                <a:off x="9892858" y="5410969"/>
                <a:ext cx="763480" cy="7634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CN" altLang="zh-CN" i="1" smtClean="0">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0</m:t>
                          </m:r>
                        </m:sub>
                        <m:sup>
                          <m:d>
                            <m:dPr>
                              <m:begChr m:val="["/>
                              <m:endChr m:val="]"/>
                              <m:ctrlPr>
                                <a:rPr lang="zh-CN" altLang="zh-CN" i="1">
                                  <a:solidFill>
                                    <a:schemeClr val="tx1"/>
                                  </a:solidFill>
                                  <a:effectLst/>
                                  <a:latin typeface="Cambria Math" panose="02040503050406030204" pitchFamily="18" charset="0"/>
                                  <a:ea typeface="Cambria Math" panose="02040503050406030204" pitchFamily="18" charset="0"/>
                                </a:rPr>
                              </m:ctrlPr>
                            </m:dPr>
                            <m:e>
                              <m:r>
                                <a:rPr lang="en-US" altLang="zh-CN" b="0" i="1" smtClean="0">
                                  <a:solidFill>
                                    <a:schemeClr val="tx1"/>
                                  </a:solidFill>
                                  <a:effectLst/>
                                  <a:latin typeface="Cambria Math" panose="02040503050406030204" pitchFamily="18" charset="0"/>
                                  <a:ea typeface="Cambria Math" panose="02040503050406030204" pitchFamily="18" charset="0"/>
                                </a:rPr>
                                <m:t>3</m:t>
                              </m:r>
                            </m:e>
                          </m:d>
                        </m:sup>
                      </m:sSubSup>
                    </m:oMath>
                  </m:oMathPara>
                </a14:m>
                <a:endParaRPr lang="zh-CN" altLang="en-US" dirty="0">
                  <a:solidFill>
                    <a:schemeClr val="tx1"/>
                  </a:solidFill>
                </a:endParaRPr>
              </a:p>
            </p:txBody>
          </p:sp>
        </mc:Choice>
        <mc:Fallback xmlns="">
          <p:sp>
            <p:nvSpPr>
              <p:cNvPr id="48" name="椭圆 47">
                <a:extLst>
                  <a:ext uri="{FF2B5EF4-FFF2-40B4-BE49-F238E27FC236}">
                    <a16:creationId xmlns:a16="http://schemas.microsoft.com/office/drawing/2014/main" id="{C4F5C402-EEC1-4D86-AA83-962E6FB553C6}"/>
                  </a:ext>
                </a:extLst>
              </p:cNvPr>
              <p:cNvSpPr>
                <a:spLocks noRot="1" noChangeAspect="1" noMove="1" noResize="1" noEditPoints="1" noAdjustHandles="1" noChangeArrowheads="1" noChangeShapeType="1" noTextEdit="1"/>
              </p:cNvSpPr>
              <p:nvPr/>
            </p:nvSpPr>
            <p:spPr>
              <a:xfrm>
                <a:off x="9892858" y="5410969"/>
                <a:ext cx="763480" cy="763480"/>
              </a:xfrm>
              <a:prstGeom prst="ellipse">
                <a:avLst/>
              </a:prstGeom>
              <a:blipFill>
                <a:blip r:embed="rId11"/>
                <a:stretch>
                  <a:fillRect/>
                </a:stretch>
              </a:blipFill>
              <a:ln>
                <a:solidFill>
                  <a:schemeClr val="tx1"/>
                </a:solid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2D8F835-A686-40E0-A085-013BA5F7ACD1}"/>
              </a:ext>
            </a:extLst>
          </p:cNvPr>
          <p:cNvSpPr txBox="1"/>
          <p:nvPr/>
        </p:nvSpPr>
        <p:spPr>
          <a:xfrm>
            <a:off x="1248206" y="360115"/>
            <a:ext cx="1107996" cy="461665"/>
          </a:xfrm>
          <a:prstGeom prst="rect">
            <a:avLst/>
          </a:prstGeom>
          <a:noFill/>
        </p:spPr>
        <p:txBody>
          <a:bodyPr wrap="none" rtlCol="0">
            <a:spAutoFit/>
          </a:bodyPr>
          <a:lstStyle/>
          <a:p>
            <a:r>
              <a:rPr lang="en-US" altLang="zh-CN" sz="2400" b="1" dirty="0">
                <a:latin typeface="宋体" panose="02010600030101010101" pitchFamily="2" charset="-122"/>
                <a:ea typeface="宋体" panose="02010600030101010101" pitchFamily="2" charset="-122"/>
              </a:rPr>
              <a:t>Bezier</a:t>
            </a:r>
            <a:endParaRPr lang="zh-CN" altLang="en-US" sz="2400" b="1" dirty="0">
              <a:latin typeface="宋体" panose="02010600030101010101" pitchFamily="2" charset="-122"/>
              <a:ea typeface="宋体" panose="02010600030101010101" pitchFamily="2" charset="-122"/>
            </a:endParaRPr>
          </a:p>
        </p:txBody>
      </p:sp>
      <p:cxnSp>
        <p:nvCxnSpPr>
          <p:cNvPr id="28" name="直接箭头连接符 27">
            <a:extLst>
              <a:ext uri="{FF2B5EF4-FFF2-40B4-BE49-F238E27FC236}">
                <a16:creationId xmlns:a16="http://schemas.microsoft.com/office/drawing/2014/main" id="{BE00FFF9-667B-470E-AB8B-07C3EFF6912C}"/>
              </a:ext>
            </a:extLst>
          </p:cNvPr>
          <p:cNvCxnSpPr>
            <a:cxnSpLocks/>
            <a:stCxn id="85" idx="6"/>
            <a:endCxn id="42" idx="2"/>
          </p:cNvCxnSpPr>
          <p:nvPr/>
        </p:nvCxnSpPr>
        <p:spPr>
          <a:xfrm>
            <a:off x="2183944" y="1364970"/>
            <a:ext cx="2241164" cy="131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971C6818-A428-4591-B97C-E34F4F4E196E}"/>
              </a:ext>
            </a:extLst>
          </p:cNvPr>
          <p:cNvCxnSpPr>
            <a:stCxn id="36" idx="6"/>
            <a:endCxn id="44" idx="2"/>
          </p:cNvCxnSpPr>
          <p:nvPr/>
        </p:nvCxnSpPr>
        <p:spPr>
          <a:xfrm>
            <a:off x="2183944" y="2696620"/>
            <a:ext cx="2187898" cy="154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AFF3FDA-4361-4286-A620-696C841202C6}"/>
              </a:ext>
            </a:extLst>
          </p:cNvPr>
          <p:cNvCxnSpPr>
            <a:stCxn id="38" idx="6"/>
            <a:endCxn id="45" idx="2"/>
          </p:cNvCxnSpPr>
          <p:nvPr/>
        </p:nvCxnSpPr>
        <p:spPr>
          <a:xfrm>
            <a:off x="2183944" y="4244665"/>
            <a:ext cx="2294430" cy="1548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36EB8C46-B997-417D-9B1F-46E9F594F7E2}"/>
              </a:ext>
            </a:extLst>
          </p:cNvPr>
          <p:cNvCxnSpPr>
            <a:cxnSpLocks/>
            <a:stCxn id="42" idx="6"/>
            <a:endCxn id="46" idx="2"/>
          </p:cNvCxnSpPr>
          <p:nvPr/>
        </p:nvCxnSpPr>
        <p:spPr>
          <a:xfrm>
            <a:off x="5188588" y="2682201"/>
            <a:ext cx="2134632" cy="1551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B80A49AB-501C-458A-BABE-8F9B5198A881}"/>
              </a:ext>
            </a:extLst>
          </p:cNvPr>
          <p:cNvCxnSpPr>
            <a:stCxn id="44" idx="6"/>
            <a:endCxn id="47" idx="2"/>
          </p:cNvCxnSpPr>
          <p:nvPr/>
        </p:nvCxnSpPr>
        <p:spPr>
          <a:xfrm>
            <a:off x="5135322" y="4242460"/>
            <a:ext cx="2187898" cy="1542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1FF18EF0-2156-47B6-AF7B-431BFB16E875}"/>
              </a:ext>
            </a:extLst>
          </p:cNvPr>
          <p:cNvCxnSpPr>
            <a:cxnSpLocks/>
            <a:stCxn id="46" idx="6"/>
            <a:endCxn id="48" idx="2"/>
          </p:cNvCxnSpPr>
          <p:nvPr/>
        </p:nvCxnSpPr>
        <p:spPr>
          <a:xfrm>
            <a:off x="8086700" y="4233668"/>
            <a:ext cx="1806158" cy="1559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54BC8B77-239D-4667-96CA-7AE96ACD744E}"/>
              </a:ext>
            </a:extLst>
          </p:cNvPr>
          <p:cNvCxnSpPr>
            <a:cxnSpLocks/>
            <a:stCxn id="36" idx="6"/>
            <a:endCxn id="42" idx="2"/>
          </p:cNvCxnSpPr>
          <p:nvPr/>
        </p:nvCxnSpPr>
        <p:spPr>
          <a:xfrm flipV="1">
            <a:off x="2183944" y="2682201"/>
            <a:ext cx="2241164" cy="14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7A41C95B-1EC6-4107-8220-9F56E3351C5A}"/>
              </a:ext>
            </a:extLst>
          </p:cNvPr>
          <p:cNvCxnSpPr>
            <a:cxnSpLocks/>
            <a:stCxn id="44" idx="6"/>
            <a:endCxn id="46" idx="2"/>
          </p:cNvCxnSpPr>
          <p:nvPr/>
        </p:nvCxnSpPr>
        <p:spPr>
          <a:xfrm flipV="1">
            <a:off x="5135322" y="4233668"/>
            <a:ext cx="2187898" cy="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0DA51823-7098-4B89-9485-F680AE3763BA}"/>
              </a:ext>
            </a:extLst>
          </p:cNvPr>
          <p:cNvCxnSpPr>
            <a:cxnSpLocks/>
            <a:stCxn id="47" idx="6"/>
            <a:endCxn id="48" idx="2"/>
          </p:cNvCxnSpPr>
          <p:nvPr/>
        </p:nvCxnSpPr>
        <p:spPr>
          <a:xfrm>
            <a:off x="8086700" y="5785135"/>
            <a:ext cx="1806158" cy="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6CE2A152-1A87-41EF-B105-123F4C088251}"/>
              </a:ext>
            </a:extLst>
          </p:cNvPr>
          <p:cNvCxnSpPr>
            <a:cxnSpLocks/>
            <a:stCxn id="38" idx="6"/>
            <a:endCxn id="44" idx="2"/>
          </p:cNvCxnSpPr>
          <p:nvPr/>
        </p:nvCxnSpPr>
        <p:spPr>
          <a:xfrm flipV="1">
            <a:off x="2183944" y="4242460"/>
            <a:ext cx="2187898" cy="2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6EEA91E-3A73-4154-A8DC-DAF358936E46}"/>
              </a:ext>
            </a:extLst>
          </p:cNvPr>
          <p:cNvCxnSpPr>
            <a:cxnSpLocks/>
            <a:stCxn id="40" idx="6"/>
            <a:endCxn id="45" idx="2"/>
          </p:cNvCxnSpPr>
          <p:nvPr/>
        </p:nvCxnSpPr>
        <p:spPr>
          <a:xfrm>
            <a:off x="2183944" y="5792709"/>
            <a:ext cx="229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EEF551F-EA46-46E2-B73F-625D2C71D9A4}"/>
              </a:ext>
            </a:extLst>
          </p:cNvPr>
          <p:cNvCxnSpPr>
            <a:cxnSpLocks/>
            <a:stCxn id="45" idx="6"/>
            <a:endCxn id="47" idx="2"/>
          </p:cNvCxnSpPr>
          <p:nvPr/>
        </p:nvCxnSpPr>
        <p:spPr>
          <a:xfrm flipV="1">
            <a:off x="5241854" y="5785135"/>
            <a:ext cx="2081366" cy="7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F152156E-C487-4B59-BD57-971221F3FF9A}"/>
                  </a:ext>
                </a:extLst>
              </p:cNvPr>
              <p:cNvSpPr txBox="1"/>
              <p:nvPr/>
            </p:nvSpPr>
            <p:spPr>
              <a:xfrm>
                <a:off x="2621832" y="2333491"/>
                <a:ext cx="9476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163" name="文本框 162">
                <a:extLst>
                  <a:ext uri="{FF2B5EF4-FFF2-40B4-BE49-F238E27FC236}">
                    <a16:creationId xmlns:a16="http://schemas.microsoft.com/office/drawing/2014/main" id="{F152156E-C487-4B59-BD57-971221F3FF9A}"/>
                  </a:ext>
                </a:extLst>
              </p:cNvPr>
              <p:cNvSpPr txBox="1">
                <a:spLocks noRot="1" noChangeAspect="1" noMove="1" noResize="1" noEditPoints="1" noAdjustHandles="1" noChangeArrowheads="1" noChangeShapeType="1" noTextEdit="1"/>
              </p:cNvSpPr>
              <p:nvPr/>
            </p:nvSpPr>
            <p:spPr>
              <a:xfrm>
                <a:off x="2621832" y="2333491"/>
                <a:ext cx="947691"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文本框 163">
                <a:extLst>
                  <a:ext uri="{FF2B5EF4-FFF2-40B4-BE49-F238E27FC236}">
                    <a16:creationId xmlns:a16="http://schemas.microsoft.com/office/drawing/2014/main" id="{9B676393-329D-4F64-B19B-B55E6CC8750D}"/>
                  </a:ext>
                </a:extLst>
              </p:cNvPr>
              <p:cNvSpPr txBox="1"/>
              <p:nvPr/>
            </p:nvSpPr>
            <p:spPr>
              <a:xfrm>
                <a:off x="2621832" y="3970512"/>
                <a:ext cx="9476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164" name="文本框 163">
                <a:extLst>
                  <a:ext uri="{FF2B5EF4-FFF2-40B4-BE49-F238E27FC236}">
                    <a16:creationId xmlns:a16="http://schemas.microsoft.com/office/drawing/2014/main" id="{9B676393-329D-4F64-B19B-B55E6CC8750D}"/>
                  </a:ext>
                </a:extLst>
              </p:cNvPr>
              <p:cNvSpPr txBox="1">
                <a:spLocks noRot="1" noChangeAspect="1" noMove="1" noResize="1" noEditPoints="1" noAdjustHandles="1" noChangeArrowheads="1" noChangeShapeType="1" noTextEdit="1"/>
              </p:cNvSpPr>
              <p:nvPr/>
            </p:nvSpPr>
            <p:spPr>
              <a:xfrm>
                <a:off x="2621832" y="3970512"/>
                <a:ext cx="947691"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45ADB26E-6C0E-4117-8C60-6804783D5DF6}"/>
                  </a:ext>
                </a:extLst>
              </p:cNvPr>
              <p:cNvSpPr txBox="1"/>
              <p:nvPr/>
            </p:nvSpPr>
            <p:spPr>
              <a:xfrm>
                <a:off x="2621832" y="5510149"/>
                <a:ext cx="9476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165" name="文本框 164">
                <a:extLst>
                  <a:ext uri="{FF2B5EF4-FFF2-40B4-BE49-F238E27FC236}">
                    <a16:creationId xmlns:a16="http://schemas.microsoft.com/office/drawing/2014/main" id="{45ADB26E-6C0E-4117-8C60-6804783D5DF6}"/>
                  </a:ext>
                </a:extLst>
              </p:cNvPr>
              <p:cNvSpPr txBox="1">
                <a:spLocks noRot="1" noChangeAspect="1" noMove="1" noResize="1" noEditPoints="1" noAdjustHandles="1" noChangeArrowheads="1" noChangeShapeType="1" noTextEdit="1"/>
              </p:cNvSpPr>
              <p:nvPr/>
            </p:nvSpPr>
            <p:spPr>
              <a:xfrm>
                <a:off x="2621832" y="5510149"/>
                <a:ext cx="947691"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文本框 165">
                <a:extLst>
                  <a:ext uri="{FF2B5EF4-FFF2-40B4-BE49-F238E27FC236}">
                    <a16:creationId xmlns:a16="http://schemas.microsoft.com/office/drawing/2014/main" id="{A36D5DA6-7A65-433B-A046-4E840CD8182E}"/>
                  </a:ext>
                </a:extLst>
              </p:cNvPr>
              <p:cNvSpPr txBox="1"/>
              <p:nvPr/>
            </p:nvSpPr>
            <p:spPr>
              <a:xfrm>
                <a:off x="5650889" y="5479106"/>
                <a:ext cx="9476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166" name="文本框 165">
                <a:extLst>
                  <a:ext uri="{FF2B5EF4-FFF2-40B4-BE49-F238E27FC236}">
                    <a16:creationId xmlns:a16="http://schemas.microsoft.com/office/drawing/2014/main" id="{A36D5DA6-7A65-433B-A046-4E840CD8182E}"/>
                  </a:ext>
                </a:extLst>
              </p:cNvPr>
              <p:cNvSpPr txBox="1">
                <a:spLocks noRot="1" noChangeAspect="1" noMove="1" noResize="1" noEditPoints="1" noAdjustHandles="1" noChangeArrowheads="1" noChangeShapeType="1" noTextEdit="1"/>
              </p:cNvSpPr>
              <p:nvPr/>
            </p:nvSpPr>
            <p:spPr>
              <a:xfrm>
                <a:off x="5650889" y="5479106"/>
                <a:ext cx="947691"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文本框 166">
                <a:extLst>
                  <a:ext uri="{FF2B5EF4-FFF2-40B4-BE49-F238E27FC236}">
                    <a16:creationId xmlns:a16="http://schemas.microsoft.com/office/drawing/2014/main" id="{29C58E1D-81D6-4B99-AFE1-8BBCB0BC5D8D}"/>
                  </a:ext>
                </a:extLst>
              </p:cNvPr>
              <p:cNvSpPr txBox="1"/>
              <p:nvPr/>
            </p:nvSpPr>
            <p:spPr>
              <a:xfrm>
                <a:off x="5622154" y="4039502"/>
                <a:ext cx="9476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167" name="文本框 166">
                <a:extLst>
                  <a:ext uri="{FF2B5EF4-FFF2-40B4-BE49-F238E27FC236}">
                    <a16:creationId xmlns:a16="http://schemas.microsoft.com/office/drawing/2014/main" id="{29C58E1D-81D6-4B99-AFE1-8BBCB0BC5D8D}"/>
                  </a:ext>
                </a:extLst>
              </p:cNvPr>
              <p:cNvSpPr txBox="1">
                <a:spLocks noRot="1" noChangeAspect="1" noMove="1" noResize="1" noEditPoints="1" noAdjustHandles="1" noChangeArrowheads="1" noChangeShapeType="1" noTextEdit="1"/>
              </p:cNvSpPr>
              <p:nvPr/>
            </p:nvSpPr>
            <p:spPr>
              <a:xfrm>
                <a:off x="5622154" y="4039502"/>
                <a:ext cx="947691" cy="36933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文本框 167">
                <a:extLst>
                  <a:ext uri="{FF2B5EF4-FFF2-40B4-BE49-F238E27FC236}">
                    <a16:creationId xmlns:a16="http://schemas.microsoft.com/office/drawing/2014/main" id="{549EE5A4-8D9F-4ED2-8F1A-FB16FCFFD86C}"/>
                  </a:ext>
                </a:extLst>
              </p:cNvPr>
              <p:cNvSpPr txBox="1"/>
              <p:nvPr/>
            </p:nvSpPr>
            <p:spPr>
              <a:xfrm>
                <a:off x="8410762" y="5520493"/>
                <a:ext cx="9476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168" name="文本框 167">
                <a:extLst>
                  <a:ext uri="{FF2B5EF4-FFF2-40B4-BE49-F238E27FC236}">
                    <a16:creationId xmlns:a16="http://schemas.microsoft.com/office/drawing/2014/main" id="{549EE5A4-8D9F-4ED2-8F1A-FB16FCFFD86C}"/>
                  </a:ext>
                </a:extLst>
              </p:cNvPr>
              <p:cNvSpPr txBox="1">
                <a:spLocks noRot="1" noChangeAspect="1" noMove="1" noResize="1" noEditPoints="1" noAdjustHandles="1" noChangeArrowheads="1" noChangeShapeType="1" noTextEdit="1"/>
              </p:cNvSpPr>
              <p:nvPr/>
            </p:nvSpPr>
            <p:spPr>
              <a:xfrm>
                <a:off x="8410762" y="5520493"/>
                <a:ext cx="947691" cy="369332"/>
              </a:xfrm>
              <a:prstGeom prst="rect">
                <a:avLst/>
              </a:prstGeom>
              <a:blipFill>
                <a:blip r:embed="rId1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0170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91845EB-FFB3-4C03-961E-09C7F70E135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1">
            <a:extLst>
              <a:ext uri="{FF2B5EF4-FFF2-40B4-BE49-F238E27FC236}">
                <a16:creationId xmlns:a16="http://schemas.microsoft.com/office/drawing/2014/main" id="{3D4C76B1-8D13-4A71-AF1C-223E43F12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92" y="379520"/>
            <a:ext cx="8780943" cy="28808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7AD0DB3A-1EC9-4B72-B833-A738BB943EFA}"/>
                  </a:ext>
                </a:extLst>
              </p:cNvPr>
              <p:cNvSpPr txBox="1"/>
              <p:nvPr/>
            </p:nvSpPr>
            <p:spPr>
              <a:xfrm>
                <a:off x="7077723" y="2649388"/>
                <a:ext cx="6094520"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b="1" i="1" smtClean="0">
                          <a:latin typeface="Cambria Math" panose="02040503050406030204" pitchFamily="18" charset="0"/>
                          <a:ea typeface="宋体" panose="02010600030101010101" pitchFamily="2" charset="-122"/>
                        </a:rPr>
                        <m:t>t</m:t>
                      </m:r>
                      <m:r>
                        <a:rPr lang="en-US" altLang="zh-CN" b="1" i="0" smtClean="0">
                          <a:latin typeface="Cambria Math" panose="02040503050406030204" pitchFamily="18" charset="0"/>
                          <a:ea typeface="宋体" panose="02010600030101010101" pitchFamily="2" charset="-122"/>
                        </a:rPr>
                        <m:t>=</m:t>
                      </m:r>
                      <m:f>
                        <m:fPr>
                          <m:ctrlPr>
                            <a:rPr lang="en-US" altLang="zh-CN" b="1" i="1" smtClean="0">
                              <a:latin typeface="Cambria Math" panose="02040503050406030204" pitchFamily="18" charset="0"/>
                              <a:ea typeface="宋体" panose="02010600030101010101" pitchFamily="2" charset="-122"/>
                            </a:rPr>
                          </m:ctrlPr>
                        </m:fPr>
                        <m:num>
                          <m:r>
                            <a:rPr lang="en-US" altLang="zh-CN" b="1" i="0" smtClean="0">
                              <a:latin typeface="Cambria Math" panose="02040503050406030204" pitchFamily="18" charset="0"/>
                              <a:ea typeface="宋体" panose="02010600030101010101" pitchFamily="2" charset="-122"/>
                            </a:rPr>
                            <m:t>𝟏</m:t>
                          </m:r>
                        </m:num>
                        <m:den>
                          <m:r>
                            <a:rPr lang="en-US" altLang="zh-CN" b="1" i="0" smtClean="0">
                              <a:latin typeface="Cambria Math" panose="02040503050406030204" pitchFamily="18" charset="0"/>
                              <a:ea typeface="宋体" panose="02010600030101010101" pitchFamily="2" charset="-122"/>
                            </a:rPr>
                            <m:t>𝟐</m:t>
                          </m:r>
                        </m:den>
                      </m:f>
                    </m:oMath>
                  </m:oMathPara>
                </a14:m>
                <a:endParaRPr lang="zh-CN" altLang="en-US" sz="1800" b="1" dirty="0">
                  <a:latin typeface="宋体" panose="02010600030101010101" pitchFamily="2" charset="-122"/>
                  <a:ea typeface="宋体" panose="02010600030101010101" pitchFamily="2" charset="-122"/>
                </a:endParaRPr>
              </a:p>
            </p:txBody>
          </p:sp>
        </mc:Choice>
        <mc:Fallback xmlns="">
          <p:sp>
            <p:nvSpPr>
              <p:cNvPr id="35" name="文本框 34">
                <a:extLst>
                  <a:ext uri="{FF2B5EF4-FFF2-40B4-BE49-F238E27FC236}">
                    <a16:creationId xmlns:a16="http://schemas.microsoft.com/office/drawing/2014/main" id="{7AD0DB3A-1EC9-4B72-B833-A738BB943EFA}"/>
                  </a:ext>
                </a:extLst>
              </p:cNvPr>
              <p:cNvSpPr txBox="1">
                <a:spLocks noRot="1" noChangeAspect="1" noMove="1" noResize="1" noEditPoints="1" noAdjustHandles="1" noChangeArrowheads="1" noChangeShapeType="1" noTextEdit="1"/>
              </p:cNvSpPr>
              <p:nvPr/>
            </p:nvSpPr>
            <p:spPr>
              <a:xfrm>
                <a:off x="7077723" y="2649388"/>
                <a:ext cx="6094520" cy="610936"/>
              </a:xfrm>
              <a:prstGeom prst="rect">
                <a:avLst/>
              </a:prstGeom>
              <a:blipFill>
                <a:blip r:embed="rId3"/>
                <a:stretch>
                  <a:fillRect/>
                </a:stretch>
              </a:blipFill>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35818F2C-4F1E-4C5F-942C-44D5BAD3F1F7}"/>
              </a:ext>
            </a:extLst>
          </p:cNvPr>
          <p:cNvSpPr txBox="1"/>
          <p:nvPr/>
        </p:nvSpPr>
        <p:spPr>
          <a:xfrm>
            <a:off x="6418556" y="556619"/>
            <a:ext cx="6587230" cy="523220"/>
          </a:xfrm>
          <a:prstGeom prst="rect">
            <a:avLst/>
          </a:prstGeom>
          <a:noFill/>
        </p:spPr>
        <p:txBody>
          <a:bodyPr wrap="square">
            <a:spAutoFit/>
          </a:bodyPr>
          <a:lstStyle/>
          <a:p>
            <a:r>
              <a:rPr lang="en-US" altLang="zh-CN" sz="2800" b="1" dirty="0">
                <a:latin typeface="宋体" panose="02010600030101010101" pitchFamily="2" charset="-122"/>
                <a:ea typeface="宋体" panose="02010600030101010101" pitchFamily="2" charset="-122"/>
              </a:rPr>
              <a:t>Bezier</a:t>
            </a:r>
            <a:endParaRPr lang="zh-CN" altLang="en-US" sz="28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375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4D22ABE-84E3-4FDA-9496-AB8E3EA20D9E}"/>
                  </a:ext>
                </a:extLst>
              </p:cNvPr>
              <p:cNvSpPr txBox="1"/>
              <p:nvPr/>
            </p:nvSpPr>
            <p:spPr>
              <a:xfrm>
                <a:off x="0" y="128116"/>
                <a:ext cx="10732170" cy="59093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void RayTracing(strat,direction,weight,color){</a:t>
                </a:r>
              </a:p>
              <a:p>
                <a:r>
                  <a:rPr lang="zh-CN" altLang="en-US" sz="2000" dirty="0">
                    <a:latin typeface="Times New Roman" panose="02020603050405020304" pitchFamily="18" charset="0"/>
                    <a:cs typeface="Times New Roman" panose="02020603050405020304" pitchFamily="18" charset="0"/>
                  </a:rPr>
                  <a:t>    if(weight&lt;Min_weight){</a:t>
                </a:r>
              </a:p>
              <a:p>
                <a:r>
                  <a:rPr lang="zh-CN" altLang="en-US" sz="2000" dirty="0">
                    <a:latin typeface="Times New Roman" panose="02020603050405020304" pitchFamily="18" charset="0"/>
                    <a:cs typeface="Times New Roman" panose="02020603050405020304" pitchFamily="18" charset="0"/>
                  </a:rPr>
                  <a:t>        color=black;</a:t>
                </a:r>
              </a:p>
              <a:p>
                <a:r>
                  <a:rPr lang="zh-CN" altLang="en-US" sz="2000" dirty="0">
                    <a:latin typeface="Times New Roman" panose="02020603050405020304" pitchFamily="18" charset="0"/>
                    <a:cs typeface="Times New Roman" panose="02020603050405020304" pitchFamily="18" charset="0"/>
                  </a:rPr>
                  <a:t>    }</a:t>
                </a:r>
              </a:p>
              <a:p>
                <a:r>
                  <a:rPr lang="zh-CN" altLang="en-US" sz="2000" dirty="0">
                    <a:latin typeface="Times New Roman" panose="02020603050405020304" pitchFamily="18" charset="0"/>
                    <a:cs typeface="Times New Roman" panose="02020603050405020304" pitchFamily="18" charset="0"/>
                  </a:rPr>
                  <a:t>    else{</a:t>
                </a:r>
              </a:p>
              <a:p>
                <a:r>
                  <a:rPr lang="zh-CN" altLang="en-US" sz="2000" dirty="0">
                    <a:latin typeface="Times New Roman" panose="02020603050405020304" pitchFamily="18" charset="0"/>
                    <a:cs typeface="Times New Roman" panose="02020603050405020304" pitchFamily="18" charset="0"/>
                  </a:rPr>
                  <a:t>        计算光线与所有物体的交点中距离起点start最近的点;</a:t>
                </a:r>
              </a:p>
              <a:p>
                <a:r>
                  <a:rPr lang="zh-CN" altLang="en-US" sz="2000" dirty="0">
                    <a:latin typeface="Times New Roman" panose="02020603050405020304" pitchFamily="18" charset="0"/>
                    <a:cs typeface="Times New Roman" panose="02020603050405020304" pitchFamily="18" charset="0"/>
                  </a:rPr>
                  <a:t>        if(没有交点){</a:t>
                </a:r>
              </a:p>
              <a:p>
                <a:r>
                  <a:rPr lang="zh-CN" altLang="en-US" sz="2000" dirty="0">
                    <a:latin typeface="Times New Roman" panose="02020603050405020304" pitchFamily="18" charset="0"/>
                    <a:cs typeface="Times New Roman" panose="02020603050405020304" pitchFamily="18" charset="0"/>
                  </a:rPr>
                  <a:t>            color=black;</a:t>
                </a:r>
              </a:p>
              <a:p>
                <a:r>
                  <a:rPr lang="zh-CN" altLang="en-US" sz="2000" dirty="0">
                    <a:latin typeface="Times New Roman" panose="02020603050405020304" pitchFamily="18" charset="0"/>
                    <a:cs typeface="Times New Roman" panose="02020603050405020304" pitchFamily="18" charset="0"/>
                  </a:rPr>
                  <a:t>        }</a:t>
                </a:r>
              </a:p>
              <a:p>
                <a:r>
                  <a:rPr lang="zh-CN" altLang="en-US" sz="2000" dirty="0">
                    <a:latin typeface="Times New Roman" panose="02020603050405020304" pitchFamily="18" charset="0"/>
                    <a:cs typeface="Times New Roman" panose="02020603050405020304" pitchFamily="18" charset="0"/>
                  </a:rPr>
                  <a:t>        else{</a:t>
                </a:r>
              </a:p>
              <a:p>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 </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𝐼</m:t>
                        </m:r>
                      </m:e>
                      <m:sub>
                        <m:r>
                          <a:rPr lang="zh-CN" altLang="en-US" sz="2000" i="1" dirty="0" smtClean="0">
                            <a:latin typeface="Cambria Math" panose="02040503050406030204" pitchFamily="18" charset="0"/>
                            <a:cs typeface="Times New Roman" panose="02020603050405020304" pitchFamily="18" charset="0"/>
                          </a:rPr>
                          <m:t>𝑙𝑜𝑎𝑐𝑙</m:t>
                        </m:r>
                      </m:sub>
                    </m:sSub>
                  </m:oMath>
                </a14:m>
                <a:r>
                  <a:rPr lang="zh-CN" altLang="en-US" sz="2000" dirty="0">
                    <a:latin typeface="Times New Roman" panose="02020603050405020304" pitchFamily="18" charset="0"/>
                    <a:cs typeface="Times New Roman" panose="02020603050405020304" pitchFamily="18" charset="0"/>
                  </a:rPr>
                  <a:t>=在交点处使用局部光照模型计算出的光强;</a:t>
                </a:r>
              </a:p>
              <a:p>
                <a:r>
                  <a:rPr lang="zh-CN" altLang="en-US" sz="2000" dirty="0">
                    <a:latin typeface="Times New Roman" panose="02020603050405020304" pitchFamily="18" charset="0"/>
                    <a:cs typeface="Times New Roman" panose="02020603050405020304" pitchFamily="18" charset="0"/>
                  </a:rPr>
                  <a:t>            计算反射方向R;</a:t>
                </a:r>
              </a:p>
              <a:p>
                <a:r>
                  <a:rPr lang="zh-CN" altLang="en-US" sz="2000" dirty="0">
                    <a:latin typeface="Times New Roman" panose="02020603050405020304" pitchFamily="18" charset="0"/>
                    <a:cs typeface="Times New Roman" panose="02020603050405020304" pitchFamily="18" charset="0"/>
                  </a:rPr>
                  <a:t>            RayTracing(最近的交点,R</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m:t>
                    </m:r>
                    <m:r>
                      <a:rPr lang="zh-CN" altLang="en-US" sz="2000" i="1" dirty="0" smtClean="0">
                        <a:latin typeface="Cambria Math" panose="02040503050406030204" pitchFamily="18" charset="0"/>
                        <a:cs typeface="Times New Roman" panose="02020603050405020304" pitchFamily="18" charset="0"/>
                      </a:rPr>
                      <m:t>𝑤𝑒𝑖𝑔h𝑡</m:t>
                    </m:r>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𝑤</m:t>
                        </m:r>
                      </m:e>
                      <m:sub>
                        <m:r>
                          <a:rPr lang="zh-CN" altLang="en-US" sz="2000" i="1" dirty="0" smtClean="0">
                            <a:latin typeface="Cambria Math" panose="02040503050406030204" pitchFamily="18" charset="0"/>
                            <a:cs typeface="Times New Roman" panose="02020603050405020304" pitchFamily="18" charset="0"/>
                          </a:rPr>
                          <m:t>𝑟</m:t>
                        </m:r>
                      </m:sub>
                    </m:sSub>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𝐼</m:t>
                        </m:r>
                      </m:e>
                      <m:sub>
                        <m:r>
                          <a:rPr lang="zh-CN" altLang="en-US" sz="2000" i="1" dirty="0" smtClean="0">
                            <a:latin typeface="Cambria Math" panose="02040503050406030204" pitchFamily="18" charset="0"/>
                            <a:cs typeface="Times New Roman" panose="02020603050405020304" pitchFamily="18" charset="0"/>
                          </a:rPr>
                          <m:t>𝑟</m:t>
                        </m:r>
                      </m:sub>
                    </m:sSub>
                    <m:r>
                      <a:rPr lang="zh-CN" altLang="en-US" sz="2000" i="1" dirty="0" smtClean="0">
                        <a:latin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cs typeface="Times New Roman" panose="02020603050405020304" pitchFamily="18" charset="0"/>
                  </a:rPr>
                  <a:t>;  //考虑光线的衰减</a:t>
                </a:r>
              </a:p>
              <a:p>
                <a:r>
                  <a:rPr lang="zh-CN" altLang="en-US" sz="2000" dirty="0">
                    <a:latin typeface="Times New Roman" panose="02020603050405020304" pitchFamily="18" charset="0"/>
                    <a:cs typeface="Times New Roman" panose="02020603050405020304" pitchFamily="18" charset="0"/>
                  </a:rPr>
                  <a:t>            计算折射方向;</a:t>
                </a:r>
              </a:p>
              <a:p>
                <a:r>
                  <a:rPr lang="zh-CN" altLang="en-US" sz="2000" dirty="0">
                    <a:latin typeface="Times New Roman" panose="02020603050405020304" pitchFamily="18" charset="0"/>
                    <a:cs typeface="Times New Roman" panose="02020603050405020304" pitchFamily="18" charset="0"/>
                  </a:rPr>
                  <a:t>            RayTracing(最近的交点,T,</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𝑤𝑒𝑖𝑔h𝑡</m:t>
                    </m:r>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𝑤</m:t>
                        </m:r>
                      </m:e>
                      <m:sub>
                        <m:r>
                          <a:rPr lang="zh-CN" altLang="en-US" sz="2000" i="1" dirty="0" smtClean="0">
                            <a:latin typeface="Cambria Math" panose="02040503050406030204" pitchFamily="18" charset="0"/>
                            <a:cs typeface="Times New Roman" panose="02020603050405020304" pitchFamily="18" charset="0"/>
                          </a:rPr>
                          <m:t>𝑡</m:t>
                        </m:r>
                      </m:sub>
                    </m:sSub>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𝐼</m:t>
                        </m:r>
                      </m:e>
                      <m:sub>
                        <m:r>
                          <a:rPr lang="zh-CN" altLang="en-US" sz="2000" i="1" dirty="0" smtClean="0">
                            <a:latin typeface="Cambria Math" panose="02040503050406030204" pitchFamily="18" charset="0"/>
                            <a:cs typeface="Times New Roman" panose="02020603050405020304" pitchFamily="18" charset="0"/>
                          </a:rPr>
                          <m:t>𝑡</m:t>
                        </m:r>
                      </m:sub>
                    </m:sSub>
                  </m:oMath>
                </a14:m>
                <a:r>
                  <a:rPr lang="zh-CN" altLang="en-US" sz="2000" dirty="0">
                    <a:latin typeface="Times New Roman" panose="02020603050405020304" pitchFamily="18" charset="0"/>
                    <a:cs typeface="Times New Roman" panose="02020603050405020304" pitchFamily="18" charset="0"/>
                  </a:rPr>
                  <a:t>); //考虑光线的衰减，需要乘以衰减系数</a:t>
                </a:r>
              </a:p>
              <a:p>
                <a:pPr algn="ctr"/>
                <a14:m>
                  <m:oMathPara xmlns:m="http://schemas.openxmlformats.org/officeDocument/2006/math">
                    <m:oMathParaPr>
                      <m:jc m:val="left"/>
                    </m:oMathParaPr>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            </m:t>
                      </m:r>
                      <m:r>
                        <a:rPr lang="zh-CN" altLang="en-US" sz="2000" i="1" dirty="0" smtClean="0">
                          <a:latin typeface="Cambria Math" panose="02040503050406030204" pitchFamily="18" charset="0"/>
                          <a:cs typeface="Times New Roman" panose="02020603050405020304" pitchFamily="18" charset="0"/>
                        </a:rPr>
                        <m:t>𝑐𝑜𝑙𝑜𝑟</m:t>
                      </m:r>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𝐼</m:t>
                          </m:r>
                        </m:e>
                        <m:sub>
                          <m:r>
                            <a:rPr lang="zh-CN" altLang="en-US" sz="2000" i="1" dirty="0" smtClean="0">
                              <a:latin typeface="Cambria Math" panose="02040503050406030204" pitchFamily="18" charset="0"/>
                              <a:cs typeface="Times New Roman" panose="02020603050405020304" pitchFamily="18" charset="0"/>
                            </a:rPr>
                            <m:t>𝑙𝑜𝑐𝑎𝑙</m:t>
                          </m:r>
                        </m:sub>
                      </m:sSub>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𝐾</m:t>
                          </m:r>
                        </m:e>
                        <m:sub>
                          <m:r>
                            <a:rPr lang="zh-CN" altLang="en-US" sz="2000" i="1" dirty="0" smtClean="0">
                              <a:latin typeface="Cambria Math" panose="02040503050406030204" pitchFamily="18" charset="0"/>
                              <a:cs typeface="Times New Roman" panose="02020603050405020304" pitchFamily="18" charset="0"/>
                            </a:rPr>
                            <m:t>𝑠</m:t>
                          </m:r>
                        </m:sub>
                      </m:sSub>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𝐼</m:t>
                          </m:r>
                        </m:e>
                        <m:sub>
                          <m:r>
                            <a:rPr lang="zh-CN" altLang="en-US" sz="2000" i="1" dirty="0" smtClean="0">
                              <a:latin typeface="Cambria Math" panose="02040503050406030204" pitchFamily="18" charset="0"/>
                              <a:cs typeface="Times New Roman" panose="02020603050405020304" pitchFamily="18" charset="0"/>
                            </a:rPr>
                            <m:t>𝑟</m:t>
                          </m:r>
                        </m:sub>
                      </m:sSub>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𝐾</m:t>
                          </m:r>
                        </m:e>
                        <m:sub>
                          <m:r>
                            <a:rPr lang="zh-CN" altLang="en-US" sz="2000" i="1" dirty="0" smtClean="0">
                              <a:latin typeface="Cambria Math" panose="02040503050406030204" pitchFamily="18" charset="0"/>
                              <a:cs typeface="Times New Roman" panose="02020603050405020304" pitchFamily="18" charset="0"/>
                            </a:rPr>
                            <m:t>𝑡</m:t>
                          </m:r>
                        </m:sub>
                      </m:sSub>
                      <m:r>
                        <a:rPr lang="zh-CN" altLang="en-US" sz="2000" i="1" dirty="0" smtClean="0">
                          <a:latin typeface="Cambria Math" panose="02040503050406030204" pitchFamily="18" charset="0"/>
                          <a:cs typeface="Times New Roman" panose="02020603050405020304" pitchFamily="18" charset="0"/>
                        </a:rPr>
                        <m:t>∗</m:t>
                      </m:r>
                      <m:sSub>
                        <m:sSubPr>
                          <m:ctrlPr>
                            <a:rPr lang="zh-CN" altLang="en-US" sz="2000" i="1" dirty="0" smtClean="0">
                              <a:latin typeface="Cambria Math" panose="02040503050406030204" pitchFamily="18" charset="0"/>
                              <a:cs typeface="Times New Roman" panose="02020603050405020304" pitchFamily="18" charset="0"/>
                            </a:rPr>
                          </m:ctrlPr>
                        </m:sSubPr>
                        <m:e>
                          <m:r>
                            <a:rPr lang="zh-CN" altLang="en-US" sz="2000" i="1" dirty="0" smtClean="0">
                              <a:latin typeface="Cambria Math" panose="02040503050406030204" pitchFamily="18" charset="0"/>
                              <a:cs typeface="Times New Roman" panose="02020603050405020304" pitchFamily="18" charset="0"/>
                            </a:rPr>
                            <m:t>𝐼</m:t>
                          </m:r>
                        </m:e>
                        <m:sub>
                          <m:r>
                            <a:rPr lang="zh-CN" altLang="en-US" sz="2000" i="1" dirty="0" smtClean="0">
                              <a:latin typeface="Cambria Math" panose="02040503050406030204" pitchFamily="18" charset="0"/>
                              <a:cs typeface="Times New Roman" panose="02020603050405020304" pitchFamily="18" charset="0"/>
                            </a:rPr>
                            <m:t>𝑡</m:t>
                          </m:r>
                        </m:sub>
                      </m:sSub>
                      <m:r>
                        <a:rPr lang="zh-CN" altLang="en-US" sz="2000" i="1" dirty="0" smtClean="0">
                          <a:latin typeface="Cambria Math" panose="02040503050406030204" pitchFamily="18" charset="0"/>
                          <a:cs typeface="Times New Roman" panose="02020603050405020304" pitchFamily="18" charset="0"/>
                        </a:rPr>
                        <m:t>;</m:t>
                      </m:r>
                    </m:oMath>
                  </m:oMathPara>
                </a14:m>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a:t>
                </a:r>
              </a:p>
              <a:p>
                <a:r>
                  <a:rPr lang="zh-CN" altLang="en-US" sz="2000" dirty="0">
                    <a:latin typeface="Times New Roman" panose="02020603050405020304" pitchFamily="18" charset="0"/>
                    <a:cs typeface="Times New Roman" panose="02020603050405020304" pitchFamily="18" charset="0"/>
                  </a:rPr>
                  <a:t>    }</a:t>
                </a:r>
              </a:p>
              <a:p>
                <a:r>
                  <a:rPr lang="zh-CN" altLang="en-US" sz="2000" dirty="0">
                    <a:latin typeface="Times New Roman" panose="02020603050405020304" pitchFamily="18" charset="0"/>
                    <a:cs typeface="Times New Roman" panose="02020603050405020304" pitchFamily="18" charset="0"/>
                  </a:rPr>
                  <a:t>}</a:t>
                </a:r>
              </a:p>
            </p:txBody>
          </p:sp>
        </mc:Choice>
        <mc:Fallback>
          <p:sp>
            <p:nvSpPr>
              <p:cNvPr id="5" name="文本框 4">
                <a:extLst>
                  <a:ext uri="{FF2B5EF4-FFF2-40B4-BE49-F238E27FC236}">
                    <a16:creationId xmlns:a16="http://schemas.microsoft.com/office/drawing/2014/main" id="{24D22ABE-84E3-4FDA-9496-AB8E3EA20D9E}"/>
                  </a:ext>
                </a:extLst>
              </p:cNvPr>
              <p:cNvSpPr txBox="1">
                <a:spLocks noRot="1" noChangeAspect="1" noMove="1" noResize="1" noEditPoints="1" noAdjustHandles="1" noChangeArrowheads="1" noChangeShapeType="1" noTextEdit="1"/>
              </p:cNvSpPr>
              <p:nvPr/>
            </p:nvSpPr>
            <p:spPr>
              <a:xfrm>
                <a:off x="0" y="128116"/>
                <a:ext cx="10732170" cy="5909310"/>
              </a:xfrm>
              <a:prstGeom prst="rect">
                <a:avLst/>
              </a:prstGeom>
              <a:blipFill>
                <a:blip r:embed="rId2"/>
                <a:stretch>
                  <a:fillRect l="-568" t="-516" b="-144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5FF3257-10D7-46D2-BC11-1227CDE1BEBE}"/>
              </a:ext>
            </a:extLst>
          </p:cNvPr>
          <p:cNvSpPr txBox="1"/>
          <p:nvPr/>
        </p:nvSpPr>
        <p:spPr>
          <a:xfrm>
            <a:off x="6852473" y="433785"/>
            <a:ext cx="5499325" cy="2246769"/>
          </a:xfrm>
          <a:prstGeom prst="rect">
            <a:avLst/>
          </a:prstGeom>
          <a:noFill/>
        </p:spPr>
        <p:txBody>
          <a:bodyPr wrap="square" rtlCol="0">
            <a:spAutoFit/>
          </a:bodyPr>
          <a:lstStyle/>
          <a:p>
            <a:pPr marL="342900" indent="-342900">
              <a:buAutoNum type="arabicPeriod"/>
            </a:pPr>
            <a:r>
              <a:rPr lang="zh-CN" altLang="en-US" sz="2000" b="1" dirty="0">
                <a:latin typeface="宋体" panose="02010600030101010101" pitchFamily="2" charset="-122"/>
                <a:ea typeface="宋体" panose="02010600030101010101" pitchFamily="2" charset="-122"/>
              </a:rPr>
              <a:t>光线没有碰到任何物体</a:t>
            </a:r>
            <a:endParaRPr lang="en-US" altLang="zh-CN" sz="2000" b="1" dirty="0">
              <a:latin typeface="宋体" panose="02010600030101010101" pitchFamily="2" charset="-122"/>
              <a:ea typeface="宋体" panose="02010600030101010101" pitchFamily="2" charset="-122"/>
            </a:endParaRPr>
          </a:p>
          <a:p>
            <a:pPr marL="342900" indent="-342900">
              <a:buAutoNum type="arabicPeriod"/>
            </a:pPr>
            <a:r>
              <a:rPr lang="zh-CN" altLang="en-US" sz="2000" b="1" dirty="0">
                <a:latin typeface="宋体" panose="02010600030101010101" pitchFamily="2" charset="-122"/>
                <a:ea typeface="宋体" panose="02010600030101010101" pitchFamily="2" charset="-122"/>
              </a:rPr>
              <a:t>光线碰到了背景，或者光源跑出了是视景体</a:t>
            </a:r>
            <a:endParaRPr lang="en-US" altLang="zh-CN" sz="2000" b="1" dirty="0">
              <a:latin typeface="宋体" panose="02010600030101010101" pitchFamily="2" charset="-122"/>
              <a:ea typeface="宋体" panose="02010600030101010101" pitchFamily="2" charset="-122"/>
            </a:endParaRPr>
          </a:p>
          <a:p>
            <a:pPr marL="342900" indent="-342900">
              <a:buAutoNum type="arabicPeriod"/>
            </a:pPr>
            <a:r>
              <a:rPr lang="zh-CN" altLang="en-US" sz="2000" b="1" dirty="0">
                <a:latin typeface="宋体" panose="02010600030101010101" pitchFamily="2" charset="-122"/>
                <a:ea typeface="宋体" panose="02010600030101010101" pitchFamily="2" charset="-122"/>
              </a:rPr>
              <a:t>管线经过多次反射和折射后，能量的衰减小于一定的阈值</a:t>
            </a:r>
            <a:endParaRPr lang="en-US" altLang="zh-CN" sz="2000" b="1" dirty="0">
              <a:latin typeface="宋体" panose="02010600030101010101" pitchFamily="2" charset="-122"/>
              <a:ea typeface="宋体" panose="02010600030101010101" pitchFamily="2" charset="-122"/>
            </a:endParaRPr>
          </a:p>
          <a:p>
            <a:pPr marL="342900" indent="-342900">
              <a:buAutoNum type="arabicPeriod"/>
            </a:pPr>
            <a:r>
              <a:rPr lang="zh-CN" altLang="en-US" sz="2000" b="1" dirty="0">
                <a:latin typeface="宋体" panose="02010600030101010101" pitchFamily="2" charset="-122"/>
                <a:ea typeface="宋体" panose="02010600030101010101" pitchFamily="2" charset="-122"/>
              </a:rPr>
              <a:t>管线反射或者折射的次数大于一定的阈值，即光线跟踪的次数大于一定的阈值即可停止</a:t>
            </a:r>
            <a:endParaRPr lang="en-US" altLang="zh-CN" sz="2000" b="1" dirty="0">
              <a:latin typeface="宋体" panose="02010600030101010101" pitchFamily="2" charset="-122"/>
              <a:ea typeface="宋体" panose="02010600030101010101" pitchFamily="2" charset="-122"/>
            </a:endParaRPr>
          </a:p>
          <a:p>
            <a:pPr marL="342900" indent="-342900">
              <a:buAutoNum type="arabicPeriod"/>
            </a:pPr>
            <a:endParaRPr lang="zh-CN" altLang="en-US" sz="20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9409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D41BCCF-BCEA-4468-BEFB-5BF7C6B4AAEF}"/>
              </a:ext>
            </a:extLst>
          </p:cNvPr>
          <p:cNvSpPr txBox="1"/>
          <p:nvPr/>
        </p:nvSpPr>
        <p:spPr>
          <a:xfrm>
            <a:off x="0" y="96589"/>
            <a:ext cx="12169066" cy="1631216"/>
          </a:xfrm>
          <a:prstGeom prst="rect">
            <a:avLst/>
          </a:prstGeom>
          <a:noFill/>
        </p:spPr>
        <p:txBody>
          <a:bodyPr wrap="square">
            <a:spAutoFit/>
          </a:bodyPr>
          <a:lstStyle/>
          <a:p>
            <a:pPr algn="just">
              <a:tabLst>
                <a:tab pos="2637155" algn="ctr"/>
              </a:tabLst>
            </a:pPr>
            <a:r>
              <a:rPr lang="en-US" altLang="zh-CN" sz="20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Z-Buffer</a:t>
            </a:r>
            <a:r>
              <a:rPr lang="zh-CN" altLang="en-US" sz="20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不仅有帧缓存用于存放每一个像素的颜色，还需要一个深度缓存用于存放每一个像素的深度值</a:t>
            </a:r>
          </a:p>
          <a:p>
            <a:pPr algn="just">
              <a:tabLst>
                <a:tab pos="2637155" algn="ctr"/>
              </a:tabLst>
            </a:pP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zh-CN" altLang="en-US" sz="20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优点：</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在像素级别上以近物代替远物，最终结果物体在屏幕上出现的顺序无关。这种方法无需排序，实现起来灵活简单，且有利于硬件的实现。</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zh-CN" altLang="en-US" sz="20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缺点：</a:t>
            </a: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占用空间大，没有利用图形的相关性和连续性。</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3D326293-2AA3-4A82-85AE-44574FDAA471}"/>
              </a:ext>
            </a:extLst>
          </p:cNvPr>
          <p:cNvSpPr txBox="1"/>
          <p:nvPr/>
        </p:nvSpPr>
        <p:spPr>
          <a:xfrm>
            <a:off x="22933" y="2151727"/>
            <a:ext cx="12169067" cy="2554545"/>
          </a:xfrm>
          <a:prstGeom prst="rect">
            <a:avLst/>
          </a:prstGeom>
          <a:noFill/>
        </p:spPr>
        <p:txBody>
          <a:bodyPr wrap="square">
            <a:spAutoFit/>
          </a:bodyPr>
          <a:lstStyle/>
          <a:p>
            <a:pPr algn="just">
              <a:tabLst>
                <a:tab pos="2637155" algn="ctr"/>
              </a:tabLs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扫描线</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Z-Buffer:</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在原始</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Z-Buffer</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算法的基础上进行改进，利用连续性提高点的包含性测试和深度值的计算</a:t>
            </a:r>
          </a:p>
          <a:p>
            <a:pPr algn="just">
              <a:tabLst>
                <a:tab pos="2637155" algn="ctr"/>
              </a:tabLst>
            </a:pP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zh-CN" altLang="zh-CN" sz="20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算法描述：</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逐扫描线进行处理。处理当前扫描线时，开一个一维数组作为当前扫描线的</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Z-Buffer</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。首先找出与当前扫描线相关的多边形，以及每一个多边形的边对。依次处理每一个边对之间的区间，计算深度并与</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Z-Buffer</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进行比较，找出每一个像素可见的颜色，写入帧缓存。对于深度的计算，采用增量算法。</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zh-CN" altLang="zh-CN" sz="20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优点：</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将整个绘制窗口的消隐问题分解到一条条扫描线上解决，所需的帧缓存大小大大减小。</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缺点：由于面的每个像素都会计算深度值，被多个多边形覆盖的像素会多次计算深度值，计算量大</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0C513EA-0F6A-43F9-A40E-713799126E27}"/>
              </a:ext>
            </a:extLst>
          </p:cNvPr>
          <p:cNvSpPr txBox="1"/>
          <p:nvPr/>
        </p:nvSpPr>
        <p:spPr>
          <a:xfrm>
            <a:off x="0" y="5218228"/>
            <a:ext cx="12169066" cy="1323439"/>
          </a:xfrm>
          <a:prstGeom prst="rect">
            <a:avLst/>
          </a:prstGeom>
          <a:noFill/>
        </p:spPr>
        <p:txBody>
          <a:bodyPr wrap="square">
            <a:spAutoFit/>
          </a:bodyPr>
          <a:lstStyle/>
          <a:p>
            <a:pPr algn="just">
              <a:tabLst>
                <a:tab pos="2637155" algn="ctr"/>
              </a:tabLst>
            </a:pPr>
            <a:r>
              <a:rPr lang="zh-CN"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区间扫描线</a:t>
            </a:r>
            <a:r>
              <a:rPr lang="en-US" altLang="zh-CN"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Z-Buffer</a:t>
            </a:r>
            <a:r>
              <a:rPr lang="en-US" altLang="zh-CN" sz="2000" b="1"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将当前扫描线与各多边形在投影平面的投影的交点进行排序后，使扫描线分解为若干个子区间。只需要在区间内任意一点找出该处</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Z</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值最大的一个面，即可确定最终显示的颜色。</a:t>
            </a:r>
          </a:p>
          <a:p>
            <a:pPr algn="just">
              <a:tabLst>
                <a:tab pos="2637155" algn="ctr"/>
              </a:tabLst>
            </a:pP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tabLst>
                <a:tab pos="2637155" algn="ctr"/>
              </a:tabLst>
            </a:pPr>
            <a:r>
              <a:rPr lang="zh-CN" altLang="en-US" sz="20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优点：</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克服了像素多次计算的缺陷，每一条扫描线上的每一个区间只需要计算一次深度值。且无须</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Z</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缓存。</a:t>
            </a:r>
          </a:p>
        </p:txBody>
      </p:sp>
    </p:spTree>
    <p:extLst>
      <p:ext uri="{BB962C8B-B14F-4D97-AF65-F5344CB8AC3E}">
        <p14:creationId xmlns:p14="http://schemas.microsoft.com/office/powerpoint/2010/main" val="38942254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1127</Words>
  <Application>Microsoft Office PowerPoint</Application>
  <PresentationFormat>宽屏</PresentationFormat>
  <Paragraphs>157</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宋体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政良 施</dc:creator>
  <cp:lastModifiedBy>政良 施</cp:lastModifiedBy>
  <cp:revision>68</cp:revision>
  <dcterms:created xsi:type="dcterms:W3CDTF">2021-12-01T11:15:29Z</dcterms:created>
  <dcterms:modified xsi:type="dcterms:W3CDTF">2022-01-01T02:47:31Z</dcterms:modified>
</cp:coreProperties>
</file>