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2"/>
  </p:notesMasterIdLst>
  <p:handoutMasterIdLst>
    <p:handoutMasterId r:id="rId63"/>
  </p:handoutMasterIdLst>
  <p:sldIdLst>
    <p:sldId id="439" r:id="rId2"/>
    <p:sldId id="688" r:id="rId3"/>
    <p:sldId id="767" r:id="rId4"/>
    <p:sldId id="812" r:id="rId5"/>
    <p:sldId id="839" r:id="rId6"/>
    <p:sldId id="840" r:id="rId7"/>
    <p:sldId id="838" r:id="rId8"/>
    <p:sldId id="819" r:id="rId9"/>
    <p:sldId id="842" r:id="rId10"/>
    <p:sldId id="843" r:id="rId11"/>
    <p:sldId id="844" r:id="rId12"/>
    <p:sldId id="847" r:id="rId13"/>
    <p:sldId id="845" r:id="rId14"/>
    <p:sldId id="848" r:id="rId15"/>
    <p:sldId id="846" r:id="rId16"/>
    <p:sldId id="849" r:id="rId17"/>
    <p:sldId id="851" r:id="rId18"/>
    <p:sldId id="850" r:id="rId19"/>
    <p:sldId id="852" r:id="rId20"/>
    <p:sldId id="853" r:id="rId21"/>
    <p:sldId id="821" r:id="rId22"/>
    <p:sldId id="854" r:id="rId23"/>
    <p:sldId id="855" r:id="rId24"/>
    <p:sldId id="856" r:id="rId25"/>
    <p:sldId id="858" r:id="rId26"/>
    <p:sldId id="859" r:id="rId27"/>
    <p:sldId id="857" r:id="rId28"/>
    <p:sldId id="866" r:id="rId29"/>
    <p:sldId id="867" r:id="rId30"/>
    <p:sldId id="860" r:id="rId31"/>
    <p:sldId id="823" r:id="rId32"/>
    <p:sldId id="861" r:id="rId33"/>
    <p:sldId id="862" r:id="rId34"/>
    <p:sldId id="876" r:id="rId35"/>
    <p:sldId id="863" r:id="rId36"/>
    <p:sldId id="864" r:id="rId37"/>
    <p:sldId id="824" r:id="rId38"/>
    <p:sldId id="865" r:id="rId39"/>
    <p:sldId id="825" r:id="rId40"/>
    <p:sldId id="826" r:id="rId41"/>
    <p:sldId id="827" r:id="rId42"/>
    <p:sldId id="828" r:id="rId43"/>
    <p:sldId id="829" r:id="rId44"/>
    <p:sldId id="830" r:id="rId45"/>
    <p:sldId id="868" r:id="rId46"/>
    <p:sldId id="831" r:id="rId47"/>
    <p:sldId id="869" r:id="rId48"/>
    <p:sldId id="832" r:id="rId49"/>
    <p:sldId id="870" r:id="rId50"/>
    <p:sldId id="833" r:id="rId51"/>
    <p:sldId id="871" r:id="rId52"/>
    <p:sldId id="834" r:id="rId53"/>
    <p:sldId id="872" r:id="rId54"/>
    <p:sldId id="835" r:id="rId55"/>
    <p:sldId id="873" r:id="rId56"/>
    <p:sldId id="837" r:id="rId57"/>
    <p:sldId id="874" r:id="rId58"/>
    <p:sldId id="836" r:id="rId59"/>
    <p:sldId id="875" r:id="rId60"/>
    <p:sldId id="705" r:id="rId6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0FF"/>
    <a:srgbClr val="E84855"/>
    <a:srgbClr val="0066FF"/>
    <a:srgbClr val="1B998B"/>
    <a:srgbClr val="FFFD82"/>
    <a:srgbClr val="D2DEEF"/>
    <a:srgbClr val="EAEFF7"/>
    <a:srgbClr val="4472C4"/>
    <a:srgbClr val="0070C0"/>
    <a:srgbClr val="55D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55" autoAdjust="0"/>
    <p:restoredTop sz="62896" autoAdjust="0"/>
  </p:normalViewPr>
  <p:slideViewPr>
    <p:cSldViewPr>
      <p:cViewPr varScale="1">
        <p:scale>
          <a:sx n="61" d="100"/>
          <a:sy n="61" d="100"/>
        </p:scale>
        <p:origin x="1008" y="58"/>
      </p:cViewPr>
      <p:guideLst>
        <p:guide orient="horz" pos="2160"/>
        <p:guide pos="2880"/>
      </p:guideLst>
    </p:cSldViewPr>
  </p:slideViewPr>
  <p:outlineViewPr>
    <p:cViewPr>
      <p:scale>
        <a:sx n="33" d="100"/>
        <a:sy n="33" d="100"/>
      </p:scale>
      <p:origin x="0" y="-158"/>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3" d="100"/>
          <a:sy n="63" d="100"/>
        </p:scale>
        <p:origin x="2280"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8932C-8C37-49E0-91E7-9B62CE34B1F7}" type="datetimeFigureOut">
              <a:rPr lang="zh-CN" altLang="en-US" smtClean="0"/>
              <a:t>2022/4/14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7CF6E-9FB8-447C-91C7-AEBC91D8CB0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atin typeface="Calibri" panose="020F0502020204030204" charset="0"/>
                <a:ea typeface="宋体" panose="02010600030101010101" pitchFamily="2" charset="-122"/>
              </a:defRPr>
            </a:lvl1pPr>
          </a:lstStyle>
          <a:p>
            <a:pPr>
              <a:defRPr/>
            </a:pPr>
            <a:fld id="{6D63082C-D9FC-4144-9E95-4F8267D7FCC9}" type="datetimeFigureOut">
              <a:rPr lang="en-US"/>
              <a:t>4/14/2022</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0" hangingPunct="0">
              <a:defRPr sz="1200">
                <a:latin typeface="Calibri" panose="020F0502020204030204" charset="0"/>
                <a:ea typeface="宋体" panose="02010600030101010101" pitchFamily="2" charset="-122"/>
              </a:defRPr>
            </a:lvl1pPr>
          </a:lstStyle>
          <a:p>
            <a:pPr>
              <a:defRPr/>
            </a:pPr>
            <a:fld id="{5D9548A5-B1AB-3F4F-9770-E08DEE99858B}"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宋体" panose="02010600030101010101" pitchFamily="2"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358C0F6F-2FB0-3A4F-8E90-044F055463D9}" type="slidenum">
              <a:rPr lang="en-US" altLang="zh-CN"/>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10</a:t>
            </a:fld>
            <a:endParaRPr lang="en-US" altLang="zh-CN"/>
          </a:p>
        </p:txBody>
      </p:sp>
    </p:spTree>
    <p:extLst>
      <p:ext uri="{BB962C8B-B14F-4D97-AF65-F5344CB8AC3E}">
        <p14:creationId xmlns:p14="http://schemas.microsoft.com/office/powerpoint/2010/main" val="425125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11</a:t>
            </a:fld>
            <a:endParaRPr lang="en-US" altLang="zh-CN"/>
          </a:p>
        </p:txBody>
      </p:sp>
    </p:spTree>
    <p:extLst>
      <p:ext uri="{BB962C8B-B14F-4D97-AF65-F5344CB8AC3E}">
        <p14:creationId xmlns:p14="http://schemas.microsoft.com/office/powerpoint/2010/main" val="3971526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12</a:t>
            </a:fld>
            <a:endParaRPr lang="en-US" altLang="zh-CN"/>
          </a:p>
        </p:txBody>
      </p:sp>
    </p:spTree>
    <p:extLst>
      <p:ext uri="{BB962C8B-B14F-4D97-AF65-F5344CB8AC3E}">
        <p14:creationId xmlns:p14="http://schemas.microsoft.com/office/powerpoint/2010/main" val="1936700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13</a:t>
            </a:fld>
            <a:endParaRPr lang="en-US" altLang="zh-CN"/>
          </a:p>
        </p:txBody>
      </p:sp>
    </p:spTree>
    <p:extLst>
      <p:ext uri="{BB962C8B-B14F-4D97-AF65-F5344CB8AC3E}">
        <p14:creationId xmlns:p14="http://schemas.microsoft.com/office/powerpoint/2010/main" val="432098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14</a:t>
            </a:fld>
            <a:endParaRPr lang="en-US" altLang="zh-CN"/>
          </a:p>
        </p:txBody>
      </p:sp>
    </p:spTree>
    <p:extLst>
      <p:ext uri="{BB962C8B-B14F-4D97-AF65-F5344CB8AC3E}">
        <p14:creationId xmlns:p14="http://schemas.microsoft.com/office/powerpoint/2010/main" val="3743001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15</a:t>
            </a:fld>
            <a:endParaRPr lang="en-US" altLang="zh-CN"/>
          </a:p>
        </p:txBody>
      </p:sp>
    </p:spTree>
    <p:extLst>
      <p:ext uri="{BB962C8B-B14F-4D97-AF65-F5344CB8AC3E}">
        <p14:creationId xmlns:p14="http://schemas.microsoft.com/office/powerpoint/2010/main" val="766042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16</a:t>
            </a:fld>
            <a:endParaRPr lang="en-US" altLang="zh-CN"/>
          </a:p>
        </p:txBody>
      </p:sp>
    </p:spTree>
    <p:extLst>
      <p:ext uri="{BB962C8B-B14F-4D97-AF65-F5344CB8AC3E}">
        <p14:creationId xmlns:p14="http://schemas.microsoft.com/office/powerpoint/2010/main" val="2756343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17</a:t>
            </a:fld>
            <a:endParaRPr lang="en-US" altLang="zh-CN"/>
          </a:p>
        </p:txBody>
      </p:sp>
    </p:spTree>
    <p:extLst>
      <p:ext uri="{BB962C8B-B14F-4D97-AF65-F5344CB8AC3E}">
        <p14:creationId xmlns:p14="http://schemas.microsoft.com/office/powerpoint/2010/main" val="1555636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18</a:t>
            </a:fld>
            <a:endParaRPr lang="en-US" altLang="zh-CN"/>
          </a:p>
        </p:txBody>
      </p:sp>
    </p:spTree>
    <p:extLst>
      <p:ext uri="{BB962C8B-B14F-4D97-AF65-F5344CB8AC3E}">
        <p14:creationId xmlns:p14="http://schemas.microsoft.com/office/powerpoint/2010/main" val="4062835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19</a:t>
            </a:fld>
            <a:endParaRPr lang="en-US" altLang="zh-CN"/>
          </a:p>
        </p:txBody>
      </p:sp>
    </p:spTree>
    <p:extLst>
      <p:ext uri="{BB962C8B-B14F-4D97-AF65-F5344CB8AC3E}">
        <p14:creationId xmlns:p14="http://schemas.microsoft.com/office/powerpoint/2010/main" val="269113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a:t>
            </a:fld>
            <a:endParaRPr lang="en-US" altLang="zh-CN"/>
          </a:p>
        </p:txBody>
      </p:sp>
    </p:spTree>
    <p:extLst>
      <p:ext uri="{BB962C8B-B14F-4D97-AF65-F5344CB8AC3E}">
        <p14:creationId xmlns:p14="http://schemas.microsoft.com/office/powerpoint/2010/main" val="2059811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20</a:t>
            </a:fld>
            <a:endParaRPr lang="en-US" altLang="zh-CN"/>
          </a:p>
        </p:txBody>
      </p:sp>
    </p:spTree>
    <p:extLst>
      <p:ext uri="{BB962C8B-B14F-4D97-AF65-F5344CB8AC3E}">
        <p14:creationId xmlns:p14="http://schemas.microsoft.com/office/powerpoint/2010/main" val="3801285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21</a:t>
            </a:fld>
            <a:endParaRPr lang="en-US" altLang="zh-CN"/>
          </a:p>
        </p:txBody>
      </p:sp>
    </p:spTree>
    <p:extLst>
      <p:ext uri="{BB962C8B-B14F-4D97-AF65-F5344CB8AC3E}">
        <p14:creationId xmlns:p14="http://schemas.microsoft.com/office/powerpoint/2010/main" val="557129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22</a:t>
            </a:fld>
            <a:endParaRPr lang="en-US" altLang="zh-CN"/>
          </a:p>
        </p:txBody>
      </p:sp>
    </p:spTree>
    <p:extLst>
      <p:ext uri="{BB962C8B-B14F-4D97-AF65-F5344CB8AC3E}">
        <p14:creationId xmlns:p14="http://schemas.microsoft.com/office/powerpoint/2010/main" val="653808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23</a:t>
            </a:fld>
            <a:endParaRPr lang="en-US" altLang="zh-CN"/>
          </a:p>
        </p:txBody>
      </p:sp>
    </p:spTree>
    <p:extLst>
      <p:ext uri="{BB962C8B-B14F-4D97-AF65-F5344CB8AC3E}">
        <p14:creationId xmlns:p14="http://schemas.microsoft.com/office/powerpoint/2010/main" val="149948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lgn="just">
              <a:spcBef>
                <a:spcPct val="0"/>
              </a:spcBef>
              <a:buClrTx/>
              <a:buSzTx/>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24</a:t>
            </a:fld>
            <a:endParaRPr lang="en-US" altLang="zh-CN"/>
          </a:p>
        </p:txBody>
      </p:sp>
    </p:spTree>
    <p:extLst>
      <p:ext uri="{BB962C8B-B14F-4D97-AF65-F5344CB8AC3E}">
        <p14:creationId xmlns:p14="http://schemas.microsoft.com/office/powerpoint/2010/main" val="2447380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25</a:t>
            </a:fld>
            <a:endParaRPr lang="en-US" altLang="zh-CN"/>
          </a:p>
        </p:txBody>
      </p:sp>
    </p:spTree>
    <p:extLst>
      <p:ext uri="{BB962C8B-B14F-4D97-AF65-F5344CB8AC3E}">
        <p14:creationId xmlns:p14="http://schemas.microsoft.com/office/powerpoint/2010/main" val="1923610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26</a:t>
            </a:fld>
            <a:endParaRPr lang="en-US" altLang="zh-CN"/>
          </a:p>
        </p:txBody>
      </p:sp>
    </p:spTree>
    <p:extLst>
      <p:ext uri="{BB962C8B-B14F-4D97-AF65-F5344CB8AC3E}">
        <p14:creationId xmlns:p14="http://schemas.microsoft.com/office/powerpoint/2010/main" val="4038251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27</a:t>
            </a:fld>
            <a:endParaRPr lang="en-US" altLang="zh-CN"/>
          </a:p>
        </p:txBody>
      </p:sp>
    </p:spTree>
    <p:extLst>
      <p:ext uri="{BB962C8B-B14F-4D97-AF65-F5344CB8AC3E}">
        <p14:creationId xmlns:p14="http://schemas.microsoft.com/office/powerpoint/2010/main" val="951148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28</a:t>
            </a:fld>
            <a:endParaRPr lang="en-US" altLang="zh-CN"/>
          </a:p>
        </p:txBody>
      </p:sp>
    </p:spTree>
    <p:extLst>
      <p:ext uri="{BB962C8B-B14F-4D97-AF65-F5344CB8AC3E}">
        <p14:creationId xmlns:p14="http://schemas.microsoft.com/office/powerpoint/2010/main" val="66306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29</a:t>
            </a:fld>
            <a:endParaRPr lang="en-US" altLang="zh-CN"/>
          </a:p>
        </p:txBody>
      </p:sp>
    </p:spTree>
    <p:extLst>
      <p:ext uri="{BB962C8B-B14F-4D97-AF65-F5344CB8AC3E}">
        <p14:creationId xmlns:p14="http://schemas.microsoft.com/office/powerpoint/2010/main" val="3537325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a:t>
            </a:fld>
            <a:endParaRPr lang="en-US" altLang="zh-CN"/>
          </a:p>
        </p:txBody>
      </p:sp>
    </p:spTree>
    <p:extLst>
      <p:ext uri="{BB962C8B-B14F-4D97-AF65-F5344CB8AC3E}">
        <p14:creationId xmlns:p14="http://schemas.microsoft.com/office/powerpoint/2010/main" val="2927609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30</a:t>
            </a:fld>
            <a:endParaRPr lang="en-US" altLang="zh-CN"/>
          </a:p>
        </p:txBody>
      </p:sp>
    </p:spTree>
    <p:extLst>
      <p:ext uri="{BB962C8B-B14F-4D97-AF65-F5344CB8AC3E}">
        <p14:creationId xmlns:p14="http://schemas.microsoft.com/office/powerpoint/2010/main" val="11408220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31</a:t>
            </a:fld>
            <a:endParaRPr lang="en-US" altLang="zh-CN"/>
          </a:p>
        </p:txBody>
      </p:sp>
    </p:spTree>
    <p:extLst>
      <p:ext uri="{BB962C8B-B14F-4D97-AF65-F5344CB8AC3E}">
        <p14:creationId xmlns:p14="http://schemas.microsoft.com/office/powerpoint/2010/main" val="31746500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32</a:t>
            </a:fld>
            <a:endParaRPr lang="en-US" altLang="zh-CN"/>
          </a:p>
        </p:txBody>
      </p:sp>
    </p:spTree>
    <p:extLst>
      <p:ext uri="{BB962C8B-B14F-4D97-AF65-F5344CB8AC3E}">
        <p14:creationId xmlns:p14="http://schemas.microsoft.com/office/powerpoint/2010/main" val="3535095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33</a:t>
            </a:fld>
            <a:endParaRPr lang="en-US" altLang="zh-CN"/>
          </a:p>
        </p:txBody>
      </p:sp>
    </p:spTree>
    <p:extLst>
      <p:ext uri="{BB962C8B-B14F-4D97-AF65-F5344CB8AC3E}">
        <p14:creationId xmlns:p14="http://schemas.microsoft.com/office/powerpoint/2010/main" val="3855798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34</a:t>
            </a:fld>
            <a:endParaRPr lang="en-US" altLang="zh-CN"/>
          </a:p>
        </p:txBody>
      </p:sp>
    </p:spTree>
    <p:extLst>
      <p:ext uri="{BB962C8B-B14F-4D97-AF65-F5344CB8AC3E}">
        <p14:creationId xmlns:p14="http://schemas.microsoft.com/office/powerpoint/2010/main" val="3408027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35</a:t>
            </a:fld>
            <a:endParaRPr lang="en-US" altLang="zh-CN"/>
          </a:p>
        </p:txBody>
      </p:sp>
    </p:spTree>
    <p:extLst>
      <p:ext uri="{BB962C8B-B14F-4D97-AF65-F5344CB8AC3E}">
        <p14:creationId xmlns:p14="http://schemas.microsoft.com/office/powerpoint/2010/main" val="11813819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880"/>
              </a:lnSpc>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36</a:t>
            </a:fld>
            <a:endParaRPr lang="en-US" altLang="zh-CN"/>
          </a:p>
        </p:txBody>
      </p:sp>
    </p:spTree>
    <p:extLst>
      <p:ext uri="{BB962C8B-B14F-4D97-AF65-F5344CB8AC3E}">
        <p14:creationId xmlns:p14="http://schemas.microsoft.com/office/powerpoint/2010/main" val="944264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37</a:t>
            </a:fld>
            <a:endParaRPr lang="en-US" altLang="zh-CN"/>
          </a:p>
        </p:txBody>
      </p:sp>
    </p:spTree>
    <p:extLst>
      <p:ext uri="{BB962C8B-B14F-4D97-AF65-F5344CB8AC3E}">
        <p14:creationId xmlns:p14="http://schemas.microsoft.com/office/powerpoint/2010/main" val="18421390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38</a:t>
            </a:fld>
            <a:endParaRPr lang="en-US" altLang="zh-CN"/>
          </a:p>
        </p:txBody>
      </p:sp>
    </p:spTree>
    <p:extLst>
      <p:ext uri="{BB962C8B-B14F-4D97-AF65-F5344CB8AC3E}">
        <p14:creationId xmlns:p14="http://schemas.microsoft.com/office/powerpoint/2010/main" val="34656205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39</a:t>
            </a:fld>
            <a:endParaRPr lang="en-US" altLang="zh-CN"/>
          </a:p>
        </p:txBody>
      </p:sp>
    </p:spTree>
    <p:extLst>
      <p:ext uri="{BB962C8B-B14F-4D97-AF65-F5344CB8AC3E}">
        <p14:creationId xmlns:p14="http://schemas.microsoft.com/office/powerpoint/2010/main" val="3276794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a:t>
            </a:fld>
            <a:endParaRPr lang="en-US" altLang="zh-CN"/>
          </a:p>
        </p:txBody>
      </p:sp>
    </p:spTree>
    <p:extLst>
      <p:ext uri="{BB962C8B-B14F-4D97-AF65-F5344CB8AC3E}">
        <p14:creationId xmlns:p14="http://schemas.microsoft.com/office/powerpoint/2010/main" val="3249852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40</a:t>
            </a:fld>
            <a:endParaRPr lang="en-US" altLang="zh-CN"/>
          </a:p>
        </p:txBody>
      </p:sp>
    </p:spTree>
    <p:extLst>
      <p:ext uri="{BB962C8B-B14F-4D97-AF65-F5344CB8AC3E}">
        <p14:creationId xmlns:p14="http://schemas.microsoft.com/office/powerpoint/2010/main" val="4134026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41</a:t>
            </a:fld>
            <a:endParaRPr lang="en-US" altLang="zh-CN"/>
          </a:p>
        </p:txBody>
      </p:sp>
    </p:spTree>
    <p:extLst>
      <p:ext uri="{BB962C8B-B14F-4D97-AF65-F5344CB8AC3E}">
        <p14:creationId xmlns:p14="http://schemas.microsoft.com/office/powerpoint/2010/main" val="25628211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42</a:t>
            </a:fld>
            <a:endParaRPr lang="en-US" altLang="zh-CN"/>
          </a:p>
        </p:txBody>
      </p:sp>
    </p:spTree>
    <p:extLst>
      <p:ext uri="{BB962C8B-B14F-4D97-AF65-F5344CB8AC3E}">
        <p14:creationId xmlns:p14="http://schemas.microsoft.com/office/powerpoint/2010/main" val="4230078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43</a:t>
            </a:fld>
            <a:endParaRPr lang="en-US" altLang="zh-CN"/>
          </a:p>
        </p:txBody>
      </p:sp>
    </p:spTree>
    <p:extLst>
      <p:ext uri="{BB962C8B-B14F-4D97-AF65-F5344CB8AC3E}">
        <p14:creationId xmlns:p14="http://schemas.microsoft.com/office/powerpoint/2010/main" val="28928324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60</a:t>
            </a:fld>
            <a:endParaRPr lang="en-US" altLang="zh-CN"/>
          </a:p>
        </p:txBody>
      </p:sp>
    </p:spTree>
    <p:extLst>
      <p:ext uri="{BB962C8B-B14F-4D97-AF65-F5344CB8AC3E}">
        <p14:creationId xmlns:p14="http://schemas.microsoft.com/office/powerpoint/2010/main" val="662540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a:t>
            </a:fld>
            <a:endParaRPr lang="en-US" altLang="zh-CN"/>
          </a:p>
        </p:txBody>
      </p:sp>
    </p:spTree>
    <p:extLst>
      <p:ext uri="{BB962C8B-B14F-4D97-AF65-F5344CB8AC3E}">
        <p14:creationId xmlns:p14="http://schemas.microsoft.com/office/powerpoint/2010/main" val="3859989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6</a:t>
            </a:fld>
            <a:endParaRPr lang="en-US" altLang="zh-CN"/>
          </a:p>
        </p:txBody>
      </p:sp>
    </p:spTree>
    <p:extLst>
      <p:ext uri="{BB962C8B-B14F-4D97-AF65-F5344CB8AC3E}">
        <p14:creationId xmlns:p14="http://schemas.microsoft.com/office/powerpoint/2010/main" val="552627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7</a:t>
            </a:fld>
            <a:endParaRPr lang="en-US" altLang="zh-CN"/>
          </a:p>
        </p:txBody>
      </p:sp>
    </p:spTree>
    <p:extLst>
      <p:ext uri="{BB962C8B-B14F-4D97-AF65-F5344CB8AC3E}">
        <p14:creationId xmlns:p14="http://schemas.microsoft.com/office/powerpoint/2010/main" val="468670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8</a:t>
            </a:fld>
            <a:endParaRPr lang="en-US" altLang="zh-CN"/>
          </a:p>
        </p:txBody>
      </p:sp>
    </p:spTree>
    <p:extLst>
      <p:ext uri="{BB962C8B-B14F-4D97-AF65-F5344CB8AC3E}">
        <p14:creationId xmlns:p14="http://schemas.microsoft.com/office/powerpoint/2010/main" val="3338913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9</a:t>
            </a:fld>
            <a:endParaRPr lang="en-US" altLang="zh-CN"/>
          </a:p>
        </p:txBody>
      </p:sp>
    </p:spTree>
    <p:extLst>
      <p:ext uri="{BB962C8B-B14F-4D97-AF65-F5344CB8AC3E}">
        <p14:creationId xmlns:p14="http://schemas.microsoft.com/office/powerpoint/2010/main" val="2849283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dirty="0"/>
              <a:t>BY1306147 </a:t>
            </a:r>
            <a:r>
              <a:rPr lang="en-US" dirty="0" err="1"/>
              <a:t>张硕</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4106B08-2A05-4E4A-BB4F-B483A66EA09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457950" y="6448251"/>
            <a:ext cx="2057400" cy="365125"/>
          </a:xfrm>
          <a:prstGeom prst="rect">
            <a:avLst/>
          </a:prstGeom>
        </p:spPr>
        <p:txBody>
          <a:bodyPr/>
          <a:lstStyle>
            <a:lvl1pPr>
              <a:defRPr/>
            </a:lvl1pPr>
          </a:lstStyle>
          <a:p>
            <a:pPr>
              <a:defRPr/>
            </a:pPr>
            <a:fld id="{71D828F9-2628-9149-86BE-B70DE401120D}" type="slidenum">
              <a:rPr lang="en-US"/>
              <a:t>‹#›</a:t>
            </a:fld>
            <a:endParaRPr lang="en-US"/>
          </a:p>
        </p:txBody>
      </p:sp>
    </p:spTree>
    <p:extLst>
      <p:ext uri="{BB962C8B-B14F-4D97-AF65-F5344CB8AC3E}">
        <p14:creationId xmlns:p14="http://schemas.microsoft.com/office/powerpoint/2010/main" val="4230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0E3CEC-4AC6-4865-8219-F65DB1BB2B37}"/>
              </a:ext>
            </a:extLst>
          </p:cNvPr>
          <p:cNvSpPr>
            <a:spLocks noGrp="1"/>
          </p:cNvSpPr>
          <p:nvPr>
            <p:ph type="dt" sz="half" idx="10"/>
          </p:nvPr>
        </p:nvSpPr>
        <p:spPr/>
        <p:txBody>
          <a:bodyPr/>
          <a:lstStyle/>
          <a:p>
            <a:fld id="{82FA51CB-2EA0-4CCE-BC1F-19C7633E457D}" type="datetimeFigureOut">
              <a:rPr lang="zh-CN" altLang="en-US" smtClean="0"/>
              <a:t>2022/4/14</a:t>
            </a:fld>
            <a:endParaRPr lang="zh-CN" altLang="en-US"/>
          </a:p>
        </p:txBody>
      </p:sp>
      <p:sp>
        <p:nvSpPr>
          <p:cNvPr id="3" name="灯片编号占位符 2">
            <a:extLst>
              <a:ext uri="{FF2B5EF4-FFF2-40B4-BE49-F238E27FC236}">
                <a16:creationId xmlns:a16="http://schemas.microsoft.com/office/drawing/2014/main" id="{6EFBC277-09F1-4645-9EBA-C503F36D6667}"/>
              </a:ext>
            </a:extLst>
          </p:cNvPr>
          <p:cNvSpPr>
            <a:spLocks noGrp="1"/>
          </p:cNvSpPr>
          <p:nvPr>
            <p:ph type="sldNum" sz="quarter" idx="11"/>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2220938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A51CB-2EA0-4CCE-BC1F-19C7633E457D}" type="datetimeFigureOut">
              <a:rPr lang="zh-CN" altLang="en-US" smtClean="0"/>
              <a:t>2022/4/14</a:t>
            </a:fld>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74BC8-A9E1-416A-999A-738A0D0266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85" r:id="rId2"/>
    <p:sldLayoutId id="21474836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package" Target="../embeddings/Microsoft_Visio_Drawing.vsdx"/></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24.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5.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3.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24.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4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3.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24.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3.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24.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48.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3.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24.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4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3.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image" Target="../media/image24.tmp"/><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Layout" Target="../slideLayouts/slideLayout3.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 Type="http://schemas.openxmlformats.org/officeDocument/2006/relationships/tags" Target="../tags/tag104.xml"/><Relationship Id="rId16" Type="http://schemas.openxmlformats.org/officeDocument/2006/relationships/tags" Target="../tags/tag118.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image" Target="../media/image24.tmp"/><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s>
</file>

<file path=ppt/slides/_rels/slide51.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slideLayout" Target="../slideLayouts/slideLayout3.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 Type="http://schemas.openxmlformats.org/officeDocument/2006/relationships/tags" Target="../tags/tag121.xml"/><Relationship Id="rId16" Type="http://schemas.openxmlformats.org/officeDocument/2006/relationships/tags" Target="../tags/tag135.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tags" Target="../tags/tag134.xml"/><Relationship Id="rId10" Type="http://schemas.openxmlformats.org/officeDocument/2006/relationships/tags" Target="../tags/tag129.xml"/><Relationship Id="rId19" Type="http://schemas.openxmlformats.org/officeDocument/2006/relationships/image" Target="../media/image24.tmp"/><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s/_rels/slide52.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slideLayout" Target="../slideLayouts/slideLayout3.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tags" Target="../tags/tag153.xml"/><Relationship Id="rId2" Type="http://schemas.openxmlformats.org/officeDocument/2006/relationships/tags" Target="../tags/tag138.xml"/><Relationship Id="rId16" Type="http://schemas.openxmlformats.org/officeDocument/2006/relationships/tags" Target="../tags/tag152.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5" Type="http://schemas.openxmlformats.org/officeDocument/2006/relationships/tags" Target="../tags/tag151.xml"/><Relationship Id="rId10" Type="http://schemas.openxmlformats.org/officeDocument/2006/relationships/tags" Target="../tags/tag146.xml"/><Relationship Id="rId19" Type="http://schemas.openxmlformats.org/officeDocument/2006/relationships/image" Target="../media/image24.tmp"/><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s>
</file>

<file path=ppt/slides/_rels/slide53.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slideLayout" Target="../slideLayouts/slideLayout3.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 Type="http://schemas.openxmlformats.org/officeDocument/2006/relationships/tags" Target="../tags/tag155.xml"/><Relationship Id="rId16" Type="http://schemas.openxmlformats.org/officeDocument/2006/relationships/tags" Target="../tags/tag169.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10" Type="http://schemas.openxmlformats.org/officeDocument/2006/relationships/tags" Target="../tags/tag163.xml"/><Relationship Id="rId19" Type="http://schemas.openxmlformats.org/officeDocument/2006/relationships/image" Target="../media/image24.tmp"/><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s>
</file>

<file path=ppt/slides/_rels/slide54.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slideLayout" Target="../slideLayouts/slideLayout3.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tags" Target="../tags/tag187.xml"/><Relationship Id="rId2" Type="http://schemas.openxmlformats.org/officeDocument/2006/relationships/tags" Target="../tags/tag172.xml"/><Relationship Id="rId16" Type="http://schemas.openxmlformats.org/officeDocument/2006/relationships/tags" Target="../tags/tag186.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5" Type="http://schemas.openxmlformats.org/officeDocument/2006/relationships/tags" Target="../tags/tag185.xml"/><Relationship Id="rId10" Type="http://schemas.openxmlformats.org/officeDocument/2006/relationships/tags" Target="../tags/tag180.xml"/><Relationship Id="rId19" Type="http://schemas.openxmlformats.org/officeDocument/2006/relationships/image" Target="../media/image24.tmp"/><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s>
</file>

<file path=ppt/slides/_rels/slide55.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tags" Target="../tags/tag200.xml"/><Relationship Id="rId18" Type="http://schemas.openxmlformats.org/officeDocument/2006/relationships/slideLayout" Target="../slideLayouts/slideLayout3.xml"/><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tags" Target="../tags/tag199.xml"/><Relationship Id="rId17" Type="http://schemas.openxmlformats.org/officeDocument/2006/relationships/tags" Target="../tags/tag204.xml"/><Relationship Id="rId2" Type="http://schemas.openxmlformats.org/officeDocument/2006/relationships/tags" Target="../tags/tag189.xml"/><Relationship Id="rId16" Type="http://schemas.openxmlformats.org/officeDocument/2006/relationships/tags" Target="../tags/tag203.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tags" Target="../tags/tag198.xml"/><Relationship Id="rId5" Type="http://schemas.openxmlformats.org/officeDocument/2006/relationships/tags" Target="../tags/tag192.xml"/><Relationship Id="rId15" Type="http://schemas.openxmlformats.org/officeDocument/2006/relationships/tags" Target="../tags/tag202.xml"/><Relationship Id="rId10" Type="http://schemas.openxmlformats.org/officeDocument/2006/relationships/tags" Target="../tags/tag197.xml"/><Relationship Id="rId19" Type="http://schemas.openxmlformats.org/officeDocument/2006/relationships/image" Target="../media/image24.tmp"/><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tags" Target="../tags/tag201.xml"/></Relationships>
</file>

<file path=ppt/slides/_rels/slide56.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slideLayout" Target="../slideLayouts/slideLayout3.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 Type="http://schemas.openxmlformats.org/officeDocument/2006/relationships/tags" Target="../tags/tag206.xml"/><Relationship Id="rId16" Type="http://schemas.openxmlformats.org/officeDocument/2006/relationships/tags" Target="../tags/tag220.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tags" Target="../tags/tag219.xml"/><Relationship Id="rId10" Type="http://schemas.openxmlformats.org/officeDocument/2006/relationships/tags" Target="../tags/tag214.xml"/><Relationship Id="rId19" Type="http://schemas.openxmlformats.org/officeDocument/2006/relationships/image" Target="../media/image24.tmp"/><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s/_rels/slide57.xml.rels><?xml version="1.0" encoding="UTF-8" standalone="yes"?>
<Relationships xmlns="http://schemas.openxmlformats.org/package/2006/relationships"><Relationship Id="rId8" Type="http://schemas.openxmlformats.org/officeDocument/2006/relationships/tags" Target="../tags/tag229.xml"/><Relationship Id="rId13" Type="http://schemas.openxmlformats.org/officeDocument/2006/relationships/tags" Target="../tags/tag234.xml"/><Relationship Id="rId18" Type="http://schemas.openxmlformats.org/officeDocument/2006/relationships/slideLayout" Target="../slideLayouts/slideLayout3.xml"/><Relationship Id="rId3" Type="http://schemas.openxmlformats.org/officeDocument/2006/relationships/tags" Target="../tags/tag224.xml"/><Relationship Id="rId7" Type="http://schemas.openxmlformats.org/officeDocument/2006/relationships/tags" Target="../tags/tag228.xml"/><Relationship Id="rId12" Type="http://schemas.openxmlformats.org/officeDocument/2006/relationships/tags" Target="../tags/tag233.xml"/><Relationship Id="rId17" Type="http://schemas.openxmlformats.org/officeDocument/2006/relationships/tags" Target="../tags/tag238.xml"/><Relationship Id="rId2" Type="http://schemas.openxmlformats.org/officeDocument/2006/relationships/tags" Target="../tags/tag223.xml"/><Relationship Id="rId16" Type="http://schemas.openxmlformats.org/officeDocument/2006/relationships/tags" Target="../tags/tag237.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tags" Target="../tags/tag232.xml"/><Relationship Id="rId5" Type="http://schemas.openxmlformats.org/officeDocument/2006/relationships/tags" Target="../tags/tag226.xml"/><Relationship Id="rId15" Type="http://schemas.openxmlformats.org/officeDocument/2006/relationships/tags" Target="../tags/tag236.xml"/><Relationship Id="rId10" Type="http://schemas.openxmlformats.org/officeDocument/2006/relationships/tags" Target="../tags/tag231.xml"/><Relationship Id="rId19" Type="http://schemas.openxmlformats.org/officeDocument/2006/relationships/image" Target="../media/image24.tmp"/><Relationship Id="rId4" Type="http://schemas.openxmlformats.org/officeDocument/2006/relationships/tags" Target="../tags/tag225.xml"/><Relationship Id="rId9" Type="http://schemas.openxmlformats.org/officeDocument/2006/relationships/tags" Target="../tags/tag230.xml"/><Relationship Id="rId14" Type="http://schemas.openxmlformats.org/officeDocument/2006/relationships/tags" Target="../tags/tag235.xml"/></Relationships>
</file>

<file path=ppt/slides/_rels/slide58.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18" Type="http://schemas.openxmlformats.org/officeDocument/2006/relationships/slideLayout" Target="../slideLayouts/slideLayout3.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tags" Target="../tags/tag255.xml"/><Relationship Id="rId2" Type="http://schemas.openxmlformats.org/officeDocument/2006/relationships/tags" Target="../tags/tag240.xml"/><Relationship Id="rId16" Type="http://schemas.openxmlformats.org/officeDocument/2006/relationships/tags" Target="../tags/tag254.xml"/><Relationship Id="rId1" Type="http://schemas.openxmlformats.org/officeDocument/2006/relationships/tags" Target="../tags/tag239.x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tags" Target="../tags/tag253.xml"/><Relationship Id="rId10" Type="http://schemas.openxmlformats.org/officeDocument/2006/relationships/tags" Target="../tags/tag248.xml"/><Relationship Id="rId19" Type="http://schemas.openxmlformats.org/officeDocument/2006/relationships/image" Target="../media/image24.tmp"/><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s/_rels/slide59.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18" Type="http://schemas.openxmlformats.org/officeDocument/2006/relationships/slideLayout" Target="../slideLayouts/slideLayout3.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tags" Target="../tags/tag272.xml"/><Relationship Id="rId2" Type="http://schemas.openxmlformats.org/officeDocument/2006/relationships/tags" Target="../tags/tag257.xml"/><Relationship Id="rId16" Type="http://schemas.openxmlformats.org/officeDocument/2006/relationships/tags" Target="../tags/tag271.xm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5" Type="http://schemas.openxmlformats.org/officeDocument/2006/relationships/tags" Target="../tags/tag270.xml"/><Relationship Id="rId10" Type="http://schemas.openxmlformats.org/officeDocument/2006/relationships/tags" Target="../tags/tag265.xml"/><Relationship Id="rId19" Type="http://schemas.openxmlformats.org/officeDocument/2006/relationships/image" Target="../media/image24.tmp"/><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tags" Target="../tags/tag26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01900"/>
            <a:ext cx="9144000" cy="1935163"/>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endParaRPr>
          </a:p>
        </p:txBody>
      </p:sp>
      <p:sp>
        <p:nvSpPr>
          <p:cNvPr id="22530" name="Title 1"/>
          <p:cNvSpPr>
            <a:spLocks noGrp="1"/>
          </p:cNvSpPr>
          <p:nvPr>
            <p:ph type="ctrTitle"/>
          </p:nvPr>
        </p:nvSpPr>
        <p:spPr>
          <a:xfrm>
            <a:off x="805272" y="2193528"/>
            <a:ext cx="7533456" cy="2387600"/>
          </a:xfrm>
        </p:spPr>
        <p:txBody>
          <a:bodyPr anchor="ctr" anchorCtr="1"/>
          <a:lstStyle/>
          <a:p>
            <a:r>
              <a:rPr lang="zh-CN" altLang="en-US" dirty="0">
                <a:solidFill>
                  <a:srgbClr val="000000"/>
                </a:solidFill>
                <a:latin typeface="微软雅黑" panose="020B0503020204020204" pitchFamily="34" charset="-122"/>
                <a:ea typeface="微软雅黑" panose="020B0503020204020204" pitchFamily="34" charset="-122"/>
                <a:cs typeface="Hei" charset="-122"/>
              </a:rPr>
              <a:t>第八章 云安全机制</a:t>
            </a:r>
            <a:endParaRPr lang="en-US" altLang="en-US" dirty="0">
              <a:solidFill>
                <a:srgbClr val="000000"/>
              </a:solidFill>
              <a:latin typeface="微软雅黑" panose="020B0503020204020204" pitchFamily="34" charset="-122"/>
              <a:ea typeface="微软雅黑" panose="020B0503020204020204" pitchFamily="34" charset="-122"/>
              <a:cs typeface="Hei" charset="-122"/>
            </a:endParaRPr>
          </a:p>
        </p:txBody>
      </p:sp>
      <p:sp>
        <p:nvSpPr>
          <p:cNvPr id="5" name="TextBox 4"/>
          <p:cNvSpPr txBox="1"/>
          <p:nvPr/>
        </p:nvSpPr>
        <p:spPr>
          <a:xfrm>
            <a:off x="1296194" y="1815207"/>
            <a:ext cx="6985000" cy="461665"/>
          </a:xfrm>
          <a:prstGeom prst="rect">
            <a:avLst/>
          </a:prstGeom>
          <a:noFill/>
        </p:spPr>
        <p:txBody>
          <a:bodyPr wrap="square">
            <a:spAutoFit/>
          </a:bodyPr>
          <a:lstStyle/>
          <a:p>
            <a:pPr algn="ctr">
              <a:defRPr/>
            </a:pPr>
            <a:r>
              <a:rPr lang="zh-CN" alt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rPr>
              <a:t>云计算技术</a:t>
            </a:r>
            <a:endParaRPr 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TextBox 1"/>
          <p:cNvSpPr txBox="1"/>
          <p:nvPr/>
        </p:nvSpPr>
        <p:spPr>
          <a:xfrm>
            <a:off x="10372725" y="571500"/>
            <a:ext cx="184731" cy="369332"/>
          </a:xfrm>
          <a:prstGeom prst="rect">
            <a:avLst/>
          </a:prstGeom>
          <a:noFill/>
        </p:spPr>
        <p:txBody>
          <a:bodyPr wrap="none" rtlCol="0">
            <a:spAutoFit/>
          </a:bodyPr>
          <a:lstStyle/>
          <a:p>
            <a:endParaRPr lang="en-US"/>
          </a:p>
        </p:txBody>
      </p:sp>
      <p:pic>
        <p:nvPicPr>
          <p:cNvPr id="7" name="图片 6">
            <a:extLst>
              <a:ext uri="{FF2B5EF4-FFF2-40B4-BE49-F238E27FC236}">
                <a16:creationId xmlns:a16="http://schemas.microsoft.com/office/drawing/2014/main" id="{8B35A7FF-0B1E-4B4C-9019-594EEA95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2" y="297292"/>
            <a:ext cx="2832628" cy="899460"/>
          </a:xfrm>
          <a:prstGeom prst="rect">
            <a:avLst/>
          </a:prstGeom>
        </p:spPr>
      </p:pic>
      <p:sp>
        <p:nvSpPr>
          <p:cNvPr id="13" name="副标题 7">
            <a:extLst>
              <a:ext uri="{FF2B5EF4-FFF2-40B4-BE49-F238E27FC236}">
                <a16:creationId xmlns:a16="http://schemas.microsoft.com/office/drawing/2014/main" id="{989E3D66-F742-F64B-884D-964929C34020}"/>
              </a:ext>
            </a:extLst>
          </p:cNvPr>
          <p:cNvSpPr>
            <a:spLocks noGrp="1"/>
          </p:cNvSpPr>
          <p:nvPr>
            <p:ph type="subTitle" idx="1"/>
          </p:nvPr>
        </p:nvSpPr>
        <p:spPr>
          <a:xfrm>
            <a:off x="1143000" y="4694277"/>
            <a:ext cx="6858000" cy="1655762"/>
          </a:xfrm>
        </p:spPr>
        <p:txBody>
          <a:bodyPr/>
          <a:lstStyle/>
          <a:p>
            <a:r>
              <a:rPr lang="zh-CN" altLang="en-US" sz="1800" dirty="0">
                <a:solidFill>
                  <a:srgbClr val="000000"/>
                </a:solidFill>
                <a:latin typeface="微软雅黑" panose="020B0503020204020204" pitchFamily="34" charset="-122"/>
                <a:ea typeface="微软雅黑" panose="020B0503020204020204" pitchFamily="34" charset="-122"/>
              </a:rPr>
              <a:t>第八次课：</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2022</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年</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04</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月</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13</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日</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98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对称加密的特点</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优点：算法公开、计算量小、加密速度快、加密效率高。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缺点：事先协商密钥；多用户时密钥量巨大</a:t>
            </a:r>
          </a:p>
          <a:p>
            <a:pPr marL="457200" lvl="1" indent="0">
              <a:lnSpc>
                <a:spcPct val="120000"/>
              </a:lnSpc>
              <a:spcBef>
                <a:spcPct val="20000"/>
              </a:spcBef>
              <a:buFont typeface="Arial" panose="020B0604020202020204" pitchFamily="34" charset="0"/>
              <a:buChar char="–"/>
            </a:pP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buClrTx/>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2" name="对象 21">
            <a:extLst>
              <a:ext uri="{FF2B5EF4-FFF2-40B4-BE49-F238E27FC236}">
                <a16:creationId xmlns:a16="http://schemas.microsoft.com/office/drawing/2014/main" id="{E8656E1B-237B-CF40-ADC7-71865648C64B}"/>
              </a:ext>
            </a:extLst>
          </p:cNvPr>
          <p:cNvGraphicFramePr>
            <a:graphicFrameLocks noChangeAspect="1"/>
          </p:cNvGraphicFramePr>
          <p:nvPr>
            <p:extLst>
              <p:ext uri="{D42A27DB-BD31-4B8C-83A1-F6EECF244321}">
                <p14:modId xmlns:p14="http://schemas.microsoft.com/office/powerpoint/2010/main" val="1746909490"/>
              </p:ext>
            </p:extLst>
          </p:nvPr>
        </p:nvGraphicFramePr>
        <p:xfrm>
          <a:off x="742252" y="3766613"/>
          <a:ext cx="7773098" cy="1704463"/>
        </p:xfrm>
        <a:graphic>
          <a:graphicData uri="http://schemas.openxmlformats.org/presentationml/2006/ole">
            <mc:AlternateContent xmlns:mc="http://schemas.openxmlformats.org/markup-compatibility/2006">
              <mc:Choice xmlns:v="urn:schemas-microsoft-com:vml" Requires="v">
                <p:oleObj spid="_x0000_s1051" name="Visio" r:id="rId4" imgW="6086399" imgH="1333487" progId="Visio.Drawing.15">
                  <p:embed/>
                </p:oleObj>
              </mc:Choice>
              <mc:Fallback>
                <p:oleObj name="Visio" r:id="rId4" imgW="6086399" imgH="1333487" progId="Visio.Drawing.15">
                  <p:embed/>
                  <p:pic>
                    <p:nvPicPr>
                      <p:cNvPr id="22" name="对象 21">
                        <a:extLst>
                          <a:ext uri="{FF2B5EF4-FFF2-40B4-BE49-F238E27FC236}">
                            <a16:creationId xmlns:a16="http://schemas.microsoft.com/office/drawing/2014/main" id="{E8656E1B-237B-CF40-ADC7-71865648C64B}"/>
                          </a:ext>
                        </a:extLst>
                      </p:cNvPr>
                      <p:cNvPicPr>
                        <a:picLocks noChangeAspect="1" noChangeArrowheads="1"/>
                      </p:cNvPicPr>
                      <p:nvPr/>
                    </p:nvPicPr>
                    <p:blipFill>
                      <a:blip r:embed="rId5"/>
                      <a:srcRect/>
                      <a:stretch>
                        <a:fillRect/>
                      </a:stretch>
                    </p:blipFill>
                    <p:spPr bwMode="auto">
                      <a:xfrm>
                        <a:off x="742252" y="3766613"/>
                        <a:ext cx="7773098" cy="1704463"/>
                      </a:xfrm>
                      <a:prstGeom prst="rect">
                        <a:avLst/>
                      </a:prstGeom>
                      <a:noFill/>
                    </p:spPr>
                  </p:pic>
                </p:oleObj>
              </mc:Fallback>
            </mc:AlternateContent>
          </a:graphicData>
        </a:graphic>
      </p:graphicFrame>
      <p:sp>
        <p:nvSpPr>
          <p:cNvPr id="23" name="矩形 22">
            <a:extLst>
              <a:ext uri="{FF2B5EF4-FFF2-40B4-BE49-F238E27FC236}">
                <a16:creationId xmlns:a16="http://schemas.microsoft.com/office/drawing/2014/main" id="{0EDA7CA4-8551-1B40-A4C9-1DBDCBD89E0F}"/>
              </a:ext>
            </a:extLst>
          </p:cNvPr>
          <p:cNvSpPr/>
          <p:nvPr/>
        </p:nvSpPr>
        <p:spPr>
          <a:xfrm>
            <a:off x="3923928" y="3681963"/>
            <a:ext cx="1447800" cy="74672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C5FDE82-0B04-4146-9469-BC3F4283BAA9}"/>
              </a:ext>
            </a:extLst>
          </p:cNvPr>
          <p:cNvSpPr/>
          <p:nvPr/>
        </p:nvSpPr>
        <p:spPr>
          <a:xfrm>
            <a:off x="4788024" y="5931147"/>
            <a:ext cx="3618298" cy="369332"/>
          </a:xfrm>
          <a:prstGeom prst="rect">
            <a:avLst/>
          </a:prstGeom>
        </p:spPr>
        <p:txBody>
          <a:bodyPr wrap="none">
            <a:spAutoFit/>
          </a:bodyPr>
          <a:lstStyle/>
          <a:p>
            <a:pPr algn="ctr">
              <a:defRPr/>
            </a:pPr>
            <a:r>
              <a:rPr lang="en-US" altLang="zh-CN" b="1" dirty="0">
                <a:solidFill>
                  <a:srgbClr val="C00000"/>
                </a:solidFill>
                <a:latin typeface="+mn-ea"/>
                <a:ea typeface="+mn-ea"/>
              </a:rPr>
              <a:t>Q</a:t>
            </a:r>
            <a:r>
              <a:rPr lang="zh-CN" altLang="en-US" b="1" dirty="0">
                <a:solidFill>
                  <a:srgbClr val="C00000"/>
                </a:solidFill>
                <a:latin typeface="+mn-ea"/>
                <a:ea typeface="+mn-ea"/>
              </a:rPr>
              <a:t>：如果没有安全的信道怎么办？</a:t>
            </a:r>
          </a:p>
        </p:txBody>
      </p:sp>
    </p:spTree>
    <p:extLst>
      <p:ext uri="{BB962C8B-B14F-4D97-AF65-F5344CB8AC3E}">
        <p14:creationId xmlns:p14="http://schemas.microsoft.com/office/powerpoint/2010/main" val="15061700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820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移位加密（凯撒加密）</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buClrTx/>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Rectangle 3">
            <a:extLst>
              <a:ext uri="{FF2B5EF4-FFF2-40B4-BE49-F238E27FC236}">
                <a16:creationId xmlns:a16="http://schemas.microsoft.com/office/drawing/2014/main" id="{A1BF33EE-FAAF-E44F-B580-D1892C24B173}"/>
              </a:ext>
            </a:extLst>
          </p:cNvPr>
          <p:cNvSpPr txBox="1">
            <a:spLocks noChangeArrowheads="1"/>
          </p:cNvSpPr>
          <p:nvPr/>
        </p:nvSpPr>
        <p:spPr>
          <a:xfrm>
            <a:off x="457200" y="1647651"/>
            <a:ext cx="8229600" cy="4800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spcAft>
                <a:spcPts val="0"/>
              </a:spcAft>
              <a:buFont typeface="Wingdings" panose="05000000000000000000" pitchFamily="2" charset="2"/>
              <a:buNone/>
            </a:pPr>
            <a:r>
              <a:rPr lang="en-US" altLang="zh-CN" sz="1800">
                <a:latin typeface="Microsoft YaHei" panose="020B0503020204020204" pitchFamily="34" charset="-122"/>
                <a:ea typeface="Microsoft YaHei" panose="020B0503020204020204" pitchFamily="34" charset="-122"/>
              </a:rPr>
              <a:t>1. </a:t>
            </a:r>
            <a:r>
              <a:rPr lang="zh-CN" altLang="en-US" sz="1800">
                <a:latin typeface="Microsoft YaHei" panose="020B0503020204020204" pitchFamily="34" charset="-122"/>
                <a:ea typeface="Microsoft YaHei" panose="020B0503020204020204" pitchFamily="34" charset="-122"/>
              </a:rPr>
              <a:t>由于英文字符有</a:t>
            </a:r>
            <a:r>
              <a:rPr lang="en-US" altLang="zh-CN" sz="1800">
                <a:latin typeface="Microsoft YaHei" panose="020B0503020204020204" pitchFamily="34" charset="-122"/>
                <a:ea typeface="Microsoft YaHei" panose="020B0503020204020204" pitchFamily="34" charset="-122"/>
              </a:rPr>
              <a:t>26</a:t>
            </a:r>
            <a:r>
              <a:rPr lang="zh-CN" altLang="en-US" sz="1800">
                <a:latin typeface="Microsoft YaHei" panose="020B0503020204020204" pitchFamily="34" charset="-122"/>
                <a:ea typeface="Microsoft YaHei" panose="020B0503020204020204" pitchFamily="34" charset="-122"/>
              </a:rPr>
              <a:t>个字母，可以建立英文字母和模</a:t>
            </a:r>
            <a:r>
              <a:rPr lang="en-US" altLang="zh-CN" sz="1800">
                <a:latin typeface="Microsoft YaHei" panose="020B0503020204020204" pitchFamily="34" charset="-122"/>
                <a:ea typeface="Microsoft YaHei" panose="020B0503020204020204" pitchFamily="34" charset="-122"/>
              </a:rPr>
              <a:t>26</a:t>
            </a:r>
            <a:r>
              <a:rPr lang="zh-CN" altLang="en-US" sz="1800">
                <a:latin typeface="Microsoft YaHei" panose="020B0503020204020204" pitchFamily="34" charset="-122"/>
                <a:ea typeface="Microsoft YaHei" panose="020B0503020204020204" pitchFamily="34" charset="-122"/>
              </a:rPr>
              <a:t>的剩余之间的对应关系：</a:t>
            </a:r>
            <a:endParaRPr lang="en-US" altLang="zh-CN" sz="1800">
              <a:latin typeface="Microsoft YaHei" panose="020B0503020204020204" pitchFamily="34" charset="-122"/>
              <a:ea typeface="Microsoft YaHei" panose="020B0503020204020204" pitchFamily="34" charset="-122"/>
            </a:endParaRPr>
          </a:p>
          <a:p>
            <a:pPr marL="0" indent="0" fontAlgn="auto">
              <a:lnSpc>
                <a:spcPct val="150000"/>
              </a:lnSpc>
              <a:spcAft>
                <a:spcPts val="0"/>
              </a:spcAft>
            </a:pPr>
            <a:endParaRPr lang="en-US" altLang="zh-CN" sz="1800">
              <a:latin typeface="Microsoft YaHei" panose="020B0503020204020204" pitchFamily="34" charset="-122"/>
              <a:ea typeface="Microsoft YaHei" panose="020B0503020204020204" pitchFamily="34" charset="-122"/>
            </a:endParaRPr>
          </a:p>
          <a:p>
            <a:pPr marL="0" indent="0" fontAlgn="auto">
              <a:lnSpc>
                <a:spcPct val="150000"/>
              </a:lnSpc>
              <a:spcAft>
                <a:spcPts val="0"/>
              </a:spcAft>
              <a:buFont typeface="Wingdings" panose="05000000000000000000" pitchFamily="2" charset="2"/>
              <a:buNone/>
            </a:pPr>
            <a:endParaRPr lang="en-US" altLang="zh-CN" sz="1800">
              <a:latin typeface="Microsoft YaHei" panose="020B0503020204020204" pitchFamily="34" charset="-122"/>
              <a:ea typeface="Microsoft YaHei" panose="020B0503020204020204" pitchFamily="34" charset="-122"/>
            </a:endParaRPr>
          </a:p>
          <a:p>
            <a:pPr marL="0" indent="0" fontAlgn="auto">
              <a:lnSpc>
                <a:spcPct val="150000"/>
              </a:lnSpc>
              <a:spcAft>
                <a:spcPts val="0"/>
              </a:spcAft>
              <a:buFont typeface="Wingdings" panose="05000000000000000000" pitchFamily="2" charset="2"/>
              <a:buNone/>
            </a:pPr>
            <a:r>
              <a:rPr lang="en-US" altLang="zh-CN" sz="1800">
                <a:latin typeface="Microsoft YaHei" panose="020B0503020204020204" pitchFamily="34" charset="-122"/>
                <a:ea typeface="Microsoft YaHei" panose="020B0503020204020204" pitchFamily="34" charset="-122"/>
              </a:rPr>
              <a:t>2. </a:t>
            </a:r>
            <a:r>
              <a:rPr lang="zh-CN" altLang="en-US" sz="1800">
                <a:latin typeface="Microsoft YaHei" panose="020B0503020204020204" pitchFamily="34" charset="-122"/>
                <a:ea typeface="Microsoft YaHei" panose="020B0503020204020204" pitchFamily="34" charset="-122"/>
              </a:rPr>
              <a:t>加密过程</a:t>
            </a:r>
            <a:r>
              <a:rPr lang="en-US" altLang="zh-CN" sz="1800">
                <a:latin typeface="Microsoft YaHei" panose="020B0503020204020204" pitchFamily="34" charset="-122"/>
                <a:ea typeface="Microsoft YaHei" panose="020B0503020204020204" pitchFamily="34" charset="-122"/>
              </a:rPr>
              <a:t>:</a:t>
            </a:r>
          </a:p>
          <a:p>
            <a:pPr marL="0" indent="0" fontAlgn="auto">
              <a:lnSpc>
                <a:spcPct val="150000"/>
              </a:lnSpc>
              <a:spcAft>
                <a:spcPts val="0"/>
              </a:spcAft>
              <a:buFont typeface="Wingdings" panose="05000000000000000000" pitchFamily="2" charset="2"/>
              <a:buNone/>
            </a:pPr>
            <a:endParaRPr lang="en-US" altLang="zh-CN" sz="1800">
              <a:latin typeface="Microsoft YaHei" panose="020B0503020204020204" pitchFamily="34" charset="-122"/>
              <a:ea typeface="Microsoft YaHei" panose="020B0503020204020204" pitchFamily="34" charset="-122"/>
            </a:endParaRPr>
          </a:p>
          <a:p>
            <a:pPr marL="0" indent="0" fontAlgn="auto">
              <a:lnSpc>
                <a:spcPct val="150000"/>
              </a:lnSpc>
              <a:spcAft>
                <a:spcPts val="0"/>
              </a:spcAft>
              <a:buFont typeface="Wingdings" panose="05000000000000000000" pitchFamily="2" charset="2"/>
              <a:buNone/>
            </a:pPr>
            <a:r>
              <a:rPr lang="en-US" altLang="zh-CN" sz="1800">
                <a:latin typeface="Microsoft YaHei" panose="020B0503020204020204" pitchFamily="34" charset="-122"/>
                <a:ea typeface="Microsoft YaHei" panose="020B0503020204020204" pitchFamily="34" charset="-122"/>
              </a:rPr>
              <a:t>3. </a:t>
            </a:r>
            <a:r>
              <a:rPr lang="zh-CN" altLang="en-US" sz="1800">
                <a:latin typeface="Microsoft YaHei" panose="020B0503020204020204" pitchFamily="34" charset="-122"/>
                <a:ea typeface="Microsoft YaHei" panose="020B0503020204020204" pitchFamily="34" charset="-122"/>
              </a:rPr>
              <a:t>解密过程</a:t>
            </a:r>
            <a:endParaRPr lang="en-US" altLang="zh-CN" sz="1800">
              <a:latin typeface="Microsoft YaHei" panose="020B0503020204020204" pitchFamily="34" charset="-122"/>
              <a:ea typeface="Microsoft YaHei" panose="020B0503020204020204" pitchFamily="34" charset="-122"/>
            </a:endParaRPr>
          </a:p>
          <a:p>
            <a:pPr marL="0" indent="0" fontAlgn="auto">
              <a:lnSpc>
                <a:spcPct val="150000"/>
              </a:lnSpc>
              <a:spcAft>
                <a:spcPts val="0"/>
              </a:spcAft>
              <a:buFont typeface="Wingdings" panose="05000000000000000000" pitchFamily="2" charset="2"/>
              <a:buNone/>
            </a:pPr>
            <a:endParaRPr lang="en-US" altLang="zh-CN" sz="1800">
              <a:latin typeface="Microsoft YaHei" panose="020B0503020204020204" pitchFamily="34" charset="-122"/>
              <a:ea typeface="Microsoft YaHei" panose="020B0503020204020204" pitchFamily="34" charset="-122"/>
            </a:endParaRPr>
          </a:p>
          <a:p>
            <a:pPr marL="0" indent="0" fontAlgn="auto">
              <a:lnSpc>
                <a:spcPct val="150000"/>
              </a:lnSpc>
              <a:spcAft>
                <a:spcPts val="0"/>
              </a:spcAft>
              <a:buFont typeface="Wingdings" panose="05000000000000000000" pitchFamily="2" charset="2"/>
              <a:buNone/>
            </a:pPr>
            <a:r>
              <a:rPr lang="en-US" altLang="zh-CN" sz="1800">
                <a:latin typeface="Microsoft YaHei" panose="020B0503020204020204" pitchFamily="34" charset="-122"/>
                <a:ea typeface="Microsoft YaHei" panose="020B0503020204020204" pitchFamily="34" charset="-122"/>
              </a:rPr>
              <a:t>4. </a:t>
            </a:r>
            <a:r>
              <a:rPr lang="zh-CN" altLang="en-US" sz="1800">
                <a:latin typeface="Microsoft YaHei" panose="020B0503020204020204" pitchFamily="34" charset="-122"/>
                <a:ea typeface="Microsoft YaHei" panose="020B0503020204020204" pitchFamily="34" charset="-122"/>
              </a:rPr>
              <a:t>其中，</a:t>
            </a:r>
            <a:r>
              <a:rPr lang="en-US" altLang="zh-CN" sz="1800">
                <a:solidFill>
                  <a:srgbClr val="C00000"/>
                </a:solidFill>
                <a:latin typeface="Microsoft YaHei" panose="020B0503020204020204" pitchFamily="34" charset="-122"/>
                <a:ea typeface="Microsoft YaHei" panose="020B0503020204020204" pitchFamily="34" charset="-122"/>
              </a:rPr>
              <a:t>k</a:t>
            </a:r>
            <a:r>
              <a:rPr lang="zh-CN" altLang="en-US" sz="1800">
                <a:solidFill>
                  <a:srgbClr val="C00000"/>
                </a:solidFill>
                <a:latin typeface="Microsoft YaHei" panose="020B0503020204020204" pitchFamily="34" charset="-122"/>
                <a:ea typeface="Microsoft YaHei" panose="020B0503020204020204" pitchFamily="34" charset="-122"/>
              </a:rPr>
              <a:t>就是加密密钥</a:t>
            </a:r>
            <a:r>
              <a:rPr lang="zh-CN" altLang="en-US" sz="1800">
                <a:latin typeface="Microsoft YaHei" panose="020B0503020204020204" pitchFamily="34" charset="-122"/>
                <a:ea typeface="Microsoft YaHei" panose="020B0503020204020204" pitchFamily="34" charset="-122"/>
              </a:rPr>
              <a:t>。凯撒用</a:t>
            </a:r>
            <a:r>
              <a:rPr lang="en-US" altLang="zh-CN" sz="1800">
                <a:latin typeface="Microsoft YaHei" panose="020B0503020204020204" pitchFamily="34" charset="-122"/>
                <a:ea typeface="Microsoft YaHei" panose="020B0503020204020204" pitchFamily="34" charset="-122"/>
              </a:rPr>
              <a:t>k=3</a:t>
            </a:r>
            <a:r>
              <a:rPr lang="zh-CN" altLang="en-US" sz="1800">
                <a:latin typeface="Microsoft YaHei" panose="020B0503020204020204" pitchFamily="34" charset="-122"/>
                <a:ea typeface="Microsoft YaHei" panose="020B0503020204020204" pitchFamily="34" charset="-122"/>
              </a:rPr>
              <a:t>进行加密。</a:t>
            </a:r>
            <a:endParaRPr lang="en-US" altLang="zh-CN" sz="1800" dirty="0">
              <a:latin typeface="Microsoft YaHei" panose="020B0503020204020204" pitchFamily="34" charset="-122"/>
              <a:ea typeface="Microsoft YaHei" panose="020B0503020204020204" pitchFamily="34" charset="-122"/>
            </a:endParaRPr>
          </a:p>
        </p:txBody>
      </p:sp>
      <p:sp>
        <p:nvSpPr>
          <p:cNvPr id="11" name="Text Box 4">
            <a:extLst>
              <a:ext uri="{FF2B5EF4-FFF2-40B4-BE49-F238E27FC236}">
                <a16:creationId xmlns:a16="http://schemas.microsoft.com/office/drawing/2014/main" id="{281D57AB-56AB-A04D-97DB-69F9CE5DFB0D}"/>
              </a:ext>
            </a:extLst>
          </p:cNvPr>
          <p:cNvSpPr txBox="1">
            <a:spLocks noChangeArrowheads="1"/>
          </p:cNvSpPr>
          <p:nvPr/>
        </p:nvSpPr>
        <p:spPr bwMode="auto">
          <a:xfrm>
            <a:off x="1447800" y="2333451"/>
            <a:ext cx="67521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2000" dirty="0">
                <a:latin typeface="Microsoft YaHei" panose="020B0503020204020204" pitchFamily="34" charset="-122"/>
                <a:ea typeface="Microsoft YaHei" panose="020B0503020204020204" pitchFamily="34" charset="-122"/>
              </a:rPr>
              <a:t>A   = 0	B   = 1	C   = 2	…	Y   = 24	Z   = 25 </a:t>
            </a:r>
          </a:p>
        </p:txBody>
      </p:sp>
      <p:sp>
        <p:nvSpPr>
          <p:cNvPr id="12" name="Text Box 5">
            <a:extLst>
              <a:ext uri="{FF2B5EF4-FFF2-40B4-BE49-F238E27FC236}">
                <a16:creationId xmlns:a16="http://schemas.microsoft.com/office/drawing/2014/main" id="{6323FF6F-39E1-4148-B965-46D79E0BCFE8}"/>
              </a:ext>
            </a:extLst>
          </p:cNvPr>
          <p:cNvSpPr txBox="1">
            <a:spLocks noChangeArrowheads="1"/>
          </p:cNvSpPr>
          <p:nvPr/>
        </p:nvSpPr>
        <p:spPr bwMode="auto">
          <a:xfrm>
            <a:off x="2916238" y="3617739"/>
            <a:ext cx="2613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2000" dirty="0">
                <a:latin typeface="Microsoft YaHei" panose="020B0503020204020204" pitchFamily="34" charset="-122"/>
                <a:ea typeface="Microsoft YaHei" panose="020B0503020204020204" pitchFamily="34" charset="-122"/>
              </a:rPr>
              <a:t>y = x + k  (mod 26) </a:t>
            </a:r>
          </a:p>
        </p:txBody>
      </p:sp>
      <p:sp>
        <p:nvSpPr>
          <p:cNvPr id="13" name="Text Box 6">
            <a:extLst>
              <a:ext uri="{FF2B5EF4-FFF2-40B4-BE49-F238E27FC236}">
                <a16:creationId xmlns:a16="http://schemas.microsoft.com/office/drawing/2014/main" id="{6F7D98B6-12D8-F04F-AE2D-B105DDC95DCB}"/>
              </a:ext>
            </a:extLst>
          </p:cNvPr>
          <p:cNvSpPr txBox="1">
            <a:spLocks noChangeArrowheads="1"/>
          </p:cNvSpPr>
          <p:nvPr/>
        </p:nvSpPr>
        <p:spPr bwMode="auto">
          <a:xfrm>
            <a:off x="2946400" y="4478164"/>
            <a:ext cx="25330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2000">
                <a:latin typeface="Microsoft YaHei" panose="020B0503020204020204" pitchFamily="34" charset="-122"/>
                <a:ea typeface="Microsoft YaHei" panose="020B0503020204020204" pitchFamily="34" charset="-122"/>
              </a:rPr>
              <a:t>x = y - k  (mod 26) </a:t>
            </a:r>
          </a:p>
        </p:txBody>
      </p:sp>
      <p:pic>
        <p:nvPicPr>
          <p:cNvPr id="14" name="Picture 8">
            <a:extLst>
              <a:ext uri="{FF2B5EF4-FFF2-40B4-BE49-F238E27FC236}">
                <a16:creationId xmlns:a16="http://schemas.microsoft.com/office/drawing/2014/main" id="{0A41D524-6F41-C749-A7D9-B9A704AAE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962101"/>
            <a:ext cx="243840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36391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zh-CN" altLang="en-US" b="0" kern="0" dirty="0">
                <a:solidFill>
                  <a:srgbClr val="FF0000"/>
                </a:solidFill>
                <a:latin typeface="Microsoft YaHei" panose="020B0503020204020204" pitchFamily="34" charset="-122"/>
                <a:ea typeface="Microsoft YaHei" panose="020B0503020204020204" pitchFamily="34" charset="-122"/>
              </a:rPr>
              <a:t>凯撒加密，</a:t>
            </a:r>
            <a:r>
              <a:rPr lang="en-US" altLang="zh-CN" b="0" kern="0" dirty="0">
                <a:solidFill>
                  <a:srgbClr val="FF0000"/>
                </a:solidFill>
                <a:latin typeface="Microsoft YaHei" panose="020B0503020204020204" pitchFamily="34" charset="-122"/>
                <a:ea typeface="Microsoft YaHei" panose="020B0503020204020204" pitchFamily="34" charset="-122"/>
              </a:rPr>
              <a:t>k=3</a:t>
            </a:r>
            <a:r>
              <a:rPr lang="zh-CN" altLang="en-US" b="0" kern="0" dirty="0">
                <a:solidFill>
                  <a:srgbClr val="FF0000"/>
                </a:solidFill>
                <a:latin typeface="Microsoft YaHei" panose="020B0503020204020204" pitchFamily="34" charset="-122"/>
                <a:ea typeface="Microsoft YaHei" panose="020B0503020204020204" pitchFamily="34" charset="-122"/>
              </a:rPr>
              <a:t>时：</a:t>
            </a:r>
            <a:endParaRPr lang="en-US" altLang="zh-CN" b="0" kern="0" dirty="0">
              <a:solidFill>
                <a:srgbClr val="FF0000"/>
              </a:solidFill>
              <a:latin typeface="Microsoft YaHei" panose="020B0503020204020204" pitchFamily="34" charset="-122"/>
              <a:ea typeface="Microsoft YaHei" panose="020B0503020204020204" pitchFamily="34" charset="-122"/>
            </a:endParaRPr>
          </a:p>
          <a:p>
            <a:pPr eaLnBrk="1" hangingPunct="1">
              <a:buSzPct val="80000"/>
            </a:pPr>
            <a:endParaRPr lang="en-US" altLang="zh-CN" b="0" kern="0" dirty="0">
              <a:solidFill>
                <a:srgbClr val="FF0000"/>
              </a:solidFill>
              <a:latin typeface="Microsoft YaHei" panose="020B0503020204020204" pitchFamily="34" charset="-122"/>
              <a:ea typeface="Microsoft YaHei" panose="020B0503020204020204" pitchFamily="34" charset="-122"/>
            </a:endParaRPr>
          </a:p>
          <a:p>
            <a:pPr eaLnBrk="1" hangingPunct="1">
              <a:buSzPct val="80000"/>
            </a:pPr>
            <a:endParaRPr lang="en-US" altLang="zh-CN" b="0" kern="0" dirty="0">
              <a:solidFill>
                <a:srgbClr val="FF0000"/>
              </a:solidFill>
              <a:latin typeface="Microsoft YaHei" panose="020B0503020204020204" pitchFamily="34" charset="-122"/>
              <a:ea typeface="Microsoft YaHei" panose="020B0503020204020204" pitchFamily="34" charset="-122"/>
            </a:endParaRPr>
          </a:p>
          <a:p>
            <a:pPr eaLnBrk="1" hangingPunct="1">
              <a:buSzPct val="80000"/>
            </a:pPr>
            <a:endParaRPr lang="en-US" altLang="zh-CN" b="0" kern="0" dirty="0">
              <a:solidFill>
                <a:srgbClr val="FF0000"/>
              </a:solidFill>
              <a:latin typeface="Microsoft YaHei" panose="020B0503020204020204" pitchFamily="34" charset="-122"/>
              <a:ea typeface="Microsoft YaHei" panose="020B0503020204020204" pitchFamily="34" charset="-122"/>
            </a:endParaRPr>
          </a:p>
          <a:p>
            <a:pPr marL="0" indent="0" eaLnBrk="1" hangingPunct="1">
              <a:buSzPct val="80000"/>
              <a:buNone/>
            </a:pPr>
            <a:endParaRPr lang="en-US" altLang="zh-CN" b="0" kern="0" dirty="0">
              <a:solidFill>
                <a:srgbClr val="FF0000"/>
              </a:solidFill>
              <a:latin typeface="Microsoft YaHei" panose="020B0503020204020204" pitchFamily="34" charset="-122"/>
              <a:ea typeface="Microsoft YaHei" panose="020B0503020204020204" pitchFamily="34" charset="-122"/>
            </a:endParaRPr>
          </a:p>
          <a:p>
            <a:pPr eaLnBrk="1" hangingPunct="1">
              <a:buSzPct val="80000"/>
            </a:pPr>
            <a:endParaRPr lang="en-US" altLang="zh-CN" b="0" kern="0" dirty="0">
              <a:solidFill>
                <a:srgbClr val="FF0000"/>
              </a:solidFill>
              <a:latin typeface="Microsoft YaHei" panose="020B0503020204020204" pitchFamily="34" charset="-122"/>
              <a:ea typeface="Microsoft YaHei" panose="020B0503020204020204" pitchFamily="34" charset="-122"/>
            </a:endParaRPr>
          </a:p>
        </p:txBody>
      </p:sp>
      <p:pic>
        <p:nvPicPr>
          <p:cNvPr id="20" name="图片 2">
            <a:extLst>
              <a:ext uri="{FF2B5EF4-FFF2-40B4-BE49-F238E27FC236}">
                <a16:creationId xmlns:a16="http://schemas.microsoft.com/office/drawing/2014/main" id="{049E6A51-5B55-8E45-8A92-CADCCED96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46" y="2550771"/>
            <a:ext cx="7085013" cy="90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3">
            <a:extLst>
              <a:ext uri="{FF2B5EF4-FFF2-40B4-BE49-F238E27FC236}">
                <a16:creationId xmlns:a16="http://schemas.microsoft.com/office/drawing/2014/main" id="{83FAA879-964D-2C4D-833D-945F9BF688E1}"/>
              </a:ext>
            </a:extLst>
          </p:cNvPr>
          <p:cNvSpPr txBox="1">
            <a:spLocks noChangeArrowheads="1"/>
          </p:cNvSpPr>
          <p:nvPr/>
        </p:nvSpPr>
        <p:spPr bwMode="auto">
          <a:xfrm>
            <a:off x="677416" y="1893972"/>
            <a:ext cx="4038600" cy="49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marL="0" indent="0">
              <a:lnSpc>
                <a:spcPct val="150000"/>
              </a:lnSpc>
              <a:spcBef>
                <a:spcPct val="0"/>
              </a:spcBef>
              <a:buClr>
                <a:srgbClr val="00007D"/>
              </a:buClr>
              <a:buSzPct val="80000"/>
              <a:buNone/>
            </a:pPr>
            <a:r>
              <a:rPr lang="zh-CN" altLang="en-US" sz="2000" dirty="0">
                <a:solidFill>
                  <a:srgbClr val="000000"/>
                </a:solidFill>
                <a:latin typeface="Times New Roman" panose="02020603050405020304" pitchFamily="18" charset="0"/>
                <a:cs typeface="Times New Roman" panose="02020603050405020304" pitchFamily="18" charset="0"/>
              </a:rPr>
              <a:t>设明文为：</a:t>
            </a:r>
            <a:r>
              <a:rPr lang="en-US" altLang="zh-CN" sz="2000" dirty="0">
                <a:solidFill>
                  <a:srgbClr val="000000"/>
                </a:solidFill>
                <a:latin typeface="Times New Roman" panose="02020603050405020304" pitchFamily="18" charset="0"/>
                <a:cs typeface="Times New Roman" panose="02020603050405020304" pitchFamily="18" charset="0"/>
              </a:rPr>
              <a:t>CHINA</a:t>
            </a:r>
            <a:r>
              <a:rPr lang="zh-CN" altLang="en-US" sz="2000" dirty="0">
                <a:solidFill>
                  <a:srgbClr val="000000"/>
                </a:solidFill>
                <a:latin typeface="Times New Roman" panose="02020603050405020304" pitchFamily="18" charset="0"/>
                <a:cs typeface="Times New Roman" panose="02020603050405020304" pitchFamily="18" charset="0"/>
              </a:rPr>
              <a:t>， 则密文为：</a:t>
            </a:r>
          </a:p>
        </p:txBody>
      </p:sp>
      <p:pic>
        <p:nvPicPr>
          <p:cNvPr id="22" name="图片 21">
            <a:extLst>
              <a:ext uri="{FF2B5EF4-FFF2-40B4-BE49-F238E27FC236}">
                <a16:creationId xmlns:a16="http://schemas.microsoft.com/office/drawing/2014/main" id="{53A705F7-760C-C54E-ACFC-D6AB8AEB2812}"/>
              </a:ext>
            </a:extLst>
          </p:cNvPr>
          <p:cNvPicPr>
            <a:picLocks noChangeAspect="1"/>
          </p:cNvPicPr>
          <p:nvPr/>
        </p:nvPicPr>
        <p:blipFill>
          <a:blip r:embed="rId4"/>
          <a:stretch>
            <a:fillRect/>
          </a:stretch>
        </p:blipFill>
        <p:spPr>
          <a:xfrm>
            <a:off x="2291535" y="3047666"/>
            <a:ext cx="5024718" cy="309326"/>
          </a:xfrm>
          <a:prstGeom prst="rect">
            <a:avLst/>
          </a:prstGeom>
        </p:spPr>
      </p:pic>
      <p:sp>
        <p:nvSpPr>
          <p:cNvPr id="23" name="文本框 22">
            <a:extLst>
              <a:ext uri="{FF2B5EF4-FFF2-40B4-BE49-F238E27FC236}">
                <a16:creationId xmlns:a16="http://schemas.microsoft.com/office/drawing/2014/main" id="{DAA5A870-BB08-6D48-AD5F-FD8B6645CFA4}"/>
              </a:ext>
            </a:extLst>
          </p:cNvPr>
          <p:cNvSpPr txBox="1"/>
          <p:nvPr/>
        </p:nvSpPr>
        <p:spPr>
          <a:xfrm>
            <a:off x="4392488" y="2051556"/>
            <a:ext cx="4572000" cy="369332"/>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FKLQD</a:t>
            </a:r>
            <a:endParaRPr lang="zh-CN" altLang="en-US" dirty="0">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1844842E-A748-4342-B47D-182912240E77}"/>
              </a:ext>
            </a:extLst>
          </p:cNvPr>
          <p:cNvSpPr/>
          <p:nvPr/>
        </p:nvSpPr>
        <p:spPr>
          <a:xfrm>
            <a:off x="3040194" y="4869160"/>
            <a:ext cx="2704587" cy="369332"/>
          </a:xfrm>
          <a:prstGeom prst="rect">
            <a:avLst/>
          </a:prstGeom>
        </p:spPr>
        <p:txBody>
          <a:bodyPr wrap="none">
            <a:spAutoFit/>
          </a:bodyPr>
          <a:lstStyle/>
          <a:p>
            <a:r>
              <a:rPr lang="en-US" altLang="zh-CN" kern="0" dirty="0">
                <a:solidFill>
                  <a:srgbClr val="FF0000"/>
                </a:solidFill>
                <a:latin typeface="Microsoft YaHei" panose="020B0503020204020204" pitchFamily="34" charset="-122"/>
                <a:ea typeface="Microsoft YaHei" panose="020B0503020204020204" pitchFamily="34" charset="-122"/>
              </a:rPr>
              <a:t>k=9</a:t>
            </a:r>
            <a:r>
              <a:rPr lang="zh-CN" altLang="en-US" kern="0" dirty="0">
                <a:solidFill>
                  <a:srgbClr val="FF0000"/>
                </a:solidFill>
                <a:latin typeface="Microsoft YaHei" panose="020B0503020204020204" pitchFamily="34" charset="-122"/>
                <a:ea typeface="Microsoft YaHei" panose="020B0503020204020204" pitchFamily="34" charset="-122"/>
              </a:rPr>
              <a:t>时？     </a:t>
            </a:r>
            <a:r>
              <a:rPr lang="en-US" altLang="zh-CN" kern="0" dirty="0">
                <a:solidFill>
                  <a:srgbClr val="FF0000"/>
                </a:solidFill>
                <a:latin typeface="Microsoft YaHei" panose="020B0503020204020204" pitchFamily="34" charset="-122"/>
                <a:ea typeface="Microsoft YaHei" panose="020B0503020204020204" pitchFamily="34" charset="-122"/>
              </a:rPr>
              <a:t>CHINA—&gt;?</a:t>
            </a:r>
            <a:endParaRPr lang="zh-CN" altLang="en-US" dirty="0"/>
          </a:p>
        </p:txBody>
      </p:sp>
    </p:spTree>
    <p:extLst>
      <p:ext uri="{BB962C8B-B14F-4D97-AF65-F5344CB8AC3E}">
        <p14:creationId xmlns:p14="http://schemas.microsoft.com/office/powerpoint/2010/main" val="14010726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zh-CN" altLang="en-US" b="0" kern="0" dirty="0">
                <a:solidFill>
                  <a:srgbClr val="FF0000"/>
                </a:solidFill>
                <a:latin typeface="Microsoft YaHei" panose="020B0503020204020204" pitchFamily="34" charset="-122"/>
                <a:ea typeface="Microsoft YaHei" panose="020B0503020204020204" pitchFamily="34" charset="-122"/>
              </a:rPr>
              <a:t>凯撒加密的安全性</a:t>
            </a:r>
            <a:endParaRPr lang="en-US" altLang="zh-CN" b="0" kern="0" dirty="0">
              <a:solidFill>
                <a:srgbClr val="FF0000"/>
              </a:solidFill>
              <a:latin typeface="Microsoft YaHei" panose="020B0503020204020204" pitchFamily="34" charset="-122"/>
              <a:ea typeface="Microsoft YaHei" panose="020B0503020204020204" pitchFamily="34" charset="-122"/>
            </a:endParaRPr>
          </a:p>
          <a:p>
            <a:pPr marL="0" indent="0" eaLnBrk="1" hangingPunct="1">
              <a:lnSpc>
                <a:spcPct val="150000"/>
              </a:lnSpc>
              <a:buClr>
                <a:srgbClr val="FF0000"/>
              </a:buClr>
              <a:buSzPct val="80000"/>
              <a:buNone/>
              <a:defRPr/>
            </a:pPr>
            <a:r>
              <a:rPr lang="zh-CN" altLang="en-US" sz="1800" b="0" dirty="0">
                <a:latin typeface="微软雅黑" panose="020B0503020204020204" pitchFamily="34" charset="-122"/>
              </a:rPr>
              <a:t>暴力穷举：把</a:t>
            </a:r>
            <a:r>
              <a:rPr lang="en-US" altLang="zh-CN" sz="1800" b="0" dirty="0">
                <a:latin typeface="微软雅黑" panose="020B0503020204020204" pitchFamily="34" charset="-122"/>
              </a:rPr>
              <a:t>26</a:t>
            </a:r>
            <a:r>
              <a:rPr lang="zh-CN" altLang="en-US" sz="1800" b="0" dirty="0">
                <a:latin typeface="微软雅黑" panose="020B0503020204020204" pitchFamily="34" charset="-122"/>
              </a:rPr>
              <a:t>种可能都试一遍</a:t>
            </a:r>
            <a:endParaRPr lang="en-US" altLang="zh-CN" sz="1800" b="0" dirty="0">
              <a:latin typeface="微软雅黑" panose="020B0503020204020204" pitchFamily="34" charset="-122"/>
            </a:endParaRPr>
          </a:p>
          <a:p>
            <a:pPr marL="0" indent="0" eaLnBrk="1" hangingPunct="1">
              <a:lnSpc>
                <a:spcPct val="150000"/>
              </a:lnSpc>
              <a:buSzPct val="80000"/>
              <a:buNone/>
              <a:defRPr/>
            </a:pPr>
            <a:r>
              <a:rPr lang="zh-CN" altLang="en-US" sz="1800" b="0" dirty="0">
                <a:latin typeface="微软雅黑" panose="020B0503020204020204" pitchFamily="34" charset="-122"/>
              </a:rPr>
              <a:t>词频统计：</a:t>
            </a:r>
            <a:endParaRPr lang="en-US" altLang="zh-CN" sz="1800" b="0" dirty="0">
              <a:latin typeface="微软雅黑" panose="020B0503020204020204" pitchFamily="34" charset="-122"/>
            </a:endParaRPr>
          </a:p>
          <a:p>
            <a:pPr marL="0" indent="0" eaLnBrk="1" hangingPunct="1">
              <a:lnSpc>
                <a:spcPct val="150000"/>
              </a:lnSpc>
              <a:buSzPct val="80000"/>
              <a:buNone/>
              <a:defRPr/>
            </a:pPr>
            <a:r>
              <a:rPr lang="en-US" altLang="zh-CN" sz="1800" b="0" dirty="0">
                <a:latin typeface="微软雅黑" panose="020B0503020204020204" pitchFamily="34" charset="-122"/>
              </a:rPr>
              <a:t> 	</a:t>
            </a:r>
            <a:r>
              <a:rPr lang="en-US" altLang="zh-CN" sz="1600" b="0" dirty="0">
                <a:latin typeface="微软雅黑" panose="020B0503020204020204" pitchFamily="34" charset="-122"/>
              </a:rPr>
              <a:t>1. </a:t>
            </a:r>
            <a:r>
              <a:rPr lang="zh-CN" altLang="en-US" sz="1600" b="0" dirty="0">
                <a:latin typeface="微软雅黑" panose="020B0503020204020204" pitchFamily="34" charset="-122"/>
              </a:rPr>
              <a:t>统计密文中字母出现的频率</a:t>
            </a:r>
            <a:endParaRPr lang="en-US" altLang="zh-CN" sz="1600" b="0" dirty="0">
              <a:latin typeface="微软雅黑" panose="020B0503020204020204" pitchFamily="34" charset="-122"/>
            </a:endParaRPr>
          </a:p>
          <a:p>
            <a:pPr marL="0" indent="0" eaLnBrk="1" hangingPunct="1">
              <a:lnSpc>
                <a:spcPct val="150000"/>
              </a:lnSpc>
              <a:buSzPct val="80000"/>
              <a:buNone/>
              <a:defRPr/>
            </a:pPr>
            <a:r>
              <a:rPr lang="en-US" altLang="zh-CN" sz="1600" b="0" dirty="0">
                <a:latin typeface="微软雅黑" panose="020B0503020204020204" pitchFamily="34" charset="-122"/>
              </a:rPr>
              <a:t> 	2. </a:t>
            </a:r>
            <a:r>
              <a:rPr lang="zh-CN" altLang="en-US" sz="1600" b="0" dirty="0">
                <a:latin typeface="微软雅黑" panose="020B0503020204020204" pitchFamily="34" charset="-122"/>
              </a:rPr>
              <a:t>与标准的语言字母出现的频率进行比对</a:t>
            </a:r>
            <a:endParaRPr lang="en-US" altLang="zh-CN" sz="1600" b="0" dirty="0">
              <a:latin typeface="微软雅黑" panose="020B0503020204020204" pitchFamily="34" charset="-122"/>
            </a:endParaRPr>
          </a:p>
          <a:p>
            <a:pPr marL="0" indent="0" eaLnBrk="1" hangingPunct="1">
              <a:lnSpc>
                <a:spcPct val="150000"/>
              </a:lnSpc>
              <a:buSzPct val="80000"/>
              <a:buNone/>
              <a:defRPr/>
            </a:pPr>
            <a:r>
              <a:rPr lang="en-US" altLang="zh-CN" sz="1600" b="0" dirty="0">
                <a:latin typeface="微软雅黑" panose="020B0503020204020204" pitchFamily="34" charset="-122"/>
              </a:rPr>
              <a:t> 	3. </a:t>
            </a:r>
            <a:r>
              <a:rPr lang="zh-CN" altLang="en-US" sz="1600" b="0" dirty="0">
                <a:latin typeface="微软雅黑" panose="020B0503020204020204" pitchFamily="34" charset="-122"/>
              </a:rPr>
              <a:t>确定密钥</a:t>
            </a:r>
            <a:r>
              <a:rPr lang="en-US" altLang="zh-CN" sz="1600" b="0" dirty="0">
                <a:latin typeface="微软雅黑" panose="020B0503020204020204" pitchFamily="34" charset="-122"/>
              </a:rPr>
              <a:t>k</a:t>
            </a:r>
            <a:r>
              <a:rPr lang="zh-CN" altLang="en-US" sz="1600" b="0" dirty="0">
                <a:latin typeface="微软雅黑" panose="020B0503020204020204" pitchFamily="34" charset="-122"/>
              </a:rPr>
              <a:t>的最可能值</a:t>
            </a:r>
            <a:endParaRPr lang="en-US" altLang="zh-CN" sz="1600" b="0" dirty="0">
              <a:latin typeface="微软雅黑" panose="020B0503020204020204" pitchFamily="34" charset="-122"/>
            </a:endParaRPr>
          </a:p>
          <a:p>
            <a:pPr eaLnBrk="1" hangingPunct="1">
              <a:buSzPct val="80000"/>
            </a:pPr>
            <a:endParaRPr lang="en-US" altLang="zh-CN" b="0" kern="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830442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14868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lnSpc>
                <a:spcPct val="150000"/>
              </a:lnSpc>
              <a:buClr>
                <a:srgbClr val="FF0000"/>
              </a:buClr>
              <a:buSzPct val="80000"/>
            </a:pPr>
            <a:r>
              <a:rPr lang="zh-CN" altLang="en-US" b="0" kern="0" dirty="0">
                <a:solidFill>
                  <a:srgbClr val="FF0000"/>
                </a:solidFill>
                <a:latin typeface="Microsoft YaHei" panose="020B0503020204020204" pitchFamily="34" charset="-122"/>
                <a:ea typeface="Microsoft YaHei" panose="020B0503020204020204" pitchFamily="34" charset="-122"/>
              </a:rPr>
              <a:t>凯撒加密的安全性</a:t>
            </a:r>
            <a:endParaRPr lang="en-US" altLang="zh-CN" b="0" kern="0" dirty="0">
              <a:solidFill>
                <a:srgbClr val="FF0000"/>
              </a:solidFill>
              <a:latin typeface="Microsoft YaHei" panose="020B0503020204020204" pitchFamily="34" charset="-122"/>
              <a:ea typeface="Microsoft YaHei" panose="020B0503020204020204" pitchFamily="34" charset="-122"/>
            </a:endParaRPr>
          </a:p>
          <a:p>
            <a:pPr eaLnBrk="1" hangingPunct="1">
              <a:lnSpc>
                <a:spcPct val="150000"/>
              </a:lnSpc>
              <a:buSzPct val="80000"/>
            </a:pPr>
            <a:r>
              <a:rPr lang="zh-CN" altLang="en-US" sz="2000" b="0" kern="0" dirty="0">
                <a:latin typeface="Microsoft YaHei" panose="020B0503020204020204" pitchFamily="34" charset="-122"/>
                <a:ea typeface="Microsoft YaHei" panose="020B0503020204020204" pitchFamily="34" charset="-122"/>
              </a:rPr>
              <a:t>词频统计方法</a:t>
            </a:r>
            <a:endParaRPr lang="en-US" altLang="zh-CN" sz="2000" b="0" kern="0" dirty="0">
              <a:latin typeface="Microsoft YaHei" panose="020B0503020204020204" pitchFamily="34" charset="-122"/>
              <a:ea typeface="Microsoft YaHei" panose="020B0503020204020204" pitchFamily="34" charset="-122"/>
            </a:endParaRPr>
          </a:p>
        </p:txBody>
      </p:sp>
      <p:pic>
        <p:nvPicPr>
          <p:cNvPr id="8" name="图片 5">
            <a:extLst>
              <a:ext uri="{FF2B5EF4-FFF2-40B4-BE49-F238E27FC236}">
                <a16:creationId xmlns:a16="http://schemas.microsoft.com/office/drawing/2014/main" id="{22F5BC3E-9145-AF45-A202-60972E3BAC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760" y="2348880"/>
            <a:ext cx="4176240" cy="3634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6">
            <a:extLst>
              <a:ext uri="{FF2B5EF4-FFF2-40B4-BE49-F238E27FC236}">
                <a16:creationId xmlns:a16="http://schemas.microsoft.com/office/drawing/2014/main" id="{FBBEDB09-9EF4-3F47-8284-5C39449F2D9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58160" y="2348880"/>
            <a:ext cx="4219575" cy="3634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34864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zh-CN" altLang="en-US" b="0" kern="0" dirty="0">
                <a:solidFill>
                  <a:srgbClr val="FF0000"/>
                </a:solidFill>
                <a:latin typeface="Microsoft YaHei" panose="020B0503020204020204" pitchFamily="34" charset="-122"/>
                <a:ea typeface="Microsoft YaHei" panose="020B0503020204020204" pitchFamily="34" charset="-122"/>
              </a:rPr>
              <a:t>维吉尼亚密码</a:t>
            </a:r>
            <a:endParaRPr lang="en-US" altLang="zh-CN" b="0" kern="0" dirty="0">
              <a:solidFill>
                <a:srgbClr val="FF0000"/>
              </a:solidFill>
              <a:latin typeface="Microsoft YaHei" panose="020B0503020204020204" pitchFamily="34" charset="-122"/>
              <a:ea typeface="Microsoft YaHei" panose="020B0503020204020204" pitchFamily="34" charset="-122"/>
            </a:endParaRPr>
          </a:p>
        </p:txBody>
      </p:sp>
      <p:sp>
        <p:nvSpPr>
          <p:cNvPr id="16" name="Rectangle 3">
            <a:extLst>
              <a:ext uri="{FF2B5EF4-FFF2-40B4-BE49-F238E27FC236}">
                <a16:creationId xmlns:a16="http://schemas.microsoft.com/office/drawing/2014/main" id="{0A581509-D869-A84B-B7C1-475AF715E010}"/>
              </a:ext>
            </a:extLst>
          </p:cNvPr>
          <p:cNvSpPr txBox="1">
            <a:spLocks noChangeArrowheads="1"/>
          </p:cNvSpPr>
          <p:nvPr/>
        </p:nvSpPr>
        <p:spPr bwMode="auto">
          <a:xfrm>
            <a:off x="467544" y="1796752"/>
            <a:ext cx="4328319"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18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9pPr>
          </a:lstStyle>
          <a:p>
            <a:pPr marL="342900" marR="0" lvl="0" indent="-342900" algn="l" defTabSz="914400" rtl="0" eaLnBrk="1" fontAlgn="base" latinLnBrk="0" hangingPunct="1">
              <a:lnSpc>
                <a:spcPct val="150000"/>
              </a:lnSpc>
              <a:spcBef>
                <a:spcPct val="20000"/>
              </a:spcBef>
              <a:spcAft>
                <a:spcPct val="0"/>
              </a:spcAft>
              <a:buClr>
                <a:srgbClr val="00007D"/>
              </a:buClr>
              <a:buSzPct val="75000"/>
              <a:buFont typeface="Wingdings" panose="05000000000000000000" pitchFamily="2" charset="2"/>
              <a:buChar char="n"/>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加密方式</a:t>
            </a:r>
            <a:r>
              <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1600" marR="0" lvl="0" indent="-284400" algn="l" defTabSz="914400" rtl="0" eaLnBrk="1" fontAlgn="base" latinLnBrk="0" hangingPunct="1">
              <a:lnSpc>
                <a:spcPct val="150000"/>
              </a:lnSpc>
              <a:spcBef>
                <a:spcPts val="24"/>
              </a:spcBef>
              <a:spcAft>
                <a:spcPct val="0"/>
              </a:spcAft>
              <a:buClr>
                <a:srgbClr val="00007D"/>
              </a:buClr>
              <a:buSzPct val="75000"/>
              <a:buFont typeface="Wingdings" panose="05000000000000000000" pitchFamily="2" charset="2"/>
              <a:buChar char="p"/>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列出明文并</a:t>
            </a:r>
            <a:r>
              <a:rPr kumimoji="0" lang="zh-CN" altLang="en-US" sz="2000" b="0" i="0" u="none" strike="noStrike" kern="0" cap="none" spc="0" normalizeH="0" baseline="0" noProof="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按照密钥长度分组</a:t>
            </a:r>
            <a:endParaRPr kumimoji="0" lang="en-US" altLang="zh-CN" sz="2000" b="0" i="0" u="none" strike="noStrike" kern="0" cap="none" spc="0" normalizeH="0" baseline="0" noProof="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1600" marR="0" lvl="0" indent="-284400" algn="l" defTabSz="914400" rtl="0" eaLnBrk="1" fontAlgn="base" latinLnBrk="0" hangingPunct="1">
              <a:lnSpc>
                <a:spcPct val="150000"/>
              </a:lnSpc>
              <a:spcBef>
                <a:spcPts val="24"/>
              </a:spcBef>
              <a:spcAft>
                <a:spcPct val="0"/>
              </a:spcAft>
              <a:buClr>
                <a:srgbClr val="00007D"/>
              </a:buClr>
              <a:buSzPct val="75000"/>
              <a:buFont typeface="Wingdings" panose="05000000000000000000" pitchFamily="2" charset="2"/>
              <a:buChar char="p"/>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用密钥对</a:t>
            </a:r>
            <a:r>
              <a:rPr kumimoji="0" lang="zh-CN" altLang="en-US" sz="2000" b="1" i="0" u="none" strike="noStrike" kern="0" cap="none" spc="0" normalizeH="0" baseline="0" noProof="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每个组内</a:t>
            </a: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字母进行移位加密</a:t>
            </a:r>
            <a:endPar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1600" marR="0" lvl="0" indent="-284400" algn="l" defTabSz="914400" rtl="0" eaLnBrk="1" fontAlgn="base" latinLnBrk="0" hangingPunct="1">
              <a:lnSpc>
                <a:spcPct val="150000"/>
              </a:lnSpc>
              <a:spcBef>
                <a:spcPts val="24"/>
              </a:spcBef>
              <a:spcAft>
                <a:spcPct val="0"/>
              </a:spcAft>
              <a:buClr>
                <a:srgbClr val="00007D"/>
              </a:buClr>
              <a:buSzPct val="75000"/>
              <a:buFont typeface="Wingdings" panose="05000000000000000000" pitchFamily="2" charset="2"/>
              <a:buChar char="p"/>
              <a:tabLst/>
              <a:defRPr/>
            </a:pP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加密公式：</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C=(P+K)mod26</a:t>
            </a:r>
          </a:p>
          <a:p>
            <a:pPr marL="342900" marR="0" lvl="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示例：</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明文：</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I've got it.</a:t>
            </a:r>
            <a:b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b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密钥：</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ok</a:t>
            </a:r>
          </a:p>
          <a:p>
            <a:pPr marL="0" marR="0" lvl="0" indent="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密文：</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W'fs qcd wd.</a:t>
            </a:r>
            <a:endPar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内容占位符 1">
            <a:extLst>
              <a:ext uri="{FF2B5EF4-FFF2-40B4-BE49-F238E27FC236}">
                <a16:creationId xmlns:a16="http://schemas.microsoft.com/office/drawing/2014/main" id="{0AD62700-88C0-634B-AAFD-0C32876D4928}"/>
              </a:ext>
            </a:extLst>
          </p:cNvPr>
          <p:cNvSpPr txBox="1">
            <a:spLocks/>
          </p:cNvSpPr>
          <p:nvPr/>
        </p:nvSpPr>
        <p:spPr bwMode="auto">
          <a:xfrm>
            <a:off x="4658545" y="1796752"/>
            <a:ext cx="4038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18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9pPr>
          </a:lstStyle>
          <a:p>
            <a:pPr marL="342900" marR="0" lvl="0" indent="-342900" algn="l" defTabSz="914400" rtl="0" eaLnBrk="1" fontAlgn="base" latinLnBrk="0" hangingPunct="1">
              <a:lnSpc>
                <a:spcPct val="150000"/>
              </a:lnSpc>
              <a:spcBef>
                <a:spcPct val="20000"/>
              </a:spcBef>
              <a:spcAft>
                <a:spcPct val="0"/>
              </a:spcAft>
              <a:buClr>
                <a:srgbClr val="00007D"/>
              </a:buClr>
              <a:buSzPct val="75000"/>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特点</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800100" marR="0" lvl="0" indent="-342900" algn="l" defTabSz="914400" rtl="0" eaLnBrk="1" fontAlgn="base" latinLnBrk="0" hangingPunct="1">
              <a:lnSpc>
                <a:spcPct val="150000"/>
              </a:lnSpc>
              <a:spcBef>
                <a:spcPts val="24"/>
              </a:spcBef>
              <a:spcAft>
                <a:spcPct val="0"/>
              </a:spcAft>
              <a:buClr>
                <a:srgbClr val="00007D"/>
              </a:buClr>
              <a:buSzPct val="75000"/>
              <a:buFont typeface="Wingdings" panose="05000000000000000000" pitchFamily="2" charset="2"/>
              <a:buChar char="p"/>
              <a:tabLst/>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维吉尼亚密码实际上移位密码的一种扩展</a:t>
            </a:r>
            <a:endPar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800100" marR="0" lvl="0" indent="-342900" algn="l" defTabSz="914400" rtl="0" eaLnBrk="1" fontAlgn="base" latinLnBrk="0" hangingPunct="1">
              <a:lnSpc>
                <a:spcPct val="150000"/>
              </a:lnSpc>
              <a:spcBef>
                <a:spcPts val="24"/>
              </a:spcBef>
              <a:spcAft>
                <a:spcPct val="0"/>
              </a:spcAft>
              <a:buClr>
                <a:srgbClr val="00007D"/>
              </a:buClr>
              <a:buSzPct val="75000"/>
              <a:buFont typeface="Wingdings" panose="05000000000000000000" pitchFamily="2" charset="2"/>
              <a:buChar char="p"/>
              <a:tabLst/>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能够</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消除字母的频率特征</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圆角 12">
            <a:extLst>
              <a:ext uri="{FF2B5EF4-FFF2-40B4-BE49-F238E27FC236}">
                <a16:creationId xmlns:a16="http://schemas.microsoft.com/office/drawing/2014/main" id="{A239DDC0-F48F-3E4C-876D-8D959CE08043}"/>
              </a:ext>
            </a:extLst>
          </p:cNvPr>
          <p:cNvSpPr/>
          <p:nvPr/>
        </p:nvSpPr>
        <p:spPr>
          <a:xfrm>
            <a:off x="5234554" y="4327869"/>
            <a:ext cx="2286000" cy="371475"/>
          </a:xfrm>
          <a:prstGeom prst="roundRect">
            <a:avLst>
              <a:gd name="adj" fmla="val 12033"/>
            </a:avLst>
          </a:prstGeom>
          <a:solidFill>
            <a:srgbClr val="FFFFFF"/>
          </a:solidFill>
          <a:ln w="25400" cap="flat" cmpd="sng" algn="ctr">
            <a:noFill/>
            <a:prstDash val="solid"/>
          </a:ln>
          <a:effectLst>
            <a:outerShdw blurRad="114300" dist="38100" dir="2700000" algn="tl" rotWithShape="0">
              <a:prstClr val="black">
                <a:alpha val="2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Q:</a:t>
            </a:r>
            <a:r>
              <a:rPr kumimoji="0" lang="zh-CN" altLang="en-US" sz="1800" b="1"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想一想为什么？</a:t>
            </a:r>
          </a:p>
        </p:txBody>
      </p:sp>
    </p:spTree>
    <p:extLst>
      <p:ext uri="{BB962C8B-B14F-4D97-AF65-F5344CB8AC3E}">
        <p14:creationId xmlns:p14="http://schemas.microsoft.com/office/powerpoint/2010/main" val="16945702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en-US" altLang="zh-CN" b="0" kern="0" dirty="0">
                <a:solidFill>
                  <a:srgbClr val="FF0000"/>
                </a:solidFill>
                <a:latin typeface="Microsoft YaHei" panose="020B0503020204020204" pitchFamily="34" charset="-122"/>
                <a:ea typeface="Microsoft YaHei" panose="020B0503020204020204" pitchFamily="34" charset="-122"/>
              </a:rPr>
              <a:t>DES</a:t>
            </a:r>
          </a:p>
        </p:txBody>
      </p:sp>
      <p:sp>
        <p:nvSpPr>
          <p:cNvPr id="12" name="内容占位符 5">
            <a:extLst>
              <a:ext uri="{FF2B5EF4-FFF2-40B4-BE49-F238E27FC236}">
                <a16:creationId xmlns:a16="http://schemas.microsoft.com/office/drawing/2014/main" id="{4961AC47-47B6-B94F-8E39-B4532CB9B52F}"/>
              </a:ext>
            </a:extLst>
          </p:cNvPr>
          <p:cNvSpPr txBox="1">
            <a:spLocks/>
          </p:cNvSpPr>
          <p:nvPr/>
        </p:nvSpPr>
        <p:spPr bwMode="auto">
          <a:xfrm>
            <a:off x="518864" y="1940768"/>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rgbClr val="00007D"/>
              </a:buClr>
              <a:buSzPct val="75000"/>
              <a:buNone/>
              <a:tabLst/>
              <a:defRPr/>
            </a:pPr>
            <a:r>
              <a:rPr kumimoji="0" lang="zh-CN" altLang="en-US" sz="2000" b="1"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定义</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a:t>
            </a:r>
            <a:r>
              <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DES</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 （</a:t>
            </a:r>
            <a:r>
              <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Data Encryption Standard</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）是一种使用</a:t>
            </a:r>
            <a:r>
              <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56</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位密钥对</a:t>
            </a:r>
            <a:r>
              <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64</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位长</a:t>
            </a:r>
            <a:r>
              <a:rPr kumimoji="0" lang="zh-CN" altLang="en-US" sz="2000" b="0" i="0" u="none" strike="noStrike" kern="0" cap="none" spc="0" normalizeH="0" baseline="0" noProof="0" dirty="0">
                <a:ln>
                  <a:noFill/>
                </a:ln>
                <a:solidFill>
                  <a:srgbClr val="C00000"/>
                </a:solidFill>
                <a:effectLst/>
                <a:uLnTx/>
                <a:uFillTx/>
                <a:latin typeface="Microsoft YaHei" panose="020B0503020204020204" pitchFamily="34" charset="-122"/>
                <a:ea typeface="Microsoft YaHei" panose="020B0503020204020204" pitchFamily="34" charset="-122"/>
                <a:cs typeface="+mn-cs"/>
              </a:rPr>
              <a:t>分组</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进行加密的密码，是一种迭代算法。</a:t>
            </a:r>
            <a:r>
              <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DES</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是第一个公开的分组加密算法。</a:t>
            </a:r>
            <a:endPar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
                <a:srgbClr val="00007D"/>
              </a:buClr>
              <a:buSzPct val="75000"/>
              <a:buNone/>
              <a:tabLst/>
              <a:defRPr/>
            </a:pPr>
            <a:r>
              <a:rPr kumimoji="0" lang="zh-CN" altLang="en-US" sz="2000" b="1"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特点</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a:t>
            </a:r>
            <a:r>
              <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DES</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对明文中每个分组的加密过程都包含</a:t>
            </a:r>
            <a:r>
              <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16</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轮，且每轮的操作都完全相同。每轮使用</a:t>
            </a:r>
            <a:r>
              <a:rPr kumimoji="0" lang="zh-CN" altLang="en-US" sz="2000" b="0" i="0" u="none" strike="noStrike" kern="0" cap="none" spc="0" normalizeH="0" baseline="0" noProof="0" dirty="0">
                <a:ln>
                  <a:noFill/>
                </a:ln>
                <a:solidFill>
                  <a:srgbClr val="C00000"/>
                </a:solidFill>
                <a:effectLst/>
                <a:uLnTx/>
                <a:uFillTx/>
                <a:latin typeface="Microsoft YaHei" panose="020B0503020204020204" pitchFamily="34" charset="-122"/>
                <a:ea typeface="Microsoft YaHei" panose="020B0503020204020204" pitchFamily="34" charset="-122"/>
                <a:cs typeface="+mn-cs"/>
              </a:rPr>
              <a:t>不同的子密钥</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，但是子密钥是从主密钥中推导而来。</a:t>
            </a:r>
            <a:endPar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
                <a:srgbClr val="00007D"/>
              </a:buClr>
              <a:buSzPct val="75000"/>
              <a:buNone/>
              <a:tabLst/>
              <a:defRPr/>
            </a:pPr>
            <a:endPar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16307285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en-US" altLang="zh-CN" b="0" kern="0" dirty="0">
                <a:solidFill>
                  <a:srgbClr val="FF0000"/>
                </a:solidFill>
                <a:latin typeface="Microsoft YaHei" panose="020B0503020204020204" pitchFamily="34" charset="-122"/>
                <a:ea typeface="Microsoft YaHei" panose="020B0503020204020204" pitchFamily="34" charset="-122"/>
              </a:rPr>
              <a:t>DES</a:t>
            </a:r>
          </a:p>
        </p:txBody>
      </p:sp>
      <p:sp>
        <p:nvSpPr>
          <p:cNvPr id="8" name="矩形 7">
            <a:extLst>
              <a:ext uri="{FF2B5EF4-FFF2-40B4-BE49-F238E27FC236}">
                <a16:creationId xmlns:a16="http://schemas.microsoft.com/office/drawing/2014/main" id="{63EF94C9-486E-124C-896E-F335D151DA01}"/>
              </a:ext>
            </a:extLst>
          </p:cNvPr>
          <p:cNvSpPr/>
          <p:nvPr/>
        </p:nvSpPr>
        <p:spPr>
          <a:xfrm>
            <a:off x="954234" y="2838865"/>
            <a:ext cx="2286000" cy="91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icrosoft YaHei" panose="020B0503020204020204" pitchFamily="34" charset="-122"/>
                <a:ea typeface="Microsoft YaHei" panose="020B0503020204020204" pitchFamily="34" charset="-122"/>
              </a:rPr>
              <a:t>DES</a:t>
            </a:r>
            <a:endParaRPr lang="zh-CN" altLang="en-US" dirty="0">
              <a:solidFill>
                <a:schemeClr val="tx1"/>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138CEE5-77B0-6847-B396-469B5A76AFF1}"/>
                  </a:ext>
                </a:extLst>
              </p:cNvPr>
              <p:cNvSpPr/>
              <p:nvPr/>
            </p:nvSpPr>
            <p:spPr>
              <a:xfrm>
                <a:off x="5983433" y="2838865"/>
                <a:ext cx="2286000" cy="91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i="1" dirty="0" smtClean="0">
                              <a:solidFill>
                                <a:schemeClr val="tx1"/>
                              </a:solidFill>
                              <a:latin typeface="Cambria Math" panose="02040503050406030204" pitchFamily="18" charset="0"/>
                            </a:rPr>
                          </m:ctrlPr>
                        </m:sSupPr>
                        <m:e>
                          <m:r>
                            <m:rPr>
                              <m:sty m:val="p"/>
                            </m:rPr>
                            <a:rPr lang="en-US" altLang="zh-CN" i="0" dirty="0">
                              <a:solidFill>
                                <a:schemeClr val="tx1"/>
                              </a:solidFill>
                              <a:latin typeface="Cambria Math" panose="02040503050406030204" pitchFamily="18" charset="0"/>
                            </a:rPr>
                            <m:t>DES</m:t>
                          </m:r>
                        </m:e>
                        <m:sup>
                          <m:r>
                            <a:rPr lang="en-US" altLang="zh-CN" i="0" dirty="0">
                              <a:solidFill>
                                <a:schemeClr val="tx1"/>
                              </a:solidFill>
                              <a:latin typeface="Cambria Math" panose="02040503050406030204" pitchFamily="18" charset="0"/>
                            </a:rPr>
                            <m:t>−</m:t>
                          </m:r>
                          <m:r>
                            <a:rPr lang="en-US" altLang="zh-CN" b="0" i="0" dirty="0" smtClean="0">
                              <a:solidFill>
                                <a:schemeClr val="tx1"/>
                              </a:solidFill>
                              <a:latin typeface="Cambria Math" panose="02040503050406030204" pitchFamily="18" charset="0"/>
                            </a:rPr>
                            <m:t>1</m:t>
                          </m:r>
                        </m:sup>
                      </m:sSup>
                    </m:oMath>
                  </m:oMathPara>
                </a14:m>
                <a:endParaRPr lang="zh-CN" altLang="en-US" dirty="0">
                  <a:solidFill>
                    <a:schemeClr val="tx1"/>
                  </a:solidFill>
                  <a:latin typeface="Microsoft YaHei" panose="020B0503020204020204" pitchFamily="34" charset="-122"/>
                  <a:ea typeface="Microsoft YaHei" panose="020B0503020204020204" pitchFamily="34" charset="-122"/>
                </a:endParaRPr>
              </a:p>
            </p:txBody>
          </p:sp>
        </mc:Choice>
        <mc:Fallback xmlns="">
          <p:sp>
            <p:nvSpPr>
              <p:cNvPr id="9" name="矩形 8">
                <a:extLst>
                  <a:ext uri="{FF2B5EF4-FFF2-40B4-BE49-F238E27FC236}">
                    <a16:creationId xmlns:a16="http://schemas.microsoft.com/office/drawing/2014/main" id="{6138CEE5-77B0-6847-B396-469B5A76AFF1}"/>
                  </a:ext>
                </a:extLst>
              </p:cNvPr>
              <p:cNvSpPr>
                <a:spLocks noRot="1" noChangeAspect="1" noMove="1" noResize="1" noEditPoints="1" noAdjustHandles="1" noChangeArrowheads="1" noChangeShapeType="1" noTextEdit="1"/>
              </p:cNvSpPr>
              <p:nvPr/>
            </p:nvSpPr>
            <p:spPr>
              <a:xfrm>
                <a:off x="5983433" y="2838865"/>
                <a:ext cx="2286000" cy="914400"/>
              </a:xfrm>
              <a:prstGeom prst="rect">
                <a:avLst/>
              </a:prstGeom>
              <a:blipFill>
                <a:blip r:embed="rId3"/>
                <a:stretch>
                  <a:fillRect/>
                </a:stretch>
              </a:blipFill>
              <a:ln>
                <a:solidFill>
                  <a:schemeClr val="tx2"/>
                </a:solidFill>
              </a:ln>
            </p:spPr>
            <p:txBody>
              <a:bodyPr/>
              <a:lstStyle/>
              <a:p>
                <a:r>
                  <a:rPr lang="zh-CN" altLang="en-US">
                    <a:noFill/>
                  </a:rPr>
                  <a:t> </a:t>
                </a:r>
              </a:p>
            </p:txBody>
          </p:sp>
        </mc:Fallback>
      </mc:AlternateContent>
      <p:cxnSp>
        <p:nvCxnSpPr>
          <p:cNvPr id="11" name="直接箭头连接符 6">
            <a:extLst>
              <a:ext uri="{FF2B5EF4-FFF2-40B4-BE49-F238E27FC236}">
                <a16:creationId xmlns:a16="http://schemas.microsoft.com/office/drawing/2014/main" id="{96C2EF82-0570-B34B-863F-FBDC7F6B7852}"/>
              </a:ext>
            </a:extLst>
          </p:cNvPr>
          <p:cNvCxnSpPr>
            <a:stCxn id="8" idx="3"/>
            <a:endCxn id="9" idx="1"/>
          </p:cNvCxnSpPr>
          <p:nvPr/>
        </p:nvCxnSpPr>
        <p:spPr>
          <a:xfrm>
            <a:off x="3240234" y="3296065"/>
            <a:ext cx="274319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2" name="矩形 11">
            <a:extLst>
              <a:ext uri="{FF2B5EF4-FFF2-40B4-BE49-F238E27FC236}">
                <a16:creationId xmlns:a16="http://schemas.microsoft.com/office/drawing/2014/main" id="{030E9F2E-29C8-D840-BE20-13C625B2CA45}"/>
              </a:ext>
            </a:extLst>
          </p:cNvPr>
          <p:cNvSpPr/>
          <p:nvPr/>
        </p:nvSpPr>
        <p:spPr>
          <a:xfrm>
            <a:off x="3886200" y="3067465"/>
            <a:ext cx="1524000" cy="457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icrosoft YaHei" panose="020B0503020204020204" pitchFamily="34" charset="-122"/>
                <a:ea typeface="Microsoft YaHei" panose="020B0503020204020204" pitchFamily="34" charset="-122"/>
              </a:rPr>
              <a:t>56bit</a:t>
            </a:r>
            <a:r>
              <a:rPr lang="zh-CN" altLang="en-US" dirty="0">
                <a:solidFill>
                  <a:schemeClr val="tx1"/>
                </a:solidFill>
                <a:latin typeface="Microsoft YaHei" panose="020B0503020204020204" pitchFamily="34" charset="-122"/>
                <a:ea typeface="Microsoft YaHei" panose="020B0503020204020204" pitchFamily="34" charset="-122"/>
              </a:rPr>
              <a:t>密钥</a:t>
            </a:r>
            <a:endParaRPr lang="en-US" altLang="zh-CN" dirty="0">
              <a:solidFill>
                <a:schemeClr val="tx1"/>
              </a:solidFill>
              <a:latin typeface="Microsoft YaHei" panose="020B0503020204020204" pitchFamily="34" charset="-122"/>
              <a:ea typeface="Microsoft YaHei" panose="020B0503020204020204" pitchFamily="34" charset="-122"/>
            </a:endParaRPr>
          </a:p>
          <a:p>
            <a:pPr algn="ctr"/>
            <a:r>
              <a:rPr lang="zh-CN" altLang="en-US" dirty="0">
                <a:solidFill>
                  <a:schemeClr val="tx1"/>
                </a:solidFill>
                <a:latin typeface="Microsoft YaHei" panose="020B0503020204020204" pitchFamily="34" charset="-122"/>
                <a:ea typeface="Microsoft YaHei" panose="020B0503020204020204" pitchFamily="34" charset="-122"/>
              </a:rPr>
              <a:t>（</a:t>
            </a:r>
            <a:r>
              <a:rPr lang="en-US" altLang="zh-CN" dirty="0">
                <a:solidFill>
                  <a:schemeClr val="tx1"/>
                </a:solidFill>
                <a:latin typeface="Microsoft YaHei" panose="020B0503020204020204" pitchFamily="34" charset="-122"/>
                <a:ea typeface="Microsoft YaHei" panose="020B0503020204020204" pitchFamily="34" charset="-122"/>
              </a:rPr>
              <a:t>8bit</a:t>
            </a:r>
            <a:r>
              <a:rPr lang="zh-CN" altLang="en-US" dirty="0">
                <a:solidFill>
                  <a:schemeClr val="tx1"/>
                </a:solidFill>
                <a:latin typeface="Microsoft YaHei" panose="020B0503020204020204" pitchFamily="34" charset="-122"/>
                <a:ea typeface="Microsoft YaHei" panose="020B0503020204020204" pitchFamily="34" charset="-122"/>
              </a:rPr>
              <a:t>校验）</a:t>
            </a:r>
          </a:p>
        </p:txBody>
      </p:sp>
      <p:cxnSp>
        <p:nvCxnSpPr>
          <p:cNvPr id="13" name="直接箭头连接符 13">
            <a:extLst>
              <a:ext uri="{FF2B5EF4-FFF2-40B4-BE49-F238E27FC236}">
                <a16:creationId xmlns:a16="http://schemas.microsoft.com/office/drawing/2014/main" id="{3EDDE38C-4378-C346-A859-3453600A2D0E}"/>
              </a:ext>
            </a:extLst>
          </p:cNvPr>
          <p:cNvCxnSpPr>
            <a:cxnSpLocks/>
            <a:endCxn id="8" idx="0"/>
          </p:cNvCxnSpPr>
          <p:nvPr/>
        </p:nvCxnSpPr>
        <p:spPr>
          <a:xfrm>
            <a:off x="2097234" y="2378004"/>
            <a:ext cx="0" cy="460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椭圆 13">
            <a:extLst>
              <a:ext uri="{FF2B5EF4-FFF2-40B4-BE49-F238E27FC236}">
                <a16:creationId xmlns:a16="http://schemas.microsoft.com/office/drawing/2014/main" id="{FE95579A-5258-B245-89F9-7AE23070EBBE}"/>
              </a:ext>
            </a:extLst>
          </p:cNvPr>
          <p:cNvSpPr/>
          <p:nvPr/>
        </p:nvSpPr>
        <p:spPr>
          <a:xfrm>
            <a:off x="326462" y="2796589"/>
            <a:ext cx="457193" cy="99530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latin typeface="Microsoft YaHei" panose="020B0503020204020204" pitchFamily="34" charset="-122"/>
                <a:ea typeface="Microsoft YaHei" panose="020B0503020204020204" pitchFamily="34" charset="-122"/>
              </a:rPr>
              <a:t>加密</a:t>
            </a:r>
          </a:p>
        </p:txBody>
      </p:sp>
      <p:sp>
        <p:nvSpPr>
          <p:cNvPr id="15" name="椭圆 14">
            <a:extLst>
              <a:ext uri="{FF2B5EF4-FFF2-40B4-BE49-F238E27FC236}">
                <a16:creationId xmlns:a16="http://schemas.microsoft.com/office/drawing/2014/main" id="{88E0DB3E-A42A-AC44-B3E6-5F7A8E3249F0}"/>
              </a:ext>
            </a:extLst>
          </p:cNvPr>
          <p:cNvSpPr/>
          <p:nvPr/>
        </p:nvSpPr>
        <p:spPr>
          <a:xfrm>
            <a:off x="8453849" y="2796589"/>
            <a:ext cx="457193" cy="99530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latin typeface="Microsoft YaHei" panose="020B0503020204020204" pitchFamily="34" charset="-122"/>
                <a:ea typeface="Microsoft YaHei" panose="020B0503020204020204" pitchFamily="34" charset="-122"/>
              </a:rPr>
              <a:t>解密</a:t>
            </a:r>
          </a:p>
        </p:txBody>
      </p:sp>
      <p:sp>
        <p:nvSpPr>
          <p:cNvPr id="16" name="矩形 15">
            <a:extLst>
              <a:ext uri="{FF2B5EF4-FFF2-40B4-BE49-F238E27FC236}">
                <a16:creationId xmlns:a16="http://schemas.microsoft.com/office/drawing/2014/main" id="{C3BBF27C-3418-7346-A91A-A46E94904F54}"/>
              </a:ext>
            </a:extLst>
          </p:cNvPr>
          <p:cNvSpPr/>
          <p:nvPr/>
        </p:nvSpPr>
        <p:spPr>
          <a:xfrm>
            <a:off x="1491940" y="2015204"/>
            <a:ext cx="1210589" cy="369332"/>
          </a:xfrm>
          <a:prstGeom prst="rect">
            <a:avLst/>
          </a:prstGeom>
        </p:spPr>
        <p:txBody>
          <a:bodyPr wrap="none">
            <a:spAutoFit/>
          </a:bodyPr>
          <a:lstStyle/>
          <a:p>
            <a:pPr algn="ctr"/>
            <a:r>
              <a:rPr lang="en-US" altLang="zh-CN" dirty="0">
                <a:latin typeface="Microsoft YaHei" panose="020B0503020204020204" pitchFamily="34" charset="-122"/>
                <a:ea typeface="Microsoft YaHei" panose="020B0503020204020204" pitchFamily="34" charset="-122"/>
              </a:rPr>
              <a:t>64bit</a:t>
            </a:r>
            <a:r>
              <a:rPr lang="zh-CN" altLang="en-US" dirty="0">
                <a:latin typeface="Microsoft YaHei" panose="020B0503020204020204" pitchFamily="34" charset="-122"/>
                <a:ea typeface="Microsoft YaHei" panose="020B0503020204020204" pitchFamily="34" charset="-122"/>
              </a:rPr>
              <a:t>明文</a:t>
            </a:r>
          </a:p>
        </p:txBody>
      </p:sp>
      <p:sp>
        <p:nvSpPr>
          <p:cNvPr id="17" name="矩形 16">
            <a:extLst>
              <a:ext uri="{FF2B5EF4-FFF2-40B4-BE49-F238E27FC236}">
                <a16:creationId xmlns:a16="http://schemas.microsoft.com/office/drawing/2014/main" id="{3B53E96D-ABA4-D347-A92C-382458358A3C}"/>
              </a:ext>
            </a:extLst>
          </p:cNvPr>
          <p:cNvSpPr/>
          <p:nvPr/>
        </p:nvSpPr>
        <p:spPr>
          <a:xfrm>
            <a:off x="6521139" y="2008672"/>
            <a:ext cx="1210589" cy="369332"/>
          </a:xfrm>
          <a:prstGeom prst="rect">
            <a:avLst/>
          </a:prstGeom>
        </p:spPr>
        <p:txBody>
          <a:bodyPr wrap="none">
            <a:spAutoFit/>
          </a:bodyPr>
          <a:lstStyle/>
          <a:p>
            <a:pPr algn="ctr"/>
            <a:r>
              <a:rPr lang="en-US" altLang="zh-CN" dirty="0">
                <a:latin typeface="Microsoft YaHei" panose="020B0503020204020204" pitchFamily="34" charset="-122"/>
                <a:ea typeface="Microsoft YaHei" panose="020B0503020204020204" pitchFamily="34" charset="-122"/>
              </a:rPr>
              <a:t>64bit</a:t>
            </a:r>
            <a:r>
              <a:rPr lang="zh-CN" altLang="en-US" dirty="0">
                <a:latin typeface="Microsoft YaHei" panose="020B0503020204020204" pitchFamily="34" charset="-122"/>
                <a:ea typeface="Microsoft YaHei" panose="020B0503020204020204" pitchFamily="34" charset="-122"/>
              </a:rPr>
              <a:t>明文</a:t>
            </a:r>
          </a:p>
        </p:txBody>
      </p:sp>
      <p:cxnSp>
        <p:nvCxnSpPr>
          <p:cNvPr id="18" name="直接箭头连接符 22">
            <a:extLst>
              <a:ext uri="{FF2B5EF4-FFF2-40B4-BE49-F238E27FC236}">
                <a16:creationId xmlns:a16="http://schemas.microsoft.com/office/drawing/2014/main" id="{333944A0-E4C3-7B4B-8C41-B652FC1988FE}"/>
              </a:ext>
            </a:extLst>
          </p:cNvPr>
          <p:cNvCxnSpPr>
            <a:stCxn id="9" idx="0"/>
            <a:endCxn id="17" idx="2"/>
          </p:cNvCxnSpPr>
          <p:nvPr/>
        </p:nvCxnSpPr>
        <p:spPr>
          <a:xfrm flipV="1">
            <a:off x="7126433" y="2378004"/>
            <a:ext cx="1" cy="460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矩形 19">
            <a:extLst>
              <a:ext uri="{FF2B5EF4-FFF2-40B4-BE49-F238E27FC236}">
                <a16:creationId xmlns:a16="http://schemas.microsoft.com/office/drawing/2014/main" id="{B2ABD4AB-6B2B-FF47-8BCE-29A2F6FE08C5}"/>
              </a:ext>
            </a:extLst>
          </p:cNvPr>
          <p:cNvSpPr/>
          <p:nvPr/>
        </p:nvSpPr>
        <p:spPr>
          <a:xfrm>
            <a:off x="1491940" y="4207594"/>
            <a:ext cx="1210589" cy="369332"/>
          </a:xfrm>
          <a:prstGeom prst="rect">
            <a:avLst/>
          </a:prstGeom>
        </p:spPr>
        <p:txBody>
          <a:bodyPr wrap="none">
            <a:spAutoFit/>
          </a:bodyPr>
          <a:lstStyle/>
          <a:p>
            <a:pPr algn="ctr"/>
            <a:r>
              <a:rPr lang="en-US" altLang="zh-CN" dirty="0">
                <a:latin typeface="Microsoft YaHei" panose="020B0503020204020204" pitchFamily="34" charset="-122"/>
                <a:ea typeface="Microsoft YaHei" panose="020B0503020204020204" pitchFamily="34" charset="-122"/>
              </a:rPr>
              <a:t>64bit</a:t>
            </a:r>
            <a:r>
              <a:rPr lang="zh-CN" altLang="en-US" dirty="0">
                <a:latin typeface="Microsoft YaHei" panose="020B0503020204020204" pitchFamily="34" charset="-122"/>
                <a:ea typeface="Microsoft YaHei" panose="020B0503020204020204" pitchFamily="34" charset="-122"/>
              </a:rPr>
              <a:t>密文</a:t>
            </a:r>
          </a:p>
        </p:txBody>
      </p:sp>
      <p:sp>
        <p:nvSpPr>
          <p:cNvPr id="21" name="矩形 20">
            <a:extLst>
              <a:ext uri="{FF2B5EF4-FFF2-40B4-BE49-F238E27FC236}">
                <a16:creationId xmlns:a16="http://schemas.microsoft.com/office/drawing/2014/main" id="{BCE1E843-F905-3049-89A3-54CC8CB6555B}"/>
              </a:ext>
            </a:extLst>
          </p:cNvPr>
          <p:cNvSpPr/>
          <p:nvPr/>
        </p:nvSpPr>
        <p:spPr>
          <a:xfrm>
            <a:off x="6521139" y="4214126"/>
            <a:ext cx="1210589" cy="369332"/>
          </a:xfrm>
          <a:prstGeom prst="rect">
            <a:avLst/>
          </a:prstGeom>
        </p:spPr>
        <p:txBody>
          <a:bodyPr wrap="none">
            <a:spAutoFit/>
          </a:bodyPr>
          <a:lstStyle/>
          <a:p>
            <a:pPr algn="ctr"/>
            <a:r>
              <a:rPr lang="en-US" altLang="zh-CN" dirty="0">
                <a:latin typeface="Microsoft YaHei" panose="020B0503020204020204" pitchFamily="34" charset="-122"/>
                <a:ea typeface="Microsoft YaHei" panose="020B0503020204020204" pitchFamily="34" charset="-122"/>
              </a:rPr>
              <a:t>64bit</a:t>
            </a:r>
            <a:r>
              <a:rPr lang="zh-CN" altLang="en-US" dirty="0">
                <a:latin typeface="Microsoft YaHei" panose="020B0503020204020204" pitchFamily="34" charset="-122"/>
                <a:ea typeface="Microsoft YaHei" panose="020B0503020204020204" pitchFamily="34" charset="-122"/>
              </a:rPr>
              <a:t>密文</a:t>
            </a:r>
          </a:p>
        </p:txBody>
      </p:sp>
      <p:cxnSp>
        <p:nvCxnSpPr>
          <p:cNvPr id="22" name="直接箭头连接符 24">
            <a:extLst>
              <a:ext uri="{FF2B5EF4-FFF2-40B4-BE49-F238E27FC236}">
                <a16:creationId xmlns:a16="http://schemas.microsoft.com/office/drawing/2014/main" id="{DED21DAC-C0BB-EF42-83BC-DF30B11EF461}"/>
              </a:ext>
            </a:extLst>
          </p:cNvPr>
          <p:cNvCxnSpPr>
            <a:stCxn id="8" idx="2"/>
            <a:endCxn id="20" idx="0"/>
          </p:cNvCxnSpPr>
          <p:nvPr/>
        </p:nvCxnSpPr>
        <p:spPr>
          <a:xfrm>
            <a:off x="2097234" y="3753265"/>
            <a:ext cx="1" cy="4543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接箭头连接符 28">
            <a:extLst>
              <a:ext uri="{FF2B5EF4-FFF2-40B4-BE49-F238E27FC236}">
                <a16:creationId xmlns:a16="http://schemas.microsoft.com/office/drawing/2014/main" id="{4FCCBD54-B591-174D-900D-840D1D1EBE1D}"/>
              </a:ext>
            </a:extLst>
          </p:cNvPr>
          <p:cNvCxnSpPr>
            <a:stCxn id="21" idx="0"/>
            <a:endCxn id="9" idx="2"/>
          </p:cNvCxnSpPr>
          <p:nvPr/>
        </p:nvCxnSpPr>
        <p:spPr>
          <a:xfrm flipH="1" flipV="1">
            <a:off x="7126433" y="3753265"/>
            <a:ext cx="1" cy="460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矩形: 圆角 32">
            <a:extLst>
              <a:ext uri="{FF2B5EF4-FFF2-40B4-BE49-F238E27FC236}">
                <a16:creationId xmlns:a16="http://schemas.microsoft.com/office/drawing/2014/main" id="{37DC3656-686C-9D48-B22A-9D7AB1AFDE6D}"/>
              </a:ext>
            </a:extLst>
          </p:cNvPr>
          <p:cNvSpPr/>
          <p:nvPr/>
        </p:nvSpPr>
        <p:spPr>
          <a:xfrm>
            <a:off x="1237482" y="5166642"/>
            <a:ext cx="6622426" cy="679266"/>
          </a:xfrm>
          <a:prstGeom prst="roundRect">
            <a:avLst>
              <a:gd name="adj" fmla="val 26447"/>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002060"/>
              </a:solidFill>
              <a:latin typeface="Microsoft YaHei" panose="020B0503020204020204" pitchFamily="34" charset="-122"/>
              <a:ea typeface="Microsoft YaHei" panose="020B0503020204020204" pitchFamily="34" charset="-122"/>
            </a:endParaRPr>
          </a:p>
        </p:txBody>
      </p:sp>
      <p:sp>
        <p:nvSpPr>
          <p:cNvPr id="25" name="文本框 24">
            <a:extLst>
              <a:ext uri="{FF2B5EF4-FFF2-40B4-BE49-F238E27FC236}">
                <a16:creationId xmlns:a16="http://schemas.microsoft.com/office/drawing/2014/main" id="{CEA6E3C6-C85C-0B44-A21E-44B1859C18FE}"/>
              </a:ext>
            </a:extLst>
          </p:cNvPr>
          <p:cNvSpPr txBox="1"/>
          <p:nvPr/>
        </p:nvSpPr>
        <p:spPr>
          <a:xfrm>
            <a:off x="1296266" y="5334804"/>
            <a:ext cx="6631134" cy="369332"/>
          </a:xfrm>
          <a:prstGeom prst="rect">
            <a:avLst/>
          </a:prstGeom>
          <a:noFill/>
        </p:spPr>
        <p:txBody>
          <a:bodyPr wrap="square" rtlCol="0">
            <a:spAutoFit/>
          </a:bodyPr>
          <a:lstStyle/>
          <a:p>
            <a:r>
              <a:rPr lang="zh-CN" altLang="en-US" b="1" dirty="0">
                <a:latin typeface="Microsoft YaHei" panose="020B0503020204020204" pitchFamily="34" charset="-122"/>
                <a:ea typeface="Microsoft YaHei" panose="020B0503020204020204" pitchFamily="34" charset="-122"/>
              </a:rPr>
              <a:t>分组长度：</a:t>
            </a:r>
            <a:r>
              <a:rPr lang="en-US" altLang="zh-CN" b="1" dirty="0">
                <a:solidFill>
                  <a:srgbClr val="C00000"/>
                </a:solidFill>
                <a:latin typeface="Microsoft YaHei" panose="020B0503020204020204" pitchFamily="34" charset="-122"/>
                <a:ea typeface="Microsoft YaHei" panose="020B0503020204020204" pitchFamily="34" charset="-122"/>
              </a:rPr>
              <a:t>64</a:t>
            </a:r>
            <a:r>
              <a:rPr lang="zh-CN" altLang="en-US" b="1" dirty="0">
                <a:solidFill>
                  <a:srgbClr val="C00000"/>
                </a:solidFill>
                <a:latin typeface="Microsoft YaHei" panose="020B0503020204020204" pitchFamily="34" charset="-122"/>
                <a:ea typeface="Microsoft YaHei" panose="020B0503020204020204" pitchFamily="34" charset="-122"/>
              </a:rPr>
              <a:t>比特  </a:t>
            </a:r>
            <a:r>
              <a:rPr lang="zh-CN" altLang="en-US" b="1" dirty="0">
                <a:latin typeface="Microsoft YaHei" panose="020B0503020204020204" pitchFamily="34" charset="-122"/>
                <a:ea typeface="Microsoft YaHei" panose="020B0503020204020204" pitchFamily="34" charset="-122"/>
              </a:rPr>
              <a:t>密钥长度：</a:t>
            </a:r>
            <a:r>
              <a:rPr lang="en-US" altLang="zh-CN" b="1" dirty="0">
                <a:solidFill>
                  <a:srgbClr val="C00000"/>
                </a:solidFill>
                <a:latin typeface="Microsoft YaHei" panose="020B0503020204020204" pitchFamily="34" charset="-122"/>
                <a:ea typeface="Microsoft YaHei" panose="020B0503020204020204" pitchFamily="34" charset="-122"/>
              </a:rPr>
              <a:t>64</a:t>
            </a:r>
            <a:r>
              <a:rPr lang="zh-CN" altLang="en-US" b="1" dirty="0">
                <a:solidFill>
                  <a:srgbClr val="C00000"/>
                </a:solidFill>
                <a:latin typeface="Microsoft YaHei" panose="020B0503020204020204" pitchFamily="34" charset="-122"/>
                <a:ea typeface="Microsoft YaHei" panose="020B0503020204020204" pitchFamily="34" charset="-122"/>
              </a:rPr>
              <a:t>比特  </a:t>
            </a:r>
            <a:r>
              <a:rPr lang="zh-CN" altLang="en-US" b="1" dirty="0">
                <a:latin typeface="Microsoft YaHei" panose="020B0503020204020204" pitchFamily="34" charset="-122"/>
                <a:ea typeface="Microsoft YaHei" panose="020B0503020204020204" pitchFamily="34" charset="-122"/>
              </a:rPr>
              <a:t>有效密钥长度：</a:t>
            </a:r>
            <a:r>
              <a:rPr lang="en-US" altLang="zh-CN" b="1" dirty="0">
                <a:solidFill>
                  <a:srgbClr val="C00000"/>
                </a:solidFill>
                <a:latin typeface="Microsoft YaHei" panose="020B0503020204020204" pitchFamily="34" charset="-122"/>
                <a:ea typeface="Microsoft YaHei" panose="020B0503020204020204" pitchFamily="34" charset="-122"/>
              </a:rPr>
              <a:t>56</a:t>
            </a:r>
            <a:r>
              <a:rPr lang="zh-CN" altLang="en-US" b="1" dirty="0">
                <a:solidFill>
                  <a:srgbClr val="C00000"/>
                </a:solidFill>
                <a:latin typeface="Microsoft YaHei" panose="020B0503020204020204" pitchFamily="34" charset="-122"/>
                <a:ea typeface="Microsoft YaHei" panose="020B0503020204020204" pitchFamily="34" charset="-122"/>
              </a:rPr>
              <a:t>比特</a:t>
            </a:r>
          </a:p>
        </p:txBody>
      </p:sp>
    </p:spTree>
    <p:extLst>
      <p:ext uri="{BB962C8B-B14F-4D97-AF65-F5344CB8AC3E}">
        <p14:creationId xmlns:p14="http://schemas.microsoft.com/office/powerpoint/2010/main" val="17517125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en-US" altLang="zh-CN" b="0" kern="0" dirty="0">
                <a:solidFill>
                  <a:srgbClr val="FF0000"/>
                </a:solidFill>
                <a:latin typeface="Microsoft YaHei" panose="020B0503020204020204" pitchFamily="34" charset="-122"/>
                <a:ea typeface="Microsoft YaHei" panose="020B0503020204020204" pitchFamily="34" charset="-122"/>
              </a:rPr>
              <a:t>AES</a:t>
            </a:r>
          </a:p>
        </p:txBody>
      </p:sp>
      <p:sp>
        <p:nvSpPr>
          <p:cNvPr id="9" name="矩形 8">
            <a:extLst>
              <a:ext uri="{FF2B5EF4-FFF2-40B4-BE49-F238E27FC236}">
                <a16:creationId xmlns:a16="http://schemas.microsoft.com/office/drawing/2014/main" id="{6E0EF011-C38C-7742-8BC4-547A69DF50BE}"/>
              </a:ext>
            </a:extLst>
          </p:cNvPr>
          <p:cNvSpPr/>
          <p:nvPr/>
        </p:nvSpPr>
        <p:spPr>
          <a:xfrm>
            <a:off x="914401" y="2971800"/>
            <a:ext cx="2286000" cy="91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AES</a:t>
            </a:r>
            <a:endParaRPr lang="zh-CN" altLang="en-US" dirty="0">
              <a:solidFill>
                <a:schemeClr val="tx1"/>
              </a:solidFill>
              <a:latin typeface="+mn-ea"/>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4150D131-D207-CE4B-84F1-5BE22A46DB92}"/>
                  </a:ext>
                </a:extLst>
              </p:cNvPr>
              <p:cNvSpPr/>
              <p:nvPr/>
            </p:nvSpPr>
            <p:spPr>
              <a:xfrm>
                <a:off x="5943600" y="2971800"/>
                <a:ext cx="2286000" cy="91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i="1" dirty="0" smtClean="0">
                              <a:solidFill>
                                <a:schemeClr val="tx1"/>
                              </a:solidFill>
                              <a:latin typeface="Cambria Math" panose="02040503050406030204" pitchFamily="18" charset="0"/>
                            </a:rPr>
                          </m:ctrlPr>
                        </m:sSupPr>
                        <m:e>
                          <m:r>
                            <m:rPr>
                              <m:sty m:val="p"/>
                            </m:rPr>
                            <a:rPr lang="en-US" altLang="zh-CN" b="0" i="0" dirty="0" smtClean="0">
                              <a:solidFill>
                                <a:schemeClr val="tx1"/>
                              </a:solidFill>
                              <a:latin typeface="Cambria Math" panose="02040503050406030204" pitchFamily="18" charset="0"/>
                            </a:rPr>
                            <m:t>A</m:t>
                          </m:r>
                          <m:r>
                            <m:rPr>
                              <m:sty m:val="p"/>
                            </m:rPr>
                            <a:rPr lang="en-US" altLang="zh-CN" i="0" dirty="0">
                              <a:solidFill>
                                <a:schemeClr val="tx1"/>
                              </a:solidFill>
                              <a:latin typeface="Cambria Math" panose="02040503050406030204" pitchFamily="18" charset="0"/>
                            </a:rPr>
                            <m:t>ES</m:t>
                          </m:r>
                        </m:e>
                        <m:sup>
                          <m:r>
                            <a:rPr lang="en-US" altLang="zh-CN" i="0" dirty="0">
                              <a:solidFill>
                                <a:schemeClr val="tx1"/>
                              </a:solidFill>
                              <a:latin typeface="Cambria Math" panose="02040503050406030204" pitchFamily="18" charset="0"/>
                            </a:rPr>
                            <m:t>−</m:t>
                          </m:r>
                          <m:r>
                            <a:rPr lang="en-US" altLang="zh-CN" b="0" i="0" dirty="0" smtClean="0">
                              <a:solidFill>
                                <a:schemeClr val="tx1"/>
                              </a:solidFill>
                              <a:latin typeface="Cambria Math" panose="02040503050406030204" pitchFamily="18" charset="0"/>
                            </a:rPr>
                            <m:t>1</m:t>
                          </m:r>
                        </m:sup>
                      </m:sSup>
                    </m:oMath>
                  </m:oMathPara>
                </a14:m>
                <a:endParaRPr lang="zh-CN" altLang="en-US"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1" name="矩形 10">
                <a:extLst>
                  <a:ext uri="{FF2B5EF4-FFF2-40B4-BE49-F238E27FC236}">
                    <a16:creationId xmlns:a16="http://schemas.microsoft.com/office/drawing/2014/main" id="{4150D131-D207-CE4B-84F1-5BE22A46DB92}"/>
                  </a:ext>
                </a:extLst>
              </p:cNvPr>
              <p:cNvSpPr>
                <a:spLocks noRot="1" noChangeAspect="1" noMove="1" noResize="1" noEditPoints="1" noAdjustHandles="1" noChangeArrowheads="1" noChangeShapeType="1" noTextEdit="1"/>
              </p:cNvSpPr>
              <p:nvPr/>
            </p:nvSpPr>
            <p:spPr>
              <a:xfrm>
                <a:off x="5943600" y="2971800"/>
                <a:ext cx="2286000" cy="914400"/>
              </a:xfrm>
              <a:prstGeom prst="rect">
                <a:avLst/>
              </a:prstGeom>
              <a:blipFill>
                <a:blip r:embed="rId3"/>
                <a:stretch>
                  <a:fillRect/>
                </a:stretch>
              </a:blipFill>
              <a:ln>
                <a:solidFill>
                  <a:schemeClr val="tx2"/>
                </a:solidFill>
              </a:ln>
            </p:spPr>
            <p:txBody>
              <a:bodyPr/>
              <a:lstStyle/>
              <a:p>
                <a:r>
                  <a:rPr lang="zh-CN" altLang="en-US">
                    <a:noFill/>
                  </a:rPr>
                  <a:t> </a:t>
                </a:r>
              </a:p>
            </p:txBody>
          </p:sp>
        </mc:Fallback>
      </mc:AlternateContent>
      <p:cxnSp>
        <p:nvCxnSpPr>
          <p:cNvPr id="12" name="直接箭头连接符 24">
            <a:extLst>
              <a:ext uri="{FF2B5EF4-FFF2-40B4-BE49-F238E27FC236}">
                <a16:creationId xmlns:a16="http://schemas.microsoft.com/office/drawing/2014/main" id="{467C2027-6247-8D48-856F-E939FF6E9D62}"/>
              </a:ext>
            </a:extLst>
          </p:cNvPr>
          <p:cNvCxnSpPr>
            <a:cxnSpLocks/>
            <a:stCxn id="9" idx="3"/>
            <a:endCxn id="11" idx="1"/>
          </p:cNvCxnSpPr>
          <p:nvPr/>
        </p:nvCxnSpPr>
        <p:spPr>
          <a:xfrm>
            <a:off x="3200401" y="3429000"/>
            <a:ext cx="274319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3" name="矩形 12">
            <a:extLst>
              <a:ext uri="{FF2B5EF4-FFF2-40B4-BE49-F238E27FC236}">
                <a16:creationId xmlns:a16="http://schemas.microsoft.com/office/drawing/2014/main" id="{1C940B6E-3538-B948-A393-5B48FF25A55E}"/>
              </a:ext>
            </a:extLst>
          </p:cNvPr>
          <p:cNvSpPr/>
          <p:nvPr/>
        </p:nvSpPr>
        <p:spPr>
          <a:xfrm>
            <a:off x="3958045" y="2921322"/>
            <a:ext cx="1147351" cy="914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128/192/256bit</a:t>
            </a:r>
            <a:r>
              <a:rPr lang="zh-CN" altLang="en-US" dirty="0">
                <a:solidFill>
                  <a:schemeClr val="tx1"/>
                </a:solidFill>
                <a:latin typeface="+mn-ea"/>
              </a:rPr>
              <a:t>密钥</a:t>
            </a:r>
          </a:p>
        </p:txBody>
      </p:sp>
      <p:cxnSp>
        <p:nvCxnSpPr>
          <p:cNvPr id="14" name="直接箭头连接符 26">
            <a:extLst>
              <a:ext uri="{FF2B5EF4-FFF2-40B4-BE49-F238E27FC236}">
                <a16:creationId xmlns:a16="http://schemas.microsoft.com/office/drawing/2014/main" id="{FED1D7E1-90C5-EE4E-B633-F0F760138843}"/>
              </a:ext>
            </a:extLst>
          </p:cNvPr>
          <p:cNvCxnSpPr>
            <a:cxnSpLocks/>
            <a:endCxn id="9" idx="0"/>
          </p:cNvCxnSpPr>
          <p:nvPr/>
        </p:nvCxnSpPr>
        <p:spPr>
          <a:xfrm>
            <a:off x="2057401" y="2510939"/>
            <a:ext cx="0" cy="460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椭圆 14">
            <a:extLst>
              <a:ext uri="{FF2B5EF4-FFF2-40B4-BE49-F238E27FC236}">
                <a16:creationId xmlns:a16="http://schemas.microsoft.com/office/drawing/2014/main" id="{DD1BEB29-E62C-AC4C-A67A-B873ACC231ED}"/>
              </a:ext>
            </a:extLst>
          </p:cNvPr>
          <p:cNvSpPr/>
          <p:nvPr/>
        </p:nvSpPr>
        <p:spPr>
          <a:xfrm>
            <a:off x="286629" y="2929524"/>
            <a:ext cx="457193" cy="99530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rPr>
              <a:t>加密</a:t>
            </a:r>
          </a:p>
        </p:txBody>
      </p:sp>
      <p:sp>
        <p:nvSpPr>
          <p:cNvPr id="16" name="椭圆 15">
            <a:extLst>
              <a:ext uri="{FF2B5EF4-FFF2-40B4-BE49-F238E27FC236}">
                <a16:creationId xmlns:a16="http://schemas.microsoft.com/office/drawing/2014/main" id="{534BD3FC-979B-4441-96DA-95E787D3296C}"/>
              </a:ext>
            </a:extLst>
          </p:cNvPr>
          <p:cNvSpPr/>
          <p:nvPr/>
        </p:nvSpPr>
        <p:spPr>
          <a:xfrm>
            <a:off x="8414016" y="2929524"/>
            <a:ext cx="457193" cy="99530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rPr>
              <a:t>解密</a:t>
            </a:r>
          </a:p>
        </p:txBody>
      </p:sp>
      <p:sp>
        <p:nvSpPr>
          <p:cNvPr id="17" name="矩形 16">
            <a:extLst>
              <a:ext uri="{FF2B5EF4-FFF2-40B4-BE49-F238E27FC236}">
                <a16:creationId xmlns:a16="http://schemas.microsoft.com/office/drawing/2014/main" id="{CC293558-5BC2-E440-97E7-10B8F4142146}"/>
              </a:ext>
            </a:extLst>
          </p:cNvPr>
          <p:cNvSpPr/>
          <p:nvPr/>
        </p:nvSpPr>
        <p:spPr>
          <a:xfrm>
            <a:off x="1420046" y="2148139"/>
            <a:ext cx="1274709" cy="369332"/>
          </a:xfrm>
          <a:prstGeom prst="rect">
            <a:avLst/>
          </a:prstGeom>
        </p:spPr>
        <p:txBody>
          <a:bodyPr wrap="none">
            <a:spAutoFit/>
          </a:bodyPr>
          <a:lstStyle/>
          <a:p>
            <a:pPr algn="ctr"/>
            <a:r>
              <a:rPr lang="en-US" altLang="zh-CN" dirty="0"/>
              <a:t>128bit</a:t>
            </a:r>
            <a:r>
              <a:rPr lang="zh-CN" altLang="en-US" dirty="0">
                <a:latin typeface="微软雅黑" panose="020B0503020204020204" pitchFamily="34" charset="-122"/>
                <a:ea typeface="微软雅黑" panose="020B0503020204020204" pitchFamily="34" charset="-122"/>
              </a:rPr>
              <a:t>明文</a:t>
            </a:r>
          </a:p>
        </p:txBody>
      </p:sp>
      <p:sp>
        <p:nvSpPr>
          <p:cNvPr id="18" name="矩形 17">
            <a:extLst>
              <a:ext uri="{FF2B5EF4-FFF2-40B4-BE49-F238E27FC236}">
                <a16:creationId xmlns:a16="http://schemas.microsoft.com/office/drawing/2014/main" id="{5B1078C8-07FC-C84E-B0F6-1833F8067B54}"/>
              </a:ext>
            </a:extLst>
          </p:cNvPr>
          <p:cNvSpPr/>
          <p:nvPr/>
        </p:nvSpPr>
        <p:spPr>
          <a:xfrm>
            <a:off x="6449245" y="2141607"/>
            <a:ext cx="1274709" cy="369332"/>
          </a:xfrm>
          <a:prstGeom prst="rect">
            <a:avLst/>
          </a:prstGeom>
        </p:spPr>
        <p:txBody>
          <a:bodyPr wrap="none">
            <a:spAutoFit/>
          </a:bodyPr>
          <a:lstStyle/>
          <a:p>
            <a:pPr algn="ctr"/>
            <a:r>
              <a:rPr lang="en-US" altLang="zh-CN" dirty="0"/>
              <a:t>128bit</a:t>
            </a:r>
            <a:r>
              <a:rPr lang="zh-CN" altLang="en-US" dirty="0">
                <a:latin typeface="微软雅黑" panose="020B0503020204020204" pitchFamily="34" charset="-122"/>
                <a:ea typeface="微软雅黑" panose="020B0503020204020204" pitchFamily="34" charset="-122"/>
              </a:rPr>
              <a:t>明文</a:t>
            </a:r>
          </a:p>
        </p:txBody>
      </p:sp>
      <p:cxnSp>
        <p:nvCxnSpPr>
          <p:cNvPr id="20" name="直接箭头连接符 31">
            <a:extLst>
              <a:ext uri="{FF2B5EF4-FFF2-40B4-BE49-F238E27FC236}">
                <a16:creationId xmlns:a16="http://schemas.microsoft.com/office/drawing/2014/main" id="{28C274A3-38F1-5E43-B654-26D32DEA4BEA}"/>
              </a:ext>
            </a:extLst>
          </p:cNvPr>
          <p:cNvCxnSpPr>
            <a:cxnSpLocks/>
            <a:stCxn id="11" idx="0"/>
            <a:endCxn id="18" idx="2"/>
          </p:cNvCxnSpPr>
          <p:nvPr/>
        </p:nvCxnSpPr>
        <p:spPr>
          <a:xfrm flipV="1">
            <a:off x="7086600" y="2510939"/>
            <a:ext cx="0" cy="460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矩形 20">
            <a:extLst>
              <a:ext uri="{FF2B5EF4-FFF2-40B4-BE49-F238E27FC236}">
                <a16:creationId xmlns:a16="http://schemas.microsoft.com/office/drawing/2014/main" id="{762CBAB3-1EA5-EE41-BD70-BD420753B4A7}"/>
              </a:ext>
            </a:extLst>
          </p:cNvPr>
          <p:cNvSpPr/>
          <p:nvPr/>
        </p:nvSpPr>
        <p:spPr>
          <a:xfrm>
            <a:off x="1420046" y="4340529"/>
            <a:ext cx="1274709" cy="369332"/>
          </a:xfrm>
          <a:prstGeom prst="rect">
            <a:avLst/>
          </a:prstGeom>
        </p:spPr>
        <p:txBody>
          <a:bodyPr wrap="none">
            <a:spAutoFit/>
          </a:bodyPr>
          <a:lstStyle/>
          <a:p>
            <a:pPr algn="ctr"/>
            <a:r>
              <a:rPr lang="en-US" altLang="zh-CN" dirty="0"/>
              <a:t>128bit</a:t>
            </a:r>
            <a:r>
              <a:rPr lang="zh-CN" altLang="en-US" dirty="0">
                <a:latin typeface="微软雅黑" panose="020B0503020204020204" pitchFamily="34" charset="-122"/>
                <a:ea typeface="微软雅黑" panose="020B0503020204020204" pitchFamily="34" charset="-122"/>
              </a:rPr>
              <a:t>密文</a:t>
            </a:r>
          </a:p>
        </p:txBody>
      </p:sp>
      <p:sp>
        <p:nvSpPr>
          <p:cNvPr id="22" name="矩形 21">
            <a:extLst>
              <a:ext uri="{FF2B5EF4-FFF2-40B4-BE49-F238E27FC236}">
                <a16:creationId xmlns:a16="http://schemas.microsoft.com/office/drawing/2014/main" id="{5899F2D6-1347-1544-B470-D8B2DC6DDE02}"/>
              </a:ext>
            </a:extLst>
          </p:cNvPr>
          <p:cNvSpPr/>
          <p:nvPr/>
        </p:nvSpPr>
        <p:spPr>
          <a:xfrm>
            <a:off x="6449245" y="4347061"/>
            <a:ext cx="1274709" cy="369332"/>
          </a:xfrm>
          <a:prstGeom prst="rect">
            <a:avLst/>
          </a:prstGeom>
        </p:spPr>
        <p:txBody>
          <a:bodyPr wrap="none">
            <a:spAutoFit/>
          </a:bodyPr>
          <a:lstStyle/>
          <a:p>
            <a:pPr algn="ctr"/>
            <a:r>
              <a:rPr lang="en-US" altLang="zh-CN" dirty="0"/>
              <a:t>128bit</a:t>
            </a:r>
            <a:r>
              <a:rPr lang="zh-CN" altLang="en-US" dirty="0">
                <a:latin typeface="微软雅黑" panose="020B0503020204020204" pitchFamily="34" charset="-122"/>
                <a:ea typeface="微软雅黑" panose="020B0503020204020204" pitchFamily="34" charset="-122"/>
              </a:rPr>
              <a:t>密文</a:t>
            </a:r>
          </a:p>
        </p:txBody>
      </p:sp>
      <p:cxnSp>
        <p:nvCxnSpPr>
          <p:cNvPr id="23" name="直接箭头连接符 34">
            <a:extLst>
              <a:ext uri="{FF2B5EF4-FFF2-40B4-BE49-F238E27FC236}">
                <a16:creationId xmlns:a16="http://schemas.microsoft.com/office/drawing/2014/main" id="{BBBD9540-801D-E94A-B5D8-E1F3292C3FB5}"/>
              </a:ext>
            </a:extLst>
          </p:cNvPr>
          <p:cNvCxnSpPr>
            <a:stCxn id="9" idx="2"/>
            <a:endCxn id="21" idx="0"/>
          </p:cNvCxnSpPr>
          <p:nvPr/>
        </p:nvCxnSpPr>
        <p:spPr>
          <a:xfrm>
            <a:off x="2057401" y="3886200"/>
            <a:ext cx="0" cy="4543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接箭头连接符 35">
            <a:extLst>
              <a:ext uri="{FF2B5EF4-FFF2-40B4-BE49-F238E27FC236}">
                <a16:creationId xmlns:a16="http://schemas.microsoft.com/office/drawing/2014/main" id="{4A663CB7-4535-DF4A-8798-7DB223170FDF}"/>
              </a:ext>
            </a:extLst>
          </p:cNvPr>
          <p:cNvCxnSpPr>
            <a:cxnSpLocks/>
            <a:stCxn id="22" idx="0"/>
            <a:endCxn id="11" idx="2"/>
          </p:cNvCxnSpPr>
          <p:nvPr/>
        </p:nvCxnSpPr>
        <p:spPr>
          <a:xfrm flipV="1">
            <a:off x="7086600" y="3886200"/>
            <a:ext cx="0" cy="460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25" name="表格 37">
            <a:extLst>
              <a:ext uri="{FF2B5EF4-FFF2-40B4-BE49-F238E27FC236}">
                <a16:creationId xmlns:a16="http://schemas.microsoft.com/office/drawing/2014/main" id="{81D68EC9-5108-D048-B068-0EA416260025}"/>
              </a:ext>
            </a:extLst>
          </p:cNvPr>
          <p:cNvGraphicFramePr>
            <a:graphicFrameLocks noGrp="1"/>
          </p:cNvGraphicFramePr>
          <p:nvPr>
            <p:extLst>
              <p:ext uri="{D42A27DB-BD31-4B8C-83A1-F6EECF244321}">
                <p14:modId xmlns:p14="http://schemas.microsoft.com/office/powerpoint/2010/main" val="2632499576"/>
              </p:ext>
            </p:extLst>
          </p:nvPr>
        </p:nvGraphicFramePr>
        <p:xfrm>
          <a:off x="1483720" y="4961008"/>
          <a:ext cx="6096000" cy="11125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24000">
                  <a:extLst>
                    <a:ext uri="{9D8B030D-6E8A-4147-A177-3AD203B41FA5}">
                      <a16:colId xmlns:a16="http://schemas.microsoft.com/office/drawing/2014/main" val="159710897"/>
                    </a:ext>
                  </a:extLst>
                </a:gridCol>
                <a:gridCol w="1524000">
                  <a:extLst>
                    <a:ext uri="{9D8B030D-6E8A-4147-A177-3AD203B41FA5}">
                      <a16:colId xmlns:a16="http://schemas.microsoft.com/office/drawing/2014/main" val="2032108074"/>
                    </a:ext>
                  </a:extLst>
                </a:gridCol>
                <a:gridCol w="1524000">
                  <a:extLst>
                    <a:ext uri="{9D8B030D-6E8A-4147-A177-3AD203B41FA5}">
                      <a16:colId xmlns:a16="http://schemas.microsoft.com/office/drawing/2014/main" val="361486031"/>
                    </a:ext>
                  </a:extLst>
                </a:gridCol>
                <a:gridCol w="1524000">
                  <a:extLst>
                    <a:ext uri="{9D8B030D-6E8A-4147-A177-3AD203B41FA5}">
                      <a16:colId xmlns:a16="http://schemas.microsoft.com/office/drawing/2014/main" val="271752536"/>
                    </a:ext>
                  </a:extLst>
                </a:gridCol>
              </a:tblGrid>
              <a:tr h="370840">
                <a:tc>
                  <a:txBody>
                    <a:bodyPr/>
                    <a:lstStyle/>
                    <a:p>
                      <a:endParaRPr lang="zh-CN" altLang="en-US" dirty="0"/>
                    </a:p>
                  </a:txBody>
                  <a:tcPr/>
                </a:tc>
                <a:tc>
                  <a:txBody>
                    <a:bodyPr/>
                    <a:lstStyle/>
                    <a:p>
                      <a:pPr algn="ctr"/>
                      <a:r>
                        <a:rPr lang="en-US" altLang="zh-CN" dirty="0"/>
                        <a:t>AES-128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AES-192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AES-256</a:t>
                      </a:r>
                      <a:endParaRPr lang="zh-CN" altLang="en-US" dirty="0"/>
                    </a:p>
                  </a:txBody>
                  <a:tcPr/>
                </a:tc>
                <a:extLst>
                  <a:ext uri="{0D108BD9-81ED-4DB2-BD59-A6C34878D82A}">
                    <a16:rowId xmlns:a16="http://schemas.microsoft.com/office/drawing/2014/main" val="3149641372"/>
                  </a:ext>
                </a:extLst>
              </a:tr>
              <a:tr h="370840">
                <a:tc>
                  <a:txBody>
                    <a:bodyPr/>
                    <a:lstStyle/>
                    <a:p>
                      <a:pPr algn="ctr"/>
                      <a:r>
                        <a:rPr lang="zh-CN" altLang="en-US" dirty="0"/>
                        <a:t>密钥长度</a:t>
                      </a:r>
                    </a:p>
                  </a:txBody>
                  <a:tcPr/>
                </a:tc>
                <a:tc>
                  <a:txBody>
                    <a:bodyPr/>
                    <a:lstStyle/>
                    <a:p>
                      <a:pPr algn="ctr"/>
                      <a:r>
                        <a:rPr lang="en-US" altLang="zh-CN" dirty="0"/>
                        <a:t>128</a:t>
                      </a:r>
                      <a:endParaRPr lang="zh-CN" altLang="en-US" dirty="0"/>
                    </a:p>
                  </a:txBody>
                  <a:tcPr/>
                </a:tc>
                <a:tc>
                  <a:txBody>
                    <a:bodyPr/>
                    <a:lstStyle/>
                    <a:p>
                      <a:pPr algn="ctr"/>
                      <a:r>
                        <a:rPr lang="en-US" altLang="zh-CN" dirty="0"/>
                        <a:t>192</a:t>
                      </a:r>
                      <a:endParaRPr lang="zh-CN" altLang="en-US" dirty="0"/>
                    </a:p>
                  </a:txBody>
                  <a:tcPr/>
                </a:tc>
                <a:tc>
                  <a:txBody>
                    <a:bodyPr/>
                    <a:lstStyle/>
                    <a:p>
                      <a:pPr algn="ctr"/>
                      <a:r>
                        <a:rPr lang="en-US" altLang="zh-CN" dirty="0"/>
                        <a:t>256</a:t>
                      </a:r>
                      <a:endParaRPr lang="zh-CN" altLang="en-US" dirty="0"/>
                    </a:p>
                  </a:txBody>
                  <a:tcPr/>
                </a:tc>
                <a:extLst>
                  <a:ext uri="{0D108BD9-81ED-4DB2-BD59-A6C34878D82A}">
                    <a16:rowId xmlns:a16="http://schemas.microsoft.com/office/drawing/2014/main" val="2959477896"/>
                  </a:ext>
                </a:extLst>
              </a:tr>
              <a:tr h="370840">
                <a:tc>
                  <a:txBody>
                    <a:bodyPr/>
                    <a:lstStyle/>
                    <a:p>
                      <a:pPr algn="ctr"/>
                      <a:r>
                        <a:rPr lang="zh-CN" altLang="en-US" dirty="0"/>
                        <a:t>迭代轮数</a:t>
                      </a:r>
                    </a:p>
                  </a:txBody>
                  <a:tcPr/>
                </a:tc>
                <a:tc>
                  <a:txBody>
                    <a:bodyPr/>
                    <a:lstStyle/>
                    <a:p>
                      <a:pPr algn="ctr"/>
                      <a:r>
                        <a:rPr lang="en-US" altLang="zh-CN" dirty="0"/>
                        <a:t>10</a:t>
                      </a:r>
                      <a:endParaRPr lang="zh-CN" altLang="en-US" dirty="0"/>
                    </a:p>
                  </a:txBody>
                  <a:tcPr/>
                </a:tc>
                <a:tc>
                  <a:txBody>
                    <a:bodyPr/>
                    <a:lstStyle/>
                    <a:p>
                      <a:pPr algn="ctr"/>
                      <a:r>
                        <a:rPr lang="en-US" altLang="zh-CN" dirty="0"/>
                        <a:t>12</a:t>
                      </a:r>
                      <a:endParaRPr lang="zh-CN" altLang="en-US" dirty="0"/>
                    </a:p>
                  </a:txBody>
                  <a:tcPr/>
                </a:tc>
                <a:tc>
                  <a:txBody>
                    <a:bodyPr/>
                    <a:lstStyle/>
                    <a:p>
                      <a:pPr algn="ctr"/>
                      <a:r>
                        <a:rPr lang="en-US" altLang="zh-CN" dirty="0"/>
                        <a:t>14</a:t>
                      </a:r>
                      <a:endParaRPr lang="zh-CN" altLang="en-US" dirty="0"/>
                    </a:p>
                  </a:txBody>
                  <a:tcPr/>
                </a:tc>
                <a:extLst>
                  <a:ext uri="{0D108BD9-81ED-4DB2-BD59-A6C34878D82A}">
                    <a16:rowId xmlns:a16="http://schemas.microsoft.com/office/drawing/2014/main" val="2581328239"/>
                  </a:ext>
                </a:extLst>
              </a:tr>
            </a:tbl>
          </a:graphicData>
        </a:graphic>
      </p:graphicFrame>
    </p:spTree>
    <p:extLst>
      <p:ext uri="{BB962C8B-B14F-4D97-AF65-F5344CB8AC3E}">
        <p14:creationId xmlns:p14="http://schemas.microsoft.com/office/powerpoint/2010/main" val="4439681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zh-CN" altLang="en-US" b="0" kern="0" dirty="0">
                <a:solidFill>
                  <a:srgbClr val="FF0000"/>
                </a:solidFill>
                <a:latin typeface="Microsoft YaHei" panose="020B0503020204020204" pitchFamily="34" charset="-122"/>
                <a:ea typeface="Microsoft YaHei" panose="020B0503020204020204" pitchFamily="34" charset="-122"/>
              </a:rPr>
              <a:t>缺陷</a:t>
            </a:r>
            <a:endParaRPr lang="en-US" altLang="zh-CN" b="0" kern="0" dirty="0">
              <a:solidFill>
                <a:srgbClr val="FF0000"/>
              </a:solidFill>
              <a:latin typeface="Microsoft YaHei" panose="020B0503020204020204" pitchFamily="34" charset="-122"/>
              <a:ea typeface="Microsoft YaHei" panose="020B0503020204020204" pitchFamily="34" charset="-122"/>
            </a:endParaRPr>
          </a:p>
        </p:txBody>
      </p:sp>
      <p:sp>
        <p:nvSpPr>
          <p:cNvPr id="31" name="矩形 30">
            <a:extLst>
              <a:ext uri="{FF2B5EF4-FFF2-40B4-BE49-F238E27FC236}">
                <a16:creationId xmlns:a16="http://schemas.microsoft.com/office/drawing/2014/main" id="{BF19CCE4-FE3C-9747-9D8A-BE1949917684}"/>
              </a:ext>
            </a:extLst>
          </p:cNvPr>
          <p:cNvSpPr/>
          <p:nvPr/>
        </p:nvSpPr>
        <p:spPr>
          <a:xfrm>
            <a:off x="487363" y="1905036"/>
            <a:ext cx="8199437" cy="2536207"/>
          </a:xfrm>
          <a:prstGeom prst="rect">
            <a:avLst/>
          </a:prstGeom>
        </p:spPr>
        <p:txBody>
          <a:bodyPr wrap="square">
            <a:spAutoFit/>
          </a:bodyPr>
          <a:lstStyle/>
          <a:p>
            <a:pPr marL="342900" indent="-342900" algn="just">
              <a:lnSpc>
                <a:spcPct val="150000"/>
              </a:lnSpc>
              <a:buSzPct val="80000"/>
              <a:buFont typeface="Wingdings" panose="05000000000000000000" pitchFamily="2" charset="2"/>
              <a:buChar char="n"/>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对称密码体制</a:t>
            </a:r>
            <a:r>
              <a:rPr lang="en-US" altLang="zh-CN" dirty="0">
                <a:solidFill>
                  <a:srgbClr val="000000"/>
                </a:solidFill>
                <a:latin typeface="Times New Roman" panose="02020603050405020304" pitchFamily="18" charset="0"/>
                <a:ea typeface="微软雅黑"/>
                <a:cs typeface="Times New Roman" panose="02020603050405020304" pitchFamily="18" charset="0"/>
              </a:rPr>
              <a:t>(</a:t>
            </a:r>
            <a:r>
              <a:rPr lang="zh-CN" altLang="en-US" dirty="0">
                <a:solidFill>
                  <a:srgbClr val="000000"/>
                </a:solidFill>
                <a:latin typeface="Times New Roman" panose="02020603050405020304" pitchFamily="18" charset="0"/>
                <a:ea typeface="微软雅黑"/>
                <a:cs typeface="Times New Roman" panose="02020603050405020304" pitchFamily="18" charset="0"/>
              </a:rPr>
              <a:t>例如</a:t>
            </a:r>
            <a:r>
              <a:rPr lang="en-US" altLang="zh-CN" dirty="0">
                <a:solidFill>
                  <a:srgbClr val="000000"/>
                </a:solidFill>
                <a:latin typeface="Times New Roman" panose="02020603050405020304" pitchFamily="18" charset="0"/>
                <a:ea typeface="微软雅黑"/>
                <a:cs typeface="Times New Roman" panose="02020603050405020304" pitchFamily="18" charset="0"/>
              </a:rPr>
              <a:t>DES, AES) </a:t>
            </a:r>
            <a:r>
              <a:rPr lang="zh-CN" altLang="en-US" dirty="0">
                <a:solidFill>
                  <a:srgbClr val="000000"/>
                </a:solidFill>
                <a:latin typeface="Times New Roman" panose="02020603050405020304" pitchFamily="18" charset="0"/>
                <a:ea typeface="微软雅黑"/>
                <a:cs typeface="Times New Roman" panose="02020603050405020304" pitchFamily="18" charset="0"/>
              </a:rPr>
              <a:t>允许两个用户利用提前共享的秘密来建立“</a:t>
            </a:r>
            <a:r>
              <a:rPr lang="zh-CN" altLang="en-US" dirty="0">
                <a:solidFill>
                  <a:srgbClr val="C00000"/>
                </a:solidFill>
                <a:latin typeface="Times New Roman" panose="02020603050405020304" pitchFamily="18" charset="0"/>
                <a:ea typeface="微软雅黑"/>
                <a:cs typeface="Times New Roman" panose="02020603050405020304" pitchFamily="18" charset="0"/>
              </a:rPr>
              <a:t>安全信道</a:t>
            </a:r>
            <a:r>
              <a:rPr lang="zh-CN" altLang="en-US" dirty="0">
                <a:solidFill>
                  <a:srgbClr val="000000"/>
                </a:solidFill>
                <a:latin typeface="Times New Roman" panose="02020603050405020304" pitchFamily="18" charset="0"/>
                <a:ea typeface="微软雅黑"/>
                <a:cs typeface="Times New Roman" panose="02020603050405020304" pitchFamily="18" charset="0"/>
              </a:rPr>
              <a:t>” ，然而通信双方</a:t>
            </a:r>
            <a:r>
              <a:rPr lang="zh-CN" altLang="en-US" dirty="0">
                <a:solidFill>
                  <a:srgbClr val="C00000"/>
                </a:solidFill>
                <a:latin typeface="Times New Roman" panose="02020603050405020304" pitchFamily="18" charset="0"/>
                <a:ea typeface="微软雅黑"/>
                <a:cs typeface="Times New Roman" panose="02020603050405020304" pitchFamily="18" charset="0"/>
              </a:rPr>
              <a:t>共享秘密并不容易</a:t>
            </a:r>
            <a:r>
              <a:rPr lang="zh-CN" altLang="en-US" dirty="0">
                <a:solidFill>
                  <a:srgbClr val="000000"/>
                </a:solidFill>
                <a:latin typeface="Times New Roman" panose="02020603050405020304" pitchFamily="18" charset="0"/>
                <a:ea typeface="微软雅黑"/>
                <a:cs typeface="Times New Roman" panose="02020603050405020304" pitchFamily="18" charset="0"/>
              </a:rPr>
              <a:t>。</a:t>
            </a: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gn="just">
              <a:lnSpc>
                <a:spcPct val="150000"/>
              </a:lnSpc>
              <a:buSzPct val="80000"/>
              <a:buFont typeface="Wingdings" panose="05000000000000000000" pitchFamily="2" charset="2"/>
              <a:buChar char="n"/>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考虑一个具有</a:t>
            </a:r>
            <a:r>
              <a:rPr lang="en-US" altLang="zh-CN" dirty="0">
                <a:solidFill>
                  <a:srgbClr val="000000"/>
                </a:solidFill>
                <a:latin typeface="Times New Roman" panose="02020603050405020304" pitchFamily="18" charset="0"/>
                <a:ea typeface="微软雅黑"/>
                <a:cs typeface="Times New Roman" panose="02020603050405020304" pitchFamily="18" charset="0"/>
              </a:rPr>
              <a:t>N</a:t>
            </a:r>
            <a:r>
              <a:rPr lang="zh-CN" altLang="en-US" dirty="0">
                <a:solidFill>
                  <a:srgbClr val="000000"/>
                </a:solidFill>
                <a:latin typeface="Times New Roman" panose="02020603050405020304" pitchFamily="18" charset="0"/>
                <a:ea typeface="微软雅黑"/>
                <a:cs typeface="Times New Roman" panose="02020603050405020304" pitchFamily="18" charset="0"/>
              </a:rPr>
              <a:t>个用户的团体，如果用户两两之间都需要进行安全通信，采用对称密码体制来保护用户之间的通信</a:t>
            </a:r>
            <a:r>
              <a:rPr lang="en-US" altLang="zh-CN" dirty="0">
                <a:solidFill>
                  <a:srgbClr val="000000"/>
                </a:solidFill>
                <a:latin typeface="Times New Roman" panose="02020603050405020304" pitchFamily="18" charset="0"/>
                <a:ea typeface="微软雅黑"/>
                <a:cs typeface="Times New Roman" panose="02020603050405020304" pitchFamily="18" charset="0"/>
              </a:rPr>
              <a:t>: </a:t>
            </a:r>
            <a:r>
              <a:rPr lang="zh-CN" altLang="en-US" dirty="0">
                <a:solidFill>
                  <a:srgbClr val="000000"/>
                </a:solidFill>
                <a:latin typeface="Times New Roman" panose="02020603050405020304" pitchFamily="18" charset="0"/>
                <a:ea typeface="微软雅黑"/>
                <a:cs typeface="Times New Roman" panose="02020603050405020304" pitchFamily="18" charset="0"/>
              </a:rPr>
              <a:t>每个用户需要与其余的</a:t>
            </a:r>
            <a:r>
              <a:rPr lang="en-US" altLang="zh-CN" dirty="0">
                <a:solidFill>
                  <a:srgbClr val="000000"/>
                </a:solidFill>
                <a:latin typeface="Times New Roman" panose="02020603050405020304" pitchFamily="18" charset="0"/>
                <a:ea typeface="微软雅黑"/>
                <a:cs typeface="Times New Roman" panose="02020603050405020304" pitchFamily="18" charset="0"/>
              </a:rPr>
              <a:t>N -1</a:t>
            </a:r>
            <a:r>
              <a:rPr lang="zh-CN" altLang="en-US" dirty="0">
                <a:solidFill>
                  <a:srgbClr val="000000"/>
                </a:solidFill>
                <a:latin typeface="Times New Roman" panose="02020603050405020304" pitchFamily="18" charset="0"/>
                <a:ea typeface="微软雅黑"/>
                <a:cs typeface="Times New Roman" panose="02020603050405020304" pitchFamily="18" charset="0"/>
              </a:rPr>
              <a:t>个用户共享私钥，</a:t>
            </a:r>
            <a:r>
              <a:rPr lang="zh-CN" altLang="en-US" b="1" dirty="0">
                <a:solidFill>
                  <a:srgbClr val="000000"/>
                </a:solidFill>
                <a:latin typeface="Times New Roman" panose="02020603050405020304" pitchFamily="18" charset="0"/>
                <a:ea typeface="微软雅黑"/>
                <a:cs typeface="Times New Roman" panose="02020603050405020304" pitchFamily="18" charset="0"/>
              </a:rPr>
              <a:t>整个系统需要管理</a:t>
            </a:r>
            <a:r>
              <a:rPr lang="en-US" altLang="zh-CN" b="1" dirty="0">
                <a:solidFill>
                  <a:srgbClr val="000000"/>
                </a:solidFill>
                <a:latin typeface="Times New Roman" panose="02020603050405020304" pitchFamily="18" charset="0"/>
                <a:ea typeface="微软雅黑"/>
                <a:cs typeface="Times New Roman" panose="02020603050405020304" pitchFamily="18" charset="0"/>
              </a:rPr>
              <a:t>N(N -1)/2</a:t>
            </a:r>
            <a:r>
              <a:rPr lang="zh-CN" altLang="en-US" b="1" dirty="0">
                <a:solidFill>
                  <a:srgbClr val="000000"/>
                </a:solidFill>
                <a:latin typeface="Times New Roman" panose="02020603050405020304" pitchFamily="18" charset="0"/>
                <a:ea typeface="微软雅黑"/>
                <a:cs typeface="Times New Roman" panose="02020603050405020304" pitchFamily="18" charset="0"/>
              </a:rPr>
              <a:t>个密钥</a:t>
            </a:r>
            <a:r>
              <a:rPr lang="zh-CN" altLang="en-US" dirty="0">
                <a:solidFill>
                  <a:srgbClr val="000000"/>
                </a:solidFill>
                <a:latin typeface="Times New Roman" panose="02020603050405020304" pitchFamily="18" charset="0"/>
                <a:ea typeface="微软雅黑"/>
                <a:cs typeface="Times New Roman" panose="02020603050405020304" pitchFamily="18" charset="0"/>
              </a:rPr>
              <a:t>。</a:t>
            </a: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gn="just">
              <a:lnSpc>
                <a:spcPct val="150000"/>
              </a:lnSpc>
              <a:buSzPct val="80000"/>
              <a:buFont typeface="Wingdings" panose="05000000000000000000" pitchFamily="2" charset="2"/>
              <a:buChar char="n"/>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无法保证可追溯性（</a:t>
            </a:r>
            <a:r>
              <a:rPr lang="en-US" altLang="zh-CN" dirty="0">
                <a:solidFill>
                  <a:srgbClr val="000000"/>
                </a:solidFill>
                <a:latin typeface="Times New Roman" panose="02020603050405020304" pitchFamily="18" charset="0"/>
                <a:ea typeface="微软雅黑"/>
                <a:cs typeface="Times New Roman" panose="02020603050405020304" pitchFamily="18" charset="0"/>
              </a:rPr>
              <a:t>accountability</a:t>
            </a:r>
            <a:r>
              <a:rPr lang="zh-CN" altLang="en-US" dirty="0">
                <a:solidFill>
                  <a:srgbClr val="000000"/>
                </a:solidFill>
                <a:latin typeface="Times New Roman" panose="02020603050405020304" pitchFamily="18" charset="0"/>
                <a:ea typeface="微软雅黑"/>
                <a:cs typeface="Times New Roman" panose="02020603050405020304" pitchFamily="18" charset="0"/>
              </a:rPr>
              <a:t>），</a:t>
            </a:r>
            <a:r>
              <a:rPr lang="en-US" altLang="zh-CN" dirty="0">
                <a:solidFill>
                  <a:srgbClr val="000000"/>
                </a:solidFill>
                <a:latin typeface="Times New Roman" panose="02020603050405020304" pitchFamily="18" charset="0"/>
                <a:ea typeface="微软雅黑"/>
                <a:cs typeface="Times New Roman" panose="02020603050405020304" pitchFamily="18" charset="0"/>
              </a:rPr>
              <a:t>Why?</a:t>
            </a:r>
            <a:endParaRPr lang="zh-CN" altLang="en-US"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32" name="文本框 14">
            <a:extLst>
              <a:ext uri="{FF2B5EF4-FFF2-40B4-BE49-F238E27FC236}">
                <a16:creationId xmlns:a16="http://schemas.microsoft.com/office/drawing/2014/main" id="{384BB514-9DEE-F34E-93E7-E89879570124}"/>
              </a:ext>
            </a:extLst>
          </p:cNvPr>
          <p:cNvSpPr txBox="1">
            <a:spLocks noChangeArrowheads="1"/>
          </p:cNvSpPr>
          <p:nvPr/>
        </p:nvSpPr>
        <p:spPr bwMode="auto">
          <a:xfrm>
            <a:off x="5043594" y="6258798"/>
            <a:ext cx="17335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spcBef>
                <a:spcPct val="20000"/>
              </a:spcBef>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defRPr>
            </a:lvl1pPr>
            <a:lvl2pPr marL="742950" indent="-285750" defTabSz="457200">
              <a:spcBef>
                <a:spcPct val="20000"/>
              </a:spcBef>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defTabSz="457200">
              <a:spcBef>
                <a:spcPct val="20000"/>
              </a:spcBef>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defTabSz="457200">
              <a:spcBef>
                <a:spcPct val="20000"/>
              </a:spcBef>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defTabSz="457200">
              <a:spcBef>
                <a:spcPct val="20000"/>
              </a:spcBef>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6pPr>
            <a:lvl7pPr marL="29718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7pPr>
            <a:lvl8pPr marL="34290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8pPr>
            <a:lvl9pPr marL="38862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rPr>
              <a:t>密钥管理成本高</a:t>
            </a:r>
          </a:p>
        </p:txBody>
      </p:sp>
      <p:sp>
        <p:nvSpPr>
          <p:cNvPr id="33" name="文本框 15">
            <a:extLst>
              <a:ext uri="{FF2B5EF4-FFF2-40B4-BE49-F238E27FC236}">
                <a16:creationId xmlns:a16="http://schemas.microsoft.com/office/drawing/2014/main" id="{3B3EEF70-48BB-4041-AD47-BBA0E5E678F4}"/>
              </a:ext>
            </a:extLst>
          </p:cNvPr>
          <p:cNvSpPr txBox="1">
            <a:spLocks noChangeArrowheads="1"/>
          </p:cNvSpPr>
          <p:nvPr/>
        </p:nvSpPr>
        <p:spPr bwMode="auto">
          <a:xfrm>
            <a:off x="2224195" y="6252739"/>
            <a:ext cx="23018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spcBef>
                <a:spcPct val="20000"/>
              </a:spcBef>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defRPr>
            </a:lvl1pPr>
            <a:lvl2pPr marL="742950" indent="-285750" defTabSz="457200">
              <a:spcBef>
                <a:spcPct val="20000"/>
              </a:spcBef>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defTabSz="457200">
              <a:spcBef>
                <a:spcPct val="20000"/>
              </a:spcBef>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defTabSz="457200">
              <a:spcBef>
                <a:spcPct val="20000"/>
              </a:spcBef>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defTabSz="457200">
              <a:spcBef>
                <a:spcPct val="20000"/>
              </a:spcBef>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6pPr>
            <a:lvl7pPr marL="29718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7pPr>
            <a:lvl8pPr marL="34290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8pPr>
            <a:lvl9pPr marL="38862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9pPr>
          </a:lstStyle>
          <a:p>
            <a:pPr marL="0" marR="0" lvl="0" indent="0" algn="ctr" defTabSz="457200" eaLnBrk="1" fontAlgn="auto" latinLnBrk="0" hangingPunct="1">
              <a:lnSpc>
                <a:spcPct val="100000"/>
              </a:lnSpc>
              <a:spcBef>
                <a:spcPct val="0"/>
              </a:spcBef>
              <a:spcAft>
                <a:spcPts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rPr>
              <a:t>密钥分发信道不得公开</a:t>
            </a:r>
          </a:p>
        </p:txBody>
      </p:sp>
      <p:pic>
        <p:nvPicPr>
          <p:cNvPr id="34" name="图片 1">
            <a:extLst>
              <a:ext uri="{FF2B5EF4-FFF2-40B4-BE49-F238E27FC236}">
                <a16:creationId xmlns:a16="http://schemas.microsoft.com/office/drawing/2014/main" id="{7E5F2EB2-609D-9149-9DE9-B79C39E186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4848266"/>
            <a:ext cx="10985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图片 7">
            <a:extLst>
              <a:ext uri="{FF2B5EF4-FFF2-40B4-BE49-F238E27FC236}">
                <a16:creationId xmlns:a16="http://schemas.microsoft.com/office/drawing/2014/main" id="{B7F8CCC6-810B-0C40-A57C-AFE6DAC42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0610" y="4830010"/>
            <a:ext cx="11160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05640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33882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知识点回顾</a:t>
            </a:r>
          </a:p>
        </p:txBody>
      </p:sp>
      <p:sp>
        <p:nvSpPr>
          <p:cNvPr id="9" name="TextBox 8">
            <a:extLst>
              <a:ext uri="{FF2B5EF4-FFF2-40B4-BE49-F238E27FC236}">
                <a16:creationId xmlns:a16="http://schemas.microsoft.com/office/drawing/2014/main" id="{3273DC21-C90F-E140-8BD7-44F6BFA997F5}"/>
              </a:ext>
            </a:extLst>
          </p:cNvPr>
          <p:cNvSpPr txBox="1">
            <a:spLocks noChangeArrowheads="1"/>
          </p:cNvSpPr>
          <p:nvPr/>
        </p:nvSpPr>
        <p:spPr bwMode="auto">
          <a:xfrm>
            <a:off x="179512" y="903224"/>
            <a:ext cx="8712968" cy="375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操作系统级虚拟化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：是一种虚拟技术，能够实现多个相互隔离的实例共享一个操作系统内核。</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pPr>
              <a:lnSpc>
                <a:spcPct val="12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操作系统虚拟化技术：</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 altLang="zh-CN" sz="2000" b="0" dirty="0" err="1">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OpenVZ</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FreeBSD Jail</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Solaris Container</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AIX Workload Partition(WPAR)</a:t>
            </a:r>
          </a:p>
          <a:p>
            <a:pPr>
              <a:lnSpc>
                <a:spcPct val="120000"/>
              </a:lnSpc>
              <a:spcBef>
                <a:spcPct val="20000"/>
              </a:spcBef>
              <a:buFont typeface="Wingdings" panose="05000000000000000000" pitchFamily="2" charset="2"/>
              <a:buChar char="n"/>
            </a:pPr>
            <a:r>
              <a:rPr lang="en"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Docker</a:t>
            </a:r>
          </a:p>
          <a:p>
            <a:pPr>
              <a:lnSpc>
                <a:spcPct val="120000"/>
              </a:lnSpc>
              <a:spcBef>
                <a:spcPct val="20000"/>
              </a:spcBef>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Docker</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三个核心概念：</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）镜像；</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）容器；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3</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）仓库</a:t>
            </a:r>
            <a:endParaRPr lang="en-US" altLang="zh-CN" sz="2000" b="0" dirty="0"/>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数据卷</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容器优点：</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）轻量级、易扩展；资源利用率高；简化配置、提升效率</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容器缺点：</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）安全性差；</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）隔离型差</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114430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zh-CN" altLang="en-US" b="0" kern="0" dirty="0">
                <a:solidFill>
                  <a:srgbClr val="FF0000"/>
                </a:solidFill>
                <a:latin typeface="Microsoft YaHei" panose="020B0503020204020204" pitchFamily="34" charset="-122"/>
                <a:ea typeface="Microsoft YaHei" panose="020B0503020204020204" pitchFamily="34" charset="-122"/>
              </a:rPr>
              <a:t>缺陷</a:t>
            </a:r>
            <a:endParaRPr lang="en-US" altLang="zh-CN" b="0" kern="0" dirty="0">
              <a:solidFill>
                <a:srgbClr val="FF0000"/>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5249FFFC-2A69-2547-84B4-8D09FD49171D}"/>
              </a:ext>
            </a:extLst>
          </p:cNvPr>
          <p:cNvSpPr/>
          <p:nvPr/>
        </p:nvSpPr>
        <p:spPr>
          <a:xfrm>
            <a:off x="487363" y="1846893"/>
            <a:ext cx="8199437" cy="2954655"/>
          </a:xfrm>
          <a:prstGeom prst="rect">
            <a:avLst/>
          </a:prstGeom>
        </p:spPr>
        <p:txBody>
          <a:bodyPr wrap="square">
            <a:spAutoFit/>
          </a:bodyPr>
          <a:lstStyle/>
          <a:p>
            <a:pPr marL="342900" indent="-342900" algn="just">
              <a:lnSpc>
                <a:spcPct val="150000"/>
              </a:lnSpc>
              <a:buSzPct val="80000"/>
              <a:buFont typeface="Wingdings" panose="05000000000000000000" pitchFamily="2" charset="2"/>
              <a:buChar char="n"/>
              <a:defRPr/>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不支持开放系统</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gn="just">
              <a:lnSpc>
                <a:spcPct val="150000"/>
              </a:lnSpc>
              <a:buSzPct val="80000"/>
              <a:buFont typeface="Arial" panose="020B0604020202020204" pitchFamily="34" charset="0"/>
              <a:buChar char="•"/>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如果两个没有预先建立关系的用户需要建立安全通信，</a:t>
            </a:r>
          </a:p>
          <a:p>
            <a:pPr marL="342900" indent="-342900" algn="just">
              <a:lnSpc>
                <a:spcPct val="150000"/>
              </a:lnSpc>
              <a:buSzPct val="80000"/>
              <a:buFont typeface="Arial" panose="020B0604020202020204" pitchFamily="34" charset="0"/>
              <a:buChar char="•"/>
              <a:defRPr/>
            </a:pPr>
            <a:r>
              <a:rPr lang="en-US" altLang="zh-CN" dirty="0">
                <a:solidFill>
                  <a:srgbClr val="000000"/>
                </a:solidFill>
                <a:latin typeface="Times New Roman" panose="02020603050405020304" pitchFamily="18" charset="0"/>
                <a:ea typeface="微软雅黑"/>
                <a:cs typeface="Times New Roman" panose="02020603050405020304" pitchFamily="18" charset="0"/>
              </a:rPr>
              <a:t> </a:t>
            </a:r>
            <a:r>
              <a:rPr lang="zh-CN" altLang="en-US" dirty="0">
                <a:solidFill>
                  <a:srgbClr val="000000"/>
                </a:solidFill>
                <a:latin typeface="Times New Roman" panose="02020603050405020304" pitchFamily="18" charset="0"/>
                <a:ea typeface="微软雅黑"/>
                <a:cs typeface="Times New Roman" panose="02020603050405020304" pitchFamily="18" charset="0"/>
              </a:rPr>
              <a:t>他们什么时候共享密钥呢？</a:t>
            </a: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gn="just">
              <a:lnSpc>
                <a:spcPct val="150000"/>
              </a:lnSpc>
              <a:buSzPct val="80000"/>
              <a:buFont typeface="Wingdings" panose="05000000000000000000" pitchFamily="2" charset="2"/>
              <a:buChar char="n"/>
              <a:defRPr/>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场景</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gn="just">
              <a:lnSpc>
                <a:spcPct val="150000"/>
              </a:lnSpc>
              <a:buSzPct val="80000"/>
              <a:buFont typeface="Arial" panose="020B0604020202020204" pitchFamily="34" charset="0"/>
              <a:buChar char="•"/>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顾客发送信用卡信息给商家 </a:t>
            </a: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gn="just">
              <a:lnSpc>
                <a:spcPct val="150000"/>
              </a:lnSpc>
              <a:buSzPct val="80000"/>
              <a:buFont typeface="Arial" panose="020B0604020202020204" pitchFamily="34" charset="0"/>
              <a:buChar char="•"/>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用户发送电子邮件给单位中的所有同事</a:t>
            </a: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a:p>
            <a:pPr algn="just">
              <a:buSzPct val="80000"/>
              <a:defRPr/>
            </a:pPr>
            <a:endParaRPr lang="zh-CN" altLang="en-US"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15" name="文本框 14">
            <a:extLst>
              <a:ext uri="{FF2B5EF4-FFF2-40B4-BE49-F238E27FC236}">
                <a16:creationId xmlns:a16="http://schemas.microsoft.com/office/drawing/2014/main" id="{C2C9630C-90D9-4B43-B27D-447F0D5542EF}"/>
              </a:ext>
            </a:extLst>
          </p:cNvPr>
          <p:cNvSpPr txBox="1"/>
          <p:nvPr/>
        </p:nvSpPr>
        <p:spPr>
          <a:xfrm>
            <a:off x="487363" y="5364505"/>
            <a:ext cx="8229600" cy="584775"/>
          </a:xfrm>
          <a:prstGeom prst="rect">
            <a:avLst/>
          </a:prstGeom>
          <a:noFill/>
        </p:spPr>
        <p:txBody>
          <a:bodyPr wrap="square">
            <a:spAutoFit/>
          </a:bodyPr>
          <a:lstStyle/>
          <a:p>
            <a:r>
              <a:rPr lang="zh-CN" altLang="en-US" sz="3200" b="1" dirty="0">
                <a:solidFill>
                  <a:srgbClr val="FF0000"/>
                </a:solidFill>
                <a:latin typeface="Arial" panose="020B0604020202020204" pitchFamily="34" charset="0"/>
              </a:rPr>
              <a:t>“传统的”对称密码体制无法 解决上述问题</a:t>
            </a:r>
            <a:r>
              <a:rPr lang="en-US" altLang="zh-CN" sz="3200" b="1" dirty="0">
                <a:solidFill>
                  <a:srgbClr val="FF0000"/>
                </a:solidFill>
                <a:latin typeface="Arial" panose="020B0604020202020204" pitchFamily="34" charset="0"/>
              </a:rPr>
              <a:t>!</a:t>
            </a:r>
            <a:endParaRPr lang="zh-CN" altLang="en-US" sz="3200" b="1" dirty="0">
              <a:solidFill>
                <a:srgbClr val="FF0000"/>
              </a:solidFill>
              <a:latin typeface="Arial" panose="020B0604020202020204" pitchFamily="34" charset="0"/>
            </a:endParaRPr>
          </a:p>
        </p:txBody>
      </p:sp>
    </p:spTree>
    <p:extLst>
      <p:ext uri="{BB962C8B-B14F-4D97-AF65-F5344CB8AC3E}">
        <p14:creationId xmlns:p14="http://schemas.microsoft.com/office/powerpoint/2010/main" val="8010582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21215"/>
            <a:ext cx="8712968" cy="258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密码学中的唯一一次革命，基于数学函数而不是基于替换和置换</a:t>
            </a: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与对称传统密码不同，公钥密码是非对称的，使用两个对立的密钥</a:t>
            </a: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在消息的保密性、密钥分配和认证领域有着重要意义</a:t>
            </a: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计算量大</a:t>
            </a:r>
          </a:p>
          <a:p>
            <a:pPr>
              <a:lnSpc>
                <a:spcPct val="120000"/>
              </a:lnSpc>
              <a:spcBef>
                <a:spcPct val="20000"/>
              </a:spcBef>
              <a:buClrTx/>
              <a:buFont typeface="Wingdings" panose="05000000000000000000" pitchFamily="2" charset="2"/>
              <a:buChar char="n"/>
            </a:pP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493224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873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使用两个不同的密钥，称为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私钥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；私钥为所有者私钥，公钥共享。</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私钥加密</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只能通过对应的公钥解密，因此私钥加密提供了</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真实性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不可否认性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完整性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保护。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公钥加密</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只能用对应的私钥进行解密，因此提供了</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保密性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保护，但</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不提供完整性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真实性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的保护。</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 name="TextBox 8">
            <a:extLst>
              <a:ext uri="{FF2B5EF4-FFF2-40B4-BE49-F238E27FC236}">
                <a16:creationId xmlns:a16="http://schemas.microsoft.com/office/drawing/2014/main" id="{F2FA1379-F2A3-4C0F-872F-3CFD767B6E50}"/>
              </a:ext>
            </a:extLst>
          </p:cNvPr>
          <p:cNvSpPr txBox="1">
            <a:spLocks noChangeArrowheads="1"/>
          </p:cNvSpPr>
          <p:nvPr/>
        </p:nvSpPr>
        <p:spPr bwMode="auto">
          <a:xfrm>
            <a:off x="178378" y="3041316"/>
            <a:ext cx="8426070" cy="15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数据传输的加密机制通过</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SSL/TLS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作为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底层加密协议。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TLS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（传输层安全）是</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SSL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（安全套接字层）的后继。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TLS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用非对称加密交换密钥，密钥交换完毕后切换到对称加密。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080467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337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buSzPct val="80000"/>
              <a:buFont typeface="Wingdings" pitchFamily="2" charset="2"/>
              <a:buChar char="n"/>
            </a:pPr>
            <a:r>
              <a:rPr lang="en-US" altLang="zh-CN" sz="2000" b="0" dirty="0">
                <a:solidFill>
                  <a:srgbClr val="000000"/>
                </a:solidFill>
                <a:latin typeface="Times New Roman" panose="02020603050405020304" pitchFamily="18" charset="0"/>
                <a:cs typeface="Times New Roman" panose="02020603050405020304" pitchFamily="18" charset="0"/>
              </a:rPr>
              <a:t>1976</a:t>
            </a:r>
            <a:r>
              <a:rPr lang="zh-CN" altLang="en-US" sz="2000" b="0" dirty="0">
                <a:solidFill>
                  <a:srgbClr val="000000"/>
                </a:solidFill>
                <a:latin typeface="Times New Roman" panose="02020603050405020304" pitchFamily="18" charset="0"/>
                <a:cs typeface="Times New Roman" panose="02020603050405020304" pitchFamily="18" charset="0"/>
              </a:rPr>
              <a:t>年 </a:t>
            </a:r>
            <a:r>
              <a:rPr lang="en-US" altLang="zh-CN" sz="2000" b="0" dirty="0">
                <a:solidFill>
                  <a:srgbClr val="000000"/>
                </a:solidFill>
                <a:latin typeface="Times New Roman" panose="02020603050405020304" pitchFamily="18" charset="0"/>
                <a:cs typeface="Times New Roman" panose="02020603050405020304" pitchFamily="18" charset="0"/>
              </a:rPr>
              <a:t>Diffie</a:t>
            </a:r>
            <a:r>
              <a:rPr lang="zh-CN" altLang="en-US" sz="2000" b="0" dirty="0">
                <a:solidFill>
                  <a:srgbClr val="000000"/>
                </a:solidFill>
                <a:latin typeface="Times New Roman" panose="02020603050405020304" pitchFamily="18" charset="0"/>
                <a:cs typeface="Times New Roman" panose="02020603050405020304" pitchFamily="18" charset="0"/>
              </a:rPr>
              <a:t>和</a:t>
            </a:r>
            <a:r>
              <a:rPr lang="en-US" altLang="zh-CN" sz="2000" b="0" dirty="0">
                <a:solidFill>
                  <a:srgbClr val="000000"/>
                </a:solidFill>
                <a:latin typeface="Times New Roman" panose="02020603050405020304" pitchFamily="18" charset="0"/>
                <a:cs typeface="Times New Roman" panose="02020603050405020304" pitchFamily="18" charset="0"/>
              </a:rPr>
              <a:t>Hellman</a:t>
            </a:r>
            <a:r>
              <a:rPr lang="zh-CN" altLang="en-US" sz="2000" b="0" dirty="0">
                <a:solidFill>
                  <a:srgbClr val="000000"/>
                </a:solidFill>
                <a:latin typeface="Times New Roman" panose="02020603050405020304" pitchFamily="18" charset="0"/>
                <a:cs typeface="Times New Roman" panose="02020603050405020304" pitchFamily="18" charset="0"/>
              </a:rPr>
              <a:t>提出“公钥密码”这一概念</a:t>
            </a:r>
            <a:endParaRPr lang="en-US" altLang="zh-CN" sz="2000" b="0" dirty="0">
              <a:solidFill>
                <a:srgbClr val="000000"/>
              </a:solidFill>
              <a:latin typeface="Times New Roman" panose="02020603050405020304" pitchFamily="18" charset="0"/>
              <a:cs typeface="Times New Roman" panose="02020603050405020304" pitchFamily="18" charset="0"/>
            </a:endParaRPr>
          </a:p>
          <a:p>
            <a:pPr>
              <a:buSzPct val="80000"/>
              <a:buFont typeface="Wingdings" panose="05000000000000000000" pitchFamily="2" charset="2"/>
              <a:buChar char="p"/>
            </a:pPr>
            <a:endParaRPr lang="en-US" altLang="zh-CN" sz="2000" b="0" dirty="0">
              <a:solidFill>
                <a:srgbClr val="000000"/>
              </a:solidFill>
              <a:latin typeface="Times New Roman" panose="02020603050405020304" pitchFamily="18" charset="0"/>
              <a:cs typeface="Times New Roman" panose="02020603050405020304" pitchFamily="18" charset="0"/>
            </a:endParaRPr>
          </a:p>
          <a:p>
            <a:pPr>
              <a:buSzPct val="80000"/>
              <a:buFont typeface="Wingdings" pitchFamily="2" charset="2"/>
              <a:buChar char="n"/>
            </a:pPr>
            <a:r>
              <a:rPr lang="en-US" altLang="zh-CN" sz="2000" b="0" dirty="0">
                <a:solidFill>
                  <a:srgbClr val="000000"/>
                </a:solidFill>
                <a:latin typeface="Times New Roman" panose="02020603050405020304" pitchFamily="18" charset="0"/>
                <a:cs typeface="Times New Roman" panose="02020603050405020304" pitchFamily="18" charset="0"/>
              </a:rPr>
              <a:t>1977</a:t>
            </a:r>
            <a:r>
              <a:rPr lang="zh-CN" altLang="en-US" sz="2000" b="0" dirty="0">
                <a:solidFill>
                  <a:srgbClr val="000000"/>
                </a:solidFill>
                <a:latin typeface="Times New Roman" panose="02020603050405020304" pitchFamily="18" charset="0"/>
                <a:cs typeface="Times New Roman" panose="02020603050405020304" pitchFamily="18" charset="0"/>
              </a:rPr>
              <a:t>年</a:t>
            </a:r>
            <a:r>
              <a:rPr lang="en-US" altLang="zh-CN" sz="2000" b="0" dirty="0">
                <a:solidFill>
                  <a:srgbClr val="FF0000"/>
                </a:solidFill>
                <a:latin typeface="Times New Roman" panose="02020603050405020304" pitchFamily="18" charset="0"/>
                <a:cs typeface="Times New Roman" panose="02020603050405020304" pitchFamily="18" charset="0"/>
              </a:rPr>
              <a:t>R</a:t>
            </a:r>
            <a:r>
              <a:rPr lang="en-US" altLang="zh-CN" sz="2000" b="0" dirty="0">
                <a:solidFill>
                  <a:srgbClr val="000000"/>
                </a:solidFill>
                <a:latin typeface="Times New Roman" panose="02020603050405020304" pitchFamily="18" charset="0"/>
                <a:cs typeface="Times New Roman" panose="02020603050405020304" pitchFamily="18" charset="0"/>
              </a:rPr>
              <a:t>onald Rivest, Adi </a:t>
            </a:r>
            <a:r>
              <a:rPr lang="en-US" altLang="zh-CN" sz="2000" b="0" dirty="0">
                <a:solidFill>
                  <a:srgbClr val="FF0000"/>
                </a:solidFill>
                <a:latin typeface="Times New Roman" panose="02020603050405020304" pitchFamily="18" charset="0"/>
                <a:cs typeface="Times New Roman" panose="02020603050405020304" pitchFamily="18" charset="0"/>
              </a:rPr>
              <a:t>S</a:t>
            </a:r>
            <a:r>
              <a:rPr lang="en-US" altLang="zh-CN" sz="2000" b="0" dirty="0">
                <a:solidFill>
                  <a:srgbClr val="000000"/>
                </a:solidFill>
                <a:latin typeface="Times New Roman" panose="02020603050405020304" pitchFamily="18" charset="0"/>
                <a:cs typeface="Times New Roman" panose="02020603050405020304" pitchFamily="18" charset="0"/>
              </a:rPr>
              <a:t>hamir and Leonard </a:t>
            </a:r>
            <a:r>
              <a:rPr lang="en-US" altLang="zh-CN" sz="2000" b="0" dirty="0">
                <a:solidFill>
                  <a:srgbClr val="FF0000"/>
                </a:solidFill>
                <a:latin typeface="Times New Roman" panose="02020603050405020304" pitchFamily="18" charset="0"/>
                <a:cs typeface="Times New Roman" panose="02020603050405020304" pitchFamily="18" charset="0"/>
              </a:rPr>
              <a:t>A</a:t>
            </a:r>
            <a:r>
              <a:rPr lang="en-US" altLang="zh-CN" sz="2000" b="0" dirty="0">
                <a:solidFill>
                  <a:srgbClr val="000000"/>
                </a:solidFill>
                <a:latin typeface="Times New Roman" panose="02020603050405020304" pitchFamily="18" charset="0"/>
                <a:cs typeface="Times New Roman" panose="02020603050405020304" pitchFamily="18" charset="0"/>
              </a:rPr>
              <a:t>dleman</a:t>
            </a:r>
            <a:r>
              <a:rPr lang="zh-CN" altLang="en-US" sz="2000" b="0" dirty="0">
                <a:solidFill>
                  <a:srgbClr val="000000"/>
                </a:solidFill>
                <a:latin typeface="Times New Roman" panose="02020603050405020304" pitchFamily="18" charset="0"/>
                <a:cs typeface="Times New Roman" panose="02020603050405020304" pitchFamily="18" charset="0"/>
              </a:rPr>
              <a:t>提出</a:t>
            </a:r>
            <a:r>
              <a:rPr lang="en-US" altLang="zh-CN" sz="2000" b="0" dirty="0">
                <a:solidFill>
                  <a:srgbClr val="000000"/>
                </a:solidFill>
                <a:latin typeface="Times New Roman" panose="02020603050405020304" pitchFamily="18" charset="0"/>
                <a:cs typeface="Times New Roman" panose="02020603050405020304" pitchFamily="18" charset="0"/>
              </a:rPr>
              <a:t>RSA</a:t>
            </a:r>
            <a:r>
              <a:rPr lang="zh-CN" altLang="en-US" sz="2000" b="0" dirty="0">
                <a:solidFill>
                  <a:srgbClr val="000000"/>
                </a:solidFill>
                <a:latin typeface="Times New Roman" panose="02020603050405020304" pitchFamily="18" charset="0"/>
                <a:cs typeface="Times New Roman" panose="02020603050405020304" pitchFamily="18" charset="0"/>
              </a:rPr>
              <a:t>算法</a:t>
            </a:r>
            <a:endParaRPr lang="en-US" altLang="zh-CN" sz="2000" b="0" dirty="0">
              <a:solidFill>
                <a:srgbClr val="000000"/>
              </a:solidFill>
              <a:latin typeface="Times New Roman" panose="02020603050405020304" pitchFamily="18" charset="0"/>
              <a:cs typeface="Times New Roman" panose="02020603050405020304" pitchFamily="18" charset="0"/>
            </a:endParaRPr>
          </a:p>
          <a:p>
            <a:pPr>
              <a:buSzPct val="80000"/>
              <a:buFont typeface="Wingdings" pitchFamily="2" charset="2"/>
              <a:buChar char="n"/>
            </a:pPr>
            <a:endParaRPr lang="en-US" altLang="zh-CN" sz="2000" b="0" dirty="0">
              <a:solidFill>
                <a:srgbClr val="000000"/>
              </a:solidFill>
              <a:latin typeface="Times New Roman" panose="02020603050405020304" pitchFamily="18" charset="0"/>
              <a:cs typeface="Times New Roman" panose="02020603050405020304" pitchFamily="18" charset="0"/>
            </a:endParaRPr>
          </a:p>
          <a:p>
            <a:pPr>
              <a:buSzPct val="80000"/>
              <a:buFont typeface="Wingdings" pitchFamily="2" charset="2"/>
              <a:buChar char="n"/>
            </a:pPr>
            <a:r>
              <a:rPr lang="en-US" altLang="zh-CN" sz="2000" b="0" dirty="0">
                <a:solidFill>
                  <a:srgbClr val="000000"/>
                </a:solidFill>
                <a:latin typeface="Times New Roman" panose="02020603050405020304" pitchFamily="18" charset="0"/>
                <a:cs typeface="Times New Roman" panose="02020603050405020304" pitchFamily="18" charset="0"/>
              </a:rPr>
              <a:t>2002</a:t>
            </a:r>
            <a:r>
              <a:rPr lang="zh-CN" altLang="en-US" sz="2000" b="0" dirty="0">
                <a:solidFill>
                  <a:srgbClr val="000000"/>
                </a:solidFill>
                <a:latin typeface="Times New Roman" panose="02020603050405020304" pitchFamily="18" charset="0"/>
                <a:cs typeface="Times New Roman" panose="02020603050405020304" pitchFamily="18" charset="0"/>
              </a:rPr>
              <a:t>年获得</a:t>
            </a:r>
            <a:r>
              <a:rPr lang="en-US" altLang="zh-CN" sz="2000" b="0" dirty="0">
                <a:solidFill>
                  <a:srgbClr val="000000"/>
                </a:solidFill>
                <a:latin typeface="Times New Roman" panose="02020603050405020304" pitchFamily="18" charset="0"/>
                <a:cs typeface="Times New Roman" panose="02020603050405020304" pitchFamily="18" charset="0"/>
              </a:rPr>
              <a:t>ACM</a:t>
            </a:r>
            <a:r>
              <a:rPr lang="zh-CN" altLang="en-US" sz="2000" b="0" dirty="0">
                <a:solidFill>
                  <a:srgbClr val="000000"/>
                </a:solidFill>
                <a:latin typeface="Times New Roman" panose="02020603050405020304" pitchFamily="18" charset="0"/>
                <a:cs typeface="Times New Roman" panose="02020603050405020304" pitchFamily="18" charset="0"/>
              </a:rPr>
              <a:t>图灵奖</a:t>
            </a:r>
          </a:p>
          <a:p>
            <a:pPr>
              <a:buSzPct val="80000"/>
              <a:buFont typeface="Wingdings" panose="05000000000000000000" pitchFamily="2" charset="2"/>
              <a:buChar char="p"/>
            </a:pPr>
            <a:endParaRPr lang="zh-CN" altLang="en-US" sz="2000" b="0" dirty="0">
              <a:solidFill>
                <a:srgbClr val="000000"/>
              </a:solidFill>
              <a:latin typeface="Times New Roman" panose="02020603050405020304" pitchFamily="18" charset="0"/>
              <a:cs typeface="Times New Roman" panose="02020603050405020304" pitchFamily="18" charset="0"/>
            </a:endParaRPr>
          </a:p>
          <a:p>
            <a:pPr marL="0" indent="0">
              <a:lnSpc>
                <a:spcPct val="120000"/>
              </a:lnSpc>
              <a:spcBef>
                <a:spcPct val="20000"/>
              </a:spcBef>
              <a:buClrTx/>
            </a:pP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163615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9" name="矩形 6">
            <a:extLst>
              <a:ext uri="{FF2B5EF4-FFF2-40B4-BE49-F238E27FC236}">
                <a16:creationId xmlns:a16="http://schemas.microsoft.com/office/drawing/2014/main" id="{31AE5A5E-39AD-1B47-A430-9731F1587D96}"/>
              </a:ext>
            </a:extLst>
          </p:cNvPr>
          <p:cNvSpPr>
            <a:spLocks noChangeArrowheads="1"/>
          </p:cNvSpPr>
          <p:nvPr/>
        </p:nvSpPr>
        <p:spPr bwMode="auto">
          <a:xfrm>
            <a:off x="537369" y="1124744"/>
            <a:ext cx="7970837"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9pPr>
          </a:lstStyle>
          <a:p>
            <a:pPr marL="342900" indent="-342900" algn="just">
              <a:spcBef>
                <a:spcPct val="0"/>
              </a:spcBef>
              <a:buClrTx/>
              <a:buSzTx/>
            </a:pPr>
            <a:r>
              <a:rPr lang="zh-CN" altLang="en-US" sz="2400" dirty="0">
                <a:solidFill>
                  <a:srgbClr val="000000"/>
                </a:solidFill>
              </a:rPr>
              <a:t>基本思想</a:t>
            </a:r>
            <a:endParaRPr lang="en-US" altLang="zh-CN" sz="2400" dirty="0">
              <a:solidFill>
                <a:srgbClr val="000000"/>
              </a:solidFill>
            </a:endParaRPr>
          </a:p>
          <a:p>
            <a:pPr marL="342900" indent="-342900" algn="just">
              <a:spcBef>
                <a:spcPct val="0"/>
              </a:spcBef>
              <a:buClrTx/>
              <a:buSzTx/>
            </a:pPr>
            <a:endParaRPr lang="en-US" altLang="zh-CN" sz="2400" dirty="0">
              <a:solidFill>
                <a:srgbClr val="000000"/>
              </a:solidFill>
            </a:endParaRPr>
          </a:p>
          <a:p>
            <a:pPr algn="just">
              <a:spcBef>
                <a:spcPct val="0"/>
              </a:spcBef>
              <a:buClrTx/>
              <a:buSzTx/>
              <a:buFontTx/>
              <a:buNone/>
            </a:pPr>
            <a:r>
              <a:rPr lang="zh-CN" altLang="en-US" sz="2000" dirty="0">
                <a:solidFill>
                  <a:srgbClr val="000000"/>
                </a:solidFill>
              </a:rPr>
              <a:t>一些问题呈现出“非对称性”</a:t>
            </a:r>
            <a:r>
              <a:rPr lang="en-US" altLang="zh-CN" sz="2000" dirty="0">
                <a:solidFill>
                  <a:srgbClr val="000000"/>
                </a:solidFill>
              </a:rPr>
              <a:t>——</a:t>
            </a:r>
            <a:r>
              <a:rPr lang="zh-CN" altLang="en-US" sz="2000" dirty="0">
                <a:solidFill>
                  <a:srgbClr val="000000"/>
                </a:solidFill>
              </a:rPr>
              <a:t>从一个方向计算非常容易，而从另一个方向计算则很困难。即：</a:t>
            </a:r>
            <a:r>
              <a:rPr lang="zh-CN" altLang="en-US" sz="2000" b="1" dirty="0">
                <a:solidFill>
                  <a:srgbClr val="C00000"/>
                </a:solidFill>
              </a:rPr>
              <a:t>加密容易解密难！</a:t>
            </a:r>
            <a:endParaRPr lang="en-US" altLang="zh-CN" sz="2000" b="1" dirty="0">
              <a:solidFill>
                <a:srgbClr val="C00000"/>
              </a:solidFill>
            </a:endParaRPr>
          </a:p>
          <a:p>
            <a:pPr algn="just">
              <a:spcBef>
                <a:spcPct val="0"/>
              </a:spcBef>
              <a:buClrTx/>
              <a:buSzTx/>
              <a:buFontTx/>
              <a:buNone/>
            </a:pPr>
            <a:endParaRPr lang="zh-CN" altLang="en-US" sz="2000" b="1" dirty="0">
              <a:solidFill>
                <a:srgbClr val="C00000"/>
              </a:solidFill>
            </a:endParaRPr>
          </a:p>
          <a:p>
            <a:pPr algn="just">
              <a:spcBef>
                <a:spcPct val="0"/>
              </a:spcBef>
              <a:buClrTx/>
              <a:buSzTx/>
              <a:buFontTx/>
              <a:buNone/>
            </a:pPr>
            <a:r>
              <a:rPr lang="zh-CN" altLang="en-US" sz="2000" dirty="0">
                <a:solidFill>
                  <a:srgbClr val="000000"/>
                </a:solidFill>
              </a:rPr>
              <a:t>如：计算任意给定整数的乘积很容易，而计算给定大整数的因子则非常困难。</a:t>
            </a:r>
          </a:p>
        </p:txBody>
      </p:sp>
    </p:spTree>
    <p:extLst>
      <p:ext uri="{BB962C8B-B14F-4D97-AF65-F5344CB8AC3E}">
        <p14:creationId xmlns:p14="http://schemas.microsoft.com/office/powerpoint/2010/main" val="4587451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1" name="矩形 6">
            <a:extLst>
              <a:ext uri="{FF2B5EF4-FFF2-40B4-BE49-F238E27FC236}">
                <a16:creationId xmlns:a16="http://schemas.microsoft.com/office/drawing/2014/main" id="{D41A73A3-F36C-2D41-9B2A-0C096D7AED02}"/>
              </a:ext>
            </a:extLst>
          </p:cNvPr>
          <p:cNvSpPr>
            <a:spLocks noChangeArrowheads="1"/>
          </p:cNvSpPr>
          <p:nvPr/>
        </p:nvSpPr>
        <p:spPr bwMode="auto">
          <a:xfrm>
            <a:off x="586581" y="2111110"/>
            <a:ext cx="7970837" cy="395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25000"/>
              </a:lnSpc>
              <a:spcBef>
                <a:spcPct val="20000"/>
              </a:spcBef>
              <a:buClr>
                <a:srgbClr val="FFCC00"/>
              </a:buClr>
              <a:buSzPct val="70000"/>
              <a:defRPr/>
            </a:pP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密钥生成：通过相对容易的计算过程生成一对公钥</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PK</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与私钥</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SK</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a:t>
            </a:r>
            <a:endParaRPr lang="en-US" altLang="zh-CN" sz="2000" kern="0" dirty="0">
              <a:solidFill>
                <a:srgbClr val="000000"/>
              </a:solidFill>
              <a:latin typeface="Times New Roman" panose="02020603050405020304" pitchFamily="18" charset="0"/>
              <a:ea typeface="微软雅黑"/>
              <a:cs typeface="Times New Roman" panose="02020603050405020304" pitchFamily="18" charset="0"/>
            </a:endParaRPr>
          </a:p>
          <a:p>
            <a:pPr lvl="1" eaLnBrk="1" hangingPunct="1">
              <a:lnSpc>
                <a:spcPct val="125000"/>
              </a:lnSpc>
              <a:spcBef>
                <a:spcPct val="20000"/>
              </a:spcBef>
              <a:buSzPct val="100000"/>
              <a:buFont typeface="Arial" panose="020B0604020202020204" pitchFamily="34" charset="0"/>
              <a:buChar char="•"/>
              <a:defRPr/>
            </a:pP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如果仅获得公钥</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PK</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a:t>
            </a:r>
            <a:r>
              <a:rPr lang="zh-CN" altLang="en-US" sz="2000" kern="0" dirty="0">
                <a:solidFill>
                  <a:srgbClr val="C00000"/>
                </a:solidFill>
                <a:latin typeface="Times New Roman" panose="02020603050405020304" pitchFamily="18" charset="0"/>
                <a:ea typeface="微软雅黑"/>
                <a:cs typeface="Times New Roman" panose="02020603050405020304" pitchFamily="18" charset="0"/>
              </a:rPr>
              <a:t>得到私钥</a:t>
            </a:r>
            <a:r>
              <a:rPr lang="en-US" altLang="zh-CN" sz="2000" kern="0" dirty="0">
                <a:solidFill>
                  <a:srgbClr val="C00000"/>
                </a:solidFill>
                <a:latin typeface="Times New Roman" panose="02020603050405020304" pitchFamily="18" charset="0"/>
                <a:ea typeface="微软雅黑"/>
                <a:cs typeface="Times New Roman" panose="02020603050405020304" pitchFamily="18" charset="0"/>
              </a:rPr>
              <a:t>SK</a:t>
            </a:r>
            <a:r>
              <a:rPr lang="zh-CN" altLang="en-US" sz="2000" kern="0" dirty="0">
                <a:solidFill>
                  <a:srgbClr val="C00000"/>
                </a:solidFill>
                <a:latin typeface="Times New Roman" panose="02020603050405020304" pitchFamily="18" charset="0"/>
                <a:ea typeface="微软雅黑"/>
                <a:cs typeface="Times New Roman" panose="02020603050405020304" pitchFamily="18" charset="0"/>
              </a:rPr>
              <a:t>的操作在计算上是不可行的</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a:t>
            </a:r>
            <a:endParaRPr lang="en-US" altLang="zh-CN" sz="2000" kern="0" dirty="0">
              <a:solidFill>
                <a:srgbClr val="000000"/>
              </a:solidFill>
              <a:latin typeface="Times New Roman" panose="02020603050405020304" pitchFamily="18" charset="0"/>
              <a:ea typeface="微软雅黑"/>
              <a:cs typeface="Times New Roman" panose="02020603050405020304" pitchFamily="18" charset="0"/>
            </a:endParaRPr>
          </a:p>
          <a:p>
            <a:pPr lvl="1" eaLnBrk="1" hangingPunct="1">
              <a:lnSpc>
                <a:spcPct val="125000"/>
              </a:lnSpc>
              <a:spcBef>
                <a:spcPct val="20000"/>
              </a:spcBef>
              <a:buSzPct val="100000"/>
              <a:buFont typeface="Arial" panose="020B0604020202020204" pitchFamily="34" charset="0"/>
              <a:buChar char="•"/>
              <a:defRPr/>
            </a:pPr>
            <a:endParaRPr lang="en-US" altLang="zh-CN" sz="2000" kern="0" dirty="0">
              <a:solidFill>
                <a:srgbClr val="000000"/>
              </a:solidFill>
              <a:latin typeface="Times New Roman" panose="02020603050405020304" pitchFamily="18" charset="0"/>
              <a:ea typeface="微软雅黑"/>
              <a:cs typeface="Times New Roman" panose="02020603050405020304" pitchFamily="18" charset="0"/>
            </a:endParaRPr>
          </a:p>
          <a:p>
            <a:pPr marL="0" indent="0" eaLnBrk="1" hangingPunct="1">
              <a:lnSpc>
                <a:spcPct val="125000"/>
              </a:lnSpc>
              <a:spcBef>
                <a:spcPct val="20000"/>
              </a:spcBef>
              <a:buClr>
                <a:srgbClr val="FFCC00"/>
              </a:buClr>
              <a:buSzPct val="70000"/>
              <a:defRPr/>
            </a:pP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加密</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 </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给定明文</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M</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与公钥</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PK</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，很容易计算得到密文</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C=E</a:t>
            </a:r>
            <a:r>
              <a:rPr lang="en-US" altLang="zh-CN" sz="2000" kern="0" baseline="-25000" dirty="0">
                <a:solidFill>
                  <a:srgbClr val="000000"/>
                </a:solidFill>
                <a:latin typeface="Times New Roman" panose="02020603050405020304" pitchFamily="18" charset="0"/>
                <a:ea typeface="微软雅黑"/>
                <a:cs typeface="Times New Roman" panose="02020603050405020304" pitchFamily="18" charset="0"/>
              </a:rPr>
              <a:t>PK</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(M)</a:t>
            </a:r>
          </a:p>
          <a:p>
            <a:pPr marL="0" indent="0" eaLnBrk="1" hangingPunct="1">
              <a:lnSpc>
                <a:spcPct val="125000"/>
              </a:lnSpc>
              <a:spcBef>
                <a:spcPct val="20000"/>
              </a:spcBef>
              <a:buClr>
                <a:srgbClr val="FFCC00"/>
              </a:buClr>
              <a:buSzPct val="70000"/>
              <a:defRPr/>
            </a:pPr>
            <a:endParaRPr lang="en-US" altLang="zh-CN" sz="2000" kern="0" dirty="0">
              <a:solidFill>
                <a:srgbClr val="000000"/>
              </a:solidFill>
              <a:latin typeface="Times New Roman" panose="02020603050405020304" pitchFamily="18" charset="0"/>
              <a:ea typeface="微软雅黑"/>
              <a:cs typeface="Times New Roman" panose="02020603050405020304" pitchFamily="18" charset="0"/>
            </a:endParaRPr>
          </a:p>
          <a:p>
            <a:pPr marL="0" indent="0" eaLnBrk="1" hangingPunct="1">
              <a:lnSpc>
                <a:spcPct val="125000"/>
              </a:lnSpc>
              <a:spcBef>
                <a:spcPct val="20000"/>
              </a:spcBef>
              <a:buClr>
                <a:srgbClr val="FFCC00"/>
              </a:buClr>
              <a:buSzPct val="70000"/>
              <a:defRPr/>
            </a:pP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解密</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 </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给定密文</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C=E</a:t>
            </a:r>
            <a:r>
              <a:rPr lang="en-US" altLang="zh-CN" sz="2000" kern="0" baseline="-25000" dirty="0">
                <a:solidFill>
                  <a:srgbClr val="000000"/>
                </a:solidFill>
                <a:latin typeface="Times New Roman" panose="02020603050405020304" pitchFamily="18" charset="0"/>
                <a:ea typeface="微软雅黑"/>
                <a:cs typeface="Times New Roman" panose="02020603050405020304" pitchFamily="18" charset="0"/>
              </a:rPr>
              <a:t>PK</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(M) </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和私钥</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SK</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，很容易计算得到明文</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M</a:t>
            </a:r>
          </a:p>
          <a:p>
            <a:pPr lvl="1" eaLnBrk="1" hangingPunct="1">
              <a:lnSpc>
                <a:spcPct val="125000"/>
              </a:lnSpc>
              <a:spcBef>
                <a:spcPct val="20000"/>
              </a:spcBef>
              <a:buSzPct val="100000"/>
              <a:buFont typeface="Arial" panose="020B0604020202020204" pitchFamily="34" charset="0"/>
              <a:buChar char="•"/>
              <a:defRPr/>
            </a:pPr>
            <a:r>
              <a:rPr lang="zh-CN" altLang="en-US" sz="2000" u="sng" kern="0" dirty="0">
                <a:solidFill>
                  <a:srgbClr val="000000"/>
                </a:solidFill>
                <a:latin typeface="Times New Roman" panose="02020603050405020304" pitchFamily="18" charset="0"/>
                <a:ea typeface="微软雅黑"/>
                <a:cs typeface="Times New Roman" panose="02020603050405020304" pitchFamily="18" charset="0"/>
              </a:rPr>
              <a:t>如果缺少私钥</a:t>
            </a:r>
            <a:r>
              <a:rPr lang="en-US" altLang="zh-CN" sz="2000" u="sng" kern="0" dirty="0">
                <a:solidFill>
                  <a:srgbClr val="000000"/>
                </a:solidFill>
                <a:latin typeface="Times New Roman" panose="02020603050405020304" pitchFamily="18" charset="0"/>
                <a:ea typeface="微软雅黑"/>
                <a:cs typeface="Times New Roman" panose="02020603050405020304" pitchFamily="18" charset="0"/>
              </a:rPr>
              <a:t>SK</a:t>
            </a:r>
            <a:r>
              <a:rPr lang="zh-CN" altLang="en-US" sz="2000" u="sng" kern="0" dirty="0">
                <a:solidFill>
                  <a:srgbClr val="000000"/>
                </a:solidFill>
                <a:latin typeface="Times New Roman" panose="02020603050405020304" pitchFamily="18" charset="0"/>
                <a:ea typeface="微软雅黑"/>
                <a:cs typeface="Times New Roman" panose="02020603050405020304" pitchFamily="18" charset="0"/>
              </a:rPr>
              <a:t>，从密文</a:t>
            </a:r>
            <a:r>
              <a:rPr lang="en-US" altLang="zh-CN" sz="2000" u="sng" kern="0" dirty="0">
                <a:solidFill>
                  <a:srgbClr val="C00000"/>
                </a:solidFill>
                <a:latin typeface="Times New Roman" panose="02020603050405020304" pitchFamily="18" charset="0"/>
                <a:ea typeface="微软雅黑"/>
                <a:cs typeface="Times New Roman" panose="02020603050405020304" pitchFamily="18" charset="0"/>
              </a:rPr>
              <a:t>C</a:t>
            </a:r>
            <a:r>
              <a:rPr lang="zh-CN" altLang="en-US" sz="2000" u="sng" kern="0" dirty="0">
                <a:solidFill>
                  <a:srgbClr val="C00000"/>
                </a:solidFill>
                <a:latin typeface="Times New Roman" panose="02020603050405020304" pitchFamily="18" charset="0"/>
                <a:ea typeface="微软雅黑"/>
                <a:cs typeface="Times New Roman" panose="02020603050405020304" pitchFamily="18" charset="0"/>
              </a:rPr>
              <a:t>中是不可以计算得到明文</a:t>
            </a:r>
            <a:r>
              <a:rPr lang="en-US" altLang="zh-CN" sz="2000" u="sng" kern="0" dirty="0">
                <a:solidFill>
                  <a:srgbClr val="C00000"/>
                </a:solidFill>
                <a:latin typeface="Times New Roman" panose="02020603050405020304" pitchFamily="18" charset="0"/>
                <a:ea typeface="微软雅黑"/>
                <a:cs typeface="Times New Roman" panose="02020603050405020304" pitchFamily="18" charset="0"/>
              </a:rPr>
              <a:t>M</a:t>
            </a:r>
            <a:r>
              <a:rPr lang="zh-CN" altLang="en-US" sz="2000" u="sng" kern="0" dirty="0">
                <a:solidFill>
                  <a:srgbClr val="C00000"/>
                </a:solidFill>
                <a:latin typeface="Times New Roman" panose="02020603050405020304" pitchFamily="18" charset="0"/>
                <a:ea typeface="微软雅黑"/>
                <a:cs typeface="Times New Roman" panose="02020603050405020304" pitchFamily="18" charset="0"/>
              </a:rPr>
              <a:t>的</a:t>
            </a:r>
            <a:r>
              <a:rPr lang="zh-CN" altLang="en-US" sz="2000" u="sng" kern="0" dirty="0">
                <a:solidFill>
                  <a:srgbClr val="000000"/>
                </a:solidFill>
                <a:latin typeface="Times New Roman" panose="02020603050405020304" pitchFamily="18" charset="0"/>
                <a:ea typeface="微软雅黑"/>
                <a:cs typeface="Times New Roman" panose="02020603050405020304" pitchFamily="18" charset="0"/>
              </a:rPr>
              <a:t>。</a:t>
            </a:r>
            <a:endParaRPr lang="en-US" altLang="zh-CN" sz="2000" u="sng" kern="0" dirty="0">
              <a:solidFill>
                <a:srgbClr val="000000"/>
              </a:solidFill>
              <a:latin typeface="Times New Roman" panose="02020603050405020304" pitchFamily="18" charset="0"/>
              <a:ea typeface="微软雅黑"/>
              <a:cs typeface="Times New Roman" panose="02020603050405020304" pitchFamily="18" charset="0"/>
            </a:endParaRPr>
          </a:p>
          <a:p>
            <a:pPr lvl="1" eaLnBrk="1" hangingPunct="1">
              <a:lnSpc>
                <a:spcPct val="125000"/>
              </a:lnSpc>
              <a:spcBef>
                <a:spcPct val="20000"/>
              </a:spcBef>
              <a:buSzPct val="100000"/>
              <a:buFont typeface="Arial" panose="020B0604020202020204" pitchFamily="34" charset="0"/>
              <a:buChar char="•"/>
              <a:defRPr/>
            </a:pPr>
            <a:r>
              <a:rPr lang="zh-CN" altLang="en-US" sz="2000" u="sng" kern="0" dirty="0">
                <a:solidFill>
                  <a:srgbClr val="000000"/>
                </a:solidFill>
                <a:latin typeface="Times New Roman" panose="02020603050405020304" pitchFamily="18" charset="0"/>
                <a:ea typeface="微软雅黑"/>
                <a:cs typeface="Times New Roman" panose="02020603050405020304" pitchFamily="18" charset="0"/>
              </a:rPr>
              <a:t>不可以：在当前的计算能力条件下，计算时间和密钥长度呈指数增长关系。</a:t>
            </a:r>
            <a:endParaRPr lang="en-US" altLang="zh-CN" sz="2000" u="sng" kern="0"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2" name="矩形 1">
            <a:extLst>
              <a:ext uri="{FF2B5EF4-FFF2-40B4-BE49-F238E27FC236}">
                <a16:creationId xmlns:a16="http://schemas.microsoft.com/office/drawing/2014/main" id="{6242C91E-DE3F-514A-B78C-052DE704D8C5}"/>
              </a:ext>
            </a:extLst>
          </p:cNvPr>
          <p:cNvSpPr/>
          <p:nvPr/>
        </p:nvSpPr>
        <p:spPr>
          <a:xfrm>
            <a:off x="276621" y="1359968"/>
            <a:ext cx="1762021" cy="461665"/>
          </a:xfrm>
          <a:prstGeom prst="rect">
            <a:avLst/>
          </a:prstGeom>
        </p:spPr>
        <p:txBody>
          <a:bodyPr wrap="none">
            <a:spAutoFit/>
          </a:bodyPr>
          <a:lstStyle/>
          <a:p>
            <a:pPr marL="342900" lvl="0" indent="-342900" algn="just">
              <a:buFont typeface="Wingdings" pitchFamily="2" charset="2"/>
              <a:buChar char="n"/>
            </a:pPr>
            <a:r>
              <a:rPr lang="zh-CN" altLang="en-US" sz="2400" dirty="0">
                <a:solidFill>
                  <a:srgbClr val="000000"/>
                </a:solidFill>
                <a:latin typeface="Microsoft YaHei" panose="020B0503020204020204" pitchFamily="34" charset="-122"/>
                <a:ea typeface="Microsoft YaHei" panose="020B0503020204020204" pitchFamily="34" charset="-122"/>
              </a:rPr>
              <a:t>基本过程</a:t>
            </a: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869603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3" name="文本框 12">
            <a:extLst>
              <a:ext uri="{FF2B5EF4-FFF2-40B4-BE49-F238E27FC236}">
                <a16:creationId xmlns:a16="http://schemas.microsoft.com/office/drawing/2014/main" id="{9175564F-26E2-744A-B6A5-0383B7528C02}"/>
              </a:ext>
            </a:extLst>
          </p:cNvPr>
          <p:cNvSpPr txBox="1"/>
          <p:nvPr/>
        </p:nvSpPr>
        <p:spPr>
          <a:xfrm>
            <a:off x="457200" y="1864172"/>
            <a:ext cx="8229600" cy="3076996"/>
          </a:xfrm>
          <a:prstGeom prst="rect">
            <a:avLst/>
          </a:prstGeom>
          <a:noFill/>
        </p:spPr>
        <p:txBody>
          <a:bodyPr wrap="square" rtlCol="0">
            <a:spAutoFit/>
          </a:bodyPr>
          <a:lstStyle/>
          <a:p>
            <a:pPr marL="342900" indent="-342900">
              <a:lnSpc>
                <a:spcPct val="200000"/>
              </a:lnSpc>
              <a:buFontTx/>
              <a:buAutoNum type="arabicPeriod"/>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选择两个大素数</a:t>
            </a:r>
            <a:r>
              <a:rPr lang="en-US" altLang="zh-CN" sz="2000" dirty="0" err="1">
                <a:solidFill>
                  <a:srgbClr val="000000"/>
                </a:solidFill>
                <a:latin typeface="Times New Roman" panose="02020603050405020304" pitchFamily="18" charset="0"/>
                <a:ea typeface="微软雅黑"/>
                <a:cs typeface="Times New Roman" panose="02020603050405020304" pitchFamily="18" charset="0"/>
              </a:rPr>
              <a:t>p,q</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例如：每个数字</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1024</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位</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a:t>
            </a:r>
          </a:p>
          <a:p>
            <a:pPr marL="342900" indent="-342900">
              <a:lnSpc>
                <a:spcPct val="200000"/>
              </a:lnSpc>
              <a:buFontTx/>
              <a:buAutoNum type="arabicPeriod"/>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选择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n = </a:t>
            </a:r>
            <a:r>
              <a:rPr lang="en-US" altLang="zh-CN" sz="2000" dirty="0" err="1">
                <a:solidFill>
                  <a:srgbClr val="000000"/>
                </a:solidFill>
                <a:latin typeface="Times New Roman" panose="02020603050405020304" pitchFamily="18" charset="0"/>
                <a:ea typeface="微软雅黑"/>
                <a:cs typeface="Times New Roman" panose="02020603050405020304" pitchFamily="18" charset="0"/>
              </a:rPr>
              <a:t>pq</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z = </a:t>
            </a:r>
            <a:r>
              <a:rPr lang="en-US" altLang="zh-CN" sz="2000" dirty="0">
                <a:solidFill>
                  <a:srgbClr val="C00000"/>
                </a:solidFill>
                <a:latin typeface="Times New Roman" panose="02020603050405020304" pitchFamily="18" charset="0"/>
                <a:ea typeface="微软雅黑"/>
                <a:cs typeface="Times New Roman" panose="02020603050405020304" pitchFamily="18" charset="0"/>
                <a:sym typeface="Symbol" panose="05050102010706020507" pitchFamily="18" charset="2"/>
              </a:rPr>
              <a:t></a:t>
            </a:r>
            <a:r>
              <a:rPr lang="en-AU" altLang="zh-CN" sz="2000" dirty="0">
                <a:solidFill>
                  <a:srgbClr val="C00000"/>
                </a:solidFill>
                <a:latin typeface="Times New Roman" panose="02020603050405020304" pitchFamily="18" charset="0"/>
                <a:ea typeface="微软雅黑"/>
                <a:cs typeface="Times New Roman" panose="02020603050405020304" pitchFamily="18" charset="0"/>
              </a:rPr>
              <a:t>(n) </a:t>
            </a:r>
            <a:r>
              <a:rPr lang="en-AU" altLang="zh-CN" sz="2000" dirty="0">
                <a:solidFill>
                  <a:srgbClr val="000000"/>
                </a:solidFill>
                <a:latin typeface="Times New Roman" panose="02020603050405020304" pitchFamily="18" charset="0"/>
                <a:ea typeface="微软雅黑"/>
                <a:cs typeface="Times New Roman" panose="02020603050405020304" pitchFamily="18" charset="0"/>
              </a:rPr>
              <a:t>=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(p-1)(q-1)</a:t>
            </a:r>
          </a:p>
          <a:p>
            <a:pPr marL="342900" indent="-342900">
              <a:lnSpc>
                <a:spcPct val="200000"/>
              </a:lnSpc>
              <a:buFontTx/>
              <a:buAutoNum type="arabicPeriod"/>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随机选取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（其中</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e&lt;n</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与</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z</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没有公约数。（</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z</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“互为质数”）</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nSpc>
                <a:spcPct val="200000"/>
              </a:lnSpc>
              <a:buFontTx/>
              <a:buAutoNum type="arabicPeriod"/>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选取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d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使得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ed-1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能够被</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z</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完全整除。（即</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ed mod z = 1</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nSpc>
                <a:spcPct val="200000"/>
              </a:lnSpc>
              <a:buFontTx/>
              <a:buAutoNum type="arabicPeriod"/>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公钥是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(n, e)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，私钥是（</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n, d</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a:t>
            </a:r>
          </a:p>
        </p:txBody>
      </p:sp>
      <p:sp>
        <p:nvSpPr>
          <p:cNvPr id="14" name="矩形 13">
            <a:extLst>
              <a:ext uri="{FF2B5EF4-FFF2-40B4-BE49-F238E27FC236}">
                <a16:creationId xmlns:a16="http://schemas.microsoft.com/office/drawing/2014/main" id="{A9EBEC1C-7D38-5D47-AA7C-153B6D676709}"/>
              </a:ext>
            </a:extLst>
          </p:cNvPr>
          <p:cNvSpPr/>
          <p:nvPr/>
        </p:nvSpPr>
        <p:spPr>
          <a:xfrm>
            <a:off x="327662" y="1340768"/>
            <a:ext cx="2356735" cy="461665"/>
          </a:xfrm>
          <a:prstGeom prst="rect">
            <a:avLst/>
          </a:prstGeom>
        </p:spPr>
        <p:txBody>
          <a:bodyPr wrap="none">
            <a:spAutoFit/>
          </a:bodyPr>
          <a:lstStyle/>
          <a:p>
            <a:pPr marL="342900" indent="-342900" algn="just">
              <a:buFont typeface="Wingdings" pitchFamily="2" charset="2"/>
              <a:buChar char="n"/>
            </a:pPr>
            <a:r>
              <a:rPr lang="en-US" altLang="zh-CN" sz="2400" dirty="0">
                <a:solidFill>
                  <a:srgbClr val="000000"/>
                </a:solidFill>
                <a:latin typeface="Microsoft YaHei" panose="020B0503020204020204" pitchFamily="34" charset="-122"/>
                <a:ea typeface="Microsoft YaHei" panose="020B0503020204020204" pitchFamily="34" charset="-122"/>
              </a:rPr>
              <a:t>RSA</a:t>
            </a:r>
            <a:r>
              <a:rPr lang="zh-CN" altLang="en-US" sz="2400" dirty="0">
                <a:solidFill>
                  <a:srgbClr val="000000"/>
                </a:solidFill>
                <a:latin typeface="Microsoft YaHei" panose="020B0503020204020204" pitchFamily="34" charset="-122"/>
                <a:ea typeface="Microsoft YaHei" panose="020B0503020204020204" pitchFamily="34" charset="-122"/>
              </a:rPr>
              <a:t>密钥生成</a:t>
            </a: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05049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2" name="矩形 1">
            <a:extLst>
              <a:ext uri="{FF2B5EF4-FFF2-40B4-BE49-F238E27FC236}">
                <a16:creationId xmlns:a16="http://schemas.microsoft.com/office/drawing/2014/main" id="{6242C91E-DE3F-514A-B78C-052DE704D8C5}"/>
              </a:ext>
            </a:extLst>
          </p:cNvPr>
          <p:cNvSpPr/>
          <p:nvPr/>
        </p:nvSpPr>
        <p:spPr>
          <a:xfrm>
            <a:off x="460153" y="1340768"/>
            <a:ext cx="3103735" cy="461665"/>
          </a:xfrm>
          <a:prstGeom prst="rect">
            <a:avLst/>
          </a:prstGeom>
        </p:spPr>
        <p:txBody>
          <a:bodyPr wrap="none">
            <a:spAutoFit/>
          </a:bodyPr>
          <a:lstStyle/>
          <a:p>
            <a:pPr marL="342900" lvl="0" indent="-342900" algn="just">
              <a:buFont typeface="Wingdings" pitchFamily="2" charset="2"/>
              <a:buChar char="n"/>
            </a:pPr>
            <a:r>
              <a:rPr lang="en-US" altLang="zh-CN" sz="2400" dirty="0">
                <a:solidFill>
                  <a:srgbClr val="000000"/>
                </a:solidFill>
                <a:latin typeface="Microsoft YaHei" panose="020B0503020204020204" pitchFamily="34" charset="-122"/>
                <a:ea typeface="Microsoft YaHei" panose="020B0503020204020204" pitchFamily="34" charset="-122"/>
              </a:rPr>
              <a:t>RSA</a:t>
            </a:r>
            <a:r>
              <a:rPr lang="zh-CN" altLang="en-US" sz="2400" dirty="0">
                <a:solidFill>
                  <a:srgbClr val="000000"/>
                </a:solidFill>
                <a:latin typeface="Microsoft YaHei" panose="020B0503020204020204" pitchFamily="34" charset="-122"/>
                <a:ea typeface="Microsoft YaHei" panose="020B0503020204020204" pitchFamily="34" charset="-122"/>
              </a:rPr>
              <a:t>加密</a:t>
            </a:r>
            <a:r>
              <a:rPr lang="en-US" altLang="zh-CN" sz="2400" dirty="0">
                <a:solidFill>
                  <a:srgbClr val="000000"/>
                </a:solidFill>
                <a:latin typeface="Microsoft YaHei" panose="020B0503020204020204" pitchFamily="34" charset="-122"/>
                <a:ea typeface="Microsoft YaHei" panose="020B0503020204020204" pitchFamily="34" charset="-122"/>
              </a:rPr>
              <a:t>/</a:t>
            </a:r>
            <a:r>
              <a:rPr lang="zh-CN" altLang="en-US" sz="2400" dirty="0">
                <a:solidFill>
                  <a:srgbClr val="000000"/>
                </a:solidFill>
                <a:latin typeface="Microsoft YaHei" panose="020B0503020204020204" pitchFamily="34" charset="-122"/>
                <a:ea typeface="Microsoft YaHei" panose="020B0503020204020204" pitchFamily="34" charset="-122"/>
              </a:rPr>
              <a:t>解密算法</a:t>
            </a: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FE093D17-D147-774B-90DA-4408CCD1F25C}"/>
                  </a:ext>
                </a:extLst>
              </p:cNvPr>
              <p:cNvSpPr/>
              <p:nvPr/>
            </p:nvSpPr>
            <p:spPr>
              <a:xfrm>
                <a:off x="611560" y="1836224"/>
                <a:ext cx="8136904" cy="2231508"/>
              </a:xfrm>
              <a:prstGeom prst="rect">
                <a:avLst/>
              </a:prstGeom>
            </p:spPr>
            <p:txBody>
              <a:bodyPr wrap="square">
                <a:spAutoFit/>
              </a:bodyPr>
              <a:lstStyle/>
              <a:p>
                <a:pPr lvl="0">
                  <a:lnSpc>
                    <a:spcPct val="200000"/>
                  </a:lnSpc>
                </a:pPr>
                <a:r>
                  <a:rPr lang="zh-CN" altLang="en-US" dirty="0">
                    <a:solidFill>
                      <a:srgbClr val="000000"/>
                    </a:solidFill>
                    <a:latin typeface="微软雅黑"/>
                    <a:ea typeface="微软雅黑"/>
                  </a:rPr>
                  <a:t>如上所述给出（</a:t>
                </a:r>
                <a:r>
                  <a:rPr lang="en-US" altLang="zh-CN" dirty="0" err="1">
                    <a:solidFill>
                      <a:srgbClr val="000000"/>
                    </a:solidFill>
                    <a:latin typeface="微软雅黑"/>
                    <a:ea typeface="微软雅黑"/>
                  </a:rPr>
                  <a:t>n,e</a:t>
                </a:r>
                <a:r>
                  <a:rPr lang="zh-CN" altLang="en-US" dirty="0">
                    <a:solidFill>
                      <a:srgbClr val="000000"/>
                    </a:solidFill>
                    <a:latin typeface="微软雅黑"/>
                    <a:ea typeface="微软雅黑"/>
                  </a:rPr>
                  <a:t>）和（</a:t>
                </a:r>
                <a:r>
                  <a:rPr lang="en-US" altLang="zh-CN" dirty="0" err="1">
                    <a:solidFill>
                      <a:srgbClr val="000000"/>
                    </a:solidFill>
                    <a:latin typeface="微软雅黑"/>
                    <a:ea typeface="微软雅黑"/>
                  </a:rPr>
                  <a:t>n,d</a:t>
                </a:r>
                <a:r>
                  <a:rPr lang="zh-CN" altLang="en-US" dirty="0">
                    <a:solidFill>
                      <a:srgbClr val="000000"/>
                    </a:solidFill>
                    <a:latin typeface="微软雅黑"/>
                    <a:ea typeface="微软雅黑"/>
                  </a:rPr>
                  <a:t>）</a:t>
                </a:r>
                <a:endParaRPr lang="en-US" altLang="zh-CN" dirty="0">
                  <a:solidFill>
                    <a:srgbClr val="000000"/>
                  </a:solidFill>
                  <a:latin typeface="微软雅黑"/>
                  <a:ea typeface="微软雅黑"/>
                </a:endParaRPr>
              </a:p>
              <a:p>
                <a:pPr lvl="0">
                  <a:lnSpc>
                    <a:spcPct val="200000"/>
                  </a:lnSpc>
                </a:pPr>
                <a:r>
                  <a:rPr lang="zh-CN" altLang="en-US" b="1" dirty="0">
                    <a:solidFill>
                      <a:srgbClr val="000000"/>
                    </a:solidFill>
                    <a:latin typeface="微软雅黑"/>
                    <a:ea typeface="微软雅黑"/>
                  </a:rPr>
                  <a:t>加密</a:t>
                </a:r>
                <a:r>
                  <a:rPr lang="zh-CN" altLang="en-US" dirty="0">
                    <a:solidFill>
                      <a:srgbClr val="000000"/>
                    </a:solidFill>
                    <a:latin typeface="微软雅黑"/>
                    <a:ea typeface="微软雅黑"/>
                  </a:rPr>
                  <a:t>：由</a:t>
                </a:r>
                <a14:m>
                  <m:oMath xmlns:m="http://schemas.openxmlformats.org/officeDocument/2006/math">
                    <m:r>
                      <a:rPr lang="en-US" altLang="zh-CN" i="1" dirty="0">
                        <a:solidFill>
                          <a:srgbClr val="000000"/>
                        </a:solidFill>
                        <a:latin typeface="Cambria Math" panose="02040503050406030204" pitchFamily="18" charset="0"/>
                        <a:ea typeface="+mn-ea"/>
                      </a:rPr>
                      <m:t>𝑐</m:t>
                    </m:r>
                    <m:r>
                      <a:rPr lang="en-US" altLang="zh-CN" i="1" dirty="0">
                        <a:solidFill>
                          <a:srgbClr val="000000"/>
                        </a:solidFill>
                        <a:latin typeface="Cambria Math" panose="02040503050406030204" pitchFamily="18" charset="0"/>
                        <a:ea typeface="+mn-ea"/>
                      </a:rPr>
                      <m:t>=</m:t>
                    </m:r>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𝑚</m:t>
                        </m:r>
                      </m:e>
                      <m:sup>
                        <m:r>
                          <a:rPr lang="en-US" altLang="zh-CN" i="1" dirty="0">
                            <a:solidFill>
                              <a:srgbClr val="000000"/>
                            </a:solidFill>
                            <a:latin typeface="Cambria Math" panose="02040503050406030204" pitchFamily="18" charset="0"/>
                          </a:rPr>
                          <m:t>𝑒</m:t>
                        </m:r>
                      </m:sup>
                    </m:sSup>
                    <m:r>
                      <a:rPr lang="en-US" altLang="zh-CN" i="1" dirty="0">
                        <a:solidFill>
                          <a:srgbClr val="000000"/>
                        </a:solidFill>
                        <a:latin typeface="Cambria Math" panose="02040503050406030204" pitchFamily="18" charset="0"/>
                      </a:rPr>
                      <m:t> </m:t>
                    </m:r>
                    <m:r>
                      <m:rPr>
                        <m:sty m:val="p"/>
                      </m:rPr>
                      <a:rPr lang="en-US" altLang="zh-CN" dirty="0">
                        <a:solidFill>
                          <a:srgbClr val="000000"/>
                        </a:solidFill>
                        <a:latin typeface="Cambria Math" panose="02040503050406030204" pitchFamily="18" charset="0"/>
                      </a:rPr>
                      <m:t>mod</m:t>
                    </m:r>
                    <m:r>
                      <a:rPr lang="en-US" altLang="zh-CN" dirty="0">
                        <a:solidFill>
                          <a:srgbClr val="000000"/>
                        </a:solidFill>
                        <a:latin typeface="Cambria Math" panose="02040503050406030204" pitchFamily="18" charset="0"/>
                      </a:rPr>
                      <m:t> </m:t>
                    </m:r>
                    <m:r>
                      <m:rPr>
                        <m:sty m:val="p"/>
                      </m:rPr>
                      <a:rPr lang="en-US" altLang="zh-CN" dirty="0">
                        <a:solidFill>
                          <a:srgbClr val="000000"/>
                        </a:solidFill>
                        <a:latin typeface="Cambria Math" panose="02040503050406030204" pitchFamily="18" charset="0"/>
                      </a:rPr>
                      <m:t>n</m:t>
                    </m:r>
                    <m:r>
                      <a:rPr lang="en-US" altLang="zh-CN" dirty="0">
                        <a:solidFill>
                          <a:srgbClr val="000000"/>
                        </a:solidFill>
                        <a:latin typeface="Cambria Math" panose="02040503050406030204" pitchFamily="18" charset="0"/>
                      </a:rPr>
                      <m:t> </m:t>
                    </m:r>
                  </m:oMath>
                </a14:m>
                <a:r>
                  <a:rPr lang="zh-CN" altLang="en-US" dirty="0">
                    <a:solidFill>
                      <a:srgbClr val="000000"/>
                    </a:solidFill>
                    <a:latin typeface="微软雅黑"/>
                    <a:ea typeface="微软雅黑"/>
                  </a:rPr>
                  <a:t>将明文</a:t>
                </a:r>
                <a:r>
                  <a:rPr lang="en-US" altLang="zh-CN" dirty="0">
                    <a:solidFill>
                      <a:srgbClr val="000000"/>
                    </a:solidFill>
                    <a:latin typeface="微软雅黑"/>
                    <a:ea typeface="微软雅黑"/>
                  </a:rPr>
                  <a:t>m</a:t>
                </a:r>
                <a:r>
                  <a:rPr lang="zh-CN" altLang="en-US" dirty="0">
                    <a:solidFill>
                      <a:srgbClr val="000000"/>
                    </a:solidFill>
                    <a:latin typeface="微软雅黑"/>
                    <a:ea typeface="微软雅黑"/>
                  </a:rPr>
                  <a:t>转变为密文</a:t>
                </a:r>
                <a:r>
                  <a:rPr lang="en-US" altLang="zh-CN" dirty="0">
                    <a:solidFill>
                      <a:srgbClr val="000000"/>
                    </a:solidFill>
                    <a:latin typeface="微软雅黑"/>
                    <a:ea typeface="微软雅黑"/>
                  </a:rPr>
                  <a:t>c</a:t>
                </a:r>
                <a:r>
                  <a:rPr lang="zh-CN" altLang="en-US" dirty="0">
                    <a:solidFill>
                      <a:srgbClr val="000000"/>
                    </a:solidFill>
                    <a:latin typeface="微软雅黑"/>
                    <a:ea typeface="微软雅黑"/>
                  </a:rPr>
                  <a:t>（即：当</a:t>
                </a:r>
                <a14:m>
                  <m:oMath xmlns:m="http://schemas.openxmlformats.org/officeDocument/2006/math">
                    <m:sSup>
                      <m:sSupPr>
                        <m:ctrlPr>
                          <a:rPr lang="en-US" altLang="zh-CN" i="1" dirty="0">
                            <a:solidFill>
                              <a:srgbClr val="000000"/>
                            </a:solidFill>
                            <a:latin typeface="Cambria Math" panose="02040503050406030204" pitchFamily="18" charset="0"/>
                            <a:ea typeface="+mn-ea"/>
                          </a:rPr>
                        </m:ctrlPr>
                      </m:sSupPr>
                      <m:e>
                        <m:r>
                          <a:rPr lang="en-US" altLang="zh-CN" i="1" dirty="0">
                            <a:solidFill>
                              <a:srgbClr val="000000"/>
                            </a:solidFill>
                            <a:latin typeface="Cambria Math" panose="02040503050406030204" pitchFamily="18" charset="0"/>
                            <a:ea typeface="+mn-ea"/>
                          </a:rPr>
                          <m:t>𝑚</m:t>
                        </m:r>
                      </m:e>
                      <m:sup>
                        <m:r>
                          <a:rPr lang="en-US" altLang="zh-CN" i="1" dirty="0">
                            <a:solidFill>
                              <a:srgbClr val="000000"/>
                            </a:solidFill>
                            <a:latin typeface="Cambria Math" panose="02040503050406030204" pitchFamily="18" charset="0"/>
                            <a:ea typeface="+mn-ea"/>
                          </a:rPr>
                          <m:t>𝑒</m:t>
                        </m:r>
                      </m:sup>
                    </m:sSup>
                  </m:oMath>
                </a14:m>
                <a:r>
                  <a:rPr lang="zh-CN" altLang="en-US" dirty="0">
                    <a:solidFill>
                      <a:srgbClr val="000000"/>
                    </a:solidFill>
                    <a:latin typeface="微软雅黑"/>
                    <a:ea typeface="微软雅黑"/>
                  </a:rPr>
                  <a:t>除以</a:t>
                </a:r>
                <a:r>
                  <a:rPr lang="en-US" altLang="zh-CN" dirty="0">
                    <a:solidFill>
                      <a:srgbClr val="000000"/>
                    </a:solidFill>
                    <a:latin typeface="微软雅黑"/>
                    <a:ea typeface="微软雅黑"/>
                  </a:rPr>
                  <a:t>n</a:t>
                </a:r>
                <a:r>
                  <a:rPr lang="zh-CN" altLang="en-US" dirty="0">
                    <a:solidFill>
                      <a:srgbClr val="000000"/>
                    </a:solidFill>
                    <a:latin typeface="微软雅黑"/>
                    <a:ea typeface="微软雅黑"/>
                  </a:rPr>
                  <a:t>所得的余数）。</a:t>
                </a:r>
                <a:endParaRPr lang="en-US" altLang="zh-CN" dirty="0">
                  <a:solidFill>
                    <a:srgbClr val="000000"/>
                  </a:solidFill>
                  <a:latin typeface="微软雅黑"/>
                  <a:ea typeface="微软雅黑"/>
                </a:endParaRPr>
              </a:p>
              <a:p>
                <a:pPr lvl="0">
                  <a:lnSpc>
                    <a:spcPct val="200000"/>
                  </a:lnSpc>
                </a:pPr>
                <a:r>
                  <a:rPr lang="zh-CN" altLang="en-US" b="1" dirty="0">
                    <a:solidFill>
                      <a:srgbClr val="000000"/>
                    </a:solidFill>
                    <a:latin typeface="微软雅黑"/>
                    <a:ea typeface="微软雅黑"/>
                  </a:rPr>
                  <a:t>注意</a:t>
                </a:r>
                <a:r>
                  <a:rPr lang="zh-CN" altLang="en-US" dirty="0">
                    <a:solidFill>
                      <a:srgbClr val="000000"/>
                    </a:solidFill>
                    <a:latin typeface="微软雅黑"/>
                    <a:ea typeface="微软雅黑"/>
                  </a:rPr>
                  <a:t>：</a:t>
                </a:r>
                <a:r>
                  <a:rPr lang="en-US" altLang="zh-CN" dirty="0">
                    <a:solidFill>
                      <a:srgbClr val="000000"/>
                    </a:solidFill>
                    <a:latin typeface="微软雅黑"/>
                    <a:ea typeface="微软雅黑"/>
                  </a:rPr>
                  <a:t>m&lt;n</a:t>
                </a:r>
                <a:r>
                  <a:rPr lang="zh-CN" altLang="en-US" dirty="0">
                    <a:solidFill>
                      <a:srgbClr val="000000"/>
                    </a:solidFill>
                    <a:latin typeface="微软雅黑"/>
                    <a:ea typeface="微软雅黑"/>
                  </a:rPr>
                  <a:t>（如果需要，则分块）</a:t>
                </a:r>
                <a:endParaRPr lang="en-US" altLang="zh-CN" dirty="0">
                  <a:solidFill>
                    <a:srgbClr val="000000"/>
                  </a:solidFill>
                  <a:latin typeface="微软雅黑"/>
                  <a:ea typeface="微软雅黑"/>
                </a:endParaRPr>
              </a:p>
              <a:p>
                <a:pPr lvl="0">
                  <a:lnSpc>
                    <a:spcPct val="200000"/>
                  </a:lnSpc>
                </a:pPr>
                <a:r>
                  <a:rPr lang="zh-CN" altLang="en-US" b="1" dirty="0">
                    <a:solidFill>
                      <a:srgbClr val="000000"/>
                    </a:solidFill>
                    <a:latin typeface="微软雅黑"/>
                    <a:ea typeface="微软雅黑"/>
                  </a:rPr>
                  <a:t>解密</a:t>
                </a:r>
                <a:r>
                  <a:rPr lang="zh-CN" altLang="en-US" dirty="0">
                    <a:solidFill>
                      <a:srgbClr val="000000"/>
                    </a:solidFill>
                    <a:latin typeface="微软雅黑"/>
                    <a:ea typeface="微软雅黑"/>
                    <a:sym typeface="Wingdings" panose="05000000000000000000" pitchFamily="2" charset="2"/>
                  </a:rPr>
                  <a:t>：</a:t>
                </a:r>
                <a14:m>
                  <m:oMath xmlns:m="http://schemas.openxmlformats.org/officeDocument/2006/math">
                    <m:r>
                      <a:rPr lang="en-US" altLang="zh-CN" i="1">
                        <a:solidFill>
                          <a:srgbClr val="000000"/>
                        </a:solidFill>
                        <a:latin typeface="Cambria Math" panose="02040503050406030204" pitchFamily="18" charset="0"/>
                        <a:ea typeface="+mn-ea"/>
                        <a:sym typeface="Wingdings" panose="05000000000000000000" pitchFamily="2" charset="2"/>
                      </a:rPr>
                      <m:t>𝑚</m:t>
                    </m:r>
                    <m:r>
                      <a:rPr lang="en-US" altLang="zh-CN" i="1">
                        <a:solidFill>
                          <a:srgbClr val="000000"/>
                        </a:solidFill>
                        <a:latin typeface="Cambria Math" panose="02040503050406030204" pitchFamily="18" charset="0"/>
                        <a:ea typeface="+mn-ea"/>
                        <a:sym typeface="Wingdings" panose="05000000000000000000" pitchFamily="2" charset="2"/>
                      </a:rPr>
                      <m:t>=</m:t>
                    </m:r>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𝑐</m:t>
                        </m:r>
                      </m:e>
                      <m:sup>
                        <m:r>
                          <a:rPr lang="en-US" altLang="zh-CN" i="1" dirty="0">
                            <a:solidFill>
                              <a:srgbClr val="000000"/>
                            </a:solidFill>
                            <a:latin typeface="Cambria Math" panose="02040503050406030204" pitchFamily="18" charset="0"/>
                          </a:rPr>
                          <m:t>𝑑</m:t>
                        </m:r>
                      </m:sup>
                    </m:sSup>
                    <m:r>
                      <a:rPr lang="en-US" altLang="zh-CN" i="1" dirty="0">
                        <a:solidFill>
                          <a:srgbClr val="000000"/>
                        </a:solidFill>
                        <a:latin typeface="Cambria Math" panose="02040503050406030204" pitchFamily="18" charset="0"/>
                      </a:rPr>
                      <m:t> </m:t>
                    </m:r>
                    <m:r>
                      <m:rPr>
                        <m:sty m:val="p"/>
                      </m:rPr>
                      <a:rPr lang="en-US" altLang="zh-CN" i="1" dirty="0">
                        <a:solidFill>
                          <a:srgbClr val="000000"/>
                        </a:solidFill>
                        <a:latin typeface="Cambria Math" panose="02040503050406030204" pitchFamily="18" charset="0"/>
                      </a:rPr>
                      <m:t>mod</m:t>
                    </m:r>
                    <m:r>
                      <a:rPr lang="en-US" altLang="zh-CN" dirty="0">
                        <a:solidFill>
                          <a:srgbClr val="000000"/>
                        </a:solidFill>
                        <a:latin typeface="Cambria Math" panose="02040503050406030204" pitchFamily="18" charset="0"/>
                      </a:rPr>
                      <m:t> </m:t>
                    </m:r>
                    <m:r>
                      <m:rPr>
                        <m:sty m:val="p"/>
                      </m:rPr>
                      <a:rPr lang="en-US" altLang="zh-CN" dirty="0">
                        <a:solidFill>
                          <a:srgbClr val="000000"/>
                        </a:solidFill>
                        <a:latin typeface="Cambria Math" panose="02040503050406030204" pitchFamily="18" charset="0"/>
                      </a:rPr>
                      <m:t>n</m:t>
                    </m:r>
                  </m:oMath>
                </a14:m>
                <a:r>
                  <a:rPr lang="zh-CN" altLang="en-US" dirty="0">
                    <a:solidFill>
                      <a:srgbClr val="000000"/>
                    </a:solidFill>
                    <a:latin typeface="微软雅黑"/>
                    <a:ea typeface="微软雅黑"/>
                    <a:sym typeface="Wingdings" panose="05000000000000000000" pitchFamily="2" charset="2"/>
                  </a:rPr>
                  <a:t>（即：</a:t>
                </a:r>
                <a:r>
                  <a:rPr lang="en-US" altLang="zh-CN" dirty="0">
                    <a:solidFill>
                      <a:srgbClr val="000000"/>
                    </a:solidFill>
                    <a:latin typeface="Arial" panose="020B0604020202020204" pitchFamily="34" charset="0"/>
                  </a:rPr>
                  <a:t> </a:t>
                </a:r>
                <a14:m>
                  <m:oMath xmlns:m="http://schemas.openxmlformats.org/officeDocument/2006/math">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𝑐</m:t>
                        </m:r>
                      </m:e>
                      <m:sup>
                        <m:r>
                          <a:rPr lang="en-US" altLang="zh-CN" i="1" dirty="0">
                            <a:solidFill>
                              <a:srgbClr val="000000"/>
                            </a:solidFill>
                            <a:latin typeface="Cambria Math" panose="02040503050406030204" pitchFamily="18" charset="0"/>
                          </a:rPr>
                          <m:t>𝑑</m:t>
                        </m:r>
                      </m:sup>
                    </m:sSup>
                  </m:oMath>
                </a14:m>
                <a:r>
                  <a:rPr lang="zh-CN" altLang="en-US" dirty="0">
                    <a:solidFill>
                      <a:srgbClr val="000000"/>
                    </a:solidFill>
                    <a:latin typeface="微软雅黑"/>
                    <a:ea typeface="微软雅黑"/>
                    <a:sym typeface="Wingdings" panose="05000000000000000000" pitchFamily="2" charset="2"/>
                  </a:rPr>
                  <a:t>除以</a:t>
                </a:r>
                <a:r>
                  <a:rPr lang="en-US" altLang="zh-CN" dirty="0">
                    <a:solidFill>
                      <a:srgbClr val="000000"/>
                    </a:solidFill>
                    <a:latin typeface="微软雅黑"/>
                    <a:ea typeface="微软雅黑"/>
                    <a:sym typeface="Wingdings" panose="05000000000000000000" pitchFamily="2" charset="2"/>
                  </a:rPr>
                  <a:t>n</a:t>
                </a:r>
                <a:r>
                  <a:rPr lang="zh-CN" altLang="en-US" dirty="0">
                    <a:solidFill>
                      <a:srgbClr val="000000"/>
                    </a:solidFill>
                    <a:latin typeface="微软雅黑"/>
                    <a:ea typeface="微软雅黑"/>
                    <a:sym typeface="Wingdings" panose="05000000000000000000" pitchFamily="2" charset="2"/>
                  </a:rPr>
                  <a:t>所得的余数）。</a:t>
                </a:r>
                <a:endParaRPr lang="en-US" altLang="zh-CN" dirty="0">
                  <a:solidFill>
                    <a:srgbClr val="000000"/>
                  </a:solidFill>
                  <a:latin typeface="微软雅黑"/>
                  <a:ea typeface="微软雅黑"/>
                  <a:sym typeface="Wingdings" panose="05000000000000000000" pitchFamily="2" charset="2"/>
                </a:endParaRPr>
              </a:p>
            </p:txBody>
          </p:sp>
        </mc:Choice>
        <mc:Fallback xmlns="">
          <p:sp>
            <p:nvSpPr>
              <p:cNvPr id="3" name="矩形 2">
                <a:extLst>
                  <a:ext uri="{FF2B5EF4-FFF2-40B4-BE49-F238E27FC236}">
                    <a16:creationId xmlns:a16="http://schemas.microsoft.com/office/drawing/2014/main" id="{FE093D17-D147-774B-90DA-4408CCD1F25C}"/>
                  </a:ext>
                </a:extLst>
              </p:cNvPr>
              <p:cNvSpPr>
                <a:spLocks noRot="1" noChangeAspect="1" noMove="1" noResize="1" noEditPoints="1" noAdjustHandles="1" noChangeArrowheads="1" noChangeShapeType="1" noTextEdit="1"/>
              </p:cNvSpPr>
              <p:nvPr/>
            </p:nvSpPr>
            <p:spPr>
              <a:xfrm>
                <a:off x="611560" y="1836224"/>
                <a:ext cx="8136904" cy="2231508"/>
              </a:xfrm>
              <a:prstGeom prst="rect">
                <a:avLst/>
              </a:prstGeom>
              <a:blipFill>
                <a:blip r:embed="rId3"/>
                <a:stretch>
                  <a:fillRect l="-624" r="-156" b="-3390"/>
                </a:stretch>
              </a:blipFill>
            </p:spPr>
            <p:txBody>
              <a:bodyPr/>
              <a:lstStyle/>
              <a:p>
                <a:r>
                  <a:rPr lang="zh-CN" altLang="en-US">
                    <a:noFill/>
                  </a:rPr>
                  <a:t> </a:t>
                </a:r>
              </a:p>
            </p:txBody>
          </p:sp>
        </mc:Fallback>
      </mc:AlternateContent>
      <p:sp>
        <p:nvSpPr>
          <p:cNvPr id="12" name="矩形: 圆角 10">
            <a:extLst>
              <a:ext uri="{FF2B5EF4-FFF2-40B4-BE49-F238E27FC236}">
                <a16:creationId xmlns:a16="http://schemas.microsoft.com/office/drawing/2014/main" id="{ABC7D79A-9F3E-EB4B-BAF9-F4B1D9D607D8}"/>
              </a:ext>
            </a:extLst>
          </p:cNvPr>
          <p:cNvSpPr/>
          <p:nvPr/>
        </p:nvSpPr>
        <p:spPr>
          <a:xfrm>
            <a:off x="1248569" y="4800600"/>
            <a:ext cx="6646862" cy="1209675"/>
          </a:xfrm>
          <a:prstGeom prst="roundRect">
            <a:avLst>
              <a:gd name="adj" fmla="val 26447"/>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C</a:t>
            </a:r>
            <a:endParaRPr lang="zh-CN" altLang="en-US" dirty="0"/>
          </a:p>
        </p:txBody>
      </p:sp>
      <p:sp>
        <p:nvSpPr>
          <p:cNvPr id="13" name="文本框 12">
            <a:extLst>
              <a:ext uri="{FF2B5EF4-FFF2-40B4-BE49-F238E27FC236}">
                <a16:creationId xmlns:a16="http://schemas.microsoft.com/office/drawing/2014/main" id="{B3CA24E5-1C9A-D547-BE4D-3508C8D2B330}"/>
              </a:ext>
            </a:extLst>
          </p:cNvPr>
          <p:cNvSpPr txBox="1"/>
          <p:nvPr/>
        </p:nvSpPr>
        <p:spPr>
          <a:xfrm>
            <a:off x="1524794" y="5024438"/>
            <a:ext cx="1860550" cy="461962"/>
          </a:xfrm>
          <a:prstGeom prst="rect">
            <a:avLst/>
          </a:prstGeom>
          <a:noFill/>
        </p:spPr>
        <p:txBody>
          <a:bodyPr>
            <a:spAutoFit/>
          </a:bodyPr>
          <a:lstStyle/>
          <a:p>
            <a:pPr>
              <a:defRPr/>
            </a:pPr>
            <a:r>
              <a:rPr lang="zh-CN" altLang="en-US" sz="2400" b="1" dirty="0">
                <a:solidFill>
                  <a:srgbClr val="002060"/>
                </a:solidFill>
                <a:latin typeface="+mn-ea"/>
                <a:ea typeface="+mn-ea"/>
              </a:rPr>
              <a:t>核心思想：</a:t>
            </a:r>
          </a:p>
        </p:txBody>
      </p:sp>
      <p:pic>
        <p:nvPicPr>
          <p:cNvPr id="14" name="图片 9">
            <a:extLst>
              <a:ext uri="{FF2B5EF4-FFF2-40B4-BE49-F238E27FC236}">
                <a16:creationId xmlns:a16="http://schemas.microsoft.com/office/drawing/2014/main" id="{9CC9BA64-BDD6-AB44-9258-EBC23AB90E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031" y="4948238"/>
            <a:ext cx="42179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52603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2" name="矩形 1">
            <a:extLst>
              <a:ext uri="{FF2B5EF4-FFF2-40B4-BE49-F238E27FC236}">
                <a16:creationId xmlns:a16="http://schemas.microsoft.com/office/drawing/2014/main" id="{6242C91E-DE3F-514A-B78C-052DE704D8C5}"/>
              </a:ext>
            </a:extLst>
          </p:cNvPr>
          <p:cNvSpPr/>
          <p:nvPr/>
        </p:nvSpPr>
        <p:spPr>
          <a:xfrm>
            <a:off x="539552" y="1340768"/>
            <a:ext cx="1146468" cy="461665"/>
          </a:xfrm>
          <a:prstGeom prst="rect">
            <a:avLst/>
          </a:prstGeom>
        </p:spPr>
        <p:txBody>
          <a:bodyPr wrap="none">
            <a:spAutoFit/>
          </a:bodyPr>
          <a:lstStyle/>
          <a:p>
            <a:pPr marL="342900" lvl="0" indent="-342900" algn="just">
              <a:buFont typeface="Wingdings" pitchFamily="2" charset="2"/>
              <a:buChar char="n"/>
            </a:pPr>
            <a:r>
              <a:rPr lang="zh-CN" altLang="en-US" sz="2400" dirty="0">
                <a:solidFill>
                  <a:srgbClr val="000000"/>
                </a:solidFill>
                <a:latin typeface="Microsoft YaHei" panose="020B0503020204020204" pitchFamily="34" charset="-122"/>
                <a:ea typeface="Microsoft YaHei" panose="020B0503020204020204" pitchFamily="34" charset="-122"/>
              </a:rPr>
              <a:t>证明</a:t>
            </a: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76DE434-A5E1-4D44-8FA7-6BE50E106D2C}"/>
                  </a:ext>
                </a:extLst>
              </p:cNvPr>
              <p:cNvSpPr txBox="1"/>
              <p:nvPr/>
            </p:nvSpPr>
            <p:spPr>
              <a:xfrm>
                <a:off x="571500" y="2245073"/>
                <a:ext cx="8001000" cy="4496295"/>
              </a:xfrm>
              <a:prstGeom prst="rect">
                <a:avLst/>
              </a:prstGeom>
              <a:noFill/>
            </p:spPr>
            <p:txBody>
              <a:bodyPr wrap="square" rtlCol="0">
                <a:spAutoFit/>
              </a:bodyPr>
              <a:lstStyle/>
              <a:p>
                <a:pPr>
                  <a:lnSpc>
                    <a:spcPct val="200000"/>
                  </a:lnSpc>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由</a:t>
                </a:r>
                <a:r>
                  <a:rPr lang="zh-CN" altLang="en-US" sz="2000" b="1" dirty="0">
                    <a:solidFill>
                      <a:srgbClr val="000000"/>
                    </a:solidFill>
                    <a:latin typeface="Times New Roman" panose="02020603050405020304" pitchFamily="18" charset="0"/>
                    <a:ea typeface="微软雅黑"/>
                    <a:cs typeface="Times New Roman" panose="02020603050405020304" pitchFamily="18" charset="0"/>
                  </a:rPr>
                  <a:t>欧拉定理</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得出：</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a:lnSpc>
                    <a:spcPct val="200000"/>
                  </a:lnSpc>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当</a:t>
                </a:r>
                <a14:m>
                  <m:oMath xmlns:m="http://schemas.openxmlformats.org/officeDocument/2006/math">
                    <m:func>
                      <m:funcPr>
                        <m:ctrlPr>
                          <a:rPr lang="en-US" altLang="zh-CN" sz="2000" i="1" dirty="0" smtClean="0">
                            <a:solidFill>
                              <a:srgbClr val="000000"/>
                            </a:solidFill>
                            <a:latin typeface="Cambria Math" panose="02040503050406030204" pitchFamily="18" charset="0"/>
                            <a:ea typeface="+mn-ea"/>
                          </a:rPr>
                        </m:ctrlPr>
                      </m:funcPr>
                      <m:fName>
                        <m:r>
                          <m:rPr>
                            <m:sty m:val="p"/>
                          </m:rPr>
                          <a:rPr lang="en-US" altLang="zh-CN" sz="2000" dirty="0" smtClean="0">
                            <a:solidFill>
                              <a:srgbClr val="000000"/>
                            </a:solidFill>
                            <a:latin typeface="Cambria Math" panose="02040503050406030204" pitchFamily="18" charset="0"/>
                            <a:ea typeface="+mn-ea"/>
                          </a:rPr>
                          <m:t>gcd</m:t>
                        </m:r>
                      </m:fName>
                      <m:e>
                        <m:d>
                          <m:dPr>
                            <m:ctrlPr>
                              <a:rPr lang="en-US" altLang="zh-CN" sz="2000" i="1" dirty="0" smtClean="0">
                                <a:solidFill>
                                  <a:srgbClr val="000000"/>
                                </a:solidFill>
                                <a:latin typeface="Cambria Math" panose="02040503050406030204" pitchFamily="18" charset="0"/>
                                <a:ea typeface="+mn-ea"/>
                              </a:rPr>
                            </m:ctrlPr>
                          </m:dPr>
                          <m:e>
                            <m:r>
                              <a:rPr lang="en-US" altLang="zh-CN" sz="2000" i="1" dirty="0" smtClean="0">
                                <a:solidFill>
                                  <a:srgbClr val="000000"/>
                                </a:solidFill>
                                <a:latin typeface="Cambria Math" panose="02040503050406030204" pitchFamily="18" charset="0"/>
                                <a:ea typeface="+mn-ea"/>
                              </a:rPr>
                              <m:t>𝑎</m:t>
                            </m:r>
                            <m:r>
                              <a:rPr lang="en-US" altLang="zh-CN" sz="2000" i="1" dirty="0" smtClean="0">
                                <a:solidFill>
                                  <a:srgbClr val="000000"/>
                                </a:solidFill>
                                <a:latin typeface="Cambria Math" panose="02040503050406030204" pitchFamily="18" charset="0"/>
                                <a:ea typeface="+mn-ea"/>
                              </a:rPr>
                              <m:t>,</m:t>
                            </m:r>
                            <m:r>
                              <a:rPr lang="en-US" altLang="zh-CN" sz="2000" i="1" dirty="0" smtClean="0">
                                <a:solidFill>
                                  <a:srgbClr val="000000"/>
                                </a:solidFill>
                                <a:latin typeface="Cambria Math" panose="02040503050406030204" pitchFamily="18" charset="0"/>
                                <a:ea typeface="+mn-ea"/>
                              </a:rPr>
                              <m:t>𝑛</m:t>
                            </m:r>
                          </m:e>
                        </m:d>
                      </m:e>
                    </m:func>
                    <m:r>
                      <a:rPr lang="en-US" altLang="zh-CN" sz="2000" i="1" dirty="0" smtClean="0">
                        <a:solidFill>
                          <a:srgbClr val="000000"/>
                        </a:solidFill>
                        <a:latin typeface="Cambria Math" panose="02040503050406030204" pitchFamily="18" charset="0"/>
                        <a:ea typeface="+mn-ea"/>
                      </a:rPr>
                      <m:t>=1</m:t>
                    </m:r>
                  </m:oMath>
                </a14:m>
                <a:r>
                  <a:rPr lang="zh-CN" altLang="en-US" sz="2000" dirty="0">
                    <a:solidFill>
                      <a:srgbClr val="000000"/>
                    </a:solidFill>
                    <a:latin typeface="Times New Roman" panose="02020603050405020304" pitchFamily="18" charset="0"/>
                    <a:ea typeface="微软雅黑"/>
                    <a:cs typeface="Times New Roman" panose="02020603050405020304" pitchFamily="18" charset="0"/>
                  </a:rPr>
                  <a:t>时（</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a, n</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互素），</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a</a:t>
                </a:r>
                <a:r>
                  <a:rPr lang="en-US" altLang="zh-CN" sz="2400"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baseline="30000" dirty="0">
                    <a:solidFill>
                      <a:srgbClr val="C00000"/>
                    </a:solidFill>
                    <a:latin typeface="Times New Roman" panose="02020603050405020304" pitchFamily="18" charset="0"/>
                    <a:cs typeface="Times New Roman" panose="02020603050405020304" pitchFamily="18" charset="0"/>
                  </a:rPr>
                  <a:t>(n)</a:t>
                </a:r>
                <a:r>
                  <a:rPr lang="en-AU" altLang="zh-CN" sz="2000" dirty="0">
                    <a:solidFill>
                      <a:srgbClr val="C00000"/>
                    </a:solidFill>
                    <a:latin typeface="Times New Roman" panose="02020603050405020304" pitchFamily="18" charset="0"/>
                    <a:cs typeface="Times New Roman" panose="02020603050405020304" pitchFamily="18" charset="0"/>
                  </a:rPr>
                  <a:t> mod n = 1.</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a:lnSpc>
                    <a:spcPct val="200000"/>
                  </a:lnSpc>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在</a:t>
                </a:r>
                <a:r>
                  <a:rPr lang="en-US" altLang="zh-CN" sz="2000" b="1" dirty="0">
                    <a:solidFill>
                      <a:srgbClr val="000000"/>
                    </a:solidFill>
                    <a:latin typeface="Times New Roman" panose="02020603050405020304" pitchFamily="18" charset="0"/>
                    <a:ea typeface="微软雅黑"/>
                    <a:cs typeface="Times New Roman" panose="02020603050405020304" pitchFamily="18" charset="0"/>
                  </a:rPr>
                  <a:t>RSA</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中有：</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a:lnSpc>
                    <a:spcPct val="150000"/>
                  </a:lnSpc>
                </a:pPr>
                <a:r>
                  <a:rPr lang="en-US" altLang="zh-CN" sz="2000" dirty="0">
                    <a:solidFill>
                      <a:srgbClr val="000000"/>
                    </a:solidFill>
                    <a:latin typeface="Times New Roman" panose="02020603050405020304" pitchFamily="18" charset="0"/>
                    <a:ea typeface="微软雅黑"/>
                    <a:cs typeface="Times New Roman" panose="02020603050405020304" pitchFamily="18" charset="0"/>
                  </a:rPr>
                  <a:t>1. </a:t>
                </a:r>
                <a14:m>
                  <m:oMath xmlns:m="http://schemas.openxmlformats.org/officeDocument/2006/math">
                    <m:r>
                      <a:rPr lang="en-US" altLang="zh-CN" sz="2000" i="1" dirty="0" smtClean="0">
                        <a:solidFill>
                          <a:srgbClr val="000000"/>
                        </a:solidFill>
                        <a:latin typeface="Cambria Math" panose="02040503050406030204" pitchFamily="18" charset="0"/>
                        <a:ea typeface="+mn-ea"/>
                      </a:rPr>
                      <m:t>𝑛</m:t>
                    </m:r>
                    <m:r>
                      <a:rPr lang="en-US" altLang="zh-CN" sz="2000" i="1" smtClean="0">
                        <a:solidFill>
                          <a:srgbClr val="000000"/>
                        </a:solidFill>
                        <a:latin typeface="Cambria Math" panose="02040503050406030204" pitchFamily="18" charset="0"/>
                        <a:ea typeface="+mn-ea"/>
                      </a:rPr>
                      <m:t>=</m:t>
                    </m:r>
                    <m:r>
                      <a:rPr lang="en-US" altLang="zh-CN" sz="2000" i="1" smtClean="0">
                        <a:solidFill>
                          <a:srgbClr val="000000"/>
                        </a:solidFill>
                        <a:latin typeface="Cambria Math" panose="02040503050406030204" pitchFamily="18" charset="0"/>
                        <a:ea typeface="+mn-ea"/>
                      </a:rPr>
                      <m:t>𝑝</m:t>
                    </m:r>
                    <m:r>
                      <a:rPr lang="en-US" altLang="zh-CN" sz="2000" i="1" smtClean="0">
                        <a:solidFill>
                          <a:srgbClr val="000000"/>
                        </a:solidFill>
                        <a:latin typeface="Cambria Math" panose="02040503050406030204" pitchFamily="18" charset="0"/>
                        <a:ea typeface="Cambria Math" panose="02040503050406030204" pitchFamily="18" charset="0"/>
                      </a:rPr>
                      <m:t>∙</m:t>
                    </m:r>
                    <m:r>
                      <a:rPr lang="en-US" altLang="zh-CN" sz="2000" i="1" smtClean="0">
                        <a:solidFill>
                          <a:srgbClr val="000000"/>
                        </a:solidFill>
                        <a:latin typeface="Cambria Math" panose="02040503050406030204" pitchFamily="18" charset="0"/>
                        <a:ea typeface="Cambria Math" panose="02040503050406030204" pitchFamily="18" charset="0"/>
                      </a:rPr>
                      <m:t>𝑞</m:t>
                    </m:r>
                  </m:oMath>
                </a14:m>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a:lnSpc>
                    <a:spcPct val="150000"/>
                  </a:lnSpc>
                </a:pPr>
                <a:r>
                  <a:rPr lang="en-US" altLang="zh-CN" sz="2000" dirty="0">
                    <a:solidFill>
                      <a:srgbClr val="000000"/>
                    </a:solidFill>
                    <a:latin typeface="Times New Roman" panose="02020603050405020304" pitchFamily="18" charset="0"/>
                    <a:ea typeface="微软雅黑"/>
                    <a:cs typeface="Times New Roman" panose="02020603050405020304" pitchFamily="18" charset="0"/>
                  </a:rPr>
                  <a:t>2. </a:t>
                </a:r>
                <a:r>
                  <a:rPr lang="en-US" altLang="zh-CN"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dirty="0">
                    <a:solidFill>
                      <a:srgbClr val="C00000"/>
                    </a:solidFill>
                    <a:latin typeface="Times New Roman" panose="02020603050405020304" pitchFamily="18" charset="0"/>
                    <a:cs typeface="Times New Roman" panose="02020603050405020304" pitchFamily="18" charset="0"/>
                  </a:rPr>
                  <a:t>(n)</a:t>
                </a:r>
                <a14:m>
                  <m:oMath xmlns:m="http://schemas.openxmlformats.org/officeDocument/2006/math">
                    <m:r>
                      <a:rPr lang="en-US" altLang="zh-CN" sz="2000" i="1">
                        <a:solidFill>
                          <a:srgbClr val="000000"/>
                        </a:solidFill>
                        <a:latin typeface="Cambria Math" panose="02040503050406030204" pitchFamily="18" charset="0"/>
                      </a:rPr>
                      <m:t>=</m:t>
                    </m:r>
                    <m:r>
                      <a:rPr lang="en-US" altLang="zh-CN" sz="2000" i="1" smtClean="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𝑝</m:t>
                    </m:r>
                    <m:r>
                      <a:rPr lang="en-US" altLang="zh-CN" sz="2000" i="1" smtClean="0">
                        <a:solidFill>
                          <a:srgbClr val="000000"/>
                        </a:solidFill>
                        <a:latin typeface="Cambria Math" panose="02040503050406030204" pitchFamily="18" charset="0"/>
                      </a:rPr>
                      <m:t>−1)</m:t>
                    </m:r>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i="1" smtClean="0">
                        <a:solidFill>
                          <a:srgbClr val="000000"/>
                        </a:solidFill>
                        <a:latin typeface="Cambria Math" panose="02040503050406030204" pitchFamily="18" charset="0"/>
                        <a:ea typeface="Cambria Math" panose="02040503050406030204" pitchFamily="18" charset="0"/>
                      </a:rPr>
                      <m:t>(</m:t>
                    </m:r>
                    <m:r>
                      <a:rPr lang="en-US" altLang="zh-CN" sz="2000" i="1">
                        <a:solidFill>
                          <a:srgbClr val="000000"/>
                        </a:solidFill>
                        <a:latin typeface="Cambria Math" panose="02040503050406030204" pitchFamily="18" charset="0"/>
                        <a:ea typeface="Cambria Math" panose="02040503050406030204" pitchFamily="18" charset="0"/>
                      </a:rPr>
                      <m:t>𝑞</m:t>
                    </m:r>
                    <m:r>
                      <a:rPr lang="en-US" altLang="zh-CN" sz="2000" i="1" smtClean="0">
                        <a:solidFill>
                          <a:srgbClr val="000000"/>
                        </a:solidFill>
                        <a:latin typeface="Cambria Math" panose="02040503050406030204" pitchFamily="18" charset="0"/>
                        <a:ea typeface="Cambria Math" panose="02040503050406030204" pitchFamily="18" charset="0"/>
                      </a:rPr>
                      <m:t>−1)</m:t>
                    </m:r>
                  </m:oMath>
                </a14:m>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a:lnSpc>
                    <a:spcPct val="150000"/>
                  </a:lnSpc>
                </a:pPr>
                <a:r>
                  <a:rPr lang="en-US" altLang="zh-CN" sz="2000" dirty="0">
                    <a:solidFill>
                      <a:srgbClr val="000000"/>
                    </a:solidFill>
                    <a:latin typeface="Times New Roman" panose="02020603050405020304" pitchFamily="18" charset="0"/>
                    <a:ea typeface="微软雅黑"/>
                    <a:cs typeface="Times New Roman" panose="02020603050405020304" pitchFamily="18" charset="0"/>
                  </a:rPr>
                  <a:t>3.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选择整数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和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d</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d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为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关于模 </a:t>
                </a:r>
                <a:r>
                  <a:rPr lang="en-US" altLang="zh-CN"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dirty="0">
                    <a:solidFill>
                      <a:srgbClr val="C00000"/>
                    </a:solidFill>
                    <a:latin typeface="Times New Roman" panose="02020603050405020304" pitchFamily="18" charset="0"/>
                    <a:cs typeface="Times New Roman" panose="02020603050405020304" pitchFamily="18" charset="0"/>
                  </a:rPr>
                  <a:t>(n)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的逆元</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模反元素</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a:lnSpc>
                    <a:spcPct val="150000"/>
                  </a:lnSpc>
                </a:pPr>
                <a:r>
                  <a:rPr lang="en-US" altLang="zh-CN" sz="2000" dirty="0">
                    <a:solidFill>
                      <a:srgbClr val="000000"/>
                    </a:solidFill>
                    <a:latin typeface="Times New Roman" panose="02020603050405020304" pitchFamily="18" charset="0"/>
                    <a:ea typeface="微软雅黑"/>
                    <a:cs typeface="Times New Roman" panose="02020603050405020304" pitchFamily="18" charset="0"/>
                  </a:rPr>
                  <a:t>4.</a:t>
                </a:r>
                <a:r>
                  <a:rPr lang="en-US" altLang="zh-CN"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000" i="1" smtClean="0">
                        <a:solidFill>
                          <a:srgbClr val="000000"/>
                        </a:solidFill>
                        <a:latin typeface="Cambria Math" panose="02040503050406030204" pitchFamily="18" charset="0"/>
                      </a:rPr>
                      <m:t>𝑒</m:t>
                    </m:r>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i="1" smtClean="0">
                        <a:solidFill>
                          <a:srgbClr val="000000"/>
                        </a:solidFill>
                        <a:latin typeface="Cambria Math" panose="02040503050406030204" pitchFamily="18" charset="0"/>
                        <a:ea typeface="Cambria Math" panose="02040503050406030204" pitchFamily="18" charset="0"/>
                      </a:rPr>
                      <m:t>𝑑</m:t>
                    </m:r>
                    <m:r>
                      <a:rPr lang="en-US" altLang="zh-CN" sz="2000" i="1" smtClean="0">
                        <a:solidFill>
                          <a:srgbClr val="000000"/>
                        </a:solidFill>
                        <a:latin typeface="Cambria Math" panose="02040503050406030204" pitchFamily="18" charset="0"/>
                        <a:ea typeface="Cambria Math" panose="02040503050406030204" pitchFamily="18" charset="0"/>
                      </a:rPr>
                      <m:t>=1+</m:t>
                    </m:r>
                    <m:r>
                      <a:rPr lang="en-US" altLang="zh-CN" sz="2000" i="1" smtClean="0">
                        <a:solidFill>
                          <a:srgbClr val="000000"/>
                        </a:solidFill>
                        <a:latin typeface="Cambria Math" panose="02040503050406030204" pitchFamily="18" charset="0"/>
                        <a:ea typeface="Cambria Math" panose="02040503050406030204" pitchFamily="18" charset="0"/>
                      </a:rPr>
                      <m:t>𝑘</m:t>
                    </m:r>
                    <m:r>
                      <a:rPr lang="en-US" altLang="zh-CN" sz="2000" i="1" smtClean="0">
                        <a:solidFill>
                          <a:srgbClr val="C00000"/>
                        </a:solidFill>
                        <a:latin typeface="Cambria Math" panose="02040503050406030204" pitchFamily="18" charset="0"/>
                        <a:ea typeface="Cambria Math" panose="02040503050406030204" pitchFamily="18" charset="0"/>
                      </a:rPr>
                      <m:t>∙</m:t>
                    </m:r>
                    <m:r>
                      <m:rPr>
                        <m:nor/>
                      </m:rPr>
                      <a:rPr lang="en-US" altLang="zh-CN"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m:t></m:t>
                    </m:r>
                    <m:r>
                      <m:rPr>
                        <m:nor/>
                      </m:rPr>
                      <a:rPr lang="en-AU" altLang="zh-CN" sz="2000" dirty="0">
                        <a:solidFill>
                          <a:srgbClr val="C00000"/>
                        </a:solidFill>
                        <a:latin typeface="Times New Roman" panose="02020603050405020304" pitchFamily="18" charset="0"/>
                        <a:cs typeface="Times New Roman" panose="02020603050405020304" pitchFamily="18" charset="0"/>
                      </a:rPr>
                      <m:t>(</m:t>
                    </m:r>
                    <m:r>
                      <m:rPr>
                        <m:nor/>
                      </m:rPr>
                      <a:rPr lang="en-AU" altLang="zh-CN" sz="2000" dirty="0">
                        <a:solidFill>
                          <a:srgbClr val="C00000"/>
                        </a:solidFill>
                        <a:latin typeface="Times New Roman" panose="02020603050405020304" pitchFamily="18" charset="0"/>
                        <a:cs typeface="Times New Roman" panose="02020603050405020304" pitchFamily="18" charset="0"/>
                      </a:rPr>
                      <m:t>n</m:t>
                    </m:r>
                    <m:r>
                      <m:rPr>
                        <m:nor/>
                      </m:rPr>
                      <a:rPr lang="en-AU" altLang="zh-CN" sz="2000" dirty="0">
                        <a:solidFill>
                          <a:srgbClr val="C00000"/>
                        </a:solidFill>
                        <a:latin typeface="Times New Roman" panose="02020603050405020304" pitchFamily="18" charset="0"/>
                        <a:cs typeface="Times New Roman" panose="02020603050405020304" pitchFamily="18" charset="0"/>
                      </a:rPr>
                      <m:t>)</m:t>
                    </m:r>
                    <m:r>
                      <a:rPr lang="en-US" altLang="zh-CN" sz="2000" i="1" dirty="0" smtClean="0">
                        <a:solidFill>
                          <a:srgbClr val="C00000"/>
                        </a:solidFill>
                        <a:latin typeface="Cambria Math" panose="02040503050406030204" pitchFamily="18" charset="0"/>
                        <a:cs typeface="Times New Roman" panose="02020603050405020304" pitchFamily="18" charset="0"/>
                      </a:rPr>
                      <m:t> </m:t>
                    </m:r>
                    <m:r>
                      <a:rPr lang="en-US" altLang="zh-CN" sz="2000" i="1" smtClean="0">
                        <a:solidFill>
                          <a:srgbClr val="000000"/>
                        </a:solidFill>
                        <a:latin typeface="Cambria Math" panose="02040503050406030204" pitchFamily="18" charset="0"/>
                        <a:ea typeface="Cambria Math" panose="02040503050406030204" pitchFamily="18" charset="0"/>
                      </a:rPr>
                      <m:t>(</m:t>
                    </m:r>
                    <m:r>
                      <a:rPr lang="en-US" altLang="zh-CN" sz="2000" i="1" smtClean="0">
                        <a:solidFill>
                          <a:srgbClr val="000000"/>
                        </a:solidFill>
                        <a:latin typeface="Cambria Math" panose="02040503050406030204" pitchFamily="18" charset="0"/>
                        <a:ea typeface="Cambria Math" panose="02040503050406030204" pitchFamily="18" charset="0"/>
                      </a:rPr>
                      <m:t>𝑘</m:t>
                    </m:r>
                    <m:r>
                      <a:rPr lang="en-US" altLang="zh-CN" sz="2000" i="1" smtClean="0">
                        <a:solidFill>
                          <a:srgbClr val="000000"/>
                        </a:solidFill>
                        <a:latin typeface="Cambria Math" panose="02040503050406030204" pitchFamily="18" charset="0"/>
                        <a:ea typeface="Cambria Math" panose="02040503050406030204" pitchFamily="18" charset="0"/>
                      </a:rPr>
                      <m:t>&gt;0,</m:t>
                    </m:r>
                    <m:r>
                      <a:rPr lang="en-US" altLang="zh-CN" sz="2000" i="1" smtClean="0">
                        <a:solidFill>
                          <a:srgbClr val="000000"/>
                        </a:solidFill>
                        <a:latin typeface="Cambria Math" panose="02040503050406030204" pitchFamily="18" charset="0"/>
                        <a:ea typeface="Cambria Math" panose="02040503050406030204" pitchFamily="18" charset="0"/>
                      </a:rPr>
                      <m:t>𝑘</m:t>
                    </m:r>
                    <m:r>
                      <a:rPr lang="zh-CN" altLang="en-US" sz="2000" i="1" smtClean="0">
                        <a:solidFill>
                          <a:srgbClr val="000000"/>
                        </a:solidFill>
                        <a:latin typeface="Cambria Math" panose="02040503050406030204" pitchFamily="18" charset="0"/>
                        <a:ea typeface="Cambria Math" panose="02040503050406030204" pitchFamily="18" charset="0"/>
                      </a:rPr>
                      <m:t>𝜖</m:t>
                    </m:r>
                    <m:r>
                      <a:rPr lang="en-US" altLang="zh-CN" sz="2000" i="1" smtClean="0">
                        <a:solidFill>
                          <a:srgbClr val="000000"/>
                        </a:solidFill>
                        <a:latin typeface="Cambria Math" panose="02040503050406030204" pitchFamily="18" charset="0"/>
                        <a:ea typeface="Cambria Math" panose="02040503050406030204" pitchFamily="18" charset="0"/>
                      </a:rPr>
                      <m:t>𝑍</m:t>
                    </m:r>
                    <m:r>
                      <a:rPr lang="en-US" altLang="zh-CN" sz="2000" i="1" smtClean="0">
                        <a:solidFill>
                          <a:srgbClr val="000000"/>
                        </a:solidFill>
                        <a:latin typeface="Cambria Math" panose="02040503050406030204" pitchFamily="18" charset="0"/>
                        <a:ea typeface="Cambria Math" panose="02040503050406030204" pitchFamily="18" charset="0"/>
                      </a:rPr>
                      <m:t>)</m:t>
                    </m:r>
                  </m:oMath>
                </a14:m>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a:lnSpc>
                    <a:spcPct val="200000"/>
                  </a:lnSpc>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于是有 </a:t>
                </a:r>
                <a:r>
                  <a:rPr lang="en-US" altLang="zh-CN" sz="2000" i="1" dirty="0">
                    <a:solidFill>
                      <a:srgbClr val="000000"/>
                    </a:solidFill>
                    <a:latin typeface="Times New Roman" panose="02020603050405020304" pitchFamily="18" charset="0"/>
                    <a:ea typeface="微软雅黑"/>
                    <a:cs typeface="Times New Roman" panose="02020603050405020304" pitchFamily="18" charset="0"/>
                  </a:rPr>
                  <a:t>C</a:t>
                </a:r>
                <a:r>
                  <a:rPr lang="en-US" altLang="zh-CN" sz="2000" i="1" baseline="30000" dirty="0">
                    <a:solidFill>
                      <a:srgbClr val="000000"/>
                    </a:solidFill>
                    <a:latin typeface="Times New Roman" panose="02020603050405020304" pitchFamily="18" charset="0"/>
                    <a:ea typeface="微软雅黑"/>
                    <a:cs typeface="Times New Roman" panose="02020603050405020304" pitchFamily="18" charset="0"/>
                  </a:rPr>
                  <a:t>d</a:t>
                </a:r>
                <a:r>
                  <a:rPr lang="en-US" altLang="zh-CN" sz="2000" i="1" dirty="0">
                    <a:solidFill>
                      <a:srgbClr val="000000"/>
                    </a:solidFill>
                    <a:latin typeface="Times New Roman" panose="02020603050405020304" pitchFamily="18" charset="0"/>
                    <a:ea typeface="微软雅黑"/>
                    <a:cs typeface="Times New Roman" panose="02020603050405020304" pitchFamily="18" charset="0"/>
                  </a:rPr>
                  <a:t> = (M </a:t>
                </a:r>
                <a:r>
                  <a:rPr lang="en-US" altLang="zh-CN" sz="2000" i="1" baseline="30000" dirty="0">
                    <a:solidFill>
                      <a:srgbClr val="000000"/>
                    </a:solidFill>
                    <a:latin typeface="Times New Roman" panose="02020603050405020304" pitchFamily="18" charset="0"/>
                    <a:ea typeface="微软雅黑"/>
                    <a:cs typeface="Times New Roman" panose="02020603050405020304" pitchFamily="18" charset="0"/>
                  </a:rPr>
                  <a:t>e</a:t>
                </a:r>
                <a:r>
                  <a:rPr lang="en-US" altLang="zh-CN" sz="2000" i="1" dirty="0">
                    <a:solidFill>
                      <a:srgbClr val="000000"/>
                    </a:solidFill>
                    <a:latin typeface="Times New Roman" panose="02020603050405020304" pitchFamily="18" charset="0"/>
                    <a:ea typeface="微软雅黑"/>
                    <a:cs typeface="Times New Roman" panose="02020603050405020304" pitchFamily="18" charset="0"/>
                  </a:rPr>
                  <a:t>)</a:t>
                </a:r>
                <a:r>
                  <a:rPr lang="en-US" altLang="zh-CN" sz="2000" i="1" baseline="30000" dirty="0">
                    <a:solidFill>
                      <a:srgbClr val="000000"/>
                    </a:solidFill>
                    <a:latin typeface="Times New Roman" panose="02020603050405020304" pitchFamily="18" charset="0"/>
                    <a:ea typeface="微软雅黑"/>
                    <a:cs typeface="Times New Roman" panose="02020603050405020304" pitchFamily="18" charset="0"/>
                  </a:rPr>
                  <a:t>d</a:t>
                </a:r>
                <a:r>
                  <a:rPr lang="en-US" altLang="zh-CN" sz="2000" i="1" dirty="0">
                    <a:solidFill>
                      <a:srgbClr val="000000"/>
                    </a:solidFill>
                    <a:latin typeface="Times New Roman" panose="02020603050405020304" pitchFamily="18" charset="0"/>
                    <a:ea typeface="微软雅黑"/>
                    <a:cs typeface="Times New Roman" panose="02020603050405020304" pitchFamily="18" charset="0"/>
                  </a:rPr>
                  <a:t> = M </a:t>
                </a:r>
                <a:r>
                  <a:rPr lang="en-US" altLang="zh-CN" sz="2000" i="1" baseline="30000" dirty="0">
                    <a:solidFill>
                      <a:srgbClr val="000000"/>
                    </a:solidFill>
                    <a:latin typeface="Times New Roman" panose="02020603050405020304" pitchFamily="18" charset="0"/>
                    <a:ea typeface="微软雅黑"/>
                    <a:cs typeface="Times New Roman" panose="02020603050405020304" pitchFamily="18" charset="0"/>
                  </a:rPr>
                  <a:t>1+k</a:t>
                </a:r>
                <a:r>
                  <a:rPr lang="en-US" altLang="zh-CN" sz="2400"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 </a:t>
                </a:r>
                <a:r>
                  <a:rPr lang="en-AU" altLang="zh-CN" sz="2000" i="1" baseline="30000" dirty="0">
                    <a:solidFill>
                      <a:srgbClr val="C00000"/>
                    </a:solidFill>
                    <a:latin typeface="Times New Roman" panose="02020603050405020304" pitchFamily="18" charset="0"/>
                    <a:cs typeface="Times New Roman" panose="02020603050405020304" pitchFamily="18" charset="0"/>
                  </a:rPr>
                  <a:t>(n) </a:t>
                </a:r>
                <a:r>
                  <a:rPr lang="en-AU" altLang="zh-CN" sz="2000" i="1" dirty="0">
                    <a:solidFill>
                      <a:srgbClr val="C00000"/>
                    </a:solidFill>
                    <a:latin typeface="Times New Roman" panose="02020603050405020304" pitchFamily="18" charset="0"/>
                    <a:cs typeface="Times New Roman" panose="02020603050405020304" pitchFamily="18" charset="0"/>
                  </a:rPr>
                  <a:t>= M*(M</a:t>
                </a:r>
                <a:r>
                  <a:rPr lang="en-US" altLang="zh-CN" sz="2400"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(n)</a:t>
                </a:r>
                <a:r>
                  <a:rPr lang="en-AU" altLang="zh-CN" sz="2000" i="1" dirty="0">
                    <a:solidFill>
                      <a:srgbClr val="C00000"/>
                    </a:solidFill>
                    <a:latin typeface="Times New Roman" panose="02020603050405020304" pitchFamily="18" charset="0"/>
                    <a:cs typeface="Times New Roman" panose="02020603050405020304" pitchFamily="18" charset="0"/>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AU" altLang="zh-CN" sz="2000" i="1" dirty="0">
                    <a:solidFill>
                      <a:srgbClr val="C00000"/>
                    </a:solidFill>
                    <a:latin typeface="Times New Roman" panose="02020603050405020304" pitchFamily="18" charset="0"/>
                    <a:cs typeface="Times New Roman" panose="02020603050405020304" pitchFamily="18" charset="0"/>
                  </a:rPr>
                  <a:t>= M*(1)</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AU" altLang="zh-CN" sz="2000" i="1" dirty="0">
                    <a:solidFill>
                      <a:srgbClr val="C00000"/>
                    </a:solidFill>
                    <a:latin typeface="Times New Roman" panose="02020603050405020304" pitchFamily="18" charset="0"/>
                    <a:cs typeface="Times New Roman" panose="02020603050405020304" pitchFamily="18" charset="0"/>
                  </a:rPr>
                  <a:t>= M mod n</a:t>
                </a:r>
                <a:endParaRPr lang="en-US" altLang="zh-CN" sz="2000" i="1" dirty="0">
                  <a:solidFill>
                    <a:srgbClr val="000000"/>
                  </a:solidFill>
                  <a:latin typeface="Times New Roman" panose="02020603050405020304" pitchFamily="18" charset="0"/>
                  <a:ea typeface="微软雅黑"/>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976DE434-A5E1-4D44-8FA7-6BE50E106D2C}"/>
                  </a:ext>
                </a:extLst>
              </p:cNvPr>
              <p:cNvSpPr txBox="1">
                <a:spLocks noRot="1" noChangeAspect="1" noMove="1" noResize="1" noEditPoints="1" noAdjustHandles="1" noChangeArrowheads="1" noChangeShapeType="1" noTextEdit="1"/>
              </p:cNvSpPr>
              <p:nvPr/>
            </p:nvSpPr>
            <p:spPr>
              <a:xfrm>
                <a:off x="571500" y="2245073"/>
                <a:ext cx="8001000" cy="4496295"/>
              </a:xfrm>
              <a:prstGeom prst="rect">
                <a:avLst/>
              </a:prstGeom>
              <a:blipFill>
                <a:blip r:embed="rId3"/>
                <a:stretch>
                  <a:fillRect l="-952" b="-1690"/>
                </a:stretch>
              </a:blipFill>
            </p:spPr>
            <p:txBody>
              <a:bodyPr/>
              <a:lstStyle/>
              <a:p>
                <a:r>
                  <a:rPr lang="zh-CN" altLang="en-US">
                    <a:noFill/>
                  </a:rPr>
                  <a:t> </a:t>
                </a:r>
              </a:p>
            </p:txBody>
          </p:sp>
        </mc:Fallback>
      </mc:AlternateContent>
      <p:sp>
        <p:nvSpPr>
          <p:cNvPr id="19" name="对话气泡: 矩形 1">
            <a:extLst>
              <a:ext uri="{FF2B5EF4-FFF2-40B4-BE49-F238E27FC236}">
                <a16:creationId xmlns:a16="http://schemas.microsoft.com/office/drawing/2014/main" id="{03D9F42D-71A9-8949-912D-7C07865C54F4}"/>
              </a:ext>
            </a:extLst>
          </p:cNvPr>
          <p:cNvSpPr/>
          <p:nvPr/>
        </p:nvSpPr>
        <p:spPr>
          <a:xfrm>
            <a:off x="7086600" y="5750273"/>
            <a:ext cx="1728271" cy="369332"/>
          </a:xfrm>
          <a:prstGeom prst="wedgeRectCallout">
            <a:avLst>
              <a:gd name="adj1" fmla="val -49860"/>
              <a:gd name="adj2" fmla="val 136519"/>
            </a:avLst>
          </a:prstGeom>
          <a:solidFill>
            <a:srgbClr val="9999CC">
              <a:lumMod val="60000"/>
              <a:lumOff val="40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C00000"/>
                </a:solidFill>
                <a:effectLst/>
                <a:uLnTx/>
                <a:uFillTx/>
                <a:latin typeface="微软雅黑"/>
                <a:ea typeface="微软雅黑"/>
                <a:cs typeface="Times New Roman" panose="02020603050405020304" pitchFamily="18" charset="0"/>
              </a:rPr>
              <a:t>Q</a:t>
            </a:r>
            <a:r>
              <a:rPr kumimoji="0" lang="zh-CN" altLang="en-US" sz="1800" b="1" i="0" u="none" strike="noStrike" kern="0" cap="none" spc="0" normalizeH="0" baseline="0" noProof="0" dirty="0">
                <a:ln>
                  <a:noFill/>
                </a:ln>
                <a:solidFill>
                  <a:srgbClr val="C00000"/>
                </a:solidFill>
                <a:effectLst/>
                <a:uLnTx/>
                <a:uFillTx/>
                <a:latin typeface="微软雅黑"/>
                <a:ea typeface="微软雅黑"/>
                <a:cs typeface="Times New Roman" panose="02020603050405020304" pitchFamily="18" charset="0"/>
              </a:rPr>
              <a:t>：为什么？</a:t>
            </a:r>
            <a:endParaRPr kumimoji="0" lang="zh-CN" altLang="en-US" sz="1800" b="1" i="0" u="none" strike="noStrike" kern="0" cap="none" spc="0" normalizeH="0" baseline="0" noProof="0" dirty="0">
              <a:ln>
                <a:noFill/>
              </a:ln>
              <a:solidFill>
                <a:srgbClr val="C00000"/>
              </a:solidFill>
              <a:effectLst/>
              <a:uLnTx/>
              <a:uFillTx/>
              <a:latin typeface="微软雅黑"/>
              <a:ea typeface="微软雅黑"/>
            </a:endParaRPr>
          </a:p>
        </p:txBody>
      </p:sp>
      <p:cxnSp>
        <p:nvCxnSpPr>
          <p:cNvPr id="20" name="直接箭头连接符 3">
            <a:extLst>
              <a:ext uri="{FF2B5EF4-FFF2-40B4-BE49-F238E27FC236}">
                <a16:creationId xmlns:a16="http://schemas.microsoft.com/office/drawing/2014/main" id="{7AB0B3FD-9E58-8E4C-AB3E-849B1EC5FF63}"/>
              </a:ext>
            </a:extLst>
          </p:cNvPr>
          <p:cNvCxnSpPr/>
          <p:nvPr/>
        </p:nvCxnSpPr>
        <p:spPr>
          <a:xfrm flipH="1" flipV="1">
            <a:off x="4876800" y="3540473"/>
            <a:ext cx="533400" cy="2971800"/>
          </a:xfrm>
          <a:prstGeom prst="straightConnector1">
            <a:avLst/>
          </a:prstGeom>
          <a:noFill/>
          <a:ln w="28575" cap="flat" cmpd="sng" algn="ctr">
            <a:solidFill>
              <a:srgbClr val="000000">
                <a:shade val="95000"/>
                <a:satMod val="105000"/>
              </a:srgbClr>
            </a:solidFill>
            <a:prstDash val="solid"/>
            <a:tailEnd type="triangle"/>
          </a:ln>
          <a:effectLst/>
        </p:spPr>
      </p:cxnSp>
      <p:pic>
        <p:nvPicPr>
          <p:cNvPr id="21" name="图片 20">
            <a:extLst>
              <a:ext uri="{FF2B5EF4-FFF2-40B4-BE49-F238E27FC236}">
                <a16:creationId xmlns:a16="http://schemas.microsoft.com/office/drawing/2014/main" id="{A19AB7A2-C293-F747-ABFC-8E8C38DB9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806" y="1711673"/>
            <a:ext cx="42179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38766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2" name="矩形 1">
            <a:extLst>
              <a:ext uri="{FF2B5EF4-FFF2-40B4-BE49-F238E27FC236}">
                <a16:creationId xmlns:a16="http://schemas.microsoft.com/office/drawing/2014/main" id="{6242C91E-DE3F-514A-B78C-052DE704D8C5}"/>
              </a:ext>
            </a:extLst>
          </p:cNvPr>
          <p:cNvSpPr/>
          <p:nvPr/>
        </p:nvSpPr>
        <p:spPr>
          <a:xfrm>
            <a:off x="446058" y="1340768"/>
            <a:ext cx="3837910" cy="461665"/>
          </a:xfrm>
          <a:prstGeom prst="rect">
            <a:avLst/>
          </a:prstGeom>
        </p:spPr>
        <p:txBody>
          <a:bodyPr wrap="none">
            <a:spAutoFit/>
          </a:bodyPr>
          <a:lstStyle/>
          <a:p>
            <a:pPr marL="342900" lvl="0" indent="-342900" algn="just">
              <a:buFont typeface="Wingdings" pitchFamily="2" charset="2"/>
              <a:buChar char="n"/>
            </a:pPr>
            <a:r>
              <a:rPr lang="zh-CN" altLang="en-US" sz="2400" dirty="0">
                <a:solidFill>
                  <a:srgbClr val="000000"/>
                </a:solidFill>
                <a:latin typeface="Microsoft YaHei" panose="020B0503020204020204" pitchFamily="34" charset="-122"/>
                <a:ea typeface="Microsoft YaHei" panose="020B0503020204020204" pitchFamily="34" charset="-122"/>
              </a:rPr>
              <a:t>证明：</a:t>
            </a:r>
            <a:r>
              <a:rPr lang="en-AU" altLang="zh-CN" sz="2400" b="1" i="1" dirty="0">
                <a:solidFill>
                  <a:srgbClr val="C00000"/>
                </a:solidFill>
                <a:latin typeface="Times New Roman" panose="02020603050405020304" pitchFamily="18" charset="0"/>
                <a:cs typeface="Times New Roman" panose="02020603050405020304" pitchFamily="18" charset="0"/>
              </a:rPr>
              <a:t> (M</a:t>
            </a:r>
            <a:r>
              <a:rPr lang="en-US" altLang="zh-CN" sz="2800" b="1"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400" b="1" i="1" baseline="30000" dirty="0">
                <a:solidFill>
                  <a:srgbClr val="C00000"/>
                </a:solidFill>
                <a:latin typeface="Times New Roman" panose="02020603050405020304" pitchFamily="18" charset="0"/>
                <a:cs typeface="Times New Roman" panose="02020603050405020304" pitchFamily="18" charset="0"/>
              </a:rPr>
              <a:t>(n)</a:t>
            </a:r>
            <a:r>
              <a:rPr lang="en-AU" altLang="zh-CN" sz="2400" b="1" i="1" dirty="0">
                <a:solidFill>
                  <a:srgbClr val="C00000"/>
                </a:solidFill>
                <a:latin typeface="Times New Roman" panose="02020603050405020304" pitchFamily="18" charset="0"/>
                <a:cs typeface="Times New Roman" panose="02020603050405020304" pitchFamily="18" charset="0"/>
              </a:rPr>
              <a:t>)</a:t>
            </a:r>
            <a:r>
              <a:rPr lang="en-AU" altLang="zh-CN" sz="2400" b="1" i="1" baseline="30000" dirty="0">
                <a:solidFill>
                  <a:srgbClr val="C00000"/>
                </a:solidFill>
                <a:latin typeface="Times New Roman" panose="02020603050405020304" pitchFamily="18" charset="0"/>
                <a:cs typeface="Times New Roman" panose="02020603050405020304" pitchFamily="18" charset="0"/>
              </a:rPr>
              <a:t>k </a:t>
            </a:r>
            <a:r>
              <a:rPr lang="en-US" altLang="zh-CN" sz="2400" b="1" i="1" dirty="0">
                <a:solidFill>
                  <a:srgbClr val="C00000"/>
                </a:solidFill>
                <a:latin typeface="Times New Roman" panose="02020603050405020304" pitchFamily="18" charset="0"/>
                <a:cs typeface="Times New Roman" panose="02020603050405020304" pitchFamily="18" charset="0"/>
              </a:rPr>
              <a:t>mod n = 1</a:t>
            </a: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p:sp>
        <p:nvSpPr>
          <p:cNvPr id="17" name="内容占位符 6">
            <a:extLst>
              <a:ext uri="{FF2B5EF4-FFF2-40B4-BE49-F238E27FC236}">
                <a16:creationId xmlns:a16="http://schemas.microsoft.com/office/drawing/2014/main" id="{91856EA8-2B5A-0D4E-A72B-02B667E1D135}"/>
              </a:ext>
            </a:extLst>
          </p:cNvPr>
          <p:cNvSpPr txBox="1">
            <a:spLocks/>
          </p:cNvSpPr>
          <p:nvPr/>
        </p:nvSpPr>
        <p:spPr>
          <a:xfrm>
            <a:off x="457200" y="1899320"/>
            <a:ext cx="8229600" cy="4800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5000"/>
              </a:lnSpc>
              <a:spcAft>
                <a:spcPts val="0"/>
              </a:spcAft>
            </a:pPr>
            <a:r>
              <a:rPr lang="zh-CN" altLang="en-US" sz="2400" dirty="0">
                <a:latin typeface="Times New Roman" panose="02020603050405020304" pitchFamily="18" charset="0"/>
                <a:cs typeface="Times New Roman" panose="02020603050405020304" pitchFamily="18" charset="0"/>
              </a:rPr>
              <a:t>情况</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gcd</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M,n</a:t>
            </a:r>
            <a:r>
              <a:rPr lang="en-US" altLang="zh-CN" sz="2400" dirty="0">
                <a:latin typeface="Times New Roman" panose="02020603050405020304" pitchFamily="18" charset="0"/>
                <a:cs typeface="Times New Roman" panose="02020603050405020304" pitchFamily="18" charset="0"/>
              </a:rPr>
              <a:t>)=1</a:t>
            </a:r>
          </a:p>
          <a:p>
            <a:pPr fontAlgn="auto">
              <a:lnSpc>
                <a:spcPct val="125000"/>
              </a:lnSpc>
              <a:spcAft>
                <a:spcPts val="0"/>
              </a:spcAft>
            </a:pPr>
            <a:r>
              <a:rPr lang="zh-CN" altLang="en-US" sz="2400" dirty="0">
                <a:latin typeface="Times New Roman" panose="02020603050405020304" pitchFamily="18" charset="0"/>
                <a:cs typeface="Times New Roman" panose="02020603050405020304" pitchFamily="18" charset="0"/>
              </a:rPr>
              <a:t>情况</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gcd</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M,n</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p>
          <a:p>
            <a:pPr marL="914400" lvl="1" indent="-457200" fontAlgn="auto">
              <a:lnSpc>
                <a:spcPct val="125000"/>
              </a:lnSpc>
              <a:spcAft>
                <a:spcPts val="0"/>
              </a:spcAft>
              <a:buFont typeface="+mj-lt"/>
              <a:buAutoNum type="arabicPeriod"/>
            </a:pPr>
            <a:r>
              <a:rPr lang="zh-CN" altLang="en-US" sz="2000" dirty="0">
                <a:latin typeface="Times New Roman" panose="02020603050405020304" pitchFamily="18" charset="0"/>
                <a:cs typeface="Times New Roman" panose="02020603050405020304" pitchFamily="18" charset="0"/>
              </a:rPr>
              <a:t>由于</a:t>
            </a:r>
            <a:r>
              <a:rPr lang="en-US" altLang="zh-CN" sz="2000" dirty="0">
                <a:latin typeface="Times New Roman" panose="02020603050405020304" pitchFamily="18" charset="0"/>
                <a:cs typeface="Times New Roman" panose="02020603050405020304" pitchFamily="18" charset="0"/>
              </a:rPr>
              <a:t>p</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均为素数，</a:t>
            </a:r>
            <a:r>
              <a:rPr lang="en-US" altLang="zh-CN" sz="2000"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必须满足如下一种：</a:t>
            </a:r>
            <a:endParaRPr lang="en-US" altLang="zh-CN" sz="2000" dirty="0">
              <a:latin typeface="Times New Roman" panose="02020603050405020304" pitchFamily="18" charset="0"/>
              <a:cs typeface="Times New Roman" panose="02020603050405020304" pitchFamily="18" charset="0"/>
            </a:endParaRPr>
          </a:p>
          <a:p>
            <a:pPr marL="914400" lvl="1" indent="-457200" fontAlgn="auto">
              <a:lnSpc>
                <a:spcPct val="125000"/>
              </a:lnSpc>
              <a:spcAft>
                <a:spcPts val="0"/>
              </a:spcAft>
              <a:buFont typeface="+mj-lt"/>
              <a:buAutoNum type="arabicPeriod"/>
            </a:pPr>
            <a:r>
              <a:rPr lang="en-US" altLang="zh-CN" sz="2000" dirty="0">
                <a:latin typeface="Times New Roman" panose="02020603050405020304" pitchFamily="18" charset="0"/>
                <a:cs typeface="Times New Roman" panose="02020603050405020304" pitchFamily="18" charset="0"/>
              </a:rPr>
              <a:t>M = </a:t>
            </a:r>
            <a:r>
              <a:rPr lang="en-US" altLang="zh-CN" sz="2000" dirty="0" err="1">
                <a:latin typeface="Times New Roman" panose="02020603050405020304" pitchFamily="18" charset="0"/>
                <a:cs typeface="Times New Roman" panose="02020603050405020304" pitchFamily="18" charset="0"/>
              </a:rPr>
              <a:t>rp</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或者 </a:t>
            </a:r>
            <a:r>
              <a:rPr lang="en-US" altLang="zh-CN" sz="2000" dirty="0">
                <a:latin typeface="Times New Roman" panose="02020603050405020304" pitchFamily="18" charset="0"/>
                <a:cs typeface="Times New Roman" panose="02020603050405020304" pitchFamily="18" charset="0"/>
              </a:rPr>
              <a:t>M = sq</a:t>
            </a:r>
          </a:p>
          <a:p>
            <a:pPr marL="914400" lvl="1" indent="-457200" fontAlgn="auto">
              <a:lnSpc>
                <a:spcPct val="125000"/>
              </a:lnSpc>
              <a:spcAft>
                <a:spcPts val="0"/>
              </a:spcAft>
              <a:buFont typeface="+mj-lt"/>
              <a:buAutoNum type="arabicPeriod"/>
            </a:pPr>
            <a:r>
              <a:rPr lang="zh-CN" altLang="en-US" sz="2000" dirty="0">
                <a:latin typeface="Times New Roman" panose="02020603050405020304" pitchFamily="18" charset="0"/>
                <a:cs typeface="Times New Roman" panose="02020603050405020304" pitchFamily="18" charset="0"/>
              </a:rPr>
              <a:t>假设 </a:t>
            </a:r>
            <a:r>
              <a:rPr lang="en-US" altLang="zh-CN" sz="2000" dirty="0">
                <a:latin typeface="Times New Roman" panose="02020603050405020304" pitchFamily="18" charset="0"/>
                <a:cs typeface="Times New Roman" panose="02020603050405020304" pitchFamily="18" charset="0"/>
              </a:rPr>
              <a:t>M= </a:t>
            </a:r>
            <a:r>
              <a:rPr lang="en-US" altLang="zh-CN" sz="2000" dirty="0" err="1">
                <a:latin typeface="Times New Roman" panose="02020603050405020304" pitchFamily="18" charset="0"/>
                <a:cs typeface="Times New Roman" panose="02020603050405020304" pitchFamily="18" charset="0"/>
              </a:rPr>
              <a:t>rp</a:t>
            </a:r>
            <a:r>
              <a:rPr lang="zh-CN" altLang="en-US" sz="2000" dirty="0">
                <a:latin typeface="Times New Roman" panose="02020603050405020304" pitchFamily="18" charset="0"/>
                <a:cs typeface="Times New Roman" panose="02020603050405020304" pitchFamily="18" charset="0"/>
              </a:rPr>
              <a:t>，则 </a:t>
            </a:r>
            <a:r>
              <a:rPr lang="en-AU" altLang="zh-CN" sz="2000" i="1" dirty="0">
                <a:solidFill>
                  <a:srgbClr val="C00000"/>
                </a:solidFill>
                <a:latin typeface="Times New Roman" panose="02020603050405020304" pitchFamily="18" charset="0"/>
                <a:cs typeface="Times New Roman" panose="02020603050405020304" pitchFamily="18" charset="0"/>
              </a:rPr>
              <a:t>(M</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(q)</a:t>
            </a:r>
            <a:r>
              <a:rPr lang="en-AU" altLang="zh-CN" sz="2000" i="1" dirty="0">
                <a:solidFill>
                  <a:srgbClr val="C00000"/>
                </a:solidFill>
                <a:latin typeface="Times New Roman" panose="02020603050405020304" pitchFamily="18" charset="0"/>
                <a:cs typeface="Times New Roman" panose="02020603050405020304" pitchFamily="18" charset="0"/>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US" altLang="zh-CN" sz="2000" i="1" dirty="0">
                <a:solidFill>
                  <a:srgbClr val="C00000"/>
                </a:solidFill>
                <a:latin typeface="Times New Roman" panose="02020603050405020304" pitchFamily="18" charset="0"/>
                <a:cs typeface="Times New Roman" panose="02020603050405020304" pitchFamily="18" charset="0"/>
              </a:rPr>
              <a:t>mod q = 1</a:t>
            </a:r>
          </a:p>
          <a:p>
            <a:pPr marL="914400" lvl="1" indent="-457200" fontAlgn="auto">
              <a:lnSpc>
                <a:spcPct val="125000"/>
              </a:lnSpc>
              <a:spcAft>
                <a:spcPts val="0"/>
              </a:spcAft>
              <a:buFont typeface="+mj-lt"/>
              <a:buAutoNum type="arabicPeriod"/>
            </a:pPr>
            <a:r>
              <a:rPr lang="en-AU" altLang="zh-CN" sz="2000" i="1" dirty="0">
                <a:solidFill>
                  <a:srgbClr val="C00000"/>
                </a:solidFill>
                <a:latin typeface="Times New Roman" panose="02020603050405020304" pitchFamily="18" charset="0"/>
                <a:cs typeface="Times New Roman" panose="02020603050405020304" pitchFamily="18" charset="0"/>
              </a:rPr>
              <a:t>(M</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(n)</a:t>
            </a:r>
            <a:r>
              <a:rPr lang="en-AU" altLang="zh-CN" sz="2000" i="1" dirty="0">
                <a:solidFill>
                  <a:srgbClr val="C00000"/>
                </a:solidFill>
                <a:latin typeface="Times New Roman" panose="02020603050405020304" pitchFamily="18" charset="0"/>
                <a:cs typeface="Times New Roman" panose="02020603050405020304" pitchFamily="18" charset="0"/>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US" altLang="zh-CN" sz="2000" i="1" dirty="0">
                <a:solidFill>
                  <a:srgbClr val="C00000"/>
                </a:solidFill>
                <a:latin typeface="Times New Roman" panose="02020603050405020304" pitchFamily="18" charset="0"/>
                <a:cs typeface="Times New Roman" panose="02020603050405020304" pitchFamily="18" charset="0"/>
              </a:rPr>
              <a:t>= </a:t>
            </a:r>
            <a:r>
              <a:rPr lang="en-AU" altLang="zh-CN" sz="2000" i="1" dirty="0">
                <a:solidFill>
                  <a:srgbClr val="C00000"/>
                </a:solidFill>
                <a:latin typeface="Times New Roman" panose="02020603050405020304" pitchFamily="18" charset="0"/>
                <a:cs typeface="Times New Roman" panose="02020603050405020304" pitchFamily="18" charset="0"/>
              </a:rPr>
              <a:t>(M</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(p-1)(q-1)</a:t>
            </a:r>
            <a:r>
              <a:rPr lang="en-AU" altLang="zh-CN" sz="2000" i="1" dirty="0">
                <a:solidFill>
                  <a:srgbClr val="C00000"/>
                </a:solidFill>
                <a:latin typeface="Times New Roman" panose="02020603050405020304" pitchFamily="18" charset="0"/>
                <a:cs typeface="Times New Roman" panose="02020603050405020304" pitchFamily="18" charset="0"/>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US" altLang="zh-CN" sz="2000" i="1" dirty="0">
                <a:solidFill>
                  <a:srgbClr val="C00000"/>
                </a:solidFill>
                <a:latin typeface="Times New Roman" panose="02020603050405020304" pitchFamily="18" charset="0"/>
                <a:cs typeface="Times New Roman" panose="02020603050405020304" pitchFamily="18" charset="0"/>
              </a:rPr>
              <a:t>=</a:t>
            </a:r>
            <a:r>
              <a:rPr lang="en-AU" altLang="zh-CN" sz="1800" i="1" dirty="0">
                <a:solidFill>
                  <a:srgbClr val="C00000"/>
                </a:solidFill>
                <a:latin typeface="Times New Roman" panose="02020603050405020304" pitchFamily="18" charset="0"/>
                <a:cs typeface="Times New Roman" panose="02020603050405020304" pitchFamily="18" charset="0"/>
              </a:rPr>
              <a:t> (M</a:t>
            </a:r>
            <a:r>
              <a:rPr lang="en-US" altLang="zh-CN" sz="2000"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(p-1)</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(q)</a:t>
            </a:r>
            <a:r>
              <a:rPr lang="en-AU" altLang="zh-CN" sz="1800" i="1" dirty="0">
                <a:solidFill>
                  <a:srgbClr val="C00000"/>
                </a:solidFill>
                <a:latin typeface="Times New Roman" panose="02020603050405020304" pitchFamily="18" charset="0"/>
                <a:cs typeface="Times New Roman" panose="02020603050405020304" pitchFamily="18" charset="0"/>
              </a:rPr>
              <a:t>)</a:t>
            </a:r>
            <a:r>
              <a:rPr lang="en-AU" altLang="zh-CN" sz="1800" i="1" baseline="30000" dirty="0">
                <a:solidFill>
                  <a:srgbClr val="C00000"/>
                </a:solidFill>
                <a:latin typeface="Times New Roman" panose="02020603050405020304" pitchFamily="18" charset="0"/>
                <a:cs typeface="Times New Roman" panose="02020603050405020304" pitchFamily="18" charset="0"/>
              </a:rPr>
              <a:t>k </a:t>
            </a:r>
            <a:r>
              <a:rPr lang="en-US" altLang="zh-CN" sz="2000" i="1" dirty="0">
                <a:solidFill>
                  <a:srgbClr val="C00000"/>
                </a:solidFill>
                <a:latin typeface="Times New Roman" panose="02020603050405020304" pitchFamily="18" charset="0"/>
                <a:cs typeface="Times New Roman" panose="02020603050405020304" pitchFamily="18" charset="0"/>
              </a:rPr>
              <a:t>=</a:t>
            </a:r>
            <a:r>
              <a:rPr lang="en-AU" altLang="zh-CN" sz="1800" i="1" dirty="0">
                <a:solidFill>
                  <a:srgbClr val="C00000"/>
                </a:solidFill>
                <a:latin typeface="Times New Roman" panose="02020603050405020304" pitchFamily="18" charset="0"/>
                <a:cs typeface="Times New Roman" panose="02020603050405020304" pitchFamily="18" charset="0"/>
              </a:rPr>
              <a:t> ((M</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(q)</a:t>
            </a:r>
            <a:r>
              <a:rPr lang="en-AU" altLang="zh-CN" sz="1800" i="1" dirty="0">
                <a:solidFill>
                  <a:srgbClr val="C00000"/>
                </a:solidFill>
                <a:latin typeface="Times New Roman" panose="02020603050405020304" pitchFamily="18" charset="0"/>
                <a:cs typeface="Times New Roman" panose="02020603050405020304" pitchFamily="18" charset="0"/>
              </a:rPr>
              <a:t>)</a:t>
            </a:r>
            <a:r>
              <a:rPr lang="en-AU" altLang="zh-CN" sz="1800" i="1" baseline="30000" dirty="0">
                <a:solidFill>
                  <a:srgbClr val="C00000"/>
                </a:solidFill>
                <a:latin typeface="Times New Roman" panose="02020603050405020304" pitchFamily="18" charset="0"/>
                <a:cs typeface="Times New Roman" panose="02020603050405020304" pitchFamily="18" charset="0"/>
              </a:rPr>
              <a:t>k </a:t>
            </a:r>
            <a:r>
              <a:rPr lang="en-AU" altLang="zh-CN" sz="1800" i="1" dirty="0">
                <a:solidFill>
                  <a:srgbClr val="C00000"/>
                </a:solidFill>
                <a:latin typeface="Times New Roman" panose="02020603050405020304" pitchFamily="18" charset="0"/>
                <a:cs typeface="Times New Roman" panose="02020603050405020304" pitchFamily="18" charset="0"/>
              </a:rPr>
              <a:t>)</a:t>
            </a:r>
            <a:r>
              <a:rPr lang="en-US" altLang="zh-CN" sz="2000" i="1"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p-1</a:t>
            </a:r>
            <a:r>
              <a:rPr lang="en-US" altLang="zh-CN" sz="2000" i="1"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=1 mod q</a:t>
            </a:r>
          </a:p>
          <a:p>
            <a:pPr marL="914400" lvl="1" indent="-457200" fontAlgn="auto">
              <a:lnSpc>
                <a:spcPct val="125000"/>
              </a:lnSpc>
              <a:spcAft>
                <a:spcPts val="0"/>
              </a:spcAft>
              <a:buFont typeface="+mj-lt"/>
              <a:buAutoNum type="arabicPeriod"/>
            </a:pPr>
            <a:r>
              <a:rPr lang="zh-CN" altLang="en-US" sz="2000" dirty="0">
                <a:latin typeface="Times New Roman" panose="02020603050405020304" pitchFamily="18" charset="0"/>
                <a:cs typeface="Times New Roman" panose="02020603050405020304" pitchFamily="18" charset="0"/>
              </a:rPr>
              <a:t>此表达式等效于：</a:t>
            </a:r>
            <a:endParaRPr lang="en-US" altLang="zh-CN" sz="2000" dirty="0">
              <a:latin typeface="Times New Roman" panose="02020603050405020304" pitchFamily="18" charset="0"/>
              <a:cs typeface="Times New Roman" panose="02020603050405020304" pitchFamily="18" charset="0"/>
            </a:endParaRPr>
          </a:p>
          <a:p>
            <a:pPr marL="914400" lvl="1" indent="-457200" fontAlgn="auto">
              <a:lnSpc>
                <a:spcPct val="125000"/>
              </a:lnSpc>
              <a:spcAft>
                <a:spcPts val="0"/>
              </a:spcAft>
              <a:buFont typeface="+mj-lt"/>
              <a:buAutoNum type="arabicPeriod"/>
            </a:pPr>
            <a:r>
              <a:rPr lang="en-AU" altLang="zh-CN" sz="2000" i="1" dirty="0">
                <a:solidFill>
                  <a:srgbClr val="C00000"/>
                </a:solidFill>
                <a:latin typeface="Times New Roman" panose="02020603050405020304" pitchFamily="18" charset="0"/>
                <a:cs typeface="Times New Roman" panose="02020603050405020304" pitchFamily="18" charset="0"/>
              </a:rPr>
              <a:t>(M</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(n)</a:t>
            </a:r>
            <a:r>
              <a:rPr lang="en-AU" altLang="zh-CN" sz="2000" i="1" dirty="0">
                <a:solidFill>
                  <a:srgbClr val="C00000"/>
                </a:solidFill>
                <a:latin typeface="Times New Roman" panose="02020603050405020304" pitchFamily="18" charset="0"/>
                <a:cs typeface="Times New Roman" panose="02020603050405020304" pitchFamily="18" charset="0"/>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US" altLang="zh-CN" sz="2000" i="1" dirty="0">
                <a:solidFill>
                  <a:srgbClr val="C00000"/>
                </a:solidFill>
                <a:latin typeface="Times New Roman" panose="02020603050405020304" pitchFamily="18" charset="0"/>
                <a:cs typeface="Times New Roman" panose="02020603050405020304" pitchFamily="18" charset="0"/>
              </a:rPr>
              <a:t>= 1+uq</a:t>
            </a:r>
            <a:r>
              <a:rPr lang="zh-CN" altLang="en-US" sz="2000" i="1" dirty="0">
                <a:solidFill>
                  <a:srgbClr val="C00000"/>
                </a:solidFill>
                <a:latin typeface="Times New Roman" panose="02020603050405020304" pitchFamily="18" charset="0"/>
                <a:cs typeface="Times New Roman" panose="02020603050405020304" pitchFamily="18" charset="0"/>
              </a:rPr>
              <a:t>，所以</a:t>
            </a:r>
            <a:endParaRPr lang="en-US" altLang="zh-CN" sz="2000" i="1" dirty="0">
              <a:solidFill>
                <a:srgbClr val="C00000"/>
              </a:solidFill>
              <a:latin typeface="Times New Roman" panose="02020603050405020304" pitchFamily="18" charset="0"/>
              <a:cs typeface="Times New Roman" panose="02020603050405020304" pitchFamily="18" charset="0"/>
            </a:endParaRPr>
          </a:p>
          <a:p>
            <a:pPr marL="914400" lvl="1" indent="-457200" fontAlgn="auto">
              <a:lnSpc>
                <a:spcPct val="125000"/>
              </a:lnSpc>
              <a:spcAft>
                <a:spcPts val="0"/>
              </a:spcAft>
              <a:buFont typeface="+mj-lt"/>
              <a:buAutoNum type="arabicPeriod"/>
            </a:pPr>
            <a:r>
              <a:rPr lang="en-US" altLang="zh-CN" sz="2000" i="1" dirty="0">
                <a:solidFill>
                  <a:srgbClr val="C00000"/>
                </a:solidFill>
                <a:latin typeface="Times New Roman" panose="02020603050405020304" pitchFamily="18" charset="0"/>
                <a:cs typeface="Times New Roman" panose="02020603050405020304" pitchFamily="18" charset="0"/>
              </a:rPr>
              <a:t>M*</a:t>
            </a:r>
            <a:r>
              <a:rPr lang="en-AU" altLang="zh-CN" sz="2000" i="1" dirty="0">
                <a:solidFill>
                  <a:srgbClr val="C00000"/>
                </a:solidFill>
                <a:latin typeface="Times New Roman" panose="02020603050405020304" pitchFamily="18" charset="0"/>
                <a:cs typeface="Times New Roman" panose="02020603050405020304" pitchFamily="18" charset="0"/>
              </a:rPr>
              <a:t> (M</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(n)</a:t>
            </a:r>
            <a:r>
              <a:rPr lang="en-AU" altLang="zh-CN" sz="2000" i="1" dirty="0">
                <a:solidFill>
                  <a:srgbClr val="C00000"/>
                </a:solidFill>
                <a:latin typeface="Times New Roman" panose="02020603050405020304" pitchFamily="18" charset="0"/>
                <a:cs typeface="Times New Roman" panose="02020603050405020304" pitchFamily="18" charset="0"/>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AU" altLang="zh-CN" sz="2000" i="1" dirty="0">
                <a:solidFill>
                  <a:srgbClr val="C00000"/>
                </a:solidFill>
                <a:latin typeface="Times New Roman" panose="02020603050405020304" pitchFamily="18" charset="0"/>
                <a:cs typeface="Times New Roman" panose="02020603050405020304" pitchFamily="18" charset="0"/>
              </a:rPr>
              <a:t>= M+</a:t>
            </a:r>
            <a:r>
              <a:rPr lang="en-AU" altLang="zh-CN" sz="2000" b="1" i="1" dirty="0">
                <a:latin typeface="Times New Roman" panose="02020603050405020304" pitchFamily="18" charset="0"/>
                <a:cs typeface="Times New Roman" panose="02020603050405020304" pitchFamily="18" charset="0"/>
              </a:rPr>
              <a:t>M</a:t>
            </a:r>
            <a:r>
              <a:rPr lang="en-AU" altLang="zh-CN" sz="2000" i="1" dirty="0">
                <a:solidFill>
                  <a:srgbClr val="C00000"/>
                </a:solidFill>
                <a:latin typeface="Times New Roman" panose="02020603050405020304" pitchFamily="18" charset="0"/>
                <a:cs typeface="Times New Roman" panose="02020603050405020304" pitchFamily="18" charset="0"/>
              </a:rPr>
              <a:t>*</a:t>
            </a:r>
            <a:r>
              <a:rPr lang="en-US" altLang="zh-CN" sz="2000" i="1" dirty="0">
                <a:solidFill>
                  <a:srgbClr val="C00000"/>
                </a:solidFill>
                <a:latin typeface="Times New Roman" panose="02020603050405020304" pitchFamily="18" charset="0"/>
                <a:cs typeface="Times New Roman" panose="02020603050405020304" pitchFamily="18" charset="0"/>
              </a:rPr>
              <a:t>u*q = </a:t>
            </a:r>
            <a:r>
              <a:rPr lang="en-US" altLang="zh-CN" sz="2000" i="1" dirty="0" err="1">
                <a:solidFill>
                  <a:srgbClr val="C00000"/>
                </a:solidFill>
                <a:latin typeface="Times New Roman" panose="02020603050405020304" pitchFamily="18" charset="0"/>
                <a:cs typeface="Times New Roman" panose="02020603050405020304" pitchFamily="18" charset="0"/>
              </a:rPr>
              <a:t>M+</a:t>
            </a:r>
            <a:r>
              <a:rPr lang="en-US" altLang="zh-CN" sz="2000" b="1" i="1" dirty="0" err="1">
                <a:latin typeface="Times New Roman" panose="02020603050405020304" pitchFamily="18" charset="0"/>
                <a:cs typeface="Times New Roman" panose="02020603050405020304" pitchFamily="18" charset="0"/>
              </a:rPr>
              <a:t>r</a:t>
            </a:r>
            <a:r>
              <a:rPr lang="en-US" altLang="zh-CN" sz="2000" b="1" i="1" dirty="0">
                <a:latin typeface="Times New Roman" panose="02020603050405020304" pitchFamily="18" charset="0"/>
                <a:cs typeface="Times New Roman" panose="02020603050405020304" pitchFamily="18" charset="0"/>
              </a:rPr>
              <a:t>*p</a:t>
            </a:r>
            <a:r>
              <a:rPr lang="en-US" altLang="zh-CN" sz="2000" i="1" dirty="0">
                <a:solidFill>
                  <a:srgbClr val="C00000"/>
                </a:solidFill>
                <a:latin typeface="Times New Roman" panose="02020603050405020304" pitchFamily="18" charset="0"/>
                <a:cs typeface="Times New Roman" panose="02020603050405020304" pitchFamily="18" charset="0"/>
              </a:rPr>
              <a:t>*u*q = </a:t>
            </a:r>
            <a:r>
              <a:rPr lang="en-US" altLang="zh-CN" sz="2000" i="1" dirty="0" err="1">
                <a:solidFill>
                  <a:srgbClr val="C00000"/>
                </a:solidFill>
                <a:latin typeface="Times New Roman" panose="02020603050405020304" pitchFamily="18" charset="0"/>
                <a:cs typeface="Times New Roman" panose="02020603050405020304" pitchFamily="18" charset="0"/>
              </a:rPr>
              <a:t>M+r</a:t>
            </a:r>
            <a:r>
              <a:rPr lang="en-US" altLang="zh-CN" sz="2000" i="1" dirty="0">
                <a:solidFill>
                  <a:srgbClr val="C00000"/>
                </a:solidFill>
                <a:latin typeface="Times New Roman" panose="02020603050405020304" pitchFamily="18" charset="0"/>
                <a:cs typeface="Times New Roman" panose="02020603050405020304" pitchFamily="18" charset="0"/>
              </a:rPr>
              <a:t>*u*n</a:t>
            </a:r>
          </a:p>
          <a:p>
            <a:pPr marL="914400" lvl="1" indent="-457200" fontAlgn="auto">
              <a:lnSpc>
                <a:spcPct val="125000"/>
              </a:lnSpc>
              <a:spcAft>
                <a:spcPts val="0"/>
              </a:spcAft>
              <a:buFont typeface="+mj-lt"/>
              <a:buAutoNum type="arabicPeriod"/>
            </a:pPr>
            <a:r>
              <a:rPr lang="en-US" altLang="zh-CN" sz="2000" i="1" dirty="0">
                <a:solidFill>
                  <a:srgbClr val="C00000"/>
                </a:solidFill>
                <a:latin typeface="Times New Roman" panose="02020603050405020304" pitchFamily="18" charset="0"/>
                <a:cs typeface="Times New Roman" panose="02020603050405020304" pitchFamily="18" charset="0"/>
              </a:rPr>
              <a:t>M*</a:t>
            </a:r>
            <a:r>
              <a:rPr lang="en-AU" altLang="zh-CN" sz="2000" i="1" dirty="0">
                <a:solidFill>
                  <a:srgbClr val="C00000"/>
                </a:solidFill>
                <a:latin typeface="Times New Roman" panose="02020603050405020304" pitchFamily="18" charset="0"/>
                <a:cs typeface="Times New Roman" panose="02020603050405020304" pitchFamily="18" charset="0"/>
              </a:rPr>
              <a:t> (M</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(n)</a:t>
            </a:r>
            <a:r>
              <a:rPr lang="en-AU" altLang="zh-CN" sz="2000" i="1" dirty="0">
                <a:solidFill>
                  <a:srgbClr val="C00000"/>
                </a:solidFill>
                <a:latin typeface="Times New Roman" panose="02020603050405020304" pitchFamily="18" charset="0"/>
                <a:cs typeface="Times New Roman" panose="02020603050405020304" pitchFamily="18" charset="0"/>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US" altLang="zh-CN" sz="2000" i="1" dirty="0">
                <a:solidFill>
                  <a:srgbClr val="C00000"/>
                </a:solidFill>
                <a:latin typeface="Times New Roman" panose="02020603050405020304" pitchFamily="18" charset="0"/>
                <a:cs typeface="Times New Roman" panose="02020603050405020304" pitchFamily="18" charset="0"/>
              </a:rPr>
              <a:t>= M mod n</a:t>
            </a:r>
            <a:endParaRPr lang="en-US" altLang="zh-CN" sz="2000" dirty="0">
              <a:latin typeface="Times New Roman" panose="02020603050405020304" pitchFamily="18" charset="0"/>
              <a:cs typeface="Times New Roman" panose="02020603050405020304" pitchFamily="18" charset="0"/>
            </a:endParaRPr>
          </a:p>
          <a:p>
            <a:pPr lvl="1" fontAlgn="auto">
              <a:spcAft>
                <a:spcPts val="0"/>
              </a:spcAft>
            </a:pPr>
            <a:endParaRPr lang="en-US" altLang="zh-CN" sz="2000" dirty="0">
              <a:latin typeface="Times New Roman" panose="02020603050405020304" pitchFamily="18" charset="0"/>
              <a:cs typeface="Times New Roman" panose="02020603050405020304" pitchFamily="18" charset="0"/>
            </a:endParaRPr>
          </a:p>
          <a:p>
            <a:pPr fontAlgn="auto">
              <a:spcAft>
                <a:spcPts val="0"/>
              </a:spcAft>
            </a:pP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646A09F6-D801-AB4E-837B-84BE1A043AA6}"/>
                  </a:ext>
                </a:extLst>
              </p:cNvPr>
              <p:cNvSpPr txBox="1"/>
              <p:nvPr/>
            </p:nvSpPr>
            <p:spPr>
              <a:xfrm>
                <a:off x="3429000" y="4947320"/>
                <a:ext cx="4572000" cy="553998"/>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𝑛</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𝑝</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𝑞</m:t>
                      </m:r>
                    </m:oMath>
                  </m:oMathPara>
                </a14:m>
                <a:endPar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endParaRPr>
              </a:p>
            </p:txBody>
          </p:sp>
        </mc:Choice>
        <mc:Fallback xmlns="">
          <p:sp>
            <p:nvSpPr>
              <p:cNvPr id="23" name="文本框 22">
                <a:extLst>
                  <a:ext uri="{FF2B5EF4-FFF2-40B4-BE49-F238E27FC236}">
                    <a16:creationId xmlns:a16="http://schemas.microsoft.com/office/drawing/2014/main" id="{646A09F6-D801-AB4E-837B-84BE1A043AA6}"/>
                  </a:ext>
                </a:extLst>
              </p:cNvPr>
              <p:cNvSpPr txBox="1">
                <a:spLocks noRot="1" noChangeAspect="1" noMove="1" noResize="1" noEditPoints="1" noAdjustHandles="1" noChangeArrowheads="1" noChangeShapeType="1" noTextEdit="1"/>
              </p:cNvSpPr>
              <p:nvPr/>
            </p:nvSpPr>
            <p:spPr>
              <a:xfrm>
                <a:off x="3429000" y="4947320"/>
                <a:ext cx="4572000" cy="553998"/>
              </a:xfrm>
              <a:prstGeom prst="rect">
                <a:avLst/>
              </a:prstGeom>
              <a:blipFill>
                <a:blip r:embed="rId3"/>
                <a:stretch>
                  <a:fillRect/>
                </a:stretch>
              </a:blipFill>
            </p:spPr>
            <p:txBody>
              <a:bodyPr/>
              <a:lstStyle/>
              <a:p>
                <a:r>
                  <a:rPr lang="zh-CN" altLang="en-US">
                    <a:noFill/>
                  </a:rPr>
                  <a:t> </a:t>
                </a:r>
              </a:p>
            </p:txBody>
          </p:sp>
        </mc:Fallback>
      </mc:AlternateContent>
      <p:cxnSp>
        <p:nvCxnSpPr>
          <p:cNvPr id="24" name="直接箭头连接符 3">
            <a:extLst>
              <a:ext uri="{FF2B5EF4-FFF2-40B4-BE49-F238E27FC236}">
                <a16:creationId xmlns:a16="http://schemas.microsoft.com/office/drawing/2014/main" id="{31BCD689-95B9-2040-8ABE-EEF56312683C}"/>
              </a:ext>
            </a:extLst>
          </p:cNvPr>
          <p:cNvCxnSpPr/>
          <p:nvPr/>
        </p:nvCxnSpPr>
        <p:spPr>
          <a:xfrm flipV="1">
            <a:off x="5715000" y="5480720"/>
            <a:ext cx="0" cy="304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93600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第八章 云安全机制</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539552" y="1412776"/>
            <a:ext cx="7560840" cy="311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8.1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加密</a:t>
            </a: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8.2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哈希</a:t>
            </a: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8.3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数字签名</a:t>
            </a:r>
          </a:p>
          <a:p>
            <a:pPr>
              <a:lnSpc>
                <a:spcPct val="120000"/>
              </a:lnSpc>
              <a:spcBef>
                <a:spcPct val="20000"/>
              </a:spcBef>
              <a:buClrTx/>
              <a:buFont typeface="Wingdings" panose="05000000000000000000" pitchFamily="2" charset="2"/>
              <a:buChar char="n"/>
            </a:pPr>
            <a:r>
              <a:rPr lang="en-US" altLang="zh-CN"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8.4  </a:t>
            </a:r>
            <a:r>
              <a:rPr lang="zh-CN" altLang="en-US"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公钥基础设施</a:t>
            </a:r>
          </a:p>
          <a:p>
            <a:pPr>
              <a:lnSpc>
                <a:spcPct val="120000"/>
              </a:lnSpc>
              <a:spcBef>
                <a:spcPct val="20000"/>
              </a:spcBef>
              <a:buClrTx/>
              <a:buFont typeface="Wingdings" panose="05000000000000000000" pitchFamily="2" charset="2"/>
              <a:buChar char="n"/>
            </a:pPr>
            <a:r>
              <a:rPr lang="en-US" altLang="zh-CN"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8.5  </a:t>
            </a:r>
            <a:r>
              <a:rPr lang="zh-CN" altLang="en-US"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身份与访问管理</a:t>
            </a:r>
          </a:p>
          <a:p>
            <a:pPr>
              <a:lnSpc>
                <a:spcPct val="120000"/>
              </a:lnSpc>
              <a:spcBef>
                <a:spcPct val="20000"/>
              </a:spcBef>
              <a:buClrTx/>
              <a:buFont typeface="Wingdings" panose="05000000000000000000" pitchFamily="2" charset="2"/>
              <a:buChar char="n"/>
            </a:pPr>
            <a:r>
              <a:rPr lang="en-US" altLang="zh-CN"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8.6  </a:t>
            </a:r>
            <a:r>
              <a:rPr lang="zh-CN" altLang="en-US"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单一登录</a:t>
            </a:r>
          </a:p>
          <a:p>
            <a:pPr>
              <a:lnSpc>
                <a:spcPct val="120000"/>
              </a:lnSpc>
              <a:spcBef>
                <a:spcPct val="20000"/>
              </a:spcBef>
              <a:buClrTx/>
              <a:buFont typeface="Wingdings" panose="05000000000000000000" pitchFamily="2" charset="2"/>
              <a:buChar char="n"/>
            </a:pPr>
            <a:r>
              <a:rPr lang="en-US" altLang="zh-CN"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8.7 </a:t>
            </a:r>
            <a:r>
              <a:rPr lang="zh-CN" altLang="en-US"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基于云的安全组</a:t>
            </a:r>
          </a:p>
          <a:p>
            <a:pPr>
              <a:lnSpc>
                <a:spcPct val="120000"/>
              </a:lnSpc>
              <a:spcBef>
                <a:spcPct val="20000"/>
              </a:spcBef>
              <a:buClrTx/>
              <a:buFont typeface="Wingdings" panose="05000000000000000000" pitchFamily="2" charset="2"/>
              <a:buChar char="n"/>
            </a:pPr>
            <a:r>
              <a:rPr lang="en-US" altLang="zh-CN"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8.8 </a:t>
            </a:r>
            <a:r>
              <a:rPr lang="zh-CN" altLang="en-US"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强化的虚拟服务器映像</a:t>
            </a:r>
          </a:p>
        </p:txBody>
      </p:sp>
    </p:spTree>
    <p:extLst>
      <p:ext uri="{BB962C8B-B14F-4D97-AF65-F5344CB8AC3E}">
        <p14:creationId xmlns:p14="http://schemas.microsoft.com/office/powerpoint/2010/main" val="1087841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30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2" name="矩形 1">
            <a:extLst>
              <a:ext uri="{FF2B5EF4-FFF2-40B4-BE49-F238E27FC236}">
                <a16:creationId xmlns:a16="http://schemas.microsoft.com/office/drawing/2014/main" id="{6242C91E-DE3F-514A-B78C-052DE704D8C5}"/>
              </a:ext>
            </a:extLst>
          </p:cNvPr>
          <p:cNvSpPr/>
          <p:nvPr/>
        </p:nvSpPr>
        <p:spPr>
          <a:xfrm>
            <a:off x="460153" y="1340768"/>
            <a:ext cx="3103735" cy="461665"/>
          </a:xfrm>
          <a:prstGeom prst="rect">
            <a:avLst/>
          </a:prstGeom>
        </p:spPr>
        <p:txBody>
          <a:bodyPr wrap="none">
            <a:spAutoFit/>
          </a:bodyPr>
          <a:lstStyle/>
          <a:p>
            <a:pPr marL="342900" lvl="0" indent="-342900" algn="just">
              <a:buFont typeface="Wingdings" pitchFamily="2" charset="2"/>
              <a:buChar char="n"/>
            </a:pPr>
            <a:r>
              <a:rPr lang="en-US" altLang="zh-CN" sz="2400" dirty="0">
                <a:solidFill>
                  <a:srgbClr val="000000"/>
                </a:solidFill>
                <a:latin typeface="Microsoft YaHei" panose="020B0503020204020204" pitchFamily="34" charset="-122"/>
                <a:ea typeface="Microsoft YaHei" panose="020B0503020204020204" pitchFamily="34" charset="-122"/>
              </a:rPr>
              <a:t>RSA</a:t>
            </a:r>
            <a:r>
              <a:rPr lang="zh-CN" altLang="en-US" sz="2400" dirty="0">
                <a:solidFill>
                  <a:srgbClr val="000000"/>
                </a:solidFill>
                <a:latin typeface="Microsoft YaHei" panose="020B0503020204020204" pitchFamily="34" charset="-122"/>
                <a:ea typeface="Microsoft YaHei" panose="020B0503020204020204" pitchFamily="34" charset="-122"/>
              </a:rPr>
              <a:t>加密</a:t>
            </a:r>
            <a:r>
              <a:rPr lang="en-US" altLang="zh-CN" sz="2400" dirty="0">
                <a:solidFill>
                  <a:srgbClr val="000000"/>
                </a:solidFill>
                <a:latin typeface="Microsoft YaHei" panose="020B0503020204020204" pitchFamily="34" charset="-122"/>
                <a:ea typeface="Microsoft YaHei" panose="020B0503020204020204" pitchFamily="34" charset="-122"/>
              </a:rPr>
              <a:t>/</a:t>
            </a:r>
            <a:r>
              <a:rPr lang="zh-CN" altLang="en-US" sz="2400" dirty="0">
                <a:solidFill>
                  <a:srgbClr val="000000"/>
                </a:solidFill>
                <a:latin typeface="Microsoft YaHei" panose="020B0503020204020204" pitchFamily="34" charset="-122"/>
                <a:ea typeface="Microsoft YaHei" panose="020B0503020204020204" pitchFamily="34" charset="-122"/>
              </a:rPr>
              <a:t>解密算法</a:t>
            </a: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p:sp>
        <p:nvSpPr>
          <p:cNvPr id="17" name="Rectangle 3">
            <a:extLst>
              <a:ext uri="{FF2B5EF4-FFF2-40B4-BE49-F238E27FC236}">
                <a16:creationId xmlns:a16="http://schemas.microsoft.com/office/drawing/2014/main" id="{6EAB1DF7-25A0-4543-A655-5D64B6C39C43}"/>
              </a:ext>
            </a:extLst>
          </p:cNvPr>
          <p:cNvSpPr txBox="1">
            <a:spLocks noChangeArrowheads="1"/>
          </p:cNvSpPr>
          <p:nvPr/>
        </p:nvSpPr>
        <p:spPr bwMode="auto">
          <a:xfrm>
            <a:off x="539552" y="1844824"/>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609600" indent="-609600" eaLnBrk="1" hangingPunct="1">
              <a:buFontTx/>
              <a:buAutoNum type="arabicPeriod"/>
              <a:defRPr/>
            </a:pP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选择两个素数</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p</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=61 &amp; </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q</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=53</a:t>
            </a:r>
          </a:p>
          <a:p>
            <a:pPr marL="609600" indent="-609600" eaLnBrk="1" hangingPunct="1">
              <a:buFontTx/>
              <a:buAutoNum type="arabicPeriod"/>
              <a:defRPr/>
            </a:pP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计算</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n </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AU" altLang="zh-CN" sz="2000" i="1" kern="0" dirty="0" err="1">
                <a:latin typeface="Times New Roman" panose="02020603050405020304" pitchFamily="18" charset="0"/>
                <a:ea typeface="微软雅黑" panose="020B0503020204020204" pitchFamily="34" charset="-122"/>
                <a:cs typeface="Times New Roman" panose="02020603050405020304" pitchFamily="18" charset="0"/>
              </a:rPr>
              <a:t>pq</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 </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3233</a:t>
            </a:r>
          </a:p>
          <a:p>
            <a:pPr marL="609600" indent="-609600" eaLnBrk="1" hangingPunct="1">
              <a:buFontTx/>
              <a:buAutoNum type="arabicPeriod"/>
              <a:defRPr/>
            </a:pP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计算</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AU" altLang="zh-CN" sz="200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p–</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1)(</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q-</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1) = 3120</a:t>
            </a:r>
          </a:p>
          <a:p>
            <a:pPr marL="609600" indent="-609600" eaLnBrk="1" hangingPunct="1">
              <a:buFontTx/>
              <a:buAutoNum type="arabicPeriod"/>
              <a:defRPr/>
            </a:pP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选择</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e</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 : </a:t>
            </a:r>
            <a:r>
              <a:rPr lang="en-AU" altLang="zh-CN" sz="2000" kern="0" dirty="0" err="1">
                <a:latin typeface="Times New Roman" panose="02020603050405020304" pitchFamily="18" charset="0"/>
                <a:ea typeface="微软雅黑" panose="020B0503020204020204" pitchFamily="34" charset="-122"/>
                <a:cs typeface="Times New Roman" panose="02020603050405020304" pitchFamily="18" charset="0"/>
              </a:rPr>
              <a:t>gcd</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(e, </a:t>
            </a:r>
            <a:r>
              <a:rPr lang="en-US" altLang="zh-CN" sz="240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AU" altLang="zh-CN" sz="200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选择</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e </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17</a:t>
            </a:r>
          </a:p>
          <a:p>
            <a:pPr marL="609600" indent="-609600" eaLnBrk="1" hangingPunct="1">
              <a:buFontTx/>
              <a:buAutoNum type="arabicPeriod"/>
              <a:defRPr/>
            </a:pP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选取</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d:</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 </a:t>
            </a:r>
            <a:r>
              <a:rPr lang="en-AU" altLang="zh-CN" sz="2000" b="1" i="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de = </a:t>
            </a:r>
            <a:r>
              <a:rPr lang="en-AU"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 mod </a:t>
            </a:r>
            <a:r>
              <a:rPr lang="en-US" altLang="zh-CN" sz="24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AU"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 </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&amp;</a:t>
            </a:r>
            <a:r>
              <a:rPr lang="en-AU"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AU" altLang="zh-CN" sz="2000" b="1" i="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 </a:t>
            </a:r>
            <a:r>
              <a:rPr lang="en-AU"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&lt; </a:t>
            </a:r>
            <a:r>
              <a:rPr lang="en-US" altLang="zh-CN" sz="24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AU"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a:t>
            </a:r>
          </a:p>
          <a:p>
            <a:pPr marL="400050" lvl="1" indent="0" eaLnBrk="1" hangingPunct="1">
              <a:buFont typeface="Wingdings" panose="05000000000000000000" pitchFamily="2" charset="2"/>
              <a:buNone/>
              <a:defRPr/>
            </a:pPr>
            <a:r>
              <a:rPr lang="en-AU" altLang="zh-CN" sz="1600" kern="0" dirty="0">
                <a:latin typeface="Times New Roman" panose="02020603050405020304" pitchFamily="18" charset="0"/>
                <a:ea typeface="微软雅黑" panose="020B0503020204020204" pitchFamily="34" charset="-122"/>
                <a:cs typeface="Times New Roman" panose="02020603050405020304" pitchFamily="18" charset="0"/>
              </a:rPr>
              <a:t>	17*</a:t>
            </a:r>
            <a:r>
              <a:rPr lang="en-US" altLang="zh-CN" sz="1600" kern="0" dirty="0">
                <a:latin typeface="Times New Roman" panose="02020603050405020304" pitchFamily="18" charset="0"/>
                <a:ea typeface="微软雅黑" panose="020B0503020204020204" pitchFamily="34" charset="-122"/>
                <a:cs typeface="Times New Roman" panose="02020603050405020304" pitchFamily="18" charset="0"/>
              </a:rPr>
              <a:t>d</a:t>
            </a:r>
            <a:r>
              <a:rPr lang="en-AU" altLang="zh-CN" sz="1600" kern="0" dirty="0">
                <a:latin typeface="Times New Roman" panose="02020603050405020304" pitchFamily="18" charset="0"/>
                <a:ea typeface="微软雅黑" panose="020B0503020204020204" pitchFamily="34" charset="-122"/>
                <a:cs typeface="Times New Roman" panose="02020603050405020304" pitchFamily="18" charset="0"/>
              </a:rPr>
              <a:t> - 3120*k = 1	</a:t>
            </a:r>
          </a:p>
          <a:p>
            <a:pPr marL="400050" lvl="1" indent="0" eaLnBrk="1" hangingPunct="1">
              <a:buFont typeface="Wingdings" panose="05000000000000000000" pitchFamily="2" charset="2"/>
              <a:buNone/>
              <a:defRPr/>
            </a:pP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私钥：</a:t>
            </a:r>
            <a:r>
              <a:rPr lang="en-AU"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 = </a:t>
            </a:r>
            <a:r>
              <a:rPr lang="en-US"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2753, (k=15)</a:t>
            </a:r>
          </a:p>
          <a:p>
            <a:pPr marL="400050" lvl="1" indent="0" eaLnBrk="1" hangingPunct="1">
              <a:buFont typeface="Wingdings" panose="05000000000000000000" pitchFamily="2" charset="2"/>
              <a:buNone/>
              <a:defRPr/>
            </a:pPr>
            <a:r>
              <a:rPr lang="en-US" altLang="zh-CN" sz="20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公钥：</a:t>
            </a: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n = 3233, e=17</a:t>
            </a:r>
          </a:p>
          <a:p>
            <a:pPr marL="400050" lvl="1" indent="0" eaLnBrk="1" hangingPunct="1">
              <a:buFont typeface="Wingdings" panose="05000000000000000000" pitchFamily="2" charset="2"/>
              <a:buNone/>
              <a:defRPr/>
            </a:pPr>
            <a:endParaRPr lang="en-US" altLang="zh-CN" sz="1400" kern="0"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buFont typeface="Wingdings" panose="05000000000000000000" pitchFamily="2" charset="2"/>
              <a:buNone/>
              <a:defRPr/>
            </a:pP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加解密举例</a:t>
            </a: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a:p>
            <a:pPr marL="609600" indent="-609600" eaLnBrk="1" hangingPunct="1">
              <a:buFontTx/>
              <a:buAutoNum type="arabicPeriod"/>
              <a:defRPr/>
            </a:pP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假设</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m=30120</a:t>
            </a:r>
          </a:p>
          <a:p>
            <a:pPr marL="609600" indent="-609600" eaLnBrk="1" hangingPunct="1">
              <a:buFontTx/>
              <a:buAutoNum type="arabicPeriod"/>
              <a:defRPr/>
            </a:pP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密文</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c=m</a:t>
            </a:r>
            <a:r>
              <a:rPr lang="en-US" altLang="zh-CN" sz="2000" kern="0" baseline="30000"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mod n = (30120)</a:t>
            </a:r>
            <a:r>
              <a:rPr lang="en-US" altLang="zh-CN" sz="2000" kern="0" baseline="30000" dirty="0">
                <a:latin typeface="Times New Roman" panose="02020603050405020304" pitchFamily="18" charset="0"/>
                <a:ea typeface="微软雅黑" panose="020B0503020204020204" pitchFamily="34" charset="-122"/>
                <a:cs typeface="Times New Roman" panose="02020603050405020304" pitchFamily="18" charset="0"/>
              </a:rPr>
              <a:t>17</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mod n</a:t>
            </a:r>
          </a:p>
          <a:p>
            <a:pPr marL="609600" indent="-609600" eaLnBrk="1" hangingPunct="1">
              <a:buFontTx/>
              <a:buAutoNum type="arabicPeriod"/>
              <a:defRPr/>
            </a:pP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解密得到原文</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m=c</a:t>
            </a:r>
            <a:r>
              <a:rPr lang="en-US" altLang="zh-CN" sz="2000" kern="0" baseline="30000"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mod n = </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30120</a:t>
            </a:r>
          </a:p>
        </p:txBody>
      </p:sp>
      <p:pic>
        <p:nvPicPr>
          <p:cNvPr id="18" name="图片 17">
            <a:extLst>
              <a:ext uri="{FF2B5EF4-FFF2-40B4-BE49-F238E27FC236}">
                <a16:creationId xmlns:a16="http://schemas.microsoft.com/office/drawing/2014/main" id="{E1A71AB8-446F-3F41-BDAE-955EBE696724}"/>
              </a:ext>
            </a:extLst>
          </p:cNvPr>
          <p:cNvPicPr>
            <a:picLocks noChangeAspect="1"/>
          </p:cNvPicPr>
          <p:nvPr/>
        </p:nvPicPr>
        <p:blipFill rotWithShape="1">
          <a:blip r:embed="rId3"/>
          <a:srcRect b="15428"/>
          <a:stretch/>
        </p:blipFill>
        <p:spPr>
          <a:xfrm>
            <a:off x="5644952" y="2073424"/>
            <a:ext cx="3200400" cy="1371600"/>
          </a:xfrm>
          <a:prstGeom prst="rect">
            <a:avLst/>
          </a:prstGeom>
        </p:spPr>
      </p:pic>
      <p:sp>
        <p:nvSpPr>
          <p:cNvPr id="19" name="矩形: 圆角 4">
            <a:extLst>
              <a:ext uri="{FF2B5EF4-FFF2-40B4-BE49-F238E27FC236}">
                <a16:creationId xmlns:a16="http://schemas.microsoft.com/office/drawing/2014/main" id="{89BA6503-FA07-1D4F-A297-0F29DBBBB540}"/>
              </a:ext>
            </a:extLst>
          </p:cNvPr>
          <p:cNvSpPr/>
          <p:nvPr/>
        </p:nvSpPr>
        <p:spPr>
          <a:xfrm>
            <a:off x="5473502" y="4664225"/>
            <a:ext cx="3543300" cy="914400"/>
          </a:xfrm>
          <a:prstGeom prst="roundRect">
            <a:avLst>
              <a:gd name="adj" fmla="val 26447"/>
            </a:avLst>
          </a:prstGeom>
          <a:solidFill>
            <a:srgbClr val="FFFFFF"/>
          </a:solidFill>
          <a:ln w="25400" cap="flat" cmpd="sng" algn="ctr">
            <a:noFill/>
            <a:prstDash val="solid"/>
          </a:ln>
          <a:effectLst>
            <a:outerShdw blurRad="114300" dist="38100" dir="2700000" algn="tl" rotWithShape="0">
              <a:prstClr val="black">
                <a:alpha val="20000"/>
              </a:prstClr>
            </a:outerShdw>
          </a:effectLst>
        </p:spPr>
        <p:txBody>
          <a:bodyPr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rPr>
              <a:t>没有 </a:t>
            </a: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rPr>
              <a:t>p </a:t>
            </a:r>
            <a:r>
              <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rPr>
              <a:t>和 </a:t>
            </a: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rPr>
              <a:t>q, </a:t>
            </a:r>
            <a:r>
              <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rPr>
              <a:t>计算出 </a:t>
            </a: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rPr>
              <a:t>d </a:t>
            </a:r>
            <a:r>
              <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rPr>
              <a:t>是计算上不可行的</a:t>
            </a:r>
            <a:endPar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18949198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8.2 </a:t>
            </a:r>
            <a:r>
              <a:rPr lang="zh-CN" altLang="en-US" sz="3200" dirty="0">
                <a:solidFill>
                  <a:srgbClr val="0000FF"/>
                </a:solidFill>
                <a:latin typeface="微软雅黑" panose="020B0503020204020204" pitchFamily="34" charset="-122"/>
                <a:ea typeface="微软雅黑" panose="020B0503020204020204" pitchFamily="34" charset="-122"/>
              </a:rPr>
              <a:t>哈希</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873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哈希</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一种单向、不可逆的数据保护机制，这种机制常见于</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密码的存储</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利用哈希可以用来获得消息摘要，消息摘要附加在消息后面，用于</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验证消息是否发生篡改</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哈希可以用于保护存储数据、减轻恶意媒介和授权不足带来的云威胁，保证数据</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完整性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3155563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8.2 </a:t>
            </a:r>
            <a:r>
              <a:rPr lang="zh-CN" altLang="en-US" sz="3200" dirty="0">
                <a:solidFill>
                  <a:srgbClr val="0000FF"/>
                </a:solidFill>
                <a:latin typeface="微软雅黑" panose="020B0503020204020204" pitchFamily="34" charset="-122"/>
                <a:ea typeface="微软雅黑" panose="020B0503020204020204" pitchFamily="34" charset="-122"/>
              </a:rPr>
              <a:t>哈希</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104F5717-1D97-2749-A77D-39D0E8DB75CD}"/>
                  </a:ext>
                </a:extLst>
              </p:cNvPr>
              <p:cNvSpPr txBox="1">
                <a:spLocks/>
              </p:cNvSpPr>
              <p:nvPr/>
            </p:nvSpPr>
            <p:spPr bwMode="auto">
              <a:xfrm>
                <a:off x="457200" y="1412776"/>
                <a:ext cx="8686800" cy="4800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nSpc>
                    <a:spcPct val="125000"/>
                  </a:lnSpc>
                  <a:buClr>
                    <a:srgbClr val="FF0000"/>
                  </a:buClr>
                </a:pPr>
                <a:r>
                  <a:rPr kumimoji="1" lang="zh-CN" altLang="en-US" sz="2400" kern="0" dirty="0">
                    <a:latin typeface="Times New Roman" panose="02020603050405020304" pitchFamily="18" charset="0"/>
                    <a:cs typeface="Times New Roman" panose="02020603050405020304" pitchFamily="18" charset="0"/>
                  </a:rPr>
                  <a:t>哈希函数需满足的特性：</a:t>
                </a:r>
                <a:endParaRPr kumimoji="1" lang="en-US" altLang="zh-CN" sz="2400" kern="0" dirty="0">
                  <a:latin typeface="Times New Roman" panose="02020603050405020304" pitchFamily="18" charset="0"/>
                  <a:cs typeface="Times New Roman" panose="02020603050405020304" pitchFamily="18" charset="0"/>
                </a:endParaRPr>
              </a:p>
              <a:p>
                <a:pPr lvl="1">
                  <a:lnSpc>
                    <a:spcPct val="150000"/>
                  </a:lnSpc>
                  <a:spcBef>
                    <a:spcPts val="24"/>
                  </a:spcBef>
                  <a:buClr>
                    <a:srgbClr val="FF0000"/>
                  </a:buClr>
                  <a:buSzPct val="75000"/>
                  <a:buFont typeface="Wingdings" panose="05000000000000000000" pitchFamily="2" charset="2"/>
                  <a:buChar char="p"/>
                </a:pP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输入长度可变：对任何长度的输入</a:t>
                </a:r>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都适用</a:t>
                </a:r>
                <a:endPar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ts val="24"/>
                  </a:spcBef>
                  <a:buClr>
                    <a:srgbClr val="FF0000"/>
                  </a:buClr>
                  <a:buSzPct val="75000"/>
                  <a:buFont typeface="Wingdings" panose="05000000000000000000" pitchFamily="2" charset="2"/>
                  <a:buChar char="p"/>
                </a:pP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输出长度固定：对任何长度的输入</a:t>
                </a:r>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，输出</a:t>
                </a:r>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z</a:t>
                </a: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都是固定长度</a:t>
                </a:r>
                <a:endPar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ts val="24"/>
                  </a:spcBef>
                  <a:buClr>
                    <a:srgbClr val="FF0000"/>
                  </a:buClr>
                  <a:buSzPct val="75000"/>
                  <a:buFont typeface="Wingdings" panose="05000000000000000000" pitchFamily="2" charset="2"/>
                  <a:buChar char="p"/>
                </a:pP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效率：计算复杂度低</a:t>
                </a:r>
                <a:endPar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ts val="24"/>
                  </a:spcBef>
                  <a:buClr>
                    <a:srgbClr val="FF0000"/>
                  </a:buClr>
                  <a:buSzPct val="75000"/>
                  <a:buFont typeface="Wingdings" panose="05000000000000000000" pitchFamily="2" charset="2"/>
                  <a:buChar char="p"/>
                </a:pP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抗原像攻击（单向性）：对于给定输出</a:t>
                </a:r>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y</a:t>
                </a: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，不可能找到对应的输入</a:t>
                </a:r>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x</a:t>
                </a:r>
              </a:p>
              <a:p>
                <a:pPr lvl="1">
                  <a:lnSpc>
                    <a:spcPct val="150000"/>
                  </a:lnSpc>
                  <a:spcBef>
                    <a:spcPts val="24"/>
                  </a:spcBef>
                  <a:buClr>
                    <a:srgbClr val="FF0000"/>
                  </a:buClr>
                  <a:buSzPct val="75000"/>
                  <a:buFont typeface="Wingdings" panose="05000000000000000000" pitchFamily="2" charset="2"/>
                  <a:buChar char="p"/>
                </a:pP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抗第二原像攻击（抗弱碰撞性）：对于给定的</a:t>
                </a:r>
                <a14:m>
                  <m:oMath xmlns:m="http://schemas.openxmlformats.org/officeDocument/2006/math">
                    <m:sSub>
                      <m:sSubPr>
                        <m:ctrlPr>
                          <a:rPr kumimoji="1" lang="en-US"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1</m:t>
                        </m:r>
                      </m:sub>
                    </m:sSub>
                  </m:oMath>
                </a14:m>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，找到满足</a:t>
                </a:r>
                <a14:m>
                  <m:oMath xmlns:m="http://schemas.openxmlformats.org/officeDocument/2006/math">
                    <m:sSub>
                      <m:sSubPr>
                        <m:ctrlPr>
                          <a:rPr kumimoji="1" lang="en-US" altLang="zh-CN" sz="2000" i="1" kern="0">
                            <a:latin typeface="Cambria Math" panose="02040503050406030204" pitchFamily="18" charset="0"/>
                          </a:rPr>
                        </m:ctrlPr>
                      </m:sSubPr>
                      <m:e>
                        <m:r>
                          <m:rPr>
                            <m:sty m:val="p"/>
                          </m:rPr>
                          <a:rPr kumimoji="1" lang="en-US" altLang="zh-CN" sz="2000" kern="0">
                            <a:latin typeface="Cambria Math" panose="02040503050406030204" pitchFamily="18" charset="0"/>
                          </a:rPr>
                          <m:t>h</m:t>
                        </m:r>
                        <m:r>
                          <a:rPr kumimoji="1" lang="en-US" altLang="zh-CN" sz="2000" kern="0">
                            <a:latin typeface="Cambria Math" panose="02040503050406030204" pitchFamily="18" charset="0"/>
                          </a:rPr>
                          <m:t>(</m:t>
                        </m:r>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1</m:t>
                        </m:r>
                      </m:sub>
                    </m:sSub>
                    <m:r>
                      <a:rPr kumimoji="1" lang="en-US" altLang="zh-CN" sz="2000" kern="0">
                        <a:latin typeface="Cambria Math" panose="02040503050406030204" pitchFamily="18" charset="0"/>
                      </a:rPr>
                      <m:t>)</m:t>
                    </m:r>
                  </m:oMath>
                </a14:m>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
                      <m:sSubPr>
                        <m:ctrlPr>
                          <a:rPr kumimoji="1" lang="en-US" altLang="zh-CN" sz="2000" i="1" kern="0">
                            <a:latin typeface="Cambria Math" panose="02040503050406030204" pitchFamily="18" charset="0"/>
                          </a:rPr>
                        </m:ctrlPr>
                      </m:sSubPr>
                      <m:e>
                        <m:r>
                          <m:rPr>
                            <m:sty m:val="p"/>
                          </m:rPr>
                          <a:rPr kumimoji="1" lang="en-US" altLang="zh-CN" sz="2000" kern="0">
                            <a:latin typeface="Cambria Math" panose="02040503050406030204" pitchFamily="18" charset="0"/>
                          </a:rPr>
                          <m:t>h</m:t>
                        </m:r>
                        <m:r>
                          <a:rPr kumimoji="1" lang="en-US" altLang="zh-CN" sz="2000" kern="0">
                            <a:latin typeface="Cambria Math" panose="02040503050406030204" pitchFamily="18" charset="0"/>
                          </a:rPr>
                          <m:t>(</m:t>
                        </m:r>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2</m:t>
                        </m:r>
                      </m:sub>
                    </m:sSub>
                    <m:r>
                      <a:rPr kumimoji="1" lang="en-US" altLang="zh-CN" sz="2000" kern="0">
                        <a:latin typeface="Cambria Math" panose="02040503050406030204" pitchFamily="18" charset="0"/>
                      </a:rPr>
                      <m:t>)</m:t>
                    </m:r>
                    <m:r>
                      <a:rPr kumimoji="1" lang="zh-CN" altLang="en-US" sz="2000" kern="0">
                        <a:latin typeface="Cambria Math" panose="02040503050406030204" pitchFamily="18" charset="0"/>
                      </a:rPr>
                      <m:t>的</m:t>
                    </m:r>
                    <m:sSub>
                      <m:sSubPr>
                        <m:ctrlPr>
                          <a:rPr kumimoji="1" lang="en-US"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2</m:t>
                        </m:r>
                      </m:sub>
                    </m:sSub>
                  </m:oMath>
                </a14:m>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是不可能的</a:t>
                </a:r>
                <a:endPar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ts val="24"/>
                  </a:spcBef>
                  <a:buClr>
                    <a:srgbClr val="FF0000"/>
                  </a:buClr>
                  <a:buSzPct val="75000"/>
                  <a:buFont typeface="Wingdings" panose="05000000000000000000" pitchFamily="2" charset="2"/>
                  <a:buChar char="p"/>
                </a:pPr>
                <a:r>
                  <a:rPr kumimoji="1" lang="zh-CN" altLang="zh-CN" sz="2000" kern="0" dirty="0">
                    <a:latin typeface="Times New Roman" panose="02020603050405020304" pitchFamily="18" charset="0"/>
                    <a:ea typeface="微软雅黑" panose="020B0503020204020204" pitchFamily="34" charset="-122"/>
                    <a:cs typeface="Times New Roman" panose="02020603050405020304" pitchFamily="18" charset="0"/>
                  </a:rPr>
                  <a:t>抗碰撞攻击（抗强碰撞性）：找到满足</a:t>
                </a:r>
                <a14:m>
                  <m:oMath xmlns:m="http://schemas.openxmlformats.org/officeDocument/2006/math">
                    <m:r>
                      <a:rPr kumimoji="1" lang="en-US" altLang="zh-CN" sz="2000" kern="0">
                        <a:latin typeface="Cambria Math" panose="02040503050406030204" pitchFamily="18" charset="0"/>
                      </a:rPr>
                      <m:t>h</m:t>
                    </m:r>
                    <m:r>
                      <a:rPr kumimoji="1" lang="en-US" altLang="zh-CN" sz="2000" kern="0">
                        <a:latin typeface="Cambria Math" panose="02040503050406030204" pitchFamily="18" charset="0"/>
                      </a:rPr>
                      <m:t>(</m:t>
                    </m:r>
                    <m:sSub>
                      <m:sSubPr>
                        <m:ctrlPr>
                          <a:rPr kumimoji="1" lang="zh-CN"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1</m:t>
                        </m:r>
                      </m:sub>
                    </m:sSub>
                    <m:r>
                      <a:rPr kumimoji="1" lang="en-US" altLang="zh-CN" sz="2000" kern="0">
                        <a:latin typeface="Cambria Math" panose="02040503050406030204" pitchFamily="18" charset="0"/>
                      </a:rPr>
                      <m:t>)=</m:t>
                    </m:r>
                    <m:r>
                      <a:rPr kumimoji="1" lang="en-US" altLang="zh-CN" sz="2000" kern="0">
                        <a:latin typeface="Cambria Math" panose="02040503050406030204" pitchFamily="18" charset="0"/>
                      </a:rPr>
                      <m:t>h</m:t>
                    </m:r>
                    <m:d>
                      <m:dPr>
                        <m:ctrlPr>
                          <a:rPr kumimoji="1" lang="zh-CN" altLang="zh-CN" sz="2000" i="1" kern="0">
                            <a:latin typeface="Cambria Math" panose="02040503050406030204" pitchFamily="18" charset="0"/>
                          </a:rPr>
                        </m:ctrlPr>
                      </m:dPr>
                      <m:e>
                        <m:sSub>
                          <m:sSubPr>
                            <m:ctrlPr>
                              <a:rPr kumimoji="1" lang="zh-CN"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2</m:t>
                            </m:r>
                          </m:sub>
                        </m:sSub>
                      </m:e>
                    </m:d>
                  </m:oMath>
                </a14:m>
                <a:r>
                  <a:rPr kumimoji="1" lang="zh-CN" altLang="zh-CN" sz="2000" kern="0" dirty="0">
                    <a:latin typeface="Times New Roman" panose="02020603050405020304" pitchFamily="18" charset="0"/>
                    <a:ea typeface="微软雅黑" panose="020B0503020204020204" pitchFamily="34" charset="-122"/>
                    <a:cs typeface="Times New Roman" panose="02020603050405020304" pitchFamily="18" charset="0"/>
                  </a:rPr>
                  <a:t>的偶对</a:t>
                </a:r>
                <a14:m>
                  <m:oMath xmlns:m="http://schemas.openxmlformats.org/officeDocument/2006/math">
                    <m:sSub>
                      <m:sSubPr>
                        <m:ctrlPr>
                          <a:rPr kumimoji="1" lang="zh-CN"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1</m:t>
                        </m:r>
                      </m:sub>
                    </m:sSub>
                    <m:r>
                      <a:rPr kumimoji="1" lang="en-US" altLang="zh-CN" sz="2000" kern="0">
                        <a:latin typeface="Cambria Math" panose="02040503050406030204" pitchFamily="18" charset="0"/>
                      </a:rPr>
                      <m:t>=</m:t>
                    </m:r>
                    <m:sSub>
                      <m:sSubPr>
                        <m:ctrlPr>
                          <a:rPr kumimoji="1" lang="zh-CN"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2</m:t>
                        </m:r>
                      </m:sub>
                    </m:sSub>
                  </m:oMath>
                </a14:m>
                <a:r>
                  <a:rPr kumimoji="1" lang="zh-CN" altLang="zh-CN" sz="2000" kern="0" dirty="0">
                    <a:latin typeface="Times New Roman" panose="02020603050405020304" pitchFamily="18" charset="0"/>
                    <a:ea typeface="微软雅黑" panose="020B0503020204020204" pitchFamily="34" charset="-122"/>
                    <a:cs typeface="Times New Roman" panose="02020603050405020304" pitchFamily="18" charset="0"/>
                  </a:rPr>
                  <a:t>。</a:t>
                </a:r>
              </a:p>
            </p:txBody>
          </p:sp>
        </mc:Choice>
        <mc:Fallback xmlns="">
          <p:sp>
            <p:nvSpPr>
              <p:cNvPr id="10" name="内容占位符 2">
                <a:extLst>
                  <a:ext uri="{FF2B5EF4-FFF2-40B4-BE49-F238E27FC236}">
                    <a16:creationId xmlns:a16="http://schemas.microsoft.com/office/drawing/2014/main" id="{104F5717-1D97-2749-A77D-39D0E8DB75CD}"/>
                  </a:ext>
                </a:extLst>
              </p:cNvPr>
              <p:cNvSpPr txBox="1">
                <a:spLocks noRot="1" noChangeAspect="1" noMove="1" noResize="1" noEditPoints="1" noAdjustHandles="1" noChangeArrowheads="1" noChangeShapeType="1" noTextEdit="1"/>
              </p:cNvSpPr>
              <p:nvPr/>
            </p:nvSpPr>
            <p:spPr bwMode="auto">
              <a:xfrm>
                <a:off x="457200" y="1412776"/>
                <a:ext cx="8686800" cy="4800600"/>
              </a:xfrm>
              <a:prstGeom prst="rect">
                <a:avLst/>
              </a:prstGeom>
              <a:blipFill>
                <a:blip r:embed="rId3"/>
                <a:stretch>
                  <a:fillRect l="-4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022452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8.2 </a:t>
            </a:r>
            <a:r>
              <a:rPr lang="zh-CN" altLang="en-US" sz="3200" dirty="0">
                <a:solidFill>
                  <a:srgbClr val="0000FF"/>
                </a:solidFill>
                <a:latin typeface="微软雅黑" panose="020B0503020204020204" pitchFamily="34" charset="-122"/>
                <a:ea typeface="微软雅黑" panose="020B0503020204020204" pitchFamily="34" charset="-122"/>
              </a:rPr>
              <a:t>哈希</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2" name="内容占位符 2">
            <a:extLst>
              <a:ext uri="{FF2B5EF4-FFF2-40B4-BE49-F238E27FC236}">
                <a16:creationId xmlns:a16="http://schemas.microsoft.com/office/drawing/2014/main" id="{3C341FEF-3957-D34E-A852-DCA0722894C5}"/>
              </a:ext>
            </a:extLst>
          </p:cNvPr>
          <p:cNvSpPr txBox="1">
            <a:spLocks noChangeArrowheads="1"/>
          </p:cNvSpPr>
          <p:nvPr/>
        </p:nvSpPr>
        <p:spPr bwMode="auto">
          <a:xfrm>
            <a:off x="457200" y="1447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Clr>
                <a:srgbClr val="FF0000"/>
              </a:buClr>
            </a:pPr>
            <a:r>
              <a:rPr kumimoji="1" lang="en-US" altLang="zh-CN" sz="2400" kern="0" dirty="0">
                <a:latin typeface="Times New Roman" panose="02020603050405020304" pitchFamily="18" charset="0"/>
                <a:cs typeface="Times New Roman" panose="02020603050405020304" pitchFamily="18" charset="0"/>
              </a:rPr>
              <a:t>MD5</a:t>
            </a:r>
            <a:r>
              <a:rPr kumimoji="1" lang="zh-CN" altLang="en-US" sz="2400" kern="0" dirty="0">
                <a:latin typeface="Times New Roman" panose="02020603050405020304" pitchFamily="18" charset="0"/>
                <a:cs typeface="Times New Roman" panose="02020603050405020304" pitchFamily="18" charset="0"/>
              </a:rPr>
              <a:t>的碰撞案例</a:t>
            </a:r>
            <a:endParaRPr kumimoji="1" lang="en-US" altLang="zh-CN" sz="24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kumimoji="1" lang="en-US" altLang="zh-CN" sz="1800" kern="0"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047F344F-3DB0-9F4F-B8DA-1780580D740B}"/>
              </a:ext>
            </a:extLst>
          </p:cNvPr>
          <p:cNvPicPr>
            <a:picLocks noChangeAspect="1"/>
          </p:cNvPicPr>
          <p:nvPr/>
        </p:nvPicPr>
        <p:blipFill>
          <a:blip r:embed="rId3"/>
          <a:stretch>
            <a:fillRect/>
          </a:stretch>
        </p:blipFill>
        <p:spPr>
          <a:xfrm>
            <a:off x="641361" y="1981200"/>
            <a:ext cx="7861277" cy="2695575"/>
          </a:xfrm>
          <a:prstGeom prst="rect">
            <a:avLst/>
          </a:prstGeom>
        </p:spPr>
      </p:pic>
      <p:sp>
        <p:nvSpPr>
          <p:cNvPr id="14" name="矩形 13">
            <a:extLst>
              <a:ext uri="{FF2B5EF4-FFF2-40B4-BE49-F238E27FC236}">
                <a16:creationId xmlns:a16="http://schemas.microsoft.com/office/drawing/2014/main" id="{CE6E3510-CC25-984A-B170-55F1D8E2FD3B}"/>
              </a:ext>
            </a:extLst>
          </p:cNvPr>
          <p:cNvSpPr/>
          <p:nvPr/>
        </p:nvSpPr>
        <p:spPr>
          <a:xfrm>
            <a:off x="6629400" y="2600325"/>
            <a:ext cx="152400" cy="676275"/>
          </a:xfrm>
          <a:prstGeom prst="rect">
            <a:avLst/>
          </a:prstGeom>
          <a:noFill/>
          <a:ln w="25400" cap="flat" cmpd="sng" algn="ctr">
            <a:solidFill>
              <a:srgbClr val="9999F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a:cs typeface="+mn-cs"/>
            </a:endParaRPr>
          </a:p>
        </p:txBody>
      </p:sp>
    </p:spTree>
    <p:extLst>
      <p:ext uri="{BB962C8B-B14F-4D97-AF65-F5344CB8AC3E}">
        <p14:creationId xmlns:p14="http://schemas.microsoft.com/office/powerpoint/2010/main" val="40801033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8.2 </a:t>
            </a:r>
            <a:r>
              <a:rPr lang="zh-CN" altLang="en-US" sz="3200" dirty="0">
                <a:solidFill>
                  <a:srgbClr val="0000FF"/>
                </a:solidFill>
                <a:latin typeface="微软雅黑" panose="020B0503020204020204" pitchFamily="34" charset="-122"/>
                <a:ea typeface="微软雅黑" panose="020B0503020204020204" pitchFamily="34" charset="-122"/>
              </a:rPr>
              <a:t>哈希</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2" name="内容占位符 2">
            <a:extLst>
              <a:ext uri="{FF2B5EF4-FFF2-40B4-BE49-F238E27FC236}">
                <a16:creationId xmlns:a16="http://schemas.microsoft.com/office/drawing/2014/main" id="{3C341FEF-3957-D34E-A852-DCA0722894C5}"/>
              </a:ext>
            </a:extLst>
          </p:cNvPr>
          <p:cNvSpPr txBox="1">
            <a:spLocks noChangeArrowheads="1"/>
          </p:cNvSpPr>
          <p:nvPr/>
        </p:nvSpPr>
        <p:spPr bwMode="auto">
          <a:xfrm>
            <a:off x="457200" y="1447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Clr>
                <a:srgbClr val="FF0000"/>
              </a:buClr>
            </a:pPr>
            <a:r>
              <a:rPr kumimoji="1" lang="en-US" altLang="zh-CN" sz="2400" kern="0" dirty="0">
                <a:latin typeface="Times New Roman" panose="02020603050405020304" pitchFamily="18" charset="0"/>
                <a:cs typeface="Times New Roman" panose="02020603050405020304" pitchFamily="18" charset="0"/>
              </a:rPr>
              <a:t>MD5</a:t>
            </a:r>
            <a:r>
              <a:rPr kumimoji="1" lang="zh-CN" altLang="en-US" sz="2400" kern="0" dirty="0">
                <a:latin typeface="Times New Roman" panose="02020603050405020304" pitchFamily="18" charset="0"/>
                <a:cs typeface="Times New Roman" panose="02020603050405020304" pitchFamily="18" charset="0"/>
              </a:rPr>
              <a:t>的碰撞案例</a:t>
            </a:r>
            <a:endParaRPr kumimoji="1" lang="en-US" altLang="zh-CN" sz="24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kumimoji="1" lang="en-US" altLang="zh-CN" sz="1800" kern="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kumimoji="1" lang="en-US" altLang="zh-CN" sz="1800" kern="0" dirty="0">
              <a:latin typeface="Times New Roman" panose="02020603050405020304" pitchFamily="18" charset="0"/>
              <a:cs typeface="Times New Roman" panose="02020603050405020304" pitchFamily="18" charset="0"/>
            </a:endParaRPr>
          </a:p>
          <a:p>
            <a:pPr>
              <a:lnSpc>
                <a:spcPct val="150000"/>
              </a:lnSpc>
              <a:buClr>
                <a:srgbClr val="FF0000"/>
              </a:buClr>
              <a:buFont typeface="Wingdings" panose="05000000000000000000" pitchFamily="2" charset="2"/>
              <a:buChar char="p"/>
            </a:pPr>
            <a:r>
              <a:rPr kumimoji="1" lang="zh-CN" altLang="en-US" sz="2000" kern="0" dirty="0">
                <a:latin typeface="Times New Roman" panose="02020603050405020304" pitchFamily="18" charset="0"/>
                <a:cs typeface="Times New Roman" panose="02020603050405020304" pitchFamily="18" charset="0"/>
              </a:rPr>
              <a:t>事实上我们的智能手机中每过数秒就可以找到一个</a:t>
            </a:r>
            <a:r>
              <a:rPr kumimoji="1" lang="en-US" altLang="zh-CN" sz="2000" kern="0" dirty="0">
                <a:latin typeface="Times New Roman" panose="02020603050405020304" pitchFamily="18" charset="0"/>
                <a:cs typeface="Times New Roman" panose="02020603050405020304" pitchFamily="18" charset="0"/>
              </a:rPr>
              <a:t>MD5</a:t>
            </a:r>
            <a:r>
              <a:rPr kumimoji="1" lang="zh-CN" altLang="en-US" sz="2000" kern="0" dirty="0">
                <a:latin typeface="Times New Roman" panose="02020603050405020304" pitchFamily="18" charset="0"/>
                <a:cs typeface="Times New Roman" panose="02020603050405020304" pitchFamily="18" charset="0"/>
              </a:rPr>
              <a:t>碰撞案例，因此几年前</a:t>
            </a:r>
            <a:r>
              <a:rPr kumimoji="1" lang="en-US" altLang="zh-CN" sz="2000" kern="0" dirty="0">
                <a:latin typeface="Times New Roman" panose="02020603050405020304" pitchFamily="18" charset="0"/>
                <a:cs typeface="Times New Roman" panose="02020603050405020304" pitchFamily="18" charset="0"/>
              </a:rPr>
              <a:t>MD5</a:t>
            </a:r>
            <a:r>
              <a:rPr kumimoji="1" lang="zh-CN" altLang="en-US" sz="2000" kern="0" dirty="0">
                <a:latin typeface="Times New Roman" panose="02020603050405020304" pitchFamily="18" charset="0"/>
                <a:cs typeface="Times New Roman" panose="02020603050405020304" pitchFamily="18" charset="0"/>
              </a:rPr>
              <a:t>就不被推荐作为应用中的算法方案，取代它的是</a:t>
            </a:r>
            <a:r>
              <a:rPr kumimoji="1" lang="en-US" altLang="zh-CN" sz="2000" kern="0" dirty="0">
                <a:latin typeface="Times New Roman" panose="02020603050405020304" pitchFamily="18" charset="0"/>
                <a:cs typeface="Times New Roman" panose="02020603050405020304" pitchFamily="18" charset="0"/>
              </a:rPr>
              <a:t>SHA</a:t>
            </a:r>
            <a:r>
              <a:rPr kumimoji="1" lang="zh-CN" altLang="en-US" sz="2000" kern="0" dirty="0">
                <a:latin typeface="Times New Roman" panose="02020603050405020304" pitchFamily="18" charset="0"/>
                <a:cs typeface="Times New Roman" panose="02020603050405020304" pitchFamily="18" charset="0"/>
              </a:rPr>
              <a:t>（</a:t>
            </a:r>
            <a:r>
              <a:rPr kumimoji="1" lang="en-US" altLang="zh-CN" sz="2000" kern="0" dirty="0">
                <a:latin typeface="Times New Roman" panose="02020603050405020304" pitchFamily="18" charset="0"/>
                <a:cs typeface="Times New Roman" panose="02020603050405020304" pitchFamily="18" charset="0"/>
              </a:rPr>
              <a:t>Secure Hash Algorithm</a:t>
            </a:r>
            <a:r>
              <a:rPr kumimoji="1" lang="zh-CN" altLang="en-US" sz="2000" kern="0" dirty="0">
                <a:latin typeface="Times New Roman" panose="02020603050405020304" pitchFamily="18" charset="0"/>
                <a:cs typeface="Times New Roman" panose="02020603050405020304" pitchFamily="18" charset="0"/>
              </a:rPr>
              <a:t>）家族算法。</a:t>
            </a:r>
            <a:endParaRPr kumimoji="1" lang="en-US" altLang="zh-CN" sz="2000" kern="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45D3C956-7907-3345-A4F0-BCE005268E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814" y="2636912"/>
            <a:ext cx="2439889" cy="18775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D5A8ED7-2E73-0A45-8A51-2966CEDA58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6075" y="2703613"/>
            <a:ext cx="2439890" cy="172529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9CAA06D6-AF02-7647-9F2A-CF47C8087ED6}"/>
              </a:ext>
            </a:extLst>
          </p:cNvPr>
          <p:cNvSpPr/>
          <p:nvPr/>
        </p:nvSpPr>
        <p:spPr>
          <a:xfrm>
            <a:off x="2643555" y="2114828"/>
            <a:ext cx="3856890" cy="369332"/>
          </a:xfrm>
          <a:prstGeom prst="rect">
            <a:avLst/>
          </a:prstGeom>
        </p:spPr>
        <p:txBody>
          <a:bodyPr wrap="none">
            <a:spAutoFit/>
          </a:bodyPr>
          <a:lstStyle/>
          <a:p>
            <a:r>
              <a:rPr lang="en" altLang="zh-CN" dirty="0"/>
              <a:t>253dd04e87492e4fc3471de5e776bc3d</a:t>
            </a:r>
            <a:endParaRPr kumimoji="1" lang="en-US" altLang="zh-CN" sz="11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380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8.2 </a:t>
            </a:r>
            <a:r>
              <a:rPr lang="zh-CN" altLang="en-US" sz="3200" dirty="0">
                <a:solidFill>
                  <a:srgbClr val="0000FF"/>
                </a:solidFill>
                <a:latin typeface="微软雅黑" panose="020B0503020204020204" pitchFamily="34" charset="-122"/>
                <a:ea typeface="微软雅黑" panose="020B0503020204020204" pitchFamily="34" charset="-122"/>
              </a:rPr>
              <a:t>哈希</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2" name="内容占位符 2">
            <a:extLst>
              <a:ext uri="{FF2B5EF4-FFF2-40B4-BE49-F238E27FC236}">
                <a16:creationId xmlns:a16="http://schemas.microsoft.com/office/drawing/2014/main" id="{3C341FEF-3957-D34E-A852-DCA0722894C5}"/>
              </a:ext>
            </a:extLst>
          </p:cNvPr>
          <p:cNvSpPr txBox="1">
            <a:spLocks noChangeArrowheads="1"/>
          </p:cNvSpPr>
          <p:nvPr/>
        </p:nvSpPr>
        <p:spPr bwMode="auto">
          <a:xfrm>
            <a:off x="457200" y="1447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Clr>
                <a:srgbClr val="FF0000"/>
              </a:buClr>
            </a:pPr>
            <a:r>
              <a:rPr kumimoji="1" lang="en-US" altLang="zh-CN" sz="2400" kern="0" dirty="0">
                <a:latin typeface="Times New Roman" panose="02020603050405020304" pitchFamily="18" charset="0"/>
                <a:cs typeface="Times New Roman" panose="02020603050405020304" pitchFamily="18" charset="0"/>
              </a:rPr>
              <a:t>Hash</a:t>
            </a:r>
            <a:r>
              <a:rPr kumimoji="1" lang="zh-CN" altLang="en-US" sz="2400" kern="0" dirty="0">
                <a:latin typeface="Times New Roman" panose="02020603050405020304" pitchFamily="18" charset="0"/>
                <a:cs typeface="Times New Roman" panose="02020603050405020304" pitchFamily="18" charset="0"/>
              </a:rPr>
              <a:t>应用</a:t>
            </a:r>
          </a:p>
          <a:p>
            <a:pPr>
              <a:buClr>
                <a:srgbClr val="FF0000"/>
              </a:buClr>
            </a:pPr>
            <a:endParaRPr kumimoji="1" lang="zh-CN" altLang="en-US" sz="24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kumimoji="1" lang="en-US" altLang="zh-CN" sz="1800" kern="0" dirty="0">
              <a:latin typeface="Times New Roman" panose="02020603050405020304" pitchFamily="18" charset="0"/>
              <a:cs typeface="Times New Roman" panose="02020603050405020304" pitchFamily="18" charset="0"/>
            </a:endParaRPr>
          </a:p>
        </p:txBody>
      </p:sp>
      <p:sp>
        <p:nvSpPr>
          <p:cNvPr id="51" name="Text Box 2">
            <a:extLst>
              <a:ext uri="{FF2B5EF4-FFF2-40B4-BE49-F238E27FC236}">
                <a16:creationId xmlns:a16="http://schemas.microsoft.com/office/drawing/2014/main" id="{199E3DAB-1583-6D43-BF1E-10CB43B80859}"/>
              </a:ext>
            </a:extLst>
          </p:cNvPr>
          <p:cNvSpPr txBox="1">
            <a:spLocks noChangeArrowheads="1"/>
          </p:cNvSpPr>
          <p:nvPr/>
        </p:nvSpPr>
        <p:spPr bwMode="auto">
          <a:xfrm>
            <a:off x="457200" y="2128836"/>
            <a:ext cx="6400800" cy="1866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0000"/>
                </a:solidFill>
                <a:latin typeface="Times New Roman" panose="02020603050405020304" pitchFamily="18" charset="0"/>
                <a:ea typeface="方正大黑简体" pitchFamily="2" charset="-122"/>
              </a:defRPr>
            </a:lvl1pPr>
            <a:lvl2pPr marL="742950" indent="-285750">
              <a:defRPr sz="2800">
                <a:solidFill>
                  <a:srgbClr val="000000"/>
                </a:solidFill>
                <a:latin typeface="Times New Roman" panose="02020603050405020304" pitchFamily="18" charset="0"/>
                <a:ea typeface="方正大黑简体" pitchFamily="2" charset="-122"/>
              </a:defRPr>
            </a:lvl2pPr>
            <a:lvl3pPr marL="1143000" indent="-228600">
              <a:defRPr sz="2800">
                <a:solidFill>
                  <a:srgbClr val="000000"/>
                </a:solidFill>
                <a:latin typeface="Times New Roman" panose="02020603050405020304" pitchFamily="18" charset="0"/>
                <a:ea typeface="方正大黑简体" pitchFamily="2" charset="-122"/>
              </a:defRPr>
            </a:lvl3pPr>
            <a:lvl4pPr marL="1600200" indent="-228600">
              <a:defRPr sz="2800">
                <a:solidFill>
                  <a:srgbClr val="000000"/>
                </a:solidFill>
                <a:latin typeface="Times New Roman" panose="02020603050405020304" pitchFamily="18" charset="0"/>
                <a:ea typeface="方正大黑简体" pitchFamily="2" charset="-122"/>
              </a:defRPr>
            </a:lvl4pPr>
            <a:lvl5pPr marL="2057400" indent="-228600">
              <a:defRPr sz="2800">
                <a:solidFill>
                  <a:srgbClr val="000000"/>
                </a:solidFill>
                <a:latin typeface="Times New Roman" panose="02020603050405020304" pitchFamily="18" charset="0"/>
                <a:ea typeface="方正大黑简体" pitchFamily="2"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50000"/>
              </a:lnSpc>
              <a:spcBef>
                <a:spcPts val="0"/>
              </a:spcBef>
              <a:spcAft>
                <a:spcPts val="0"/>
              </a:spcAft>
              <a:buClrTx/>
              <a:buSzTx/>
              <a:buFontTx/>
              <a:buNone/>
              <a:tabLst/>
              <a:defRPr/>
            </a:pPr>
            <a:r>
              <a:rPr kumimoji="1" lang="zh-CN" altLang="zh-CN" sz="2000" b="1" i="0" u="none" strike="noStrike" kern="0" cap="none" spc="0" normalizeH="0" baseline="0" noProof="0" dirty="0">
                <a:ln>
                  <a:noFill/>
                </a:ln>
                <a:solidFill>
                  <a:srgbClr val="000000"/>
                </a:solidFill>
                <a:effectLst/>
                <a:uLnTx/>
                <a:uFillTx/>
              </a:rPr>
              <a:t>        </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(1) </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数据</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完整性检验</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p>
          <a:p>
            <a:pPr marL="0" marR="0" lvl="0" indent="0" defTabSz="914400" eaLnBrk="1" fontAlgn="auto" latinLnBrk="0" hangingPunct="1">
              <a:lnSpc>
                <a:spcPct val="150000"/>
              </a:lnSpc>
              <a:spcBef>
                <a:spcPts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(2) </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用于</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数字签名</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p>
          <a:p>
            <a:pPr marL="0" marR="0" lvl="0" indent="0" defTabSz="914400" eaLnBrk="1" fontAlgn="auto" latinLnBrk="0" hangingPunct="1">
              <a:lnSpc>
                <a:spcPct val="150000"/>
              </a:lnSpc>
              <a:spcBef>
                <a:spcPts val="0"/>
              </a:spcBef>
              <a:spcAft>
                <a:spcPts val="0"/>
              </a:spcAft>
              <a:buClrTx/>
              <a:buSzTx/>
              <a:buFontTx/>
              <a:buNone/>
              <a:tabLst/>
              <a:defRPr/>
            </a:pP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t>
            </a:r>
            <a:r>
              <a:rPr kumimoji="1" lang="en-US"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3</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密钥推导</a:t>
            </a:r>
          </a:p>
          <a:p>
            <a:pPr marL="0" marR="0" lvl="0" indent="0" defTabSz="914400" eaLnBrk="1" fontAlgn="auto" latinLnBrk="0" hangingPunct="1">
              <a:lnSpc>
                <a:spcPct val="150000"/>
              </a:lnSpc>
              <a:spcBef>
                <a:spcPts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en-US"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(4) </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伪随机数生成</a:t>
            </a:r>
          </a:p>
        </p:txBody>
      </p:sp>
    </p:spTree>
    <p:extLst>
      <p:ext uri="{BB962C8B-B14F-4D97-AF65-F5344CB8AC3E}">
        <p14:creationId xmlns:p14="http://schemas.microsoft.com/office/powerpoint/2010/main" val="30392221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wipe(left)">
                                      <p:cBhvr>
                                        <p:cTn id="7" dur="500"/>
                                        <p:tgtEl>
                                          <p:spTgt spid="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
                                            <p:txEl>
                                              <p:pRg st="1" end="1"/>
                                            </p:txEl>
                                          </p:spTgt>
                                        </p:tgtEl>
                                        <p:attrNameLst>
                                          <p:attrName>style.visibility</p:attrName>
                                        </p:attrNameLst>
                                      </p:cBhvr>
                                      <p:to>
                                        <p:strVal val="visible"/>
                                      </p:to>
                                    </p:set>
                                    <p:animEffect transition="in" filter="wipe(left)">
                                      <p:cBhvr>
                                        <p:cTn id="12" dur="500"/>
                                        <p:tgtEl>
                                          <p:spTgt spid="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
                                            <p:txEl>
                                              <p:pRg st="2" end="2"/>
                                            </p:txEl>
                                          </p:spTgt>
                                        </p:tgtEl>
                                        <p:attrNameLst>
                                          <p:attrName>style.visibility</p:attrName>
                                        </p:attrNameLst>
                                      </p:cBhvr>
                                      <p:to>
                                        <p:strVal val="visible"/>
                                      </p:to>
                                    </p:set>
                                    <p:animEffect transition="in" filter="wipe(left)">
                                      <p:cBhvr>
                                        <p:cTn id="17" dur="500"/>
                                        <p:tgtEl>
                                          <p:spTgt spid="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
                                            <p:txEl>
                                              <p:pRg st="3" end="3"/>
                                            </p:txEl>
                                          </p:spTgt>
                                        </p:tgtEl>
                                        <p:attrNameLst>
                                          <p:attrName>style.visibility</p:attrName>
                                        </p:attrNameLst>
                                      </p:cBhvr>
                                      <p:to>
                                        <p:strVal val="visible"/>
                                      </p:to>
                                    </p:set>
                                    <p:animEffect transition="in" filter="wipe(left)">
                                      <p:cBhvr>
                                        <p:cTn id="22" dur="500"/>
                                        <p:tgtEl>
                                          <p:spTgt spid="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8.2 </a:t>
            </a:r>
            <a:r>
              <a:rPr lang="zh-CN" altLang="en-US" sz="3200" dirty="0">
                <a:solidFill>
                  <a:srgbClr val="0000FF"/>
                </a:solidFill>
                <a:latin typeface="微软雅黑" panose="020B0503020204020204" pitchFamily="34" charset="-122"/>
                <a:ea typeface="微软雅黑" panose="020B0503020204020204" pitchFamily="34" charset="-122"/>
              </a:rPr>
              <a:t>哈希</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2" name="内容占位符 2">
            <a:extLst>
              <a:ext uri="{FF2B5EF4-FFF2-40B4-BE49-F238E27FC236}">
                <a16:creationId xmlns:a16="http://schemas.microsoft.com/office/drawing/2014/main" id="{3C341FEF-3957-D34E-A852-DCA0722894C5}"/>
              </a:ext>
            </a:extLst>
          </p:cNvPr>
          <p:cNvSpPr txBox="1">
            <a:spLocks noChangeArrowheads="1"/>
          </p:cNvSpPr>
          <p:nvPr/>
        </p:nvSpPr>
        <p:spPr bwMode="auto">
          <a:xfrm>
            <a:off x="457200" y="1447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Clr>
                <a:srgbClr val="FF0000"/>
              </a:buClr>
            </a:pPr>
            <a:r>
              <a:rPr kumimoji="1" lang="en-US" altLang="zh-CN" sz="2400" kern="0" dirty="0">
                <a:latin typeface="Times New Roman" panose="02020603050405020304" pitchFamily="18" charset="0"/>
                <a:cs typeface="Times New Roman" panose="02020603050405020304" pitchFamily="18" charset="0"/>
              </a:rPr>
              <a:t>Hash</a:t>
            </a:r>
            <a:r>
              <a:rPr kumimoji="1" lang="zh-CN" altLang="en-US" sz="2400" kern="0" dirty="0">
                <a:latin typeface="Times New Roman" panose="02020603050405020304" pitchFamily="18" charset="0"/>
                <a:cs typeface="Times New Roman" panose="02020603050405020304" pitchFamily="18" charset="0"/>
              </a:rPr>
              <a:t>应用：数字签名</a:t>
            </a:r>
          </a:p>
          <a:p>
            <a:pPr>
              <a:buClr>
                <a:srgbClr val="FF0000"/>
              </a:buClr>
            </a:pPr>
            <a:endParaRPr kumimoji="1" lang="zh-CN" altLang="en-US" sz="24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kumimoji="1" lang="en-US" altLang="zh-CN" sz="1800" kern="0" dirty="0">
              <a:latin typeface="Times New Roman" panose="02020603050405020304" pitchFamily="18" charset="0"/>
              <a:cs typeface="Times New Roman" panose="02020603050405020304" pitchFamily="18" charset="0"/>
            </a:endParaRPr>
          </a:p>
        </p:txBody>
      </p:sp>
      <p:sp>
        <p:nvSpPr>
          <p:cNvPr id="30" name="Text Box 2">
            <a:extLst>
              <a:ext uri="{FF2B5EF4-FFF2-40B4-BE49-F238E27FC236}">
                <a16:creationId xmlns:a16="http://schemas.microsoft.com/office/drawing/2014/main" id="{3B763371-141A-484D-8647-0D6ECCBE1ECE}"/>
              </a:ext>
            </a:extLst>
          </p:cNvPr>
          <p:cNvSpPr txBox="1">
            <a:spLocks noChangeArrowheads="1"/>
          </p:cNvSpPr>
          <p:nvPr/>
        </p:nvSpPr>
        <p:spPr bwMode="auto">
          <a:xfrm>
            <a:off x="762000" y="2276872"/>
            <a:ext cx="7924800" cy="44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eaLnBrk="1" hangingPunct="1">
              <a:lnSpc>
                <a:spcPct val="110000"/>
              </a:lnSpc>
            </a:pPr>
            <a:r>
              <a:rPr kumimoji="1" lang="zh-CN" altLang="en-US" sz="2400" b="1" dirty="0">
                <a:solidFill>
                  <a:srgbClr val="FF0000"/>
                </a:solidFill>
                <a:latin typeface="黑体" panose="02010609060101010101" pitchFamily="49" charset="-122"/>
                <a:ea typeface="黑体" panose="02010609060101010101" pitchFamily="49" charset="-122"/>
              </a:rPr>
              <a:t>数字签名的一般过程</a:t>
            </a:r>
            <a:endParaRPr kumimoji="1" lang="zh-CN" altLang="en-US" sz="2400" dirty="0">
              <a:solidFill>
                <a:srgbClr val="FF0000"/>
              </a:solidFill>
              <a:latin typeface="黑体" panose="02010609060101010101" pitchFamily="49" charset="-122"/>
              <a:ea typeface="黑体" panose="02010609060101010101" pitchFamily="49" charset="-122"/>
            </a:endParaRPr>
          </a:p>
        </p:txBody>
      </p:sp>
      <p:grpSp>
        <p:nvGrpSpPr>
          <p:cNvPr id="31" name="Group 3">
            <a:extLst>
              <a:ext uri="{FF2B5EF4-FFF2-40B4-BE49-F238E27FC236}">
                <a16:creationId xmlns:a16="http://schemas.microsoft.com/office/drawing/2014/main" id="{142E0B69-DEF2-DD4A-9B1B-F1F16E6353DD}"/>
              </a:ext>
            </a:extLst>
          </p:cNvPr>
          <p:cNvGrpSpPr>
            <a:grpSpLocks/>
          </p:cNvGrpSpPr>
          <p:nvPr/>
        </p:nvGrpSpPr>
        <p:grpSpPr bwMode="auto">
          <a:xfrm>
            <a:off x="2066925" y="3247013"/>
            <a:ext cx="6096000" cy="526641"/>
            <a:chOff x="1008" y="3446"/>
            <a:chExt cx="3840" cy="442"/>
          </a:xfrm>
        </p:grpSpPr>
        <p:sp>
          <p:nvSpPr>
            <p:cNvPr id="32" name="Rectangle 4">
              <a:extLst>
                <a:ext uri="{FF2B5EF4-FFF2-40B4-BE49-F238E27FC236}">
                  <a16:creationId xmlns:a16="http://schemas.microsoft.com/office/drawing/2014/main" id="{C3FDEAFE-3AA6-FD4B-A09F-920F5B0C3B96}"/>
                </a:ext>
              </a:extLst>
            </p:cNvPr>
            <p:cNvSpPr>
              <a:spLocks noChangeArrowheads="1"/>
            </p:cNvSpPr>
            <p:nvPr/>
          </p:nvSpPr>
          <p:spPr bwMode="auto">
            <a:xfrm>
              <a:off x="1008" y="3600"/>
              <a:ext cx="1728" cy="288"/>
            </a:xfrm>
            <a:prstGeom prst="rect">
              <a:avLst/>
            </a:prstGeom>
            <a:solidFill>
              <a:srgbClr val="99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endParaRPr>
            </a:p>
          </p:txBody>
        </p:sp>
        <p:sp>
          <p:nvSpPr>
            <p:cNvPr id="33" name="Rectangle 5">
              <a:extLst>
                <a:ext uri="{FF2B5EF4-FFF2-40B4-BE49-F238E27FC236}">
                  <a16:creationId xmlns:a16="http://schemas.microsoft.com/office/drawing/2014/main" id="{A65AF530-C835-7943-ABE1-41D76F5AE6EE}"/>
                </a:ext>
              </a:extLst>
            </p:cNvPr>
            <p:cNvSpPr>
              <a:spLocks noChangeArrowheads="1"/>
            </p:cNvSpPr>
            <p:nvPr/>
          </p:nvSpPr>
          <p:spPr bwMode="auto">
            <a:xfrm>
              <a:off x="4128" y="3600"/>
              <a:ext cx="720" cy="288"/>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endParaRPr>
            </a:p>
          </p:txBody>
        </p:sp>
        <p:sp>
          <p:nvSpPr>
            <p:cNvPr id="34" name="Line 6">
              <a:extLst>
                <a:ext uri="{FF2B5EF4-FFF2-40B4-BE49-F238E27FC236}">
                  <a16:creationId xmlns:a16="http://schemas.microsoft.com/office/drawing/2014/main" id="{457AF3B0-EA5D-974D-A754-7B00373447C5}"/>
                </a:ext>
              </a:extLst>
            </p:cNvPr>
            <p:cNvSpPr>
              <a:spLocks noChangeShapeType="1"/>
            </p:cNvSpPr>
            <p:nvPr/>
          </p:nvSpPr>
          <p:spPr bwMode="auto">
            <a:xfrm>
              <a:off x="2784" y="3744"/>
              <a:ext cx="129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 name="Text Box 7">
              <a:extLst>
                <a:ext uri="{FF2B5EF4-FFF2-40B4-BE49-F238E27FC236}">
                  <a16:creationId xmlns:a16="http://schemas.microsoft.com/office/drawing/2014/main" id="{760BB68B-304B-2F40-B066-DE5D26FB94FB}"/>
                </a:ext>
              </a:extLst>
            </p:cNvPr>
            <p:cNvSpPr txBox="1">
              <a:spLocks noChangeArrowheads="1"/>
            </p:cNvSpPr>
            <p:nvPr/>
          </p:nvSpPr>
          <p:spPr bwMode="auto">
            <a:xfrm>
              <a:off x="1662" y="3599"/>
              <a:ext cx="375"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报文</a:t>
              </a:r>
              <a:endPar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36" name="Text Box 8">
              <a:extLst>
                <a:ext uri="{FF2B5EF4-FFF2-40B4-BE49-F238E27FC236}">
                  <a16:creationId xmlns:a16="http://schemas.microsoft.com/office/drawing/2014/main" id="{C9361BD3-131E-054A-BD7A-2E2E60C30A67}"/>
                </a:ext>
              </a:extLst>
            </p:cNvPr>
            <p:cNvSpPr txBox="1">
              <a:spLocks noChangeArrowheads="1"/>
            </p:cNvSpPr>
            <p:nvPr/>
          </p:nvSpPr>
          <p:spPr bwMode="auto">
            <a:xfrm>
              <a:off x="4174" y="3599"/>
              <a:ext cx="633"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报文摘要</a:t>
              </a:r>
            </a:p>
          </p:txBody>
        </p:sp>
        <p:sp>
          <p:nvSpPr>
            <p:cNvPr id="37" name="Text Box 9">
              <a:extLst>
                <a:ext uri="{FF2B5EF4-FFF2-40B4-BE49-F238E27FC236}">
                  <a16:creationId xmlns:a16="http://schemas.microsoft.com/office/drawing/2014/main" id="{4DC09A0D-2A3A-A14A-AE28-31182CCBF287}"/>
                </a:ext>
              </a:extLst>
            </p:cNvPr>
            <p:cNvSpPr txBox="1">
              <a:spLocks noChangeArrowheads="1"/>
            </p:cNvSpPr>
            <p:nvPr/>
          </p:nvSpPr>
          <p:spPr bwMode="auto">
            <a:xfrm>
              <a:off x="2985" y="3446"/>
              <a:ext cx="639"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CC0066"/>
                  </a:solidFill>
                  <a:effectLst/>
                  <a:uLnTx/>
                  <a:uFillTx/>
                  <a:latin typeface="黑体" panose="02010609060101010101" pitchFamily="49" charset="-122"/>
                  <a:ea typeface="黑体" panose="02010609060101010101" pitchFamily="49" charset="-122"/>
                </a:rPr>
                <a:t>Hash</a:t>
              </a:r>
              <a:r>
                <a:rPr kumimoji="1" lang="zh-CN" altLang="en-US" sz="1600" b="1" i="0" u="none" strike="noStrike" kern="0" cap="none" spc="0" normalizeH="0" baseline="0" noProof="0" dirty="0">
                  <a:ln>
                    <a:noFill/>
                  </a:ln>
                  <a:solidFill>
                    <a:srgbClr val="CC0066"/>
                  </a:solidFill>
                  <a:effectLst/>
                  <a:uLnTx/>
                  <a:uFillTx/>
                  <a:latin typeface="黑体" panose="02010609060101010101" pitchFamily="49" charset="-122"/>
                  <a:ea typeface="黑体" panose="02010609060101010101" pitchFamily="49" charset="-122"/>
                </a:rPr>
                <a:t>函数</a:t>
              </a:r>
              <a:endParaRPr kumimoji="1" lang="zh-CN" altLang="en-US" sz="2000" b="1" i="0" u="none" strike="noStrike" kern="0" cap="none" spc="0" normalizeH="0" baseline="0" noProof="0" dirty="0">
                <a:ln>
                  <a:noFill/>
                </a:ln>
                <a:solidFill>
                  <a:srgbClr val="CC0066"/>
                </a:solidFill>
                <a:effectLst/>
                <a:uLnTx/>
                <a:uFillTx/>
                <a:latin typeface="黑体" panose="02010609060101010101" pitchFamily="49" charset="-122"/>
                <a:ea typeface="黑体" panose="02010609060101010101" pitchFamily="49" charset="-122"/>
              </a:endParaRPr>
            </a:p>
          </p:txBody>
        </p:sp>
      </p:grpSp>
      <p:sp>
        <p:nvSpPr>
          <p:cNvPr id="38" name="Line 10">
            <a:extLst>
              <a:ext uri="{FF2B5EF4-FFF2-40B4-BE49-F238E27FC236}">
                <a16:creationId xmlns:a16="http://schemas.microsoft.com/office/drawing/2014/main" id="{0C30E13F-A93D-4245-8C1E-00115E660747}"/>
              </a:ext>
            </a:extLst>
          </p:cNvPr>
          <p:cNvSpPr>
            <a:spLocks noChangeShapeType="1"/>
          </p:cNvSpPr>
          <p:nvPr/>
        </p:nvSpPr>
        <p:spPr bwMode="auto">
          <a:xfrm>
            <a:off x="7610475" y="3781997"/>
            <a:ext cx="0" cy="8572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39" name="Group 11">
            <a:extLst>
              <a:ext uri="{FF2B5EF4-FFF2-40B4-BE49-F238E27FC236}">
                <a16:creationId xmlns:a16="http://schemas.microsoft.com/office/drawing/2014/main" id="{AB511BBB-E3BE-D041-9136-9DFF1D407C0E}"/>
              </a:ext>
            </a:extLst>
          </p:cNvPr>
          <p:cNvGrpSpPr>
            <a:grpSpLocks/>
          </p:cNvGrpSpPr>
          <p:nvPr/>
        </p:nvGrpSpPr>
        <p:grpSpPr bwMode="auto">
          <a:xfrm>
            <a:off x="6696075" y="4612259"/>
            <a:ext cx="1905000" cy="457982"/>
            <a:chOff x="3840" y="2016"/>
            <a:chExt cx="1200" cy="384"/>
          </a:xfrm>
        </p:grpSpPr>
        <p:sp>
          <p:nvSpPr>
            <p:cNvPr id="40" name="Rectangle 12">
              <a:extLst>
                <a:ext uri="{FF2B5EF4-FFF2-40B4-BE49-F238E27FC236}">
                  <a16:creationId xmlns:a16="http://schemas.microsoft.com/office/drawing/2014/main" id="{1742947C-2C0C-2540-8EDB-1F29BB3F033C}"/>
                </a:ext>
              </a:extLst>
            </p:cNvPr>
            <p:cNvSpPr>
              <a:spLocks noChangeArrowheads="1"/>
            </p:cNvSpPr>
            <p:nvPr/>
          </p:nvSpPr>
          <p:spPr bwMode="auto">
            <a:xfrm>
              <a:off x="3840" y="2016"/>
              <a:ext cx="1200"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endParaRPr>
            </a:p>
          </p:txBody>
        </p:sp>
        <p:sp>
          <p:nvSpPr>
            <p:cNvPr id="41" name="Text Box 13">
              <a:extLst>
                <a:ext uri="{FF2B5EF4-FFF2-40B4-BE49-F238E27FC236}">
                  <a16:creationId xmlns:a16="http://schemas.microsoft.com/office/drawing/2014/main" id="{8D31B311-493B-4848-A794-F850E9B6A5F6}"/>
                </a:ext>
              </a:extLst>
            </p:cNvPr>
            <p:cNvSpPr txBox="1">
              <a:spLocks noChangeArrowheads="1"/>
            </p:cNvSpPr>
            <p:nvPr/>
          </p:nvSpPr>
          <p:spPr bwMode="auto">
            <a:xfrm>
              <a:off x="3953" y="2042"/>
              <a:ext cx="98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对摘要的签名</a:t>
              </a:r>
            </a:p>
          </p:txBody>
        </p:sp>
      </p:grpSp>
      <p:grpSp>
        <p:nvGrpSpPr>
          <p:cNvPr id="42" name="Group 14">
            <a:extLst>
              <a:ext uri="{FF2B5EF4-FFF2-40B4-BE49-F238E27FC236}">
                <a16:creationId xmlns:a16="http://schemas.microsoft.com/office/drawing/2014/main" id="{95770CE0-FF6B-EE47-B2DA-8A06D0BB40E7}"/>
              </a:ext>
            </a:extLst>
          </p:cNvPr>
          <p:cNvGrpSpPr>
            <a:grpSpLocks/>
          </p:cNvGrpSpPr>
          <p:nvPr/>
        </p:nvGrpSpPr>
        <p:grpSpPr bwMode="auto">
          <a:xfrm>
            <a:off x="2124075" y="4727353"/>
            <a:ext cx="2743200" cy="358378"/>
            <a:chOff x="768" y="1488"/>
            <a:chExt cx="1728" cy="301"/>
          </a:xfrm>
        </p:grpSpPr>
        <p:sp>
          <p:nvSpPr>
            <p:cNvPr id="43" name="Rectangle 15">
              <a:extLst>
                <a:ext uri="{FF2B5EF4-FFF2-40B4-BE49-F238E27FC236}">
                  <a16:creationId xmlns:a16="http://schemas.microsoft.com/office/drawing/2014/main" id="{6891E93B-F917-EB49-849A-FFFB1D2BD9D8}"/>
                </a:ext>
              </a:extLst>
            </p:cNvPr>
            <p:cNvSpPr>
              <a:spLocks noChangeArrowheads="1"/>
            </p:cNvSpPr>
            <p:nvPr/>
          </p:nvSpPr>
          <p:spPr bwMode="auto">
            <a:xfrm>
              <a:off x="768" y="1488"/>
              <a:ext cx="1728" cy="288"/>
            </a:xfrm>
            <a:prstGeom prst="rect">
              <a:avLst/>
            </a:prstGeom>
            <a:solidFill>
              <a:srgbClr val="99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endParaRPr>
            </a:p>
          </p:txBody>
        </p:sp>
        <p:sp>
          <p:nvSpPr>
            <p:cNvPr id="44" name="Text Box 16">
              <a:extLst>
                <a:ext uri="{FF2B5EF4-FFF2-40B4-BE49-F238E27FC236}">
                  <a16:creationId xmlns:a16="http://schemas.microsoft.com/office/drawing/2014/main" id="{78FDF12C-0AEE-3E4D-8FD6-083CC8A242C4}"/>
                </a:ext>
              </a:extLst>
            </p:cNvPr>
            <p:cNvSpPr txBox="1">
              <a:spLocks noChangeArrowheads="1"/>
            </p:cNvSpPr>
            <p:nvPr/>
          </p:nvSpPr>
          <p:spPr bwMode="auto">
            <a:xfrm>
              <a:off x="1422" y="1505"/>
              <a:ext cx="375"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报文</a:t>
              </a:r>
              <a:endPar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grpSp>
      <p:sp>
        <p:nvSpPr>
          <p:cNvPr id="45" name="AutoShape 17">
            <a:extLst>
              <a:ext uri="{FF2B5EF4-FFF2-40B4-BE49-F238E27FC236}">
                <a16:creationId xmlns:a16="http://schemas.microsoft.com/office/drawing/2014/main" id="{E65F9119-4544-6940-804C-F37A82C82482}"/>
              </a:ext>
            </a:extLst>
          </p:cNvPr>
          <p:cNvSpPr>
            <a:spLocks/>
          </p:cNvSpPr>
          <p:nvPr/>
        </p:nvSpPr>
        <p:spPr bwMode="auto">
          <a:xfrm rot="16200000">
            <a:off x="4442620" y="2519141"/>
            <a:ext cx="193675" cy="5592763"/>
          </a:xfrm>
          <a:prstGeom prst="leftBrace">
            <a:avLst>
              <a:gd name="adj1" fmla="val 180482"/>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endParaRPr>
          </a:p>
        </p:txBody>
      </p:sp>
      <p:sp>
        <p:nvSpPr>
          <p:cNvPr id="46" name="Text Box 18">
            <a:extLst>
              <a:ext uri="{FF2B5EF4-FFF2-40B4-BE49-F238E27FC236}">
                <a16:creationId xmlns:a16="http://schemas.microsoft.com/office/drawing/2014/main" id="{B329EAAD-761C-7144-A411-63846D937D84}"/>
              </a:ext>
            </a:extLst>
          </p:cNvPr>
          <p:cNvSpPr txBox="1">
            <a:spLocks noChangeArrowheads="1"/>
          </p:cNvSpPr>
          <p:nvPr/>
        </p:nvSpPr>
        <p:spPr bwMode="auto">
          <a:xfrm>
            <a:off x="4127500" y="5526660"/>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eaLnBrk="1" hangingPunct="1"/>
            <a:r>
              <a:rPr kumimoji="1" lang="zh-CN" altLang="zh-CN" sz="2000">
                <a:latin typeface="黑体" panose="02010609060101010101" pitchFamily="49" charset="-122"/>
                <a:ea typeface="黑体" panose="02010609060101010101" pitchFamily="49" charset="-122"/>
              </a:rPr>
              <a:t>公布</a:t>
            </a:r>
            <a:endParaRPr kumimoji="1" lang="zh-CN" altLang="en-US" sz="2000">
              <a:latin typeface="黑体" panose="02010609060101010101" pitchFamily="49" charset="-122"/>
              <a:ea typeface="黑体" panose="02010609060101010101" pitchFamily="49" charset="-122"/>
            </a:endParaRPr>
          </a:p>
        </p:txBody>
      </p:sp>
      <p:sp>
        <p:nvSpPr>
          <p:cNvPr id="47" name="Text Box 19">
            <a:extLst>
              <a:ext uri="{FF2B5EF4-FFF2-40B4-BE49-F238E27FC236}">
                <a16:creationId xmlns:a16="http://schemas.microsoft.com/office/drawing/2014/main" id="{DAD51327-12EB-AE44-B3DF-98F9662533F6}"/>
              </a:ext>
            </a:extLst>
          </p:cNvPr>
          <p:cNvSpPr txBox="1">
            <a:spLocks noChangeArrowheads="1"/>
          </p:cNvSpPr>
          <p:nvPr/>
        </p:nvSpPr>
        <p:spPr bwMode="auto">
          <a:xfrm>
            <a:off x="676275" y="4440809"/>
            <a:ext cx="1371600" cy="707886"/>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签名者的身份</a:t>
            </a:r>
          </a:p>
        </p:txBody>
      </p:sp>
      <p:sp>
        <p:nvSpPr>
          <p:cNvPr id="49" name="Text Box 20">
            <a:extLst>
              <a:ext uri="{FF2B5EF4-FFF2-40B4-BE49-F238E27FC236}">
                <a16:creationId xmlns:a16="http://schemas.microsoft.com/office/drawing/2014/main" id="{87E68B0F-B3F1-5D4C-B9EC-E996354715DE}"/>
              </a:ext>
            </a:extLst>
          </p:cNvPr>
          <p:cNvSpPr txBox="1">
            <a:spLocks noChangeArrowheads="1"/>
          </p:cNvSpPr>
          <p:nvPr/>
        </p:nvSpPr>
        <p:spPr bwMode="auto">
          <a:xfrm>
            <a:off x="676275" y="6033329"/>
            <a:ext cx="8610600" cy="4603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eaLnBrk="1" hangingPunct="1"/>
            <a:r>
              <a:rPr kumimoji="1" lang="zh-CN" altLang="en-US" sz="2400" b="1" dirty="0">
                <a:solidFill>
                  <a:srgbClr val="E93B9E"/>
                </a:solidFill>
                <a:latin typeface="黑体" panose="02010609060101010101" pitchFamily="49" charset="-122"/>
                <a:ea typeface="黑体" panose="02010609060101010101" pitchFamily="49" charset="-122"/>
              </a:rPr>
              <a:t>生成一个签名，并公布恰当信息使第三方能够验证签名。</a:t>
            </a:r>
          </a:p>
        </p:txBody>
      </p:sp>
    </p:spTree>
    <p:extLst>
      <p:ext uri="{BB962C8B-B14F-4D97-AF65-F5344CB8AC3E}">
        <p14:creationId xmlns:p14="http://schemas.microsoft.com/office/powerpoint/2010/main" val="7986652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out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up)">
                                      <p:cBhvr>
                                        <p:cTn id="12" dur="500"/>
                                        <p:tgtEl>
                                          <p:spTgt spid="38"/>
                                        </p:tgtEl>
                                      </p:cBhvr>
                                    </p:animEffect>
                                  </p:childTnLst>
                                </p:cTn>
                              </p:par>
                              <p:par>
                                <p:cTn id="13" presetID="47"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1000"/>
                                        <p:tgtEl>
                                          <p:spTgt spid="39"/>
                                        </p:tgtEl>
                                      </p:cBhvr>
                                    </p:animEffect>
                                    <p:anim calcmode="lin" valueType="num">
                                      <p:cBhvr>
                                        <p:cTn id="16" dur="1000" fill="hold"/>
                                        <p:tgtEl>
                                          <p:spTgt spid="39"/>
                                        </p:tgtEl>
                                        <p:attrNameLst>
                                          <p:attrName>ppt_x</p:attrName>
                                        </p:attrNameLst>
                                      </p:cBhvr>
                                      <p:tavLst>
                                        <p:tav tm="0">
                                          <p:val>
                                            <p:strVal val="#ppt_x"/>
                                          </p:val>
                                        </p:tav>
                                        <p:tav tm="100000">
                                          <p:val>
                                            <p:strVal val="#ppt_x"/>
                                          </p:val>
                                        </p:tav>
                                      </p:tavLst>
                                    </p:anim>
                                    <p:anim calcmode="lin" valueType="num">
                                      <p:cBhvr>
                                        <p:cTn id="17" dur="1000" fill="hold"/>
                                        <p:tgtEl>
                                          <p:spTgt spid="39"/>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1000"/>
                                        <p:tgtEl>
                                          <p:spTgt spid="47"/>
                                        </p:tgtEl>
                                      </p:cBhvr>
                                    </p:animEffect>
                                    <p:anim calcmode="lin" valueType="num">
                                      <p:cBhvr>
                                        <p:cTn id="21" dur="1000" fill="hold"/>
                                        <p:tgtEl>
                                          <p:spTgt spid="47"/>
                                        </p:tgtEl>
                                        <p:attrNameLst>
                                          <p:attrName>ppt_x</p:attrName>
                                        </p:attrNameLst>
                                      </p:cBhvr>
                                      <p:tavLst>
                                        <p:tav tm="0">
                                          <p:val>
                                            <p:strVal val="#ppt_x"/>
                                          </p:val>
                                        </p:tav>
                                        <p:tav tm="100000">
                                          <p:val>
                                            <p:strVal val="#ppt_x"/>
                                          </p:val>
                                        </p:tav>
                                      </p:tavLst>
                                    </p:anim>
                                    <p:anim calcmode="lin" valueType="num">
                                      <p:cBhvr>
                                        <p:cTn id="22" dur="1000" fill="hold"/>
                                        <p:tgtEl>
                                          <p:spTgt spid="47"/>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1000"/>
                                        <p:tgtEl>
                                          <p:spTgt spid="42"/>
                                        </p:tgtEl>
                                      </p:cBhvr>
                                    </p:animEffect>
                                    <p:anim calcmode="lin" valueType="num">
                                      <p:cBhvr>
                                        <p:cTn id="26" dur="1000" fill="hold"/>
                                        <p:tgtEl>
                                          <p:spTgt spid="42"/>
                                        </p:tgtEl>
                                        <p:attrNameLst>
                                          <p:attrName>ppt_x</p:attrName>
                                        </p:attrNameLst>
                                      </p:cBhvr>
                                      <p:tavLst>
                                        <p:tav tm="0">
                                          <p:val>
                                            <p:strVal val="#ppt_x"/>
                                          </p:val>
                                        </p:tav>
                                        <p:tav tm="100000">
                                          <p:val>
                                            <p:strVal val="#ppt_x"/>
                                          </p:val>
                                        </p:tav>
                                      </p:tavLst>
                                    </p:anim>
                                    <p:anim calcmode="lin" valueType="num">
                                      <p:cBhvr>
                                        <p:cTn id="27" dur="1000" fill="hold"/>
                                        <p:tgtEl>
                                          <p:spTgt spid="42"/>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1000"/>
                                        <p:tgtEl>
                                          <p:spTgt spid="45"/>
                                        </p:tgtEl>
                                      </p:cBhvr>
                                    </p:animEffect>
                                    <p:anim calcmode="lin" valueType="num">
                                      <p:cBhvr>
                                        <p:cTn id="31" dur="1000" fill="hold"/>
                                        <p:tgtEl>
                                          <p:spTgt spid="45"/>
                                        </p:tgtEl>
                                        <p:attrNameLst>
                                          <p:attrName>ppt_x</p:attrName>
                                        </p:attrNameLst>
                                      </p:cBhvr>
                                      <p:tavLst>
                                        <p:tav tm="0">
                                          <p:val>
                                            <p:strVal val="#ppt_x"/>
                                          </p:val>
                                        </p:tav>
                                        <p:tav tm="100000">
                                          <p:val>
                                            <p:strVal val="#ppt_x"/>
                                          </p:val>
                                        </p:tav>
                                      </p:tavLst>
                                    </p:anim>
                                    <p:anim calcmode="lin" valueType="num">
                                      <p:cBhvr>
                                        <p:cTn id="32" dur="1000" fill="hold"/>
                                        <p:tgtEl>
                                          <p:spTgt spid="45"/>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par>
                          <p:cTn id="37" fill="hold">
                            <p:stCondLst>
                              <p:cond delay="1500"/>
                            </p:stCondLst>
                            <p:childTnLst>
                              <p:par>
                                <p:cTn id="38" presetID="9" presetClass="entr" presetSubtype="0" fill="hold" grpId="0" nodeType="afterEffect">
                                  <p:stCondLst>
                                    <p:cond delay="0"/>
                                  </p:stCondLst>
                                  <p:childTnLst>
                                    <p:set>
                                      <p:cBhvr>
                                        <p:cTn id="39" dur="1" fill="hold">
                                          <p:stCondLst>
                                            <p:cond delay="0"/>
                                          </p:stCondLst>
                                        </p:cTn>
                                        <p:tgtEl>
                                          <p:spTgt spid="49">
                                            <p:txEl>
                                              <p:pRg st="0" end="0"/>
                                            </p:txEl>
                                          </p:spTgt>
                                        </p:tgtEl>
                                        <p:attrNameLst>
                                          <p:attrName>style.visibility</p:attrName>
                                        </p:attrNameLst>
                                      </p:cBhvr>
                                      <p:to>
                                        <p:strVal val="visible"/>
                                      </p:to>
                                    </p:set>
                                    <p:animEffect transition="in" filter="dissolve">
                                      <p:cBhvr>
                                        <p:cTn id="40"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7" grpId="0" animBg="1" autoUpdateAnimBg="0"/>
      <p:bldP spid="4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8.3 </a:t>
            </a:r>
            <a:r>
              <a:rPr lang="zh-CN" altLang="en-US" sz="3200" dirty="0">
                <a:solidFill>
                  <a:srgbClr val="0000FF"/>
                </a:solidFill>
                <a:latin typeface="微软雅黑" panose="020B0503020204020204" pitchFamily="34" charset="-122"/>
                <a:ea typeface="微软雅黑" panose="020B0503020204020204" pitchFamily="34" charset="-122"/>
              </a:rPr>
              <a:t>数字签名</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72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数字签名</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是一种通过身份验证和不可否认性来提供数据真实性和完整性的手段。</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发送消息时，附加一个数字签名，如果消息被篡改，数字签名就会变得非法。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数字签名可以</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通过非对称加密（用私钥加密）和哈希实现</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用私钥对消息摘要进行加密，附加到消息摘要后面。  </a:t>
            </a: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接受者收到后对消息进行哈希得到一个</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消息摘要</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，用公钥对加密后的消息摘要进行解密得到</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消息摘要</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，如果一致则保证了消息的完整性。</a:t>
            </a:r>
          </a:p>
        </p:txBody>
      </p:sp>
    </p:spTree>
    <p:extLst>
      <p:ext uri="{BB962C8B-B14F-4D97-AF65-F5344CB8AC3E}">
        <p14:creationId xmlns:p14="http://schemas.microsoft.com/office/powerpoint/2010/main" val="2798946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8.3 </a:t>
            </a:r>
            <a:r>
              <a:rPr lang="zh-CN" altLang="en-US" sz="3200" dirty="0">
                <a:solidFill>
                  <a:srgbClr val="0000FF"/>
                </a:solidFill>
                <a:latin typeface="微软雅黑" panose="020B0503020204020204" pitchFamily="34" charset="-122"/>
                <a:ea typeface="微软雅黑" panose="020B0503020204020204" pitchFamily="34" charset="-122"/>
              </a:rPr>
              <a:t>数字签名</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759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数字签名方案分类</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利用特殊的公钥加密算法实现。</a:t>
            </a:r>
          </a:p>
          <a:p>
            <a:pPr marL="457200" lvl="1" indent="0">
              <a:lnSpc>
                <a:spcPct val="12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RSA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数字签名算法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利用专门设计的数字签名算法实现。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DSA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数字签名算法（</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Digital Signature Algorithm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048807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8.4 </a:t>
            </a:r>
            <a:r>
              <a:rPr lang="zh-CN" altLang="en-US" sz="3200" dirty="0">
                <a:solidFill>
                  <a:srgbClr val="0000FF"/>
                </a:solidFill>
                <a:latin typeface="微软雅黑" panose="020B0503020204020204" pitchFamily="34" charset="-122"/>
                <a:ea typeface="微软雅黑" panose="020B0503020204020204" pitchFamily="34" charset="-122"/>
              </a:rPr>
              <a:t>公钥基础设施</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09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管理非对称密钥颁发的常用方法是基于</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公钥基础设施</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Public Key </a:t>
            </a:r>
            <a:r>
              <a:rPr lang="en-US" altLang="zh-CN" sz="2000" b="0" dirty="0" err="1">
                <a:latin typeface="Times New Roman" panose="02020603050405020304" pitchFamily="18" charset="0"/>
                <a:ea typeface="微软雅黑" panose="020B0503020204020204" pitchFamily="34" charset="-122"/>
                <a:cs typeface="Times New Roman" panose="02020603050405020304" pitchFamily="18" charset="0"/>
              </a:rPr>
              <a:t>Infrastruction</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 PKI</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）机制的，它是由一个协议、数据格式、规则和实施组成的系统。</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这个系统用来把公钥与对应私钥所有者对应起来（</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公钥身份识别</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PKI</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依赖于使用数字证书。</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数字证书是带数字签名的数据结构，它与公钥一起来验证证书所有者身份以及相关信息，例如有效期。</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数字证书通常由第三方证书颁发机构（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Certificate Authority, CA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）数字签发的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41493051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 </a:t>
            </a:r>
            <a:r>
              <a:rPr lang="zh-CN" altLang="en-US" sz="3200" dirty="0">
                <a:solidFill>
                  <a:srgbClr val="0000FF"/>
                </a:solidFill>
                <a:latin typeface="微软雅黑" panose="020B0503020204020204" pitchFamily="34" charset="-122"/>
                <a:ea typeface="微软雅黑" panose="020B0503020204020204" pitchFamily="34" charset="-122"/>
              </a:rPr>
              <a:t>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461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数据按照一种可读的格式进行编码，这种格式称为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明文</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(plaintext)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数据在网络上传输时，为避免未授权的恶意访问，可以使用称为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加密部件</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(cipher)</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的标准化算法，通过</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密钥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把原始的明文数据转换为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密文</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(ciphertext)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，这个过程称为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加密</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(encryption)</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解密 </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Decryption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：从密文恢复出明文的过程</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加密机制可以对抗</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流量窃听</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恶意媒介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授权不足</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信任边界重叠</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1">
            <a:extLst>
              <a:ext uri="{FF2B5EF4-FFF2-40B4-BE49-F238E27FC236}">
                <a16:creationId xmlns:a16="http://schemas.microsoft.com/office/drawing/2014/main" id="{3154E091-C9CF-A440-8F5A-9BF578AD1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293881"/>
            <a:ext cx="53816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8775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8.5 </a:t>
            </a:r>
            <a:r>
              <a:rPr lang="zh-CN" altLang="en-US" sz="3200" dirty="0">
                <a:solidFill>
                  <a:srgbClr val="0000FF"/>
                </a:solidFill>
                <a:latin typeface="微软雅黑" panose="020B0503020204020204" pitchFamily="34" charset="-122"/>
                <a:ea typeface="微软雅黑" panose="020B0503020204020204" pitchFamily="34" charset="-122"/>
              </a:rPr>
              <a:t>身份与访问管理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78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身份与访问管理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Identity and Access Management, IAM</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）包括控制和追踪用户身份以及</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资源、环境、系统访问特权的必要组件和策略。</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IAM</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机制由</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四个主要部分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组成：</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认证</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：如用户名和密码的组合，还支持数字签名、数字证书、生物特征识别硬件、把用户账号和注册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MAC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地址进行绑定等。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授权</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：授权组件定义正确的访问控制粒度，监管身份、访问控制权力和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资源可用性之间的关系。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用户管理</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：负责创建新的用户身份和访问组，重设密码、定义密码策略和管理特权。</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证书管理</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：建立对已定义的用户账号的身份和访问控制的规则。</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006155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8.6 </a:t>
            </a:r>
            <a:r>
              <a:rPr lang="zh-CN" altLang="en-US" sz="3200" dirty="0">
                <a:solidFill>
                  <a:srgbClr val="0000FF"/>
                </a:solidFill>
                <a:latin typeface="微软雅黑" panose="020B0503020204020204" pitchFamily="34" charset="-122"/>
                <a:ea typeface="微软雅黑" panose="020B0503020204020204" pitchFamily="34" charset="-122"/>
              </a:rPr>
              <a:t>单点登陆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01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单点登录</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(Single Sign-On, SSO)</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是为了解决跨越多个云服务为云服务用户传播认证和授权，特别是在需要大量的云服务或</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资源时的困难。</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单点登录机制使得一个云服务用户能够</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被一个安全代理认证</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这个安全代理建立起一个</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安全上下文</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，当云用户访问其他云服务或</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资源时，这个上下文被</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持久化</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否则，云用户需要在后续的每个请求中认证自己。</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这个机制</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不直接抵抗任何云威胁</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，主要增强基于云的环境的访问并管理分布式</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285237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8.7 </a:t>
            </a:r>
            <a:r>
              <a:rPr lang="zh-CN" altLang="en-US" sz="3200" dirty="0">
                <a:solidFill>
                  <a:srgbClr val="0000FF"/>
                </a:solidFill>
                <a:latin typeface="微软雅黑" panose="020B0503020204020204" pitchFamily="34" charset="-122"/>
                <a:ea typeface="微软雅黑" panose="020B0503020204020204" pitchFamily="34" charset="-122"/>
              </a:rPr>
              <a:t>基于云的安全组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5046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基于云的安全组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(cloud-based security group)</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是不同用户和组创建各自的物理和逻辑</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环境。</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部署防火墙，用于外部因特网访问；组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是内部网，无防火墙，不能访问因特网。</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通过给虚拟机分配各种不同的物理</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物理资源分割</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可以保护不同组的物理机器。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当不同云用户共享相同的物理底层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资源时，它们的组织边界重叠了。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如分组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S={A,B}, T={C, D, 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，当用户</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的证书被破坏，攻击者只能访问和破坏安全组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中的虚拟机，从而保护了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网络分割成</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逻辑的基于云的安全组</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，形成逻辑网络边界。</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逻辑的基于云的安全组会有一些特殊的规则，控制安全组之间的通信。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正确的实现基于云的安全组，能够帮助对抗拒绝服务、授权不足和信任边界重叠等威胁。</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866552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8.8 </a:t>
            </a:r>
            <a:r>
              <a:rPr lang="zh-CN" altLang="en-US" sz="3200" dirty="0">
                <a:solidFill>
                  <a:srgbClr val="0000FF"/>
                </a:solidFill>
                <a:latin typeface="微软雅黑" panose="020B0503020204020204" pitchFamily="34" charset="-122"/>
                <a:ea typeface="微软雅黑" panose="020B0503020204020204" pitchFamily="34" charset="-122"/>
              </a:rPr>
              <a:t>强化的虚拟服务器映像</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61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强化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是将不必要的软件从系统中剥离出来，避免了潜在的漏洞。</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例如关闭不必要的端口，不使用的服务、内部根账户和宾客访问。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强化的服务器映像能够帮助对抗拒绝服务、授权不足和信任边界重叠等威胁。</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432706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发送给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的消息被某个第三方窃听了，这属于破坏了安全通信的（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椭圆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ABCFCBC7-2312-49E4-B142-687171A2BA1B}"/>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2FF5583-11BD-46A9-AB61-8D6361A91FF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76231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发送给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的消息被某个第三方窃听了，这属于破坏了安全通信的（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椭圆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ABCFCBC7-2312-49E4-B142-687171A2BA1B}"/>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2FF5583-11BD-46A9-AB61-8D6361A91FF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323475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接收到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的一条消息，但发现这条消息生成的数字签名与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发送的数字签名不一致，这种对数字签名的比对操作属于保证通信数据的（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椭圆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ABCFCBC7-2312-49E4-B142-687171A2BA1B}"/>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2FF5583-11BD-46A9-AB61-8D6361A91FF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08178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接收到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的一条消息，但发现这条消息生成的数字签名与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发送的数字签名不一致，这种对数字签名的比对操作属于保证通信数据的（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椭圆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ABCFCBC7-2312-49E4-B142-687171A2BA1B}"/>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2FF5583-11BD-46A9-AB61-8D6361A91FF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45047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对称加密主要用来保证数据的（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椭圆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ABCFCBC7-2312-49E4-B142-687171A2BA1B}"/>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2FF5583-11BD-46A9-AB61-8D6361A91FF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27304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对称加密主要用来保证数据的（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椭圆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ABCFCBC7-2312-49E4-B142-687171A2BA1B}"/>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2FF5583-11BD-46A9-AB61-8D6361A91FF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1364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 </a:t>
            </a:r>
            <a:r>
              <a:rPr lang="zh-CN" altLang="en-US" sz="3200" dirty="0">
                <a:solidFill>
                  <a:srgbClr val="0000FF"/>
                </a:solidFill>
                <a:latin typeface="微软雅黑" panose="020B0503020204020204" pitchFamily="34" charset="-122"/>
                <a:ea typeface="微软雅黑" panose="020B0503020204020204" pitchFamily="34" charset="-122"/>
              </a:rPr>
              <a:t>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30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加密机制可以对抗</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流量窃听</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恶意媒介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授权不足</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信任边界重叠</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a:extLst>
              <a:ext uri="{FF2B5EF4-FFF2-40B4-BE49-F238E27FC236}">
                <a16:creationId xmlns:a16="http://schemas.microsoft.com/office/drawing/2014/main" id="{CB5CCAA2-7EBF-0F46-91BE-9D4FB30FBC5A}"/>
              </a:ext>
            </a:extLst>
          </p:cNvPr>
          <p:cNvPicPr>
            <a:picLocks noChangeAspect="1"/>
          </p:cNvPicPr>
          <p:nvPr/>
        </p:nvPicPr>
        <p:blipFill rotWithShape="1">
          <a:blip r:embed="rId3"/>
          <a:srcRect t="2654"/>
          <a:stretch/>
        </p:blipFill>
        <p:spPr>
          <a:xfrm>
            <a:off x="215516" y="2780928"/>
            <a:ext cx="8712968" cy="2868691"/>
          </a:xfrm>
          <a:prstGeom prst="rect">
            <a:avLst/>
          </a:prstGeom>
        </p:spPr>
      </p:pic>
    </p:spTree>
    <p:extLst>
      <p:ext uri="{BB962C8B-B14F-4D97-AF65-F5344CB8AC3E}">
        <p14:creationId xmlns:p14="http://schemas.microsoft.com/office/powerpoint/2010/main" val="14609325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私钥加密主要用来保证数据的（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矩形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66C8E6EC-0122-41B0-AE52-100445B21C5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 name="TipText">
              <a:extLst>
                <a:ext uri="{FF2B5EF4-FFF2-40B4-BE49-F238E27FC236}">
                  <a16:creationId xmlns:a16="http://schemas.microsoft.com/office/drawing/2014/main" id="{96482972-F254-41EE-94EA-2E9B5C20719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33791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私钥加密主要用来保证数据的（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矩形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66C8E6EC-0122-41B0-AE52-100445B21C5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 name="TipText">
              <a:extLst>
                <a:ext uri="{FF2B5EF4-FFF2-40B4-BE49-F238E27FC236}">
                  <a16:creationId xmlns:a16="http://schemas.microsoft.com/office/drawing/2014/main" id="{96482972-F254-41EE-94EA-2E9B5C20719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48806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公钥加密主要用来保证数据的（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椭圆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4927F452-1935-4A8B-B437-2F713E8327B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AD7A49B-B01E-4D19-A947-853D85627C2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625841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公钥加密主要用来保证数据的（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椭圆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4927F452-1935-4A8B-B437-2F713E8327B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AD7A49B-B01E-4D19-A947-853D85627C2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78648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数字签名主要用来保证数据的（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矩形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66C8E6EC-0122-41B0-AE52-100445B21C5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 name="TipText">
              <a:extLst>
                <a:ext uri="{FF2B5EF4-FFF2-40B4-BE49-F238E27FC236}">
                  <a16:creationId xmlns:a16="http://schemas.microsoft.com/office/drawing/2014/main" id="{96482972-F254-41EE-94EA-2E9B5C20719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210203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数字签名主要用来保证数据的（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矩形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66C8E6EC-0122-41B0-AE52-100445B21C5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 name="TipText">
              <a:extLst>
                <a:ext uri="{FF2B5EF4-FFF2-40B4-BE49-F238E27FC236}">
                  <a16:creationId xmlns:a16="http://schemas.microsoft.com/office/drawing/2014/main" id="{96482972-F254-41EE-94EA-2E9B5C20719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59404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数字签名可以通过（   ）实现。</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私钥加密</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公钥加密</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对称加密</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哈希</a:t>
            </a:r>
          </a:p>
        </p:txBody>
      </p:sp>
      <p:sp>
        <p:nvSpPr>
          <p:cNvPr id="9" name="矩形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66C8E6EC-0122-41B0-AE52-100445B21C5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 name="TipText">
              <a:extLst>
                <a:ext uri="{FF2B5EF4-FFF2-40B4-BE49-F238E27FC236}">
                  <a16:creationId xmlns:a16="http://schemas.microsoft.com/office/drawing/2014/main" id="{96482972-F254-41EE-94EA-2E9B5C20719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194067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数字签名可以通过（   ）实现。</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私钥加密</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公钥加密</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对称加密</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哈希</a:t>
            </a:r>
          </a:p>
        </p:txBody>
      </p:sp>
      <p:sp>
        <p:nvSpPr>
          <p:cNvPr id="9" name="矩形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66C8E6EC-0122-41B0-AE52-100445B21C5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 name="TipText">
              <a:extLst>
                <a:ext uri="{FF2B5EF4-FFF2-40B4-BE49-F238E27FC236}">
                  <a16:creationId xmlns:a16="http://schemas.microsoft.com/office/drawing/2014/main" id="{96482972-F254-41EE-94EA-2E9B5C20719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027938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以下在云安全中非常重要，但却不直接抵抗任何云威胁的是（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身份与访问管理</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私钥加密</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单点登录</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基于云的安全组</a:t>
            </a:r>
          </a:p>
        </p:txBody>
      </p:sp>
      <p:sp>
        <p:nvSpPr>
          <p:cNvPr id="9" name="椭圆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4927F452-1935-4A8B-B437-2F713E8327B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AD7A49B-B01E-4D19-A947-853D85627C2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188039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以下在云安全中非常重要，但却不直接抵抗任何云威胁的是（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身份与访问管理</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私钥加密</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单点登录</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基于云的安全组</a:t>
            </a:r>
          </a:p>
        </p:txBody>
      </p:sp>
      <p:sp>
        <p:nvSpPr>
          <p:cNvPr id="9" name="椭圆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4927F452-1935-4A8B-B437-2F713E8327B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AD7A49B-B01E-4D19-A947-853D85627C2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017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 </a:t>
            </a:r>
            <a:r>
              <a:rPr lang="zh-CN" altLang="en-US" sz="3200" dirty="0">
                <a:solidFill>
                  <a:srgbClr val="0000FF"/>
                </a:solidFill>
                <a:latin typeface="微软雅黑" panose="020B0503020204020204" pitchFamily="34" charset="-122"/>
                <a:ea typeface="微软雅黑" panose="020B0503020204020204" pitchFamily="34" charset="-122"/>
              </a:rPr>
              <a:t>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30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加密机制可以对抗</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流量窃听</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恶意媒介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授权不足</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信任边界重叠</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72DAC80E-4D63-CD46-9566-31C9A9F511B2}"/>
              </a:ext>
            </a:extLst>
          </p:cNvPr>
          <p:cNvPicPr>
            <a:picLocks noChangeAspect="1"/>
          </p:cNvPicPr>
          <p:nvPr/>
        </p:nvPicPr>
        <p:blipFill>
          <a:blip r:embed="rId3"/>
          <a:stretch>
            <a:fillRect/>
          </a:stretch>
        </p:blipFill>
        <p:spPr>
          <a:xfrm>
            <a:off x="31019" y="2325966"/>
            <a:ext cx="8903765" cy="2900660"/>
          </a:xfrm>
          <a:prstGeom prst="rect">
            <a:avLst/>
          </a:prstGeom>
        </p:spPr>
      </p:pic>
    </p:spTree>
    <p:extLst>
      <p:ext uri="{BB962C8B-B14F-4D97-AF65-F5344CB8AC3E}">
        <p14:creationId xmlns:p14="http://schemas.microsoft.com/office/powerpoint/2010/main" val="41669977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作业</a:t>
            </a:r>
            <a:r>
              <a:rPr lang="en-US" altLang="zh-CN" sz="3200" dirty="0">
                <a:solidFill>
                  <a:srgbClr val="0000FF"/>
                </a:solidFill>
                <a:latin typeface="微软雅黑" panose="020B0503020204020204" pitchFamily="34" charset="-122"/>
                <a:ea typeface="微软雅黑" panose="020B0503020204020204" pitchFamily="34" charset="-122"/>
              </a:rPr>
              <a:t>7</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60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78098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作业</a:t>
            </a:r>
            <a:r>
              <a:rPr lang="en-US" altLang="zh-CN" dirty="0">
                <a:solidFill>
                  <a:schemeClr val="bg1"/>
                </a:solidFill>
                <a:latin typeface="微软雅黑" panose="020B0503020204020204" pitchFamily="34" charset="-122"/>
                <a:ea typeface="微软雅黑" panose="020B0503020204020204" pitchFamily="34" charset="-122"/>
              </a:rPr>
              <a:t>7</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23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7-1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、简述网络通信的四个安全要素。</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7-2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、简述各类加密方法、哈希和数字签名的基本概念，以及所能保证的安全特性。 </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699756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 </a:t>
            </a:r>
            <a:r>
              <a:rPr lang="zh-CN" altLang="en-US" sz="3200" dirty="0">
                <a:solidFill>
                  <a:srgbClr val="0000FF"/>
                </a:solidFill>
                <a:latin typeface="微软雅黑" panose="020B0503020204020204" pitchFamily="34" charset="-122"/>
                <a:ea typeface="微软雅黑" panose="020B0503020204020204" pitchFamily="34" charset="-122"/>
              </a:rPr>
              <a:t>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密码学体制：</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文本框 51">
            <a:extLst>
              <a:ext uri="{FF2B5EF4-FFF2-40B4-BE49-F238E27FC236}">
                <a16:creationId xmlns:a16="http://schemas.microsoft.com/office/drawing/2014/main" id="{378DB381-2D29-BB4A-B1D9-8716045C69E7}"/>
              </a:ext>
            </a:extLst>
          </p:cNvPr>
          <p:cNvSpPr txBox="1"/>
          <p:nvPr/>
        </p:nvSpPr>
        <p:spPr>
          <a:xfrm>
            <a:off x="1344824" y="3690661"/>
            <a:ext cx="1338828" cy="369332"/>
          </a:xfrm>
          <a:prstGeom prst="rect">
            <a:avLst/>
          </a:prstGeom>
          <a:noFill/>
          <a:ln w="19050">
            <a:noFill/>
          </a:ln>
        </p:spPr>
        <p:txBody>
          <a:bodyPr wrap="none" rtlCol="0">
            <a:spAutoFit/>
          </a:bodyPr>
          <a:lstStyle/>
          <a:p>
            <a:r>
              <a:rPr lang="zh-CN" altLang="en-US" b="1" dirty="0">
                <a:latin typeface="SimHei" panose="02010609060101010101" pitchFamily="49" charset="-122"/>
                <a:ea typeface="SimHei" panose="02010609060101010101" pitchFamily="49" charset="-122"/>
              </a:rPr>
              <a:t>密码学体制</a:t>
            </a:r>
          </a:p>
        </p:txBody>
      </p:sp>
      <p:sp>
        <p:nvSpPr>
          <p:cNvPr id="53" name="文本框 52">
            <a:extLst>
              <a:ext uri="{FF2B5EF4-FFF2-40B4-BE49-F238E27FC236}">
                <a16:creationId xmlns:a16="http://schemas.microsoft.com/office/drawing/2014/main" id="{7CADCFAF-DE12-394F-8C39-9882DC26B6E4}"/>
              </a:ext>
            </a:extLst>
          </p:cNvPr>
          <p:cNvSpPr txBox="1"/>
          <p:nvPr/>
        </p:nvSpPr>
        <p:spPr>
          <a:xfrm>
            <a:off x="3239368" y="2892055"/>
            <a:ext cx="1448204" cy="369332"/>
          </a:xfrm>
          <a:prstGeom prst="rect">
            <a:avLst/>
          </a:prstGeom>
          <a:noFill/>
          <a:ln w="19050">
            <a:noFill/>
          </a:ln>
        </p:spPr>
        <p:txBody>
          <a:bodyPr wrap="square" rtlCol="0">
            <a:spAutoFit/>
          </a:bodyPr>
          <a:lstStyle/>
          <a:p>
            <a:r>
              <a:rPr lang="zh-CN" altLang="en-US" b="1" dirty="0">
                <a:latin typeface="SimHei" panose="02010609060101010101" pitchFamily="49" charset="-122"/>
                <a:ea typeface="SimHei" panose="02010609060101010101" pitchFamily="49" charset="-122"/>
              </a:rPr>
              <a:t>对称密码</a:t>
            </a:r>
          </a:p>
        </p:txBody>
      </p:sp>
      <p:sp>
        <p:nvSpPr>
          <p:cNvPr id="58" name="文本框 57">
            <a:extLst>
              <a:ext uri="{FF2B5EF4-FFF2-40B4-BE49-F238E27FC236}">
                <a16:creationId xmlns:a16="http://schemas.microsoft.com/office/drawing/2014/main" id="{9AE2A830-BE0F-0342-97CD-17913E8FE36F}"/>
              </a:ext>
            </a:extLst>
          </p:cNvPr>
          <p:cNvSpPr txBox="1"/>
          <p:nvPr/>
        </p:nvSpPr>
        <p:spPr>
          <a:xfrm>
            <a:off x="3187038" y="4473998"/>
            <a:ext cx="1338828" cy="369332"/>
          </a:xfrm>
          <a:prstGeom prst="rect">
            <a:avLst/>
          </a:prstGeom>
          <a:noFill/>
          <a:ln w="19050">
            <a:noFill/>
          </a:ln>
        </p:spPr>
        <p:txBody>
          <a:bodyPr wrap="none" rtlCol="0">
            <a:spAutoFit/>
          </a:bodyPr>
          <a:lstStyle>
            <a:defPPr>
              <a:defRPr lang="zh-CN"/>
            </a:defPPr>
            <a:lvl1pPr>
              <a:defRPr>
                <a:latin typeface="微软雅黑" panose="020B0503020204020204" pitchFamily="34" charset="-122"/>
                <a:ea typeface="微软雅黑" panose="020B0503020204020204" pitchFamily="34" charset="-122"/>
              </a:defRPr>
            </a:lvl1pPr>
          </a:lstStyle>
          <a:p>
            <a:r>
              <a:rPr lang="zh-CN" altLang="en-US" b="1" dirty="0">
                <a:latin typeface="SimHei" panose="02010609060101010101" pitchFamily="49" charset="-122"/>
                <a:ea typeface="SimHei" panose="02010609060101010101" pitchFamily="49" charset="-122"/>
              </a:rPr>
              <a:t>非对称密码</a:t>
            </a:r>
          </a:p>
        </p:txBody>
      </p:sp>
      <p:sp>
        <p:nvSpPr>
          <p:cNvPr id="59" name="左大括号 58">
            <a:extLst>
              <a:ext uri="{FF2B5EF4-FFF2-40B4-BE49-F238E27FC236}">
                <a16:creationId xmlns:a16="http://schemas.microsoft.com/office/drawing/2014/main" id="{4EC78315-D6DF-1545-8B68-6E8F7B256800}"/>
              </a:ext>
            </a:extLst>
          </p:cNvPr>
          <p:cNvSpPr/>
          <p:nvPr/>
        </p:nvSpPr>
        <p:spPr>
          <a:xfrm>
            <a:off x="3024126" y="3153442"/>
            <a:ext cx="207159" cy="1576428"/>
          </a:xfrm>
          <a:prstGeom prst="lef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1" name="左大括号 60">
            <a:extLst>
              <a:ext uri="{FF2B5EF4-FFF2-40B4-BE49-F238E27FC236}">
                <a16:creationId xmlns:a16="http://schemas.microsoft.com/office/drawing/2014/main" id="{F8971987-C125-EF40-98AF-5736947EF6C5}"/>
              </a:ext>
            </a:extLst>
          </p:cNvPr>
          <p:cNvSpPr/>
          <p:nvPr/>
        </p:nvSpPr>
        <p:spPr>
          <a:xfrm>
            <a:off x="4586966" y="2585806"/>
            <a:ext cx="207159" cy="1074166"/>
          </a:xfrm>
          <a:prstGeom prst="lef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2" name="文本框 61">
            <a:extLst>
              <a:ext uri="{FF2B5EF4-FFF2-40B4-BE49-F238E27FC236}">
                <a16:creationId xmlns:a16="http://schemas.microsoft.com/office/drawing/2014/main" id="{FB94D649-4ABA-0B44-BA60-6A135165336B}"/>
              </a:ext>
            </a:extLst>
          </p:cNvPr>
          <p:cNvSpPr txBox="1"/>
          <p:nvPr/>
        </p:nvSpPr>
        <p:spPr>
          <a:xfrm>
            <a:off x="4699587" y="2892056"/>
            <a:ext cx="535724" cy="369332"/>
          </a:xfrm>
          <a:prstGeom prst="rect">
            <a:avLst/>
          </a:prstGeom>
          <a:noFill/>
          <a:ln w="19050">
            <a:noFill/>
          </a:ln>
        </p:spPr>
        <p:txBody>
          <a:bodyPr wrap="none" rtlCol="0">
            <a:spAutoFit/>
          </a:bodyPr>
          <a:lstStyle/>
          <a:p>
            <a:r>
              <a:rPr lang="en-US" altLang="zh-CN" b="1"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AES</a:t>
            </a:r>
            <a:endParaRPr lang="zh-CN" altLang="en-US" b="1" dirty="0">
              <a:solidFill>
                <a:srgbClr val="FF0000"/>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72" name="文本框 71">
            <a:extLst>
              <a:ext uri="{FF2B5EF4-FFF2-40B4-BE49-F238E27FC236}">
                <a16:creationId xmlns:a16="http://schemas.microsoft.com/office/drawing/2014/main" id="{9A76422E-288A-0247-9868-BAB7038F9460}"/>
              </a:ext>
            </a:extLst>
          </p:cNvPr>
          <p:cNvSpPr txBox="1"/>
          <p:nvPr/>
        </p:nvSpPr>
        <p:spPr>
          <a:xfrm>
            <a:off x="4704974" y="2337455"/>
            <a:ext cx="1236236" cy="369332"/>
          </a:xfrm>
          <a:prstGeom prst="rect">
            <a:avLst/>
          </a:prstGeom>
          <a:noFill/>
          <a:ln w="19050">
            <a:noFill/>
          </a:ln>
        </p:spPr>
        <p:txBody>
          <a:bodyPr wrap="none" rtlCol="0">
            <a:spAutoFit/>
          </a:bodyPr>
          <a:lstStyle/>
          <a:p>
            <a:r>
              <a:rPr lang="en-US" altLang="zh-CN" b="1" dirty="0">
                <a:solidFill>
                  <a:srgbClr val="FF0000"/>
                </a:solidFill>
                <a:latin typeface="SimHei" panose="02010609060101010101" pitchFamily="49" charset="-122"/>
                <a:ea typeface="SimHei" panose="02010609060101010101" pitchFamily="49" charset="-122"/>
                <a:cs typeface="Times New Roman" panose="02020603050405020304" pitchFamily="18" charset="0"/>
              </a:rPr>
              <a:t>DES</a:t>
            </a:r>
            <a:r>
              <a:rPr lang="zh-CN" altLang="en-US" b="1" dirty="0">
                <a:latin typeface="SimHei" panose="02010609060101010101" pitchFamily="49" charset="-122"/>
                <a:ea typeface="SimHei" panose="02010609060101010101" pitchFamily="49" charset="-122"/>
                <a:cs typeface="Times New Roman" panose="02020603050405020304" pitchFamily="18" charset="0"/>
              </a:rPr>
              <a:t>、</a:t>
            </a:r>
            <a:r>
              <a:rPr lang="en-US" altLang="zh-CN" b="1" dirty="0">
                <a:latin typeface="SimHei" panose="02010609060101010101" pitchFamily="49" charset="-122"/>
                <a:ea typeface="SimHei" panose="02010609060101010101" pitchFamily="49" charset="-122"/>
                <a:cs typeface="Times New Roman" panose="02020603050405020304" pitchFamily="18" charset="0"/>
              </a:rPr>
              <a:t>3DES</a:t>
            </a:r>
            <a:endParaRPr lang="zh-CN" altLang="en-US" b="1"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3" name="文本框 72">
            <a:extLst>
              <a:ext uri="{FF2B5EF4-FFF2-40B4-BE49-F238E27FC236}">
                <a16:creationId xmlns:a16="http://schemas.microsoft.com/office/drawing/2014/main" id="{7611E677-F3AF-3945-AD12-73848F4F61DE}"/>
              </a:ext>
            </a:extLst>
          </p:cNvPr>
          <p:cNvSpPr txBox="1"/>
          <p:nvPr/>
        </p:nvSpPr>
        <p:spPr>
          <a:xfrm>
            <a:off x="4735189" y="3356788"/>
            <a:ext cx="1702710" cy="369332"/>
          </a:xfrm>
          <a:prstGeom prst="rect">
            <a:avLst/>
          </a:prstGeom>
          <a:noFill/>
          <a:ln w="19050">
            <a:noFill/>
          </a:ln>
        </p:spPr>
        <p:txBody>
          <a:bodyPr wrap="none" rtlCol="0">
            <a:spAutoFit/>
          </a:bodyPr>
          <a:lstStyle/>
          <a:p>
            <a:r>
              <a:rPr lang="en-US" altLang="zh-CN" b="1" dirty="0">
                <a:latin typeface="SimHei" panose="02010609060101010101" pitchFamily="49" charset="-122"/>
                <a:ea typeface="SimHei" panose="02010609060101010101" pitchFamily="49" charset="-122"/>
                <a:cs typeface="Times New Roman" panose="02020603050405020304" pitchFamily="18" charset="0"/>
              </a:rPr>
              <a:t>SM1</a:t>
            </a:r>
            <a:r>
              <a:rPr lang="zh-CN" altLang="en-US" b="1" dirty="0">
                <a:latin typeface="SimHei" panose="02010609060101010101" pitchFamily="49" charset="-122"/>
                <a:ea typeface="SimHei" panose="02010609060101010101" pitchFamily="49" charset="-122"/>
                <a:cs typeface="Times New Roman" panose="02020603050405020304" pitchFamily="18" charset="0"/>
              </a:rPr>
              <a:t>、</a:t>
            </a:r>
            <a:r>
              <a:rPr lang="en-US" altLang="zh-CN" b="1" dirty="0">
                <a:latin typeface="SimHei" panose="02010609060101010101" pitchFamily="49" charset="-122"/>
                <a:ea typeface="SimHei" panose="02010609060101010101" pitchFamily="49" charset="-122"/>
                <a:cs typeface="Times New Roman" panose="02020603050405020304" pitchFamily="18" charset="0"/>
              </a:rPr>
              <a:t>SM4</a:t>
            </a:r>
            <a:r>
              <a:rPr lang="zh-CN" altLang="en-US" b="1" dirty="0">
                <a:latin typeface="SimHei" panose="02010609060101010101" pitchFamily="49" charset="-122"/>
                <a:ea typeface="SimHei" panose="02010609060101010101" pitchFamily="49" charset="-122"/>
                <a:cs typeface="Times New Roman" panose="02020603050405020304" pitchFamily="18" charset="0"/>
              </a:rPr>
              <a:t>、</a:t>
            </a:r>
            <a:r>
              <a:rPr lang="en-US" altLang="zh-CN" b="1" dirty="0">
                <a:latin typeface="SimHei" panose="02010609060101010101" pitchFamily="49" charset="-122"/>
                <a:ea typeface="SimHei" panose="02010609060101010101" pitchFamily="49" charset="-122"/>
                <a:cs typeface="Times New Roman" panose="02020603050405020304" pitchFamily="18" charset="0"/>
              </a:rPr>
              <a:t>SM7</a:t>
            </a:r>
            <a:endParaRPr lang="zh-CN" altLang="en-US" b="1"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4" name="左大括号 73">
            <a:extLst>
              <a:ext uri="{FF2B5EF4-FFF2-40B4-BE49-F238E27FC236}">
                <a16:creationId xmlns:a16="http://schemas.microsoft.com/office/drawing/2014/main" id="{23B0A6FD-DC2D-884A-8811-DAA48BD1EFAD}"/>
              </a:ext>
            </a:extLst>
          </p:cNvPr>
          <p:cNvSpPr/>
          <p:nvPr/>
        </p:nvSpPr>
        <p:spPr>
          <a:xfrm>
            <a:off x="4819214" y="4169844"/>
            <a:ext cx="207159" cy="1074166"/>
          </a:xfrm>
          <a:prstGeom prst="lef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75" name="文本框 74">
            <a:extLst>
              <a:ext uri="{FF2B5EF4-FFF2-40B4-BE49-F238E27FC236}">
                <a16:creationId xmlns:a16="http://schemas.microsoft.com/office/drawing/2014/main" id="{D091A948-5AEC-2245-B2E7-1507C230CF92}"/>
              </a:ext>
            </a:extLst>
          </p:cNvPr>
          <p:cNvSpPr txBox="1"/>
          <p:nvPr/>
        </p:nvSpPr>
        <p:spPr>
          <a:xfrm>
            <a:off x="4931835" y="4476094"/>
            <a:ext cx="1119217" cy="369332"/>
          </a:xfrm>
          <a:prstGeom prst="rect">
            <a:avLst/>
          </a:prstGeom>
          <a:noFill/>
          <a:ln w="19050">
            <a:noFill/>
          </a:ln>
        </p:spPr>
        <p:txBody>
          <a:bodyPr wrap="none" rtlCol="0">
            <a:spAutoFit/>
          </a:bodyPr>
          <a:lstStyle/>
          <a:p>
            <a:r>
              <a:rPr lang="en-US" altLang="zh-CN" b="1" dirty="0">
                <a:latin typeface="SimHei" panose="02010609060101010101" pitchFamily="49" charset="-122"/>
                <a:ea typeface="SimHei" panose="02010609060101010101" pitchFamily="49" charset="-122"/>
                <a:cs typeface="Times New Roman" panose="02020603050405020304" pitchFamily="18" charset="0"/>
              </a:rPr>
              <a:t>SM2</a:t>
            </a:r>
            <a:r>
              <a:rPr lang="zh-CN" altLang="en-US" b="1" dirty="0">
                <a:latin typeface="SimHei" panose="02010609060101010101" pitchFamily="49" charset="-122"/>
                <a:ea typeface="SimHei" panose="02010609060101010101" pitchFamily="49" charset="-122"/>
                <a:cs typeface="Times New Roman" panose="02020603050405020304" pitchFamily="18" charset="0"/>
              </a:rPr>
              <a:t>、</a:t>
            </a:r>
            <a:r>
              <a:rPr lang="en-US" altLang="zh-CN" b="1" dirty="0">
                <a:latin typeface="SimHei" panose="02010609060101010101" pitchFamily="49" charset="-122"/>
                <a:ea typeface="SimHei" panose="02010609060101010101" pitchFamily="49" charset="-122"/>
                <a:cs typeface="Times New Roman" panose="02020603050405020304" pitchFamily="18" charset="0"/>
              </a:rPr>
              <a:t>SM9</a:t>
            </a:r>
            <a:endParaRPr lang="zh-CN" altLang="en-US" b="1"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6" name="文本框 75">
            <a:extLst>
              <a:ext uri="{FF2B5EF4-FFF2-40B4-BE49-F238E27FC236}">
                <a16:creationId xmlns:a16="http://schemas.microsoft.com/office/drawing/2014/main" id="{5FCC55EA-34D7-154E-AF65-4C18027F7E7C}"/>
              </a:ext>
            </a:extLst>
          </p:cNvPr>
          <p:cNvSpPr txBox="1"/>
          <p:nvPr/>
        </p:nvSpPr>
        <p:spPr>
          <a:xfrm>
            <a:off x="4937222" y="3921493"/>
            <a:ext cx="535724" cy="369332"/>
          </a:xfrm>
          <a:prstGeom prst="rect">
            <a:avLst/>
          </a:prstGeom>
          <a:noFill/>
          <a:ln w="19050">
            <a:noFill/>
          </a:ln>
        </p:spPr>
        <p:txBody>
          <a:bodyPr wrap="none" rtlCol="0">
            <a:spAutoFit/>
          </a:bodyPr>
          <a:lstStyle/>
          <a:p>
            <a:r>
              <a:rPr lang="en-US" altLang="zh-CN" b="1" dirty="0">
                <a:solidFill>
                  <a:srgbClr val="FF0000"/>
                </a:solidFill>
                <a:latin typeface="SimHei" panose="02010609060101010101" pitchFamily="49" charset="-122"/>
                <a:ea typeface="SimHei" panose="02010609060101010101" pitchFamily="49" charset="-122"/>
                <a:cs typeface="Times New Roman" panose="02020603050405020304" pitchFamily="18" charset="0"/>
              </a:rPr>
              <a:t>RSA</a:t>
            </a:r>
            <a:endParaRPr lang="zh-CN" altLang="en-US" b="1" dirty="0">
              <a:solidFill>
                <a:srgbClr val="FF0000"/>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77" name="文本框 76">
            <a:extLst>
              <a:ext uri="{FF2B5EF4-FFF2-40B4-BE49-F238E27FC236}">
                <a16:creationId xmlns:a16="http://schemas.microsoft.com/office/drawing/2014/main" id="{4D8AAE57-2B64-854B-9A3A-B24939C06DD7}"/>
              </a:ext>
            </a:extLst>
          </p:cNvPr>
          <p:cNvSpPr txBox="1"/>
          <p:nvPr/>
        </p:nvSpPr>
        <p:spPr>
          <a:xfrm>
            <a:off x="4962933" y="5013176"/>
            <a:ext cx="535724" cy="369332"/>
          </a:xfrm>
          <a:prstGeom prst="rect">
            <a:avLst/>
          </a:prstGeom>
          <a:noFill/>
          <a:ln w="19050">
            <a:noFill/>
          </a:ln>
        </p:spPr>
        <p:txBody>
          <a:bodyPr wrap="none" rtlCol="0">
            <a:spAutoFit/>
          </a:bodyPr>
          <a:lstStyle/>
          <a:p>
            <a:r>
              <a:rPr lang="en-US" altLang="zh-CN" b="1" dirty="0">
                <a:latin typeface="SimHei" panose="02010609060101010101" pitchFamily="49" charset="-122"/>
                <a:ea typeface="SimHei" panose="02010609060101010101" pitchFamily="49" charset="-122"/>
                <a:cs typeface="Times New Roman" panose="02020603050405020304" pitchFamily="18" charset="0"/>
              </a:rPr>
              <a:t>ECC</a:t>
            </a:r>
            <a:endParaRPr lang="zh-CN" altLang="en-US" b="1" dirty="0">
              <a:latin typeface="SimHei" panose="02010609060101010101" pitchFamily="49" charset="-122"/>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3013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52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加密与解密时使用同一个密钥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，这两个过程都是授权的各方用共享的密钥执行的。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由于用一个密钥加密的消息只能用同一个密钥解密，因此拥有密钥的被授权方才能创建消息，因此</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保证了数据的保密性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074" name="Picture 2">
            <a:extLst>
              <a:ext uri="{FF2B5EF4-FFF2-40B4-BE49-F238E27FC236}">
                <a16:creationId xmlns:a16="http://schemas.microsoft.com/office/drawing/2014/main" id="{87F093F2-E256-2B47-9E48-458DF7EC9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073059"/>
            <a:ext cx="6012160" cy="302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013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52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加密与解密时使用同一个密钥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，这两个过程都是授权的各方用共享的密钥执行的。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对称加密不具备不可否认性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，当有多方使用同一个密钥时，无法判断是哪一方执行的加密和解密。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9" name="矩形 78">
            <a:extLst>
              <a:ext uri="{FF2B5EF4-FFF2-40B4-BE49-F238E27FC236}">
                <a16:creationId xmlns:a16="http://schemas.microsoft.com/office/drawing/2014/main" id="{63D196EB-40FA-447E-BB22-28DC1769FD52}"/>
              </a:ext>
            </a:extLst>
          </p:cNvPr>
          <p:cNvSpPr/>
          <p:nvPr/>
        </p:nvSpPr>
        <p:spPr>
          <a:xfrm>
            <a:off x="3059832" y="4437046"/>
            <a:ext cx="2664296" cy="93610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5D6B9476-3124-49B7-B954-7E61D1B0D677}"/>
              </a:ext>
            </a:extLst>
          </p:cNvPr>
          <p:cNvSpPr txBox="1"/>
          <p:nvPr/>
        </p:nvSpPr>
        <p:spPr>
          <a:xfrm>
            <a:off x="3059832" y="4100383"/>
            <a:ext cx="2664296"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不可抵赖性</a:t>
            </a:r>
          </a:p>
        </p:txBody>
      </p:sp>
      <p:sp>
        <p:nvSpPr>
          <p:cNvPr id="81" name="椭圆 80">
            <a:extLst>
              <a:ext uri="{FF2B5EF4-FFF2-40B4-BE49-F238E27FC236}">
                <a16:creationId xmlns:a16="http://schemas.microsoft.com/office/drawing/2014/main" id="{B4BF6E3B-97AD-476F-A636-9673AADD4FBB}"/>
              </a:ext>
            </a:extLst>
          </p:cNvPr>
          <p:cNvSpPr/>
          <p:nvPr/>
        </p:nvSpPr>
        <p:spPr>
          <a:xfrm>
            <a:off x="3203848" y="4581062"/>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A</a:t>
            </a:r>
            <a:endParaRPr lang="zh-CN" altLang="en-US" b="1" dirty="0"/>
          </a:p>
        </p:txBody>
      </p:sp>
      <p:sp>
        <p:nvSpPr>
          <p:cNvPr id="82" name="椭圆 81">
            <a:extLst>
              <a:ext uri="{FF2B5EF4-FFF2-40B4-BE49-F238E27FC236}">
                <a16:creationId xmlns:a16="http://schemas.microsoft.com/office/drawing/2014/main" id="{3D411A88-DB4B-4CF2-980F-9BC1D148C934}"/>
              </a:ext>
            </a:extLst>
          </p:cNvPr>
          <p:cNvSpPr/>
          <p:nvPr/>
        </p:nvSpPr>
        <p:spPr>
          <a:xfrm>
            <a:off x="5148064" y="4581062"/>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B</a:t>
            </a:r>
            <a:endParaRPr lang="zh-CN" altLang="en-US" b="1" dirty="0"/>
          </a:p>
        </p:txBody>
      </p:sp>
      <p:sp>
        <p:nvSpPr>
          <p:cNvPr id="83" name="文本框 82">
            <a:extLst>
              <a:ext uri="{FF2B5EF4-FFF2-40B4-BE49-F238E27FC236}">
                <a16:creationId xmlns:a16="http://schemas.microsoft.com/office/drawing/2014/main" id="{35A1FC8E-5B24-414D-93E7-43A8963BBC77}"/>
              </a:ext>
            </a:extLst>
          </p:cNvPr>
          <p:cNvSpPr txBox="1"/>
          <p:nvPr/>
        </p:nvSpPr>
        <p:spPr>
          <a:xfrm>
            <a:off x="3065674" y="5423400"/>
            <a:ext cx="2658454"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是否发出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收到消息</a:t>
            </a:r>
          </a:p>
        </p:txBody>
      </p:sp>
      <p:pic>
        <p:nvPicPr>
          <p:cNvPr id="84" name="图片 83">
            <a:extLst>
              <a:ext uri="{FF2B5EF4-FFF2-40B4-BE49-F238E27FC236}">
                <a16:creationId xmlns:a16="http://schemas.microsoft.com/office/drawing/2014/main" id="{EB82A33D-41D8-4458-946D-89461627F61B}"/>
              </a:ext>
            </a:extLst>
          </p:cNvPr>
          <p:cNvPicPr>
            <a:picLocks noChangeAspect="1"/>
          </p:cNvPicPr>
          <p:nvPr/>
        </p:nvPicPr>
        <p:blipFill>
          <a:blip r:embed="rId3"/>
          <a:stretch>
            <a:fillRect/>
          </a:stretch>
        </p:blipFill>
        <p:spPr>
          <a:xfrm>
            <a:off x="4260380" y="4557622"/>
            <a:ext cx="263199" cy="351033"/>
          </a:xfrm>
          <a:prstGeom prst="rect">
            <a:avLst/>
          </a:prstGeom>
        </p:spPr>
      </p:pic>
      <p:cxnSp>
        <p:nvCxnSpPr>
          <p:cNvPr id="85" name="直接箭头连接符 84">
            <a:extLst>
              <a:ext uri="{FF2B5EF4-FFF2-40B4-BE49-F238E27FC236}">
                <a16:creationId xmlns:a16="http://schemas.microsoft.com/office/drawing/2014/main" id="{04F45443-3C2B-42C8-A032-B7C7BC74ECD8}"/>
              </a:ext>
            </a:extLst>
          </p:cNvPr>
          <p:cNvCxnSpPr>
            <a:cxnSpLocks/>
            <a:stCxn id="81" idx="6"/>
            <a:endCxn id="84" idx="1"/>
          </p:cNvCxnSpPr>
          <p:nvPr/>
        </p:nvCxnSpPr>
        <p:spPr>
          <a:xfrm>
            <a:off x="3635896" y="4725078"/>
            <a:ext cx="624484" cy="80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46B25998-1B5A-4B98-A158-8E122DBE6CED}"/>
              </a:ext>
            </a:extLst>
          </p:cNvPr>
          <p:cNvCxnSpPr>
            <a:cxnSpLocks/>
            <a:stCxn id="84" idx="3"/>
            <a:endCxn id="82" idx="2"/>
          </p:cNvCxnSpPr>
          <p:nvPr/>
        </p:nvCxnSpPr>
        <p:spPr>
          <a:xfrm flipV="1">
            <a:off x="4523579" y="4725078"/>
            <a:ext cx="624485" cy="80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EB261CA9-0F06-4CFA-9B33-838361FB89FB}"/>
              </a:ext>
            </a:extLst>
          </p:cNvPr>
          <p:cNvSpPr txBox="1"/>
          <p:nvPr/>
        </p:nvSpPr>
        <p:spPr>
          <a:xfrm>
            <a:off x="3131841" y="4987880"/>
            <a:ext cx="720080" cy="338554"/>
          </a:xfrm>
          <a:prstGeom prst="rect">
            <a:avLst/>
          </a:prstGeom>
          <a:noFill/>
        </p:spPr>
        <p:txBody>
          <a:bodyPr wrap="square" lIns="0" rIns="0" rtlCol="0">
            <a:spAutoFit/>
          </a:bodyPr>
          <a:lstStyle/>
          <a:p>
            <a:pPr algn="ctr"/>
            <a:r>
              <a:rPr lang="zh-CN" altLang="en-US" sz="1600" dirty="0">
                <a:latin typeface="微软雅黑" panose="020B0503020204020204" pitchFamily="34" charset="-122"/>
                <a:ea typeface="微软雅黑" panose="020B0503020204020204" pitchFamily="34" charset="-122"/>
              </a:rPr>
              <a:t>未发出</a:t>
            </a:r>
          </a:p>
        </p:txBody>
      </p:sp>
      <p:sp>
        <p:nvSpPr>
          <p:cNvPr id="88" name="文本框 87">
            <a:extLst>
              <a:ext uri="{FF2B5EF4-FFF2-40B4-BE49-F238E27FC236}">
                <a16:creationId xmlns:a16="http://schemas.microsoft.com/office/drawing/2014/main" id="{01073764-34A5-472E-97CE-1B147C7195F8}"/>
              </a:ext>
            </a:extLst>
          </p:cNvPr>
          <p:cNvSpPr txBox="1"/>
          <p:nvPr/>
        </p:nvSpPr>
        <p:spPr>
          <a:xfrm>
            <a:off x="5004048" y="4987880"/>
            <a:ext cx="720080" cy="338554"/>
          </a:xfrm>
          <a:prstGeom prst="rect">
            <a:avLst/>
          </a:prstGeom>
          <a:noFill/>
        </p:spPr>
        <p:txBody>
          <a:bodyPr wrap="square" lIns="0" rIns="0" rtlCol="0">
            <a:spAutoFit/>
          </a:bodyPr>
          <a:lstStyle/>
          <a:p>
            <a:pPr algn="ctr"/>
            <a:r>
              <a:rPr lang="zh-CN" altLang="en-US" sz="1600" dirty="0">
                <a:latin typeface="微软雅黑" panose="020B0503020204020204" pitchFamily="34" charset="-122"/>
                <a:ea typeface="微软雅黑" panose="020B0503020204020204" pitchFamily="34" charset="-122"/>
              </a:rPr>
              <a:t>未收到</a:t>
            </a:r>
          </a:p>
        </p:txBody>
      </p:sp>
      <p:sp>
        <p:nvSpPr>
          <p:cNvPr id="89" name="文本框 88">
            <a:extLst>
              <a:ext uri="{FF2B5EF4-FFF2-40B4-BE49-F238E27FC236}">
                <a16:creationId xmlns:a16="http://schemas.microsoft.com/office/drawing/2014/main" id="{46A65ED4-4BEA-4DAE-9931-CFA53C19C65F}"/>
              </a:ext>
            </a:extLst>
          </p:cNvPr>
          <p:cNvSpPr txBox="1"/>
          <p:nvPr/>
        </p:nvSpPr>
        <p:spPr>
          <a:xfrm>
            <a:off x="4067944" y="4987880"/>
            <a:ext cx="720080" cy="338554"/>
          </a:xfrm>
          <a:prstGeom prst="rect">
            <a:avLst/>
          </a:prstGeom>
          <a:noFill/>
        </p:spPr>
        <p:txBody>
          <a:bodyPr wrap="square" lIns="0" rIns="0" rtlCol="0">
            <a:spAutoFit/>
          </a:bodyPr>
          <a:lstStyle/>
          <a:p>
            <a:pPr algn="ctr"/>
            <a:r>
              <a:rPr lang="en-US" altLang="zh-CN" sz="1600" dirty="0">
                <a:latin typeface="微软雅黑" panose="020B0503020204020204" pitchFamily="34" charset="-122"/>
                <a:ea typeface="微软雅黑" panose="020B0503020204020204" pitchFamily="34" charset="-122"/>
              </a:rPr>
              <a:t>Claims</a:t>
            </a:r>
            <a:endParaRPr lang="zh-CN" altLang="en-US" sz="1600" dirty="0">
              <a:latin typeface="微软雅黑" panose="020B0503020204020204" pitchFamily="34" charset="-122"/>
              <a:ea typeface="微软雅黑" panose="020B0503020204020204" pitchFamily="34" charset="-122"/>
            </a:endParaRPr>
          </a:p>
        </p:txBody>
      </p:sp>
      <p:cxnSp>
        <p:nvCxnSpPr>
          <p:cNvPr id="90" name="直接箭头连接符 89">
            <a:extLst>
              <a:ext uri="{FF2B5EF4-FFF2-40B4-BE49-F238E27FC236}">
                <a16:creationId xmlns:a16="http://schemas.microsoft.com/office/drawing/2014/main" id="{7841FAB7-3D6C-4A9B-A361-FB946B0ED462}"/>
              </a:ext>
            </a:extLst>
          </p:cNvPr>
          <p:cNvCxnSpPr>
            <a:cxnSpLocks/>
            <a:stCxn id="89" idx="1"/>
            <a:endCxn id="87" idx="3"/>
          </p:cNvCxnSpPr>
          <p:nvPr/>
        </p:nvCxnSpPr>
        <p:spPr>
          <a:xfrm flipH="1">
            <a:off x="3851921" y="5157157"/>
            <a:ext cx="21602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D7DDDEF3-37B3-4FC9-92E0-ACF3DE5A17A1}"/>
              </a:ext>
            </a:extLst>
          </p:cNvPr>
          <p:cNvCxnSpPr>
            <a:cxnSpLocks/>
            <a:stCxn id="89" idx="3"/>
            <a:endCxn id="88" idx="1"/>
          </p:cNvCxnSpPr>
          <p:nvPr/>
        </p:nvCxnSpPr>
        <p:spPr>
          <a:xfrm>
            <a:off x="4788024" y="5157157"/>
            <a:ext cx="21602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矩形 94">
            <a:extLst>
              <a:ext uri="{FF2B5EF4-FFF2-40B4-BE49-F238E27FC236}">
                <a16:creationId xmlns:a16="http://schemas.microsoft.com/office/drawing/2014/main" id="{038CF4C9-0A5E-4EC6-9D90-45367B3E7571}"/>
              </a:ext>
            </a:extLst>
          </p:cNvPr>
          <p:cNvSpPr/>
          <p:nvPr/>
        </p:nvSpPr>
        <p:spPr>
          <a:xfrm>
            <a:off x="2987824" y="4157665"/>
            <a:ext cx="2829298" cy="1645721"/>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18356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RAINPROBLEMTYPE" val="MultipleChoice"/>
  <p:tag name="RAINPROBLEM" val="MultipleChoice"/>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RAINPROBLEMTYPE" val="MultipleChoice"/>
  <p:tag name="RAINPROBLEM" val="MultipleChoice"/>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9.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RAINPROBLEMTYPE" val="MultipleChoice"/>
  <p:tag name="RAINPROBLEM" val="MultipleChoice"/>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6.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RAINPROBLEMTYPE" val="MultipleChoice"/>
  <p:tag name="RAINPROBLEM" val="MultipleChoice"/>
</p:tagLst>
</file>

<file path=ppt/tags/tag2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28722</TotalTime>
  <Words>4100</Words>
  <Application>Microsoft Office PowerPoint</Application>
  <PresentationFormat>全屏显示(4:3)</PresentationFormat>
  <Paragraphs>676</Paragraphs>
  <Slides>60</Slides>
  <Notes>44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4" baseType="lpstr">
      <vt:lpstr>等线</vt:lpstr>
      <vt:lpstr>等线 Light</vt:lpstr>
      <vt:lpstr>黑体</vt:lpstr>
      <vt:lpstr>黑体</vt:lpstr>
      <vt:lpstr>Microsoft Yahei</vt:lpstr>
      <vt:lpstr>Microsoft Yahei</vt:lpstr>
      <vt:lpstr>Microsoft Yahei</vt:lpstr>
      <vt:lpstr>Arial</vt:lpstr>
      <vt:lpstr>Calibri</vt:lpstr>
      <vt:lpstr>Cambria Math</vt:lpstr>
      <vt:lpstr>Times New Roman</vt:lpstr>
      <vt:lpstr>Wingdings</vt:lpstr>
      <vt:lpstr>自定义设计方案</vt:lpstr>
      <vt:lpstr>Visio</vt:lpstr>
      <vt:lpstr>第八章 云安全机制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DADI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lsk</dc:creator>
  <cp:keywords>计算机学院</cp:keywords>
  <cp:lastModifiedBy>Zhang Guoming</cp:lastModifiedBy>
  <cp:revision>2921</cp:revision>
  <dcterms:created xsi:type="dcterms:W3CDTF">2013-05-22T02:15:00Z</dcterms:created>
  <dcterms:modified xsi:type="dcterms:W3CDTF">2022-04-14T07:19:47Z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