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25.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9"/>
  </p:notesMasterIdLst>
  <p:handoutMasterIdLst>
    <p:handoutMasterId r:id="rId50"/>
  </p:handoutMasterIdLst>
  <p:sldIdLst>
    <p:sldId id="439" r:id="rId2"/>
    <p:sldId id="678" r:id="rId3"/>
    <p:sldId id="676" r:id="rId4"/>
    <p:sldId id="677" r:id="rId5"/>
    <p:sldId id="634" r:id="rId6"/>
    <p:sldId id="629" r:id="rId7"/>
    <p:sldId id="632" r:id="rId8"/>
    <p:sldId id="687" r:id="rId9"/>
    <p:sldId id="633" r:id="rId10"/>
    <p:sldId id="646" r:id="rId11"/>
    <p:sldId id="647" r:id="rId12"/>
    <p:sldId id="648" r:id="rId13"/>
    <p:sldId id="649" r:id="rId14"/>
    <p:sldId id="653" r:id="rId15"/>
    <p:sldId id="650" r:id="rId16"/>
    <p:sldId id="674" r:id="rId17"/>
    <p:sldId id="651" r:id="rId18"/>
    <p:sldId id="652" r:id="rId19"/>
    <p:sldId id="654" r:id="rId20"/>
    <p:sldId id="679" r:id="rId21"/>
    <p:sldId id="655" r:id="rId22"/>
    <p:sldId id="657" r:id="rId23"/>
    <p:sldId id="656" r:id="rId24"/>
    <p:sldId id="680" r:id="rId25"/>
    <p:sldId id="658" r:id="rId26"/>
    <p:sldId id="681" r:id="rId27"/>
    <p:sldId id="659" r:id="rId28"/>
    <p:sldId id="682" r:id="rId29"/>
    <p:sldId id="660" r:id="rId30"/>
    <p:sldId id="661" r:id="rId31"/>
    <p:sldId id="662" r:id="rId32"/>
    <p:sldId id="663" r:id="rId33"/>
    <p:sldId id="664" r:id="rId34"/>
    <p:sldId id="665" r:id="rId35"/>
    <p:sldId id="683" r:id="rId36"/>
    <p:sldId id="666" r:id="rId37"/>
    <p:sldId id="667" r:id="rId38"/>
    <p:sldId id="668" r:id="rId39"/>
    <p:sldId id="675" r:id="rId40"/>
    <p:sldId id="684" r:id="rId41"/>
    <p:sldId id="669" r:id="rId42"/>
    <p:sldId id="670" r:id="rId43"/>
    <p:sldId id="685" r:id="rId44"/>
    <p:sldId id="671" r:id="rId45"/>
    <p:sldId id="672" r:id="rId46"/>
    <p:sldId id="686" r:id="rId47"/>
    <p:sldId id="673" r:id="rId4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00FF"/>
    <a:srgbClr val="FFFD82"/>
    <a:srgbClr val="1B998B"/>
    <a:srgbClr val="D2DEEF"/>
    <a:srgbClr val="EAEFF7"/>
    <a:srgbClr val="0066FF"/>
    <a:srgbClr val="4472C4"/>
    <a:srgbClr val="0070C0"/>
    <a:srgbClr val="55D9D3"/>
    <a:srgbClr val="3C7B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53" autoAdjust="0"/>
    <p:restoredTop sz="93742" autoAdjust="0"/>
  </p:normalViewPr>
  <p:slideViewPr>
    <p:cSldViewPr>
      <p:cViewPr varScale="1">
        <p:scale>
          <a:sx n="64" d="100"/>
          <a:sy n="64" d="100"/>
        </p:scale>
        <p:origin x="62" y="427"/>
      </p:cViewPr>
      <p:guideLst>
        <p:guide orient="horz" pos="2160"/>
        <p:guide pos="2880"/>
      </p:guideLst>
    </p:cSldViewPr>
  </p:slideViewPr>
  <p:outlineViewPr>
    <p:cViewPr>
      <p:scale>
        <a:sx n="33" d="100"/>
        <a:sy n="33" d="100"/>
      </p:scale>
      <p:origin x="0" y="-158"/>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63" d="100"/>
          <a:sy n="63" d="100"/>
        </p:scale>
        <p:origin x="2280"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78932C-8C37-49E0-91E7-9B62CE34B1F7}" type="datetimeFigureOut">
              <a:rPr lang="zh-CN" altLang="en-US" smtClean="0"/>
              <a:t>2022-05-29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7CF6E-9FB8-447C-91C7-AEBC91D8CB0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defRPr sz="1200">
                <a:latin typeface="Calibri" panose="020F0502020204030204" charset="0"/>
                <a:ea typeface="宋体" panose="02010600030101010101" pitchFamily="2" charset="-122"/>
              </a:defRPr>
            </a:lvl1pPr>
          </a:lstStyle>
          <a:p>
            <a:pPr>
              <a:defRPr/>
            </a:pPr>
            <a:fld id="{6D63082C-D9FC-4144-9E95-4F8267D7FCC9}" type="datetimeFigureOut">
              <a:rPr lang="en-US"/>
              <a:t>5/29/2022</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en-US"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0" hangingPunct="0">
              <a:defRPr sz="1200">
                <a:latin typeface="Calibri" panose="020F0502020204030204" charset="0"/>
                <a:ea typeface="宋体" panose="02010600030101010101" pitchFamily="2" charset="-122"/>
              </a:defRPr>
            </a:lvl1pPr>
          </a:lstStyle>
          <a:p>
            <a:pPr>
              <a:defRPr/>
            </a:pPr>
            <a:fld id="{5D9548A5-B1AB-3F4F-9770-E08DEE99858B}"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宋体" panose="02010600030101010101" pitchFamily="2" charset="-122"/>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358C0F6F-2FB0-3A4F-8E90-044F055463D9}" type="slidenum">
              <a:rPr lang="en-US" altLang="zh-CN"/>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10</a:t>
            </a:fld>
            <a:endParaRPr lang="en-US" altLang="zh-CN"/>
          </a:p>
        </p:txBody>
      </p:sp>
    </p:spTree>
    <p:extLst>
      <p:ext uri="{BB962C8B-B14F-4D97-AF65-F5344CB8AC3E}">
        <p14:creationId xmlns:p14="http://schemas.microsoft.com/office/powerpoint/2010/main" val="1606173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11</a:t>
            </a:fld>
            <a:endParaRPr lang="en-US" altLang="zh-CN"/>
          </a:p>
        </p:txBody>
      </p:sp>
    </p:spTree>
    <p:extLst>
      <p:ext uri="{BB962C8B-B14F-4D97-AF65-F5344CB8AC3E}">
        <p14:creationId xmlns:p14="http://schemas.microsoft.com/office/powerpoint/2010/main" val="2627655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12</a:t>
            </a:fld>
            <a:endParaRPr lang="en-US" altLang="zh-CN"/>
          </a:p>
        </p:txBody>
      </p:sp>
    </p:spTree>
    <p:extLst>
      <p:ext uri="{BB962C8B-B14F-4D97-AF65-F5344CB8AC3E}">
        <p14:creationId xmlns:p14="http://schemas.microsoft.com/office/powerpoint/2010/main" val="3619717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13</a:t>
            </a:fld>
            <a:endParaRPr lang="en-US" altLang="zh-CN"/>
          </a:p>
        </p:txBody>
      </p:sp>
    </p:spTree>
    <p:extLst>
      <p:ext uri="{BB962C8B-B14F-4D97-AF65-F5344CB8AC3E}">
        <p14:creationId xmlns:p14="http://schemas.microsoft.com/office/powerpoint/2010/main" val="1831723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14</a:t>
            </a:fld>
            <a:endParaRPr lang="en-US" altLang="zh-CN"/>
          </a:p>
        </p:txBody>
      </p:sp>
    </p:spTree>
    <p:extLst>
      <p:ext uri="{BB962C8B-B14F-4D97-AF65-F5344CB8AC3E}">
        <p14:creationId xmlns:p14="http://schemas.microsoft.com/office/powerpoint/2010/main" val="947690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15</a:t>
            </a:fld>
            <a:endParaRPr lang="en-US" altLang="zh-CN"/>
          </a:p>
        </p:txBody>
      </p:sp>
    </p:spTree>
    <p:extLst>
      <p:ext uri="{BB962C8B-B14F-4D97-AF65-F5344CB8AC3E}">
        <p14:creationId xmlns:p14="http://schemas.microsoft.com/office/powerpoint/2010/main" val="3408710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17</a:t>
            </a:fld>
            <a:endParaRPr lang="en-US" altLang="zh-CN"/>
          </a:p>
        </p:txBody>
      </p:sp>
    </p:spTree>
    <p:extLst>
      <p:ext uri="{BB962C8B-B14F-4D97-AF65-F5344CB8AC3E}">
        <p14:creationId xmlns:p14="http://schemas.microsoft.com/office/powerpoint/2010/main" val="1424072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18</a:t>
            </a:fld>
            <a:endParaRPr lang="en-US" altLang="zh-CN"/>
          </a:p>
        </p:txBody>
      </p:sp>
    </p:spTree>
    <p:extLst>
      <p:ext uri="{BB962C8B-B14F-4D97-AF65-F5344CB8AC3E}">
        <p14:creationId xmlns:p14="http://schemas.microsoft.com/office/powerpoint/2010/main" val="1867851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19</a:t>
            </a:fld>
            <a:endParaRPr lang="en-US" altLang="zh-CN"/>
          </a:p>
        </p:txBody>
      </p:sp>
    </p:spTree>
    <p:extLst>
      <p:ext uri="{BB962C8B-B14F-4D97-AF65-F5344CB8AC3E}">
        <p14:creationId xmlns:p14="http://schemas.microsoft.com/office/powerpoint/2010/main" val="1992838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20</a:t>
            </a:fld>
            <a:endParaRPr lang="en-US" altLang="zh-CN"/>
          </a:p>
        </p:txBody>
      </p:sp>
    </p:spTree>
    <p:extLst>
      <p:ext uri="{BB962C8B-B14F-4D97-AF65-F5344CB8AC3E}">
        <p14:creationId xmlns:p14="http://schemas.microsoft.com/office/powerpoint/2010/main" val="1135636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a:t>
            </a:fld>
            <a:endParaRPr lang="en-US" altLang="zh-CN"/>
          </a:p>
        </p:txBody>
      </p:sp>
    </p:spTree>
    <p:extLst>
      <p:ext uri="{BB962C8B-B14F-4D97-AF65-F5344CB8AC3E}">
        <p14:creationId xmlns:p14="http://schemas.microsoft.com/office/powerpoint/2010/main" val="801711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21</a:t>
            </a:fld>
            <a:endParaRPr lang="en-US" altLang="zh-CN"/>
          </a:p>
        </p:txBody>
      </p:sp>
    </p:spTree>
    <p:extLst>
      <p:ext uri="{BB962C8B-B14F-4D97-AF65-F5344CB8AC3E}">
        <p14:creationId xmlns:p14="http://schemas.microsoft.com/office/powerpoint/2010/main" val="2845323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22</a:t>
            </a:fld>
            <a:endParaRPr lang="en-US" altLang="zh-CN"/>
          </a:p>
        </p:txBody>
      </p:sp>
    </p:spTree>
    <p:extLst>
      <p:ext uri="{BB962C8B-B14F-4D97-AF65-F5344CB8AC3E}">
        <p14:creationId xmlns:p14="http://schemas.microsoft.com/office/powerpoint/2010/main" val="1652292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23</a:t>
            </a:fld>
            <a:endParaRPr lang="en-US" altLang="zh-CN"/>
          </a:p>
        </p:txBody>
      </p:sp>
    </p:spTree>
    <p:extLst>
      <p:ext uri="{BB962C8B-B14F-4D97-AF65-F5344CB8AC3E}">
        <p14:creationId xmlns:p14="http://schemas.microsoft.com/office/powerpoint/2010/main" val="2563633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24</a:t>
            </a:fld>
            <a:endParaRPr lang="en-US" altLang="zh-CN"/>
          </a:p>
        </p:txBody>
      </p:sp>
    </p:spTree>
    <p:extLst>
      <p:ext uri="{BB962C8B-B14F-4D97-AF65-F5344CB8AC3E}">
        <p14:creationId xmlns:p14="http://schemas.microsoft.com/office/powerpoint/2010/main" val="22699957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25</a:t>
            </a:fld>
            <a:endParaRPr lang="en-US" altLang="zh-CN"/>
          </a:p>
        </p:txBody>
      </p:sp>
    </p:spTree>
    <p:extLst>
      <p:ext uri="{BB962C8B-B14F-4D97-AF65-F5344CB8AC3E}">
        <p14:creationId xmlns:p14="http://schemas.microsoft.com/office/powerpoint/2010/main" val="2415060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26</a:t>
            </a:fld>
            <a:endParaRPr lang="en-US" altLang="zh-CN"/>
          </a:p>
        </p:txBody>
      </p:sp>
    </p:spTree>
    <p:extLst>
      <p:ext uri="{BB962C8B-B14F-4D97-AF65-F5344CB8AC3E}">
        <p14:creationId xmlns:p14="http://schemas.microsoft.com/office/powerpoint/2010/main" val="1642810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29</a:t>
            </a:fld>
            <a:endParaRPr lang="en-US" altLang="zh-CN"/>
          </a:p>
        </p:txBody>
      </p:sp>
    </p:spTree>
    <p:extLst>
      <p:ext uri="{BB962C8B-B14F-4D97-AF65-F5344CB8AC3E}">
        <p14:creationId xmlns:p14="http://schemas.microsoft.com/office/powerpoint/2010/main" val="13842611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30</a:t>
            </a:fld>
            <a:endParaRPr lang="en-US" altLang="zh-CN"/>
          </a:p>
        </p:txBody>
      </p:sp>
    </p:spTree>
    <p:extLst>
      <p:ext uri="{BB962C8B-B14F-4D97-AF65-F5344CB8AC3E}">
        <p14:creationId xmlns:p14="http://schemas.microsoft.com/office/powerpoint/2010/main" val="27343147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31</a:t>
            </a:fld>
            <a:endParaRPr lang="en-US" altLang="zh-CN"/>
          </a:p>
        </p:txBody>
      </p:sp>
    </p:spTree>
    <p:extLst>
      <p:ext uri="{BB962C8B-B14F-4D97-AF65-F5344CB8AC3E}">
        <p14:creationId xmlns:p14="http://schemas.microsoft.com/office/powerpoint/2010/main" val="34705712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32</a:t>
            </a:fld>
            <a:endParaRPr lang="en-US" altLang="zh-CN"/>
          </a:p>
        </p:txBody>
      </p:sp>
    </p:spTree>
    <p:extLst>
      <p:ext uri="{BB962C8B-B14F-4D97-AF65-F5344CB8AC3E}">
        <p14:creationId xmlns:p14="http://schemas.microsoft.com/office/powerpoint/2010/main" val="2648752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a:t>
            </a:fld>
            <a:endParaRPr lang="en-US" altLang="zh-CN"/>
          </a:p>
        </p:txBody>
      </p:sp>
    </p:spTree>
    <p:extLst>
      <p:ext uri="{BB962C8B-B14F-4D97-AF65-F5344CB8AC3E}">
        <p14:creationId xmlns:p14="http://schemas.microsoft.com/office/powerpoint/2010/main" val="1404459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33</a:t>
            </a:fld>
            <a:endParaRPr lang="en-US" altLang="zh-CN"/>
          </a:p>
        </p:txBody>
      </p:sp>
    </p:spTree>
    <p:extLst>
      <p:ext uri="{BB962C8B-B14F-4D97-AF65-F5344CB8AC3E}">
        <p14:creationId xmlns:p14="http://schemas.microsoft.com/office/powerpoint/2010/main" val="5647317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35</a:t>
            </a:fld>
            <a:endParaRPr lang="en-US" altLang="zh-CN"/>
          </a:p>
        </p:txBody>
      </p:sp>
    </p:spTree>
    <p:extLst>
      <p:ext uri="{BB962C8B-B14F-4D97-AF65-F5344CB8AC3E}">
        <p14:creationId xmlns:p14="http://schemas.microsoft.com/office/powerpoint/2010/main" val="669018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36</a:t>
            </a:fld>
            <a:endParaRPr lang="en-US" altLang="zh-CN"/>
          </a:p>
        </p:txBody>
      </p:sp>
    </p:spTree>
    <p:extLst>
      <p:ext uri="{BB962C8B-B14F-4D97-AF65-F5344CB8AC3E}">
        <p14:creationId xmlns:p14="http://schemas.microsoft.com/office/powerpoint/2010/main" val="12635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37</a:t>
            </a:fld>
            <a:endParaRPr lang="en-US" altLang="zh-CN"/>
          </a:p>
        </p:txBody>
      </p:sp>
    </p:spTree>
    <p:extLst>
      <p:ext uri="{BB962C8B-B14F-4D97-AF65-F5344CB8AC3E}">
        <p14:creationId xmlns:p14="http://schemas.microsoft.com/office/powerpoint/2010/main" val="32332567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38</a:t>
            </a:fld>
            <a:endParaRPr lang="en-US" altLang="zh-CN"/>
          </a:p>
        </p:txBody>
      </p:sp>
    </p:spTree>
    <p:extLst>
      <p:ext uri="{BB962C8B-B14F-4D97-AF65-F5344CB8AC3E}">
        <p14:creationId xmlns:p14="http://schemas.microsoft.com/office/powerpoint/2010/main" val="4953813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41</a:t>
            </a:fld>
            <a:endParaRPr lang="en-US" altLang="zh-CN"/>
          </a:p>
        </p:txBody>
      </p:sp>
    </p:spTree>
    <p:extLst>
      <p:ext uri="{BB962C8B-B14F-4D97-AF65-F5344CB8AC3E}">
        <p14:creationId xmlns:p14="http://schemas.microsoft.com/office/powerpoint/2010/main" val="7152933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42</a:t>
            </a:fld>
            <a:endParaRPr lang="en-US" altLang="zh-CN"/>
          </a:p>
        </p:txBody>
      </p:sp>
    </p:spTree>
    <p:extLst>
      <p:ext uri="{BB962C8B-B14F-4D97-AF65-F5344CB8AC3E}">
        <p14:creationId xmlns:p14="http://schemas.microsoft.com/office/powerpoint/2010/main" val="31404504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43</a:t>
            </a:fld>
            <a:endParaRPr lang="en-US" altLang="zh-CN"/>
          </a:p>
        </p:txBody>
      </p:sp>
    </p:spTree>
    <p:extLst>
      <p:ext uri="{BB962C8B-B14F-4D97-AF65-F5344CB8AC3E}">
        <p14:creationId xmlns:p14="http://schemas.microsoft.com/office/powerpoint/2010/main" val="5484077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44</a:t>
            </a:fld>
            <a:endParaRPr lang="en-US" altLang="zh-CN"/>
          </a:p>
        </p:txBody>
      </p:sp>
    </p:spTree>
    <p:extLst>
      <p:ext uri="{BB962C8B-B14F-4D97-AF65-F5344CB8AC3E}">
        <p14:creationId xmlns:p14="http://schemas.microsoft.com/office/powerpoint/2010/main" val="27540718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45</a:t>
            </a:fld>
            <a:endParaRPr lang="en-US" altLang="zh-CN"/>
          </a:p>
        </p:txBody>
      </p:sp>
    </p:spTree>
    <p:extLst>
      <p:ext uri="{BB962C8B-B14F-4D97-AF65-F5344CB8AC3E}">
        <p14:creationId xmlns:p14="http://schemas.microsoft.com/office/powerpoint/2010/main" val="797869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a:t>
            </a:fld>
            <a:endParaRPr lang="en-US" altLang="zh-CN"/>
          </a:p>
        </p:txBody>
      </p:sp>
    </p:spTree>
    <p:extLst>
      <p:ext uri="{BB962C8B-B14F-4D97-AF65-F5344CB8AC3E}">
        <p14:creationId xmlns:p14="http://schemas.microsoft.com/office/powerpoint/2010/main" val="3577019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a:t>
            </a:fld>
            <a:endParaRPr lang="en-US" altLang="zh-CN"/>
          </a:p>
        </p:txBody>
      </p:sp>
    </p:spTree>
    <p:extLst>
      <p:ext uri="{BB962C8B-B14F-4D97-AF65-F5344CB8AC3E}">
        <p14:creationId xmlns:p14="http://schemas.microsoft.com/office/powerpoint/2010/main" val="626295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6</a:t>
            </a:fld>
            <a:endParaRPr lang="en-US" altLang="zh-CN"/>
          </a:p>
        </p:txBody>
      </p:sp>
    </p:spTree>
    <p:extLst>
      <p:ext uri="{BB962C8B-B14F-4D97-AF65-F5344CB8AC3E}">
        <p14:creationId xmlns:p14="http://schemas.microsoft.com/office/powerpoint/2010/main" val="989487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7</a:t>
            </a:fld>
            <a:endParaRPr lang="en-US" altLang="zh-CN"/>
          </a:p>
        </p:txBody>
      </p:sp>
    </p:spTree>
    <p:extLst>
      <p:ext uri="{BB962C8B-B14F-4D97-AF65-F5344CB8AC3E}">
        <p14:creationId xmlns:p14="http://schemas.microsoft.com/office/powerpoint/2010/main" val="3751836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8</a:t>
            </a:fld>
            <a:endParaRPr lang="en-US" altLang="zh-CN"/>
          </a:p>
        </p:txBody>
      </p:sp>
    </p:spTree>
    <p:extLst>
      <p:ext uri="{BB962C8B-B14F-4D97-AF65-F5344CB8AC3E}">
        <p14:creationId xmlns:p14="http://schemas.microsoft.com/office/powerpoint/2010/main" val="1160519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9</a:t>
            </a:fld>
            <a:endParaRPr lang="en-US" altLang="zh-CN"/>
          </a:p>
        </p:txBody>
      </p:sp>
    </p:spTree>
    <p:extLst>
      <p:ext uri="{BB962C8B-B14F-4D97-AF65-F5344CB8AC3E}">
        <p14:creationId xmlns:p14="http://schemas.microsoft.com/office/powerpoint/2010/main" val="599355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dirty="0"/>
              <a:t>BY1306147 </a:t>
            </a:r>
            <a:r>
              <a:rPr lang="en-US" dirty="0" err="1"/>
              <a:t>张硕</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4106B08-2A05-4E4A-BB4F-B483A66EA091}"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6457950" y="6448251"/>
            <a:ext cx="2057400" cy="365125"/>
          </a:xfrm>
          <a:prstGeom prst="rect">
            <a:avLst/>
          </a:prstGeom>
        </p:spPr>
        <p:txBody>
          <a:bodyPr/>
          <a:lstStyle>
            <a:lvl1pPr>
              <a:defRPr/>
            </a:lvl1pPr>
          </a:lstStyle>
          <a:p>
            <a:pPr>
              <a:defRPr/>
            </a:pPr>
            <a:fld id="{71D828F9-2628-9149-86BE-B70DE401120D}" type="slidenum">
              <a:rPr lang="en-US"/>
              <a:t>‹#›</a:t>
            </a:fld>
            <a:endParaRPr lang="en-US"/>
          </a:p>
        </p:txBody>
      </p:sp>
    </p:spTree>
    <p:extLst>
      <p:ext uri="{BB962C8B-B14F-4D97-AF65-F5344CB8AC3E}">
        <p14:creationId xmlns:p14="http://schemas.microsoft.com/office/powerpoint/2010/main" val="42302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0E3CEC-4AC6-4865-8219-F65DB1BB2B37}"/>
              </a:ext>
            </a:extLst>
          </p:cNvPr>
          <p:cNvSpPr>
            <a:spLocks noGrp="1"/>
          </p:cNvSpPr>
          <p:nvPr>
            <p:ph type="dt" sz="half" idx="10"/>
          </p:nvPr>
        </p:nvSpPr>
        <p:spPr/>
        <p:txBody>
          <a:bodyPr/>
          <a:lstStyle/>
          <a:p>
            <a:fld id="{82FA51CB-2EA0-4CCE-BC1F-19C7633E457D}" type="datetimeFigureOut">
              <a:rPr lang="zh-CN" altLang="en-US" smtClean="0"/>
              <a:t>2022-05-29</a:t>
            </a:fld>
            <a:endParaRPr lang="zh-CN" altLang="en-US"/>
          </a:p>
        </p:txBody>
      </p:sp>
      <p:sp>
        <p:nvSpPr>
          <p:cNvPr id="3" name="灯片编号占位符 2">
            <a:extLst>
              <a:ext uri="{FF2B5EF4-FFF2-40B4-BE49-F238E27FC236}">
                <a16:creationId xmlns:a16="http://schemas.microsoft.com/office/drawing/2014/main" id="{6EFBC277-09F1-4645-9EBA-C503F36D6667}"/>
              </a:ext>
            </a:extLst>
          </p:cNvPr>
          <p:cNvSpPr>
            <a:spLocks noGrp="1"/>
          </p:cNvSpPr>
          <p:nvPr>
            <p:ph type="sldNum" sz="quarter" idx="11"/>
          </p:nvPr>
        </p:nvSpPr>
        <p:spPr/>
        <p:txBody>
          <a:bodyPr/>
          <a:lstStyle/>
          <a:p>
            <a:fld id="{69874BC8-A9E1-416A-999A-738A0D0266CB}" type="slidenum">
              <a:rPr lang="zh-CN" altLang="en-US" smtClean="0"/>
              <a:t>‹#›</a:t>
            </a:fld>
            <a:endParaRPr lang="zh-CN" altLang="en-US"/>
          </a:p>
        </p:txBody>
      </p:sp>
    </p:spTree>
    <p:extLst>
      <p:ext uri="{BB962C8B-B14F-4D97-AF65-F5344CB8AC3E}">
        <p14:creationId xmlns:p14="http://schemas.microsoft.com/office/powerpoint/2010/main" val="22209388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A51CB-2EA0-4CCE-BC1F-19C7633E457D}" type="datetimeFigureOut">
              <a:rPr lang="zh-CN" altLang="en-US" smtClean="0"/>
              <a:t>2022-05-29</a:t>
            </a:fld>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74BC8-A9E1-416A-999A-738A0D0266C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85" r:id="rId2"/>
    <p:sldLayoutId id="214748368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baijiahao.baidu.com/s?id=1673626718933109583&amp;wfr=spider&amp;for=pc" TargetMode="External"/><Relationship Id="rId4" Type="http://schemas.openxmlformats.org/officeDocument/2006/relationships/hyperlink" Target="https://baijiahao.baidu.com/s?id=1616922716727374581&amp;wfr=spider&amp;for=pc"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geekpark.net/news/263474"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9.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3.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slideLayout" Target="../slideLayouts/slideLayout3.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 Type="http://schemas.openxmlformats.org/officeDocument/2006/relationships/tags" Target="../tags/tag12.xml"/><Relationship Id="rId16" Type="http://schemas.openxmlformats.org/officeDocument/2006/relationships/tags" Target="../tags/tag26.xml"/><Relationship Id="rId20" Type="http://schemas.openxmlformats.org/officeDocument/2006/relationships/image" Target="../media/image9.tmp"/><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tags" Target="../tags/tag25.xml"/><Relationship Id="rId10" Type="http://schemas.openxmlformats.org/officeDocument/2006/relationships/tags" Target="../tags/tag20.xml"/><Relationship Id="rId19" Type="http://schemas.openxmlformats.org/officeDocument/2006/relationships/notesSlide" Target="../notesSlides/notesSlide24.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s>
</file>

<file path=ppt/slides/_rels/slide26.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slideLayout" Target="../slideLayouts/slideLayout3.xml"/><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tags" Target="../tags/tag44.xml"/><Relationship Id="rId2" Type="http://schemas.openxmlformats.org/officeDocument/2006/relationships/tags" Target="../tags/tag29.xml"/><Relationship Id="rId16" Type="http://schemas.openxmlformats.org/officeDocument/2006/relationships/tags" Target="../tags/tag43.xml"/><Relationship Id="rId20" Type="http://schemas.openxmlformats.org/officeDocument/2006/relationships/image" Target="../media/image9.tmp"/><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10" Type="http://schemas.openxmlformats.org/officeDocument/2006/relationships/tags" Target="../tags/tag37.xml"/><Relationship Id="rId19" Type="http://schemas.openxmlformats.org/officeDocument/2006/relationships/notesSlide" Target="../notesSlides/notesSlide25.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s>
</file>

<file path=ppt/slides/_rels/slide27.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18" Type="http://schemas.openxmlformats.org/officeDocument/2006/relationships/slideLayout" Target="../slideLayouts/slideLayout3.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tags" Target="../tags/tag61.xml"/><Relationship Id="rId2" Type="http://schemas.openxmlformats.org/officeDocument/2006/relationships/tags" Target="../tags/tag46.xml"/><Relationship Id="rId16" Type="http://schemas.openxmlformats.org/officeDocument/2006/relationships/tags" Target="../tags/tag60.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5" Type="http://schemas.openxmlformats.org/officeDocument/2006/relationships/tags" Target="../tags/tag59.xml"/><Relationship Id="rId10" Type="http://schemas.openxmlformats.org/officeDocument/2006/relationships/tags" Target="../tags/tag54.xml"/><Relationship Id="rId19" Type="http://schemas.openxmlformats.org/officeDocument/2006/relationships/image" Target="../media/image9.tmp"/><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tags" Target="../tags/tag58.xml"/></Relationships>
</file>

<file path=ppt/slides/_rels/slide28.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tags" Target="../tags/tag74.xml"/><Relationship Id="rId18" Type="http://schemas.openxmlformats.org/officeDocument/2006/relationships/slideLayout" Target="../slideLayouts/slideLayout3.xml"/><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tags" Target="../tags/tag73.xml"/><Relationship Id="rId17" Type="http://schemas.openxmlformats.org/officeDocument/2006/relationships/tags" Target="../tags/tag78.xml"/><Relationship Id="rId2" Type="http://schemas.openxmlformats.org/officeDocument/2006/relationships/tags" Target="../tags/tag63.xml"/><Relationship Id="rId16" Type="http://schemas.openxmlformats.org/officeDocument/2006/relationships/tags" Target="../tags/tag77.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5" Type="http://schemas.openxmlformats.org/officeDocument/2006/relationships/tags" Target="../tags/tag66.xml"/><Relationship Id="rId15" Type="http://schemas.openxmlformats.org/officeDocument/2006/relationships/tags" Target="../tags/tag76.xml"/><Relationship Id="rId10" Type="http://schemas.openxmlformats.org/officeDocument/2006/relationships/tags" Target="../tags/tag71.xml"/><Relationship Id="rId19" Type="http://schemas.openxmlformats.org/officeDocument/2006/relationships/image" Target="../media/image9.tmp"/><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tags" Target="../tags/tag7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tags" Target="../tags/tag90.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5" Type="http://schemas.openxmlformats.org/officeDocument/2006/relationships/image" Target="../media/image9.tmp"/><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tags" Target="../tags/tag104.xml"/><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tags" Target="../tags/tag103.xml"/><Relationship Id="rId2" Type="http://schemas.openxmlformats.org/officeDocument/2006/relationships/tags" Target="../tags/tag93.xml"/><Relationship Id="rId16" Type="http://schemas.openxmlformats.org/officeDocument/2006/relationships/image" Target="../media/image9.tmp"/><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tags" Target="../tags/tag102.xml"/><Relationship Id="rId5" Type="http://schemas.openxmlformats.org/officeDocument/2006/relationships/tags" Target="../tags/tag96.xml"/><Relationship Id="rId15" Type="http://schemas.openxmlformats.org/officeDocument/2006/relationships/notesSlide" Target="../notesSlides/notesSlide31.xml"/><Relationship Id="rId10" Type="http://schemas.openxmlformats.org/officeDocument/2006/relationships/tags" Target="../tags/tag101.xm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18" Type="http://schemas.openxmlformats.org/officeDocument/2006/relationships/slideLayout" Target="../slideLayouts/slideLayout3.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tags" Target="../tags/tag121.xml"/><Relationship Id="rId2" Type="http://schemas.openxmlformats.org/officeDocument/2006/relationships/tags" Target="../tags/tag106.xml"/><Relationship Id="rId16" Type="http://schemas.openxmlformats.org/officeDocument/2006/relationships/tags" Target="../tags/tag120.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tags" Target="../tags/tag119.xml"/><Relationship Id="rId10" Type="http://schemas.openxmlformats.org/officeDocument/2006/relationships/tags" Target="../tags/tag114.xml"/><Relationship Id="rId19" Type="http://schemas.openxmlformats.org/officeDocument/2006/relationships/image" Target="../media/image9.tmp"/><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tags" Target="../tags/tag129.xml"/><Relationship Id="rId13" Type="http://schemas.openxmlformats.org/officeDocument/2006/relationships/tags" Target="../tags/tag134.xml"/><Relationship Id="rId18" Type="http://schemas.openxmlformats.org/officeDocument/2006/relationships/slideLayout" Target="../slideLayouts/slideLayout3.xml"/><Relationship Id="rId3" Type="http://schemas.openxmlformats.org/officeDocument/2006/relationships/tags" Target="../tags/tag124.xml"/><Relationship Id="rId7" Type="http://schemas.openxmlformats.org/officeDocument/2006/relationships/tags" Target="../tags/tag128.xml"/><Relationship Id="rId12" Type="http://schemas.openxmlformats.org/officeDocument/2006/relationships/tags" Target="../tags/tag133.xml"/><Relationship Id="rId17" Type="http://schemas.openxmlformats.org/officeDocument/2006/relationships/tags" Target="../tags/tag138.xml"/><Relationship Id="rId2" Type="http://schemas.openxmlformats.org/officeDocument/2006/relationships/tags" Target="../tags/tag123.xml"/><Relationship Id="rId16" Type="http://schemas.openxmlformats.org/officeDocument/2006/relationships/tags" Target="../tags/tag137.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tags" Target="../tags/tag132.xml"/><Relationship Id="rId5" Type="http://schemas.openxmlformats.org/officeDocument/2006/relationships/tags" Target="../tags/tag126.xml"/><Relationship Id="rId15" Type="http://schemas.openxmlformats.org/officeDocument/2006/relationships/tags" Target="../tags/tag136.xml"/><Relationship Id="rId10" Type="http://schemas.openxmlformats.org/officeDocument/2006/relationships/tags" Target="../tags/tag131.xml"/><Relationship Id="rId19" Type="http://schemas.openxmlformats.org/officeDocument/2006/relationships/image" Target="../media/image9.tmp"/><Relationship Id="rId4" Type="http://schemas.openxmlformats.org/officeDocument/2006/relationships/tags" Target="../tags/tag125.xml"/><Relationship Id="rId9" Type="http://schemas.openxmlformats.org/officeDocument/2006/relationships/tags" Target="../tags/tag130.xml"/><Relationship Id="rId14" Type="http://schemas.openxmlformats.org/officeDocument/2006/relationships/tags" Target="../tags/tag13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tags" Target="../tags/tag151.xml"/><Relationship Id="rId18" Type="http://schemas.openxmlformats.org/officeDocument/2006/relationships/tags" Target="../tags/tag156.xml"/><Relationship Id="rId3" Type="http://schemas.openxmlformats.org/officeDocument/2006/relationships/tags" Target="../tags/tag141.xml"/><Relationship Id="rId21" Type="http://schemas.openxmlformats.org/officeDocument/2006/relationships/tags" Target="../tags/tag159.xml"/><Relationship Id="rId7" Type="http://schemas.openxmlformats.org/officeDocument/2006/relationships/tags" Target="../tags/tag145.xml"/><Relationship Id="rId12" Type="http://schemas.openxmlformats.org/officeDocument/2006/relationships/tags" Target="../tags/tag150.xml"/><Relationship Id="rId17" Type="http://schemas.openxmlformats.org/officeDocument/2006/relationships/tags" Target="../tags/tag155.xml"/><Relationship Id="rId2" Type="http://schemas.openxmlformats.org/officeDocument/2006/relationships/tags" Target="../tags/tag140.xml"/><Relationship Id="rId16" Type="http://schemas.openxmlformats.org/officeDocument/2006/relationships/tags" Target="../tags/tag154.xml"/><Relationship Id="rId20" Type="http://schemas.openxmlformats.org/officeDocument/2006/relationships/tags" Target="../tags/tag158.xml"/><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tags" Target="../tags/tag149.xml"/><Relationship Id="rId5" Type="http://schemas.openxmlformats.org/officeDocument/2006/relationships/tags" Target="../tags/tag143.xml"/><Relationship Id="rId15" Type="http://schemas.openxmlformats.org/officeDocument/2006/relationships/tags" Target="../tags/tag153.xml"/><Relationship Id="rId23" Type="http://schemas.openxmlformats.org/officeDocument/2006/relationships/image" Target="../media/image9.tmp"/><Relationship Id="rId10" Type="http://schemas.openxmlformats.org/officeDocument/2006/relationships/tags" Target="../tags/tag148.xml"/><Relationship Id="rId19" Type="http://schemas.openxmlformats.org/officeDocument/2006/relationships/tags" Target="../tags/tag157.xml"/><Relationship Id="rId4" Type="http://schemas.openxmlformats.org/officeDocument/2006/relationships/tags" Target="../tags/tag142.xml"/><Relationship Id="rId9" Type="http://schemas.openxmlformats.org/officeDocument/2006/relationships/tags" Target="../tags/tag147.xml"/><Relationship Id="rId14" Type="http://schemas.openxmlformats.org/officeDocument/2006/relationships/tags" Target="../tags/tag152.xml"/><Relationship Id="rId22"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tags" Target="../tags/tag172.xml"/><Relationship Id="rId18" Type="http://schemas.openxmlformats.org/officeDocument/2006/relationships/tags" Target="../tags/tag177.xml"/><Relationship Id="rId3" Type="http://schemas.openxmlformats.org/officeDocument/2006/relationships/tags" Target="../tags/tag162.xml"/><Relationship Id="rId21" Type="http://schemas.openxmlformats.org/officeDocument/2006/relationships/tags" Target="../tags/tag180.xml"/><Relationship Id="rId7" Type="http://schemas.openxmlformats.org/officeDocument/2006/relationships/tags" Target="../tags/tag166.xml"/><Relationship Id="rId12" Type="http://schemas.openxmlformats.org/officeDocument/2006/relationships/tags" Target="../tags/tag171.xml"/><Relationship Id="rId17" Type="http://schemas.openxmlformats.org/officeDocument/2006/relationships/tags" Target="../tags/tag176.xml"/><Relationship Id="rId2" Type="http://schemas.openxmlformats.org/officeDocument/2006/relationships/tags" Target="../tags/tag161.xml"/><Relationship Id="rId16" Type="http://schemas.openxmlformats.org/officeDocument/2006/relationships/tags" Target="../tags/tag175.xml"/><Relationship Id="rId20" Type="http://schemas.openxmlformats.org/officeDocument/2006/relationships/tags" Target="../tags/tag179.xml"/><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tags" Target="../tags/tag170.xml"/><Relationship Id="rId5" Type="http://schemas.openxmlformats.org/officeDocument/2006/relationships/tags" Target="../tags/tag164.xml"/><Relationship Id="rId15" Type="http://schemas.openxmlformats.org/officeDocument/2006/relationships/tags" Target="../tags/tag174.xml"/><Relationship Id="rId23" Type="http://schemas.openxmlformats.org/officeDocument/2006/relationships/image" Target="../media/image9.tmp"/><Relationship Id="rId10" Type="http://schemas.openxmlformats.org/officeDocument/2006/relationships/tags" Target="../tags/tag169.xml"/><Relationship Id="rId19" Type="http://schemas.openxmlformats.org/officeDocument/2006/relationships/tags" Target="../tags/tag178.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tags" Target="../tags/tag173.xml"/><Relationship Id="rId22"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2501900"/>
            <a:ext cx="9144000" cy="1935163"/>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mn-lt"/>
              <a:ea typeface="+mn-ea"/>
            </a:endParaRPr>
          </a:p>
        </p:txBody>
      </p:sp>
      <p:sp>
        <p:nvSpPr>
          <p:cNvPr id="22530" name="Title 1"/>
          <p:cNvSpPr>
            <a:spLocks noGrp="1"/>
          </p:cNvSpPr>
          <p:nvPr>
            <p:ph type="ctrTitle"/>
          </p:nvPr>
        </p:nvSpPr>
        <p:spPr>
          <a:xfrm>
            <a:off x="805272" y="2193528"/>
            <a:ext cx="7533456" cy="2387600"/>
          </a:xfrm>
        </p:spPr>
        <p:txBody>
          <a:bodyPr anchor="ctr" anchorCtr="1"/>
          <a:lstStyle/>
          <a:p>
            <a:r>
              <a:rPr lang="zh-CN" altLang="en-US" dirty="0">
                <a:solidFill>
                  <a:srgbClr val="000000"/>
                </a:solidFill>
                <a:latin typeface="微软雅黑" panose="020B0503020204020204" pitchFamily="34" charset="-122"/>
                <a:ea typeface="微软雅黑" panose="020B0503020204020204" pitchFamily="34" charset="-122"/>
                <a:cs typeface="Hei" charset="-122"/>
              </a:rPr>
              <a:t>第一章 云计算概述</a:t>
            </a:r>
            <a:br>
              <a:rPr lang="en-US" altLang="zh-CN" dirty="0">
                <a:solidFill>
                  <a:srgbClr val="000000"/>
                </a:solidFill>
                <a:latin typeface="微软雅黑" panose="020B0503020204020204" pitchFamily="34" charset="-122"/>
                <a:ea typeface="微软雅黑" panose="020B0503020204020204" pitchFamily="34" charset="-122"/>
                <a:cs typeface="Hei" charset="-122"/>
              </a:rPr>
            </a:br>
            <a:r>
              <a:rPr lang="zh-CN" altLang="en-US" dirty="0">
                <a:solidFill>
                  <a:srgbClr val="000000"/>
                </a:solidFill>
                <a:latin typeface="微软雅黑" panose="020B0503020204020204" pitchFamily="34" charset="-122"/>
                <a:ea typeface="微软雅黑" panose="020B0503020204020204" pitchFamily="34" charset="-122"/>
                <a:cs typeface="Hei" charset="-122"/>
              </a:rPr>
              <a:t>第一次课</a:t>
            </a:r>
            <a:endParaRPr lang="en-US" altLang="en-US" dirty="0">
              <a:solidFill>
                <a:srgbClr val="000000"/>
              </a:solidFill>
              <a:latin typeface="微软雅黑" panose="020B0503020204020204" pitchFamily="34" charset="-122"/>
              <a:ea typeface="微软雅黑" panose="020B0503020204020204" pitchFamily="34" charset="-122"/>
              <a:cs typeface="Hei" charset="-122"/>
            </a:endParaRPr>
          </a:p>
        </p:txBody>
      </p:sp>
      <p:sp>
        <p:nvSpPr>
          <p:cNvPr id="22531" name="Subtitle 2"/>
          <p:cNvSpPr>
            <a:spLocks noGrp="1"/>
          </p:cNvSpPr>
          <p:nvPr>
            <p:ph type="subTitle" idx="1"/>
          </p:nvPr>
        </p:nvSpPr>
        <p:spPr>
          <a:xfrm>
            <a:off x="2497578" y="4842481"/>
            <a:ext cx="1885950" cy="1159669"/>
          </a:xfrm>
        </p:spPr>
        <p:txBody>
          <a:bodyPr>
            <a:normAutofit lnSpcReduction="10000"/>
          </a:bodyPr>
          <a:lstStyle/>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授课教师</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手机</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邮箱</a:t>
            </a:r>
            <a:endParaRPr lang="en-US" altLang="en-US" dirty="0">
              <a:latin typeface="微软雅黑" panose="020B0503020204020204" pitchFamily="34" charset="-122"/>
              <a:ea typeface="微软雅黑" panose="020B0503020204020204" pitchFamily="34" charset="-122"/>
              <a:cs typeface="黑体" panose="02010609060101010101" pitchFamily="49" charset="-122"/>
            </a:endParaRPr>
          </a:p>
        </p:txBody>
      </p:sp>
      <p:sp>
        <p:nvSpPr>
          <p:cNvPr id="5" name="TextBox 4"/>
          <p:cNvSpPr txBox="1"/>
          <p:nvPr/>
        </p:nvSpPr>
        <p:spPr>
          <a:xfrm>
            <a:off x="1296194" y="1815207"/>
            <a:ext cx="6985000" cy="461665"/>
          </a:xfrm>
          <a:prstGeom prst="rect">
            <a:avLst/>
          </a:prstGeom>
          <a:noFill/>
        </p:spPr>
        <p:txBody>
          <a:bodyPr wrap="square">
            <a:spAutoFit/>
          </a:bodyPr>
          <a:lstStyle/>
          <a:p>
            <a:pPr algn="ctr">
              <a:defRPr/>
            </a:pPr>
            <a:r>
              <a:rPr lang="zh-CN" alt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rPr>
              <a:t>云计算技术</a:t>
            </a:r>
            <a:endParaRPr 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endParaRPr>
          </a:p>
        </p:txBody>
      </p:sp>
      <p:sp>
        <p:nvSpPr>
          <p:cNvPr id="2" name="TextBox 1"/>
          <p:cNvSpPr txBox="1"/>
          <p:nvPr/>
        </p:nvSpPr>
        <p:spPr>
          <a:xfrm>
            <a:off x="10372725" y="571500"/>
            <a:ext cx="184731" cy="369332"/>
          </a:xfrm>
          <a:prstGeom prst="rect">
            <a:avLst/>
          </a:prstGeom>
          <a:noFill/>
        </p:spPr>
        <p:txBody>
          <a:bodyPr wrap="none" rtlCol="0">
            <a:spAutoFit/>
          </a:bodyPr>
          <a:lstStyle/>
          <a:p>
            <a:endParaRPr lang="en-US"/>
          </a:p>
        </p:txBody>
      </p:sp>
      <p:sp>
        <p:nvSpPr>
          <p:cNvPr id="3" name="矩形 2"/>
          <p:cNvSpPr/>
          <p:nvPr/>
        </p:nvSpPr>
        <p:spPr>
          <a:xfrm>
            <a:off x="4412883" y="4797152"/>
            <a:ext cx="3615501" cy="118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：张国明</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a:t>
            </a:r>
            <a:r>
              <a:rPr lang="en-US" altLang="zh-CN" dirty="0">
                <a:latin typeface="微软雅黑" panose="020B0503020204020204" pitchFamily="34" charset="-122"/>
                <a:ea typeface="微软雅黑" panose="020B0503020204020204" pitchFamily="34" charset="-122"/>
                <a:cs typeface="黑体" panose="02010609060101010101" pitchFamily="49" charset="-122"/>
              </a:rPr>
              <a:t>15510726089</a:t>
            </a:r>
          </a:p>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a:t>
            </a:r>
            <a:r>
              <a:rPr lang="en-US" altLang="zh-CN" dirty="0">
                <a:latin typeface="微软雅黑" panose="020B0503020204020204" pitchFamily="34" charset="-122"/>
                <a:ea typeface="微软雅黑" panose="020B0503020204020204" pitchFamily="34" charset="-122"/>
                <a:cs typeface="黑体" panose="02010609060101010101" pitchFamily="49" charset="-122"/>
              </a:rPr>
              <a:t>guomingzhang@sdu.edu.cn</a:t>
            </a:r>
          </a:p>
        </p:txBody>
      </p:sp>
      <p:pic>
        <p:nvPicPr>
          <p:cNvPr id="7" name="图片 6">
            <a:extLst>
              <a:ext uri="{FF2B5EF4-FFF2-40B4-BE49-F238E27FC236}">
                <a16:creationId xmlns:a16="http://schemas.microsoft.com/office/drawing/2014/main" id="{8B35A7FF-0B1E-4B4C-9019-594EEA95E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02" y="297292"/>
            <a:ext cx="2832628" cy="8994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1.1.3 </a:t>
            </a:r>
            <a:r>
              <a:rPr lang="zh-CN" altLang="en-US" sz="3200" dirty="0">
                <a:solidFill>
                  <a:srgbClr val="0000FF"/>
                </a:solidFill>
                <a:latin typeface="微软雅黑" panose="020B0503020204020204" pitchFamily="34" charset="-122"/>
                <a:ea typeface="微软雅黑" panose="020B0503020204020204" pitchFamily="34" charset="-122"/>
              </a:rPr>
              <a:t>云计算的发展</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11" name="形状 10">
            <a:extLst>
              <a:ext uri="{FF2B5EF4-FFF2-40B4-BE49-F238E27FC236}">
                <a16:creationId xmlns:a16="http://schemas.microsoft.com/office/drawing/2014/main" id="{A32C7AFD-AC05-4F7A-A09B-6C4CED5BD8F4}"/>
              </a:ext>
            </a:extLst>
          </p:cNvPr>
          <p:cNvSpPr/>
          <p:nvPr/>
        </p:nvSpPr>
        <p:spPr>
          <a:xfrm>
            <a:off x="288490" y="1605476"/>
            <a:ext cx="6947806" cy="3289273"/>
          </a:xfrm>
          <a:prstGeom prst="swooshArrow">
            <a:avLst>
              <a:gd name="adj1" fmla="val 25000"/>
              <a:gd name="adj2" fmla="val 25000"/>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12" name="椭圆 11">
            <a:extLst>
              <a:ext uri="{FF2B5EF4-FFF2-40B4-BE49-F238E27FC236}">
                <a16:creationId xmlns:a16="http://schemas.microsoft.com/office/drawing/2014/main" id="{940ECA40-EB81-4E87-9D34-21F2EAB99D5E}"/>
              </a:ext>
            </a:extLst>
          </p:cNvPr>
          <p:cNvSpPr/>
          <p:nvPr/>
        </p:nvSpPr>
        <p:spPr>
          <a:xfrm rot="534253">
            <a:off x="841508" y="4157718"/>
            <a:ext cx="121045" cy="121045"/>
          </a:xfrm>
          <a:prstGeom prst="ellipse">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4" name="椭圆 13">
            <a:extLst>
              <a:ext uri="{FF2B5EF4-FFF2-40B4-BE49-F238E27FC236}">
                <a16:creationId xmlns:a16="http://schemas.microsoft.com/office/drawing/2014/main" id="{978E6EA5-8CE2-4640-817D-2CB4E1897ABA}"/>
              </a:ext>
            </a:extLst>
          </p:cNvPr>
          <p:cNvSpPr/>
          <p:nvPr/>
        </p:nvSpPr>
        <p:spPr>
          <a:xfrm rot="534253">
            <a:off x="1446461" y="3691586"/>
            <a:ext cx="189462" cy="189462"/>
          </a:xfrm>
          <a:prstGeom prst="ellipse">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6" name="椭圆 15">
            <a:extLst>
              <a:ext uri="{FF2B5EF4-FFF2-40B4-BE49-F238E27FC236}">
                <a16:creationId xmlns:a16="http://schemas.microsoft.com/office/drawing/2014/main" id="{CACCE2FA-0EFB-4F6C-A6FF-1EB3A40B1627}"/>
              </a:ext>
            </a:extLst>
          </p:cNvPr>
          <p:cNvSpPr/>
          <p:nvPr/>
        </p:nvSpPr>
        <p:spPr>
          <a:xfrm rot="534253">
            <a:off x="2291105" y="3230363"/>
            <a:ext cx="252616" cy="252616"/>
          </a:xfrm>
          <a:prstGeom prst="ellipse">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8" name="椭圆 17">
            <a:extLst>
              <a:ext uri="{FF2B5EF4-FFF2-40B4-BE49-F238E27FC236}">
                <a16:creationId xmlns:a16="http://schemas.microsoft.com/office/drawing/2014/main" id="{3280F966-32FD-44AC-862E-44FB3876D716}"/>
              </a:ext>
            </a:extLst>
          </p:cNvPr>
          <p:cNvSpPr/>
          <p:nvPr/>
        </p:nvSpPr>
        <p:spPr>
          <a:xfrm rot="534253">
            <a:off x="3113266" y="2876223"/>
            <a:ext cx="326295" cy="326295"/>
          </a:xfrm>
          <a:prstGeom prst="ellipse">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0" name="椭圆 19">
            <a:extLst>
              <a:ext uri="{FF2B5EF4-FFF2-40B4-BE49-F238E27FC236}">
                <a16:creationId xmlns:a16="http://schemas.microsoft.com/office/drawing/2014/main" id="{B4CD6311-0270-45F1-86C7-6F30B9F474F4}"/>
              </a:ext>
            </a:extLst>
          </p:cNvPr>
          <p:cNvSpPr/>
          <p:nvPr/>
        </p:nvSpPr>
        <p:spPr>
          <a:xfrm rot="534253">
            <a:off x="4947475" y="2379018"/>
            <a:ext cx="422295" cy="422295"/>
          </a:xfrm>
          <a:prstGeom prst="ellipse">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3" name="椭圆 22">
            <a:extLst>
              <a:ext uri="{FF2B5EF4-FFF2-40B4-BE49-F238E27FC236}">
                <a16:creationId xmlns:a16="http://schemas.microsoft.com/office/drawing/2014/main" id="{D373742E-EE98-4F38-A82E-C6551DA4B42A}"/>
              </a:ext>
            </a:extLst>
          </p:cNvPr>
          <p:cNvSpPr/>
          <p:nvPr/>
        </p:nvSpPr>
        <p:spPr>
          <a:xfrm rot="534253">
            <a:off x="4009106" y="2591226"/>
            <a:ext cx="368824" cy="368824"/>
          </a:xfrm>
          <a:prstGeom prst="ellipse">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5" name="椭圆 24">
            <a:extLst>
              <a:ext uri="{FF2B5EF4-FFF2-40B4-BE49-F238E27FC236}">
                <a16:creationId xmlns:a16="http://schemas.microsoft.com/office/drawing/2014/main" id="{43E92E63-71E8-4312-B499-02D039D5BF3D}"/>
              </a:ext>
            </a:extLst>
          </p:cNvPr>
          <p:cNvSpPr/>
          <p:nvPr/>
        </p:nvSpPr>
        <p:spPr>
          <a:xfrm>
            <a:off x="5939317" y="2236466"/>
            <a:ext cx="463044" cy="463044"/>
          </a:xfrm>
          <a:prstGeom prst="ellipse">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 name="标注: 线形 1">
            <a:extLst>
              <a:ext uri="{FF2B5EF4-FFF2-40B4-BE49-F238E27FC236}">
                <a16:creationId xmlns:a16="http://schemas.microsoft.com/office/drawing/2014/main" id="{72ACBFB9-5DBD-4FC7-AAAB-5B4C3C338E18}"/>
              </a:ext>
            </a:extLst>
          </p:cNvPr>
          <p:cNvSpPr/>
          <p:nvPr/>
        </p:nvSpPr>
        <p:spPr>
          <a:xfrm>
            <a:off x="736152" y="4908994"/>
            <a:ext cx="1716344" cy="1296144"/>
          </a:xfrm>
          <a:prstGeom prst="borderCallout1">
            <a:avLst>
              <a:gd name="adj1" fmla="val 18750"/>
              <a:gd name="adj2" fmla="val -8333"/>
              <a:gd name="adj3" fmla="val -117435"/>
              <a:gd name="adj4" fmla="val 9858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2003-04</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年，谷歌的</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GFS</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BigTable</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MapReduce</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三篇论文，代表</a:t>
            </a:r>
            <a:r>
              <a:rPr lang="zh-CN" altLang="en-US" sz="1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云计算时代的开端</a:t>
            </a:r>
            <a:endParaRPr lang="en-US" altLang="zh-CN" sz="1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标注: 双弯曲线形 2">
            <a:extLst>
              <a:ext uri="{FF2B5EF4-FFF2-40B4-BE49-F238E27FC236}">
                <a16:creationId xmlns:a16="http://schemas.microsoft.com/office/drawing/2014/main" id="{EF811A15-913B-4B05-BF34-BA16FD2BE66E}"/>
              </a:ext>
            </a:extLst>
          </p:cNvPr>
          <p:cNvSpPr/>
          <p:nvPr/>
        </p:nvSpPr>
        <p:spPr>
          <a:xfrm>
            <a:off x="363165" y="776259"/>
            <a:ext cx="1783110" cy="1126220"/>
          </a:xfrm>
          <a:prstGeom prst="borderCallout3">
            <a:avLst>
              <a:gd name="adj1" fmla="val 18750"/>
              <a:gd name="adj2" fmla="val -8333"/>
              <a:gd name="adj3" fmla="val 18750"/>
              <a:gd name="adj4" fmla="val -16667"/>
              <a:gd name="adj5" fmla="val 100000"/>
              <a:gd name="adj6" fmla="val -16667"/>
              <a:gd name="adj7" fmla="val 303583"/>
              <a:gd name="adj8" fmla="val 297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1999</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Salesfore.com</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推出基于互联网的企业应用服务</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标注: 双弯曲线形 25">
            <a:extLst>
              <a:ext uri="{FF2B5EF4-FFF2-40B4-BE49-F238E27FC236}">
                <a16:creationId xmlns:a16="http://schemas.microsoft.com/office/drawing/2014/main" id="{03845489-8A80-4925-858B-BECCEF23395C}"/>
              </a:ext>
            </a:extLst>
          </p:cNvPr>
          <p:cNvSpPr/>
          <p:nvPr/>
        </p:nvSpPr>
        <p:spPr>
          <a:xfrm>
            <a:off x="757889" y="2023323"/>
            <a:ext cx="1783110" cy="815367"/>
          </a:xfrm>
          <a:prstGeom prst="borderCallout3">
            <a:avLst>
              <a:gd name="adj1" fmla="val 18750"/>
              <a:gd name="adj2" fmla="val -8333"/>
              <a:gd name="adj3" fmla="val 18750"/>
              <a:gd name="adj4" fmla="val -16667"/>
              <a:gd name="adj5" fmla="val 100000"/>
              <a:gd name="adj6" fmla="val -16667"/>
              <a:gd name="adj7" fmla="val 220355"/>
              <a:gd name="adj8" fmla="val 4423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2002</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年，亚马逊提供存储、计算的网络服务</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标注: 线形 26">
            <a:extLst>
              <a:ext uri="{FF2B5EF4-FFF2-40B4-BE49-F238E27FC236}">
                <a16:creationId xmlns:a16="http://schemas.microsoft.com/office/drawing/2014/main" id="{5DDDF3F6-4C40-40C6-BB20-0FDC198EC498}"/>
              </a:ext>
            </a:extLst>
          </p:cNvPr>
          <p:cNvSpPr/>
          <p:nvPr/>
        </p:nvSpPr>
        <p:spPr>
          <a:xfrm>
            <a:off x="3302704" y="4215928"/>
            <a:ext cx="2941998" cy="2232323"/>
          </a:xfrm>
          <a:prstGeom prst="borderCallout1">
            <a:avLst>
              <a:gd name="adj1" fmla="val 18750"/>
              <a:gd name="adj2" fmla="val -8333"/>
              <a:gd name="adj3" fmla="val -53643"/>
              <a:gd name="adj4" fmla="val -9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2005-06</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亚马逊提供弹性计算服务；</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谷歌首次使用云计算一词；</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开始成型并流行；</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虚拟化技术使得客户可以按需购买计算力；</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Hadoop</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开始流行；</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谷歌发布应用引擎</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GAE</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PaaS</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进入大众视野。</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标注: 双弯曲线形 27">
            <a:extLst>
              <a:ext uri="{FF2B5EF4-FFF2-40B4-BE49-F238E27FC236}">
                <a16:creationId xmlns:a16="http://schemas.microsoft.com/office/drawing/2014/main" id="{B3D8B9E3-2495-4DD4-BDAC-B2394A86E30E}"/>
              </a:ext>
            </a:extLst>
          </p:cNvPr>
          <p:cNvSpPr/>
          <p:nvPr/>
        </p:nvSpPr>
        <p:spPr>
          <a:xfrm>
            <a:off x="2913008" y="1299799"/>
            <a:ext cx="1783110" cy="815367"/>
          </a:xfrm>
          <a:prstGeom prst="borderCallout3">
            <a:avLst>
              <a:gd name="adj1" fmla="val 18750"/>
              <a:gd name="adj2" fmla="val -8333"/>
              <a:gd name="adj3" fmla="val 18750"/>
              <a:gd name="adj4" fmla="val -16667"/>
              <a:gd name="adj5" fmla="val 100000"/>
              <a:gd name="adj6" fmla="val -16667"/>
              <a:gd name="adj7" fmla="val 176626"/>
              <a:gd name="adj8" fmla="val 6907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2008</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年，在成熟平台上开发软件成为可能。</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标注: 线形 28">
            <a:extLst>
              <a:ext uri="{FF2B5EF4-FFF2-40B4-BE49-F238E27FC236}">
                <a16:creationId xmlns:a16="http://schemas.microsoft.com/office/drawing/2014/main" id="{DD23D828-49E8-450C-BBCF-27E55E704141}"/>
              </a:ext>
            </a:extLst>
          </p:cNvPr>
          <p:cNvSpPr/>
          <p:nvPr/>
        </p:nvSpPr>
        <p:spPr>
          <a:xfrm>
            <a:off x="7139166" y="849908"/>
            <a:ext cx="1716344" cy="922908"/>
          </a:xfrm>
          <a:prstGeom prst="borderCallout1">
            <a:avLst>
              <a:gd name="adj1" fmla="val 18750"/>
              <a:gd name="adj2" fmla="val -8333"/>
              <a:gd name="adj3" fmla="val 183378"/>
              <a:gd name="adj4" fmla="val -11452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2009-10</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a:t>
            </a:r>
            <a:r>
              <a:rPr lang="zh-CN" altLang="en-US" sz="1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阿里云、腾讯云、华为云</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等成立。</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标注: 线形 29">
            <a:extLst>
              <a:ext uri="{FF2B5EF4-FFF2-40B4-BE49-F238E27FC236}">
                <a16:creationId xmlns:a16="http://schemas.microsoft.com/office/drawing/2014/main" id="{57AC2709-593B-43F8-8CD6-B5CEADAFEB8C}"/>
              </a:ext>
            </a:extLst>
          </p:cNvPr>
          <p:cNvSpPr/>
          <p:nvPr/>
        </p:nvSpPr>
        <p:spPr>
          <a:xfrm>
            <a:off x="6878817" y="3678065"/>
            <a:ext cx="2057400" cy="1839168"/>
          </a:xfrm>
          <a:prstGeom prst="borderCallout1">
            <a:avLst>
              <a:gd name="adj1" fmla="val 18750"/>
              <a:gd name="adj2" fmla="val -8333"/>
              <a:gd name="adj3" fmla="val -64249"/>
              <a:gd name="adj4" fmla="val -332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2015-16</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年，全球最大的在线视频租赁服务商</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Netflix</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关闭最后一个自建数据中心；云计算加速了中国“互联网</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”的创业速度。</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110345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1.1.4 </a:t>
            </a:r>
            <a:r>
              <a:rPr lang="zh-CN" altLang="en-US" sz="3200" dirty="0">
                <a:solidFill>
                  <a:srgbClr val="0000FF"/>
                </a:solidFill>
                <a:latin typeface="微软雅黑" panose="020B0503020204020204" pitchFamily="34" charset="-122"/>
                <a:ea typeface="微软雅黑" panose="020B0503020204020204" pitchFamily="34" charset="-122"/>
              </a:rPr>
              <a:t>知名的云计算服务提供商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pic>
        <p:nvPicPr>
          <p:cNvPr id="2" name="图片 1">
            <a:extLst>
              <a:ext uri="{FF2B5EF4-FFF2-40B4-BE49-F238E27FC236}">
                <a16:creationId xmlns:a16="http://schemas.microsoft.com/office/drawing/2014/main" id="{EB5DA195-A6FE-44CA-8C64-EB716AA10C94}"/>
              </a:ext>
            </a:extLst>
          </p:cNvPr>
          <p:cNvPicPr>
            <a:picLocks noChangeAspect="1"/>
          </p:cNvPicPr>
          <p:nvPr/>
        </p:nvPicPr>
        <p:blipFill>
          <a:blip r:embed="rId3"/>
          <a:stretch>
            <a:fillRect/>
          </a:stretch>
        </p:blipFill>
        <p:spPr>
          <a:xfrm>
            <a:off x="29898" y="1709707"/>
            <a:ext cx="4131400" cy="3591501"/>
          </a:xfrm>
          <a:prstGeom prst="rect">
            <a:avLst/>
          </a:prstGeom>
        </p:spPr>
      </p:pic>
      <p:sp>
        <p:nvSpPr>
          <p:cNvPr id="8" name="TextBox 8">
            <a:extLst>
              <a:ext uri="{FF2B5EF4-FFF2-40B4-BE49-F238E27FC236}">
                <a16:creationId xmlns:a16="http://schemas.microsoft.com/office/drawing/2014/main" id="{82624D1D-D2C2-4893-8B6E-FFEE46D69874}"/>
              </a:ext>
            </a:extLst>
          </p:cNvPr>
          <p:cNvSpPr txBox="1">
            <a:spLocks noChangeArrowheads="1"/>
          </p:cNvSpPr>
          <p:nvPr/>
        </p:nvSpPr>
        <p:spPr bwMode="auto">
          <a:xfrm>
            <a:off x="251520" y="5464030"/>
            <a:ext cx="8640960" cy="120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50000"/>
              </a:lnSpc>
              <a:spcBef>
                <a:spcPct val="20000"/>
              </a:spcBef>
              <a:buClrTx/>
            </a:pP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只需看看就好的</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2018</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2019</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私有云企业榜单，来源：</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hlinkClick r:id="rId4"/>
              </a:rPr>
              <a:t>https://baijiahao.baidu.com/s?id=1616922716727374581&amp;wfr=spider&amp;for=pc</a:t>
            </a:r>
            <a:endPar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hlinkClick r:id="rId5"/>
              </a:rPr>
              <a:t>https://baijiahao.baidu.com/s?id=1673626718933109583&amp;wfr=spider&amp;for=pc</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a:t>
            </a:r>
          </a:p>
        </p:txBody>
      </p:sp>
      <p:pic>
        <p:nvPicPr>
          <p:cNvPr id="3" name="图片 2">
            <a:extLst>
              <a:ext uri="{FF2B5EF4-FFF2-40B4-BE49-F238E27FC236}">
                <a16:creationId xmlns:a16="http://schemas.microsoft.com/office/drawing/2014/main" id="{6AE3A3C5-A0E2-4C3F-81D7-C95185B6914C}"/>
              </a:ext>
            </a:extLst>
          </p:cNvPr>
          <p:cNvPicPr>
            <a:picLocks noChangeAspect="1"/>
          </p:cNvPicPr>
          <p:nvPr/>
        </p:nvPicPr>
        <p:blipFill>
          <a:blip r:embed="rId6"/>
          <a:stretch>
            <a:fillRect/>
          </a:stretch>
        </p:blipFill>
        <p:spPr>
          <a:xfrm>
            <a:off x="4546023" y="1709707"/>
            <a:ext cx="4272136" cy="3411034"/>
          </a:xfrm>
          <a:prstGeom prst="rect">
            <a:avLst/>
          </a:prstGeom>
        </p:spPr>
      </p:pic>
      <p:sp>
        <p:nvSpPr>
          <p:cNvPr id="11" name="文本框 10">
            <a:extLst>
              <a:ext uri="{FF2B5EF4-FFF2-40B4-BE49-F238E27FC236}">
                <a16:creationId xmlns:a16="http://schemas.microsoft.com/office/drawing/2014/main" id="{F8770D65-D7E9-498D-9376-CC60D3D994D3}"/>
              </a:ext>
            </a:extLst>
          </p:cNvPr>
          <p:cNvSpPr txBox="1"/>
          <p:nvPr/>
        </p:nvSpPr>
        <p:spPr>
          <a:xfrm>
            <a:off x="1331640" y="1598463"/>
            <a:ext cx="4632456" cy="307777"/>
          </a:xfrm>
          <a:prstGeom prst="rect">
            <a:avLst/>
          </a:prstGeom>
          <a:noFill/>
        </p:spPr>
        <p:txBody>
          <a:bodyPr wrap="square">
            <a:spAutoFit/>
          </a:bodyPr>
          <a:lstStyle/>
          <a:p>
            <a:r>
              <a:rPr lang="en-US" altLang="zh-CN" sz="1400" b="1" dirty="0"/>
              <a:t>2018</a:t>
            </a:r>
            <a:r>
              <a:rPr lang="zh-CN" altLang="en-US" sz="1400" b="1" dirty="0"/>
              <a:t>私有云企业榜单</a:t>
            </a:r>
          </a:p>
        </p:txBody>
      </p:sp>
      <p:pic>
        <p:nvPicPr>
          <p:cNvPr id="12" name="图片 11">
            <a:extLst>
              <a:ext uri="{FF2B5EF4-FFF2-40B4-BE49-F238E27FC236}">
                <a16:creationId xmlns:a16="http://schemas.microsoft.com/office/drawing/2014/main" id="{C2A9D826-0DA8-41B2-A40B-0FDF27202EF7}"/>
              </a:ext>
            </a:extLst>
          </p:cNvPr>
          <p:cNvPicPr>
            <a:picLocks noChangeAspect="1"/>
          </p:cNvPicPr>
          <p:nvPr/>
        </p:nvPicPr>
        <p:blipFill>
          <a:blip r:embed="rId7"/>
          <a:stretch>
            <a:fillRect/>
          </a:stretch>
        </p:blipFill>
        <p:spPr>
          <a:xfrm>
            <a:off x="4716016" y="2077484"/>
            <a:ext cx="552450" cy="409575"/>
          </a:xfrm>
          <a:prstGeom prst="rect">
            <a:avLst/>
          </a:prstGeom>
        </p:spPr>
      </p:pic>
    </p:spTree>
    <p:extLst>
      <p:ext uri="{BB962C8B-B14F-4D97-AF65-F5344CB8AC3E}">
        <p14:creationId xmlns:p14="http://schemas.microsoft.com/office/powerpoint/2010/main" val="306812750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1.1.4 </a:t>
            </a:r>
            <a:r>
              <a:rPr lang="zh-CN" altLang="en-US" sz="3200" dirty="0">
                <a:solidFill>
                  <a:srgbClr val="0000FF"/>
                </a:solidFill>
                <a:latin typeface="微软雅黑" panose="020B0503020204020204" pitchFamily="34" charset="-122"/>
                <a:ea typeface="微软雅黑" panose="020B0503020204020204" pitchFamily="34" charset="-122"/>
              </a:rPr>
              <a:t>知名的云计算服务提供商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82624D1D-D2C2-4893-8B6E-FFEE46D69874}"/>
              </a:ext>
            </a:extLst>
          </p:cNvPr>
          <p:cNvSpPr txBox="1">
            <a:spLocks noChangeArrowheads="1"/>
          </p:cNvSpPr>
          <p:nvPr/>
        </p:nvSpPr>
        <p:spPr bwMode="auto">
          <a:xfrm>
            <a:off x="204289" y="6165304"/>
            <a:ext cx="8934521" cy="4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50000"/>
              </a:lnSpc>
              <a:spcBef>
                <a:spcPct val="20000"/>
              </a:spcBef>
              <a:buClrTx/>
            </a:pP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只需看看就好的</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2020</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云计算企业榜单，来源：</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hlinkClick r:id="rId3"/>
              </a:rPr>
              <a:t>http://www.geekpark.net/news/263474</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a:t>
            </a:r>
          </a:p>
        </p:txBody>
      </p:sp>
      <p:pic>
        <p:nvPicPr>
          <p:cNvPr id="2" name="图片 1">
            <a:extLst>
              <a:ext uri="{FF2B5EF4-FFF2-40B4-BE49-F238E27FC236}">
                <a16:creationId xmlns:a16="http://schemas.microsoft.com/office/drawing/2014/main" id="{A00B81FF-7E2E-47EF-840E-9D32333B45C0}"/>
              </a:ext>
            </a:extLst>
          </p:cNvPr>
          <p:cNvPicPr>
            <a:picLocks noChangeAspect="1"/>
          </p:cNvPicPr>
          <p:nvPr/>
        </p:nvPicPr>
        <p:blipFill>
          <a:blip r:embed="rId4"/>
          <a:stretch>
            <a:fillRect/>
          </a:stretch>
        </p:blipFill>
        <p:spPr>
          <a:xfrm>
            <a:off x="2483768" y="1412776"/>
            <a:ext cx="3888432" cy="4611680"/>
          </a:xfrm>
          <a:prstGeom prst="rect">
            <a:avLst/>
          </a:prstGeom>
        </p:spPr>
      </p:pic>
    </p:spTree>
    <p:extLst>
      <p:ext uri="{BB962C8B-B14F-4D97-AF65-F5344CB8AC3E}">
        <p14:creationId xmlns:p14="http://schemas.microsoft.com/office/powerpoint/2010/main" val="44832941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1.1.5 </a:t>
            </a:r>
            <a:r>
              <a:rPr lang="zh-CN" altLang="en-US" sz="3200" dirty="0">
                <a:solidFill>
                  <a:srgbClr val="0000FF"/>
                </a:solidFill>
                <a:latin typeface="微软雅黑" panose="020B0503020204020204" pitchFamily="34" charset="-122"/>
                <a:ea typeface="微软雅黑" panose="020B0503020204020204" pitchFamily="34" charset="-122"/>
              </a:rPr>
              <a:t>云计算的定义</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268760"/>
            <a:ext cx="8640960" cy="530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en-US" altLang="zh-CN"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Gartner</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公司</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一种计算方式，能通过</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技术将</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可扩展</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弹性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能力作为服务交付给外部用户。</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en-US" altLang="zh-CN"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Forrester Research</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公司</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一种标准化的</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性能</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（服务、软件或者基础设施），以按使用付费和自主服务方式，通过</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技术</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进行交付。</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美国国家标准与技术研究院（</a:t>
            </a:r>
            <a:r>
              <a:rPr lang="en-US" altLang="zh-CN"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NIST</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计算是一种模型，可以实现随时随地、便捷的、按需的从可配置计算资源共享池中获取所需的资源（例如，网络、服务器、存储、应用程序及服务），资源可以快速供给和释放，使管理的工作量和服务提供者的介入降低至最少。这种云模型由五个基本特征、三种服务模型和四种部署模型构成。</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本课程</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：云计算是分布式计算的一种特殊形式，它引入</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效用模型</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来远程供给</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可扩展</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可测量</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的资源。</a:t>
            </a:r>
          </a:p>
        </p:txBody>
      </p:sp>
    </p:spTree>
    <p:extLst>
      <p:ext uri="{BB962C8B-B14F-4D97-AF65-F5344CB8AC3E}">
        <p14:creationId xmlns:p14="http://schemas.microsoft.com/office/powerpoint/2010/main" val="39140775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1.1.6 </a:t>
            </a:r>
            <a:r>
              <a:rPr lang="zh-CN" altLang="en-US" sz="3200" dirty="0">
                <a:solidFill>
                  <a:srgbClr val="0000FF"/>
                </a:solidFill>
                <a:latin typeface="微软雅黑" panose="020B0503020204020204" pitchFamily="34" charset="-122"/>
                <a:ea typeface="微软雅黑" panose="020B0503020204020204" pitchFamily="34" charset="-122"/>
              </a:rPr>
              <a:t>云计算的商业驱动力</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915816" y="2249401"/>
            <a:ext cx="3206030" cy="1545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容量规划</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降低成本</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组织灵活性</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403631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1.1.6 </a:t>
            </a:r>
            <a:r>
              <a:rPr lang="zh-CN" altLang="en-US" sz="3200" dirty="0">
                <a:solidFill>
                  <a:srgbClr val="0000FF"/>
                </a:solidFill>
                <a:latin typeface="微软雅黑" panose="020B0503020204020204" pitchFamily="34" charset="-122"/>
                <a:ea typeface="微软雅黑" panose="020B0503020204020204" pitchFamily="34" charset="-122"/>
              </a:rPr>
              <a:t>云计算的商业驱动力</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052736"/>
            <a:ext cx="8712968" cy="578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容量规划：</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指确定和满足一个组织未来对</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资源、产品和服务需求的过程</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容量</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(capacity)</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指在一段给定时间内，一个</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资源能够提供的最大工作量。</a:t>
            </a: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过度配置：</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资源容量远高于需求，导致系统效率低下。</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配置不足：</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资源容量低于需求，导致无法满足用户需求。</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重点：</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资源容量与其需求之间的差异最小化，以获得预期的</a:t>
            </a:r>
            <a:r>
              <a:rPr lang="zh-CN" altLang="en-US" sz="18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效率</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18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性能</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容量规划的类型：</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领先策略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(Lead Strategy)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：根据预期增加</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资源的容量。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滞后策略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(Lag Strategy)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资源达到其最大容量时增加资源容量。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匹配策略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(Match Strategy)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：当需求增加时，小幅增加</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资源容量。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对“使用负载”变化的估计，导致容量规划颇具</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挑战性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若按峰值负载配置</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资源，会出现不合理的资金投入。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有限的资金投入，会导致因使用限度降低而出现交易损失和使用受限。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947132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AB6C967-326D-4579-8C44-4965221342B1}"/>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您所能想到的需求容量预测有哪些方法？</a:t>
            </a:r>
          </a:p>
        </p:txBody>
      </p:sp>
      <p:sp>
        <p:nvSpPr>
          <p:cNvPr id="5" name="矩形: 圆角 4">
            <a:extLst>
              <a:ext uri="{FF2B5EF4-FFF2-40B4-BE49-F238E27FC236}">
                <a16:creationId xmlns:a16="http://schemas.microsoft.com/office/drawing/2014/main" id="{91EA76C5-2D7C-40ED-A9CD-251AEF0AFA20}"/>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F12224E3-B602-46BD-9142-2F5F2FF23DF3}"/>
              </a:ext>
            </a:extLst>
          </p:cNvPr>
          <p:cNvSpPr/>
          <p:nvPr>
            <p:custDataLst>
              <p:tags r:id="rId4"/>
            </p:custDataLst>
          </p:nvPr>
        </p:nvSpPr>
        <p:spPr>
          <a:xfrm>
            <a:off x="0" y="5849303"/>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96609D96-CCF9-43FC-800E-D314F3BD4CF0}"/>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09014395-B472-403D-9366-4BBAEE5DB163}"/>
                </a:ext>
              </a:extLst>
            </p:cNvPr>
            <p:cNvSpPr/>
            <p:nvPr>
              <p:custDataLst>
                <p:tags r:id="rId7"/>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B24F47DC-1776-42A2-8011-88A25A7D4B10}"/>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E31727DB-5598-4C74-B85F-A707D7D03466}"/>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00B27720-6F06-4452-A082-3C55D39DCC7F}"/>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07640B02-C4B7-4465-919A-B15214F3FEC3}"/>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49447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1.1.6 </a:t>
            </a:r>
            <a:r>
              <a:rPr lang="zh-CN" altLang="en-US" sz="3200" dirty="0">
                <a:solidFill>
                  <a:srgbClr val="0000FF"/>
                </a:solidFill>
                <a:latin typeface="微软雅黑" panose="020B0503020204020204" pitchFamily="34" charset="-122"/>
                <a:ea typeface="微软雅黑" panose="020B0503020204020204" pitchFamily="34" charset="-122"/>
              </a:rPr>
              <a:t>云计算的商业驱动力</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052736"/>
            <a:ext cx="8712968" cy="468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降低成本：</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成本与业务性能之间的平衡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很难保持。</a:t>
            </a:r>
          </a:p>
          <a:p>
            <a:pPr lvl="1">
              <a:lnSpc>
                <a:spcPct val="15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环境的扩展总是与对其最大使用需求的评估相对应</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，这可以让不断增加的投资自动支持新的、扩展的业务。</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大部分所需资金都注入到基础设施的扩建中</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，因为给定的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自动化解决方案</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的使用潜力，总是受限于底层基础设施的处理能力。</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成本的类型：</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获得新基础设施的成本；</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保有其所有权的成本。</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5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与基础设施相关的运营开销在</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预算中占相当大一部分，往往超过了前期投资成本。</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275567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1.1.6 </a:t>
            </a:r>
            <a:r>
              <a:rPr lang="zh-CN" altLang="en-US" sz="3200" dirty="0">
                <a:solidFill>
                  <a:srgbClr val="0000FF"/>
                </a:solidFill>
                <a:latin typeface="微软雅黑" panose="020B0503020204020204" pitchFamily="34" charset="-122"/>
                <a:ea typeface="微软雅黑" panose="020B0503020204020204" pitchFamily="34" charset="-122"/>
              </a:rPr>
              <a:t>云计算的商业驱动力</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052736"/>
            <a:ext cx="8712968" cy="2858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与基础设施相关的运营成本：</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为保证环境正常运行所需的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技术人员</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引入额外测试和部署周期的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更新和补丁</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电源和制冷所需的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水电费</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和资金支出。</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维护和加强基础设施资源保护的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安全和访问控制措施</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为跟踪许可证和支持部署安排所需要的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行政和财务人员</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3" name="图片 2">
            <a:extLst>
              <a:ext uri="{FF2B5EF4-FFF2-40B4-BE49-F238E27FC236}">
                <a16:creationId xmlns:a16="http://schemas.microsoft.com/office/drawing/2014/main" id="{0FD45683-0526-49DF-90B6-4C6A58F2B0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795" y="3990144"/>
            <a:ext cx="1998222" cy="2664296"/>
          </a:xfrm>
          <a:prstGeom prst="rect">
            <a:avLst/>
          </a:prstGeom>
        </p:spPr>
      </p:pic>
      <p:pic>
        <p:nvPicPr>
          <p:cNvPr id="9" name="图片 8">
            <a:extLst>
              <a:ext uri="{FF2B5EF4-FFF2-40B4-BE49-F238E27FC236}">
                <a16:creationId xmlns:a16="http://schemas.microsoft.com/office/drawing/2014/main" id="{39D18AAD-D880-4144-B8D2-7F45D39AFA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59832" y="3966830"/>
            <a:ext cx="1997987" cy="2663983"/>
          </a:xfrm>
          <a:prstGeom prst="rect">
            <a:avLst/>
          </a:prstGeom>
        </p:spPr>
      </p:pic>
      <p:pic>
        <p:nvPicPr>
          <p:cNvPr id="12" name="图片 11">
            <a:extLst>
              <a:ext uri="{FF2B5EF4-FFF2-40B4-BE49-F238E27FC236}">
                <a16:creationId xmlns:a16="http://schemas.microsoft.com/office/drawing/2014/main" id="{767123C4-0D2D-4474-8C70-5DF88C2B16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5634" y="4041642"/>
            <a:ext cx="3161900" cy="2371426"/>
          </a:xfrm>
          <a:prstGeom prst="rect">
            <a:avLst/>
          </a:prstGeom>
        </p:spPr>
      </p:pic>
    </p:spTree>
    <p:extLst>
      <p:ext uri="{BB962C8B-B14F-4D97-AF65-F5344CB8AC3E}">
        <p14:creationId xmlns:p14="http://schemas.microsoft.com/office/powerpoint/2010/main" val="586668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1.1.6 </a:t>
            </a:r>
            <a:r>
              <a:rPr lang="zh-CN" altLang="en-US" sz="3200" dirty="0">
                <a:solidFill>
                  <a:srgbClr val="0000FF"/>
                </a:solidFill>
                <a:latin typeface="微软雅黑" panose="020B0503020204020204" pitchFamily="34" charset="-122"/>
                <a:ea typeface="微软雅黑" panose="020B0503020204020204" pitchFamily="34" charset="-122"/>
              </a:rPr>
              <a:t>云计算的商业驱动力</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321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组织灵活性：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是组织对变化响应程度的衡量</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企业常常需要应对</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行业变化</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，通常采用的措施是在原来预期或者计划的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资源规模上进行扩展。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变化的业务需求</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优先级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也会要求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资源具备更高的可用性和可靠性。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从更广泛的范围来说，</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采用新的</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或是</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扩展</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业务自动化解决方案，所需要的预付投资以及基础设施所有权成本可能会使企业望而却步。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企业在审查其基础设施预算后，可能决定完全不采用自动化解决方案。</a:t>
            </a:r>
          </a:p>
        </p:txBody>
      </p:sp>
    </p:spTree>
    <p:extLst>
      <p:ext uri="{BB962C8B-B14F-4D97-AF65-F5344CB8AC3E}">
        <p14:creationId xmlns:p14="http://schemas.microsoft.com/office/powerpoint/2010/main" val="3294701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云计算课程</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a:t>
            </a:fld>
            <a:endParaRPr lang="en-US" dirty="0"/>
          </a:p>
        </p:txBody>
      </p:sp>
      <p:sp>
        <p:nvSpPr>
          <p:cNvPr id="7" name="Subtitle 2">
            <a:extLst>
              <a:ext uri="{FF2B5EF4-FFF2-40B4-BE49-F238E27FC236}">
                <a16:creationId xmlns:a16="http://schemas.microsoft.com/office/drawing/2014/main" id="{A0FEB2A9-1DC9-4EC1-B53D-6556A0E05526}"/>
              </a:ext>
            </a:extLst>
          </p:cNvPr>
          <p:cNvSpPr txBox="1">
            <a:spLocks/>
          </p:cNvSpPr>
          <p:nvPr/>
        </p:nvSpPr>
        <p:spPr>
          <a:xfrm>
            <a:off x="1504566" y="1977473"/>
            <a:ext cx="1483258" cy="6594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dist" fontAlgn="auto">
              <a:lnSpc>
                <a:spcPct val="100000"/>
              </a:lnSpc>
              <a:spcAft>
                <a:spcPts val="0"/>
              </a:spcAft>
            </a:pPr>
            <a:r>
              <a:rPr lang="zh-CN" altLang="en-US" sz="2000" dirty="0">
                <a:latin typeface="微软雅黑" panose="020B0503020204020204" pitchFamily="34" charset="-122"/>
                <a:ea typeface="微软雅黑" panose="020B0503020204020204" pitchFamily="34" charset="-122"/>
                <a:cs typeface="黑体" panose="02010609060101010101" pitchFamily="49" charset="-122"/>
              </a:rPr>
              <a:t>助教</a:t>
            </a:r>
            <a:endParaRPr lang="en-US" altLang="zh-CN" sz="2000" dirty="0">
              <a:latin typeface="微软雅黑" panose="020B0503020204020204" pitchFamily="34" charset="-122"/>
              <a:ea typeface="微软雅黑" panose="020B0503020204020204" pitchFamily="34" charset="-122"/>
              <a:cs typeface="黑体" panose="02010609060101010101" pitchFamily="49" charset="-122"/>
            </a:endParaRPr>
          </a:p>
        </p:txBody>
      </p:sp>
      <p:sp>
        <p:nvSpPr>
          <p:cNvPr id="9" name="矩形 8">
            <a:extLst>
              <a:ext uri="{FF2B5EF4-FFF2-40B4-BE49-F238E27FC236}">
                <a16:creationId xmlns:a16="http://schemas.microsoft.com/office/drawing/2014/main" id="{8E68CCFC-B169-443F-A0DB-9390BA9EF971}"/>
              </a:ext>
            </a:extLst>
          </p:cNvPr>
          <p:cNvSpPr/>
          <p:nvPr/>
        </p:nvSpPr>
        <p:spPr>
          <a:xfrm>
            <a:off x="3059832" y="2004151"/>
            <a:ext cx="3615501" cy="118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：韩志成、徐伊</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p:txBody>
      </p:sp>
      <p:pic>
        <p:nvPicPr>
          <p:cNvPr id="2" name="图片 1">
            <a:extLst>
              <a:ext uri="{FF2B5EF4-FFF2-40B4-BE49-F238E27FC236}">
                <a16:creationId xmlns:a16="http://schemas.microsoft.com/office/drawing/2014/main" id="{7562A26D-8380-46DD-9A99-EBE380EA1E2C}"/>
              </a:ext>
            </a:extLst>
          </p:cNvPr>
          <p:cNvPicPr>
            <a:picLocks noChangeAspect="1"/>
          </p:cNvPicPr>
          <p:nvPr/>
        </p:nvPicPr>
        <p:blipFill>
          <a:blip r:embed="rId3"/>
          <a:stretch>
            <a:fillRect/>
          </a:stretch>
        </p:blipFill>
        <p:spPr>
          <a:xfrm>
            <a:off x="683568" y="3192774"/>
            <a:ext cx="2638931" cy="2995544"/>
          </a:xfrm>
          <a:prstGeom prst="rect">
            <a:avLst/>
          </a:prstGeom>
        </p:spPr>
      </p:pic>
      <p:pic>
        <p:nvPicPr>
          <p:cNvPr id="5" name="图片 4">
            <a:extLst>
              <a:ext uri="{FF2B5EF4-FFF2-40B4-BE49-F238E27FC236}">
                <a16:creationId xmlns:a16="http://schemas.microsoft.com/office/drawing/2014/main" id="{B28E5891-E0C2-4A24-B579-264CEDE14EF4}"/>
              </a:ext>
            </a:extLst>
          </p:cNvPr>
          <p:cNvPicPr>
            <a:picLocks noChangeAspect="1"/>
          </p:cNvPicPr>
          <p:nvPr/>
        </p:nvPicPr>
        <p:blipFill rotWithShape="1">
          <a:blip r:embed="rId4"/>
          <a:srcRect l="-1820" t="914" r="1820" b="76358"/>
          <a:stretch/>
        </p:blipFill>
        <p:spPr>
          <a:xfrm>
            <a:off x="3707904" y="3731856"/>
            <a:ext cx="5112568" cy="1408610"/>
          </a:xfrm>
          <a:prstGeom prst="rect">
            <a:avLst/>
          </a:prstGeom>
        </p:spPr>
      </p:pic>
    </p:spTree>
    <p:extLst>
      <p:ext uri="{BB962C8B-B14F-4D97-AF65-F5344CB8AC3E}">
        <p14:creationId xmlns:p14="http://schemas.microsoft.com/office/powerpoint/2010/main" val="6991894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1.1.7 </a:t>
            </a:r>
            <a:r>
              <a:rPr lang="zh-CN" altLang="en-US" sz="3200" dirty="0">
                <a:solidFill>
                  <a:srgbClr val="0000FF"/>
                </a:solidFill>
                <a:latin typeface="微软雅黑" panose="020B0503020204020204" pitchFamily="34" charset="-122"/>
                <a:ea typeface="微软雅黑" panose="020B0503020204020204" pitchFamily="34" charset="-122"/>
              </a:rPr>
              <a:t>影响了云计算的技术创新</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238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集群化：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集群是一组互联的独立</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资源，以整体形式工作。</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集群具有冗余和容错特性，当可用性和可靠性提高时，系统故障率就会降低。</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硬件集群的组件系统由基本相同的硬件和操作系统构成。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构成集群的组件设备通过专用的高速通信链路来保持同步。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内置冗余和故障转移是云平台的核心概念。</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655134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1.1.7 </a:t>
            </a:r>
            <a:r>
              <a:rPr lang="zh-CN" altLang="en-US" sz="3200" dirty="0">
                <a:solidFill>
                  <a:srgbClr val="0000FF"/>
                </a:solidFill>
                <a:latin typeface="微软雅黑" panose="020B0503020204020204" pitchFamily="34" charset="-122"/>
                <a:ea typeface="微软雅黑" panose="020B0503020204020204" pitchFamily="34" charset="-122"/>
              </a:rPr>
              <a:t>影响了云计算的技术创新</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227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网格计算</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网格为计算资源提供了一个平台，使其能组织成一个或多个逻辑池。这些逻辑池统一协调为一个高性能分布式网络，有时也称为“超级虚拟计算机”。</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网格比集群更加松耦合，更加分散，网格可以包含异构的、且处于不同地理位置的计算资源。</a:t>
            </a:r>
          </a:p>
        </p:txBody>
      </p:sp>
      <p:pic>
        <p:nvPicPr>
          <p:cNvPr id="2" name="图片 1">
            <a:extLst>
              <a:ext uri="{FF2B5EF4-FFF2-40B4-BE49-F238E27FC236}">
                <a16:creationId xmlns:a16="http://schemas.microsoft.com/office/drawing/2014/main" id="{CDE0F8C7-DCE6-45BC-975E-F16CB91528B4}"/>
              </a:ext>
            </a:extLst>
          </p:cNvPr>
          <p:cNvPicPr>
            <a:picLocks noChangeAspect="1"/>
          </p:cNvPicPr>
          <p:nvPr/>
        </p:nvPicPr>
        <p:blipFill>
          <a:blip r:embed="rId3"/>
          <a:stretch>
            <a:fillRect/>
          </a:stretch>
        </p:blipFill>
        <p:spPr>
          <a:xfrm>
            <a:off x="2902665" y="3635456"/>
            <a:ext cx="3340583" cy="2812795"/>
          </a:xfrm>
          <a:prstGeom prst="rect">
            <a:avLst/>
          </a:prstGeom>
        </p:spPr>
      </p:pic>
    </p:spTree>
    <p:extLst>
      <p:ext uri="{BB962C8B-B14F-4D97-AF65-F5344CB8AC3E}">
        <p14:creationId xmlns:p14="http://schemas.microsoft.com/office/powerpoint/2010/main" val="39351731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1.1.7 </a:t>
            </a:r>
            <a:r>
              <a:rPr lang="zh-CN" altLang="en-US" sz="3200" dirty="0">
                <a:solidFill>
                  <a:srgbClr val="0000FF"/>
                </a:solidFill>
                <a:latin typeface="微软雅黑" panose="020B0503020204020204" pitchFamily="34" charset="-122"/>
                <a:ea typeface="微软雅黑" panose="020B0503020204020204" pitchFamily="34" charset="-122"/>
              </a:rPr>
              <a:t>影响了云计算的技术创新</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3164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虚拟化：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是一个技术平台，用于创建</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资源的虚拟实例。</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允许物理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资源提供自身的多个虚拟映像，这样多个用户就可以共享它们的底层处理能力。</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虚拟化环境中运行的仿真软件可以模拟对硬件的需求，打断了软硬件之间静态的依赖性。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云计算的现代虚拟化技术，克服了传统虚拟化平台在性能、可靠性和可扩展性等方面的局限性。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DE13A184-8F20-4707-A9FF-1EDEE68016D5}"/>
              </a:ext>
            </a:extLst>
          </p:cNvPr>
          <p:cNvPicPr>
            <a:picLocks noChangeAspect="1"/>
          </p:cNvPicPr>
          <p:nvPr/>
        </p:nvPicPr>
        <p:blipFill>
          <a:blip r:embed="rId3"/>
          <a:stretch>
            <a:fillRect/>
          </a:stretch>
        </p:blipFill>
        <p:spPr>
          <a:xfrm>
            <a:off x="1043608" y="4276600"/>
            <a:ext cx="2784953" cy="2490986"/>
          </a:xfrm>
          <a:prstGeom prst="rect">
            <a:avLst/>
          </a:prstGeom>
        </p:spPr>
      </p:pic>
      <p:pic>
        <p:nvPicPr>
          <p:cNvPr id="3" name="图片 2">
            <a:extLst>
              <a:ext uri="{FF2B5EF4-FFF2-40B4-BE49-F238E27FC236}">
                <a16:creationId xmlns:a16="http://schemas.microsoft.com/office/drawing/2014/main" id="{1C62DC3A-21BB-465A-9C84-C20191506EBF}"/>
              </a:ext>
            </a:extLst>
          </p:cNvPr>
          <p:cNvPicPr>
            <a:picLocks noChangeAspect="1"/>
          </p:cNvPicPr>
          <p:nvPr/>
        </p:nvPicPr>
        <p:blipFill>
          <a:blip r:embed="rId4"/>
          <a:stretch>
            <a:fillRect/>
          </a:stretch>
        </p:blipFill>
        <p:spPr>
          <a:xfrm>
            <a:off x="5047986" y="4292896"/>
            <a:ext cx="3003758" cy="2520480"/>
          </a:xfrm>
          <a:prstGeom prst="rect">
            <a:avLst/>
          </a:prstGeom>
        </p:spPr>
      </p:pic>
      <p:pic>
        <p:nvPicPr>
          <p:cNvPr id="5" name="图片 4">
            <a:extLst>
              <a:ext uri="{FF2B5EF4-FFF2-40B4-BE49-F238E27FC236}">
                <a16:creationId xmlns:a16="http://schemas.microsoft.com/office/drawing/2014/main" id="{9B7EF34C-560C-4AD9-A31C-193FC08E738A}"/>
              </a:ext>
            </a:extLst>
          </p:cNvPr>
          <p:cNvPicPr>
            <a:picLocks noChangeAspect="1"/>
          </p:cNvPicPr>
          <p:nvPr/>
        </p:nvPicPr>
        <p:blipFill>
          <a:blip r:embed="rId5"/>
          <a:stretch>
            <a:fillRect/>
          </a:stretch>
        </p:blipFill>
        <p:spPr>
          <a:xfrm>
            <a:off x="1043608" y="2924944"/>
            <a:ext cx="7372593" cy="3164071"/>
          </a:xfrm>
          <a:prstGeom prst="rect">
            <a:avLst/>
          </a:prstGeom>
        </p:spPr>
      </p:pic>
    </p:spTree>
    <p:extLst>
      <p:ext uri="{BB962C8B-B14F-4D97-AF65-F5344CB8AC3E}">
        <p14:creationId xmlns:p14="http://schemas.microsoft.com/office/powerpoint/2010/main" val="1239871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1.1.7 </a:t>
            </a:r>
            <a:r>
              <a:rPr lang="zh-CN" altLang="en-US" sz="3200" dirty="0">
                <a:solidFill>
                  <a:srgbClr val="0000FF"/>
                </a:solidFill>
                <a:latin typeface="微软雅黑" panose="020B0503020204020204" pitchFamily="34" charset="-122"/>
                <a:ea typeface="微软雅黑" panose="020B0503020204020204" pitchFamily="34" charset="-122"/>
              </a:rPr>
              <a:t>影响了云计算的技术创新</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3330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技术创新与使能技术</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(cloud-enabling technology)</a:t>
            </a: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宽带网络和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架构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数据中心技术</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（现代）虚拟化技术</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技术</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多租户技术</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服务技术</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365065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227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小结</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体现了云计算需求并导致其形成的主要商业驱动力：</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容量规划</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降低成本</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组织灵活性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影响并启发了云计算关键特征的主要技术创新：</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集群技术</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网格计算</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传统虚拟化技术</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730659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2D20C45-4B6C-4AC6-8BEC-838EAF9DBFBE}"/>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体现了云计算需求并导致其形成的主要商业驱动力包括：</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62C7321D-B96C-4FE5-A2E2-6D76778D5DBD}"/>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容量规划</a:t>
            </a:r>
          </a:p>
        </p:txBody>
      </p:sp>
      <p:sp>
        <p:nvSpPr>
          <p:cNvPr id="6" name="文本框 5">
            <a:extLst>
              <a:ext uri="{FF2B5EF4-FFF2-40B4-BE49-F238E27FC236}">
                <a16:creationId xmlns:a16="http://schemas.microsoft.com/office/drawing/2014/main" id="{0CB6C49D-F485-43E3-B09F-73F84D576B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降低成本</a:t>
            </a:r>
          </a:p>
        </p:txBody>
      </p:sp>
      <p:sp>
        <p:nvSpPr>
          <p:cNvPr id="7" name="文本框 6">
            <a:extLst>
              <a:ext uri="{FF2B5EF4-FFF2-40B4-BE49-F238E27FC236}">
                <a16:creationId xmlns:a16="http://schemas.microsoft.com/office/drawing/2014/main" id="{5CB76DF5-6129-4FD2-96CB-26E678ED573E}"/>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利润空间</a:t>
            </a:r>
          </a:p>
        </p:txBody>
      </p:sp>
      <p:sp>
        <p:nvSpPr>
          <p:cNvPr id="8" name="文本框 7">
            <a:extLst>
              <a:ext uri="{FF2B5EF4-FFF2-40B4-BE49-F238E27FC236}">
                <a16:creationId xmlns:a16="http://schemas.microsoft.com/office/drawing/2014/main" id="{83ABD320-490A-4FE0-ACAB-8680E9271450}"/>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组织灵活性</a:t>
            </a:r>
          </a:p>
        </p:txBody>
      </p:sp>
      <p:sp>
        <p:nvSpPr>
          <p:cNvPr id="9" name="矩形 8">
            <a:extLst>
              <a:ext uri="{FF2B5EF4-FFF2-40B4-BE49-F238E27FC236}">
                <a16:creationId xmlns:a16="http://schemas.microsoft.com/office/drawing/2014/main" id="{7E7CC437-F212-494C-95B2-02DD99319F7B}"/>
              </a:ext>
            </a:extLst>
          </p:cNvPr>
          <p:cNvSpPr>
            <a:spLocks noChangeAspect="1"/>
          </p:cNvSpPr>
          <p:nvPr>
            <p:custDataLst>
              <p:tags r:id="rId7"/>
            </p:custDataLst>
          </p:nvPr>
        </p:nvSpPr>
        <p:spPr>
          <a:xfrm>
            <a:off x="1114425" y="2850356"/>
            <a:ext cx="514350" cy="514350"/>
          </a:xfrm>
          <a:prstGeom prst="rect">
            <a:avLst/>
          </a:prstGeom>
          <a:solidFill>
            <a:schemeClr val="bg2">
              <a:lumMod val="50000"/>
            </a:scheme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9BA3A024-662E-4904-BF07-EEF759F33C10}"/>
              </a:ext>
            </a:extLst>
          </p:cNvPr>
          <p:cNvSpPr>
            <a:spLocks noChangeAspect="1"/>
          </p:cNvSpPr>
          <p:nvPr>
            <p:custDataLst>
              <p:tags r:id="rId8"/>
            </p:custDataLst>
          </p:nvPr>
        </p:nvSpPr>
        <p:spPr>
          <a:xfrm>
            <a:off x="1114425" y="3707606"/>
            <a:ext cx="514350" cy="514350"/>
          </a:xfrm>
          <a:prstGeom prst="rect">
            <a:avLst/>
          </a:prstGeom>
          <a:solidFill>
            <a:schemeClr val="bg2">
              <a:lumMod val="50000"/>
            </a:scheme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AB7A61F9-EE3A-4A0E-86FF-F5443C934711}"/>
              </a:ext>
            </a:extLst>
          </p:cNvPr>
          <p:cNvSpPr>
            <a:spLocks noChangeAspect="1"/>
          </p:cNvSpPr>
          <p:nvPr>
            <p:custDataLst>
              <p:tags r:id="rId9"/>
            </p:custDataLst>
          </p:nvPr>
        </p:nvSpPr>
        <p:spPr>
          <a:xfrm>
            <a:off x="1114425" y="4564856"/>
            <a:ext cx="514350" cy="514350"/>
          </a:xfrm>
          <a:prstGeom prst="rect">
            <a:avLst/>
          </a:prstGeom>
          <a:solidFill>
            <a:schemeClr val="bg2">
              <a:lumMod val="50000"/>
            </a:scheme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52CF9585-6475-414D-A900-AA569C2B6E6F}"/>
              </a:ext>
            </a:extLst>
          </p:cNvPr>
          <p:cNvSpPr>
            <a:spLocks noChangeAspect="1"/>
          </p:cNvSpPr>
          <p:nvPr>
            <p:custDataLst>
              <p:tags r:id="rId10"/>
            </p:custDataLst>
          </p:nvPr>
        </p:nvSpPr>
        <p:spPr>
          <a:xfrm>
            <a:off x="1114425" y="5422106"/>
            <a:ext cx="514350" cy="514350"/>
          </a:xfrm>
          <a:prstGeom prst="rect">
            <a:avLst/>
          </a:prstGeom>
          <a:solidFill>
            <a:schemeClr val="bg2">
              <a:lumMod val="50000"/>
            </a:scheme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FA8359A1-7E20-4E74-BF6D-C0C595210A6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688E56DA-C1F4-4B77-8CA7-1D18AE9769A6}"/>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09E05B0B-E723-4DAD-9587-DE804BA8AAC5}"/>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548B7949-F7E2-47F0-B6E8-DF0F8F88A3B9}"/>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52C82AA9-6407-45F2-95FD-E0BDD387AFB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7A8F52A1-585F-41E7-BEA1-8F40FCB12834}"/>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471C594D-B865-4BA5-ACEB-D0F166CEF2D8}"/>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1905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2D20C45-4B6C-4AC6-8BEC-838EAF9DBFBE}"/>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体现了云计算需求并导致其形成的主要商业驱动力包括：</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62C7321D-B96C-4FE5-A2E2-6D76778D5DBD}"/>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容量规划</a:t>
            </a:r>
          </a:p>
        </p:txBody>
      </p:sp>
      <p:sp>
        <p:nvSpPr>
          <p:cNvPr id="6" name="文本框 5">
            <a:extLst>
              <a:ext uri="{FF2B5EF4-FFF2-40B4-BE49-F238E27FC236}">
                <a16:creationId xmlns:a16="http://schemas.microsoft.com/office/drawing/2014/main" id="{0CB6C49D-F485-43E3-B09F-73F84D576B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降低成本</a:t>
            </a:r>
          </a:p>
        </p:txBody>
      </p:sp>
      <p:sp>
        <p:nvSpPr>
          <p:cNvPr id="7" name="文本框 6">
            <a:extLst>
              <a:ext uri="{FF2B5EF4-FFF2-40B4-BE49-F238E27FC236}">
                <a16:creationId xmlns:a16="http://schemas.microsoft.com/office/drawing/2014/main" id="{5CB76DF5-6129-4FD2-96CB-26E678ED573E}"/>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利润空间</a:t>
            </a:r>
          </a:p>
        </p:txBody>
      </p:sp>
      <p:sp>
        <p:nvSpPr>
          <p:cNvPr id="8" name="文本框 7">
            <a:extLst>
              <a:ext uri="{FF2B5EF4-FFF2-40B4-BE49-F238E27FC236}">
                <a16:creationId xmlns:a16="http://schemas.microsoft.com/office/drawing/2014/main" id="{83ABD320-490A-4FE0-ACAB-8680E9271450}"/>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组织灵活性</a:t>
            </a:r>
          </a:p>
        </p:txBody>
      </p:sp>
      <p:sp>
        <p:nvSpPr>
          <p:cNvPr id="9" name="矩形 8">
            <a:extLst>
              <a:ext uri="{FF2B5EF4-FFF2-40B4-BE49-F238E27FC236}">
                <a16:creationId xmlns:a16="http://schemas.microsoft.com/office/drawing/2014/main" id="{7E7CC437-F212-494C-95B2-02DD99319F7B}"/>
              </a:ext>
            </a:extLst>
          </p:cNvPr>
          <p:cNvSpPr>
            <a:spLocks noChangeAspect="1"/>
          </p:cNvSpPr>
          <p:nvPr>
            <p:custDataLst>
              <p:tags r:id="rId7"/>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9BA3A024-662E-4904-BF07-EEF759F33C10}"/>
              </a:ext>
            </a:extLst>
          </p:cNvPr>
          <p:cNvSpPr>
            <a:spLocks noChangeAspect="1"/>
          </p:cNvSpPr>
          <p:nvPr>
            <p:custDataLst>
              <p:tags r:id="rId8"/>
            </p:custDataLst>
          </p:nvPr>
        </p:nvSpPr>
        <p:spPr>
          <a:xfrm>
            <a:off x="11144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AB7A61F9-EE3A-4A0E-86FF-F5443C934711}"/>
              </a:ext>
            </a:extLst>
          </p:cNvPr>
          <p:cNvSpPr>
            <a:spLocks noChangeAspect="1"/>
          </p:cNvSpPr>
          <p:nvPr>
            <p:custDataLst>
              <p:tags r:id="rId9"/>
            </p:custDataLst>
          </p:nvPr>
        </p:nvSpPr>
        <p:spPr>
          <a:xfrm>
            <a:off x="1114425" y="45648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52CF9585-6475-414D-A900-AA569C2B6E6F}"/>
              </a:ext>
            </a:extLst>
          </p:cNvPr>
          <p:cNvSpPr>
            <a:spLocks noChangeAspect="1"/>
          </p:cNvSpPr>
          <p:nvPr>
            <p:custDataLst>
              <p:tags r:id="rId10"/>
            </p:custDataLst>
          </p:nvPr>
        </p:nvSpPr>
        <p:spPr>
          <a:xfrm>
            <a:off x="11144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FA8359A1-7E20-4E74-BF6D-C0C595210A6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688E56DA-C1F4-4B77-8CA7-1D18AE9769A6}"/>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09E05B0B-E723-4DAD-9587-DE804BA8AAC5}"/>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548B7949-F7E2-47F0-B6E8-DF0F8F88A3B9}"/>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52C82AA9-6407-45F2-95FD-E0BDD387AFB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7A8F52A1-585F-41E7-BEA1-8F40FCB12834}"/>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471C594D-B865-4BA5-ACEB-D0F166CEF2D8}"/>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861428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D1BE2BC-AE54-4128-A20B-F9F2D28EB2E5}"/>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影响并启发了云计算关键特征的主要技术创新包括：</a:t>
            </a:r>
          </a:p>
        </p:txBody>
      </p:sp>
      <p:sp>
        <p:nvSpPr>
          <p:cNvPr id="5" name="文本框 4">
            <a:extLst>
              <a:ext uri="{FF2B5EF4-FFF2-40B4-BE49-F238E27FC236}">
                <a16:creationId xmlns:a16="http://schemas.microsoft.com/office/drawing/2014/main" id="{07F14E38-E690-4975-A647-2E1BC41FFCC5}"/>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集群技术</a:t>
            </a:r>
          </a:p>
        </p:txBody>
      </p:sp>
      <p:sp>
        <p:nvSpPr>
          <p:cNvPr id="6" name="文本框 5">
            <a:extLst>
              <a:ext uri="{FF2B5EF4-FFF2-40B4-BE49-F238E27FC236}">
                <a16:creationId xmlns:a16="http://schemas.microsoft.com/office/drawing/2014/main" id="{AC12CE4C-A69F-46FC-8EAE-2894CF468437}"/>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并行计算</a:t>
            </a:r>
          </a:p>
        </p:txBody>
      </p:sp>
      <p:sp>
        <p:nvSpPr>
          <p:cNvPr id="7" name="文本框 6">
            <a:extLst>
              <a:ext uri="{FF2B5EF4-FFF2-40B4-BE49-F238E27FC236}">
                <a16:creationId xmlns:a16="http://schemas.microsoft.com/office/drawing/2014/main" id="{FEE1A798-EAD9-49A1-9D72-9772D18B14A7}"/>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网格计算</a:t>
            </a:r>
          </a:p>
        </p:txBody>
      </p:sp>
      <p:sp>
        <p:nvSpPr>
          <p:cNvPr id="8" name="文本框 7">
            <a:extLst>
              <a:ext uri="{FF2B5EF4-FFF2-40B4-BE49-F238E27FC236}">
                <a16:creationId xmlns:a16="http://schemas.microsoft.com/office/drawing/2014/main" id="{A4EF7AA1-BD69-48FB-AD72-79D15F448F53}"/>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传统虚拟化技术</a:t>
            </a:r>
          </a:p>
        </p:txBody>
      </p:sp>
      <p:sp>
        <p:nvSpPr>
          <p:cNvPr id="9" name="矩形 8">
            <a:extLst>
              <a:ext uri="{FF2B5EF4-FFF2-40B4-BE49-F238E27FC236}">
                <a16:creationId xmlns:a16="http://schemas.microsoft.com/office/drawing/2014/main" id="{1982BB09-C949-401B-B997-B7996EDE0F56}"/>
              </a:ext>
            </a:extLst>
          </p:cNvPr>
          <p:cNvSpPr>
            <a:spLocks noChangeAspect="1"/>
          </p:cNvSpPr>
          <p:nvPr>
            <p:custDataLst>
              <p:tags r:id="rId7"/>
            </p:custDataLst>
          </p:nvPr>
        </p:nvSpPr>
        <p:spPr>
          <a:xfrm>
            <a:off x="1114425" y="2850356"/>
            <a:ext cx="514350" cy="514350"/>
          </a:xfrm>
          <a:prstGeom prst="rect">
            <a:avLst/>
          </a:prstGeom>
          <a:solidFill>
            <a:schemeClr val="bg1">
              <a:lumMod val="50000"/>
            </a:scheme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9B133AAB-D929-4651-BDE3-9C4A8E96551D}"/>
              </a:ext>
            </a:extLst>
          </p:cNvPr>
          <p:cNvSpPr>
            <a:spLocks noChangeAspect="1"/>
          </p:cNvSpPr>
          <p:nvPr>
            <p:custDataLst>
              <p:tags r:id="rId8"/>
            </p:custDataLst>
          </p:nvPr>
        </p:nvSpPr>
        <p:spPr>
          <a:xfrm>
            <a:off x="1114425" y="3707606"/>
            <a:ext cx="514350" cy="514350"/>
          </a:xfrm>
          <a:prstGeom prst="rect">
            <a:avLst/>
          </a:prstGeom>
          <a:solidFill>
            <a:schemeClr val="bg1">
              <a:lumMod val="50000"/>
            </a:scheme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E50DC1B5-31FE-40AD-90BD-2903E1A8ED8C}"/>
              </a:ext>
            </a:extLst>
          </p:cNvPr>
          <p:cNvSpPr>
            <a:spLocks noChangeAspect="1"/>
          </p:cNvSpPr>
          <p:nvPr>
            <p:custDataLst>
              <p:tags r:id="rId9"/>
            </p:custDataLst>
          </p:nvPr>
        </p:nvSpPr>
        <p:spPr>
          <a:xfrm>
            <a:off x="1114425" y="4564856"/>
            <a:ext cx="514350" cy="514350"/>
          </a:xfrm>
          <a:prstGeom prst="rect">
            <a:avLst/>
          </a:prstGeom>
          <a:solidFill>
            <a:schemeClr val="bg1">
              <a:lumMod val="50000"/>
            </a:scheme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B5ECC757-F736-4E26-8B63-2D11AD9BD7F4}"/>
              </a:ext>
            </a:extLst>
          </p:cNvPr>
          <p:cNvSpPr>
            <a:spLocks noChangeAspect="1"/>
          </p:cNvSpPr>
          <p:nvPr>
            <p:custDataLst>
              <p:tags r:id="rId10"/>
            </p:custDataLst>
          </p:nvPr>
        </p:nvSpPr>
        <p:spPr>
          <a:xfrm>
            <a:off x="1114425" y="5422106"/>
            <a:ext cx="514350" cy="514350"/>
          </a:xfrm>
          <a:prstGeom prst="rect">
            <a:avLst/>
          </a:prstGeom>
          <a:solidFill>
            <a:schemeClr val="bg1">
              <a:lumMod val="50000"/>
            </a:schemeClr>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BAC29218-1D0D-4F16-9DE5-3ACD72C114C3}"/>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B67ECDE1-F06B-47C6-A0B9-8428D774E4D8}"/>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82B37035-7A35-40EB-812C-8AE6DE9E5F3D}"/>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3BCBE9F6-E942-4972-ABCA-B83F131C225A}"/>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EAB416E5-6447-459A-B22B-5A4D5CE1693C}"/>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39B8BF67-2D13-4239-B5C7-82965A9F4A6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0685DEA5-B737-43A7-8DF8-75D2BE8819D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58453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D1BE2BC-AE54-4128-A20B-F9F2D28EB2E5}"/>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影响并启发了云计算关键特征的主要技术创新包括：</a:t>
            </a:r>
          </a:p>
        </p:txBody>
      </p:sp>
      <p:sp>
        <p:nvSpPr>
          <p:cNvPr id="5" name="文本框 4">
            <a:extLst>
              <a:ext uri="{FF2B5EF4-FFF2-40B4-BE49-F238E27FC236}">
                <a16:creationId xmlns:a16="http://schemas.microsoft.com/office/drawing/2014/main" id="{07F14E38-E690-4975-A647-2E1BC41FFCC5}"/>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集群技术</a:t>
            </a:r>
          </a:p>
        </p:txBody>
      </p:sp>
      <p:sp>
        <p:nvSpPr>
          <p:cNvPr id="6" name="文本框 5">
            <a:extLst>
              <a:ext uri="{FF2B5EF4-FFF2-40B4-BE49-F238E27FC236}">
                <a16:creationId xmlns:a16="http://schemas.microsoft.com/office/drawing/2014/main" id="{AC12CE4C-A69F-46FC-8EAE-2894CF468437}"/>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并行计算</a:t>
            </a:r>
          </a:p>
        </p:txBody>
      </p:sp>
      <p:sp>
        <p:nvSpPr>
          <p:cNvPr id="7" name="文本框 6">
            <a:extLst>
              <a:ext uri="{FF2B5EF4-FFF2-40B4-BE49-F238E27FC236}">
                <a16:creationId xmlns:a16="http://schemas.microsoft.com/office/drawing/2014/main" id="{FEE1A798-EAD9-49A1-9D72-9772D18B14A7}"/>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网格计算</a:t>
            </a:r>
          </a:p>
        </p:txBody>
      </p:sp>
      <p:sp>
        <p:nvSpPr>
          <p:cNvPr id="8" name="文本框 7">
            <a:extLst>
              <a:ext uri="{FF2B5EF4-FFF2-40B4-BE49-F238E27FC236}">
                <a16:creationId xmlns:a16="http://schemas.microsoft.com/office/drawing/2014/main" id="{A4EF7AA1-BD69-48FB-AD72-79D15F448F53}"/>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传统虚拟化技术</a:t>
            </a:r>
          </a:p>
        </p:txBody>
      </p:sp>
      <p:sp>
        <p:nvSpPr>
          <p:cNvPr id="9" name="矩形 8">
            <a:extLst>
              <a:ext uri="{FF2B5EF4-FFF2-40B4-BE49-F238E27FC236}">
                <a16:creationId xmlns:a16="http://schemas.microsoft.com/office/drawing/2014/main" id="{1982BB09-C949-401B-B997-B7996EDE0F56}"/>
              </a:ext>
            </a:extLst>
          </p:cNvPr>
          <p:cNvSpPr>
            <a:spLocks noChangeAspect="1"/>
          </p:cNvSpPr>
          <p:nvPr>
            <p:custDataLst>
              <p:tags r:id="rId7"/>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9B133AAB-D929-4651-BDE3-9C4A8E96551D}"/>
              </a:ext>
            </a:extLst>
          </p:cNvPr>
          <p:cNvSpPr>
            <a:spLocks noChangeAspect="1"/>
          </p:cNvSpPr>
          <p:nvPr>
            <p:custDataLst>
              <p:tags r:id="rId8"/>
            </p:custDataLst>
          </p:nvPr>
        </p:nvSpPr>
        <p:spPr>
          <a:xfrm>
            <a:off x="1114425" y="370760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E50DC1B5-31FE-40AD-90BD-2903E1A8ED8C}"/>
              </a:ext>
            </a:extLst>
          </p:cNvPr>
          <p:cNvSpPr>
            <a:spLocks noChangeAspect="1"/>
          </p:cNvSpPr>
          <p:nvPr>
            <p:custDataLst>
              <p:tags r:id="rId9"/>
            </p:custDataLst>
          </p:nvPr>
        </p:nvSpPr>
        <p:spPr>
          <a:xfrm>
            <a:off x="11144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B5ECC757-F736-4E26-8B63-2D11AD9BD7F4}"/>
              </a:ext>
            </a:extLst>
          </p:cNvPr>
          <p:cNvSpPr>
            <a:spLocks noChangeAspect="1"/>
          </p:cNvSpPr>
          <p:nvPr>
            <p:custDataLst>
              <p:tags r:id="rId10"/>
            </p:custDataLst>
          </p:nvPr>
        </p:nvSpPr>
        <p:spPr>
          <a:xfrm>
            <a:off x="11144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BAC29218-1D0D-4F16-9DE5-3ACD72C114C3}"/>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B67ECDE1-F06B-47C6-A0B9-8428D774E4D8}"/>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82B37035-7A35-40EB-812C-8AE6DE9E5F3D}"/>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3BCBE9F6-E942-4972-ABCA-B83F131C225A}"/>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EAB416E5-6447-459A-B22B-5A4D5CE1693C}"/>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39B8BF67-2D13-4239-B5C7-82965A9F4A6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0685DEA5-B737-43A7-8DF8-75D2BE8819D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61135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1.2.1 </a:t>
            </a:r>
            <a:r>
              <a:rPr lang="zh-CN" altLang="en-US" sz="3200" dirty="0">
                <a:solidFill>
                  <a:srgbClr val="0000FF"/>
                </a:solidFill>
                <a:latin typeface="微软雅黑" panose="020B0503020204020204" pitchFamily="34" charset="-122"/>
                <a:ea typeface="微软雅黑" panose="020B0503020204020204" pitchFamily="34" charset="-122"/>
              </a:rPr>
              <a:t>云计算的概念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42566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1.2 </a:t>
            </a:r>
            <a:r>
              <a:rPr lang="zh-CN" altLang="en-US" dirty="0">
                <a:solidFill>
                  <a:schemeClr val="bg1"/>
                </a:solidFill>
                <a:latin typeface="微软雅黑" panose="020B0503020204020204" pitchFamily="34" charset="-122"/>
                <a:ea typeface="微软雅黑" panose="020B0503020204020204" pitchFamily="34" charset="-122"/>
              </a:rPr>
              <a:t>云计算的基础知识</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550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用户视角：</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云计算是由第三方通过互联网提供的计算服务，用户只需关心云所提供的服务。</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云计算平台提供用户亟需的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硬件服务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软件服务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数据资源服务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，而且还能向用户提供</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可配置的平台服务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用户按需向平台提交自己的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硬件配置</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软件安装</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数据访问</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及</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其他计算需求</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支付</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一定的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费用</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后即可使用。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云计算提供商视角：</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解决三个实质问题</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大规模问题</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）云计算由数据中心支持，其聚集大量计算资源；（</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）云计算也能够支撑大规模的、互联网级别的数据和应用。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低成本问题</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：给客户带来成本上的优势。</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服务运营问题</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：通过无差别的存储计算能力提供公共基础服务，服务运营的本质是按量付费、弹性扩展，并解决多租户环境的安全问题。</a:t>
            </a:r>
          </a:p>
        </p:txBody>
      </p:sp>
    </p:spTree>
    <p:extLst>
      <p:ext uri="{BB962C8B-B14F-4D97-AF65-F5344CB8AC3E}">
        <p14:creationId xmlns:p14="http://schemas.microsoft.com/office/powerpoint/2010/main" val="13920444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云计算课程</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a:t>
            </a:fld>
            <a:endParaRPr lang="en-US" dirty="0"/>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935596" y="1574646"/>
            <a:ext cx="7380820" cy="25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介绍云计算概念、技术与架构</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通过实验了解常用软件和算法</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考核方式：考试卷面</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50%</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平时成绩</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50%</a:t>
            </a:r>
          </a:p>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平时：课堂 </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作业 </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实验</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疫情期间注意事项：严格遵守相关规定</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3240799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1.2.1 </a:t>
            </a:r>
            <a:r>
              <a:rPr lang="zh-CN" altLang="en-US" sz="3200" dirty="0">
                <a:solidFill>
                  <a:srgbClr val="0000FF"/>
                </a:solidFill>
                <a:latin typeface="微软雅黑" panose="020B0503020204020204" pitchFamily="34" charset="-122"/>
                <a:ea typeface="微软雅黑" panose="020B0503020204020204" pitchFamily="34" charset="-122"/>
              </a:rPr>
              <a:t>云计算的概念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42566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1.2 </a:t>
            </a:r>
            <a:r>
              <a:rPr lang="zh-CN" altLang="en-US" dirty="0">
                <a:solidFill>
                  <a:schemeClr val="bg1"/>
                </a:solidFill>
                <a:latin typeface="微软雅黑" panose="020B0503020204020204" pitchFamily="34" charset="-122"/>
                <a:ea typeface="微软雅黑" panose="020B0503020204020204" pitchFamily="34" charset="-122"/>
              </a:rPr>
              <a:t>云计算的基础知识</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5712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平台技术角度：</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云计算聚集了多种技术。</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从计算角度</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：云计算是由一组内部互联的物理服务器组成的并行和分布式计算系统，该系统能够根据服务提供商和客户之间协商好的服务等级协议动态提供计算资源。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从服务角度</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：云计算通过互联网提供弹性的硬件、软件和数据服务，它以社会化服务的形式呈现。基础设施即服务</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平台即服务</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(IaaS/PaaS)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提供商对客户提供数据中心的硬件、平台和软件服务，软件即服务</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(SaaS)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提供商通过互联网以服务的形式给终端用户交付应用软件。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从存储角度</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：云计算将信息永久存储在云上的服务器中，客户端只是使用时缓存。</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从配置角度</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是以付费使用的形式向用户提供各种服务的分布式计算系统，其本质是一个对虚拟化的计算和存储资源池进行动态部署、分配、实时监控，从而向用户提供满足要求的计算服务、数据存储服务、平台服务的系统。</a:t>
            </a:r>
          </a:p>
        </p:txBody>
      </p:sp>
    </p:spTree>
    <p:extLst>
      <p:ext uri="{BB962C8B-B14F-4D97-AF65-F5344CB8AC3E}">
        <p14:creationId xmlns:p14="http://schemas.microsoft.com/office/powerpoint/2010/main" val="3983804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1.2.2 </a:t>
            </a:r>
            <a:r>
              <a:rPr lang="zh-CN" altLang="en-US" sz="3200" dirty="0">
                <a:solidFill>
                  <a:srgbClr val="0000FF"/>
                </a:solidFill>
                <a:latin typeface="微软雅黑" panose="020B0503020204020204" pitchFamily="34" charset="-122"/>
                <a:ea typeface="微软雅黑" panose="020B0503020204020204" pitchFamily="34" charset="-122"/>
              </a:rPr>
              <a:t>云计算的基本术语</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42566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1.2 </a:t>
            </a:r>
            <a:r>
              <a:rPr lang="zh-CN" altLang="en-US" dirty="0">
                <a:solidFill>
                  <a:schemeClr val="bg1"/>
                </a:solidFill>
                <a:latin typeface="微软雅黑" panose="020B0503020204020204" pitchFamily="34" charset="-122"/>
                <a:ea typeface="微软雅黑" panose="020B0503020204020204" pitchFamily="34" charset="-122"/>
              </a:rPr>
              <a:t>云计算的基础知识</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4324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资源（</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IT Resource</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：指一个与</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相关的物理或虚拟的事物。</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可以是基于</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软件</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的，比如虚拟服务器或定制软件程序。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可以是基于</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硬件</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的，比如物理服务器或网络设备。</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企业内部的（</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on-premise</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：指不基于云的可控的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环境内部的</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一个内部的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资源可以访问一个基于云的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资源，并与之交互。</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一个内部的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资源可以被迁移到云中，从而成为一个基于云的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资源既可以冗余部署在内部环境中，也可以在云环境中。</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云用户</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：使用基于云的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资源的一方。</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云提供者</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：提供基于云的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资源的一方。</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387188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1.2.2 </a:t>
            </a:r>
            <a:r>
              <a:rPr lang="zh-CN" altLang="en-US" sz="3200" dirty="0">
                <a:solidFill>
                  <a:srgbClr val="0000FF"/>
                </a:solidFill>
                <a:latin typeface="微软雅黑" panose="020B0503020204020204" pitchFamily="34" charset="-122"/>
                <a:ea typeface="微软雅黑" panose="020B0503020204020204" pitchFamily="34" charset="-122"/>
              </a:rPr>
              <a:t>云计算的基本术语</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42566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1.2 </a:t>
            </a:r>
            <a:r>
              <a:rPr lang="zh-CN" altLang="en-US" dirty="0">
                <a:solidFill>
                  <a:schemeClr val="bg1"/>
                </a:solidFill>
                <a:latin typeface="微软雅黑" panose="020B0503020204020204" pitchFamily="34" charset="-122"/>
                <a:ea typeface="微软雅黑" panose="020B0503020204020204" pitchFamily="34" charset="-122"/>
              </a:rPr>
              <a:t>云计算的基础知识</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504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可扩展性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：指</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资源可以处理增加或减少的使用需求的能力。</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水平扩展</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(horizontal scaling)</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：指分配和释放</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资源，其中分配资源称为向外扩展</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(scaling out)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，释放资源称为向内扩展</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(scaling in)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垂直扩展</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(vertical scaling)</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：指现有</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资源被具有更大或更小容量的资源代替，分别称为向上</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(scaling up)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扩展和向下</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(scaling down)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扩展。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云服务</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(cloud service)</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：指任何可以通过云远程访问的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并非云中所有</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资源都可以被远程访问，比如云中的数据库或物理服务器只能被本云的其它</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资源访问。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公开发布的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可以专门部署为允许远程客户访问。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云服务用户</a:t>
            </a: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(cloud service consumer)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：是一个临时的运行时角色，由访问云服务的软件程序承担。</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3801563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1.3.1 </a:t>
            </a:r>
            <a:r>
              <a:rPr lang="zh-CN" altLang="en-US" sz="3200" dirty="0">
                <a:solidFill>
                  <a:srgbClr val="0000FF"/>
                </a:solidFill>
                <a:latin typeface="微软雅黑" panose="020B0503020204020204" pitchFamily="34" charset="-122"/>
                <a:ea typeface="微软雅黑" panose="020B0503020204020204" pitchFamily="34" charset="-122"/>
              </a:rPr>
              <a:t>降低的投资与成比例的开销</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 </a:t>
            </a:r>
            <a:r>
              <a:rPr lang="zh-CN" altLang="en-US" dirty="0">
                <a:solidFill>
                  <a:schemeClr val="bg1"/>
                </a:solidFill>
                <a:latin typeface="微软雅黑" panose="020B0503020204020204" pitchFamily="34" charset="-122"/>
                <a:ea typeface="微软雅黑" panose="020B0503020204020204" pitchFamily="34" charset="-122"/>
              </a:rPr>
              <a:t>目标与收益</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4786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投资理念</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：减少或者彻底消除前期的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投资，也就是软硬件的采购和拥有成本。</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成比例的成本</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(proportional cost)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：使用可测的运营支出，代替预期资本投入。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企业从小规模开始，根据需求相应的增加</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资源配置。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减少前期投资可以使资本用于核心业务投资。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云用户能获得的可测收益</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可以短期按需访问按使用付费的计算资源，并在不需要时释放这些资源。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感觉上在需要时可以获得无限的计算资源，因此减少了资源供给的需求。</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可以细粒度的增加或者删除</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资源，比如按照</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1G</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的幅度增减存储空间。</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基础设施抽象化，应用不会与设备或位置绑定，可以在需要时方便的迁移。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319906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5E7ED0-53C3-420C-BFCE-65966657CD78}"/>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思考：云计算中，</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台服务器使用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小时，与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台服务器使用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小时，耗费是否相同？</a:t>
            </a:r>
          </a:p>
        </p:txBody>
      </p:sp>
      <p:sp>
        <p:nvSpPr>
          <p:cNvPr id="5" name="文本框 4">
            <a:extLst>
              <a:ext uri="{FF2B5EF4-FFF2-40B4-BE49-F238E27FC236}">
                <a16:creationId xmlns:a16="http://schemas.microsoft.com/office/drawing/2014/main" id="{861DF8EF-3DE3-4A16-B498-00D08980E8C0}"/>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相同</a:t>
            </a:r>
          </a:p>
        </p:txBody>
      </p:sp>
      <p:sp>
        <p:nvSpPr>
          <p:cNvPr id="6" name="文本框 5">
            <a:extLst>
              <a:ext uri="{FF2B5EF4-FFF2-40B4-BE49-F238E27FC236}">
                <a16:creationId xmlns:a16="http://schemas.microsoft.com/office/drawing/2014/main" id="{5172D412-ED6A-4657-9A64-6D3E68AC438F}"/>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不同</a:t>
            </a:r>
          </a:p>
        </p:txBody>
      </p:sp>
      <p:sp>
        <p:nvSpPr>
          <p:cNvPr id="9" name="椭圆 8">
            <a:extLst>
              <a:ext uri="{FF2B5EF4-FFF2-40B4-BE49-F238E27FC236}">
                <a16:creationId xmlns:a16="http://schemas.microsoft.com/office/drawing/2014/main" id="{33AF2AF1-897E-4FE3-AD97-60D395231E8E}"/>
              </a:ext>
            </a:extLst>
          </p:cNvPr>
          <p:cNvSpPr>
            <a:spLocks noChangeAspect="1"/>
          </p:cNvSpPr>
          <p:nvPr>
            <p:custDataLst>
              <p:tags r:id="rId5"/>
            </p:custDataLst>
          </p:nvPr>
        </p:nvSpPr>
        <p:spPr>
          <a:xfrm>
            <a:off x="11144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1E9A81E6-F140-4276-9FE7-4CAB95422B6F}"/>
              </a:ext>
            </a:extLst>
          </p:cNvPr>
          <p:cNvSpPr>
            <a:spLocks noChangeAspect="1"/>
          </p:cNvSpPr>
          <p:nvPr>
            <p:custDataLst>
              <p:tags r:id="rId6"/>
            </p:custDataLst>
          </p:nvPr>
        </p:nvSpPr>
        <p:spPr>
          <a:xfrm>
            <a:off x="11144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21927E1-B6AD-4CAB-A912-BEA5B9B16BBB}"/>
              </a:ext>
            </a:extLst>
          </p:cNvPr>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1918CCBC-A4C7-4CC1-B6F2-1084140CDAFE}"/>
              </a:ext>
            </a:extLst>
          </p:cNvPr>
          <p:cNvGrpSpPr/>
          <p:nvPr>
            <p:custDataLst>
              <p:tags r:id="rId8"/>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82A4A372-FBE3-423C-A953-62B86C1CFC37}"/>
                </a:ext>
              </a:extLst>
            </p:cNvPr>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355003D2-4BFB-40DE-BA59-A1EAF1B5686B}"/>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518E2BF5-A2E7-404D-9A37-38649996708C}"/>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0C143EFA-5B3F-4D2C-BDAF-D4D6BC312588}"/>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97A5A083-AF1D-4659-AF36-D0B33CBE2620}"/>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54791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5E7ED0-53C3-420C-BFCE-65966657CD78}"/>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思考：云计算中，</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台服务器使用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小时，与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台服务器使用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小时，耗费是否相同？</a:t>
            </a:r>
          </a:p>
        </p:txBody>
      </p:sp>
      <p:sp>
        <p:nvSpPr>
          <p:cNvPr id="5" name="文本框 4">
            <a:extLst>
              <a:ext uri="{FF2B5EF4-FFF2-40B4-BE49-F238E27FC236}">
                <a16:creationId xmlns:a16="http://schemas.microsoft.com/office/drawing/2014/main" id="{861DF8EF-3DE3-4A16-B498-00D08980E8C0}"/>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相同</a:t>
            </a:r>
          </a:p>
        </p:txBody>
      </p:sp>
      <p:sp>
        <p:nvSpPr>
          <p:cNvPr id="6" name="文本框 5">
            <a:extLst>
              <a:ext uri="{FF2B5EF4-FFF2-40B4-BE49-F238E27FC236}">
                <a16:creationId xmlns:a16="http://schemas.microsoft.com/office/drawing/2014/main" id="{5172D412-ED6A-4657-9A64-6D3E68AC438F}"/>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不同</a:t>
            </a:r>
          </a:p>
        </p:txBody>
      </p:sp>
      <p:sp>
        <p:nvSpPr>
          <p:cNvPr id="9" name="椭圆 8">
            <a:extLst>
              <a:ext uri="{FF2B5EF4-FFF2-40B4-BE49-F238E27FC236}">
                <a16:creationId xmlns:a16="http://schemas.microsoft.com/office/drawing/2014/main" id="{33AF2AF1-897E-4FE3-AD97-60D395231E8E}"/>
              </a:ext>
            </a:extLst>
          </p:cNvPr>
          <p:cNvSpPr>
            <a:spLocks noChangeAspect="1"/>
          </p:cNvSpPr>
          <p:nvPr>
            <p:custDataLst>
              <p:tags r:id="rId5"/>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1E9A81E6-F140-4276-9FE7-4CAB95422B6F}"/>
              </a:ext>
            </a:extLst>
          </p:cNvPr>
          <p:cNvSpPr>
            <a:spLocks noChangeAspect="1"/>
          </p:cNvSpPr>
          <p:nvPr>
            <p:custDataLst>
              <p:tags r:id="rId6"/>
            </p:custDataLst>
          </p:nvPr>
        </p:nvSpPr>
        <p:spPr>
          <a:xfrm>
            <a:off x="11144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21927E1-B6AD-4CAB-A912-BEA5B9B16BBB}"/>
              </a:ext>
            </a:extLst>
          </p:cNvPr>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1918CCBC-A4C7-4CC1-B6F2-1084140CDAFE}"/>
              </a:ext>
            </a:extLst>
          </p:cNvPr>
          <p:cNvGrpSpPr/>
          <p:nvPr>
            <p:custDataLst>
              <p:tags r:id="rId8"/>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82A4A372-FBE3-423C-A953-62B86C1CFC37}"/>
                </a:ext>
              </a:extLst>
            </p:cNvPr>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355003D2-4BFB-40DE-BA59-A1EAF1B5686B}"/>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518E2BF5-A2E7-404D-9A37-38649996708C}"/>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0C143EFA-5B3F-4D2C-BDAF-D4D6BC312588}"/>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97A5A083-AF1D-4659-AF36-D0B33CBE2620}"/>
              </a:ext>
            </a:extLst>
          </p:cNvPr>
          <p:cNvPicPr>
            <a:picLocks/>
          </p:cNvPicPr>
          <p:nvPr>
            <p:custDataLst>
              <p:tags r:id="rId9"/>
            </p:custDataLst>
          </p:nvPr>
        </p:nvPicPr>
        <p:blipFill>
          <a:blip r:embed="rId16">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36294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1.3.2 </a:t>
            </a:r>
            <a:r>
              <a:rPr lang="zh-CN" altLang="en-US" sz="3200" dirty="0">
                <a:solidFill>
                  <a:srgbClr val="0000FF"/>
                </a:solidFill>
                <a:latin typeface="微软雅黑" panose="020B0503020204020204" pitchFamily="34" charset="-122"/>
                <a:ea typeface="微软雅黑" panose="020B0503020204020204" pitchFamily="34" charset="-122"/>
              </a:rPr>
              <a:t>提高的可扩展性</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 </a:t>
            </a:r>
            <a:r>
              <a:rPr lang="zh-CN" altLang="en-US" dirty="0">
                <a:solidFill>
                  <a:schemeClr val="bg1"/>
                </a:solidFill>
                <a:latin typeface="微软雅黑" panose="020B0503020204020204" pitchFamily="34" charset="-122"/>
                <a:ea typeface="微软雅黑" panose="020B0503020204020204" pitchFamily="34" charset="-122"/>
              </a:rPr>
              <a:t>目标与收益</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3219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提高的可扩展性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云用户可以根据处理需求的波动和峰值，自动或手动地扩展其云</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处理需求减少时，自动或手动地释放其云</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提供可灵活扩展的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资源是云固有的、天生的特性，该特性与成比例的成本收益直接相关。</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资源总是可以满足和实现不可预知的用户需求，避免在使用需求达到阈值时可能出现的损失。</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088E2BF4-F44A-4496-872F-51265502FC35}"/>
              </a:ext>
            </a:extLst>
          </p:cNvPr>
          <p:cNvPicPr>
            <a:picLocks noChangeAspect="1"/>
          </p:cNvPicPr>
          <p:nvPr/>
        </p:nvPicPr>
        <p:blipFill>
          <a:blip r:embed="rId3"/>
          <a:stretch>
            <a:fillRect/>
          </a:stretch>
        </p:blipFill>
        <p:spPr>
          <a:xfrm>
            <a:off x="5033952" y="4331667"/>
            <a:ext cx="2847996" cy="2205054"/>
          </a:xfrm>
          <a:prstGeom prst="rect">
            <a:avLst/>
          </a:prstGeom>
        </p:spPr>
      </p:pic>
    </p:spTree>
    <p:extLst>
      <p:ext uri="{BB962C8B-B14F-4D97-AF65-F5344CB8AC3E}">
        <p14:creationId xmlns:p14="http://schemas.microsoft.com/office/powerpoint/2010/main" val="221328530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1.3.3 </a:t>
            </a:r>
            <a:r>
              <a:rPr lang="zh-CN" altLang="en-US" sz="3200" dirty="0">
                <a:solidFill>
                  <a:srgbClr val="0000FF"/>
                </a:solidFill>
                <a:latin typeface="微软雅黑" panose="020B0503020204020204" pitchFamily="34" charset="-122"/>
                <a:ea typeface="微软雅黑" panose="020B0503020204020204" pitchFamily="34" charset="-122"/>
              </a:rPr>
              <a:t>可用性和可靠性</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 </a:t>
            </a:r>
            <a:r>
              <a:rPr lang="zh-CN" altLang="en-US" dirty="0">
                <a:solidFill>
                  <a:schemeClr val="bg1"/>
                </a:solidFill>
                <a:latin typeface="微软雅黑" panose="020B0503020204020204" pitchFamily="34" charset="-122"/>
                <a:ea typeface="微软雅黑" panose="020B0503020204020204" pitchFamily="34" charset="-122"/>
              </a:rPr>
              <a:t>目标与收益</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349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提高的可用性和可靠性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资源的可用性和可靠性都与企业利益直接相关：</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Wingdings" panose="05000000000000000000" pitchFamily="2" charset="2"/>
              <a:buChar char="Ø"/>
            </a:pP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停机限制了</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资源为用户服务的时间，也限制了其产生收益的能力。</a:t>
            </a:r>
            <a:endPar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Wingdings" panose="05000000000000000000" pitchFamily="2" charset="2"/>
              <a:buChar char="Ø"/>
            </a:pP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使用高峰期，没有立即纠错的运行故障，不仅无法响应用户需求，还会降低用户信心。</a:t>
            </a:r>
            <a:endPar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云计算提高可用性和可靠性：</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Wingdings" panose="05000000000000000000" pitchFamily="2" charset="2"/>
              <a:buChar char="Ø"/>
            </a:pP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可用性更高的</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资源具有更长的可访问时间，云提供者通常提供“可恢复”的</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资源，以便能够保证高水平的可用性。</a:t>
            </a:r>
            <a:endPar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Wingdings" panose="05000000000000000000" pitchFamily="2" charset="2"/>
              <a:buChar char="Ø"/>
            </a:pP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具有更强可靠性的</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资源能更好的避免意外情况，或从中更快恢复。</a:t>
            </a:r>
            <a:endPar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097683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 </a:t>
            </a:r>
            <a:r>
              <a:rPr lang="zh-CN" altLang="en-US" sz="3200" dirty="0">
                <a:solidFill>
                  <a:srgbClr val="0000FF"/>
                </a:solidFill>
                <a:latin typeface="微软雅黑" panose="020B0503020204020204" pitchFamily="34" charset="-122"/>
                <a:ea typeface="微软雅黑" panose="020B0503020204020204" pitchFamily="34" charset="-122"/>
              </a:rPr>
              <a:t>小结</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 </a:t>
            </a:r>
            <a:r>
              <a:rPr lang="zh-CN" altLang="en-US" dirty="0">
                <a:solidFill>
                  <a:schemeClr val="bg1"/>
                </a:solidFill>
                <a:latin typeface="微软雅黑" panose="020B0503020204020204" pitchFamily="34" charset="-122"/>
                <a:ea typeface="微软雅黑" panose="020B0503020204020204" pitchFamily="34" charset="-122"/>
              </a:rPr>
              <a:t>目标与收益</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347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云环境由相当广泛的基础设施组成，提供了“按使用付费”模式租赁的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资源池，即</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资源仅根据实际使用情况付费。与相同的企业内部环境相比，云具备减少初期投资，以及与可测使用情况成正比的运营成本的能力。</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扩展</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资源是云的固有能力，这能让使用云的企业适应无法预测的使用变化，不会因为受限于预设的阈值而拒绝用户请求。相反，按需减少资源扩展也是云的一个功能，它直接与成比例的成本收益相关。</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利用云环境使</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资源变的高度可用和可靠，企业能向用户提供更高的服务质量保证，同时，还能进一步降低或避免出现意外运行故障时可能带来的损失。</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9784602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02A3402-83D8-4989-B9CD-85B28F082E5B}"/>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以下属于云计算收益的是：</a:t>
            </a:r>
          </a:p>
        </p:txBody>
      </p:sp>
      <p:sp>
        <p:nvSpPr>
          <p:cNvPr id="5" name="文本框 4">
            <a:extLst>
              <a:ext uri="{FF2B5EF4-FFF2-40B4-BE49-F238E27FC236}">
                <a16:creationId xmlns:a16="http://schemas.microsoft.com/office/drawing/2014/main" id="{8C7998A2-F744-4DC6-8E29-2D456C2E6623}"/>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降低成本</a:t>
            </a:r>
          </a:p>
        </p:txBody>
      </p:sp>
      <p:sp>
        <p:nvSpPr>
          <p:cNvPr id="6" name="文本框 5">
            <a:extLst>
              <a:ext uri="{FF2B5EF4-FFF2-40B4-BE49-F238E27FC236}">
                <a16:creationId xmlns:a16="http://schemas.microsoft.com/office/drawing/2014/main" id="{F0419E69-8CF7-4B5E-8204-B3196091551B}"/>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提高安全性</a:t>
            </a:r>
          </a:p>
        </p:txBody>
      </p:sp>
      <p:sp>
        <p:nvSpPr>
          <p:cNvPr id="7" name="文本框 6">
            <a:extLst>
              <a:ext uri="{FF2B5EF4-FFF2-40B4-BE49-F238E27FC236}">
                <a16:creationId xmlns:a16="http://schemas.microsoft.com/office/drawing/2014/main" id="{470AC7F7-AC79-42A3-8099-02B721A161FB}"/>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提高可扩展性</a:t>
            </a:r>
          </a:p>
        </p:txBody>
      </p:sp>
      <p:sp>
        <p:nvSpPr>
          <p:cNvPr id="8" name="文本框 7">
            <a:extLst>
              <a:ext uri="{FF2B5EF4-FFF2-40B4-BE49-F238E27FC236}">
                <a16:creationId xmlns:a16="http://schemas.microsoft.com/office/drawing/2014/main" id="{5700AA97-417B-4922-8517-759CC0963612}"/>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提高可靠性</a:t>
            </a:r>
          </a:p>
        </p:txBody>
      </p:sp>
      <p:sp>
        <p:nvSpPr>
          <p:cNvPr id="9" name="矩形 8">
            <a:extLst>
              <a:ext uri="{FF2B5EF4-FFF2-40B4-BE49-F238E27FC236}">
                <a16:creationId xmlns:a16="http://schemas.microsoft.com/office/drawing/2014/main" id="{71CD142B-AC9F-41DE-9D2E-32D1ECCB4703}"/>
              </a:ext>
            </a:extLst>
          </p:cNvPr>
          <p:cNvSpPr>
            <a:spLocks noChangeAspect="1"/>
          </p:cNvSpPr>
          <p:nvPr>
            <p:custDataLst>
              <p:tags r:id="rId7"/>
            </p:custDataLst>
          </p:nvPr>
        </p:nvSpPr>
        <p:spPr>
          <a:xfrm>
            <a:off x="1114425" y="28503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8A716244-5CFD-4B58-BF9A-B60F1904CFBE}"/>
              </a:ext>
            </a:extLst>
          </p:cNvPr>
          <p:cNvSpPr>
            <a:spLocks noChangeAspect="1"/>
          </p:cNvSpPr>
          <p:nvPr>
            <p:custDataLst>
              <p:tags r:id="rId8"/>
            </p:custDataLst>
          </p:nvPr>
        </p:nvSpPr>
        <p:spPr>
          <a:xfrm>
            <a:off x="1114425" y="370760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B77A54D9-2BDA-4671-ABDF-E70988BBFDB7}"/>
              </a:ext>
            </a:extLst>
          </p:cNvPr>
          <p:cNvSpPr>
            <a:spLocks noChangeAspect="1"/>
          </p:cNvSpPr>
          <p:nvPr>
            <p:custDataLst>
              <p:tags r:id="rId9"/>
            </p:custDataLst>
          </p:nvPr>
        </p:nvSpPr>
        <p:spPr>
          <a:xfrm>
            <a:off x="1114425" y="45648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F61A0FD1-4E77-46B2-9B97-6233F9D01BD1}"/>
              </a:ext>
            </a:extLst>
          </p:cNvPr>
          <p:cNvSpPr>
            <a:spLocks noChangeAspect="1"/>
          </p:cNvSpPr>
          <p:nvPr>
            <p:custDataLst>
              <p:tags r:id="rId10"/>
            </p:custDataLst>
          </p:nvPr>
        </p:nvSpPr>
        <p:spPr>
          <a:xfrm>
            <a:off x="1114425" y="542210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54588011-233D-4F4F-A1A7-9025A50DD8A2}"/>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08B34C3B-234A-4BA5-A8B8-A90A85A8A95A}"/>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C969299B-4F8F-48BF-BE13-2FA5D05FE62A}"/>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CAFAACA4-19C4-46F2-8570-1C7716313B56}"/>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9FDA0E77-20F8-4869-8BB3-00516C4D84E8}"/>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901A6A8B-1259-498C-9125-3FF2B801F27E}"/>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315389A3-C020-453E-9BBF-FDF9A9886F16}"/>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666345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实验与作业</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a:t>
            </a:fld>
            <a:endParaRPr lang="en-US" dirty="0"/>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84976" cy="3504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作业</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提交电子版，推荐</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pdf</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，当周布置的作业，</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周日晚</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24:00</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截止。</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提交实验报告，推荐</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pdf</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。实验尽量</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当周周日</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24:00</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前提交，但没有实验环境的，可以向</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TA</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报备，事后再补。</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作业和实验均发送给助教</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作业文件名和邮件标题格式：</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作业</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n_</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学号</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_</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姓名</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.pdf</a:t>
            </a: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实验文件名和邮件标题格式：</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实验</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n_</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学号</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_</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姓名</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.pdf</a:t>
            </a: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作业成绩取历次分数平均。</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实验成绩按实验学时数加权平均，比如总共</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次实验，分别占</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2,2,6</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学时，那么三次实验权重为</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2/10, 2/10, 6/10</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6903399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02A3402-83D8-4989-B9CD-85B28F082E5B}"/>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以下属于云计算收益的是：</a:t>
            </a:r>
          </a:p>
        </p:txBody>
      </p:sp>
      <p:sp>
        <p:nvSpPr>
          <p:cNvPr id="5" name="文本框 4">
            <a:extLst>
              <a:ext uri="{FF2B5EF4-FFF2-40B4-BE49-F238E27FC236}">
                <a16:creationId xmlns:a16="http://schemas.microsoft.com/office/drawing/2014/main" id="{8C7998A2-F744-4DC6-8E29-2D456C2E6623}"/>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降低成本</a:t>
            </a:r>
          </a:p>
        </p:txBody>
      </p:sp>
      <p:sp>
        <p:nvSpPr>
          <p:cNvPr id="6" name="文本框 5">
            <a:extLst>
              <a:ext uri="{FF2B5EF4-FFF2-40B4-BE49-F238E27FC236}">
                <a16:creationId xmlns:a16="http://schemas.microsoft.com/office/drawing/2014/main" id="{F0419E69-8CF7-4B5E-8204-B3196091551B}"/>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提高安全性</a:t>
            </a:r>
          </a:p>
        </p:txBody>
      </p:sp>
      <p:sp>
        <p:nvSpPr>
          <p:cNvPr id="7" name="文本框 6">
            <a:extLst>
              <a:ext uri="{FF2B5EF4-FFF2-40B4-BE49-F238E27FC236}">
                <a16:creationId xmlns:a16="http://schemas.microsoft.com/office/drawing/2014/main" id="{470AC7F7-AC79-42A3-8099-02B721A161FB}"/>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提高可扩展性</a:t>
            </a:r>
          </a:p>
        </p:txBody>
      </p:sp>
      <p:sp>
        <p:nvSpPr>
          <p:cNvPr id="8" name="文本框 7">
            <a:extLst>
              <a:ext uri="{FF2B5EF4-FFF2-40B4-BE49-F238E27FC236}">
                <a16:creationId xmlns:a16="http://schemas.microsoft.com/office/drawing/2014/main" id="{5700AA97-417B-4922-8517-759CC0963612}"/>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提高可靠性</a:t>
            </a:r>
          </a:p>
        </p:txBody>
      </p:sp>
      <p:sp>
        <p:nvSpPr>
          <p:cNvPr id="9" name="矩形 8">
            <a:extLst>
              <a:ext uri="{FF2B5EF4-FFF2-40B4-BE49-F238E27FC236}">
                <a16:creationId xmlns:a16="http://schemas.microsoft.com/office/drawing/2014/main" id="{71CD142B-AC9F-41DE-9D2E-32D1ECCB4703}"/>
              </a:ext>
            </a:extLst>
          </p:cNvPr>
          <p:cNvSpPr>
            <a:spLocks noChangeAspect="1"/>
          </p:cNvSpPr>
          <p:nvPr>
            <p:custDataLst>
              <p:tags r:id="rId7"/>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8A716244-5CFD-4B58-BF9A-B60F1904CFBE}"/>
              </a:ext>
            </a:extLst>
          </p:cNvPr>
          <p:cNvSpPr>
            <a:spLocks noChangeAspect="1"/>
          </p:cNvSpPr>
          <p:nvPr>
            <p:custDataLst>
              <p:tags r:id="rId8"/>
            </p:custDataLst>
          </p:nvPr>
        </p:nvSpPr>
        <p:spPr>
          <a:xfrm>
            <a:off x="1114425" y="370760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B77A54D9-2BDA-4671-ABDF-E70988BBFDB7}"/>
              </a:ext>
            </a:extLst>
          </p:cNvPr>
          <p:cNvSpPr>
            <a:spLocks noChangeAspect="1"/>
          </p:cNvSpPr>
          <p:nvPr>
            <p:custDataLst>
              <p:tags r:id="rId9"/>
            </p:custDataLst>
          </p:nvPr>
        </p:nvSpPr>
        <p:spPr>
          <a:xfrm>
            <a:off x="11144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F61A0FD1-4E77-46B2-9B97-6233F9D01BD1}"/>
              </a:ext>
            </a:extLst>
          </p:cNvPr>
          <p:cNvSpPr>
            <a:spLocks noChangeAspect="1"/>
          </p:cNvSpPr>
          <p:nvPr>
            <p:custDataLst>
              <p:tags r:id="rId10"/>
            </p:custDataLst>
          </p:nvPr>
        </p:nvSpPr>
        <p:spPr>
          <a:xfrm>
            <a:off x="11144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54588011-233D-4F4F-A1A7-9025A50DD8A2}"/>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08B34C3B-234A-4BA5-A8B8-A90A85A8A95A}"/>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C969299B-4F8F-48BF-BE13-2FA5D05FE62A}"/>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CAFAACA4-19C4-46F2-8570-1C7716313B56}"/>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9FDA0E77-20F8-4869-8BB3-00516C4D84E8}"/>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901A6A8B-1259-498C-9125-3FF2B801F27E}"/>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315389A3-C020-453E-9BBF-FDF9A9886F16}"/>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30334135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1.4.1 </a:t>
            </a:r>
            <a:r>
              <a:rPr lang="zh-CN" altLang="en-US" sz="3200" dirty="0">
                <a:solidFill>
                  <a:srgbClr val="0000FF"/>
                </a:solidFill>
                <a:latin typeface="微软雅黑" panose="020B0503020204020204" pitchFamily="34" charset="-122"/>
                <a:ea typeface="微软雅黑" panose="020B0503020204020204" pitchFamily="34" charset="-122"/>
              </a:rPr>
              <a:t>增加的安全漏洞</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1.4 </a:t>
            </a:r>
            <a:r>
              <a:rPr lang="zh-CN" altLang="en-US" dirty="0">
                <a:solidFill>
                  <a:schemeClr val="bg1"/>
                </a:solidFill>
                <a:latin typeface="微软雅黑" panose="020B0503020204020204" pitchFamily="34" charset="-122"/>
                <a:ea typeface="微软雅黑" panose="020B0503020204020204" pitchFamily="34" charset="-122"/>
              </a:rPr>
              <a:t>风险与挑战</a:t>
            </a:r>
          </a:p>
        </p:txBody>
      </p:sp>
      <p:sp>
        <p:nvSpPr>
          <p:cNvPr id="9" name="TextBox 8">
            <a:extLst>
              <a:ext uri="{FF2B5EF4-FFF2-40B4-BE49-F238E27FC236}">
                <a16:creationId xmlns:a16="http://schemas.microsoft.com/office/drawing/2014/main" id="{4149B4DD-782E-4B58-A5D4-58025A9A3D07}"/>
              </a:ext>
            </a:extLst>
          </p:cNvPr>
          <p:cNvSpPr txBox="1">
            <a:spLocks noChangeArrowheads="1"/>
          </p:cNvSpPr>
          <p:nvPr/>
        </p:nvSpPr>
        <p:spPr bwMode="auto">
          <a:xfrm>
            <a:off x="251520" y="1146274"/>
            <a:ext cx="8712968" cy="5099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将业务迁移到云中，意味者</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云提供者要分担数据安全的责任。</a:t>
            </a:r>
            <a:endPar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远程使用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资源需要</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云用户将信任边界扩展到外部云</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建立包含这样信任边界的安全架构，同时又不引入安全漏洞是非常困难的，除非云用户和云提供者碰巧支持相同或兼容的安全架构。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云提供者有</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访问用户数据</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的特权，是造成</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重叠信任边界</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的另一个后果：</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云用户和云提供者</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双方采用的安全控制和策略</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决定着数据安全的程度。</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资源通常是共享的，基于这一事实，</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不同云用户的信任边界可能重叠</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重叠信任边界和不断增加的</a:t>
            </a:r>
            <a:r>
              <a:rPr lang="zh-CN" alt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数据曝光</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，给恶意云用户（人和自动化工具）提供了更多</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攻击</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资源、偷窃或破坏企业数据的机会</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因此，对云提供者而言，提供可以满足两个云服务用户安全需求的安全机制是一项挑战。</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6496296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1.4.2 </a:t>
            </a:r>
            <a:r>
              <a:rPr lang="zh-CN" altLang="en-US" sz="3200" dirty="0">
                <a:solidFill>
                  <a:srgbClr val="0000FF"/>
                </a:solidFill>
                <a:latin typeface="微软雅黑" panose="020B0503020204020204" pitchFamily="34" charset="-122"/>
                <a:ea typeface="微软雅黑" panose="020B0503020204020204" pitchFamily="34" charset="-122"/>
              </a:rPr>
              <a:t>降低的运营管理控制</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1.4 </a:t>
            </a:r>
            <a:r>
              <a:rPr lang="zh-CN" altLang="en-US" dirty="0">
                <a:solidFill>
                  <a:schemeClr val="bg1"/>
                </a:solidFill>
                <a:latin typeface="微软雅黑" panose="020B0503020204020204" pitchFamily="34" charset="-122"/>
                <a:ea typeface="微软雅黑" panose="020B0503020204020204" pitchFamily="34" charset="-122"/>
              </a:rPr>
              <a:t>风险与挑战</a:t>
            </a:r>
          </a:p>
        </p:txBody>
      </p:sp>
      <p:sp>
        <p:nvSpPr>
          <p:cNvPr id="9" name="TextBox 8">
            <a:extLst>
              <a:ext uri="{FF2B5EF4-FFF2-40B4-BE49-F238E27FC236}">
                <a16:creationId xmlns:a16="http://schemas.microsoft.com/office/drawing/2014/main" id="{4149B4DD-782E-4B58-A5D4-58025A9A3D07}"/>
              </a:ext>
            </a:extLst>
          </p:cNvPr>
          <p:cNvSpPr txBox="1">
            <a:spLocks noChangeArrowheads="1"/>
          </p:cNvSpPr>
          <p:nvPr/>
        </p:nvSpPr>
        <p:spPr bwMode="auto">
          <a:xfrm>
            <a:off x="251520" y="1146274"/>
            <a:ext cx="8712968" cy="3201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云用户对云资源的管理控制通常</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低于</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对企业内部</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资源的管理控制，因此云提供者</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如何操作云</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，以及云用户之间进行通信所需的</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外部链接</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都可能引入风险。</a:t>
            </a:r>
            <a:endPar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不可靠的云提供者</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可能不会遵守对它的云服务发布的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SLA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保证，对于使用这些云服务的用户来说，这将威胁到它们的解决方案的质量。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云用户和云提供者之间</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较长的地理距离</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，可能需要</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更多的网络跳数</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，这导致了延迟波动和可能的带宽受限。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卷形: 水平 1">
            <a:extLst>
              <a:ext uri="{FF2B5EF4-FFF2-40B4-BE49-F238E27FC236}">
                <a16:creationId xmlns:a16="http://schemas.microsoft.com/office/drawing/2014/main" id="{9F5CBC08-4057-4BE7-BD88-BE956FAC1525}"/>
              </a:ext>
            </a:extLst>
          </p:cNvPr>
          <p:cNvSpPr/>
          <p:nvPr/>
        </p:nvSpPr>
        <p:spPr>
          <a:xfrm>
            <a:off x="764121" y="4581128"/>
            <a:ext cx="7615758" cy="145798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SLA</a:t>
            </a:r>
            <a:r>
              <a:rPr lang="zh-CN" altLang="en-US" dirty="0"/>
              <a:t>是</a:t>
            </a:r>
            <a:r>
              <a:rPr lang="en-US" altLang="zh-CN" dirty="0"/>
              <a:t>Service-Level Agreement</a:t>
            </a:r>
            <a:r>
              <a:rPr lang="zh-CN" altLang="en-US" dirty="0"/>
              <a:t>的缩写，意思是服务等级协议。服务等级协议</a:t>
            </a:r>
            <a:r>
              <a:rPr lang="en-US" altLang="zh-CN" dirty="0"/>
              <a:t>(SLA)</a:t>
            </a:r>
            <a:r>
              <a:rPr lang="zh-CN" altLang="en-US" dirty="0"/>
              <a:t>最根本的形式是协议双方</a:t>
            </a:r>
            <a:r>
              <a:rPr lang="en-US" altLang="zh-CN" dirty="0"/>
              <a:t>(</a:t>
            </a:r>
            <a:r>
              <a:rPr lang="zh-CN" altLang="en-US" dirty="0"/>
              <a:t>服务提供者和用户</a:t>
            </a:r>
            <a:r>
              <a:rPr lang="en-US" altLang="zh-CN" dirty="0"/>
              <a:t>)</a:t>
            </a:r>
            <a:r>
              <a:rPr lang="zh-CN" altLang="en-US" dirty="0"/>
              <a:t>签订的一个合约或协议，这个合约规范了双方的商务关系或部分商务关系。</a:t>
            </a:r>
          </a:p>
        </p:txBody>
      </p:sp>
      <p:pic>
        <p:nvPicPr>
          <p:cNvPr id="3" name="图片 2">
            <a:extLst>
              <a:ext uri="{FF2B5EF4-FFF2-40B4-BE49-F238E27FC236}">
                <a16:creationId xmlns:a16="http://schemas.microsoft.com/office/drawing/2014/main" id="{1B62BD30-CDBE-4889-B411-89CD82C66D12}"/>
              </a:ext>
            </a:extLst>
          </p:cNvPr>
          <p:cNvPicPr>
            <a:picLocks noChangeAspect="1"/>
          </p:cNvPicPr>
          <p:nvPr/>
        </p:nvPicPr>
        <p:blipFill>
          <a:blip r:embed="rId3"/>
          <a:stretch>
            <a:fillRect/>
          </a:stretch>
        </p:blipFill>
        <p:spPr>
          <a:xfrm>
            <a:off x="2195736" y="1748383"/>
            <a:ext cx="5200650" cy="3552825"/>
          </a:xfrm>
          <a:prstGeom prst="rect">
            <a:avLst/>
          </a:prstGeom>
        </p:spPr>
      </p:pic>
    </p:spTree>
    <p:extLst>
      <p:ext uri="{BB962C8B-B14F-4D97-AF65-F5344CB8AC3E}">
        <p14:creationId xmlns:p14="http://schemas.microsoft.com/office/powerpoint/2010/main" val="32191373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1.4.3 </a:t>
            </a:r>
            <a:r>
              <a:rPr lang="zh-CN" altLang="en-US" sz="3200" dirty="0">
                <a:solidFill>
                  <a:srgbClr val="0000FF"/>
                </a:solidFill>
                <a:latin typeface="微软雅黑" panose="020B0503020204020204" pitchFamily="34" charset="-122"/>
                <a:ea typeface="微软雅黑" panose="020B0503020204020204" pitchFamily="34" charset="-122"/>
              </a:rPr>
              <a:t>云提供者之间有限的可移植性</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1.4 </a:t>
            </a:r>
            <a:r>
              <a:rPr lang="zh-CN" altLang="en-US" dirty="0">
                <a:solidFill>
                  <a:schemeClr val="bg1"/>
                </a:solidFill>
                <a:latin typeface="微软雅黑" panose="020B0503020204020204" pitchFamily="34" charset="-122"/>
                <a:ea typeface="微软雅黑" panose="020B0503020204020204" pitchFamily="34" charset="-122"/>
              </a:rPr>
              <a:t>风险与挑战</a:t>
            </a:r>
          </a:p>
        </p:txBody>
      </p:sp>
      <p:sp>
        <p:nvSpPr>
          <p:cNvPr id="9" name="TextBox 8">
            <a:extLst>
              <a:ext uri="{FF2B5EF4-FFF2-40B4-BE49-F238E27FC236}">
                <a16:creationId xmlns:a16="http://schemas.microsoft.com/office/drawing/2014/main" id="{4149B4DD-782E-4B58-A5D4-58025A9A3D07}"/>
              </a:ext>
            </a:extLst>
          </p:cNvPr>
          <p:cNvSpPr txBox="1">
            <a:spLocks noChangeArrowheads="1"/>
          </p:cNvSpPr>
          <p:nvPr/>
        </p:nvSpPr>
        <p:spPr bwMode="auto">
          <a:xfrm>
            <a:off x="251520" y="1146274"/>
            <a:ext cx="8712968" cy="128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由于云计算行业内</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没有建立工业标准</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，因此，公有云存在不同程度的私有化。当云用户定制的解决方案要依赖于这些私有环境时，在云提供者之间进行迁移就成为了挑战。</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D2CF7C18-1AFA-4147-81A6-4BB9EF153C2F}"/>
              </a:ext>
            </a:extLst>
          </p:cNvPr>
          <p:cNvPicPr>
            <a:picLocks noChangeAspect="1"/>
          </p:cNvPicPr>
          <p:nvPr/>
        </p:nvPicPr>
        <p:blipFill>
          <a:blip r:embed="rId3"/>
          <a:stretch>
            <a:fillRect/>
          </a:stretch>
        </p:blipFill>
        <p:spPr>
          <a:xfrm>
            <a:off x="1619672" y="2409924"/>
            <a:ext cx="5323617" cy="4076027"/>
          </a:xfrm>
          <a:prstGeom prst="rect">
            <a:avLst/>
          </a:prstGeom>
        </p:spPr>
      </p:pic>
    </p:spTree>
    <p:extLst>
      <p:ext uri="{BB962C8B-B14F-4D97-AF65-F5344CB8AC3E}">
        <p14:creationId xmlns:p14="http://schemas.microsoft.com/office/powerpoint/2010/main" val="311280920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1.4 </a:t>
            </a:r>
            <a:r>
              <a:rPr lang="zh-CN" altLang="en-US" dirty="0">
                <a:solidFill>
                  <a:schemeClr val="bg1"/>
                </a:solidFill>
                <a:latin typeface="微软雅黑" panose="020B0503020204020204" pitchFamily="34" charset="-122"/>
                <a:ea typeface="微软雅黑" panose="020B0503020204020204" pitchFamily="34" charset="-122"/>
              </a:rPr>
              <a:t>风险与挑战</a:t>
            </a:r>
          </a:p>
        </p:txBody>
      </p:sp>
      <p:sp>
        <p:nvSpPr>
          <p:cNvPr id="8" name="文本框 7">
            <a:extLst>
              <a:ext uri="{FF2B5EF4-FFF2-40B4-BE49-F238E27FC236}">
                <a16:creationId xmlns:a16="http://schemas.microsoft.com/office/drawing/2014/main" id="{85B596F6-8D3C-4E4F-90C9-AF0A41AC30D0}"/>
              </a:ext>
            </a:extLst>
          </p:cNvPr>
          <p:cNvSpPr txBox="1"/>
          <p:nvPr/>
        </p:nvSpPr>
        <p:spPr>
          <a:xfrm>
            <a:off x="0" y="692696"/>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1.4.4 </a:t>
            </a:r>
            <a:r>
              <a:rPr lang="zh-CN" altLang="en-US" sz="3200" dirty="0">
                <a:solidFill>
                  <a:srgbClr val="0000FF"/>
                </a:solidFill>
                <a:latin typeface="微软雅黑" panose="020B0503020204020204" pitchFamily="34" charset="-122"/>
                <a:ea typeface="微软雅黑" panose="020B0503020204020204" pitchFamily="34" charset="-122"/>
              </a:rPr>
              <a:t>多地区法规遵循和法律问题</a:t>
            </a:r>
          </a:p>
        </p:txBody>
      </p:sp>
      <p:sp>
        <p:nvSpPr>
          <p:cNvPr id="11" name="TextBox 8">
            <a:extLst>
              <a:ext uri="{FF2B5EF4-FFF2-40B4-BE49-F238E27FC236}">
                <a16:creationId xmlns:a16="http://schemas.microsoft.com/office/drawing/2014/main" id="{2F717AB5-05ED-4527-90C2-C687241C9B81}"/>
              </a:ext>
            </a:extLst>
          </p:cNvPr>
          <p:cNvSpPr txBox="1">
            <a:spLocks noChangeArrowheads="1"/>
          </p:cNvSpPr>
          <p:nvPr/>
        </p:nvSpPr>
        <p:spPr bwMode="auto">
          <a:xfrm>
            <a:off x="251520" y="1563981"/>
            <a:ext cx="8712968" cy="2591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第三方云提供者常常在可负担的或是方便的地理位置建立数据中心，云用户往往意识不到</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资源位置</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，但对某些组织来说，这可能造成严重的法律问题。比如英国法律规定，英国公民的个人数据只能留在英国境内。</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另一个潜在的问题涉及</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数据的获得和公开</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。有些国家的法律规定，某些类型的数据必须向某些政府机构或者数据主体公开。比如美国的爱国者法案，使得位于美国的欧洲云用户数据，比位于欧盟国家的数据更容易被政府机构访问到。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9571827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1.4 </a:t>
            </a:r>
            <a:r>
              <a:rPr lang="zh-CN" altLang="en-US" sz="3200" dirty="0">
                <a:solidFill>
                  <a:srgbClr val="0000FF"/>
                </a:solidFill>
                <a:latin typeface="微软雅黑" panose="020B0503020204020204" pitchFamily="34" charset="-122"/>
                <a:ea typeface="微软雅黑" panose="020B0503020204020204" pitchFamily="34" charset="-122"/>
              </a:rPr>
              <a:t>小结</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1.4 </a:t>
            </a:r>
            <a:r>
              <a:rPr lang="zh-CN" altLang="en-US" dirty="0">
                <a:solidFill>
                  <a:schemeClr val="bg1"/>
                </a:solidFill>
                <a:latin typeface="微软雅黑" panose="020B0503020204020204" pitchFamily="34" charset="-122"/>
                <a:ea typeface="微软雅黑" panose="020B0503020204020204" pitchFamily="34" charset="-122"/>
              </a:rPr>
              <a:t>风险与挑战</a:t>
            </a:r>
          </a:p>
        </p:txBody>
      </p:sp>
      <p:sp>
        <p:nvSpPr>
          <p:cNvPr id="9" name="TextBox 8">
            <a:extLst>
              <a:ext uri="{FF2B5EF4-FFF2-40B4-BE49-F238E27FC236}">
                <a16:creationId xmlns:a16="http://schemas.microsoft.com/office/drawing/2014/main" id="{4149B4DD-782E-4B58-A5D4-58025A9A3D07}"/>
              </a:ext>
            </a:extLst>
          </p:cNvPr>
          <p:cNvSpPr txBox="1">
            <a:spLocks noChangeArrowheads="1"/>
          </p:cNvSpPr>
          <p:nvPr/>
        </p:nvSpPr>
        <p:spPr bwMode="auto">
          <a:xfrm>
            <a:off x="251520" y="1146274"/>
            <a:ext cx="8712968" cy="2992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云环境会引入不同的安全挑战，其中的一些与</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信任边界重叠</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有关，这些重叠是由于多个云用户共享一个云提供者的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资源造成的。</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根据云提供者在其平台上提供的控制，</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云用户的运营控制受限于云环境</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云的私有特征可能会抑制</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资源的移植</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当数据和</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资源被第三方云提供者处理时，其地理位置可能会在云用户控制之外，这可能会引起各种</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法律和法规问题</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5438309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3E0B95B-1A8A-4E89-B605-CA21E479EFD7}"/>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如下属于云计算特有风险的是：</a:t>
            </a:r>
          </a:p>
        </p:txBody>
      </p:sp>
      <p:sp>
        <p:nvSpPr>
          <p:cNvPr id="5" name="文本框 4">
            <a:extLst>
              <a:ext uri="{FF2B5EF4-FFF2-40B4-BE49-F238E27FC236}">
                <a16:creationId xmlns:a16="http://schemas.microsoft.com/office/drawing/2014/main" id="{69C96849-12EE-408F-9F16-DFC54108D8FE}"/>
              </a:ext>
            </a:extLst>
          </p:cNvPr>
          <p:cNvSpPr txBox="1"/>
          <p:nvPr>
            <p:custDataLst>
              <p:tags r:id="rId3"/>
            </p:custDataLst>
          </p:nvPr>
        </p:nvSpPr>
        <p:spPr>
          <a:xfrm>
            <a:off x="1828800" y="2420888"/>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疫情引起的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资源无法人工维护。</a:t>
            </a:r>
          </a:p>
        </p:txBody>
      </p:sp>
      <p:sp>
        <p:nvSpPr>
          <p:cNvPr id="6" name="文本框 5">
            <a:extLst>
              <a:ext uri="{FF2B5EF4-FFF2-40B4-BE49-F238E27FC236}">
                <a16:creationId xmlns:a16="http://schemas.microsoft.com/office/drawing/2014/main" id="{446D46C6-5EDA-4D54-9C14-4C761988728A}"/>
              </a:ext>
            </a:extLst>
          </p:cNvPr>
          <p:cNvSpPr txBox="1"/>
          <p:nvPr>
            <p:custDataLst>
              <p:tags r:id="rId4"/>
            </p:custDataLst>
          </p:nvPr>
        </p:nvSpPr>
        <p:spPr>
          <a:xfrm>
            <a:off x="1828800" y="2992388"/>
            <a:ext cx="6631632"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不同云用户信任边界重叠引起的安全风险。</a:t>
            </a:r>
          </a:p>
        </p:txBody>
      </p:sp>
      <p:sp>
        <p:nvSpPr>
          <p:cNvPr id="7" name="文本框 6">
            <a:extLst>
              <a:ext uri="{FF2B5EF4-FFF2-40B4-BE49-F238E27FC236}">
                <a16:creationId xmlns:a16="http://schemas.microsoft.com/office/drawing/2014/main" id="{D5D6E5AC-A6BE-479C-8A74-20DAE876F585}"/>
              </a:ext>
            </a:extLst>
          </p:cNvPr>
          <p:cNvSpPr txBox="1"/>
          <p:nvPr>
            <p:custDataLst>
              <p:tags r:id="rId5"/>
            </p:custDataLst>
          </p:nvPr>
        </p:nvSpPr>
        <p:spPr>
          <a:xfrm>
            <a:off x="1828800" y="3563888"/>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云用户无法对使用的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资源完全控制。</a:t>
            </a:r>
          </a:p>
        </p:txBody>
      </p:sp>
      <p:sp>
        <p:nvSpPr>
          <p:cNvPr id="8" name="文本框 7">
            <a:extLst>
              <a:ext uri="{FF2B5EF4-FFF2-40B4-BE49-F238E27FC236}">
                <a16:creationId xmlns:a16="http://schemas.microsoft.com/office/drawing/2014/main" id="{0CA46FF3-D420-4C90-A2FE-D3B2179AE0C2}"/>
              </a:ext>
            </a:extLst>
          </p:cNvPr>
          <p:cNvSpPr txBox="1"/>
          <p:nvPr>
            <p:custDataLst>
              <p:tags r:id="rId6"/>
            </p:custDataLst>
          </p:nvPr>
        </p:nvSpPr>
        <p:spPr>
          <a:xfrm>
            <a:off x="1828800" y="4135388"/>
            <a:ext cx="6559624"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云的私有特征可能会抑制云</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资源的移植。</a:t>
            </a:r>
          </a:p>
        </p:txBody>
      </p:sp>
      <p:sp>
        <p:nvSpPr>
          <p:cNvPr id="9" name="矩形 8">
            <a:extLst>
              <a:ext uri="{FF2B5EF4-FFF2-40B4-BE49-F238E27FC236}">
                <a16:creationId xmlns:a16="http://schemas.microsoft.com/office/drawing/2014/main" id="{EDB3DB8F-A413-4653-83E1-AA0642F25880}"/>
              </a:ext>
            </a:extLst>
          </p:cNvPr>
          <p:cNvSpPr>
            <a:spLocks noChangeAspect="1"/>
          </p:cNvSpPr>
          <p:nvPr>
            <p:custDataLst>
              <p:tags r:id="rId7"/>
            </p:custDataLst>
          </p:nvPr>
        </p:nvSpPr>
        <p:spPr>
          <a:xfrm>
            <a:off x="1114425" y="2485181"/>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0072C82F-A118-499C-90B5-2B28E8FE15B3}"/>
              </a:ext>
            </a:extLst>
          </p:cNvPr>
          <p:cNvSpPr>
            <a:spLocks noChangeAspect="1"/>
          </p:cNvSpPr>
          <p:nvPr>
            <p:custDataLst>
              <p:tags r:id="rId8"/>
            </p:custDataLst>
          </p:nvPr>
        </p:nvSpPr>
        <p:spPr>
          <a:xfrm>
            <a:off x="1114425" y="3056681"/>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A54603EA-6CD2-4A9F-8A59-D2357414CF55}"/>
              </a:ext>
            </a:extLst>
          </p:cNvPr>
          <p:cNvSpPr>
            <a:spLocks noChangeAspect="1"/>
          </p:cNvSpPr>
          <p:nvPr>
            <p:custDataLst>
              <p:tags r:id="rId9"/>
            </p:custDataLst>
          </p:nvPr>
        </p:nvSpPr>
        <p:spPr>
          <a:xfrm>
            <a:off x="1114425" y="3628181"/>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380B32F8-D259-4A00-8E91-FF68EAB4FFCA}"/>
              </a:ext>
            </a:extLst>
          </p:cNvPr>
          <p:cNvSpPr>
            <a:spLocks noChangeAspect="1"/>
          </p:cNvSpPr>
          <p:nvPr>
            <p:custDataLst>
              <p:tags r:id="rId10"/>
            </p:custDataLst>
          </p:nvPr>
        </p:nvSpPr>
        <p:spPr>
          <a:xfrm>
            <a:off x="1114425" y="4199681"/>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9E0B64A1-83D3-4172-B268-D843C86F53D2}"/>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文本框 19">
            <a:extLst>
              <a:ext uri="{FF2B5EF4-FFF2-40B4-BE49-F238E27FC236}">
                <a16:creationId xmlns:a16="http://schemas.microsoft.com/office/drawing/2014/main" id="{68361A8E-E866-4369-8119-61445783B105}"/>
              </a:ext>
            </a:extLst>
          </p:cNvPr>
          <p:cNvSpPr txBox="1"/>
          <p:nvPr>
            <p:custDataLst>
              <p:tags r:id="rId12"/>
            </p:custDataLst>
          </p:nvPr>
        </p:nvSpPr>
        <p:spPr>
          <a:xfrm>
            <a:off x="1828800" y="4706888"/>
            <a:ext cx="6487616"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数据存储的地理位置引起的法律法规问题。</a:t>
            </a:r>
          </a:p>
        </p:txBody>
      </p:sp>
      <p:sp>
        <p:nvSpPr>
          <p:cNvPr id="21" name="矩形 20">
            <a:extLst>
              <a:ext uri="{FF2B5EF4-FFF2-40B4-BE49-F238E27FC236}">
                <a16:creationId xmlns:a16="http://schemas.microsoft.com/office/drawing/2014/main" id="{BA683E8E-45D9-451C-8EFD-47CA644F8A1A}"/>
              </a:ext>
            </a:extLst>
          </p:cNvPr>
          <p:cNvSpPr>
            <a:spLocks noChangeAspect="1"/>
          </p:cNvSpPr>
          <p:nvPr>
            <p:custDataLst>
              <p:tags r:id="rId13"/>
            </p:custDataLst>
          </p:nvPr>
        </p:nvSpPr>
        <p:spPr>
          <a:xfrm>
            <a:off x="1114425" y="4771181"/>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文本框 21">
            <a:extLst>
              <a:ext uri="{FF2B5EF4-FFF2-40B4-BE49-F238E27FC236}">
                <a16:creationId xmlns:a16="http://schemas.microsoft.com/office/drawing/2014/main" id="{E4D10C3A-4C13-4E3B-AB78-020F4698C608}"/>
              </a:ext>
            </a:extLst>
          </p:cNvPr>
          <p:cNvSpPr txBox="1"/>
          <p:nvPr>
            <p:custDataLst>
              <p:tags r:id="rId14"/>
            </p:custDataLst>
          </p:nvPr>
        </p:nvSpPr>
        <p:spPr>
          <a:xfrm>
            <a:off x="1828800" y="5278388"/>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地震、台风等引起的数据破坏。</a:t>
            </a:r>
          </a:p>
        </p:txBody>
      </p:sp>
      <p:sp>
        <p:nvSpPr>
          <p:cNvPr id="23" name="矩形 22">
            <a:extLst>
              <a:ext uri="{FF2B5EF4-FFF2-40B4-BE49-F238E27FC236}">
                <a16:creationId xmlns:a16="http://schemas.microsoft.com/office/drawing/2014/main" id="{A072EF6A-FAC9-4F33-8A1A-9815EC499180}"/>
              </a:ext>
            </a:extLst>
          </p:cNvPr>
          <p:cNvSpPr>
            <a:spLocks noChangeAspect="1"/>
          </p:cNvSpPr>
          <p:nvPr>
            <p:custDataLst>
              <p:tags r:id="rId15"/>
            </p:custDataLst>
          </p:nvPr>
        </p:nvSpPr>
        <p:spPr>
          <a:xfrm>
            <a:off x="1114425" y="5342681"/>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F</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DC584F7B-2981-40C7-828E-30FBDDCBC8AD}"/>
              </a:ext>
            </a:extLst>
          </p:cNvPr>
          <p:cNvGrpSpPr/>
          <p:nvPr>
            <p:custDataLst>
              <p:tags r:id="rId16"/>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A19AB3B3-CB3F-4631-832B-0CC0F556A995}"/>
                </a:ext>
              </a:extLst>
            </p:cNvPr>
            <p:cNvSpPr/>
            <p:nvPr>
              <p:custDataLst>
                <p:tags r:id="rId18"/>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455CC3BF-9D96-45A8-AAD8-55D004AD8103}"/>
                </a:ext>
              </a:extLst>
            </p:cNvPr>
            <p:cNvSpPr/>
            <p:nvPr>
              <p:custDataLst>
                <p:tags r:id="rId1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FD03C577-D441-4D1D-AB96-29BB47929CC0}"/>
                </a:ext>
              </a:extLst>
            </p:cNvPr>
            <p:cNvSpPr txBox="1"/>
            <p:nvPr>
              <p:custDataLst>
                <p:tags r:id="rId2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A3B757BB-CA9D-4D3B-9404-F2BBD0FBF310}"/>
                </a:ext>
              </a:extLst>
            </p:cNvPr>
            <p:cNvSpPr txBox="1"/>
            <p:nvPr>
              <p:custDataLst>
                <p:tags r:id="rId2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E4338E47-08A8-4FBE-B15B-435782CC2333}"/>
              </a:ext>
            </a:extLst>
          </p:cNvPr>
          <p:cNvPicPr>
            <a:picLocks/>
          </p:cNvPicPr>
          <p:nvPr>
            <p:custDataLst>
              <p:tags r:id="rId17"/>
            </p:custDataLst>
          </p:nvPr>
        </p:nvPicPr>
        <p:blipFill>
          <a:blip r:embed="rId2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859522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3E0B95B-1A8A-4E89-B605-CA21E479EFD7}"/>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如下属于云计算特有风险的是：</a:t>
            </a:r>
          </a:p>
        </p:txBody>
      </p:sp>
      <p:sp>
        <p:nvSpPr>
          <p:cNvPr id="5" name="文本框 4">
            <a:extLst>
              <a:ext uri="{FF2B5EF4-FFF2-40B4-BE49-F238E27FC236}">
                <a16:creationId xmlns:a16="http://schemas.microsoft.com/office/drawing/2014/main" id="{69C96849-12EE-408F-9F16-DFC54108D8FE}"/>
              </a:ext>
            </a:extLst>
          </p:cNvPr>
          <p:cNvSpPr txBox="1"/>
          <p:nvPr>
            <p:custDataLst>
              <p:tags r:id="rId3"/>
            </p:custDataLst>
          </p:nvPr>
        </p:nvSpPr>
        <p:spPr>
          <a:xfrm>
            <a:off x="1828800" y="2420888"/>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疫情引起的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资源无法人工维护。</a:t>
            </a:r>
          </a:p>
        </p:txBody>
      </p:sp>
      <p:sp>
        <p:nvSpPr>
          <p:cNvPr id="6" name="文本框 5">
            <a:extLst>
              <a:ext uri="{FF2B5EF4-FFF2-40B4-BE49-F238E27FC236}">
                <a16:creationId xmlns:a16="http://schemas.microsoft.com/office/drawing/2014/main" id="{446D46C6-5EDA-4D54-9C14-4C761988728A}"/>
              </a:ext>
            </a:extLst>
          </p:cNvPr>
          <p:cNvSpPr txBox="1"/>
          <p:nvPr>
            <p:custDataLst>
              <p:tags r:id="rId4"/>
            </p:custDataLst>
          </p:nvPr>
        </p:nvSpPr>
        <p:spPr>
          <a:xfrm>
            <a:off x="1828800" y="2992388"/>
            <a:ext cx="6631632"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不同云用户信任边界重叠引起的安全风险。</a:t>
            </a:r>
          </a:p>
        </p:txBody>
      </p:sp>
      <p:sp>
        <p:nvSpPr>
          <p:cNvPr id="7" name="文本框 6">
            <a:extLst>
              <a:ext uri="{FF2B5EF4-FFF2-40B4-BE49-F238E27FC236}">
                <a16:creationId xmlns:a16="http://schemas.microsoft.com/office/drawing/2014/main" id="{D5D6E5AC-A6BE-479C-8A74-20DAE876F585}"/>
              </a:ext>
            </a:extLst>
          </p:cNvPr>
          <p:cNvSpPr txBox="1"/>
          <p:nvPr>
            <p:custDataLst>
              <p:tags r:id="rId5"/>
            </p:custDataLst>
          </p:nvPr>
        </p:nvSpPr>
        <p:spPr>
          <a:xfrm>
            <a:off x="1828800" y="3563888"/>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云用户无法对使用的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资源完全控制。</a:t>
            </a:r>
          </a:p>
        </p:txBody>
      </p:sp>
      <p:sp>
        <p:nvSpPr>
          <p:cNvPr id="8" name="文本框 7">
            <a:extLst>
              <a:ext uri="{FF2B5EF4-FFF2-40B4-BE49-F238E27FC236}">
                <a16:creationId xmlns:a16="http://schemas.microsoft.com/office/drawing/2014/main" id="{0CA46FF3-D420-4C90-A2FE-D3B2179AE0C2}"/>
              </a:ext>
            </a:extLst>
          </p:cNvPr>
          <p:cNvSpPr txBox="1"/>
          <p:nvPr>
            <p:custDataLst>
              <p:tags r:id="rId6"/>
            </p:custDataLst>
          </p:nvPr>
        </p:nvSpPr>
        <p:spPr>
          <a:xfrm>
            <a:off x="1828800" y="4135388"/>
            <a:ext cx="6559624"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云的私有特征可能会抑制云</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资源的移植。</a:t>
            </a:r>
          </a:p>
        </p:txBody>
      </p:sp>
      <p:sp>
        <p:nvSpPr>
          <p:cNvPr id="9" name="矩形 8">
            <a:extLst>
              <a:ext uri="{FF2B5EF4-FFF2-40B4-BE49-F238E27FC236}">
                <a16:creationId xmlns:a16="http://schemas.microsoft.com/office/drawing/2014/main" id="{EDB3DB8F-A413-4653-83E1-AA0642F25880}"/>
              </a:ext>
            </a:extLst>
          </p:cNvPr>
          <p:cNvSpPr>
            <a:spLocks noChangeAspect="1"/>
          </p:cNvSpPr>
          <p:nvPr>
            <p:custDataLst>
              <p:tags r:id="rId7"/>
            </p:custDataLst>
          </p:nvPr>
        </p:nvSpPr>
        <p:spPr>
          <a:xfrm>
            <a:off x="1114425" y="2485181"/>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0072C82F-A118-499C-90B5-2B28E8FE15B3}"/>
              </a:ext>
            </a:extLst>
          </p:cNvPr>
          <p:cNvSpPr>
            <a:spLocks noChangeAspect="1"/>
          </p:cNvSpPr>
          <p:nvPr>
            <p:custDataLst>
              <p:tags r:id="rId8"/>
            </p:custDataLst>
          </p:nvPr>
        </p:nvSpPr>
        <p:spPr>
          <a:xfrm>
            <a:off x="1114425" y="3056681"/>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A54603EA-6CD2-4A9F-8A59-D2357414CF55}"/>
              </a:ext>
            </a:extLst>
          </p:cNvPr>
          <p:cNvSpPr>
            <a:spLocks noChangeAspect="1"/>
          </p:cNvSpPr>
          <p:nvPr>
            <p:custDataLst>
              <p:tags r:id="rId9"/>
            </p:custDataLst>
          </p:nvPr>
        </p:nvSpPr>
        <p:spPr>
          <a:xfrm>
            <a:off x="1114425" y="3628181"/>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380B32F8-D259-4A00-8E91-FF68EAB4FFCA}"/>
              </a:ext>
            </a:extLst>
          </p:cNvPr>
          <p:cNvSpPr>
            <a:spLocks noChangeAspect="1"/>
          </p:cNvSpPr>
          <p:nvPr>
            <p:custDataLst>
              <p:tags r:id="rId10"/>
            </p:custDataLst>
          </p:nvPr>
        </p:nvSpPr>
        <p:spPr>
          <a:xfrm>
            <a:off x="1114425" y="4199681"/>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9E0B64A1-83D3-4172-B268-D843C86F53D2}"/>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文本框 19">
            <a:extLst>
              <a:ext uri="{FF2B5EF4-FFF2-40B4-BE49-F238E27FC236}">
                <a16:creationId xmlns:a16="http://schemas.microsoft.com/office/drawing/2014/main" id="{68361A8E-E866-4369-8119-61445783B105}"/>
              </a:ext>
            </a:extLst>
          </p:cNvPr>
          <p:cNvSpPr txBox="1"/>
          <p:nvPr>
            <p:custDataLst>
              <p:tags r:id="rId12"/>
            </p:custDataLst>
          </p:nvPr>
        </p:nvSpPr>
        <p:spPr>
          <a:xfrm>
            <a:off x="1828800" y="4706888"/>
            <a:ext cx="6487616"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数据存储的地理位置引起的法律法规问题。</a:t>
            </a:r>
          </a:p>
        </p:txBody>
      </p:sp>
      <p:sp>
        <p:nvSpPr>
          <p:cNvPr id="21" name="矩形 20">
            <a:extLst>
              <a:ext uri="{FF2B5EF4-FFF2-40B4-BE49-F238E27FC236}">
                <a16:creationId xmlns:a16="http://schemas.microsoft.com/office/drawing/2014/main" id="{BA683E8E-45D9-451C-8EFD-47CA644F8A1A}"/>
              </a:ext>
            </a:extLst>
          </p:cNvPr>
          <p:cNvSpPr>
            <a:spLocks noChangeAspect="1"/>
          </p:cNvSpPr>
          <p:nvPr>
            <p:custDataLst>
              <p:tags r:id="rId13"/>
            </p:custDataLst>
          </p:nvPr>
        </p:nvSpPr>
        <p:spPr>
          <a:xfrm>
            <a:off x="1114425" y="4771181"/>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文本框 21">
            <a:extLst>
              <a:ext uri="{FF2B5EF4-FFF2-40B4-BE49-F238E27FC236}">
                <a16:creationId xmlns:a16="http://schemas.microsoft.com/office/drawing/2014/main" id="{E4D10C3A-4C13-4E3B-AB78-020F4698C608}"/>
              </a:ext>
            </a:extLst>
          </p:cNvPr>
          <p:cNvSpPr txBox="1"/>
          <p:nvPr>
            <p:custDataLst>
              <p:tags r:id="rId14"/>
            </p:custDataLst>
          </p:nvPr>
        </p:nvSpPr>
        <p:spPr>
          <a:xfrm>
            <a:off x="1828800" y="5278388"/>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地震、台风等引起的数据破坏。</a:t>
            </a:r>
          </a:p>
        </p:txBody>
      </p:sp>
      <p:sp>
        <p:nvSpPr>
          <p:cNvPr id="23" name="矩形 22">
            <a:extLst>
              <a:ext uri="{FF2B5EF4-FFF2-40B4-BE49-F238E27FC236}">
                <a16:creationId xmlns:a16="http://schemas.microsoft.com/office/drawing/2014/main" id="{A072EF6A-FAC9-4F33-8A1A-9815EC499180}"/>
              </a:ext>
            </a:extLst>
          </p:cNvPr>
          <p:cNvSpPr>
            <a:spLocks noChangeAspect="1"/>
          </p:cNvSpPr>
          <p:nvPr>
            <p:custDataLst>
              <p:tags r:id="rId15"/>
            </p:custDataLst>
          </p:nvPr>
        </p:nvSpPr>
        <p:spPr>
          <a:xfrm>
            <a:off x="1114425" y="5342681"/>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F</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DC584F7B-2981-40C7-828E-30FBDDCBC8AD}"/>
              </a:ext>
            </a:extLst>
          </p:cNvPr>
          <p:cNvGrpSpPr/>
          <p:nvPr>
            <p:custDataLst>
              <p:tags r:id="rId16"/>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A19AB3B3-CB3F-4631-832B-0CC0F556A995}"/>
                </a:ext>
              </a:extLst>
            </p:cNvPr>
            <p:cNvSpPr/>
            <p:nvPr>
              <p:custDataLst>
                <p:tags r:id="rId18"/>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455CC3BF-9D96-45A8-AAD8-55D004AD8103}"/>
                </a:ext>
              </a:extLst>
            </p:cNvPr>
            <p:cNvSpPr/>
            <p:nvPr>
              <p:custDataLst>
                <p:tags r:id="rId1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FD03C577-D441-4D1D-AB96-29BB47929CC0}"/>
                </a:ext>
              </a:extLst>
            </p:cNvPr>
            <p:cNvSpPr txBox="1"/>
            <p:nvPr>
              <p:custDataLst>
                <p:tags r:id="rId2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A3B757BB-CA9D-4D3B-9404-F2BBD0FBF310}"/>
                </a:ext>
              </a:extLst>
            </p:cNvPr>
            <p:cNvSpPr txBox="1"/>
            <p:nvPr>
              <p:custDataLst>
                <p:tags r:id="rId2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E4338E47-08A8-4FBE-B15B-435782CC2333}"/>
              </a:ext>
            </a:extLst>
          </p:cNvPr>
          <p:cNvPicPr>
            <a:picLocks/>
          </p:cNvPicPr>
          <p:nvPr>
            <p:custDataLst>
              <p:tags r:id="rId17"/>
            </p:custDataLst>
          </p:nvPr>
        </p:nvPicPr>
        <p:blipFill>
          <a:blip r:embed="rId2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94587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云计算课程</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a:t>
            </a:fld>
            <a:endParaRPr lang="en-US" dirty="0"/>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395536" y="1223438"/>
            <a:ext cx="8640960" cy="452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参考书</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ü"/>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 Thomas </a:t>
            </a:r>
            <a:r>
              <a:rPr lang="en-US" altLang="zh-CN" sz="1800" b="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Erl</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Zaigham</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Mahmood</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Ricardo </a:t>
            </a:r>
            <a:r>
              <a:rPr lang="en-US" altLang="zh-CN" sz="1800" b="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Puttini</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著，龚奕利、贺莲、胡创译，</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云计算概念、技术与架构</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，机械工业出版社，</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2021.5</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，计算机科学丛书。</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ü"/>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过敏意等，</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云计算原理与实践</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，机械工业出版社，</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2017.10</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，教育部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阿里云产学合作协同育人项目成果。</a:t>
            </a:r>
          </a:p>
          <a:p>
            <a:pPr>
              <a:lnSpc>
                <a:spcPct val="150000"/>
              </a:lnSpc>
              <a:spcBef>
                <a:spcPct val="20000"/>
              </a:spcBef>
              <a:buClrTx/>
              <a:buFont typeface="Wingdings" panose="05000000000000000000" pitchFamily="2" charset="2"/>
              <a:buChar char="ü"/>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林康平、王磊，</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云计算技术</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，人民邮电出版社，</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2017.11</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，“十三五”国家重点图书出版规划项目</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ICT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认证系列丛书。</a:t>
            </a:r>
          </a:p>
          <a:p>
            <a:pPr>
              <a:lnSpc>
                <a:spcPct val="150000"/>
              </a:lnSpc>
              <a:spcBef>
                <a:spcPct val="20000"/>
              </a:spcBef>
              <a:buClrTx/>
              <a:buFont typeface="Wingdings" panose="05000000000000000000" pitchFamily="2" charset="2"/>
              <a:buChar char="ü"/>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[4]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顾炯炯，</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云计算架构技术与实践</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，清华大学出版社，</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2016.9</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spcBef>
                <a:spcPct val="20000"/>
              </a:spcBef>
              <a:buClrTx/>
              <a:buFont typeface="Wingdings" panose="05000000000000000000" pitchFamily="2" charset="2"/>
              <a:buChar char="ü"/>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孙宇熙，</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云计算与大数据</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，人民邮电出版社，</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2016.12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，大数据创新人才培养系列。</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9958645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1.1.1 </a:t>
            </a:r>
            <a:r>
              <a:rPr lang="zh-CN" altLang="en-US" sz="3200" dirty="0">
                <a:solidFill>
                  <a:srgbClr val="0000FF"/>
                </a:solidFill>
                <a:latin typeface="微软雅黑" panose="020B0503020204020204" pitchFamily="34" charset="-122"/>
                <a:ea typeface="微软雅黑" panose="020B0503020204020204" pitchFamily="34" charset="-122"/>
              </a:rPr>
              <a:t>云计算的产生背景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17" name="TextBox 8">
            <a:extLst>
              <a:ext uri="{FF2B5EF4-FFF2-40B4-BE49-F238E27FC236}">
                <a16:creationId xmlns:a16="http://schemas.microsoft.com/office/drawing/2014/main" id="{844AE66C-B58E-4077-BB0A-84BEE8404CA5}"/>
              </a:ext>
            </a:extLst>
          </p:cNvPr>
          <p:cNvSpPr txBox="1">
            <a:spLocks noChangeArrowheads="1"/>
          </p:cNvSpPr>
          <p:nvPr/>
        </p:nvSpPr>
        <p:spPr bwMode="auto">
          <a:xfrm>
            <a:off x="251520" y="1435885"/>
            <a:ext cx="3475908" cy="159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工业企业</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设备管理</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设备监控</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8" name="TextBox 8">
            <a:extLst>
              <a:ext uri="{FF2B5EF4-FFF2-40B4-BE49-F238E27FC236}">
                <a16:creationId xmlns:a16="http://schemas.microsoft.com/office/drawing/2014/main" id="{6746CE18-F401-45E0-B6D9-8EA0B969536D}"/>
              </a:ext>
            </a:extLst>
          </p:cNvPr>
          <p:cNvSpPr txBox="1">
            <a:spLocks noChangeArrowheads="1"/>
          </p:cNvSpPr>
          <p:nvPr/>
        </p:nvSpPr>
        <p:spPr bwMode="auto">
          <a:xfrm>
            <a:off x="261089" y="4869160"/>
            <a:ext cx="3475908" cy="1208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中小企业</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财务管理</a:t>
            </a: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19" name="图片 18">
            <a:extLst>
              <a:ext uri="{FF2B5EF4-FFF2-40B4-BE49-F238E27FC236}">
                <a16:creationId xmlns:a16="http://schemas.microsoft.com/office/drawing/2014/main" id="{DB6B37E9-8478-4C63-84BF-C07F0F4CA3DE}"/>
              </a:ext>
            </a:extLst>
          </p:cNvPr>
          <p:cNvPicPr>
            <a:picLocks noChangeAspect="1"/>
          </p:cNvPicPr>
          <p:nvPr/>
        </p:nvPicPr>
        <p:blipFill>
          <a:blip r:embed="rId3"/>
          <a:stretch>
            <a:fillRect/>
          </a:stretch>
        </p:blipFill>
        <p:spPr>
          <a:xfrm>
            <a:off x="5912632" y="2947712"/>
            <a:ext cx="3148036" cy="1647837"/>
          </a:xfrm>
          <a:prstGeom prst="rect">
            <a:avLst/>
          </a:prstGeom>
        </p:spPr>
      </p:pic>
      <p:sp>
        <p:nvSpPr>
          <p:cNvPr id="20" name="TextBox 8">
            <a:extLst>
              <a:ext uri="{FF2B5EF4-FFF2-40B4-BE49-F238E27FC236}">
                <a16:creationId xmlns:a16="http://schemas.microsoft.com/office/drawing/2014/main" id="{9E6E7D88-74E1-44B5-B720-3D50EE343832}"/>
              </a:ext>
            </a:extLst>
          </p:cNvPr>
          <p:cNvSpPr txBox="1">
            <a:spLocks noChangeArrowheads="1"/>
          </p:cNvSpPr>
          <p:nvPr/>
        </p:nvSpPr>
        <p:spPr bwMode="auto">
          <a:xfrm>
            <a:off x="4499992" y="1439566"/>
            <a:ext cx="3475908" cy="198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租赁</a:t>
            </a:r>
            <a:endPar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计算</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存储</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软件</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网络</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TextBox 8">
            <a:extLst>
              <a:ext uri="{FF2B5EF4-FFF2-40B4-BE49-F238E27FC236}">
                <a16:creationId xmlns:a16="http://schemas.microsoft.com/office/drawing/2014/main" id="{20483C36-12C8-4710-899C-2049EDCA5C67}"/>
              </a:ext>
            </a:extLst>
          </p:cNvPr>
          <p:cNvSpPr txBox="1">
            <a:spLocks noChangeArrowheads="1"/>
          </p:cNvSpPr>
          <p:nvPr/>
        </p:nvSpPr>
        <p:spPr bwMode="auto">
          <a:xfrm>
            <a:off x="4499992" y="4814124"/>
            <a:ext cx="3475908" cy="159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个人</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网盘</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宽带</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22" name="箭头: 右 21">
            <a:extLst>
              <a:ext uri="{FF2B5EF4-FFF2-40B4-BE49-F238E27FC236}">
                <a16:creationId xmlns:a16="http://schemas.microsoft.com/office/drawing/2014/main" id="{C6FDF7E6-9C06-48E5-936E-39416206F6C7}"/>
              </a:ext>
            </a:extLst>
          </p:cNvPr>
          <p:cNvSpPr/>
          <p:nvPr/>
        </p:nvSpPr>
        <p:spPr>
          <a:xfrm>
            <a:off x="2992252" y="2149319"/>
            <a:ext cx="122413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575E83B5-B71B-4D92-B492-704270DF4D6E}"/>
              </a:ext>
            </a:extLst>
          </p:cNvPr>
          <p:cNvSpPr/>
          <p:nvPr/>
        </p:nvSpPr>
        <p:spPr>
          <a:xfrm rot="16200000">
            <a:off x="4713267" y="3909562"/>
            <a:ext cx="961125"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右 23">
            <a:extLst>
              <a:ext uri="{FF2B5EF4-FFF2-40B4-BE49-F238E27FC236}">
                <a16:creationId xmlns:a16="http://schemas.microsoft.com/office/drawing/2014/main" id="{C68101AA-EB8B-4542-A63D-3D2413A48523}"/>
              </a:ext>
            </a:extLst>
          </p:cNvPr>
          <p:cNvSpPr/>
          <p:nvPr/>
        </p:nvSpPr>
        <p:spPr>
          <a:xfrm rot="19965878">
            <a:off x="2796352" y="3247807"/>
            <a:ext cx="161593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右 24">
            <a:extLst>
              <a:ext uri="{FF2B5EF4-FFF2-40B4-BE49-F238E27FC236}">
                <a16:creationId xmlns:a16="http://schemas.microsoft.com/office/drawing/2014/main" id="{8A5B2555-37EF-4176-99C5-3936D415FAE3}"/>
              </a:ext>
            </a:extLst>
          </p:cNvPr>
          <p:cNvSpPr/>
          <p:nvPr/>
        </p:nvSpPr>
        <p:spPr>
          <a:xfrm rot="2833106">
            <a:off x="6075904" y="2850982"/>
            <a:ext cx="814793"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8">
            <a:extLst>
              <a:ext uri="{FF2B5EF4-FFF2-40B4-BE49-F238E27FC236}">
                <a16:creationId xmlns:a16="http://schemas.microsoft.com/office/drawing/2014/main" id="{F8B090CE-840D-4244-956C-9517A416AA6F}"/>
              </a:ext>
            </a:extLst>
          </p:cNvPr>
          <p:cNvSpPr txBox="1">
            <a:spLocks noChangeArrowheads="1"/>
          </p:cNvSpPr>
          <p:nvPr/>
        </p:nvSpPr>
        <p:spPr bwMode="auto">
          <a:xfrm>
            <a:off x="251520" y="3140968"/>
            <a:ext cx="3475908" cy="159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商业企业</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网上购物</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物流规划</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27" name="箭头: 右 26">
            <a:extLst>
              <a:ext uri="{FF2B5EF4-FFF2-40B4-BE49-F238E27FC236}">
                <a16:creationId xmlns:a16="http://schemas.microsoft.com/office/drawing/2014/main" id="{5DBBF534-7B63-4FA4-9FE2-DC9E6E5594A0}"/>
              </a:ext>
            </a:extLst>
          </p:cNvPr>
          <p:cNvSpPr/>
          <p:nvPr/>
        </p:nvSpPr>
        <p:spPr>
          <a:xfrm rot="18951000">
            <a:off x="2460833" y="4107250"/>
            <a:ext cx="2513011"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1.1.2 </a:t>
            </a:r>
            <a:r>
              <a:rPr lang="zh-CN" altLang="en-US" sz="3200" dirty="0">
                <a:solidFill>
                  <a:srgbClr val="0000FF"/>
                </a:solidFill>
                <a:latin typeface="微软雅黑" panose="020B0503020204020204" pitchFamily="34" charset="-122"/>
                <a:ea typeface="微软雅黑" panose="020B0503020204020204" pitchFamily="34" charset="-122"/>
              </a:rPr>
              <a:t>云计算的特点</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268760"/>
            <a:ext cx="8640960" cy="5398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利用云计算技术，可以</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管理</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调度</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整合</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优化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分布在网络上的各种</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资源</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，并以</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统一界面</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为用户提供各类</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计算服务</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按需服务：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云为用户提供想要的服务，用户可以按照自己的需求来获取计算资源，就像现实生活中使用自来水、煤气、电力资源一样。</a:t>
            </a: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通用性：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云计算并不是一种特定的计算方式，可以在云端支持下衍生出千变万化的应用，且适用范围广。</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超大规模计算能力：</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现在各大云计算提供商为用户提供了非常多且强大的云服务器，这些云服务器赋予用户前所未有的计算能力。</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实时在线：</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云支持在任何位置、使用各种终端来获取实时服务，请求的资源来源于云而不是固定的有形实体。</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高可靠性：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绝大部分云计算提供商采用了多副本容错、计算节点同构可互换等措施来保障服务可靠性，使用户计算、数据更加可靠。</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70156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1.1.2 </a:t>
            </a:r>
            <a:r>
              <a:rPr lang="zh-CN" altLang="en-US" sz="3200" dirty="0">
                <a:solidFill>
                  <a:srgbClr val="0000FF"/>
                </a:solidFill>
                <a:latin typeface="微软雅黑" panose="020B0503020204020204" pitchFamily="34" charset="-122"/>
                <a:ea typeface="微软雅黑" panose="020B0503020204020204" pitchFamily="34" charset="-122"/>
              </a:rPr>
              <a:t>云计算的特点</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268760"/>
            <a:ext cx="8640960" cy="321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利用云计算技术，可以</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管理</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调度</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整合</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优化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分布在网络上的各种</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资源</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，并以</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统一界面</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为用户提供各类</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计算服务</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虚拟化：</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虚拟化云计算支持用户在任意位置、使用各种终端获取应用服务。</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低成本</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由于云的特殊容错措施可以采用极其廉价的节点来构成云，云的自动化集中式管理使大量企业无需负担日益高昂的数据中心管理成本，云的通用性使资源的利用率较之传统系统大幅提升，因此用户可以充分享受云的低成本优势。</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76303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1.1.3 </a:t>
            </a:r>
            <a:r>
              <a:rPr lang="zh-CN" altLang="en-US" sz="3200" dirty="0">
                <a:solidFill>
                  <a:srgbClr val="0000FF"/>
                </a:solidFill>
                <a:latin typeface="微软雅黑" panose="020B0503020204020204" pitchFamily="34" charset="-122"/>
                <a:ea typeface="微软雅黑" panose="020B0503020204020204" pitchFamily="34" charset="-122"/>
              </a:rPr>
              <a:t>云计算的发展</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268760"/>
            <a:ext cx="8640960" cy="4359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1961</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John McCarthy</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隶书" panose="02010509060101010101" pitchFamily="49" charset="-122"/>
                <a:ea typeface="隶书" panose="02010509060101010101" pitchFamily="49" charset="-122"/>
                <a:cs typeface="Times New Roman" panose="02020603050405020304" pitchFamily="18" charset="0"/>
              </a:rPr>
              <a:t>如果我倡导的计算机能在未来得到使用，那么有一天，计算也可以像电话一样成为公用设施。</a:t>
            </a:r>
            <a:r>
              <a:rPr lang="en-US" altLang="zh-CN" sz="2000" b="0" dirty="0">
                <a:latin typeface="隶书" panose="02010509060101010101" pitchFamily="49" charset="-122"/>
                <a:ea typeface="隶书" panose="02010509060101010101" pitchFamily="49" charset="-122"/>
                <a:cs typeface="Times New Roman" panose="02020603050405020304" pitchFamily="18" charset="0"/>
              </a:rPr>
              <a:t>……</a:t>
            </a:r>
            <a:r>
              <a:rPr lang="zh-CN" altLang="en-US" sz="2000" b="0" dirty="0">
                <a:latin typeface="隶书" panose="02010509060101010101" pitchFamily="49" charset="-122"/>
                <a:ea typeface="隶书" panose="02010509060101010101" pitchFamily="49" charset="-122"/>
                <a:cs typeface="Times New Roman" panose="02020603050405020304" pitchFamily="18" charset="0"/>
              </a:rPr>
              <a:t>计算机应用</a:t>
            </a:r>
            <a:r>
              <a:rPr lang="en-US" altLang="zh-CN" sz="2000" b="0" dirty="0">
                <a:latin typeface="隶书" panose="02010509060101010101" pitchFamily="49" charset="-122"/>
                <a:ea typeface="隶书" panose="02010509060101010101" pitchFamily="49" charset="-122"/>
                <a:cs typeface="Times New Roman" panose="02020603050405020304" pitchFamily="18" charset="0"/>
              </a:rPr>
              <a:t>(Computer utility)</a:t>
            </a:r>
            <a:r>
              <a:rPr lang="zh-CN" altLang="en-US" sz="2000" b="0" dirty="0">
                <a:latin typeface="隶书" panose="02010509060101010101" pitchFamily="49" charset="-122"/>
                <a:ea typeface="隶书" panose="02010509060101010101" pitchFamily="49" charset="-122"/>
                <a:cs typeface="Times New Roman" panose="02020603050405020304" pitchFamily="18" charset="0"/>
              </a:rPr>
              <a:t>将成为一种全新的、重要的产业的基础。</a:t>
            </a:r>
            <a:endParaRPr lang="en-US" altLang="zh-CN" sz="2000" b="0" dirty="0">
              <a:latin typeface="隶书" panose="02010509060101010101" pitchFamily="49" charset="-122"/>
              <a:ea typeface="隶书" panose="02010509060101010101" pitchFamily="49"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1969</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ARPANET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首席科学家</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Leonard Kleinrock</a:t>
            </a:r>
            <a:r>
              <a:rPr lang="zh-CN" altLang="en-US" sz="2000" b="0" dirty="0">
                <a:latin typeface="隶书" panose="02010509060101010101" pitchFamily="49" charset="-122"/>
                <a:ea typeface="隶书" panose="02010509060101010101" pitchFamily="49" charset="-122"/>
                <a:cs typeface="Times New Roman" panose="02020603050405020304" pitchFamily="18" charset="0"/>
              </a:rPr>
              <a:t>：现在，计算机网络还处于初级阶段，但随着网络的进步和复杂化，我们将可能看到“计算机应用”的扩展</a:t>
            </a:r>
            <a:r>
              <a:rPr lang="en-US" altLang="zh-CN" sz="2000" b="0" dirty="0">
                <a:latin typeface="隶书" panose="02010509060101010101" pitchFamily="49" charset="-122"/>
                <a:ea typeface="隶书" panose="02010509060101010101" pitchFamily="49" charset="-122"/>
                <a:cs typeface="Times New Roman" panose="02020603050405020304" pitchFamily="18" charset="0"/>
              </a:rPr>
              <a:t>……</a:t>
            </a:r>
          </a:p>
          <a:p>
            <a:pPr>
              <a:lnSpc>
                <a:spcPct val="150000"/>
              </a:lnSpc>
              <a:spcBef>
                <a:spcPct val="20000"/>
              </a:spcBef>
              <a:buClrTx/>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1983</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SUN</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公司：</a:t>
            </a:r>
            <a:r>
              <a:rPr lang="zh-CN" altLang="en-US" sz="2000" b="0" dirty="0">
                <a:latin typeface="隶书" panose="02010509060101010101" pitchFamily="49" charset="-122"/>
                <a:ea typeface="隶书" panose="02010509060101010101" pitchFamily="49" charset="-122"/>
                <a:cs typeface="Times New Roman" panose="02020603050405020304" pitchFamily="18" charset="0"/>
              </a:rPr>
              <a:t>网络是电脑（</a:t>
            </a:r>
            <a:r>
              <a:rPr lang="en-US" altLang="zh-CN" sz="2000" b="0" dirty="0">
                <a:latin typeface="隶书" panose="02010509060101010101" pitchFamily="49" charset="-122"/>
                <a:ea typeface="隶书" panose="02010509060101010101" pitchFamily="49" charset="-122"/>
                <a:cs typeface="Times New Roman" panose="02020603050405020304" pitchFamily="18" charset="0"/>
              </a:rPr>
              <a:t>The Network is the Computer)</a:t>
            </a:r>
            <a:r>
              <a:rPr lang="zh-CN" altLang="en-US" sz="2000" b="0" dirty="0">
                <a:latin typeface="隶书" panose="02010509060101010101" pitchFamily="49" charset="-122"/>
                <a:ea typeface="隶书" panose="02010509060101010101" pitchFamily="49" charset="-122"/>
                <a:cs typeface="Times New Roman" panose="02020603050405020304" pitchFamily="18" charset="0"/>
              </a:rPr>
              <a:t>。</a:t>
            </a:r>
            <a:endParaRPr lang="en-US" altLang="zh-CN" sz="2000" b="0" dirty="0">
              <a:latin typeface="隶书" panose="02010509060101010101" pitchFamily="49" charset="-122"/>
              <a:ea typeface="隶书" panose="02010509060101010101" pitchFamily="49"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2006</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月，亚马逊公司</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推出弹性计算云服务，</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同年</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月谷歌公司</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在搜索引擎大会上首次使用“云计算”一词。</a:t>
            </a:r>
          </a:p>
        </p:txBody>
      </p:sp>
    </p:spTree>
    <p:extLst>
      <p:ext uri="{BB962C8B-B14F-4D97-AF65-F5344CB8AC3E}">
        <p14:creationId xmlns:p14="http://schemas.microsoft.com/office/powerpoint/2010/main" val="6147726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0.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7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21378</TotalTime>
  <Words>4823</Words>
  <Application>Microsoft Office PowerPoint</Application>
  <PresentationFormat>全屏显示(4:3)</PresentationFormat>
  <Paragraphs>473</Paragraphs>
  <Slides>47</Slides>
  <Notes>39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47</vt:i4>
      </vt:variant>
    </vt:vector>
  </HeadingPairs>
  <TitlesOfParts>
    <vt:vector size="57" baseType="lpstr">
      <vt:lpstr>等线</vt:lpstr>
      <vt:lpstr>等线 Light</vt:lpstr>
      <vt:lpstr>隶书</vt:lpstr>
      <vt:lpstr>Microsoft Yahei</vt:lpstr>
      <vt:lpstr>Microsoft Yahei</vt:lpstr>
      <vt:lpstr>Arial</vt:lpstr>
      <vt:lpstr>Calibri</vt:lpstr>
      <vt:lpstr>Times New Roman</vt:lpstr>
      <vt:lpstr>Wingdings</vt:lpstr>
      <vt:lpstr>自定义设计方案</vt:lpstr>
      <vt:lpstr>第一章 云计算概述 第一次课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DADI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lsk</dc:creator>
  <cp:keywords>计算机学院</cp:keywords>
  <cp:lastModifiedBy>施 政良</cp:lastModifiedBy>
  <cp:revision>2461</cp:revision>
  <dcterms:created xsi:type="dcterms:W3CDTF">2013-05-22T02:15:00Z</dcterms:created>
  <dcterms:modified xsi:type="dcterms:W3CDTF">2022-05-29T04:39:41Z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2052-11.1.0.7989</vt:lpwstr>
  </property>
</Properties>
</file>