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9" r:id="rId2"/>
    <p:sldId id="688" r:id="rId3"/>
    <p:sldId id="790" r:id="rId4"/>
    <p:sldId id="791" r:id="rId5"/>
    <p:sldId id="792" r:id="rId6"/>
    <p:sldId id="787" r:id="rId7"/>
    <p:sldId id="748" r:id="rId8"/>
    <p:sldId id="747" r:id="rId9"/>
    <p:sldId id="794" r:id="rId10"/>
    <p:sldId id="797" r:id="rId11"/>
    <p:sldId id="798" r:id="rId12"/>
    <p:sldId id="799" r:id="rId13"/>
    <p:sldId id="793" r:id="rId14"/>
    <p:sldId id="801" r:id="rId15"/>
    <p:sldId id="802" r:id="rId16"/>
    <p:sldId id="803" r:id="rId17"/>
    <p:sldId id="804" r:id="rId18"/>
    <p:sldId id="800" r:id="rId19"/>
    <p:sldId id="750" r:id="rId20"/>
    <p:sldId id="810" r:id="rId21"/>
    <p:sldId id="811" r:id="rId22"/>
    <p:sldId id="806" r:id="rId23"/>
    <p:sldId id="807" r:id="rId24"/>
    <p:sldId id="751" r:id="rId25"/>
    <p:sldId id="752" r:id="rId26"/>
    <p:sldId id="796" r:id="rId27"/>
    <p:sldId id="808" r:id="rId28"/>
    <p:sldId id="809" r:id="rId29"/>
    <p:sldId id="753" r:id="rId30"/>
    <p:sldId id="754" r:id="rId31"/>
    <p:sldId id="788" r:id="rId32"/>
    <p:sldId id="755" r:id="rId33"/>
    <p:sldId id="789" r:id="rId34"/>
    <p:sldId id="756" r:id="rId35"/>
    <p:sldId id="757" r:id="rId36"/>
    <p:sldId id="758" r:id="rId37"/>
    <p:sldId id="759" r:id="rId38"/>
    <p:sldId id="705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D82"/>
    <a:srgbClr val="1B998B"/>
    <a:srgbClr val="D2DEEF"/>
    <a:srgbClr val="EAEFF7"/>
    <a:srgbClr val="0066FF"/>
    <a:srgbClr val="4472C4"/>
    <a:srgbClr val="0070C0"/>
    <a:srgbClr val="55D9D3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27" autoAdjust="0"/>
    <p:restoredTop sz="96327" autoAdjust="0"/>
  </p:normalViewPr>
  <p:slideViewPr>
    <p:cSldViewPr>
      <p:cViewPr varScale="1">
        <p:scale>
          <a:sx n="52" d="100"/>
          <a:sy n="52" d="100"/>
        </p:scale>
        <p:origin x="48" y="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4/11/2022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33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22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47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1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66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10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73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31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6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09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7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11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69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34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713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76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4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72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31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41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26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54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6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8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63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88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84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1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2022-04-11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2022-04-11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0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0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20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20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21" Type="http://schemas.openxmlformats.org/officeDocument/2006/relationships/image" Target="../media/image20.tmp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image" Target="../media/image20.tmp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20.tmp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19" Type="http://schemas.openxmlformats.org/officeDocument/2006/relationships/image" Target="../media/image20.tmp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虚拟化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>
            <a:extLst>
              <a:ext uri="{FF2B5EF4-FFF2-40B4-BE49-F238E27FC236}">
                <a16:creationId xmlns:a16="http://schemas.microsoft.com/office/drawing/2014/main" id="{DECDB0B6-445C-7049-8FB5-63334B0F72C1}"/>
              </a:ext>
            </a:extLst>
          </p:cNvPr>
          <p:cNvSpPr txBox="1">
            <a:spLocks/>
          </p:cNvSpPr>
          <p:nvPr/>
        </p:nvSpPr>
        <p:spPr>
          <a:xfrm>
            <a:off x="1143000" y="469427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第七次课：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“Build, Ship and Run”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Build once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Run anywhere ”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68ADE2-9121-CB42-9DCA-661BDC4A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96" y="2429608"/>
            <a:ext cx="6172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是一个工具，能帮助我们方便的创建、运行、部署软件。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允许我们将一个软件和其依赖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运行环境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打包成一个单独的库，更利于移植可运行的软件。</a:t>
            </a:r>
            <a:endParaRPr lang="zh-CN" altLang="e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1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Repository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7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7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是一个构建容器的只读模板，提供了容器应用打包的标准格式，容器即为一个通过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镜像包含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、依赖和程序的代码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中包含一系列的指令用来创建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27568-9B9C-CE43-80A5-10B6DE44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5918"/>
            <a:ext cx="5486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C4DA0-CAC7-1841-87BB-455E8D71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2867515" cy="34105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3E1065-A2BA-2D4D-A61C-F324F26C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717032"/>
            <a:ext cx="4183360" cy="16655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424695-F9D1-D24D-BD82-752D18952EF9}"/>
              </a:ext>
            </a:extLst>
          </p:cNvPr>
          <p:cNvSpPr txBox="1"/>
          <p:nvPr/>
        </p:nvSpPr>
        <p:spPr>
          <a:xfrm>
            <a:off x="4182391" y="2512952"/>
            <a:ext cx="455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一个包含创建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指令的文件</a:t>
            </a:r>
          </a:p>
        </p:txBody>
      </p:sp>
    </p:spTree>
    <p:extLst>
      <p:ext uri="{BB962C8B-B14F-4D97-AF65-F5344CB8AC3E}">
        <p14:creationId xmlns:p14="http://schemas.microsoft.com/office/powerpoint/2010/main" val="5783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1A087-72DF-5C47-92AC-8E8BCAC6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71947"/>
            <a:ext cx="6876256" cy="31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7D8522-1179-2C47-93A0-5C43A2562EA8}"/>
              </a:ext>
            </a:extLst>
          </p:cNvPr>
          <p:cNvSpPr/>
          <p:nvPr/>
        </p:nvSpPr>
        <p:spPr>
          <a:xfrm>
            <a:off x="493864" y="1783979"/>
            <a:ext cx="808426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Menlo" panose="020B0609030804020204" pitchFamily="49" charset="0"/>
              </a:rPr>
              <a:t>$ docker image pull hello-world</a:t>
            </a:r>
          </a:p>
          <a:p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$ docker image ls</a:t>
            </a:r>
          </a:p>
          <a:p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$ docker container run hello-world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Hello from Docker! 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This message shows that your installation appears to be working 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correctly. ......</a:t>
            </a:r>
            <a:endParaRPr lang="zh-CN" altLang="en-US" sz="16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048EF0-90A2-724C-85C8-7459367E0AB9}"/>
              </a:ext>
            </a:extLst>
          </p:cNvPr>
          <p:cNvSpPr/>
          <p:nvPr/>
        </p:nvSpPr>
        <p:spPr>
          <a:xfrm>
            <a:off x="894075" y="1852833"/>
            <a:ext cx="7621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print(‘Hello World :)’)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pycache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排除路径，不被打包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python3.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，并写入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. /app </a:t>
            </a: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WORKDIR /app </a:t>
            </a: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/>
              <a:t>$ docker image build –t python-app . Or </a:t>
            </a:r>
            <a:r>
              <a:rPr lang="zh-CN" altLang="en-US" sz="2000" dirty="0"/>
              <a:t>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创建</a:t>
            </a:r>
            <a:r>
              <a:rPr lang="en-US" altLang="zh-CN" sz="2000" dirty="0"/>
              <a:t>Image</a:t>
            </a:r>
            <a:endParaRPr lang="en" altLang="zh-CN" sz="2000" dirty="0"/>
          </a:p>
          <a:p>
            <a:r>
              <a:rPr lang="en" altLang="zh-CN" sz="2000" dirty="0"/>
              <a:t>$ docker image build -t python-app:0.0.1 .</a:t>
            </a:r>
          </a:p>
          <a:p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/>
              <a:t>$ docker container run python3-app </a:t>
            </a:r>
            <a:r>
              <a:rPr lang="zh-CN" altLang="en-US" sz="2000" dirty="0"/>
              <a:t>  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运行</a:t>
            </a:r>
            <a:r>
              <a:rPr lang="en-US" altLang="zh-CN" sz="2000" dirty="0"/>
              <a:t>Image</a:t>
            </a:r>
            <a:r>
              <a:rPr lang="zh-CN" altLang="en-US" sz="2000" dirty="0"/>
              <a:t>，生成容器</a:t>
            </a:r>
            <a:endParaRPr lang="en" altLang="zh-CN" sz="2000" dirty="0"/>
          </a:p>
          <a:p>
            <a:r>
              <a:rPr lang="en" altLang="zh-CN" sz="2000" dirty="0"/>
              <a:t>Hello World :)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98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解决方案一般包括两个基本部件：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Engine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用于实现通用或专用的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容器；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Hub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Registry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一个用于存储和分享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镜像的服务框架。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Registry 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公开服务 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默认使用公共的资源库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，用户可以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(pull)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官方镜像或者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(push)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个人镜像。此外，用户也可以建设自己的镜像管理服务，同样实现镜像的集中化管理和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pull/push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2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只读模板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镜像的文件系统由一系列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(read-only layer)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组成，只读层自底向上逐层堆叠，构成了容器所需要的基础文件系统。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存储驱动负责将这些层堆叠起来，提供一个统一的视角。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13876E-F0FD-0642-B8F0-548B9AAAEBC9}"/>
              </a:ext>
            </a:extLst>
          </p:cNvPr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12" name="Picture 2" descr="图片">
              <a:extLst>
                <a:ext uri="{FF2B5EF4-FFF2-40B4-BE49-F238E27FC236}">
                  <a16:creationId xmlns:a16="http://schemas.microsoft.com/office/drawing/2014/main" id="{CC65F422-29BA-E541-861C-9CFD87008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101D741-8832-5344-952F-666F13A2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14" name="Picture 2" descr="这里写图片描述">
            <a:extLst>
              <a:ext uri="{FF2B5EF4-FFF2-40B4-BE49-F238E27FC236}">
                <a16:creationId xmlns:a16="http://schemas.microsoft.com/office/drawing/2014/main" id="{246D5BC0-CE07-E141-ABFF-FBEC5B15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24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(Virtualization)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是计算机资源的逻辑表示，主要目的是使上层计算或应用与下层的资源或管理解耦，把底层资源抽象成另一种形式的资源，从而提供给上层使用和分享。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系统接口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2000" b="0" dirty="0"/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关系图">
            <a:extLst>
              <a:ext uri="{FF2B5EF4-FFF2-40B4-BE49-F238E27FC236}">
                <a16:creationId xmlns:a16="http://schemas.microsoft.com/office/drawing/2014/main" id="{03F47613-56EB-C34F-98FC-FDA252BF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70" y="2831650"/>
            <a:ext cx="5599534" cy="34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E27273-240B-CC42-BAB9-78290F3C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45" y="3033702"/>
            <a:ext cx="2376264" cy="30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2F12082-80A2-164E-8626-C0AEB50B6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3"/>
          <a:stretch/>
        </p:blipFill>
        <p:spPr bwMode="auto">
          <a:xfrm>
            <a:off x="971600" y="3749006"/>
            <a:ext cx="6888875" cy="22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6E4541-B399-2C4D-B844-B7BFE0E71765}"/>
              </a:ext>
            </a:extLst>
          </p:cNvPr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如果两个输入串的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函数的值一样，则称这两个串是一个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碰撞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Collision)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</a:p>
        </p:txBody>
      </p:sp>
    </p:spTree>
    <p:extLst>
      <p:ext uri="{BB962C8B-B14F-4D97-AF65-F5344CB8AC3E}">
        <p14:creationId xmlns:p14="http://schemas.microsoft.com/office/powerpoint/2010/main" val="24700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6E4541-B399-2C4D-B844-B7BFE0E71765}"/>
              </a:ext>
            </a:extLst>
          </p:cNvPr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如果两个输入串的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函数的值一样，则称这两个串是一个碰撞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Collision)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</a:p>
        </p:txBody>
      </p:sp>
      <p:pic>
        <p:nvPicPr>
          <p:cNvPr id="17410" name="Picture 2" descr="这里写图片描述">
            <a:extLst>
              <a:ext uri="{FF2B5EF4-FFF2-40B4-BE49-F238E27FC236}">
                <a16:creationId xmlns:a16="http://schemas.microsoft.com/office/drawing/2014/main" id="{79F55EDA-F37E-5D4B-BA60-3CFE68BB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2050"/>
            <a:ext cx="4191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48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当启动一个容器时，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会在镜像栈的顶部增加一个新的、薄的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读写层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，这一层即“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。当前运行容器的所有操作（比如写新文件、修改现有文件、删除文件）都写到这一读写层中。当这一容器被删除时，其读写层也被删除，而底层的镜像保持原状，而重新利用该镜像创建的应用也不保留此前的更改。这种只读层结合顶部读写层的组合被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 File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。在这样的架构下，多个容器可以安全的共享一个底层镜像。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7181B7-08B9-894A-A930-AFACBF55D434}"/>
              </a:ext>
            </a:extLst>
          </p:cNvPr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8194" name="Picture 2" descr="图片">
              <a:extLst>
                <a:ext uri="{FF2B5EF4-FFF2-40B4-BE49-F238E27FC236}">
                  <a16:creationId xmlns:a16="http://schemas.microsoft.com/office/drawing/2014/main" id="{1A9256BC-2841-0E4F-B0AC-FA4450BBD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1F492E8-6449-ED46-8D3C-4B71C905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9218" name="Picture 2" descr="这里写图片描述">
            <a:extLst>
              <a:ext uri="{FF2B5EF4-FFF2-40B4-BE49-F238E27FC236}">
                <a16:creationId xmlns:a16="http://schemas.microsoft.com/office/drawing/2014/main" id="{D2FC984F-889F-404F-B735-FEFB3A1C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镜像运行时的实体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容器是镜像运行时的实体。容器可以被创建、启动、停止、删除、暂停等 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 descr="使用单个Docker镜像启动多个容器">
            <a:extLst>
              <a:ext uri="{FF2B5EF4-FFF2-40B4-BE49-F238E27FC236}">
                <a16:creationId xmlns:a16="http://schemas.microsoft.com/office/drawing/2014/main" id="{BD62ACF5-AE98-B046-B400-9882B150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9" y="2776751"/>
            <a:ext cx="7139434" cy="29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03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分层存储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容器设计的初衷是为了承载服务，它把应用打包、启动、迁移、弹性扩展，所以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的一个重要特性就是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可丢弃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(Disposable)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，但应用所涉及的重要数据显然不能随意丢弃。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数据卷是一个特殊设计数据访问接口，可以将其看作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宿主文件系统下的一个目录或文件，可直接加载到一个容器上。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数据卷不受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存储驱动的管理，所有指向数据卷的读写操作都会绕过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 File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文件系统和存储驱动，直接以宿主机器的性能运行。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当一个容器被删除时，任何存储在数据卷上的数据会在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宿主机器上持续保存。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9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容器技术不是虚拟化的替代方案，它还不能取代全系统的服务器虚拟化技术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B45EBA-5EB5-5244-955A-073C8E7D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712968" cy="2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容器与虚拟机（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两者是可以共存的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DFFC96-86C0-864B-B7A7-8EE696B3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9" y="2367850"/>
            <a:ext cx="8028384" cy="38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4D8789-2AA1-2E44-AAEB-37ABDCD5F594}"/>
              </a:ext>
            </a:extLst>
          </p:cNvPr>
          <p:cNvSpPr/>
          <p:nvPr/>
        </p:nvSpPr>
        <p:spPr>
          <a:xfrm>
            <a:off x="153272" y="1661948"/>
            <a:ext cx="8712968" cy="72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全虚拟化技术的多数应用场景是面向高度复杂服务的云基础设施，为其提供计算、存储、迁移等服务。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容器技术优点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轻量级、易扩展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：虚拟机自身是一个完备系统，拥有虚拟化的硬件和特定资源，如果每个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个虚拟机就需要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；若采用容器，因为共享其操作系统内核，因此并不会占据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资源利用率高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：虚拟机需要借助虚拟化软件层模拟硬件行为，而容器则直接运行在主机操作系统上。其启动时间也短。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简化配置、提升效率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：降低了硬件资源和应用环境的耦合度，并且可以给开发者提供理想的开发环境，提升开发效率。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容器技术缺点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：容器极度依赖其主机操作系统，所以任何针对主机操作系统的攻击都会造成其安全问题。同时，主机操作系统能够看到容器中运行的一切资源。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隔离型相比虚拟机差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 Docker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对云的扩展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3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的轻量级特性使其成为未来云计算的重要拓展方向之一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边缘计算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(Edge Computing)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的重要使能技术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地理分布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的边缘设备的计算方式，需要一种灵活可扩展的平台来实现应用和服务的部署。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该平台应当能够部署适合小型边缘设备的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轻量级可重用的服务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不依赖于异构硬件架构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该平台还应当能够有效的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与云端进行交互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，从而实现分布式大数据的边缘计算和云端存储。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这一平台还应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易于安装、配置、管理、升级、以及调试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208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角度看，机器可以指代整个计算机硬件架构和设备。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接口层面看，机器可以指代整个硬件设备连同其上的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角度看，一个完整的机器还包括了关键的库函数，需要特定程序的支持。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2000" b="0" dirty="0"/>
          </a:p>
        </p:txBody>
      </p:sp>
      <p:pic>
        <p:nvPicPr>
          <p:cNvPr id="12" name="Picture 2" descr="关系图">
            <a:extLst>
              <a:ext uri="{FF2B5EF4-FFF2-40B4-BE49-F238E27FC236}">
                <a16:creationId xmlns:a16="http://schemas.microsoft.com/office/drawing/2014/main" id="{04C95368-CC0A-3E42-817D-440FED53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3" y="2780928"/>
            <a:ext cx="5599534" cy="34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2C1490-08F5-4EA3-B657-BF2BE8961F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容器技术属于（   ）级的虚拟化。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812D33-A185-4773-975C-80DDBB499E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硬件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9AFF9-A27C-481C-BC76-5CBDA8DE25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579A8-5030-4F5E-81AE-B426B4165E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应用程序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C606CE-C21C-4CAA-892B-C7850DA692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基础架构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FBE1-7E82-4E6A-8E83-C1FD5B79905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333EDA-7D83-48C8-8EF5-764BC01252C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EB8E8C-A07C-4BA3-A2F8-C1832B27411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D72EF-0AE4-46E9-9D86-375C8A1311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BD6B2D-115E-452A-8A9C-4C90677D6F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2542D6-6F7A-4E11-B600-F662ADD2B5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9B8F323-8ADB-4F46-91DC-2B3B69E961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9BDA44F-5A66-432D-BE98-9411A2592D7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E9FFE7-5A32-41A7-B657-5535462B7BA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2B78D9F-7E28-4723-92CF-9300BE1E75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82C9CFE-7623-48C3-8AD1-59E74B8C399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369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2C1490-08F5-4EA3-B657-BF2BE8961F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容器技术属于（   ）级的虚拟化。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812D33-A185-4773-975C-80DDBB499E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硬件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9AFF9-A27C-481C-BC76-5CBDA8DE25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579A8-5030-4F5E-81AE-B426B4165E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应用程序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C606CE-C21C-4CAA-892B-C7850DA692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基础架构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FBE1-7E82-4E6A-8E83-C1FD5B79905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333EDA-7D83-48C8-8EF5-764BC01252C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EB8E8C-A07C-4BA3-A2F8-C1832B27411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D72EF-0AE4-46E9-9D86-375C8A1311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BD6B2D-115E-452A-8A9C-4C90677D6F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2542D6-6F7A-4E11-B600-F662ADD2B5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9B8F323-8ADB-4F46-91DC-2B3B69E961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9BDA44F-5A66-432D-BE98-9411A2592D7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E9FFE7-5A32-41A7-B657-5535462B7BA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2B78D9F-7E28-4723-92CF-9300BE1E75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82C9CFE-7623-48C3-8AD1-59E74B8C399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01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2552A-4180-466D-ADFF-FDF9068A92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虚拟机与容器技术的区别是：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97327-1B3D-4BE6-B3A8-19AAE5D69C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9167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前者虚拟化整个计算机，后者虚拟化操作系统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215E2-ACFC-45F4-BC80-88881373E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前者轻量级，后者重量级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BF8E-E8CC-4886-BAD8-992408DEDF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前者需要后者的支持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1557BB-79BA-46C3-BBC3-3E423BCF56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Hypervisor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，后者不需要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48B63-94FD-41B5-9D2F-5F7C7B1F8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842307-F828-42DB-A93D-0BC3E0E29A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20B90-FE99-427D-BA79-EA4C3956D2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F7E81-8097-406F-BBF0-A1833DE8CF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7B1263-7452-4275-AB6C-D8AA2BEC24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B5F220-EB52-4932-BACF-5777AAC80E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49306F-42CB-414D-81CA-0DA9346BF9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B871D8E-A911-4237-9A41-AE60D906860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5BE0EA-3D7F-4B7D-8FF4-F0E89F7418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5A1EF3D-AB1D-40B6-97CD-F94D8A250A8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0E8F7-E501-435F-B518-D5B00BBA55E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05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2552A-4180-466D-ADFF-FDF9068A92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虚拟机与容器技术的区别是：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97327-1B3D-4BE6-B3A8-19AAE5D69C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9167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前者虚拟化整个计算机，后者虚拟化操作系统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215E2-ACFC-45F4-BC80-88881373E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前者轻量级，后者重量级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BF8E-E8CC-4886-BAD8-992408DEDF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前者需要后者的支持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1557BB-79BA-46C3-BBC3-3E423BCF56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Hypervisor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，后者不需要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48B63-94FD-41B5-9D2F-5F7C7B1F8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842307-F828-42DB-A93D-0BC3E0E29A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20B90-FE99-427D-BA79-EA4C3956D2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F7E81-8097-406F-BBF0-A1833DE8CF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7B1263-7452-4275-AB6C-D8AA2BEC24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B5F220-EB52-4932-BACF-5777AAC80E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49306F-42CB-414D-81CA-0DA9346BF9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B871D8E-A911-4237-9A41-AE60D906860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5BE0EA-3D7F-4B7D-8FF4-F0E89F7418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5A1EF3D-AB1D-40B6-97CD-F94D8A250A8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0E8F7-E501-435F-B518-D5B00BBA55E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264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2552A-4180-466D-ADFF-FDF9068A92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的两个基本部件是：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97327-1B3D-4BE6-B3A8-19AAE5D69C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9167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Engine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215E2-ACFC-45F4-BC80-88881373E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Registry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BF8E-E8CC-4886-BAD8-992408DEDF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Hub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1557BB-79BA-46C3-BBC3-3E423BCF56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Container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48B63-94FD-41B5-9D2F-5F7C7B1F8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842307-F828-42DB-A93D-0BC3E0E29A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20B90-FE99-427D-BA79-EA4C3956D2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F7E81-8097-406F-BBF0-A1833DE8CF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7B1263-7452-4275-AB6C-D8AA2BEC24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C9CD2-FD83-40D7-888D-2ACED42945F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Image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71654-E544-46FA-B745-53AA9A06974D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B5F220-EB52-4932-BACF-5777AAC80E70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49306F-42CB-414D-81CA-0DA9346BF92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B871D8E-A911-4237-9A41-AE60D906860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5BE0EA-3D7F-4B7D-8FF4-F0E89F741882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5A1EF3D-AB1D-40B6-97CD-F94D8A250A80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0E8F7-E501-435F-B518-D5B00BBA55E0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0292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C92E9C-28B2-4096-9690-C42B8AB19F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镜像是：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C14D0-8711-4427-B754-C3E692374DA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只读的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2C12D-2758-4FCA-9E6F-C32694D395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可读写的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D14EF-0B7F-4BB5-8B24-F88E2E29D6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用户不能上传镜像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6CDA4E-477A-4739-A7D8-51A5F214036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用户只能使用公共库中的镜像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8317F3-6E3E-4597-948B-48F70491F67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3357EF-2D9B-43A3-AE62-24827189C01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A28843-B6D7-4BD0-8BD0-C0015A5481C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41D77C-3B4B-454E-90E5-C4545EE4BA1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ED0EEB-8665-4CAF-9AE2-FE8581883F1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940C19-5346-4069-A069-2FA0F82B692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037F4C1-01C8-4ED3-A60A-D1212DF8C8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C67056B-22A0-4E2C-B7E4-623B132FC0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DA25905-6E01-4FD9-80E7-0BAA6FFE358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FE83BBD-3EE8-4729-A156-63CC65E9E47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81BBBAD-E27D-4696-9F54-FDB94B13184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602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8F48E-5089-45F6-88C8-D11E7BBC83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中有需要持久存储的数据，应使用：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A623E-A7F5-4BC2-8A44-EA52B955E4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镜像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32C1B5-54A3-4E5D-9DCE-0DA23145DB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ACD55-E5BA-457D-A2AB-A8EFBBE6D5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B6DB1B-3D35-4ED4-9682-CF86BF1B648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数据库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E0A9D7-7BCA-456F-B90C-D7BE21F0F05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980B91-61A2-4EA9-8868-184FBE7EDC2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61C5ADD-11AF-42D2-8083-21D2ED644AF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00502A-9765-4029-B0FD-0AD95E8FCB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ED3D80-ED1F-486B-8005-45637FB3C6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FD238B-9529-4526-A2AE-3F94A59F645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3A62E74-4CF7-4A65-88E5-C4120A414A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49FCFDF-B846-42A6-ACE9-61537701D0E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9159CF7-15DC-4512-BBD1-470E0047BAA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80C1698-84F6-4843-B822-F10C7CD030F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0E7FD5D-1105-4F5F-B230-A7CC5AFA8B8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412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EB5990-EE9C-4D8F-B024-3AD9971DB2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容器技术的优点包括：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C0CD6-AE48-4D5C-8CD9-8232271E4B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轻量级、易扩展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AB158-F2F2-47A4-8BE1-246771A4166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安全性高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D88821-3CCF-432A-A0F5-A9C8695675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资源利用率高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7A51F6-57B1-4D9F-A583-286840FE6D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简化配置、提升效率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4C8DC-E966-4447-8F99-02E59670A95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7266D8-6F62-4D75-81FB-B321A5D521E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6381E0-DF1D-47D4-A0BB-422FCF5FB57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9A70CA-213F-47CB-9044-D14A8659F4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7802BC5-B067-49E8-AF26-CC62214A46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059F66-775D-4838-8458-D6B07D25A67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FBF5813-E8F8-431F-AECD-E0E368C5E53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4C1C954-4B29-4F6F-B99F-0750C0226E7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CDDDD98-FBDF-481E-9F2A-E6715DE4E73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E06EA2A-6E37-4DFE-B5D0-9AC15E3EB0C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8F690B-83FF-4654-8B99-56E0C133D21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6693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61950" lvl="1" indent="-3619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、简述容器技术的主要机制。 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24867-F3F1-7E4E-9637-BA56B3665FF5}"/>
              </a:ext>
            </a:extLst>
          </p:cNvPr>
          <p:cNvSpPr/>
          <p:nvPr/>
        </p:nvSpPr>
        <p:spPr>
          <a:xfrm>
            <a:off x="323528" y="905333"/>
            <a:ext cx="8568952" cy="10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(Process VM)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(System VM)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F002B-D49B-4E49-B2BA-7873937B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92353"/>
            <a:ext cx="6247730" cy="45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24867-F3F1-7E4E-9637-BA56B3665FF5}"/>
              </a:ext>
            </a:extLst>
          </p:cNvPr>
          <p:cNvSpPr/>
          <p:nvPr/>
        </p:nvSpPr>
        <p:spPr>
          <a:xfrm>
            <a:off x="323528" y="905333"/>
            <a:ext cx="8568952" cy="47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虚拟机技术：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DomainU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Hyper-V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虚拟化技术：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 Partition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虚拟机技术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虚拟化：包括虚拟的芯片组、虚拟的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总线、虚拟的系统设备、虚拟的基本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设备（如网卡硬盘等）。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虚拟化：显卡直通；显卡虚拟化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虚拟机热迁移：预考贝和后拷贝实现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检查点和热备份；虚拟化资源整合；虚拟机蔓延管控；弹性伸缩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03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操作系统级虚拟化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(Operating System Level Virtualization)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是一种虚拟技术，能够实现多个相互隔离的实例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共享一个操作系统内核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包含相应应用程序组件的服务实例即为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(Container)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在一个容器中运行的程序无法看到容器外的程序进程，包括那些直接运行在宿主机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(host)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上的应用和其它容器中的应用。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Diagram showing the hardware/software stack for Docker containers.">
            <a:extLst>
              <a:ext uri="{FF2B5EF4-FFF2-40B4-BE49-F238E27FC236}">
                <a16:creationId xmlns:a16="http://schemas.microsoft.com/office/drawing/2014/main" id="{204C6A2A-0CE2-574B-BF3D-B830762F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8244"/>
            <a:ext cx="3168352" cy="313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the hardware/software stack of a traditional VM.">
            <a:extLst>
              <a:ext uri="{FF2B5EF4-FFF2-40B4-BE49-F238E27FC236}">
                <a16:creationId xmlns:a16="http://schemas.microsoft.com/office/drawing/2014/main" id="{B1AA362E-BBA0-0E4D-80FD-5CB3F0F8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8244"/>
            <a:ext cx="2880320" cy="31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5784DD-3126-0D45-9F88-36F729B950E6}"/>
              </a:ext>
            </a:extLst>
          </p:cNvPr>
          <p:cNvSpPr/>
          <p:nvPr/>
        </p:nvSpPr>
        <p:spPr>
          <a:xfrm>
            <a:off x="1618222" y="648866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虚拟机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DAA85-E3AA-3E44-B925-B9FA55EEA230}"/>
              </a:ext>
            </a:extLst>
          </p:cNvPr>
          <p:cNvSpPr/>
          <p:nvPr/>
        </p:nvSpPr>
        <p:spPr>
          <a:xfrm>
            <a:off x="5929412" y="6484044"/>
            <a:ext cx="142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171717"/>
                </a:solidFill>
                <a:latin typeface="Segoe UI" panose="020B0502040204020203" pitchFamily="34" charset="0"/>
              </a:rPr>
              <a:t>Docker </a:t>
            </a:r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35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是虚拟化整个计算机，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容器虚拟化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是虚拟化操作系统。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对一个应用程序而言，容器往往容纳了该程序运行所需要的全部文件，它可能包含自己的库、自己的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/boot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/home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目录等。然而，如果需要的话，运行中的容器甚至可能仅包含一个文件，比如运行一个不依赖任何文件的二进制程序。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一些重要的操作系统级虚拟化技术有：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OpenVZ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内核和操作系统，允许物理服务器运行多个相互隔离的操作系统实例（容器），以实现更高的服务器利用率，并防止应用间的冲突。这些容器又称为专用虚拟服务器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Private Server, VPS)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或虚拟环境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Environment, VE)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 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：可以把一个基于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的系统分割成若干独立的子系统，称为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都是一个虚拟化计算环境，运行在宿主机上并拥有文件、进程、用户和超级用户账户。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Container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系统设计的操作系统层面虚拟化技术，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是单一操作系统实例中的一个完全隔离的虚拟服务器，一个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容器则由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边界隔离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系统资源控制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 Workload Partition(WPAR)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：是构建于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操作系统上的虚拟化计算环境，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提供应用环境的隔离以最小化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之间的应用干扰。尽管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都使用相同的操作系统，但它们之间的资源交互是有限的。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36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本身是一个开源项目，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年诞生于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dotCloud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该项目加入了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基金会，并遵从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Apache2.0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号称“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build once, configure once and run anywhere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”，用户操作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的容器就像管理一个无比快速且轻量级的虚拟机一样简单。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希望将用户的大型应用拆分成若干不同的微服务，每个微服务提供原子的功能，互相连接；每个微服务有相同镜像相同配置的一组容器组成，一个或多个服务组成了一个完整的容器“应用”。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4F0F46-8619-FB41-98A3-331B3FCC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87" y="4175517"/>
            <a:ext cx="2520280" cy="21677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4383AE-2219-264C-9DD4-2ED4136EFA90}"/>
              </a:ext>
            </a:extLst>
          </p:cNvPr>
          <p:cNvSpPr/>
          <p:nvPr/>
        </p:nvSpPr>
        <p:spPr>
          <a:xfrm>
            <a:off x="2339752" y="6403100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build once, configure once and run anywhere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7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23431</TotalTime>
  <Words>2450</Words>
  <Application>Microsoft Office PowerPoint</Application>
  <PresentationFormat>全屏显示(4:3)</PresentationFormat>
  <Paragraphs>322</Paragraphs>
  <Slides>38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Menlo</vt:lpstr>
      <vt:lpstr>等线</vt:lpstr>
      <vt:lpstr>等线 Light</vt:lpstr>
      <vt:lpstr>微软雅黑</vt:lpstr>
      <vt:lpstr>微软雅黑</vt:lpstr>
      <vt:lpstr>微软雅黑</vt:lpstr>
      <vt:lpstr>Arial</vt:lpstr>
      <vt:lpstr>Calibri</vt:lpstr>
      <vt:lpstr>Segoe UI</vt:lpstr>
      <vt:lpstr>Times New Roman</vt:lpstr>
      <vt:lpstr>Wingdings</vt:lpstr>
      <vt:lpstr>自定义设计方案</vt:lpstr>
      <vt:lpstr>第六章 虚拟化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政良 施</cp:lastModifiedBy>
  <cp:revision>2677</cp:revision>
  <dcterms:created xsi:type="dcterms:W3CDTF">2013-05-22T02:15:00Z</dcterms:created>
  <dcterms:modified xsi:type="dcterms:W3CDTF">2022-04-11T05:28:50Z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