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39" r:id="rId2"/>
    <p:sldId id="688" r:id="rId3"/>
    <p:sldId id="767" r:id="rId4"/>
    <p:sldId id="812" r:id="rId5"/>
    <p:sldId id="816" r:id="rId6"/>
    <p:sldId id="817" r:id="rId7"/>
    <p:sldId id="818" r:id="rId8"/>
    <p:sldId id="819" r:id="rId9"/>
    <p:sldId id="820" r:id="rId10"/>
    <p:sldId id="821" r:id="rId11"/>
    <p:sldId id="822" r:id="rId12"/>
    <p:sldId id="823" r:id="rId13"/>
    <p:sldId id="824" r:id="rId14"/>
    <p:sldId id="825" r:id="rId15"/>
    <p:sldId id="826" r:id="rId16"/>
    <p:sldId id="827" r:id="rId17"/>
    <p:sldId id="828" r:id="rId18"/>
    <p:sldId id="829" r:id="rId19"/>
    <p:sldId id="830" r:id="rId20"/>
    <p:sldId id="831" r:id="rId2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E84855"/>
    <a:srgbClr val="0066FF"/>
    <a:srgbClr val="1B998B"/>
    <a:srgbClr val="FFFD82"/>
    <a:srgbClr val="D2DEEF"/>
    <a:srgbClr val="EAEFF7"/>
    <a:srgbClr val="4472C4"/>
    <a:srgbClr val="0070C0"/>
    <a:srgbClr val="55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39" autoAdjust="0"/>
    <p:restoredTop sz="66372" autoAdjust="0"/>
  </p:normalViewPr>
  <p:slideViewPr>
    <p:cSldViewPr>
      <p:cViewPr varScale="1">
        <p:scale>
          <a:sx n="103" d="100"/>
          <a:sy n="103" d="100"/>
        </p:scale>
        <p:origin x="29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280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8932C-8C37-49E0-91E7-9B62CE34B1F7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7CF6E-9FB8-447C-91C7-AEBC91D8C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D63082C-D9FC-4144-9E95-4F8267D7FCC9}" type="datetimeFigureOut">
              <a:rPr lang="en-US"/>
              <a:t>4/19/22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US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D9548A5-B1AB-3F4F-9770-E08DEE99858B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fld id="{358C0F6F-2FB0-3A4F-8E90-044F055463D9}" type="slidenum">
              <a:rPr lang="en-US" altLang="zh-CN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3602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3363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981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0301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9236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409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080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2418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07849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5838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98113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0789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7609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9852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5205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0181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0919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rgbClr val="0000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8913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967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BY1306147 </a:t>
            </a:r>
            <a:r>
              <a:rPr lang="en-US" dirty="0" err="1"/>
              <a:t>张硕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06B08-2A05-4E4A-BB4F-B483A66EA09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28F9-2628-9149-86BE-B70DE401120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0E3CEC-4AC6-4865-8219-F65DB1BB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1CB-2EA0-4CCE-BC1F-19C7633E457D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EFBC277-09F1-4645-9EBA-C503F36D66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874BC8-A9E1-416A-999A-738A0D026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93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A51CB-2EA0-4CCE-BC1F-19C7633E457D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74BC8-A9E1-416A-999A-738A0D0266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5" r:id="rId2"/>
    <p:sldLayoutId id="214748368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501900"/>
            <a:ext cx="9144000" cy="1935163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ctrTitle"/>
          </p:nvPr>
        </p:nvSpPr>
        <p:spPr>
          <a:xfrm>
            <a:off x="805272" y="2193528"/>
            <a:ext cx="7533456" cy="2387600"/>
          </a:xfrm>
        </p:spPr>
        <p:txBody>
          <a:bodyPr anchor="ctr" anchorCtr="1"/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第九章 特殊云机制</a:t>
            </a:r>
            <a:endParaRPr lang="en-US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" charset="-122"/>
            </a:endParaRPr>
          </a:p>
        </p:txBody>
      </p:sp>
      <p:sp>
        <p:nvSpPr>
          <p:cNvPr id="22531" name="Subtitle 2"/>
          <p:cNvSpPr>
            <a:spLocks noGrp="1"/>
          </p:cNvSpPr>
          <p:nvPr>
            <p:ph type="subTitle" idx="1"/>
          </p:nvPr>
        </p:nvSpPr>
        <p:spPr>
          <a:xfrm>
            <a:off x="2497578" y="4842481"/>
            <a:ext cx="1885950" cy="1159669"/>
          </a:xfrm>
        </p:spPr>
        <p:txBody>
          <a:bodyPr>
            <a:normAutofit lnSpcReduction="10000"/>
          </a:bodyPr>
          <a:lstStyle/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授课教师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手机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邮箱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6194" y="1815207"/>
            <a:ext cx="698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spc="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云计算技术</a:t>
            </a:r>
            <a:endParaRPr lang="en-US" sz="2400" spc="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72725" y="571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4412883" y="4797152"/>
            <a:ext cx="3615501" cy="118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：张国明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15510726089</a:t>
            </a:r>
          </a:p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guomingzhang@sdu.edu.cn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35A7FF-0B1E-4B4C-9019-594EEA95E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02" y="297292"/>
            <a:ext cx="2832628" cy="899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 SLA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监控器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1722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SLA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Service-Level Agreement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，服务等级协议。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SLA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监控器（</a:t>
            </a:r>
            <a:r>
              <a:rPr lang="en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SLA monitor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）被用来专门观察云服务的运行时性能，确保他们履行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SLA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公布的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QoS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需求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58775" lvl="1" indent="-3429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SLA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监控器收集的数据由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SLA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管理系统处理并集成到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SLA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报告的标准中。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171B3F39-5771-450A-95B2-578C4E4D2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48" y="2796387"/>
            <a:ext cx="3351212" cy="283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4372AF29-0C10-4312-AE30-8C70C2C97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801" y="4105101"/>
            <a:ext cx="3314700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30987098-26EF-442F-9A58-9434C2BFF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041" y="2912497"/>
            <a:ext cx="34766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A180F5F-65F6-4F9A-AD94-8D18FCF52DF0}"/>
              </a:ext>
            </a:extLst>
          </p:cNvPr>
          <p:cNvSpPr txBox="1"/>
          <p:nvPr/>
        </p:nvSpPr>
        <p:spPr>
          <a:xfrm>
            <a:off x="1448028" y="2788516"/>
            <a:ext cx="2187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(1a)SLA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监控器通过发送请求消息轮询云服务，监控器接收轮询响应消息，报告在每个轮询周期服务都是在线的。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3467AD8-12A9-470D-AFA8-AA3A37E7A4D1}"/>
              </a:ext>
            </a:extLst>
          </p:cNvPr>
          <p:cNvSpPr txBox="1"/>
          <p:nvPr/>
        </p:nvSpPr>
        <p:spPr>
          <a:xfrm>
            <a:off x="344525" y="5630075"/>
            <a:ext cx="218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(1b)SLA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监控器在日志数据库中存储在线时间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所有轮询周期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的时间长度。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F981F9B-FBF7-4179-8171-CABFE1D15B53}"/>
              </a:ext>
            </a:extLst>
          </p:cNvPr>
          <p:cNvSpPr txBox="1"/>
          <p:nvPr/>
        </p:nvSpPr>
        <p:spPr>
          <a:xfrm>
            <a:off x="3444225" y="3828559"/>
            <a:ext cx="218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(2a)SLA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监控器通过发送请求消息轮询云服务，没有收到轮询响应消息。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5414E57-ED0C-4101-8300-50B57362F660}"/>
              </a:ext>
            </a:extLst>
          </p:cNvPr>
          <p:cNvSpPr txBox="1"/>
          <p:nvPr/>
        </p:nvSpPr>
        <p:spPr>
          <a:xfrm>
            <a:off x="3635896" y="5896371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(2b)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响应一直超时，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监控器在日志数据库中存储下线时间。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FB1005F-8360-4E05-8CA0-57A50B1B4E94}"/>
              </a:ext>
            </a:extLst>
          </p:cNvPr>
          <p:cNvSpPr txBox="1"/>
          <p:nvPr/>
        </p:nvSpPr>
        <p:spPr>
          <a:xfrm>
            <a:off x="6136465" y="3204014"/>
            <a:ext cx="218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(3a)SLA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监控器发送剩余的轮询消息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AD1331A-607B-4B0E-8589-9DB22D7A1D2B}"/>
              </a:ext>
            </a:extLst>
          </p:cNvPr>
          <p:cNvSpPr txBox="1"/>
          <p:nvPr/>
        </p:nvSpPr>
        <p:spPr>
          <a:xfrm>
            <a:off x="6392716" y="4983744"/>
            <a:ext cx="218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(3b)SLA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监控器在日志数据库中存储在线时间。</a:t>
            </a:r>
          </a:p>
        </p:txBody>
      </p:sp>
    </p:spTree>
    <p:extLst>
      <p:ext uri="{BB962C8B-B14F-4D97-AF65-F5344CB8AC3E}">
        <p14:creationId xmlns:p14="http://schemas.microsoft.com/office/powerpoint/2010/main" val="309221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9.4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按使用付费监控器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3312368" cy="3504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按使用付费监控器（</a:t>
            </a:r>
            <a:r>
              <a:rPr lang="en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Pay-per-use monitor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机制按照预先定义好的定价参数测量基于云的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资源使用，并生成使用日志用于计算费用。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请求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响应消息数量</a:t>
            </a:r>
            <a:endParaRPr lang="en-US" altLang="zh-CN" sz="20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传输的数据量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带宽消耗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EA7B0B95-582B-4556-AC6C-3FFB5D135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79912" y="1245239"/>
            <a:ext cx="4979988" cy="527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438EB1F-26B4-422C-B4A0-A6FF3598AD3B}"/>
              </a:ext>
            </a:extLst>
          </p:cNvPr>
          <p:cNvSpPr txBox="1"/>
          <p:nvPr/>
        </p:nvSpPr>
        <p:spPr>
          <a:xfrm>
            <a:off x="3275856" y="3118649"/>
            <a:ext cx="162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云用户请求创建一个新的云服务实例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22C563-B6A6-4750-98BA-1AC19CB205AE}"/>
              </a:ext>
            </a:extLst>
          </p:cNvPr>
          <p:cNvSpPr txBox="1"/>
          <p:nvPr/>
        </p:nvSpPr>
        <p:spPr>
          <a:xfrm>
            <a:off x="6092384" y="1772816"/>
            <a:ext cx="2800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IT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资源实例化后，按使用付费监控器从资源软件处收到“启动”通知。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5FB90A-857C-4CCD-9C84-CD3FDEA8C33C}"/>
              </a:ext>
            </a:extLst>
          </p:cNvPr>
          <p:cNvSpPr txBox="1"/>
          <p:nvPr/>
        </p:nvSpPr>
        <p:spPr>
          <a:xfrm>
            <a:off x="6125413" y="3052251"/>
            <a:ext cx="267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按使用付费监控器在日志数据库中存储时间戳。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AC3178F-1BB8-41E3-B021-053B76735144}"/>
              </a:ext>
            </a:extLst>
          </p:cNvPr>
          <p:cNvSpPr txBox="1"/>
          <p:nvPr/>
        </p:nvSpPr>
        <p:spPr>
          <a:xfrm>
            <a:off x="3499154" y="5972060"/>
            <a:ext cx="1405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云用户请求停止该云服务实例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0893105-6D2C-45C6-B187-711615647E49}"/>
              </a:ext>
            </a:extLst>
          </p:cNvPr>
          <p:cNvSpPr txBox="1"/>
          <p:nvPr/>
        </p:nvSpPr>
        <p:spPr>
          <a:xfrm>
            <a:off x="6092384" y="4750251"/>
            <a:ext cx="2800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(5) 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按使用付费监控器收到来自资源软件的“停止”通知。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2DA350-B31E-4694-89D6-EC789B777180}"/>
              </a:ext>
            </a:extLst>
          </p:cNvPr>
          <p:cNvSpPr txBox="1"/>
          <p:nvPr/>
        </p:nvSpPr>
        <p:spPr>
          <a:xfrm>
            <a:off x="6343259" y="6036609"/>
            <a:ext cx="267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(6) 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将时间戳存储到日志数据库中。</a:t>
            </a:r>
          </a:p>
        </p:txBody>
      </p:sp>
    </p:spTree>
    <p:extLst>
      <p:ext uri="{BB962C8B-B14F-4D97-AF65-F5344CB8AC3E}">
        <p14:creationId xmlns:p14="http://schemas.microsoft.com/office/powerpoint/2010/main" val="40337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9.4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按使用付费监控器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61B0A67-FCC0-427C-9B64-730C656C7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528" y="1612591"/>
            <a:ext cx="8370888" cy="468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A48C1C1-2D71-4838-94BE-D2A4391F8CF4}"/>
              </a:ext>
            </a:extLst>
          </p:cNvPr>
          <p:cNvSpPr txBox="1"/>
          <p:nvPr/>
        </p:nvSpPr>
        <p:spPr>
          <a:xfrm>
            <a:off x="1331640" y="4077072"/>
            <a:ext cx="162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云服务用户向云服务发送请求消息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1677EC-4C0B-4213-83FD-D20F3C1D2357}"/>
              </a:ext>
            </a:extLst>
          </p:cNvPr>
          <p:cNvSpPr txBox="1"/>
          <p:nvPr/>
        </p:nvSpPr>
        <p:spPr>
          <a:xfrm>
            <a:off x="2960659" y="3732079"/>
            <a:ext cx="140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按使用付费监控器截获该消息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00B63C-EEAF-4C10-B60A-212EECC705A4}"/>
              </a:ext>
            </a:extLst>
          </p:cNvPr>
          <p:cNvSpPr txBox="1"/>
          <p:nvPr/>
        </p:nvSpPr>
        <p:spPr>
          <a:xfrm>
            <a:off x="4895782" y="4169404"/>
            <a:ext cx="140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(3a)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转发给云服务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113096C-893C-4A59-B15B-719F601BE4CA}"/>
              </a:ext>
            </a:extLst>
          </p:cNvPr>
          <p:cNvSpPr txBox="1"/>
          <p:nvPr/>
        </p:nvSpPr>
        <p:spPr>
          <a:xfrm>
            <a:off x="4716016" y="2420888"/>
            <a:ext cx="158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(3b)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按照监控指标把使用信息存储起来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FCF9B32-1B15-4684-8DBB-E9FEB6084492}"/>
              </a:ext>
            </a:extLst>
          </p:cNvPr>
          <p:cNvSpPr txBox="1"/>
          <p:nvPr/>
        </p:nvSpPr>
        <p:spPr>
          <a:xfrm>
            <a:off x="2960659" y="5319546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云服务将响应消息转发回云服务用户，提供所请求的服务</a:t>
            </a:r>
          </a:p>
        </p:txBody>
      </p:sp>
    </p:spTree>
    <p:extLst>
      <p:ext uri="{BB962C8B-B14F-4D97-AF65-F5344CB8AC3E}">
        <p14:creationId xmlns:p14="http://schemas.microsoft.com/office/powerpoint/2010/main" val="3560653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9.5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审计监控器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1522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审计监控器机制（</a:t>
            </a:r>
            <a:r>
              <a:rPr lang="en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Audit monitor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用来收集网络和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资源的审计记录数据，用以满足管理需要或合同义务。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下图审计监控器截获登录请求，在日志数据库中存储请求者的安全证书，以及成功和失败的登录尝试，以供今后审计报告之用。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F92A6F3D-8057-422F-80A1-032B2496B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852936"/>
            <a:ext cx="6106754" cy="362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7BB6E01-3024-424A-96AA-F678F7F025D5}"/>
              </a:ext>
            </a:extLst>
          </p:cNvPr>
          <p:cNvSpPr txBox="1"/>
          <p:nvPr/>
        </p:nvSpPr>
        <p:spPr>
          <a:xfrm>
            <a:off x="1157631" y="3305872"/>
            <a:ext cx="1707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云服务请求访问云服务，发送一个带有安全证书的登录请求消息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B2A4B84-C4B1-4CFB-AE10-2684A5D9C99F}"/>
              </a:ext>
            </a:extLst>
          </p:cNvPr>
          <p:cNvSpPr txBox="1"/>
          <p:nvPr/>
        </p:nvSpPr>
        <p:spPr>
          <a:xfrm>
            <a:off x="4457976" y="2998693"/>
            <a:ext cx="134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审计监控器截获该消息，将它转发给认证服务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7C30203-0172-4187-B916-EE96F76EF4CA}"/>
              </a:ext>
            </a:extLst>
          </p:cNvPr>
          <p:cNvSpPr txBox="1"/>
          <p:nvPr/>
        </p:nvSpPr>
        <p:spPr>
          <a:xfrm>
            <a:off x="4286610" y="4589969"/>
            <a:ext cx="258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认证服务处理安全证书，除了登录尝试的结果之外，还为该云服务用户生成一个响应消息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6321E2A-E919-4B35-A802-47B17352B544}"/>
              </a:ext>
            </a:extLst>
          </p:cNvPr>
          <p:cNvSpPr txBox="1"/>
          <p:nvPr/>
        </p:nvSpPr>
        <p:spPr>
          <a:xfrm>
            <a:off x="4300347" y="5685393"/>
            <a:ext cx="323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审计监控器截获响应消息，按照组织的审计策略要求，将收集到的整个登录事件都存储到日志数据库中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B0FB0E4-6FAA-42B9-8EC0-CA2F2907A326}"/>
              </a:ext>
            </a:extLst>
          </p:cNvPr>
          <p:cNvSpPr txBox="1"/>
          <p:nvPr/>
        </p:nvSpPr>
        <p:spPr>
          <a:xfrm>
            <a:off x="2123728" y="4789573"/>
            <a:ext cx="207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访问已经被授权，响应被发回给云服务用户</a:t>
            </a:r>
          </a:p>
        </p:txBody>
      </p:sp>
    </p:spTree>
    <p:extLst>
      <p:ext uri="{BB962C8B-B14F-4D97-AF65-F5344CB8AC3E}">
        <p14:creationId xmlns:p14="http://schemas.microsoft.com/office/powerpoint/2010/main" val="2050828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9.6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故障转移系统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1" y="1196752"/>
            <a:ext cx="3456385" cy="4292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故障转移系统（</a:t>
            </a:r>
            <a:r>
              <a:rPr lang="en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Failover system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通过使用现有的集群技术提供冗余的实现来增加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资源的可靠性和可用性。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主动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主动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资源的冗余实现会主动地同步服务工作负载；当发现故障时，将失效的实例从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负载均衡调度器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中剔除，有效的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资源就会接管处理工作。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F5506593-B809-4296-A6AD-985311E1F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5" y="1530138"/>
            <a:ext cx="5322037" cy="446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674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9.6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故障转移系统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1" y="1196752"/>
            <a:ext cx="3090409" cy="292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故障转移系统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通过使用现有的集群技术提供冗余的实现来增加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资源的可靠性和可用性。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主动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被动：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待机或非活跃的实现会被激活，从不可用的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资源处接管工作。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554D4E9-B98B-4EB1-9FA6-8B340A558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7864" y="1844824"/>
            <a:ext cx="5425603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016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9.7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虚拟机监控器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1" y="1196752"/>
            <a:ext cx="8712969" cy="79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虚拟机监控器（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Hypervisor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机制是虚拟化基础设施中最基础的部分，主要用来在物理服务器上生成虚拟服务器实例。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6D0271CF-2E6C-4923-938E-FE5D181A2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420888"/>
            <a:ext cx="7772400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2C8B20F-1AF8-47D3-9468-471EDDC1249D}"/>
              </a:ext>
            </a:extLst>
          </p:cNvPr>
          <p:cNvSpPr txBox="1"/>
          <p:nvPr/>
        </p:nvSpPr>
        <p:spPr>
          <a:xfrm>
            <a:off x="7512674" y="5247922"/>
            <a:ext cx="136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虚拟化资源管理器</a:t>
            </a:r>
            <a:r>
              <a:rPr lang="en-US" altLang="zh-CN" dirty="0"/>
              <a:t>VIM</a:t>
            </a:r>
            <a:r>
              <a:rPr lang="zh-CN" altLang="en-US" dirty="0"/>
              <a:t>管理</a:t>
            </a:r>
            <a:r>
              <a:rPr lang="en-US" altLang="zh-CN" dirty="0"/>
              <a:t>3</a:t>
            </a:r>
            <a:r>
              <a:rPr lang="zh-CN" altLang="en-US" dirty="0"/>
              <a:t>台物理服务器</a:t>
            </a:r>
          </a:p>
        </p:txBody>
      </p:sp>
    </p:spTree>
    <p:extLst>
      <p:ext uri="{BB962C8B-B14F-4D97-AF65-F5344CB8AC3E}">
        <p14:creationId xmlns:p14="http://schemas.microsoft.com/office/powerpoint/2010/main" val="3326110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9.8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资源集群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1" y="1196752"/>
            <a:ext cx="8640961" cy="563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资源集群（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Resource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cluster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）将多个分布的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资源分为一组，使得他们能像同一个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资源一样进行操作。这增强了集群化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资源的组合计算能力、负载均衡能力和可用性。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从资源角度划分，常用资源集群类型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包括：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服务器集群：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物理或虚拟服务器组成集群。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数据库集群：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用于改进数据的可用性，具有同步的特性，可以维持集群中各种存储设备上存储数据的一致性。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大数据集集群：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实现了数据的分区和分布，目标数据集可以有效的划分区域，而不需要破坏数据的完整性或计算的准确性。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从性能角度划分，资源集群的两个基本类型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负载均衡的集群：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这种资源集群在集群节点中分布工作负载，既提高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资源容量又保持资源的集中管理。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高可用集群：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在遇到多节点失效时，仍能维持系统的可用性，而且大多数或者所有集群的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资源都有冗余实现。它实现一个故障转移系统机制，监控失效情况，并自动将工作负载重定向为远离故障节点。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546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9.8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资源集群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18</a:t>
            </a:fld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BA8FDFF-A515-4F03-917E-ABE8D59D4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7631" y="1316037"/>
            <a:ext cx="7200900" cy="51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425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9.9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多设备代理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1" y="1196752"/>
            <a:ext cx="8640961" cy="4384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一个云服务可能会被大量的云用户访问，他们对主机硬件设备和通信需求都不同。为了克服云服务和不同云服务用户之间的不兼容性，需要创建映射逻辑来改变运行时交换的信息。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多设备代理（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Multi-devise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broker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来帮助运行时的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数据转换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，使得云服务能够被更广泛的云用户程序和设备所使用。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多设备代理通常作为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网关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存在。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可创建转化的逻辑层次包括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传输协议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消息协议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存储设备协议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数据模式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数据模型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0B4C674-D0CA-484A-8FF9-995F512FB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014" y="2852936"/>
            <a:ext cx="4607872" cy="3647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867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知识点回顾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73DC21-C90F-E140-8BD7-44F6BFA99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903224"/>
            <a:ext cx="8712968" cy="508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对称加密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：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加密与解密时使用同一个密钥。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特点：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算法公开、计算量小、加密速度快、加密效率高。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缺点：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事先协商密钥；多用户时密钥量巨大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移位加密；维吉尼亚密码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DES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；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AES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非对称加密</a:t>
            </a:r>
            <a:r>
              <a:rPr lang="en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RSA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优点：</a:t>
            </a:r>
            <a:r>
              <a:rPr lang="zh-CN" altLang="en-US" sz="1600" b="0" dirty="0"/>
              <a:t>密钥分发简单、密钥量少、互不认识可以秘密通信、可以用于数字签名和认证。</a:t>
            </a:r>
            <a:endParaRPr lang="en-US" altLang="zh-CN" sz="1600" b="0" dirty="0"/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缺点：产生密钥麻烦、安全性、速度比较慢</a:t>
            </a:r>
            <a:endParaRPr lang="en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哈希函数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数字签名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公钥基础设施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…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1144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9.10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状态管理数据库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1" y="1196752"/>
            <a:ext cx="8640961" cy="1599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状态管理数据库（</a:t>
            </a:r>
            <a:r>
              <a:rPr lang="en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State management database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）：一种用来暂时地保存软件程序的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状态数据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软件程序可以把状态数据保存到数据库中，用以降低程序占用的运行时内存。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99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第九章 特殊云机制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388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9.1 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自动伸缩监听器 （</a:t>
            </a:r>
            <a:r>
              <a:rPr lang="en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Automated scaling listener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9.2 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负载均衡器（</a:t>
            </a:r>
            <a:r>
              <a:rPr lang="en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Load Balancer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9.3  SLA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监控器（</a:t>
            </a:r>
            <a:r>
              <a:rPr lang="en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SLA Monitor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9.4 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按使用付费监控器（</a:t>
            </a:r>
            <a:r>
              <a:rPr lang="en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Pay-per-use monitor 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9.5 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审计监控器（</a:t>
            </a:r>
            <a:r>
              <a:rPr lang="en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Audit Monitor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9.6 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故障转移系统（</a:t>
            </a:r>
            <a:r>
              <a:rPr lang="en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Failover system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9.7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虚拟机监控器（</a:t>
            </a:r>
            <a:r>
              <a:rPr lang="en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Hypervisor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9.8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资源集群（</a:t>
            </a:r>
            <a:r>
              <a:rPr lang="en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Resource cluster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9.9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多设备代理（</a:t>
            </a:r>
            <a:r>
              <a:rPr lang="en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Multi-device broker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9.10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状态管理数据库（</a:t>
            </a:r>
            <a:r>
              <a:rPr lang="en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state management database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8784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自动伸缩监听器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22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自动伸缩监听器 （</a:t>
            </a:r>
            <a:r>
              <a:rPr lang="en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Automated scaling listener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）是一个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服务代理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，它监控和追踪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云服务用户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云服务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之间的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通信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，用以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动态伸缩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通常部署在靠近防火墙的位置，自动追踪负载状态信息；负载量可以由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前端请求量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，也可以由请求引发的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后端处理需求量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决定。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提供不同类型的响应：如通过预定义参数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自动伸缩</a:t>
            </a: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，或者负载超过或低于阈值时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自动通知云用户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77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自动伸缩监听器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CA3729DF-8F36-4DC8-9885-36DC7CA20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00375"/>
            <a:ext cx="6667772" cy="561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B0784A0-BA65-4E60-9F9E-D75BFC7FAD1E}"/>
              </a:ext>
            </a:extLst>
          </p:cNvPr>
          <p:cNvSpPr txBox="1"/>
          <p:nvPr/>
        </p:nvSpPr>
        <p:spPr>
          <a:xfrm>
            <a:off x="4716016" y="551723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云用户创建并启动了虚拟服务器：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个虚拟处理器核心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+16GB RAM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3E0DEA-CDCF-4D81-991A-1911435B2025}"/>
              </a:ext>
            </a:extLst>
          </p:cNvPr>
          <p:cNvSpPr txBox="1"/>
          <p:nvPr/>
        </p:nvSpPr>
        <p:spPr>
          <a:xfrm>
            <a:off x="3333378" y="1844824"/>
            <a:ext cx="2520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(2)VIM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创建虚拟机，并分配到物理服务器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，该物理服务器原来已有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个活动的虚拟服务器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0CD7B72-F663-42A2-A7D8-A660DF9E2848}"/>
              </a:ext>
            </a:extLst>
          </p:cNvPr>
          <p:cNvSpPr txBox="1"/>
          <p:nvPr/>
        </p:nvSpPr>
        <p:spPr>
          <a:xfrm>
            <a:off x="251520" y="4941168"/>
            <a:ext cx="2418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云用户的需求导致虚拟服务器的使用上升到超出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能力的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，并持续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0651FE3-402D-4740-8E7A-30EDE6A3503D}"/>
              </a:ext>
            </a:extLst>
          </p:cNvPr>
          <p:cNvSpPr txBox="1"/>
          <p:nvPr/>
        </p:nvSpPr>
        <p:spPr>
          <a:xfrm>
            <a:off x="4211960" y="3131816"/>
            <a:ext cx="2418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自动伸缩监听器察觉到需求，并发送增大命令给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055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自动伸缩监听器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7F18278-6D49-4FC0-AA2D-9A21159C4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600" y="1340768"/>
            <a:ext cx="7416800" cy="540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7D9D2D2-B24F-49AF-BFC6-8F38746EAF1A}"/>
              </a:ext>
            </a:extLst>
          </p:cNvPr>
          <p:cNvSpPr txBox="1"/>
          <p:nvPr/>
        </p:nvSpPr>
        <p:spPr>
          <a:xfrm>
            <a:off x="2851576" y="5733256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确定在物理服务器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上增大虚拟服务器是不可能的，进而把它在线迁移到物理服务器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上。</a:t>
            </a:r>
          </a:p>
        </p:txBody>
      </p:sp>
    </p:spTree>
    <p:extLst>
      <p:ext uri="{BB962C8B-B14F-4D97-AF65-F5344CB8AC3E}">
        <p14:creationId xmlns:p14="http://schemas.microsoft.com/office/powerpoint/2010/main" val="401369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自动伸缩监听器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D27FDBE-750C-48A8-991C-B0038929F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3608" y="1416916"/>
            <a:ext cx="7367588" cy="537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0696592-B51C-4DCA-830C-E8FB2AC6846D}"/>
              </a:ext>
            </a:extLst>
          </p:cNvPr>
          <p:cNvSpPr txBox="1"/>
          <p:nvPr/>
        </p:nvSpPr>
        <p:spPr>
          <a:xfrm>
            <a:off x="7020272" y="5341445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(6)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虚拟服务器的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CPU/RAM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使用持续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秒低于容量的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15%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BBF38B-39C9-43F3-B010-37C5212306D0}"/>
              </a:ext>
            </a:extLst>
          </p:cNvPr>
          <p:cNvSpPr txBox="1"/>
          <p:nvPr/>
        </p:nvSpPr>
        <p:spPr>
          <a:xfrm>
            <a:off x="6876256" y="3810656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(7)VIM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缩小虚拟服务器容量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3651B2-976C-4C92-AA92-BBDC492B609B}"/>
              </a:ext>
            </a:extLst>
          </p:cNvPr>
          <p:cNvSpPr txBox="1"/>
          <p:nvPr/>
        </p:nvSpPr>
        <p:spPr>
          <a:xfrm>
            <a:off x="3923928" y="486916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(8)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虚拟服务器在物理服务器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上仍然保持活跃</a:t>
            </a:r>
          </a:p>
        </p:txBody>
      </p:sp>
    </p:spTree>
    <p:extLst>
      <p:ext uri="{BB962C8B-B14F-4D97-AF65-F5344CB8AC3E}">
        <p14:creationId xmlns:p14="http://schemas.microsoft.com/office/powerpoint/2010/main" val="226978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负载均衡器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517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负载均衡器（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" altLang="zh-CN" sz="2000" b="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oad</a:t>
            </a:r>
            <a:r>
              <a:rPr lang="en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balancer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机制是一个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运行时代理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，基本思想是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把负载在更多的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资源上做负载均衡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，与单一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资源相比，提升了性能和容量。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负载均衡器可以执行一组特殊的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运行时负载分配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功能，包括：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非对称分配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：较大的工作负载被送到具有较强处理能力的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负载优先级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：根据优先等级进行调度、排队、丢弃和分配；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上下文感知分配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根据请求内容的指示把请求分配到不同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负载均衡的机制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多层网络交换机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专门的硬件设备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专门的基于软件的系统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服务代理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58775" lvl="1" indent="-3429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负载均衡器通常位于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产生负载的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负责执行负载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之间的通信路径上。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0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负载均衡器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7E168F0-667D-4EAF-B589-3020CD06F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520" y="1552401"/>
            <a:ext cx="872490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667580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30067</TotalTime>
  <Words>1813</Words>
  <Application>Microsoft Macintosh PowerPoint</Application>
  <PresentationFormat>全屏显示(4:3)</PresentationFormat>
  <Paragraphs>165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等线 Light</vt:lpstr>
      <vt:lpstr>微软雅黑</vt:lpstr>
      <vt:lpstr>Arial</vt:lpstr>
      <vt:lpstr>Calibri</vt:lpstr>
      <vt:lpstr>Times New Roman</vt:lpstr>
      <vt:lpstr>Wingdings</vt:lpstr>
      <vt:lpstr>自定义设计方案</vt:lpstr>
      <vt:lpstr>第九章 特殊云机制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DADI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lsk</dc:creator>
  <cp:keywords>计算机学院</cp:keywords>
  <cp:lastModifiedBy>Zhang Guoming</cp:lastModifiedBy>
  <cp:revision>2896</cp:revision>
  <dcterms:created xsi:type="dcterms:W3CDTF">2013-05-22T02:15:00Z</dcterms:created>
  <dcterms:modified xsi:type="dcterms:W3CDTF">2022-04-21T11:40:29Z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