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9" r:id="rId2"/>
    <p:sldId id="688" r:id="rId3"/>
    <p:sldId id="767" r:id="rId4"/>
    <p:sldId id="821" r:id="rId5"/>
    <p:sldId id="829" r:id="rId6"/>
    <p:sldId id="839" r:id="rId7"/>
    <p:sldId id="831" r:id="rId8"/>
    <p:sldId id="832" r:id="rId9"/>
    <p:sldId id="833" r:id="rId10"/>
    <p:sldId id="834" r:id="rId11"/>
    <p:sldId id="835" r:id="rId12"/>
    <p:sldId id="836" r:id="rId13"/>
    <p:sldId id="837" r:id="rId14"/>
    <p:sldId id="838" r:id="rId15"/>
    <p:sldId id="840" r:id="rId16"/>
    <p:sldId id="842" r:id="rId17"/>
    <p:sldId id="841" r:id="rId18"/>
    <p:sldId id="843" r:id="rId19"/>
    <p:sldId id="844" r:id="rId20"/>
    <p:sldId id="845" r:id="rId21"/>
    <p:sldId id="846" r:id="rId22"/>
    <p:sldId id="847" r:id="rId23"/>
    <p:sldId id="827" r:id="rId24"/>
    <p:sldId id="822" r:id="rId25"/>
    <p:sldId id="848" r:id="rId26"/>
    <p:sldId id="852" r:id="rId27"/>
    <p:sldId id="823" r:id="rId28"/>
    <p:sldId id="824" r:id="rId29"/>
    <p:sldId id="825" r:id="rId30"/>
    <p:sldId id="850" r:id="rId31"/>
    <p:sldId id="826" r:id="rId32"/>
    <p:sldId id="851" r:id="rId33"/>
    <p:sldId id="849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84855"/>
    <a:srgbClr val="0066FF"/>
    <a:srgbClr val="1B998B"/>
    <a:srgbClr val="FFFD82"/>
    <a:srgbClr val="D2DEEF"/>
    <a:srgbClr val="EAEFF7"/>
    <a:srgbClr val="4472C4"/>
    <a:srgbClr val="0070C0"/>
    <a:srgbClr val="55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0" autoAdjust="0"/>
    <p:restoredTop sz="75860" autoAdjust="0"/>
  </p:normalViewPr>
  <p:slideViewPr>
    <p:cSldViewPr>
      <p:cViewPr varScale="1">
        <p:scale>
          <a:sx n="57" d="100"/>
          <a:sy n="57" d="100"/>
        </p:scale>
        <p:origin x="67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2022-05-29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5/29/2022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76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96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8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550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135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764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411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093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15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42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1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479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772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47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01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460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457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964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38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584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61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609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59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545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34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23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12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42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38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51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16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1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2022-05-29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2022-05-29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第十章 基本云架构</a:t>
            </a:r>
            <a:endParaRPr lang="en-US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40572A9-7361-4856-9937-85150A9CC992}"/>
              </a:ext>
            </a:extLst>
          </p:cNvPr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：张国明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15510726089</a:t>
            </a: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guomingzhang@sdu.edu.cn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430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四层负载均衡：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NAT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 descr="NAT流程">
            <a:extLst>
              <a:ext uri="{FF2B5EF4-FFF2-40B4-BE49-F238E27FC236}">
                <a16:creationId xmlns:a16="http://schemas.microsoft.com/office/drawing/2014/main" id="{865CF858-A083-1C4A-A10B-F8379A10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0502"/>
            <a:ext cx="7721314" cy="4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B55FD1-731E-ED4F-89D8-F00CE39BF8DE}"/>
              </a:ext>
            </a:extLst>
          </p:cNvPr>
          <p:cNvSpPr/>
          <p:nvPr/>
        </p:nvSpPr>
        <p:spPr>
          <a:xfrm>
            <a:off x="683568" y="170080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特点：请求响应经过负载均衡器服务器，其压力较大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0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435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四层负载均衡：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(Direct Routing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B55FD1-731E-ED4F-89D8-F00CE39BF8DE}"/>
              </a:ext>
            </a:extLst>
          </p:cNvPr>
          <p:cNvSpPr/>
          <p:nvPr/>
        </p:nvSpPr>
        <p:spPr>
          <a:xfrm>
            <a:off x="683568" y="170080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特点：响应不经过负载均衡器服务器，其压力较小</a:t>
            </a:r>
            <a:endParaRPr lang="zh-CN" altLang="en-US" dirty="0"/>
          </a:p>
        </p:txBody>
      </p:sp>
      <p:pic>
        <p:nvPicPr>
          <p:cNvPr id="7170" name="Picture 2" descr="DR">
            <a:extLst>
              <a:ext uri="{FF2B5EF4-FFF2-40B4-BE49-F238E27FC236}">
                <a16:creationId xmlns:a16="http://schemas.microsoft.com/office/drawing/2014/main" id="{963A54A7-6391-CA41-A2C6-371BE0794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30" y="2144079"/>
            <a:ext cx="7352341" cy="471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435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四层负载均衡：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(Direct Routing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84CC61-F776-A14E-9E25-5D875DAF3729}"/>
              </a:ext>
            </a:extLst>
          </p:cNvPr>
          <p:cNvSpPr/>
          <p:nvPr/>
        </p:nvSpPr>
        <p:spPr>
          <a:xfrm>
            <a:off x="1115616" y="198884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client</a:t>
            </a:r>
            <a:endParaRPr kumimoji="1"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3A00EF-61F2-E14A-B672-C0C83F8B9057}"/>
              </a:ext>
            </a:extLst>
          </p:cNvPr>
          <p:cNvSpPr/>
          <p:nvPr/>
        </p:nvSpPr>
        <p:spPr>
          <a:xfrm>
            <a:off x="756795" y="3933056"/>
            <a:ext cx="194299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LB</a:t>
            </a:r>
            <a:r>
              <a:rPr kumimoji="1" lang="zh-CN" altLang="en-US" sz="2000" dirty="0"/>
              <a:t>负载均衡</a:t>
            </a:r>
            <a:endParaRPr kumimoji="1"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2074CE-301B-D449-A9EB-043248A98738}"/>
              </a:ext>
            </a:extLst>
          </p:cNvPr>
          <p:cNvSpPr/>
          <p:nvPr/>
        </p:nvSpPr>
        <p:spPr>
          <a:xfrm>
            <a:off x="324790" y="5661248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Web1</a:t>
            </a:r>
            <a:endParaRPr kumimoji="1"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C1D034-9ED2-FD49-BC26-E21D78FD0931}"/>
              </a:ext>
            </a:extLst>
          </p:cNvPr>
          <p:cNvSpPr/>
          <p:nvPr/>
        </p:nvSpPr>
        <p:spPr>
          <a:xfrm>
            <a:off x="2051720" y="5661248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Web2</a:t>
            </a:r>
            <a:endParaRPr kumimoji="1" lang="zh-CN" altLang="en-US" sz="1600" dirty="0"/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092049CF-9FD3-DA41-A673-3341AC01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02655"/>
              </p:ext>
            </p:extLst>
          </p:nvPr>
        </p:nvGraphicFramePr>
        <p:xfrm>
          <a:off x="4572002" y="2262313"/>
          <a:ext cx="34732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742">
                  <a:extLst>
                    <a:ext uri="{9D8B030D-6E8A-4147-A177-3AD203B41FA5}">
                      <a16:colId xmlns:a16="http://schemas.microsoft.com/office/drawing/2014/main" val="2125326361"/>
                    </a:ext>
                  </a:extLst>
                </a:gridCol>
                <a:gridCol w="1157742">
                  <a:extLst>
                    <a:ext uri="{9D8B030D-6E8A-4147-A177-3AD203B41FA5}">
                      <a16:colId xmlns:a16="http://schemas.microsoft.com/office/drawing/2014/main" val="1708870029"/>
                    </a:ext>
                  </a:extLst>
                </a:gridCol>
                <a:gridCol w="1157742">
                  <a:extLst>
                    <a:ext uri="{9D8B030D-6E8A-4147-A177-3AD203B41FA5}">
                      <a16:colId xmlns:a16="http://schemas.microsoft.com/office/drawing/2014/main" val="3469261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CIP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VIP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7865"/>
                  </a:ext>
                </a:extLst>
              </a:tr>
            </a:tbl>
          </a:graphicData>
        </a:graphic>
      </p:graphicFrame>
      <p:graphicFrame>
        <p:nvGraphicFramePr>
          <p:cNvPr id="16" name="表格 14">
            <a:extLst>
              <a:ext uri="{FF2B5EF4-FFF2-40B4-BE49-F238E27FC236}">
                <a16:creationId xmlns:a16="http://schemas.microsoft.com/office/drawing/2014/main" id="{4134E079-7988-F341-8359-6E1D0B706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68452"/>
              </p:ext>
            </p:extLst>
          </p:nvPr>
        </p:nvGraphicFramePr>
        <p:xfrm>
          <a:off x="3851922" y="3342433"/>
          <a:ext cx="41933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1276868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253263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08870029"/>
                    </a:ext>
                  </a:extLst>
                </a:gridCol>
                <a:gridCol w="952948">
                  <a:extLst>
                    <a:ext uri="{9D8B030D-6E8A-4147-A177-3AD203B41FA5}">
                      <a16:colId xmlns:a16="http://schemas.microsoft.com/office/drawing/2014/main" val="3469261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LB-MAC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CIP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VIP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7865"/>
                  </a:ext>
                </a:extLst>
              </a:tr>
            </a:tbl>
          </a:graphicData>
        </a:graphic>
      </p:graphicFrame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74609ABE-19B8-904A-85B5-437A1E11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58266"/>
              </p:ext>
            </p:extLst>
          </p:nvPr>
        </p:nvGraphicFramePr>
        <p:xfrm>
          <a:off x="3851920" y="4487520"/>
          <a:ext cx="41933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1276868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253263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08870029"/>
                    </a:ext>
                  </a:extLst>
                </a:gridCol>
                <a:gridCol w="952948">
                  <a:extLst>
                    <a:ext uri="{9D8B030D-6E8A-4147-A177-3AD203B41FA5}">
                      <a16:colId xmlns:a16="http://schemas.microsoft.com/office/drawing/2014/main" val="3469261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RS-MAC2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CIP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VIP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7865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5C6EDA8-80D1-2F4C-A550-9755ABB3D06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727684" y="2420888"/>
            <a:ext cx="610" cy="1512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E3505EF-E9F3-2944-9074-80C7FED8623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936858" y="4365104"/>
            <a:ext cx="791436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4FDA9D0-FA78-2546-ADA5-93D458381A6A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1728294" y="4365104"/>
            <a:ext cx="935494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14">
            <a:extLst>
              <a:ext uri="{FF2B5EF4-FFF2-40B4-BE49-F238E27FC236}">
                <a16:creationId xmlns:a16="http://schemas.microsoft.com/office/drawing/2014/main" id="{C1F8DD26-0C10-A74A-B3E0-6F0C863E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05617"/>
              </p:ext>
            </p:extLst>
          </p:nvPr>
        </p:nvGraphicFramePr>
        <p:xfrm>
          <a:off x="4572002" y="5855672"/>
          <a:ext cx="34732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742">
                  <a:extLst>
                    <a:ext uri="{9D8B030D-6E8A-4147-A177-3AD203B41FA5}">
                      <a16:colId xmlns:a16="http://schemas.microsoft.com/office/drawing/2014/main" val="2125326361"/>
                    </a:ext>
                  </a:extLst>
                </a:gridCol>
                <a:gridCol w="1157742">
                  <a:extLst>
                    <a:ext uri="{9D8B030D-6E8A-4147-A177-3AD203B41FA5}">
                      <a16:colId xmlns:a16="http://schemas.microsoft.com/office/drawing/2014/main" val="1708870029"/>
                    </a:ext>
                  </a:extLst>
                </a:gridCol>
                <a:gridCol w="1157742">
                  <a:extLst>
                    <a:ext uri="{9D8B030D-6E8A-4147-A177-3AD203B41FA5}">
                      <a16:colId xmlns:a16="http://schemas.microsoft.com/office/drawing/2014/main" val="3469261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VIP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CIP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7865"/>
                  </a:ext>
                </a:extLst>
              </a:tr>
            </a:tbl>
          </a:graphicData>
        </a:graphic>
      </p:graphicFrame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5FFEAB2-844F-CE4A-8CA8-A9632D1AA2D7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275856" y="5877272"/>
            <a:ext cx="1296146" cy="349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F9769195-045F-BB42-91CD-C17D66A67C30}"/>
              </a:ext>
            </a:extLst>
          </p:cNvPr>
          <p:cNvCxnSpPr>
            <a:cxnSpLocks/>
            <a:stCxn id="24" idx="3"/>
            <a:endCxn id="5" idx="0"/>
          </p:cNvCxnSpPr>
          <p:nvPr/>
        </p:nvCxnSpPr>
        <p:spPr>
          <a:xfrm flipH="1" flipV="1">
            <a:off x="1727684" y="1988840"/>
            <a:ext cx="6317544" cy="4237672"/>
          </a:xfrm>
          <a:prstGeom prst="bentConnector4">
            <a:avLst>
              <a:gd name="adj1" fmla="val -9783"/>
              <a:gd name="adj2" fmla="val 1053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A99053F-CA9A-2942-A250-87590171B1B9}"/>
              </a:ext>
            </a:extLst>
          </p:cNvPr>
          <p:cNvCxnSpPr>
            <a:endCxn id="13" idx="1"/>
          </p:cNvCxnSpPr>
          <p:nvPr/>
        </p:nvCxnSpPr>
        <p:spPr>
          <a:xfrm>
            <a:off x="2339752" y="2204864"/>
            <a:ext cx="2232250" cy="4282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5278B27-14B5-934A-95B7-31F1A23C38F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flipV="1">
            <a:off x="1728294" y="3713273"/>
            <a:ext cx="2123628" cy="2197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CE35433D-E85A-2F4B-A2D2-71CDBBE0F007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>
            <a:off x="1728294" y="4365104"/>
            <a:ext cx="2123626" cy="49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562C48A-C010-0047-9A80-7E8AFD1E0C6E}"/>
              </a:ext>
            </a:extLst>
          </p:cNvPr>
          <p:cNvSpPr/>
          <p:nvPr/>
        </p:nvSpPr>
        <p:spPr>
          <a:xfrm>
            <a:off x="624776" y="2060600"/>
            <a:ext cx="490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CIP</a:t>
            </a:r>
          </a:p>
          <a:p>
            <a:pPr algn="ctr"/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EC041B-82DF-9C4C-8DC6-F4A43EC4CEC5}"/>
              </a:ext>
            </a:extLst>
          </p:cNvPr>
          <p:cNvSpPr/>
          <p:nvPr/>
        </p:nvSpPr>
        <p:spPr>
          <a:xfrm>
            <a:off x="205651" y="3949565"/>
            <a:ext cx="505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VIP</a:t>
            </a:r>
          </a:p>
          <a:p>
            <a:pPr algn="ctr"/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DED096-B27D-3C4D-A1F4-FBA8770EF252}"/>
              </a:ext>
            </a:extLst>
          </p:cNvPr>
          <p:cNvSpPr/>
          <p:nvPr/>
        </p:nvSpPr>
        <p:spPr>
          <a:xfrm>
            <a:off x="149524" y="6167045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RIP1,  lo: VIP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D91FC5-064B-B645-9EBB-570363401904}"/>
              </a:ext>
            </a:extLst>
          </p:cNvPr>
          <p:cNvSpPr/>
          <p:nvPr/>
        </p:nvSpPr>
        <p:spPr>
          <a:xfrm>
            <a:off x="1627146" y="6167045"/>
            <a:ext cx="2368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RIP2,  lo: VIP, RS-MAC2</a:t>
            </a:r>
          </a:p>
        </p:txBody>
      </p:sp>
    </p:spTree>
    <p:extLst>
      <p:ext uri="{BB962C8B-B14F-4D97-AF65-F5344CB8AC3E}">
        <p14:creationId xmlns:p14="http://schemas.microsoft.com/office/powerpoint/2010/main" val="199233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435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四层负载均衡：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隧道技术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B55FD1-731E-ED4F-89D8-F00CE39BF8DE}"/>
              </a:ext>
            </a:extLst>
          </p:cNvPr>
          <p:cNvSpPr/>
          <p:nvPr/>
        </p:nvSpPr>
        <p:spPr>
          <a:xfrm>
            <a:off x="683568" y="170080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特点：响应不经过负载均衡器服务器，其压力较小</a:t>
            </a:r>
            <a:endParaRPr lang="zh-CN" altLang="en-US" dirty="0"/>
          </a:p>
        </p:txBody>
      </p:sp>
      <p:pic>
        <p:nvPicPr>
          <p:cNvPr id="9218" name="Picture 2" descr="TUN">
            <a:extLst>
              <a:ext uri="{FF2B5EF4-FFF2-40B4-BE49-F238E27FC236}">
                <a16:creationId xmlns:a16="http://schemas.microsoft.com/office/drawing/2014/main" id="{4E13F1F1-097A-3D41-8681-DE58F1ED1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2280600"/>
            <a:ext cx="6695647" cy="455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0AB1F41-980F-E545-9F8A-314D5E34EBD8}"/>
              </a:ext>
            </a:extLst>
          </p:cNvPr>
          <p:cNvSpPr/>
          <p:nvPr/>
        </p:nvSpPr>
        <p:spPr>
          <a:xfrm>
            <a:off x="1619672" y="5350134"/>
            <a:ext cx="5904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zh-CN" altLang="en-US" sz="1400" dirty="0"/>
              <a:t>整个过程需要建立两次</a:t>
            </a:r>
            <a:r>
              <a:rPr lang="en" altLang="zh-CN" sz="1400" dirty="0"/>
              <a:t>TCP</a:t>
            </a:r>
            <a:r>
              <a:rPr lang="zh-CN" altLang="en-US" sz="1400" dirty="0"/>
              <a:t>连接，一次与客户端，一次与后端的服务器。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192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七层负载均衡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基于应用层的负载均衡，可以根据请求的</a:t>
            </a:r>
            <a:r>
              <a:rPr lang="en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进行转发负载，在四层负载的基础上，考虑应用层的特征。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特点： 更灵活，控制粒度更细。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51315B-C167-274E-870B-5FE7F624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573016"/>
            <a:ext cx="5817259" cy="18013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1AEA8B-710B-6D43-8F87-37EDC1EFFC9D}"/>
              </a:ext>
            </a:extLst>
          </p:cNvPr>
          <p:cNvSpPr/>
          <p:nvPr/>
        </p:nvSpPr>
        <p:spPr>
          <a:xfrm>
            <a:off x="2555776" y="417621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7A125D-5EEC-C649-BA62-91E6968A6561}"/>
              </a:ext>
            </a:extLst>
          </p:cNvPr>
          <p:cNvSpPr/>
          <p:nvPr/>
        </p:nvSpPr>
        <p:spPr>
          <a:xfrm>
            <a:off x="5364088" y="417621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2" descr="OSI及协议">
            <a:extLst>
              <a:ext uri="{FF2B5EF4-FFF2-40B4-BE49-F238E27FC236}">
                <a16:creationId xmlns:a16="http://schemas.microsoft.com/office/drawing/2014/main" id="{9D540424-156A-2C46-9EAA-EDB9F146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89" y="3140968"/>
            <a:ext cx="368941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84801"/>
            <a:ext cx="8458868" cy="187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Nginx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Nginx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是一款轻量级的高性能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服务器，同时也是一款非常优秀的负载均衡器和反向代理服务器。由于它的内存占用少，启动极快，高并发能力强，在互联网项目中广泛应用。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正向代理（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 Proxy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）；反向代理（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Reverse Proxy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2822B4-EC70-C84E-A39A-58DEF021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0" y="3933056"/>
            <a:ext cx="4206156" cy="122413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5EB81F43-BFAD-BC45-8021-55D6A64FEB79}"/>
              </a:ext>
            </a:extLst>
          </p:cNvPr>
          <p:cNvGrpSpPr/>
          <p:nvPr/>
        </p:nvGrpSpPr>
        <p:grpSpPr>
          <a:xfrm>
            <a:off x="5135952" y="3576683"/>
            <a:ext cx="3563888" cy="2096515"/>
            <a:chOff x="5135952" y="3576683"/>
            <a:chExt cx="3563888" cy="209651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41BD6FF-A3A8-B340-B9F9-516D6114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774"/>
            <a:stretch/>
          </p:blipFill>
          <p:spPr>
            <a:xfrm>
              <a:off x="5135952" y="3576683"/>
              <a:ext cx="3563888" cy="194054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652C427-2967-AB44-B2D2-C5F0DAE2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399336" y="5517232"/>
              <a:ext cx="2300504" cy="155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1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568952" cy="264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负载均衡算法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负载均衡服务器在决定将请求转发到具体哪台真实服务器时，是通过负载均衡算法来实现的。</a:t>
            </a:r>
            <a:endParaRPr lang="e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负载均衡算法可以分为两类：静态和动态负载均衡算法。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静态负载均衡算法：轮询法、随机法、源地址哈希法、加权轮询法、键值范围法。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动态负载均衡算法：最少连接数、最快响应速度、观察方法、预测法等。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568952" cy="1596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静态负载均衡算法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轮询法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：按请求顺序轮流分配。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优点：简单高效、易拓展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缺点：性能受限于木桶最短木板理论。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338" name="Picture 2" descr="图片描述">
            <a:extLst>
              <a:ext uri="{FF2B5EF4-FFF2-40B4-BE49-F238E27FC236}">
                <a16:creationId xmlns:a16="http://schemas.microsoft.com/office/drawing/2014/main" id="{6C1EC925-749A-DF43-9FB9-B36F28F0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52580"/>
            <a:ext cx="3744416" cy="248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568952" cy="120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静态负载均衡算法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：将请求随机分配到各个节点。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优缺点和轮询类似。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386" name="Picture 2" descr="图片描述">
            <a:extLst>
              <a:ext uri="{FF2B5EF4-FFF2-40B4-BE49-F238E27FC236}">
                <a16:creationId xmlns:a16="http://schemas.microsoft.com/office/drawing/2014/main" id="{A086B121-B4D7-3441-8BB9-8F837704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4" y="3231192"/>
            <a:ext cx="4457252" cy="27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568952" cy="1928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静态负载均衡算法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源地址哈希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：根据客户端的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地址，通过哈希函数计算得到一个数值，用该数值对服务器节点数进行取模，得到的结果便是要访问节点序号。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优点：可人为干预某客户端请求的节点。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缺点：无法保证高可用性，可能导致负载不均衡。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B92BBA-7DC6-B442-B5EB-DDD2AAA1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68960"/>
            <a:ext cx="4648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3ECC5F4-E1EC-43E7-ABAB-75EDB909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75" y="1268760"/>
            <a:ext cx="8712968" cy="388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自动伸缩监听器 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 scaling listener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 Balancer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按使用付费监控器（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Pay-per-use monitor 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Failover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 cluster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Multi-device broker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状态管理数据库（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management database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114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568952" cy="192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静态负载均衡算法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加权轮询法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：根据机器的配置分配不同的权重，将请求顺序且按照权重分配到后端。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优点：可以将不同机器的性能问题纳入到考量范围，集群性能最优最大化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缺点：无法动态调整节点权重。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34" name="Picture 2" descr="图片描述">
            <a:extLst>
              <a:ext uri="{FF2B5EF4-FFF2-40B4-BE49-F238E27FC236}">
                <a16:creationId xmlns:a16="http://schemas.microsoft.com/office/drawing/2014/main" id="{6BD6D490-C183-7744-85AD-D5D3C216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07843"/>
            <a:ext cx="4734272" cy="313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0EC17D-01FE-CD48-817A-80E12D0D0EEE}"/>
              </a:ext>
            </a:extLst>
          </p:cNvPr>
          <p:cNvSpPr txBox="1"/>
          <p:nvPr/>
        </p:nvSpPr>
        <p:spPr>
          <a:xfrm>
            <a:off x="2627784" y="624429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                 B                 C                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1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568952" cy="821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静态负载均衡算法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加权随机法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：根据后端机器的配置，系统的负载分配不同的权重。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2" descr="图片描述">
            <a:extLst>
              <a:ext uri="{FF2B5EF4-FFF2-40B4-BE49-F238E27FC236}">
                <a16:creationId xmlns:a16="http://schemas.microsoft.com/office/drawing/2014/main" id="{AC46AA12-7CC8-3644-95F7-7898EFD6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0829"/>
            <a:ext cx="5868144" cy="38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19BD8-5782-DB41-9CC8-DA0A0644AF2E}"/>
              </a:ext>
            </a:extLst>
          </p:cNvPr>
          <p:cNvSpPr txBox="1"/>
          <p:nvPr/>
        </p:nvSpPr>
        <p:spPr>
          <a:xfrm>
            <a:off x="2627784" y="624429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                 B                 C                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15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568952" cy="1928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静态负载均衡算法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键值范围法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：根据键的范围进行负债，比如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万的用户请求走第一个节点服务器，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万的用户请求走第二个节点服务器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优点：容易水平拓展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缺点：容易负载不均、无法满足高可用性。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482" name="Picture 2" descr="图片描述">
            <a:extLst>
              <a:ext uri="{FF2B5EF4-FFF2-40B4-BE49-F238E27FC236}">
                <a16:creationId xmlns:a16="http://schemas.microsoft.com/office/drawing/2014/main" id="{454020CB-C4A7-AB4E-B627-4C180E44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156635" cy="325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7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以下机制也是该云架构的一部分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审计监控器：分配运行时工作负载时，就满足法律和监管要求而言，处理数据的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资源类型和地理位置可以决定监控是否是必要的。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云使用监控器：各种监控器都能参与执行运行时工作负载的跟踪与数据处理。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虚拟机监控器：虚拟机监控器与其托管的虚拟服务器之间的工作负载可能需要分配。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逻辑网络边界：逻辑网络边界用于隔离、确定如何分布、以及在哪里分布工作负载相关的云用户网络边界。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资源集群：支持不同集群节点间的负载均衡。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资源复制：生成虚拟化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资源的新实例。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资源池架构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52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使用一个或多个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资源池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为基础，相同的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资源由一个系统进行分组和维护，确保他们保持同步。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常见的资源池有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：物理服务器池、虚拟服务器池、存储池、网络池、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池、内存池。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资源池架构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57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资源池可以建立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层次结构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，形成资源池父子、兄弟和嵌套关系，从而满足不同的资源池需求。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如，同级的相互隔离，云用户访问各自的资源池。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嵌套的可以满足组织的不同部门或不同组。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4418A6-35EC-DD4A-BC28-2465F41C1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7" y="3429000"/>
            <a:ext cx="8228166" cy="20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资源池架构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57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资源池可以建立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层次结构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，形成资源池父子、兄弟和嵌套关系，从而满足不同的资源池需求。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如，同级的相互隔离，云用户访问各自的资源池。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嵌套的可以满足组织的不同部门或不同组。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1F6C9B-A211-F44A-B027-0DF37573FE5D}"/>
              </a:ext>
            </a:extLst>
          </p:cNvPr>
          <p:cNvGrpSpPr/>
          <p:nvPr/>
        </p:nvGrpSpPr>
        <p:grpSpPr>
          <a:xfrm>
            <a:off x="1475656" y="1780719"/>
            <a:ext cx="6488608" cy="4860557"/>
            <a:chOff x="971600" y="1997443"/>
            <a:chExt cx="6488608" cy="486055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429673A-2200-D841-A961-8AC8C30EC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1997443"/>
              <a:ext cx="6356697" cy="486055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1D8DAC8-82B2-AC45-9E58-26293942D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6176" y="4082996"/>
              <a:ext cx="1304032" cy="2756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6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动态可扩展架构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06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基于一个预先定义的可扩展条件的系统，触发条件会导致从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资源池动态分配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动态扩展类型有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动态水平扩展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：指分配和释放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资源，其中分配资源称为向外扩展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(scaling out)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，释放资源称为向内扩展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(scaling in)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动态垂直扩展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：垂直扩展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(vertical scaling)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：指现有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资源被具有更大或更小容量的资源代替，分别称为向上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(scaling up)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扩展和向下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(scaling down)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动态重定位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资源重放置到更大容量的主机上。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弹性资源容量架构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79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与虚拟服务器的动态供给相关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，该架构可以分配和回收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资源，从而可以立即响应服务对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资源的需求变化。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A745E-398F-4027-8BA5-49FD3CA1D027}"/>
              </a:ext>
            </a:extLst>
          </p:cNvPr>
          <p:cNvSpPr txBox="1"/>
          <p:nvPr/>
        </p:nvSpPr>
        <p:spPr>
          <a:xfrm>
            <a:off x="2446" y="21416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服务负载均衡架构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09CF147-32E4-4A2C-837D-7E18E8AF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58" y="2780928"/>
            <a:ext cx="8712968" cy="15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工作负载分布架构的变种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，是专门针对云服务实现的。在动态工作负载上增加负载均衡系统，就创建了云服务的冗余部署。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云服务实现的副本被组织为一个资源池，而负载均衡器则作为外部或内置组件，允许托管服务器自行平衡工作负载。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云爆发架构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39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只要达到预先设定的容量阈值，就从企业内部的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资源扩展或“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爆发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”到云中。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相应的云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资源是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冗余性预部署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，它们会保持非活跃状态，直到发生云爆发。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当不再需要这些资源后，基于云的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资源被释放，架构则“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爆发入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”企业内部，回到企业内部环境。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2D6C0B54-0E94-3549-84E5-17A1D2EF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86" y="3536266"/>
            <a:ext cx="6315470" cy="32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12776"/>
            <a:ext cx="7560840" cy="311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负载分布架构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资源池架构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动态可扩展架构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弹性资源容量架构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服务负载均衡架构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云爆发架构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10.7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弹性磁盘供给架构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10.8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冗余存储架构</a:t>
            </a:r>
          </a:p>
        </p:txBody>
      </p:sp>
    </p:spTree>
    <p:extLst>
      <p:ext uri="{BB962C8B-B14F-4D97-AF65-F5344CB8AC3E}">
        <p14:creationId xmlns:p14="http://schemas.microsoft.com/office/powerpoint/2010/main" val="1087841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弹性磁盘供给架构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一个动态存储供给系统，确保按照云用户实际使用的存储量进行精确计费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6D86DBD-76CD-624C-ACD5-2376348C6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9905"/>
            <a:ext cx="5513833" cy="41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弹性磁盘供给架构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一个动态存储供给系统，确保按照云用户实际使用的存储量进行精确计费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05E1B5FA-FF17-9842-B2B5-E87D6318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6192688" cy="46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5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弹性磁盘供给架构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一个动态存储供给系统，确保按照云用户实际使用的存储量进行精确计费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D977A59C-93B7-3741-AC8A-77AC15D8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69" y="1883882"/>
            <a:ext cx="6532862" cy="409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2462DA-8D3C-42F6-9C62-F89B5F6ECEC0}"/>
              </a:ext>
            </a:extLst>
          </p:cNvPr>
          <p:cNvSpPr txBox="1"/>
          <p:nvPr/>
        </p:nvSpPr>
        <p:spPr>
          <a:xfrm>
            <a:off x="11832" y="9101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冗余存储架构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E003CF2-9DB4-48BD-9CAB-E480976F2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1549366"/>
            <a:ext cx="8712968" cy="79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引入了复制的辅云存储设备做为故障系统的一部分，它要与主运存储设备中的数据保持同步。当主设备失效时，就把请求转向辅设备。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BB0A148-33E4-8F47-8222-A7D44CE1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4918"/>
            <a:ext cx="4092624" cy="26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289D8A16-F7B2-CF49-8643-29DD235F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62" y="3068960"/>
            <a:ext cx="4227823" cy="269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2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负载分布架构 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通过增加一个或多个相同的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资源可以进行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水平扩展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，而提供运行中逻辑的负载均衡器能够在可用的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资源上均匀分配工作负载。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在一定程度上依靠复杂的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负载均衡算法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和运行时逻辑，减少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资源的过度使用和使用率不足的情况。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负载分布常常可以用来支持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分布式虚拟服务器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云存储设备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927241-D63D-4764-9DAA-871AFD48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31" y="3645024"/>
            <a:ext cx="722078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302268"/>
            <a:ext cx="6696744" cy="241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负载均衡分类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负载均衡可以根据网络协议的层数进行分类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二层负载均衡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层负载均衡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四层负载均衡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七层负载均衡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078C7C-AF53-EE4D-95E5-2CE97BBE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17" y="2348880"/>
            <a:ext cx="4970898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302268"/>
            <a:ext cx="6696744" cy="241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基于软件的负载均衡分类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负载均衡可以根据网络协议的层数进行分类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二层负载均衡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层负载均衡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四层负载均衡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七层负载均衡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 descr="OSI及协议">
            <a:extLst>
              <a:ext uri="{FF2B5EF4-FFF2-40B4-BE49-F238E27FC236}">
                <a16:creationId xmlns:a16="http://schemas.microsoft.com/office/drawing/2014/main" id="{05C70202-AEBF-ED4E-891F-EA70A4E4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68747"/>
            <a:ext cx="5237180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1873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二层负载均衡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负载均衡服务器对外提供一个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VIP</a:t>
            </a:r>
            <a:r>
              <a:rPr lang="zh-CN" altLang="e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集群中不同的机器采用相同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地址，但机器的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地址不一样。当负载均衡服务器接受到请求之后，通过改写报文的目标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地址的方式将请求转发到目标机器实现负载均衡。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特点： 控制粒度比较粗；负载均衡服务器压力小；吞吐量高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2E5D528-44F6-FC48-9D8E-CA41C4844A39}"/>
              </a:ext>
            </a:extLst>
          </p:cNvPr>
          <p:cNvGrpSpPr/>
          <p:nvPr/>
        </p:nvGrpSpPr>
        <p:grpSpPr>
          <a:xfrm>
            <a:off x="2555776" y="3150380"/>
            <a:ext cx="4359002" cy="3720422"/>
            <a:chOff x="2555776" y="3150380"/>
            <a:chExt cx="4359002" cy="3720422"/>
          </a:xfrm>
        </p:grpSpPr>
        <p:pic>
          <p:nvPicPr>
            <p:cNvPr id="2050" name="Picture 2" descr="图片描述">
              <a:extLst>
                <a:ext uri="{FF2B5EF4-FFF2-40B4-BE49-F238E27FC236}">
                  <a16:creationId xmlns:a16="http://schemas.microsoft.com/office/drawing/2014/main" id="{033727C1-A462-4843-ACC3-1F2E210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150380"/>
              <a:ext cx="4359002" cy="3720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106FDC0-1FD6-9147-8831-EEDBCC949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5776" y="3181350"/>
              <a:ext cx="1257335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93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187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三层负载均衡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负载均衡服务器对外依然提供一个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VIP</a:t>
            </a:r>
            <a:r>
              <a:rPr lang="zh-CN" altLang="e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但集群中不同的机器采用不同的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地址。当负载均衡服务器接受到请求之后，根据不同的负载均衡算法，通过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将请求转发至不同的真实服务器。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特点： 控制粒度比较粗；请求响应经过负载均衡器服务器，其压力较大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510DFE-6A5A-D446-9FE0-0D9B7E009B03}"/>
              </a:ext>
            </a:extLst>
          </p:cNvPr>
          <p:cNvGrpSpPr/>
          <p:nvPr/>
        </p:nvGrpSpPr>
        <p:grpSpPr>
          <a:xfrm>
            <a:off x="3014030" y="3111920"/>
            <a:ext cx="3646202" cy="3679807"/>
            <a:chOff x="3014030" y="3111920"/>
            <a:chExt cx="3646202" cy="3679807"/>
          </a:xfrm>
        </p:grpSpPr>
        <p:pic>
          <p:nvPicPr>
            <p:cNvPr id="4098" name="Picture 2" descr="图片描述">
              <a:extLst>
                <a:ext uri="{FF2B5EF4-FFF2-40B4-BE49-F238E27FC236}">
                  <a16:creationId xmlns:a16="http://schemas.microsoft.com/office/drawing/2014/main" id="{6D14EE2D-97D3-D642-BC9A-0958F400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030" y="3111920"/>
              <a:ext cx="3646202" cy="3679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3AE5C94-282C-1149-8804-04377FFB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8744" y="3150696"/>
              <a:ext cx="1485962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45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负载分布架构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7004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基本云架构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5B131-F5B4-4E53-B07F-A5CA8D64049F}"/>
              </a:ext>
            </a:extLst>
          </p:cNvPr>
          <p:cNvSpPr txBox="1"/>
          <p:nvPr/>
        </p:nvSpPr>
        <p:spPr>
          <a:xfrm>
            <a:off x="395536" y="1196752"/>
            <a:ext cx="8458868" cy="259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四层负载均衡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工作在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模型的传输层，该层协议除了包含源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以外，还包含源端口号及目的端口号。四层负载均衡服务器在接受到客户端请求后，通过修改数据包的地址信息（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IP+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端口号）将流量转发到应用服务器。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根据请求处理的模式，负载均衡方式可以分为：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NAT,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D-NAT,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Direct Routing,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直接路由模式）以及</a:t>
            </a:r>
            <a:r>
              <a:rPr lang="e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隧道技术等。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特点： 不理解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应用层协议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EA340C-089D-2141-AE74-3AC17A43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868309"/>
            <a:ext cx="7092748" cy="2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38343</TotalTime>
  <Words>2184</Words>
  <Application>Microsoft Office PowerPoint</Application>
  <PresentationFormat>全屏显示(4:3)</PresentationFormat>
  <Paragraphs>289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自定义设计方案</vt:lpstr>
      <vt:lpstr>第十章 基本云架构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施 政良</cp:lastModifiedBy>
  <cp:revision>2916</cp:revision>
  <dcterms:created xsi:type="dcterms:W3CDTF">2013-05-22T02:15:00Z</dcterms:created>
  <dcterms:modified xsi:type="dcterms:W3CDTF">2022-05-29T05:58:49Z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