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8"/>
  </p:notesMasterIdLst>
  <p:handoutMasterIdLst>
    <p:handoutMasterId r:id="rId29"/>
  </p:handoutMasterIdLst>
  <p:sldIdLst>
    <p:sldId id="439" r:id="rId2"/>
    <p:sldId id="833" r:id="rId3"/>
    <p:sldId id="834" r:id="rId4"/>
    <p:sldId id="835" r:id="rId5"/>
    <p:sldId id="836" r:id="rId6"/>
    <p:sldId id="837" r:id="rId7"/>
    <p:sldId id="767" r:id="rId8"/>
    <p:sldId id="821" r:id="rId9"/>
    <p:sldId id="822" r:id="rId10"/>
    <p:sldId id="823" r:id="rId11"/>
    <p:sldId id="839" r:id="rId12"/>
    <p:sldId id="841" r:id="rId13"/>
    <p:sldId id="838" r:id="rId14"/>
    <p:sldId id="840" r:id="rId15"/>
    <p:sldId id="824" r:id="rId16"/>
    <p:sldId id="825" r:id="rId17"/>
    <p:sldId id="826" r:id="rId18"/>
    <p:sldId id="842" r:id="rId19"/>
    <p:sldId id="843" r:id="rId20"/>
    <p:sldId id="827" r:id="rId21"/>
    <p:sldId id="828" r:id="rId22"/>
    <p:sldId id="844" r:id="rId23"/>
    <p:sldId id="829" r:id="rId24"/>
    <p:sldId id="830" r:id="rId25"/>
    <p:sldId id="831" r:id="rId26"/>
    <p:sldId id="832" r:id="rId2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000FF"/>
    <a:srgbClr val="0066FF"/>
    <a:srgbClr val="E84855"/>
    <a:srgbClr val="1B998B"/>
    <a:srgbClr val="FFFD82"/>
    <a:srgbClr val="D2DEEF"/>
    <a:srgbClr val="EAEFF7"/>
    <a:srgbClr val="4472C4"/>
    <a:srgbClr val="0070C0"/>
    <a:srgbClr val="55D9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31" autoAdjust="0"/>
    <p:restoredTop sz="71519" autoAdjust="0"/>
  </p:normalViewPr>
  <p:slideViewPr>
    <p:cSldViewPr>
      <p:cViewPr varScale="1">
        <p:scale>
          <a:sx n="76" d="100"/>
          <a:sy n="76" d="100"/>
        </p:scale>
        <p:origin x="2320" y="192"/>
      </p:cViewPr>
      <p:guideLst>
        <p:guide orient="horz" pos="2160"/>
        <p:guide pos="2880"/>
      </p:guideLst>
    </p:cSldViewPr>
  </p:slideViewPr>
  <p:outlineViewPr>
    <p:cViewPr>
      <p:scale>
        <a:sx n="33" d="100"/>
        <a:sy n="33" d="100"/>
      </p:scale>
      <p:origin x="0" y="-158"/>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63" d="100"/>
          <a:sy n="63" d="100"/>
        </p:scale>
        <p:origin x="2280" y="6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78932C-8C37-49E0-91E7-9B62CE34B1F7}" type="datetimeFigureOut">
              <a:rPr lang="zh-CN" altLang="en-US" smtClean="0"/>
              <a:t>2022/5/25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E7CF6E-9FB8-447C-91C7-AEBC91D8CB0E}"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0" hangingPunct="0">
              <a:defRPr sz="1200">
                <a:latin typeface="Calibri" panose="020F0502020204030204" charset="0"/>
                <a:ea typeface="宋体" panose="02010600030101010101" pitchFamily="2" charset="-122"/>
              </a:defRPr>
            </a:lvl1pPr>
          </a:lstStyle>
          <a:p>
            <a:pPr>
              <a:defRPr/>
            </a:pPr>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0" hangingPunct="0">
              <a:defRPr sz="1200">
                <a:latin typeface="Calibri" panose="020F0502020204030204" charset="0"/>
                <a:ea typeface="宋体" panose="02010600030101010101" pitchFamily="2" charset="-122"/>
              </a:defRPr>
            </a:lvl1pPr>
          </a:lstStyle>
          <a:p>
            <a:pPr>
              <a:defRPr/>
            </a:pPr>
            <a:fld id="{6D63082C-D9FC-4144-9E95-4F8267D7FCC9}" type="datetimeFigureOut">
              <a:rPr lang="en-US"/>
              <a:t>5/25/22</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endParaRPr lang="en-US"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0" hangingPunct="0">
              <a:defRPr sz="1200">
                <a:latin typeface="Calibri" panose="020F0502020204030204" charset="0"/>
                <a:ea typeface="宋体" panose="02010600030101010101" pitchFamily="2" charset="-122"/>
              </a:defRPr>
            </a:lvl1pPr>
          </a:lstStyle>
          <a:p>
            <a:pPr>
              <a:defRPr/>
            </a:pPr>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0" hangingPunct="0">
              <a:defRPr sz="1200">
                <a:latin typeface="Calibri" panose="020F0502020204030204" charset="0"/>
                <a:ea typeface="宋体" panose="02010600030101010101" pitchFamily="2" charset="-122"/>
              </a:defRPr>
            </a:lvl1pPr>
          </a:lstStyle>
          <a:p>
            <a:pPr>
              <a:defRPr/>
            </a:pPr>
            <a:fld id="{5D9548A5-B1AB-3F4F-9770-E08DEE99858B}"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宋体" panose="02010600030101010101" pitchFamily="2" charset="-122"/>
            </a:endParaRPr>
          </a:p>
        </p:txBody>
      </p:sp>
      <p:sp>
        <p:nvSpPr>
          <p:cNvPr id="2355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358C0F6F-2FB0-3A4F-8E90-044F055463D9}" type="slidenum">
              <a:rPr lang="en-US" altLang="zh-CN"/>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10</a:t>
            </a:fld>
            <a:endParaRPr lang="en-US" altLang="zh-CN"/>
          </a:p>
        </p:txBody>
      </p:sp>
    </p:spTree>
    <p:extLst>
      <p:ext uri="{BB962C8B-B14F-4D97-AF65-F5344CB8AC3E}">
        <p14:creationId xmlns:p14="http://schemas.microsoft.com/office/powerpoint/2010/main" val="3263181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11</a:t>
            </a:fld>
            <a:endParaRPr lang="en-US" altLang="zh-CN"/>
          </a:p>
        </p:txBody>
      </p:sp>
    </p:spTree>
    <p:extLst>
      <p:ext uri="{BB962C8B-B14F-4D97-AF65-F5344CB8AC3E}">
        <p14:creationId xmlns:p14="http://schemas.microsoft.com/office/powerpoint/2010/main" val="3999620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12</a:t>
            </a:fld>
            <a:endParaRPr lang="en-US" altLang="zh-CN"/>
          </a:p>
        </p:txBody>
      </p:sp>
    </p:spTree>
    <p:extLst>
      <p:ext uri="{BB962C8B-B14F-4D97-AF65-F5344CB8AC3E}">
        <p14:creationId xmlns:p14="http://schemas.microsoft.com/office/powerpoint/2010/main" val="4067958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13</a:t>
            </a:fld>
            <a:endParaRPr lang="en-US" altLang="zh-CN"/>
          </a:p>
        </p:txBody>
      </p:sp>
    </p:spTree>
    <p:extLst>
      <p:ext uri="{BB962C8B-B14F-4D97-AF65-F5344CB8AC3E}">
        <p14:creationId xmlns:p14="http://schemas.microsoft.com/office/powerpoint/2010/main" val="4234231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14</a:t>
            </a:fld>
            <a:endParaRPr lang="en-US" altLang="zh-CN"/>
          </a:p>
        </p:txBody>
      </p:sp>
    </p:spTree>
    <p:extLst>
      <p:ext uri="{BB962C8B-B14F-4D97-AF65-F5344CB8AC3E}">
        <p14:creationId xmlns:p14="http://schemas.microsoft.com/office/powerpoint/2010/main" val="16441528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b="0"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15</a:t>
            </a:fld>
            <a:endParaRPr lang="en-US" altLang="zh-CN"/>
          </a:p>
        </p:txBody>
      </p:sp>
    </p:spTree>
    <p:extLst>
      <p:ext uri="{BB962C8B-B14F-4D97-AF65-F5344CB8AC3E}">
        <p14:creationId xmlns:p14="http://schemas.microsoft.com/office/powerpoint/2010/main" val="498718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CN" sz="12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16</a:t>
            </a:fld>
            <a:endParaRPr lang="en-US" altLang="zh-CN"/>
          </a:p>
        </p:txBody>
      </p:sp>
    </p:spTree>
    <p:extLst>
      <p:ext uri="{BB962C8B-B14F-4D97-AF65-F5344CB8AC3E}">
        <p14:creationId xmlns:p14="http://schemas.microsoft.com/office/powerpoint/2010/main" val="16469605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17</a:t>
            </a:fld>
            <a:endParaRPr lang="en-US" altLang="zh-CN"/>
          </a:p>
        </p:txBody>
      </p:sp>
    </p:spTree>
    <p:extLst>
      <p:ext uri="{BB962C8B-B14F-4D97-AF65-F5344CB8AC3E}">
        <p14:creationId xmlns:p14="http://schemas.microsoft.com/office/powerpoint/2010/main" val="23586857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18</a:t>
            </a:fld>
            <a:endParaRPr lang="en-US" altLang="zh-CN"/>
          </a:p>
        </p:txBody>
      </p:sp>
    </p:spTree>
    <p:extLst>
      <p:ext uri="{BB962C8B-B14F-4D97-AF65-F5344CB8AC3E}">
        <p14:creationId xmlns:p14="http://schemas.microsoft.com/office/powerpoint/2010/main" val="4494616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19</a:t>
            </a:fld>
            <a:endParaRPr lang="en-US" altLang="zh-CN"/>
          </a:p>
        </p:txBody>
      </p:sp>
    </p:spTree>
    <p:extLst>
      <p:ext uri="{BB962C8B-B14F-4D97-AF65-F5344CB8AC3E}">
        <p14:creationId xmlns:p14="http://schemas.microsoft.com/office/powerpoint/2010/main" val="1590720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a:t>
            </a:fld>
            <a:endParaRPr lang="en-US" altLang="zh-CN"/>
          </a:p>
        </p:txBody>
      </p:sp>
    </p:spTree>
    <p:extLst>
      <p:ext uri="{BB962C8B-B14F-4D97-AF65-F5344CB8AC3E}">
        <p14:creationId xmlns:p14="http://schemas.microsoft.com/office/powerpoint/2010/main" val="9345976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20</a:t>
            </a:fld>
            <a:endParaRPr lang="en-US" altLang="zh-CN"/>
          </a:p>
        </p:txBody>
      </p:sp>
    </p:spTree>
    <p:extLst>
      <p:ext uri="{BB962C8B-B14F-4D97-AF65-F5344CB8AC3E}">
        <p14:creationId xmlns:p14="http://schemas.microsoft.com/office/powerpoint/2010/main" val="3405386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21</a:t>
            </a:fld>
            <a:endParaRPr lang="en-US" altLang="zh-CN"/>
          </a:p>
        </p:txBody>
      </p:sp>
    </p:spTree>
    <p:extLst>
      <p:ext uri="{BB962C8B-B14F-4D97-AF65-F5344CB8AC3E}">
        <p14:creationId xmlns:p14="http://schemas.microsoft.com/office/powerpoint/2010/main" val="12757807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22</a:t>
            </a:fld>
            <a:endParaRPr lang="en-US" altLang="zh-CN"/>
          </a:p>
        </p:txBody>
      </p:sp>
    </p:spTree>
    <p:extLst>
      <p:ext uri="{BB962C8B-B14F-4D97-AF65-F5344CB8AC3E}">
        <p14:creationId xmlns:p14="http://schemas.microsoft.com/office/powerpoint/2010/main" val="9479071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23</a:t>
            </a:fld>
            <a:endParaRPr lang="en-US" altLang="zh-CN"/>
          </a:p>
        </p:txBody>
      </p:sp>
    </p:spTree>
    <p:extLst>
      <p:ext uri="{BB962C8B-B14F-4D97-AF65-F5344CB8AC3E}">
        <p14:creationId xmlns:p14="http://schemas.microsoft.com/office/powerpoint/2010/main" val="17490589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kumimoji="0" lang="en-US" altLang="zh-CN" sz="1200" b="0" i="0" u="none" strike="noStrike" kern="1200" cap="none" spc="0" normalizeH="0" baseline="0" noProof="0" dirty="0">
              <a:ln>
                <a:noFill/>
              </a:ln>
              <a:solidFill>
                <a:prstClr val="black"/>
              </a:solidFill>
              <a:effectLst/>
              <a:uLnTx/>
              <a:uFillTx/>
              <a:latin typeface="+mn-lt"/>
              <a:ea typeface="+mn-ea"/>
              <a:cs typeface="+mn-cs"/>
            </a:endParaRPr>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24</a:t>
            </a:fld>
            <a:endParaRPr lang="en-US" altLang="zh-CN"/>
          </a:p>
        </p:txBody>
      </p:sp>
    </p:spTree>
    <p:extLst>
      <p:ext uri="{BB962C8B-B14F-4D97-AF65-F5344CB8AC3E}">
        <p14:creationId xmlns:p14="http://schemas.microsoft.com/office/powerpoint/2010/main" val="27317225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20000"/>
              </a:lnSpc>
              <a:spcBef>
                <a:spcPct val="20000"/>
              </a:spcBef>
              <a:buFont typeface="Arial" panose="020B0604020202020204" pitchFamily="34" charset="0"/>
              <a:buChar char="–"/>
            </a:pP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25</a:t>
            </a:fld>
            <a:endParaRPr lang="en-US" altLang="zh-CN"/>
          </a:p>
        </p:txBody>
      </p:sp>
    </p:spTree>
    <p:extLst>
      <p:ext uri="{BB962C8B-B14F-4D97-AF65-F5344CB8AC3E}">
        <p14:creationId xmlns:p14="http://schemas.microsoft.com/office/powerpoint/2010/main" val="24306508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26</a:t>
            </a:fld>
            <a:endParaRPr lang="en-US" altLang="zh-CN"/>
          </a:p>
        </p:txBody>
      </p:sp>
    </p:spTree>
    <p:extLst>
      <p:ext uri="{BB962C8B-B14F-4D97-AF65-F5344CB8AC3E}">
        <p14:creationId xmlns:p14="http://schemas.microsoft.com/office/powerpoint/2010/main" val="3227551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a:t>
            </a:fld>
            <a:endParaRPr lang="en-US" altLang="zh-CN"/>
          </a:p>
        </p:txBody>
      </p:sp>
    </p:spTree>
    <p:extLst>
      <p:ext uri="{BB962C8B-B14F-4D97-AF65-F5344CB8AC3E}">
        <p14:creationId xmlns:p14="http://schemas.microsoft.com/office/powerpoint/2010/main" val="3637730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a:t>
            </a:fld>
            <a:endParaRPr lang="en-US" altLang="zh-CN"/>
          </a:p>
        </p:txBody>
      </p:sp>
    </p:spTree>
    <p:extLst>
      <p:ext uri="{BB962C8B-B14F-4D97-AF65-F5344CB8AC3E}">
        <p14:creationId xmlns:p14="http://schemas.microsoft.com/office/powerpoint/2010/main" val="2224429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5</a:t>
            </a:fld>
            <a:endParaRPr lang="en-US" altLang="zh-CN"/>
          </a:p>
        </p:txBody>
      </p:sp>
    </p:spTree>
    <p:extLst>
      <p:ext uri="{BB962C8B-B14F-4D97-AF65-F5344CB8AC3E}">
        <p14:creationId xmlns:p14="http://schemas.microsoft.com/office/powerpoint/2010/main" val="2987103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6</a:t>
            </a:fld>
            <a:endParaRPr lang="en-US" altLang="zh-CN"/>
          </a:p>
        </p:txBody>
      </p:sp>
    </p:spTree>
    <p:extLst>
      <p:ext uri="{BB962C8B-B14F-4D97-AF65-F5344CB8AC3E}">
        <p14:creationId xmlns:p14="http://schemas.microsoft.com/office/powerpoint/2010/main" val="3742508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7</a:t>
            </a:fld>
            <a:endParaRPr lang="en-US" altLang="zh-CN"/>
          </a:p>
        </p:txBody>
      </p:sp>
    </p:spTree>
    <p:extLst>
      <p:ext uri="{BB962C8B-B14F-4D97-AF65-F5344CB8AC3E}">
        <p14:creationId xmlns:p14="http://schemas.microsoft.com/office/powerpoint/2010/main" val="2927609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8</a:t>
            </a:fld>
            <a:endParaRPr lang="en-US" altLang="zh-CN"/>
          </a:p>
        </p:txBody>
      </p:sp>
    </p:spTree>
    <p:extLst>
      <p:ext uri="{BB962C8B-B14F-4D97-AF65-F5344CB8AC3E}">
        <p14:creationId xmlns:p14="http://schemas.microsoft.com/office/powerpoint/2010/main" val="557129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CN" sz="12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9</a:t>
            </a:fld>
            <a:endParaRPr lang="en-US" altLang="zh-CN"/>
          </a:p>
        </p:txBody>
      </p:sp>
    </p:spTree>
    <p:extLst>
      <p:ext uri="{BB962C8B-B14F-4D97-AF65-F5344CB8AC3E}">
        <p14:creationId xmlns:p14="http://schemas.microsoft.com/office/powerpoint/2010/main" val="160318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en-US" dirty="0"/>
              <a:t>BY1306147 </a:t>
            </a:r>
            <a:r>
              <a:rPr lang="en-US" dirty="0" err="1"/>
              <a:t>张硕</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4106B08-2A05-4E4A-BB4F-B483A66EA091}"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xfrm>
            <a:off x="6457950" y="6448251"/>
            <a:ext cx="2057400" cy="365125"/>
          </a:xfrm>
          <a:prstGeom prst="rect">
            <a:avLst/>
          </a:prstGeom>
        </p:spPr>
        <p:txBody>
          <a:bodyPr/>
          <a:lstStyle>
            <a:lvl1pPr>
              <a:defRPr/>
            </a:lvl1pPr>
          </a:lstStyle>
          <a:p>
            <a:pPr>
              <a:defRPr/>
            </a:pPr>
            <a:fld id="{71D828F9-2628-9149-86BE-B70DE401120D}" type="slidenum">
              <a:rPr lang="en-US"/>
              <a:t>‹#›</a:t>
            </a:fld>
            <a:endParaRPr lang="en-US"/>
          </a:p>
        </p:txBody>
      </p:sp>
    </p:spTree>
    <p:extLst>
      <p:ext uri="{BB962C8B-B14F-4D97-AF65-F5344CB8AC3E}">
        <p14:creationId xmlns:p14="http://schemas.microsoft.com/office/powerpoint/2010/main" val="423022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10E3CEC-4AC6-4865-8219-F65DB1BB2B37}"/>
              </a:ext>
            </a:extLst>
          </p:cNvPr>
          <p:cNvSpPr>
            <a:spLocks noGrp="1"/>
          </p:cNvSpPr>
          <p:nvPr>
            <p:ph type="dt" sz="half" idx="10"/>
          </p:nvPr>
        </p:nvSpPr>
        <p:spPr/>
        <p:txBody>
          <a:bodyPr/>
          <a:lstStyle/>
          <a:p>
            <a:fld id="{82FA51CB-2EA0-4CCE-BC1F-19C7633E457D}" type="datetimeFigureOut">
              <a:rPr lang="zh-CN" altLang="en-US" smtClean="0"/>
              <a:t>2022/5/25</a:t>
            </a:fld>
            <a:endParaRPr lang="zh-CN" altLang="en-US"/>
          </a:p>
        </p:txBody>
      </p:sp>
      <p:sp>
        <p:nvSpPr>
          <p:cNvPr id="3" name="灯片编号占位符 2">
            <a:extLst>
              <a:ext uri="{FF2B5EF4-FFF2-40B4-BE49-F238E27FC236}">
                <a16:creationId xmlns:a16="http://schemas.microsoft.com/office/drawing/2014/main" id="{6EFBC277-09F1-4645-9EBA-C503F36D6667}"/>
              </a:ext>
            </a:extLst>
          </p:cNvPr>
          <p:cNvSpPr>
            <a:spLocks noGrp="1"/>
          </p:cNvSpPr>
          <p:nvPr>
            <p:ph type="sldNum" sz="quarter" idx="11"/>
          </p:nvPr>
        </p:nvSpPr>
        <p:spPr/>
        <p:txBody>
          <a:bodyPr/>
          <a:lstStyle/>
          <a:p>
            <a:fld id="{69874BC8-A9E1-416A-999A-738A0D0266CB}" type="slidenum">
              <a:rPr lang="zh-CN" altLang="en-US" smtClean="0"/>
              <a:t>‹#›</a:t>
            </a:fld>
            <a:endParaRPr lang="zh-CN" altLang="en-US"/>
          </a:p>
        </p:txBody>
      </p:sp>
    </p:spTree>
    <p:extLst>
      <p:ext uri="{BB962C8B-B14F-4D97-AF65-F5344CB8AC3E}">
        <p14:creationId xmlns:p14="http://schemas.microsoft.com/office/powerpoint/2010/main" val="22209388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A51CB-2EA0-4CCE-BC1F-19C7633E457D}" type="datetimeFigureOut">
              <a:rPr lang="zh-CN" altLang="en-US" smtClean="0"/>
              <a:t>2022/5/25</a:t>
            </a:fld>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74BC8-A9E1-416A-999A-738A0D0266C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85" r:id="rId2"/>
    <p:sldLayoutId id="2147483686"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2501900"/>
            <a:ext cx="9144000" cy="1935163"/>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mn-lt"/>
              <a:ea typeface="+mn-ea"/>
            </a:endParaRPr>
          </a:p>
        </p:txBody>
      </p:sp>
      <p:sp>
        <p:nvSpPr>
          <p:cNvPr id="22530" name="Title 1"/>
          <p:cNvSpPr>
            <a:spLocks noGrp="1"/>
          </p:cNvSpPr>
          <p:nvPr>
            <p:ph type="ctrTitle"/>
          </p:nvPr>
        </p:nvSpPr>
        <p:spPr>
          <a:xfrm>
            <a:off x="805272" y="2193528"/>
            <a:ext cx="7533456" cy="2387600"/>
          </a:xfrm>
        </p:spPr>
        <p:txBody>
          <a:bodyPr anchor="ctr" anchorCtr="1"/>
          <a:lstStyle/>
          <a:p>
            <a:r>
              <a:rPr lang="zh-CN" altLang="en-US" dirty="0">
                <a:solidFill>
                  <a:srgbClr val="000000"/>
                </a:solidFill>
                <a:latin typeface="微软雅黑" panose="020B0503020204020204" pitchFamily="34" charset="-122"/>
                <a:ea typeface="微软雅黑" panose="020B0503020204020204" pitchFamily="34" charset="-122"/>
                <a:cs typeface="Hei" charset="-122"/>
              </a:rPr>
              <a:t>第十三章 云交付模型考量</a:t>
            </a:r>
            <a:endParaRPr lang="en-US" altLang="en-US" dirty="0">
              <a:solidFill>
                <a:srgbClr val="000000"/>
              </a:solidFill>
              <a:latin typeface="微软雅黑" panose="020B0503020204020204" pitchFamily="34" charset="-122"/>
              <a:ea typeface="微软雅黑" panose="020B0503020204020204" pitchFamily="34" charset="-122"/>
              <a:cs typeface="Hei" charset="-122"/>
            </a:endParaRPr>
          </a:p>
        </p:txBody>
      </p:sp>
      <p:sp>
        <p:nvSpPr>
          <p:cNvPr id="22531" name="Subtitle 2"/>
          <p:cNvSpPr>
            <a:spLocks noGrp="1"/>
          </p:cNvSpPr>
          <p:nvPr>
            <p:ph type="subTitle" idx="1"/>
          </p:nvPr>
        </p:nvSpPr>
        <p:spPr>
          <a:xfrm>
            <a:off x="2497578" y="4842481"/>
            <a:ext cx="1885950" cy="1159669"/>
          </a:xfrm>
        </p:spPr>
        <p:txBody>
          <a:bodyPr>
            <a:normAutofit lnSpcReduction="10000"/>
          </a:bodyPr>
          <a:lstStyle/>
          <a:p>
            <a:pPr algn="dist" eaLnBrk="1" hangingPunct="1">
              <a:lnSpc>
                <a:spcPct val="100000"/>
              </a:lnSpc>
            </a:pPr>
            <a:r>
              <a:rPr lang="zh-CN" altLang="en-US" dirty="0">
                <a:latin typeface="微软雅黑" panose="020B0503020204020204" pitchFamily="34" charset="-122"/>
                <a:ea typeface="微软雅黑" panose="020B0503020204020204" pitchFamily="34" charset="-122"/>
                <a:cs typeface="黑体" panose="02010609060101010101" pitchFamily="49" charset="-122"/>
              </a:rPr>
              <a:t>授课教师</a:t>
            </a:r>
            <a:endParaRPr lang="en-US" altLang="zh-CN" dirty="0">
              <a:latin typeface="微软雅黑" panose="020B0503020204020204" pitchFamily="34" charset="-122"/>
              <a:ea typeface="微软雅黑" panose="020B0503020204020204" pitchFamily="34" charset="-122"/>
              <a:cs typeface="黑体" panose="02010609060101010101" pitchFamily="49" charset="-122"/>
            </a:endParaRPr>
          </a:p>
          <a:p>
            <a:pPr algn="dist" eaLnBrk="1" hangingPunct="1">
              <a:lnSpc>
                <a:spcPct val="100000"/>
              </a:lnSpc>
            </a:pPr>
            <a:r>
              <a:rPr lang="zh-CN" altLang="en-US" dirty="0">
                <a:latin typeface="微软雅黑" panose="020B0503020204020204" pitchFamily="34" charset="-122"/>
                <a:ea typeface="微软雅黑" panose="020B0503020204020204" pitchFamily="34" charset="-122"/>
                <a:cs typeface="黑体" panose="02010609060101010101" pitchFamily="49" charset="-122"/>
              </a:rPr>
              <a:t>手机</a:t>
            </a:r>
            <a:endParaRPr lang="en-US" altLang="zh-CN" dirty="0">
              <a:latin typeface="微软雅黑" panose="020B0503020204020204" pitchFamily="34" charset="-122"/>
              <a:ea typeface="微软雅黑" panose="020B0503020204020204" pitchFamily="34" charset="-122"/>
              <a:cs typeface="黑体" panose="02010609060101010101" pitchFamily="49" charset="-122"/>
            </a:endParaRPr>
          </a:p>
          <a:p>
            <a:pPr algn="dist" eaLnBrk="1" hangingPunct="1">
              <a:lnSpc>
                <a:spcPct val="100000"/>
              </a:lnSpc>
            </a:pPr>
            <a:r>
              <a:rPr lang="zh-CN" altLang="en-US" dirty="0">
                <a:latin typeface="微软雅黑" panose="020B0503020204020204" pitchFamily="34" charset="-122"/>
                <a:ea typeface="微软雅黑" panose="020B0503020204020204" pitchFamily="34" charset="-122"/>
                <a:cs typeface="黑体" panose="02010609060101010101" pitchFamily="49" charset="-122"/>
              </a:rPr>
              <a:t>邮箱</a:t>
            </a:r>
            <a:endParaRPr lang="en-US" altLang="en-US" dirty="0">
              <a:latin typeface="微软雅黑" panose="020B0503020204020204" pitchFamily="34" charset="-122"/>
              <a:ea typeface="微软雅黑" panose="020B0503020204020204" pitchFamily="34" charset="-122"/>
              <a:cs typeface="黑体" panose="02010609060101010101" pitchFamily="49" charset="-122"/>
            </a:endParaRPr>
          </a:p>
        </p:txBody>
      </p:sp>
      <p:sp>
        <p:nvSpPr>
          <p:cNvPr id="5" name="TextBox 4"/>
          <p:cNvSpPr txBox="1"/>
          <p:nvPr/>
        </p:nvSpPr>
        <p:spPr>
          <a:xfrm>
            <a:off x="1296194" y="1815207"/>
            <a:ext cx="6985000" cy="461665"/>
          </a:xfrm>
          <a:prstGeom prst="rect">
            <a:avLst/>
          </a:prstGeom>
          <a:noFill/>
        </p:spPr>
        <p:txBody>
          <a:bodyPr wrap="square">
            <a:spAutoFit/>
          </a:bodyPr>
          <a:lstStyle/>
          <a:p>
            <a:pPr algn="ctr">
              <a:defRPr/>
            </a:pPr>
            <a:r>
              <a:rPr lang="zh-CN" altLang="en-US" sz="2400" spc="600" dirty="0">
                <a:solidFill>
                  <a:srgbClr val="002060"/>
                </a:solidFill>
                <a:latin typeface="微软雅黑" panose="020B0503020204020204" pitchFamily="34" charset="-122"/>
                <a:ea typeface="微软雅黑" panose="020B0503020204020204" pitchFamily="34" charset="-122"/>
                <a:cs typeface="黑体" panose="02010609060101010101" pitchFamily="49" charset="-122"/>
              </a:rPr>
              <a:t>云计算技术</a:t>
            </a:r>
            <a:endParaRPr lang="en-US" sz="2400" spc="600" dirty="0">
              <a:solidFill>
                <a:srgbClr val="002060"/>
              </a:solidFill>
              <a:latin typeface="微软雅黑" panose="020B0503020204020204" pitchFamily="34" charset="-122"/>
              <a:ea typeface="微软雅黑" panose="020B0503020204020204" pitchFamily="34" charset="-122"/>
              <a:cs typeface="黑体" panose="02010609060101010101" pitchFamily="49" charset="-122"/>
            </a:endParaRPr>
          </a:p>
        </p:txBody>
      </p:sp>
      <p:sp>
        <p:nvSpPr>
          <p:cNvPr id="2" name="TextBox 1"/>
          <p:cNvSpPr txBox="1"/>
          <p:nvPr/>
        </p:nvSpPr>
        <p:spPr>
          <a:xfrm>
            <a:off x="10372725" y="571500"/>
            <a:ext cx="184731" cy="369332"/>
          </a:xfrm>
          <a:prstGeom prst="rect">
            <a:avLst/>
          </a:prstGeom>
          <a:noFill/>
        </p:spPr>
        <p:txBody>
          <a:bodyPr wrap="none" rtlCol="0">
            <a:spAutoFit/>
          </a:bodyPr>
          <a:lstStyle/>
          <a:p>
            <a:endParaRPr lang="en-US"/>
          </a:p>
        </p:txBody>
      </p:sp>
      <p:pic>
        <p:nvPicPr>
          <p:cNvPr id="7" name="图片 6">
            <a:extLst>
              <a:ext uri="{FF2B5EF4-FFF2-40B4-BE49-F238E27FC236}">
                <a16:creationId xmlns:a16="http://schemas.microsoft.com/office/drawing/2014/main" id="{8B35A7FF-0B1E-4B4C-9019-594EEA95E1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502" y="297292"/>
            <a:ext cx="2832628" cy="899460"/>
          </a:xfrm>
          <a:prstGeom prst="rect">
            <a:avLst/>
          </a:prstGeom>
        </p:spPr>
      </p:pic>
      <p:sp>
        <p:nvSpPr>
          <p:cNvPr id="9" name="矩形 8">
            <a:extLst>
              <a:ext uri="{FF2B5EF4-FFF2-40B4-BE49-F238E27FC236}">
                <a16:creationId xmlns:a16="http://schemas.microsoft.com/office/drawing/2014/main" id="{08B14EE0-401C-6B46-9C1A-1DD087981899}"/>
              </a:ext>
            </a:extLst>
          </p:cNvPr>
          <p:cNvSpPr/>
          <p:nvPr/>
        </p:nvSpPr>
        <p:spPr>
          <a:xfrm>
            <a:off x="4412883" y="4797152"/>
            <a:ext cx="3615501" cy="1188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defTabSz="685800" eaLnBrk="1" hangingPunct="1">
              <a:spcBef>
                <a:spcPts val="750"/>
              </a:spcBef>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cs typeface="黑体" panose="02010609060101010101" pitchFamily="49" charset="-122"/>
              </a:rPr>
              <a:t>：张国明</a:t>
            </a:r>
            <a:endParaRPr lang="en-US" altLang="zh-CN" dirty="0">
              <a:latin typeface="微软雅黑" panose="020B0503020204020204" pitchFamily="34" charset="-122"/>
              <a:ea typeface="微软雅黑" panose="020B0503020204020204" pitchFamily="34" charset="-122"/>
              <a:cs typeface="黑体" panose="02010609060101010101" pitchFamily="49" charset="-122"/>
            </a:endParaRPr>
          </a:p>
          <a:p>
            <a:pPr defTabSz="685800" eaLnBrk="1" hangingPunct="1">
              <a:spcBef>
                <a:spcPts val="750"/>
              </a:spcBef>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cs typeface="黑体" panose="02010609060101010101" pitchFamily="49" charset="-122"/>
              </a:rPr>
              <a:t>：</a:t>
            </a:r>
            <a:r>
              <a:rPr lang="en-US" altLang="zh-CN" dirty="0">
                <a:latin typeface="微软雅黑" panose="020B0503020204020204" pitchFamily="34" charset="-122"/>
                <a:ea typeface="微软雅黑" panose="020B0503020204020204" pitchFamily="34" charset="-122"/>
                <a:cs typeface="黑体" panose="02010609060101010101" pitchFamily="49" charset="-122"/>
              </a:rPr>
              <a:t>15510726089</a:t>
            </a:r>
          </a:p>
          <a:p>
            <a:pPr defTabSz="685800" eaLnBrk="1" hangingPunct="1">
              <a:spcBef>
                <a:spcPts val="750"/>
              </a:spcBef>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cs typeface="黑体" panose="02010609060101010101" pitchFamily="49" charset="-122"/>
              </a:rPr>
              <a:t>：</a:t>
            </a:r>
            <a:r>
              <a:rPr lang="en-US" altLang="zh-CN" dirty="0" err="1">
                <a:latin typeface="微软雅黑" panose="020B0503020204020204" pitchFamily="34" charset="-122"/>
                <a:ea typeface="微软雅黑" panose="020B0503020204020204" pitchFamily="34" charset="-122"/>
                <a:cs typeface="黑体" panose="02010609060101010101" pitchFamily="49" charset="-122"/>
              </a:rPr>
              <a:t>guomingzhang@sdu.edu.cn</a:t>
            </a:r>
            <a:endParaRPr lang="en-US" altLang="zh-CN" dirty="0">
              <a:latin typeface="微软雅黑" panose="020B0503020204020204" pitchFamily="34" charset="-122"/>
              <a:ea typeface="微软雅黑" panose="020B0503020204020204" pitchFamily="34" charset="-122"/>
              <a:cs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13.1.1 </a:t>
            </a:r>
            <a:r>
              <a:rPr lang="zh-CN" altLang="en-US" sz="3200" dirty="0">
                <a:solidFill>
                  <a:srgbClr val="0000FF"/>
                </a:solidFill>
                <a:latin typeface="微软雅黑" panose="020B0503020204020204" pitchFamily="34" charset="-122"/>
                <a:ea typeface="微软雅黑" panose="020B0503020204020204" pitchFamily="34" charset="-122"/>
              </a:rPr>
              <a:t>构建</a:t>
            </a:r>
            <a:r>
              <a:rPr lang="en-US" altLang="zh-CN" sz="3200" dirty="0">
                <a:solidFill>
                  <a:srgbClr val="0000FF"/>
                </a:solidFill>
                <a:latin typeface="微软雅黑" panose="020B0503020204020204" pitchFamily="34" charset="-122"/>
                <a:ea typeface="微软雅黑" panose="020B0503020204020204" pitchFamily="34" charset="-122"/>
              </a:rPr>
              <a:t>IaaS</a:t>
            </a:r>
            <a:r>
              <a:rPr lang="zh-CN" altLang="en-US" sz="3200" dirty="0">
                <a:solidFill>
                  <a:srgbClr val="0000FF"/>
                </a:solidFill>
                <a:latin typeface="微软雅黑" panose="020B0503020204020204" pitchFamily="34" charset="-122"/>
                <a:ea typeface="微软雅黑" panose="020B0503020204020204" pitchFamily="34" charset="-122"/>
              </a:rPr>
              <a:t>环境</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10</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440697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13.1 </a:t>
            </a:r>
            <a:r>
              <a:rPr lang="zh-CN" altLang="en-US" dirty="0">
                <a:solidFill>
                  <a:schemeClr val="bg1"/>
                </a:solidFill>
                <a:latin typeface="微软雅黑" panose="020B0503020204020204" pitchFamily="34" charset="-122"/>
                <a:ea typeface="微软雅黑" panose="020B0503020204020204" pitchFamily="34" charset="-122"/>
              </a:rPr>
              <a:t>云交付模型考量：从云提供者角度看</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2926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不同地理位置</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多数据中心（</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Data</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Centers</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提供基于</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IaaS</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多数据中心可以连接起来</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增加弹性</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，每个数据中心放在不同的地理位置，降低了单一故障导致所有的数据中心同时下线的可能性。</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数据中心通过</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低延迟</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的高速通信网络连接起来，在</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提高可用性和可靠性</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的同时，还可以进行</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负载均衡、</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资源备份和复制、以及增加存储容量</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；把多数据中心分散到更大的区域上会进一步降低网络延迟。</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对于</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受到法律和法规限制的云用户</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，部署在不同国家的数据中心可以使他们对</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资源的访问更方便。</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9445162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13.1.1 </a:t>
            </a:r>
            <a:r>
              <a:rPr lang="zh-CN" altLang="en-US" sz="3200" dirty="0">
                <a:solidFill>
                  <a:srgbClr val="0000FF"/>
                </a:solidFill>
                <a:latin typeface="微软雅黑" panose="020B0503020204020204" pitchFamily="34" charset="-122"/>
                <a:ea typeface="微软雅黑" panose="020B0503020204020204" pitchFamily="34" charset="-122"/>
              </a:rPr>
              <a:t>构建</a:t>
            </a:r>
            <a:r>
              <a:rPr lang="en-US" altLang="zh-CN" sz="3200" dirty="0">
                <a:solidFill>
                  <a:srgbClr val="0000FF"/>
                </a:solidFill>
                <a:latin typeface="微软雅黑" panose="020B0503020204020204" pitchFamily="34" charset="-122"/>
                <a:ea typeface="微软雅黑" panose="020B0503020204020204" pitchFamily="34" charset="-122"/>
              </a:rPr>
              <a:t>IaaS</a:t>
            </a:r>
            <a:r>
              <a:rPr lang="zh-CN" altLang="en-US" sz="3200" dirty="0">
                <a:solidFill>
                  <a:srgbClr val="0000FF"/>
                </a:solidFill>
                <a:latin typeface="微软雅黑" panose="020B0503020204020204" pitchFamily="34" charset="-122"/>
                <a:ea typeface="微软雅黑" panose="020B0503020204020204" pitchFamily="34" charset="-122"/>
              </a:rPr>
              <a:t>环境</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11</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440697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13.1 </a:t>
            </a:r>
            <a:r>
              <a:rPr lang="zh-CN" altLang="en-US" dirty="0">
                <a:solidFill>
                  <a:schemeClr val="bg1"/>
                </a:solidFill>
                <a:latin typeface="微软雅黑" panose="020B0503020204020204" pitchFamily="34" charset="-122"/>
                <a:ea typeface="微软雅黑" panose="020B0503020204020204" pitchFamily="34" charset="-122"/>
              </a:rPr>
              <a:t>云交付模型考量：从云提供者角度看</a:t>
            </a:r>
          </a:p>
        </p:txBody>
      </p:sp>
      <p:pic>
        <p:nvPicPr>
          <p:cNvPr id="9" name="图片 8">
            <a:extLst>
              <a:ext uri="{FF2B5EF4-FFF2-40B4-BE49-F238E27FC236}">
                <a16:creationId xmlns:a16="http://schemas.microsoft.com/office/drawing/2014/main" id="{2B332E4E-1513-4A93-C320-A070C9D2F65B}"/>
              </a:ext>
            </a:extLst>
          </p:cNvPr>
          <p:cNvPicPr>
            <a:picLocks noChangeAspect="1"/>
          </p:cNvPicPr>
          <p:nvPr/>
        </p:nvPicPr>
        <p:blipFill>
          <a:blip r:embed="rId3"/>
          <a:stretch>
            <a:fillRect/>
          </a:stretch>
        </p:blipFill>
        <p:spPr>
          <a:xfrm>
            <a:off x="2095984" y="-27384"/>
            <a:ext cx="5052000" cy="6858000"/>
          </a:xfrm>
          <a:prstGeom prst="rect">
            <a:avLst/>
          </a:prstGeom>
        </p:spPr>
      </p:pic>
    </p:spTree>
    <p:extLst>
      <p:ext uri="{BB962C8B-B14F-4D97-AF65-F5344CB8AC3E}">
        <p14:creationId xmlns:p14="http://schemas.microsoft.com/office/powerpoint/2010/main" val="400970411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13.1.1 </a:t>
            </a:r>
            <a:r>
              <a:rPr lang="zh-CN" altLang="en-US" sz="3200" dirty="0">
                <a:solidFill>
                  <a:srgbClr val="0000FF"/>
                </a:solidFill>
                <a:latin typeface="微软雅黑" panose="020B0503020204020204" pitchFamily="34" charset="-122"/>
                <a:ea typeface="微软雅黑" panose="020B0503020204020204" pitchFamily="34" charset="-122"/>
              </a:rPr>
              <a:t>构建</a:t>
            </a:r>
            <a:r>
              <a:rPr lang="en-US" altLang="zh-CN" sz="3200" dirty="0">
                <a:solidFill>
                  <a:srgbClr val="0000FF"/>
                </a:solidFill>
                <a:latin typeface="微软雅黑" panose="020B0503020204020204" pitchFamily="34" charset="-122"/>
                <a:ea typeface="微软雅黑" panose="020B0503020204020204" pitchFamily="34" charset="-122"/>
              </a:rPr>
              <a:t>IaaS</a:t>
            </a:r>
            <a:r>
              <a:rPr lang="zh-CN" altLang="en-US" sz="3200" dirty="0">
                <a:solidFill>
                  <a:srgbClr val="0000FF"/>
                </a:solidFill>
                <a:latin typeface="微软雅黑" panose="020B0503020204020204" pitchFamily="34" charset="-122"/>
                <a:ea typeface="微软雅黑" panose="020B0503020204020204" pitchFamily="34" charset="-122"/>
              </a:rPr>
              <a:t>环境</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12</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440697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13.1 </a:t>
            </a:r>
            <a:r>
              <a:rPr lang="zh-CN" altLang="en-US" dirty="0">
                <a:solidFill>
                  <a:schemeClr val="bg1"/>
                </a:solidFill>
                <a:latin typeface="微软雅黑" panose="020B0503020204020204" pitchFamily="34" charset="-122"/>
                <a:ea typeface="微软雅黑" panose="020B0503020204020204" pitchFamily="34" charset="-122"/>
              </a:rPr>
              <a:t>云交付模型考量：从云提供者角度看</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2926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不同地理位置</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多数据中心</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提供基于</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IaaS</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多数据中心可以连接起来</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增加弹性</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，每个数据中心放在不同的地理位置，降低了单一故障导致所有的数据中心同时下线的可能性。</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数据中心通过</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低延迟</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的高速通信网络连接起来，在</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提高可用性和可靠性</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的同时，还可以进行</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负载均衡、</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资源备份和复制、以及增加存储容量</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；把多数据中心分散到更大的区域上会进一步降低网络延迟。</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对于</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受到法律和法规限制的云用户</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，部署在不同国家的数据中心可以使他们对</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资源的访问更方便。</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13316004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13.1.1 </a:t>
            </a:r>
            <a:r>
              <a:rPr lang="zh-CN" altLang="en-US" sz="3200" dirty="0">
                <a:solidFill>
                  <a:srgbClr val="0000FF"/>
                </a:solidFill>
                <a:latin typeface="微软雅黑" panose="020B0503020204020204" pitchFamily="34" charset="-122"/>
                <a:ea typeface="微软雅黑" panose="020B0503020204020204" pitchFamily="34" charset="-122"/>
              </a:rPr>
              <a:t>构建</a:t>
            </a:r>
            <a:r>
              <a:rPr lang="en-US" altLang="zh-CN" sz="3200" dirty="0">
                <a:solidFill>
                  <a:srgbClr val="0000FF"/>
                </a:solidFill>
                <a:latin typeface="微软雅黑" panose="020B0503020204020204" pitchFamily="34" charset="-122"/>
                <a:ea typeface="微软雅黑" panose="020B0503020204020204" pitchFamily="34" charset="-122"/>
              </a:rPr>
              <a:t>IaaS</a:t>
            </a:r>
            <a:r>
              <a:rPr lang="zh-CN" altLang="en-US" sz="3200" dirty="0">
                <a:solidFill>
                  <a:srgbClr val="0000FF"/>
                </a:solidFill>
                <a:latin typeface="微软雅黑" panose="020B0503020204020204" pitchFamily="34" charset="-122"/>
                <a:ea typeface="微软雅黑" panose="020B0503020204020204" pitchFamily="34" charset="-122"/>
              </a:rPr>
              <a:t>环境</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13</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440697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13.1 </a:t>
            </a:r>
            <a:r>
              <a:rPr lang="zh-CN" altLang="en-US" dirty="0">
                <a:solidFill>
                  <a:schemeClr val="bg1"/>
                </a:solidFill>
                <a:latin typeface="微软雅黑" panose="020B0503020204020204" pitchFamily="34" charset="-122"/>
                <a:ea typeface="微软雅黑" panose="020B0503020204020204" pitchFamily="34" charset="-122"/>
              </a:rPr>
              <a:t>云交付模型考量：从云提供者角度看</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241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快照</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(Snapshot)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记录它的当前状态、内存和对虚拟化</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IaaS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环境的配置；</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用于备份和复制，并支持水平和垂直扩展。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自定义的虚拟服务器映像：</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导入</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导出自定义构建的虚拟服务器映像；</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映像可以是私有格式，也可以是标准格式。</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9054594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13.1.1 </a:t>
            </a:r>
            <a:r>
              <a:rPr lang="zh-CN" altLang="en-US" sz="3200" dirty="0">
                <a:solidFill>
                  <a:srgbClr val="0000FF"/>
                </a:solidFill>
                <a:latin typeface="微软雅黑" panose="020B0503020204020204" pitchFamily="34" charset="-122"/>
                <a:ea typeface="微软雅黑" panose="020B0503020204020204" pitchFamily="34" charset="-122"/>
              </a:rPr>
              <a:t>构建</a:t>
            </a:r>
            <a:r>
              <a:rPr lang="en-US" altLang="zh-CN" sz="3200" dirty="0">
                <a:solidFill>
                  <a:srgbClr val="0000FF"/>
                </a:solidFill>
                <a:latin typeface="微软雅黑" panose="020B0503020204020204" pitchFamily="34" charset="-122"/>
                <a:ea typeface="微软雅黑" panose="020B0503020204020204" pitchFamily="34" charset="-122"/>
              </a:rPr>
              <a:t>IaaS</a:t>
            </a:r>
            <a:r>
              <a:rPr lang="zh-CN" altLang="en-US" sz="3200" dirty="0">
                <a:solidFill>
                  <a:srgbClr val="0000FF"/>
                </a:solidFill>
                <a:latin typeface="微软雅黑" panose="020B0503020204020204" pitchFamily="34" charset="-122"/>
                <a:ea typeface="微软雅黑" panose="020B0503020204020204" pitchFamily="34" charset="-122"/>
              </a:rPr>
              <a:t>环境</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14</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440697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13.1 </a:t>
            </a:r>
            <a:r>
              <a:rPr lang="zh-CN" altLang="en-US" dirty="0">
                <a:solidFill>
                  <a:schemeClr val="bg1"/>
                </a:solidFill>
                <a:latin typeface="微软雅黑" panose="020B0503020204020204" pitchFamily="34" charset="-122"/>
                <a:ea typeface="微软雅黑" panose="020B0503020204020204" pitchFamily="34" charset="-122"/>
              </a:rPr>
              <a:t>云交付模型考量：从云提供者角度看</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2704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可扩展性</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可靠性</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云提供者通过动态垂直扩展自动提供虚拟服务器。</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负载均衡机制是工作负载分布架构的一部分，可以用来在资源池中的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资源间分布工作负载，完成水平扩展过程。</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手工扩展需要云用户</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与使用和管理程序交互</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，明确的请求</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资源的扩展。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自动可扩展性要求自动扩展监听器监控工作负载，并相应的扩展资源容量。</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故障转移系统，多路径资源访问架构实现可靠性。</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75065651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13.1.1 </a:t>
            </a:r>
            <a:r>
              <a:rPr lang="zh-CN" altLang="en-US" sz="3200" dirty="0">
                <a:solidFill>
                  <a:srgbClr val="0000FF"/>
                </a:solidFill>
                <a:latin typeface="微软雅黑" panose="020B0503020204020204" pitchFamily="34" charset="-122"/>
                <a:ea typeface="微软雅黑" panose="020B0503020204020204" pitchFamily="34" charset="-122"/>
              </a:rPr>
              <a:t>构建</a:t>
            </a:r>
            <a:r>
              <a:rPr lang="en-US" altLang="zh-CN" sz="3200" dirty="0">
                <a:solidFill>
                  <a:srgbClr val="0000FF"/>
                </a:solidFill>
                <a:latin typeface="微软雅黑" panose="020B0503020204020204" pitchFamily="34" charset="-122"/>
                <a:ea typeface="微软雅黑" panose="020B0503020204020204" pitchFamily="34" charset="-122"/>
              </a:rPr>
              <a:t>IaaS</a:t>
            </a:r>
            <a:r>
              <a:rPr lang="zh-CN" altLang="en-US" sz="3200" dirty="0">
                <a:solidFill>
                  <a:srgbClr val="0000FF"/>
                </a:solidFill>
                <a:latin typeface="微软雅黑" panose="020B0503020204020204" pitchFamily="34" charset="-122"/>
                <a:ea typeface="微软雅黑" panose="020B0503020204020204" pitchFamily="34" charset="-122"/>
              </a:rPr>
              <a:t>环境</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15</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440697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13.1 </a:t>
            </a:r>
            <a:r>
              <a:rPr lang="zh-CN" altLang="en-US" dirty="0">
                <a:solidFill>
                  <a:schemeClr val="bg1"/>
                </a:solidFill>
                <a:latin typeface="微软雅黑" panose="020B0503020204020204" pitchFamily="34" charset="-122"/>
                <a:ea typeface="微软雅黑" panose="020B0503020204020204" pitchFamily="34" charset="-122"/>
              </a:rPr>
              <a:t>云交付模型考量：从云提供者角度看</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403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监控</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，可以使用</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VIM</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或专用监控工具实现，常见性能包括：</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虚拟服务器生命周期</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(virtual server lifecycle)</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：用于按使用付费监控器和基于时间的计费，记录和追踪正常运行时间和</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资源的分配。</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数据存储</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(data storage)</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：追踪和确定虚拟服务器上云存储设备存储容量的分配，用于按使用付费监控器，记录存储使用信息以便计费。</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网络流量</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(network traffic)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：用于按使用付费的监控器，它记录进入和流出的网络使用；用于</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SLA</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监控器，记录存储使用信息以便计费。</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失效情况</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(failure condition)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：用于</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SLA</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监控器，它记录</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资源和</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QoS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指标，在发生失效的时候提供报警。</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事件触发器</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(event trigger)</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：用于审计监控器，它评估和衡量选定的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资源对法规的遵守情况。</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08810137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13.1.1 </a:t>
            </a:r>
            <a:r>
              <a:rPr lang="zh-CN" altLang="en-US" sz="3200" dirty="0">
                <a:solidFill>
                  <a:srgbClr val="0000FF"/>
                </a:solidFill>
                <a:latin typeface="微软雅黑" panose="020B0503020204020204" pitchFamily="34" charset="-122"/>
                <a:ea typeface="微软雅黑" panose="020B0503020204020204" pitchFamily="34" charset="-122"/>
              </a:rPr>
              <a:t>构建</a:t>
            </a:r>
            <a:r>
              <a:rPr lang="en-US" altLang="zh-CN" sz="3200" dirty="0">
                <a:solidFill>
                  <a:srgbClr val="0000FF"/>
                </a:solidFill>
                <a:latin typeface="微软雅黑" panose="020B0503020204020204" pitchFamily="34" charset="-122"/>
                <a:ea typeface="微软雅黑" panose="020B0503020204020204" pitchFamily="34" charset="-122"/>
              </a:rPr>
              <a:t>IaaS</a:t>
            </a:r>
            <a:r>
              <a:rPr lang="zh-CN" altLang="en-US" sz="3200" dirty="0">
                <a:solidFill>
                  <a:srgbClr val="0000FF"/>
                </a:solidFill>
                <a:latin typeface="微软雅黑" panose="020B0503020204020204" pitchFamily="34" charset="-122"/>
                <a:ea typeface="微软雅黑" panose="020B0503020204020204" pitchFamily="34" charset="-122"/>
              </a:rPr>
              <a:t>环境</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16</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440697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13.1 </a:t>
            </a:r>
            <a:r>
              <a:rPr lang="zh-CN" altLang="en-US" dirty="0">
                <a:solidFill>
                  <a:schemeClr val="bg1"/>
                </a:solidFill>
                <a:latin typeface="微软雅黑" panose="020B0503020204020204" pitchFamily="34" charset="-122"/>
                <a:ea typeface="微软雅黑" panose="020B0503020204020204" pitchFamily="34" charset="-122"/>
              </a:rPr>
              <a:t>云交付模型考量：从云提供者角度看</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303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安全</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机制：</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加密、哈希、数字签名和</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PKI</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机制</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：用于全面保护数据传输。</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IAM(identity and access management)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SSO(single sign-on)</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机制</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：用来访问安全系统内的服务和接口，安全系统依赖于用户身份识别、认证和授权能力。</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基于云的安全组</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：用于隔离虚拟环境，由网络管理软件通过虚拟机监控器和网络分割实现。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强化的虚拟服务器映像</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：用于内部和外部可用的虚拟服务器环境。</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各种云使用监控器</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：追踪提供的虚拟</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资源，以发现异常使用模式。</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a:extLst>
              <a:ext uri="{FF2B5EF4-FFF2-40B4-BE49-F238E27FC236}">
                <a16:creationId xmlns:a16="http://schemas.microsoft.com/office/drawing/2014/main" id="{90B53DDB-000B-DA41-A522-DB54E578AE91}"/>
              </a:ext>
            </a:extLst>
          </p:cNvPr>
          <p:cNvSpPr/>
          <p:nvPr/>
        </p:nvSpPr>
        <p:spPr>
          <a:xfrm>
            <a:off x="1007604" y="4764994"/>
            <a:ext cx="712879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PKI</a:t>
            </a:r>
            <a:r>
              <a:rPr lang="zh-CN" altLang="en-US" dirty="0"/>
              <a:t>机制：利用公钥理论和技术建立的提供安全服务的基础设施</a:t>
            </a:r>
            <a:endParaRPr kumimoji="1" lang="zh-CN" altLang="en-US" dirty="0"/>
          </a:p>
        </p:txBody>
      </p:sp>
    </p:spTree>
    <p:extLst>
      <p:ext uri="{BB962C8B-B14F-4D97-AF65-F5344CB8AC3E}">
        <p14:creationId xmlns:p14="http://schemas.microsoft.com/office/powerpoint/2010/main" val="118598618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13.1.2 </a:t>
            </a:r>
            <a:r>
              <a:rPr lang="zh-CN" altLang="en-US" sz="3200" dirty="0">
                <a:solidFill>
                  <a:srgbClr val="0000FF"/>
                </a:solidFill>
                <a:latin typeface="微软雅黑" panose="020B0503020204020204" pitchFamily="34" charset="-122"/>
                <a:ea typeface="微软雅黑" panose="020B0503020204020204" pitchFamily="34" charset="-122"/>
              </a:rPr>
              <a:t>装备</a:t>
            </a:r>
            <a:r>
              <a:rPr lang="en-US" altLang="zh-CN" sz="3200" dirty="0">
                <a:solidFill>
                  <a:srgbClr val="0000FF"/>
                </a:solidFill>
                <a:latin typeface="微软雅黑" panose="020B0503020204020204" pitchFamily="34" charset="-122"/>
                <a:ea typeface="微软雅黑" panose="020B0503020204020204" pitchFamily="34" charset="-122"/>
              </a:rPr>
              <a:t>PaaS</a:t>
            </a:r>
            <a:r>
              <a:rPr lang="zh-CN" altLang="en-US" sz="3200" dirty="0">
                <a:solidFill>
                  <a:srgbClr val="0000FF"/>
                </a:solidFill>
                <a:latin typeface="微软雅黑" panose="020B0503020204020204" pitchFamily="34" charset="-122"/>
                <a:ea typeface="微软雅黑" panose="020B0503020204020204" pitchFamily="34" charset="-122"/>
              </a:rPr>
              <a:t>环境</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17</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440697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13.1 </a:t>
            </a:r>
            <a:r>
              <a:rPr lang="zh-CN" altLang="en-US" dirty="0">
                <a:solidFill>
                  <a:schemeClr val="bg1"/>
                </a:solidFill>
                <a:latin typeface="微软雅黑" panose="020B0503020204020204" pitchFamily="34" charset="-122"/>
                <a:ea typeface="微软雅黑" panose="020B0503020204020204" pitchFamily="34" charset="-122"/>
              </a:rPr>
              <a:t>云交付模型考量：从云提供者角度看</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259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装备</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PaaS</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环境</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PaaS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环境一般需要配备一组选择出来的应用开发和部署平台，以容纳不同的编程模型、语言和框架。</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通常为每个编程栈创建一个独立的已就绪环境，包括运行专门为这个平台开发的应用所需的软件。</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云提供者常常提供为</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PaaS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平台定制资源管理系统机制，使云用户可以创建和控制带有已就绪环境的自定义虚拟服务器映像。</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23264317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13.1.2 </a:t>
            </a:r>
            <a:r>
              <a:rPr lang="zh-CN" altLang="en-US" sz="3200" dirty="0">
                <a:solidFill>
                  <a:srgbClr val="0000FF"/>
                </a:solidFill>
                <a:latin typeface="微软雅黑" panose="020B0503020204020204" pitchFamily="34" charset="-122"/>
                <a:ea typeface="微软雅黑" panose="020B0503020204020204" pitchFamily="34" charset="-122"/>
              </a:rPr>
              <a:t>装备</a:t>
            </a:r>
            <a:r>
              <a:rPr lang="en-US" altLang="zh-CN" sz="3200" dirty="0">
                <a:solidFill>
                  <a:srgbClr val="0000FF"/>
                </a:solidFill>
                <a:latin typeface="微软雅黑" panose="020B0503020204020204" pitchFamily="34" charset="-122"/>
                <a:ea typeface="微软雅黑" panose="020B0503020204020204" pitchFamily="34" charset="-122"/>
              </a:rPr>
              <a:t>PaaS</a:t>
            </a:r>
            <a:r>
              <a:rPr lang="zh-CN" altLang="en-US" sz="3200" dirty="0">
                <a:solidFill>
                  <a:srgbClr val="0000FF"/>
                </a:solidFill>
                <a:latin typeface="微软雅黑" panose="020B0503020204020204" pitchFamily="34" charset="-122"/>
                <a:ea typeface="微软雅黑" panose="020B0503020204020204" pitchFamily="34" charset="-122"/>
              </a:rPr>
              <a:t>环境</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18</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440697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13.1 </a:t>
            </a:r>
            <a:r>
              <a:rPr lang="zh-CN" altLang="en-US" dirty="0">
                <a:solidFill>
                  <a:schemeClr val="bg1"/>
                </a:solidFill>
                <a:latin typeface="微软雅黑" panose="020B0503020204020204" pitchFamily="34" charset="-122"/>
                <a:ea typeface="微软雅黑" panose="020B0503020204020204" pitchFamily="34" charset="-122"/>
              </a:rPr>
              <a:t>云交付模型考量：从云提供者角度看</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2206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、可扩展性</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可靠性</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部署在</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PaaS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环境中的云服务和应用的可扩展性需求，通常借助于动态可扩展性和工作负载分配架构处理，这些架构依赖于使用本地自动扩展监听器和负载均衡器。</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已就绪环境与它们承载的云服务和应用的可靠性，可以用标准故障转移系统机制与不中断服务重置架构来支持，从而使云用户免受故障转移情况的麻烦。</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39945164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13.1.2 </a:t>
            </a:r>
            <a:r>
              <a:rPr lang="zh-CN" altLang="en-US" sz="3200" dirty="0">
                <a:solidFill>
                  <a:srgbClr val="0000FF"/>
                </a:solidFill>
                <a:latin typeface="微软雅黑" panose="020B0503020204020204" pitchFamily="34" charset="-122"/>
                <a:ea typeface="微软雅黑" panose="020B0503020204020204" pitchFamily="34" charset="-122"/>
              </a:rPr>
              <a:t>装备</a:t>
            </a:r>
            <a:r>
              <a:rPr lang="en-US" altLang="zh-CN" sz="3200" dirty="0">
                <a:solidFill>
                  <a:srgbClr val="0000FF"/>
                </a:solidFill>
                <a:latin typeface="微软雅黑" panose="020B0503020204020204" pitchFamily="34" charset="-122"/>
                <a:ea typeface="微软雅黑" panose="020B0503020204020204" pitchFamily="34" charset="-122"/>
              </a:rPr>
              <a:t>PaaS</a:t>
            </a:r>
            <a:r>
              <a:rPr lang="zh-CN" altLang="en-US" sz="3200" dirty="0">
                <a:solidFill>
                  <a:srgbClr val="0000FF"/>
                </a:solidFill>
                <a:latin typeface="微软雅黑" panose="020B0503020204020204" pitchFamily="34" charset="-122"/>
                <a:ea typeface="微软雅黑" panose="020B0503020204020204" pitchFamily="34" charset="-122"/>
              </a:rPr>
              <a:t>环境</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19</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440697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13.1 </a:t>
            </a:r>
            <a:r>
              <a:rPr lang="zh-CN" altLang="en-US" dirty="0">
                <a:solidFill>
                  <a:schemeClr val="bg1"/>
                </a:solidFill>
                <a:latin typeface="微软雅黑" panose="020B0503020204020204" pitchFamily="34" charset="-122"/>
                <a:ea typeface="微软雅黑" panose="020B0503020204020204" pitchFamily="34" charset="-122"/>
              </a:rPr>
              <a:t>云交付模型考量：从云提供者角度看</a:t>
            </a:r>
          </a:p>
        </p:txBody>
      </p:sp>
      <p:pic>
        <p:nvPicPr>
          <p:cNvPr id="2" name="图片 1">
            <a:extLst>
              <a:ext uri="{FF2B5EF4-FFF2-40B4-BE49-F238E27FC236}">
                <a16:creationId xmlns:a16="http://schemas.microsoft.com/office/drawing/2014/main" id="{3721FB79-84A7-0347-867E-49DE98F9E2D0}"/>
              </a:ext>
            </a:extLst>
          </p:cNvPr>
          <p:cNvPicPr>
            <a:picLocks noChangeAspect="1"/>
          </p:cNvPicPr>
          <p:nvPr/>
        </p:nvPicPr>
        <p:blipFill>
          <a:blip r:embed="rId3"/>
          <a:stretch>
            <a:fillRect/>
          </a:stretch>
        </p:blipFill>
        <p:spPr>
          <a:xfrm>
            <a:off x="2212628" y="0"/>
            <a:ext cx="4718744" cy="6858000"/>
          </a:xfrm>
          <a:prstGeom prst="rect">
            <a:avLst/>
          </a:prstGeom>
        </p:spPr>
      </p:pic>
    </p:spTree>
    <p:extLst>
      <p:ext uri="{BB962C8B-B14F-4D97-AF65-F5344CB8AC3E}">
        <p14:creationId xmlns:p14="http://schemas.microsoft.com/office/powerpoint/2010/main" val="231085701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第十三章 云交付模型考量</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792752"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第十三章 云交付模型考量</a:t>
            </a:r>
          </a:p>
        </p:txBody>
      </p:sp>
      <p:sp>
        <p:nvSpPr>
          <p:cNvPr id="9" name="TextBox 8">
            <a:extLst>
              <a:ext uri="{FF2B5EF4-FFF2-40B4-BE49-F238E27FC236}">
                <a16:creationId xmlns:a16="http://schemas.microsoft.com/office/drawing/2014/main" id="{0EAD5198-935F-4924-8A35-05B73B202DE9}"/>
              </a:ext>
            </a:extLst>
          </p:cNvPr>
          <p:cNvSpPr txBox="1">
            <a:spLocks noChangeArrowheads="1"/>
          </p:cNvSpPr>
          <p:nvPr/>
        </p:nvSpPr>
        <p:spPr bwMode="auto">
          <a:xfrm>
            <a:off x="179512" y="1196752"/>
            <a:ext cx="8712968" cy="20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云交付模型</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基础设施即服务（</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IaaS</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平台即服务（</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PaaS</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软件即服务（</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SaaS</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三种基本云交付模型的变种</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11" name="矩形 10">
            <a:extLst>
              <a:ext uri="{FF2B5EF4-FFF2-40B4-BE49-F238E27FC236}">
                <a16:creationId xmlns:a16="http://schemas.microsoft.com/office/drawing/2014/main" id="{E578F594-688B-6D4B-95F8-0691D59606DC}"/>
              </a:ext>
            </a:extLst>
          </p:cNvPr>
          <p:cNvSpPr/>
          <p:nvPr/>
        </p:nvSpPr>
        <p:spPr>
          <a:xfrm>
            <a:off x="179512" y="3212976"/>
            <a:ext cx="5688632" cy="3284104"/>
          </a:xfrm>
          <a:prstGeom prst="rect">
            <a:avLst/>
          </a:prstGeom>
        </p:spPr>
        <p:txBody>
          <a:bodyPr wrap="square">
            <a:spAutoFit/>
          </a:bodyPr>
          <a:lstStyle/>
          <a:p>
            <a:pPr lvl="1">
              <a:lnSpc>
                <a:spcPct val="150000"/>
              </a:lnSpc>
              <a:spcBef>
                <a:spcPct val="20000"/>
              </a:spcBef>
              <a:buFont typeface="Arial" panose="020B0604020202020204" pitchFamily="34" charset="0"/>
              <a:buChar char="–"/>
            </a:pPr>
            <a:r>
              <a:rPr lang="zh-CN" altLang="en-US" dirty="0">
                <a:solidFill>
                  <a:schemeClr val="accent1">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  存储即服务</a:t>
            </a:r>
            <a:r>
              <a:rPr lang="en-US" altLang="zh-CN" dirty="0">
                <a:solidFill>
                  <a:schemeClr val="accent1">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(Storage as a Service)</a:t>
            </a:r>
          </a:p>
          <a:p>
            <a:pPr lvl="1">
              <a:lnSpc>
                <a:spcPct val="150000"/>
              </a:lnSpc>
              <a:spcBef>
                <a:spcPct val="20000"/>
              </a:spcBef>
              <a:buFont typeface="Arial" panose="020B0604020202020204" pitchFamily="34" charset="0"/>
              <a:buChar char="–"/>
            </a:pPr>
            <a:r>
              <a:rPr lang="zh-CN" altLang="en-US" dirty="0">
                <a:solidFill>
                  <a:schemeClr val="accent1">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  数据库即服务</a:t>
            </a:r>
            <a:r>
              <a:rPr lang="en-US" altLang="zh-CN" dirty="0">
                <a:solidFill>
                  <a:schemeClr val="accent1">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(Database as a Service)</a:t>
            </a:r>
          </a:p>
          <a:p>
            <a:pPr lvl="1">
              <a:lnSpc>
                <a:spcPct val="150000"/>
              </a:lnSpc>
              <a:spcBef>
                <a:spcPct val="20000"/>
              </a:spcBef>
              <a:buFont typeface="Arial" panose="020B0604020202020204" pitchFamily="34" charset="0"/>
              <a:buChar char="–"/>
            </a:pPr>
            <a:r>
              <a:rPr lang="zh-CN" altLang="en-US" dirty="0">
                <a:solidFill>
                  <a:schemeClr val="accent1">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  安全即服务</a:t>
            </a:r>
            <a:r>
              <a:rPr lang="en-US" altLang="zh-CN" dirty="0">
                <a:solidFill>
                  <a:schemeClr val="accent1">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(Security as a Service)</a:t>
            </a:r>
          </a:p>
          <a:p>
            <a:pPr lvl="1">
              <a:lnSpc>
                <a:spcPct val="150000"/>
              </a:lnSpc>
              <a:spcBef>
                <a:spcPct val="20000"/>
              </a:spcBef>
              <a:buFont typeface="Arial" panose="020B0604020202020204" pitchFamily="34" charset="0"/>
              <a:buChar char="–"/>
            </a:pPr>
            <a:r>
              <a:rPr lang="zh-CN" altLang="en-US" dirty="0">
                <a:solidFill>
                  <a:schemeClr val="accent1">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  通信即服务</a:t>
            </a:r>
            <a:r>
              <a:rPr lang="en-US" altLang="zh-CN" dirty="0">
                <a:solidFill>
                  <a:schemeClr val="accent1">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(Communication as a Service)</a:t>
            </a:r>
          </a:p>
          <a:p>
            <a:pPr lvl="1">
              <a:lnSpc>
                <a:spcPct val="150000"/>
              </a:lnSpc>
              <a:spcBef>
                <a:spcPct val="20000"/>
              </a:spcBef>
              <a:buFont typeface="Arial" panose="020B0604020202020204" pitchFamily="34" charset="0"/>
              <a:buChar char="–"/>
            </a:pPr>
            <a:r>
              <a:rPr lang="zh-CN" altLang="en-US" dirty="0">
                <a:solidFill>
                  <a:schemeClr val="accent1">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  集成即服务</a:t>
            </a:r>
            <a:r>
              <a:rPr lang="en-US" altLang="zh-CN" dirty="0">
                <a:solidFill>
                  <a:schemeClr val="accent1">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(Integration as a Service)</a:t>
            </a:r>
          </a:p>
          <a:p>
            <a:pPr lvl="1">
              <a:lnSpc>
                <a:spcPct val="150000"/>
              </a:lnSpc>
              <a:spcBef>
                <a:spcPct val="20000"/>
              </a:spcBef>
              <a:buFont typeface="Arial" panose="020B0604020202020204" pitchFamily="34" charset="0"/>
              <a:buChar char="–"/>
            </a:pPr>
            <a:r>
              <a:rPr lang="zh-CN" altLang="en-US" dirty="0">
                <a:solidFill>
                  <a:schemeClr val="accent1">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  测试即服务</a:t>
            </a:r>
            <a:r>
              <a:rPr lang="en-US" altLang="zh-CN" dirty="0">
                <a:solidFill>
                  <a:schemeClr val="accent1">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(Testing as a Service)</a:t>
            </a:r>
          </a:p>
          <a:p>
            <a:pPr lvl="1">
              <a:lnSpc>
                <a:spcPct val="150000"/>
              </a:lnSpc>
              <a:spcBef>
                <a:spcPct val="20000"/>
              </a:spcBef>
              <a:buFont typeface="Arial" panose="020B0604020202020204" pitchFamily="34" charset="0"/>
              <a:buChar char="–"/>
            </a:pPr>
            <a:r>
              <a:rPr lang="zh-CN" altLang="en-US" dirty="0">
                <a:solidFill>
                  <a:schemeClr val="accent1">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  处理即服务</a:t>
            </a:r>
            <a:r>
              <a:rPr lang="en-US" altLang="zh-CN" dirty="0">
                <a:solidFill>
                  <a:schemeClr val="accent1">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(Process as a Service)</a:t>
            </a:r>
          </a:p>
        </p:txBody>
      </p:sp>
    </p:spTree>
    <p:extLst>
      <p:ext uri="{BB962C8B-B14F-4D97-AF65-F5344CB8AC3E}">
        <p14:creationId xmlns:p14="http://schemas.microsoft.com/office/powerpoint/2010/main" val="519207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13.1.2 </a:t>
            </a:r>
            <a:r>
              <a:rPr lang="zh-CN" altLang="en-US" sz="3200" dirty="0">
                <a:solidFill>
                  <a:srgbClr val="0000FF"/>
                </a:solidFill>
                <a:latin typeface="微软雅黑" panose="020B0503020204020204" pitchFamily="34" charset="-122"/>
                <a:ea typeface="微软雅黑" panose="020B0503020204020204" pitchFamily="34" charset="-122"/>
              </a:rPr>
              <a:t>装备</a:t>
            </a:r>
            <a:r>
              <a:rPr lang="en-US" altLang="zh-CN" sz="3200" dirty="0">
                <a:solidFill>
                  <a:srgbClr val="0000FF"/>
                </a:solidFill>
                <a:latin typeface="微软雅黑" panose="020B0503020204020204" pitchFamily="34" charset="-122"/>
                <a:ea typeface="微软雅黑" panose="020B0503020204020204" pitchFamily="34" charset="-122"/>
              </a:rPr>
              <a:t>PaaS</a:t>
            </a:r>
            <a:r>
              <a:rPr lang="zh-CN" altLang="en-US" sz="3200" dirty="0">
                <a:solidFill>
                  <a:srgbClr val="0000FF"/>
                </a:solidFill>
                <a:latin typeface="微软雅黑" panose="020B0503020204020204" pitchFamily="34" charset="-122"/>
                <a:ea typeface="微软雅黑" panose="020B0503020204020204" pitchFamily="34" charset="-122"/>
              </a:rPr>
              <a:t>环境</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20</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440697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13.1 </a:t>
            </a:r>
            <a:r>
              <a:rPr lang="zh-CN" altLang="en-US" dirty="0">
                <a:solidFill>
                  <a:schemeClr val="bg1"/>
                </a:solidFill>
                <a:latin typeface="微软雅黑" panose="020B0503020204020204" pitchFamily="34" charset="-122"/>
                <a:ea typeface="微软雅黑" panose="020B0503020204020204" pitchFamily="34" charset="-122"/>
              </a:rPr>
              <a:t>云交付模型考量：从云提供者角度看</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5185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监控</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已就绪环境实例</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(ready-made environment instance)</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：对这些实例的使用都会被按使用付费监控器记录下来，用来计算基于时间的使用费。</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数据持久化</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(data persistence)</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：这个统计值由按使用付费监控器提供，记录每个计费周期内存储的对象数量、每个对象占用的存储空间大小和数据库事务数量</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网络使用</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(network usage)</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：记录进入和流出的网络使用，提供给按使用付费监控器，以及追踪与网络相关的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QoS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指标的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SLA</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监控器。</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失效情况</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(failure condition)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：追踪</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QoS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指标的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SLA</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监控器需要捕获失效数据。</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事件触发器</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(event trigger)</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：用于审计监控器，它需要对某些类型的事件进行响应。</a:t>
            </a:r>
          </a:p>
          <a:p>
            <a:pPr>
              <a:lnSpc>
                <a:spcPct val="120000"/>
              </a:lnSpc>
              <a:spcBef>
                <a:spcPct val="20000"/>
              </a:spcBef>
              <a:buClrTx/>
              <a:buFont typeface="Wingdings" panose="05000000000000000000" pitchFamily="2" charset="2"/>
              <a:buChar char="n"/>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安全</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默认情况下，除了那些已经提供给</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IaaS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环境的安全机制，</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PaaS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环境通常不需要引入新的云安全机制。</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41930846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13.1.3 </a:t>
            </a:r>
            <a:r>
              <a:rPr lang="zh-CN" altLang="en-US" sz="3200" dirty="0">
                <a:solidFill>
                  <a:srgbClr val="0000FF"/>
                </a:solidFill>
                <a:latin typeface="微软雅黑" panose="020B0503020204020204" pitchFamily="34" charset="-122"/>
                <a:ea typeface="微软雅黑" panose="020B0503020204020204" pitchFamily="34" charset="-122"/>
              </a:rPr>
              <a:t>优化</a:t>
            </a:r>
            <a:r>
              <a:rPr lang="en-US" altLang="zh-CN" sz="3200" dirty="0">
                <a:solidFill>
                  <a:srgbClr val="0000FF"/>
                </a:solidFill>
                <a:latin typeface="微软雅黑" panose="020B0503020204020204" pitchFamily="34" charset="-122"/>
                <a:ea typeface="微软雅黑" panose="020B0503020204020204" pitchFamily="34" charset="-122"/>
              </a:rPr>
              <a:t>SaaS</a:t>
            </a:r>
            <a:r>
              <a:rPr lang="zh-CN" altLang="en-US" sz="3200" dirty="0">
                <a:solidFill>
                  <a:srgbClr val="0000FF"/>
                </a:solidFill>
                <a:latin typeface="微软雅黑" panose="020B0503020204020204" pitchFamily="34" charset="-122"/>
                <a:ea typeface="微软雅黑" panose="020B0503020204020204" pitchFamily="34" charset="-122"/>
              </a:rPr>
              <a:t>环境</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21</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440697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13.1 </a:t>
            </a:r>
            <a:r>
              <a:rPr lang="zh-CN" altLang="en-US" dirty="0">
                <a:solidFill>
                  <a:schemeClr val="bg1"/>
                </a:solidFill>
                <a:latin typeface="微软雅黑" panose="020B0503020204020204" pitchFamily="34" charset="-122"/>
                <a:ea typeface="微软雅黑" panose="020B0503020204020204" pitchFamily="34" charset="-122"/>
              </a:rPr>
              <a:t>云交付模型考量：从云提供者角度看</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1873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优化</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SaaS</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环境</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SaaS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实现中，云服务架构通常是基于</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多租户</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环境的，它使得并发的云用户访问成为可能。</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SaaS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的实现严重依赖于本地动态可扩展和工作负载分布架构提供的特性，并依赖不中断服务重置，以保证故障转移情况不影响基于</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SaaS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的云服务的可用性。</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5D8C54C8-B565-B543-A196-00D6FCEC591C}"/>
              </a:ext>
            </a:extLst>
          </p:cNvPr>
          <p:cNvPicPr>
            <a:picLocks noChangeAspect="1"/>
          </p:cNvPicPr>
          <p:nvPr/>
        </p:nvPicPr>
        <p:blipFill>
          <a:blip r:embed="rId3"/>
          <a:stretch>
            <a:fillRect/>
          </a:stretch>
        </p:blipFill>
        <p:spPr>
          <a:xfrm>
            <a:off x="1688420" y="3205269"/>
            <a:ext cx="5652120" cy="3652731"/>
          </a:xfrm>
          <a:prstGeom prst="rect">
            <a:avLst/>
          </a:prstGeom>
        </p:spPr>
      </p:pic>
    </p:spTree>
    <p:extLst>
      <p:ext uri="{BB962C8B-B14F-4D97-AF65-F5344CB8AC3E}">
        <p14:creationId xmlns:p14="http://schemas.microsoft.com/office/powerpoint/2010/main" val="254457325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13.1.3 </a:t>
            </a:r>
            <a:r>
              <a:rPr lang="zh-CN" altLang="en-US" sz="3200" dirty="0">
                <a:solidFill>
                  <a:srgbClr val="0000FF"/>
                </a:solidFill>
                <a:latin typeface="微软雅黑" panose="020B0503020204020204" pitchFamily="34" charset="-122"/>
                <a:ea typeface="微软雅黑" panose="020B0503020204020204" pitchFamily="34" charset="-122"/>
              </a:rPr>
              <a:t>优化</a:t>
            </a:r>
            <a:r>
              <a:rPr lang="en-US" altLang="zh-CN" sz="3200" dirty="0">
                <a:solidFill>
                  <a:srgbClr val="0000FF"/>
                </a:solidFill>
                <a:latin typeface="微软雅黑" panose="020B0503020204020204" pitchFamily="34" charset="-122"/>
                <a:ea typeface="微软雅黑" panose="020B0503020204020204" pitchFamily="34" charset="-122"/>
              </a:rPr>
              <a:t>SaaS</a:t>
            </a:r>
            <a:r>
              <a:rPr lang="zh-CN" altLang="en-US" sz="3200" dirty="0">
                <a:solidFill>
                  <a:srgbClr val="0000FF"/>
                </a:solidFill>
                <a:latin typeface="微软雅黑" panose="020B0503020204020204" pitchFamily="34" charset="-122"/>
                <a:ea typeface="微软雅黑" panose="020B0503020204020204" pitchFamily="34" charset="-122"/>
              </a:rPr>
              <a:t>环境</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22</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440697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13.1 </a:t>
            </a:r>
            <a:r>
              <a:rPr lang="zh-CN" altLang="en-US" dirty="0">
                <a:solidFill>
                  <a:schemeClr val="bg1"/>
                </a:solidFill>
                <a:latin typeface="微软雅黑" panose="020B0503020204020204" pitchFamily="34" charset="-122"/>
                <a:ea typeface="微软雅黑" panose="020B0503020204020204" pitchFamily="34" charset="-122"/>
              </a:rPr>
              <a:t>云交付模型考量：从云提供者角度看</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1541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SaaS</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环境设计高度专有化</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与相对平常的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IaaS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PaaS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产品设计不同，每个</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SaaS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部署都有它独特的架构、功能和运行时要求。</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每个</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SaaS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的功能多样性、实现技术多样化、实现媒介冗余化。</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03463327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13.2.1 </a:t>
            </a:r>
            <a:r>
              <a:rPr lang="zh-CN" altLang="en-US" sz="3200" dirty="0">
                <a:solidFill>
                  <a:srgbClr val="0000FF"/>
                </a:solidFill>
                <a:latin typeface="微软雅黑" panose="020B0503020204020204" pitchFamily="34" charset="-122"/>
                <a:ea typeface="微软雅黑" panose="020B0503020204020204" pitchFamily="34" charset="-122"/>
              </a:rPr>
              <a:t>使用</a:t>
            </a:r>
            <a:r>
              <a:rPr lang="en-US" altLang="zh-CN" sz="3200" dirty="0">
                <a:solidFill>
                  <a:srgbClr val="0000FF"/>
                </a:solidFill>
                <a:latin typeface="微软雅黑" panose="020B0503020204020204" pitchFamily="34" charset="-122"/>
                <a:ea typeface="微软雅黑" panose="020B0503020204020204" pitchFamily="34" charset="-122"/>
              </a:rPr>
              <a:t>IaaS</a:t>
            </a:r>
            <a:r>
              <a:rPr lang="zh-CN" altLang="en-US" sz="3200" dirty="0">
                <a:solidFill>
                  <a:srgbClr val="0000FF"/>
                </a:solidFill>
                <a:latin typeface="微软雅黑" panose="020B0503020204020204" pitchFamily="34" charset="-122"/>
                <a:ea typeface="微软雅黑" panose="020B0503020204020204" pitchFamily="34" charset="-122"/>
              </a:rPr>
              <a:t>环境</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23</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4176143"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13.2 </a:t>
            </a:r>
            <a:r>
              <a:rPr lang="zh-CN" altLang="en-US" dirty="0">
                <a:solidFill>
                  <a:schemeClr val="bg1"/>
                </a:solidFill>
                <a:latin typeface="微软雅黑" panose="020B0503020204020204" pitchFamily="34" charset="-122"/>
                <a:ea typeface="微软雅黑" panose="020B0503020204020204" pitchFamily="34" charset="-122"/>
              </a:rPr>
              <a:t>云交付模型考量：从云用户角度看</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2612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通过使用</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远程终端应用</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，可以在操作系统层面上访问虚拟服务器；相应的，使用的</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客户端软件</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类型直接依赖于虚拟服务器上运行的操作系统类型，两者常见的组合是：</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远程桌面客户端</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(remote desktop client)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：用于基于</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Windows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的环境，表示</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Windows GUI</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桌面。</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lnSpc>
                <a:spcPct val="120000"/>
              </a:lnSpc>
              <a:spcBef>
                <a:spcPct val="20000"/>
              </a:spcBef>
              <a:buFont typeface="Arial" panose="020B0604020202020204" pitchFamily="34" charset="0"/>
              <a:buChar char="–"/>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SSH</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客户端</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(SSH client)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：用于</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Mac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和其它基于</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Linux</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的环境，允许安全通道连接到运行在服务器</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OS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上的基于文本的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Shell</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账户。</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10E2FF62-A6EF-AA4B-98A4-58E2D95DE6E3}"/>
              </a:ext>
            </a:extLst>
          </p:cNvPr>
          <p:cNvPicPr>
            <a:picLocks noChangeAspect="1"/>
          </p:cNvPicPr>
          <p:nvPr/>
        </p:nvPicPr>
        <p:blipFill>
          <a:blip r:embed="rId3"/>
          <a:stretch>
            <a:fillRect/>
          </a:stretch>
        </p:blipFill>
        <p:spPr>
          <a:xfrm>
            <a:off x="1183122" y="3863590"/>
            <a:ext cx="6777756" cy="3067440"/>
          </a:xfrm>
          <a:prstGeom prst="rect">
            <a:avLst/>
          </a:prstGeom>
        </p:spPr>
      </p:pic>
    </p:spTree>
    <p:extLst>
      <p:ext uri="{BB962C8B-B14F-4D97-AF65-F5344CB8AC3E}">
        <p14:creationId xmlns:p14="http://schemas.microsoft.com/office/powerpoint/2010/main" val="287194940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13.2.1 </a:t>
            </a:r>
            <a:r>
              <a:rPr lang="zh-CN" altLang="en-US" sz="3200" dirty="0">
                <a:solidFill>
                  <a:srgbClr val="0000FF"/>
                </a:solidFill>
                <a:latin typeface="微软雅黑" panose="020B0503020204020204" pitchFamily="34" charset="-122"/>
                <a:ea typeface="微软雅黑" panose="020B0503020204020204" pitchFamily="34" charset="-122"/>
              </a:rPr>
              <a:t>使用</a:t>
            </a:r>
            <a:r>
              <a:rPr lang="en-US" altLang="zh-CN" sz="3200" dirty="0">
                <a:solidFill>
                  <a:srgbClr val="0000FF"/>
                </a:solidFill>
                <a:latin typeface="微软雅黑" panose="020B0503020204020204" pitchFamily="34" charset="-122"/>
                <a:ea typeface="微软雅黑" panose="020B0503020204020204" pitchFamily="34" charset="-122"/>
              </a:rPr>
              <a:t>IaaS</a:t>
            </a:r>
            <a:r>
              <a:rPr lang="zh-CN" altLang="en-US" sz="3200" dirty="0">
                <a:solidFill>
                  <a:srgbClr val="0000FF"/>
                </a:solidFill>
                <a:latin typeface="微软雅黑" panose="020B0503020204020204" pitchFamily="34" charset="-122"/>
                <a:ea typeface="微软雅黑" panose="020B0503020204020204" pitchFamily="34" charset="-122"/>
              </a:rPr>
              <a:t>环境</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24</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4176143"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13.2 </a:t>
            </a:r>
            <a:r>
              <a:rPr lang="zh-CN" altLang="en-US" dirty="0">
                <a:solidFill>
                  <a:schemeClr val="bg1"/>
                </a:solidFill>
                <a:latin typeface="微软雅黑" panose="020B0503020204020204" pitchFamily="34" charset="-122"/>
                <a:ea typeface="微软雅黑" panose="020B0503020204020204" pitchFamily="34" charset="-122"/>
              </a:rPr>
              <a:t>云交付模型考量：从云用户角度看</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481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云存储设备可以直接附加到虚拟服务器上，通过</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OS</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提供的虚拟服务器管理功能接口进行访问；或者，云存储设备附加</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到位于云之外的</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资源上</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，这种情况下常用的管理和传输</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云存储数据的格式</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如下：</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网络文件系统</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(Networked File System)</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：基于系统的存储访问，呈现文件的方式类似于</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OS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中文件夹的组织方式</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(NFS, CIFS)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存储区域网设备</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(Storage Area Network Device)</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：基于块的存储访问，把地理上分布的数据整理和格式化成文件，网络传输比较优化。</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基于</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的资源</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(Web-based Resource)</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：通过基于对象的存储访问，一个逻辑上没有集成到</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OS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中的接口能够表示文件，可以通过基于</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的接口来访问这些文件。</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资源考量：</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在使用</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IaaS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环境期间，云用户对如何提供</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资源，以及提供到什么程度，具有高度的控制权。</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63163625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13.2.2 </a:t>
            </a:r>
            <a:r>
              <a:rPr lang="zh-CN" altLang="en-US" sz="3200" dirty="0">
                <a:solidFill>
                  <a:srgbClr val="0000FF"/>
                </a:solidFill>
                <a:latin typeface="微软雅黑" panose="020B0503020204020204" pitchFamily="34" charset="-122"/>
                <a:ea typeface="微软雅黑" panose="020B0503020204020204" pitchFamily="34" charset="-122"/>
              </a:rPr>
              <a:t>使用</a:t>
            </a:r>
            <a:r>
              <a:rPr lang="en-US" altLang="zh-CN" sz="3200" dirty="0">
                <a:solidFill>
                  <a:srgbClr val="0000FF"/>
                </a:solidFill>
                <a:latin typeface="微软雅黑" panose="020B0503020204020204" pitchFamily="34" charset="-122"/>
                <a:ea typeface="微软雅黑" panose="020B0503020204020204" pitchFamily="34" charset="-122"/>
              </a:rPr>
              <a:t>PaaS</a:t>
            </a:r>
            <a:r>
              <a:rPr lang="zh-CN" altLang="en-US" sz="3200" dirty="0">
                <a:solidFill>
                  <a:srgbClr val="0000FF"/>
                </a:solidFill>
                <a:latin typeface="微软雅黑" panose="020B0503020204020204" pitchFamily="34" charset="-122"/>
                <a:ea typeface="微软雅黑" panose="020B0503020204020204" pitchFamily="34" charset="-122"/>
              </a:rPr>
              <a:t>环境</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25</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4176143"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13.2 </a:t>
            </a:r>
            <a:r>
              <a:rPr lang="zh-CN" altLang="en-US" dirty="0">
                <a:solidFill>
                  <a:schemeClr val="bg1"/>
                </a:solidFill>
                <a:latin typeface="微软雅黑" panose="020B0503020204020204" pitchFamily="34" charset="-122"/>
                <a:ea typeface="微软雅黑" panose="020B0503020204020204" pitchFamily="34" charset="-122"/>
              </a:rPr>
              <a:t>云交付模型考量：从云用户角度看</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4581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一个典型的</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PaaS IDE</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可以提供范围广泛的工具和编程资源，例如软件库、类库、框架、</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API</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和各种运行时能力，能够模拟预期的基于云的部署环境</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在使用</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IDE</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模拟云部署环境时，这些特性允许开发者在云中或者在本地创建、测试和运行应用代码。</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编译或者完成了的应用，会打包并上载到云中，通过已就绪环境进行部署，这个部署过程也可以通过</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IDE</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控制。</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PaaS</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还允许应用把云存储设备作为独立的数据存储系统使用，用来存放与开发有关的数据。</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资源考量：</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PaaS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环境提供的管理控制权少于</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IaaS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环境，但仍然提供了范围相当广的管理特性。</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36975275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13.2.3 </a:t>
            </a:r>
            <a:r>
              <a:rPr lang="zh-CN" altLang="en-US" sz="3200" dirty="0">
                <a:solidFill>
                  <a:srgbClr val="0000FF"/>
                </a:solidFill>
                <a:latin typeface="微软雅黑" panose="020B0503020204020204" pitchFamily="34" charset="-122"/>
                <a:ea typeface="微软雅黑" panose="020B0503020204020204" pitchFamily="34" charset="-122"/>
              </a:rPr>
              <a:t>使用</a:t>
            </a:r>
            <a:r>
              <a:rPr lang="en-US" altLang="zh-CN" sz="3200" dirty="0">
                <a:solidFill>
                  <a:srgbClr val="0000FF"/>
                </a:solidFill>
                <a:latin typeface="微软雅黑" panose="020B0503020204020204" pitchFamily="34" charset="-122"/>
                <a:ea typeface="微软雅黑" panose="020B0503020204020204" pitchFamily="34" charset="-122"/>
              </a:rPr>
              <a:t>SaaS</a:t>
            </a:r>
            <a:r>
              <a:rPr lang="zh-CN" altLang="en-US" sz="3200" dirty="0">
                <a:solidFill>
                  <a:srgbClr val="0000FF"/>
                </a:solidFill>
                <a:latin typeface="微软雅黑" panose="020B0503020204020204" pitchFamily="34" charset="-122"/>
                <a:ea typeface="微软雅黑" panose="020B0503020204020204" pitchFamily="34" charset="-122"/>
              </a:rPr>
              <a:t>环境</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26</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4176143"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13.2 </a:t>
            </a:r>
            <a:r>
              <a:rPr lang="zh-CN" altLang="en-US" dirty="0">
                <a:solidFill>
                  <a:schemeClr val="bg1"/>
                </a:solidFill>
                <a:latin typeface="微软雅黑" panose="020B0503020204020204" pitchFamily="34" charset="-122"/>
                <a:ea typeface="微软雅黑" panose="020B0503020204020204" pitchFamily="34" charset="-122"/>
              </a:rPr>
              <a:t>云交付模型考量：从云用户角度看</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2029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基于</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SaaS</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的云服务几乎总有精炼的、通用的</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API</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，所以这些服务通常被设计为更大的</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分布式解决方案的一部分</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。（如谷歌和百度地图）</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许多</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SaaS</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服务是免费提供的，尽管这些云服务通常都带有数据收集子程序来为云提供者收集使用数据。</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使用</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SaaS</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产品的云用户，省去了实现管理它们底层承载环境的麻烦。</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920004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第十三章 云交付模型考量</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792752"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第十三章 云交付模型考量</a:t>
            </a:r>
          </a:p>
        </p:txBody>
      </p:sp>
      <p:sp>
        <p:nvSpPr>
          <p:cNvPr id="9" name="TextBox 8">
            <a:extLst>
              <a:ext uri="{FF2B5EF4-FFF2-40B4-BE49-F238E27FC236}">
                <a16:creationId xmlns:a16="http://schemas.microsoft.com/office/drawing/2014/main" id="{0EAD5198-935F-4924-8A35-05B73B202DE9}"/>
              </a:ext>
            </a:extLst>
          </p:cNvPr>
          <p:cNvSpPr txBox="1">
            <a:spLocks noChangeArrowheads="1"/>
          </p:cNvSpPr>
          <p:nvPr/>
        </p:nvSpPr>
        <p:spPr bwMode="auto">
          <a:xfrm>
            <a:off x="179512" y="1196752"/>
            <a:ext cx="8712968" cy="15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云交付模型</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基础设施即服务（</a:t>
            </a:r>
            <a:r>
              <a:rPr lang="en-US" altLang="zh-CN" sz="18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IaaS</a:t>
            </a:r>
            <a:r>
              <a:rPr lang="zh-CN" altLang="en-US" sz="18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平台即服务（</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PaaS</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软件即服务（</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SaaS</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8" name="图片 7">
            <a:extLst>
              <a:ext uri="{FF2B5EF4-FFF2-40B4-BE49-F238E27FC236}">
                <a16:creationId xmlns:a16="http://schemas.microsoft.com/office/drawing/2014/main" id="{6955470E-6B29-8D40-9EED-65689120F824}"/>
              </a:ext>
            </a:extLst>
          </p:cNvPr>
          <p:cNvPicPr>
            <a:picLocks noChangeAspect="1"/>
          </p:cNvPicPr>
          <p:nvPr/>
        </p:nvPicPr>
        <p:blipFill>
          <a:blip r:embed="rId3"/>
          <a:stretch>
            <a:fillRect/>
          </a:stretch>
        </p:blipFill>
        <p:spPr>
          <a:xfrm>
            <a:off x="4211960" y="1457986"/>
            <a:ext cx="7200800" cy="1800200"/>
          </a:xfrm>
          <a:prstGeom prst="rect">
            <a:avLst/>
          </a:prstGeom>
        </p:spPr>
      </p:pic>
      <p:pic>
        <p:nvPicPr>
          <p:cNvPr id="3" name="图片 2">
            <a:extLst>
              <a:ext uri="{FF2B5EF4-FFF2-40B4-BE49-F238E27FC236}">
                <a16:creationId xmlns:a16="http://schemas.microsoft.com/office/drawing/2014/main" id="{C8FB66D7-A93D-A6F5-0C48-4A002043BCBE}"/>
              </a:ext>
            </a:extLst>
          </p:cNvPr>
          <p:cNvPicPr>
            <a:picLocks noChangeAspect="1"/>
          </p:cNvPicPr>
          <p:nvPr/>
        </p:nvPicPr>
        <p:blipFill>
          <a:blip r:embed="rId4"/>
          <a:stretch>
            <a:fillRect/>
          </a:stretch>
        </p:blipFill>
        <p:spPr>
          <a:xfrm>
            <a:off x="1331640" y="3592117"/>
            <a:ext cx="6408712" cy="2803002"/>
          </a:xfrm>
          <a:prstGeom prst="rect">
            <a:avLst/>
          </a:prstGeom>
        </p:spPr>
      </p:pic>
    </p:spTree>
    <p:extLst>
      <p:ext uri="{BB962C8B-B14F-4D97-AF65-F5344CB8AC3E}">
        <p14:creationId xmlns:p14="http://schemas.microsoft.com/office/powerpoint/2010/main" val="3346952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第十三章 云交付模型考量</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792752"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第十三章 云交付模型考量</a:t>
            </a:r>
          </a:p>
        </p:txBody>
      </p:sp>
      <p:sp>
        <p:nvSpPr>
          <p:cNvPr id="9" name="TextBox 8">
            <a:extLst>
              <a:ext uri="{FF2B5EF4-FFF2-40B4-BE49-F238E27FC236}">
                <a16:creationId xmlns:a16="http://schemas.microsoft.com/office/drawing/2014/main" id="{0EAD5198-935F-4924-8A35-05B73B202DE9}"/>
              </a:ext>
            </a:extLst>
          </p:cNvPr>
          <p:cNvSpPr txBox="1">
            <a:spLocks noChangeArrowheads="1"/>
          </p:cNvSpPr>
          <p:nvPr/>
        </p:nvSpPr>
        <p:spPr bwMode="auto">
          <a:xfrm>
            <a:off x="179512" y="1196752"/>
            <a:ext cx="8712968" cy="15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云交付模型</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基础设施即服务（</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IaaS</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平台即服务（</a:t>
            </a:r>
            <a:r>
              <a:rPr lang="en-US" altLang="zh-CN" sz="18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PaaS</a:t>
            </a:r>
            <a:r>
              <a:rPr lang="zh-CN" altLang="en-US" sz="18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软件即服务（</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SaaS</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1" name="图片 10">
            <a:extLst>
              <a:ext uri="{FF2B5EF4-FFF2-40B4-BE49-F238E27FC236}">
                <a16:creationId xmlns:a16="http://schemas.microsoft.com/office/drawing/2014/main" id="{1DFEC66E-4A6A-8447-9640-7F92D3B5CA14}"/>
              </a:ext>
            </a:extLst>
          </p:cNvPr>
          <p:cNvPicPr>
            <a:picLocks noChangeAspect="1"/>
          </p:cNvPicPr>
          <p:nvPr/>
        </p:nvPicPr>
        <p:blipFill>
          <a:blip r:embed="rId3"/>
          <a:stretch>
            <a:fillRect/>
          </a:stretch>
        </p:blipFill>
        <p:spPr>
          <a:xfrm>
            <a:off x="4211960" y="1223438"/>
            <a:ext cx="5508104" cy="2019638"/>
          </a:xfrm>
          <a:prstGeom prst="rect">
            <a:avLst/>
          </a:prstGeom>
        </p:spPr>
      </p:pic>
      <p:pic>
        <p:nvPicPr>
          <p:cNvPr id="12" name="图片 11">
            <a:extLst>
              <a:ext uri="{FF2B5EF4-FFF2-40B4-BE49-F238E27FC236}">
                <a16:creationId xmlns:a16="http://schemas.microsoft.com/office/drawing/2014/main" id="{4F0EC4DA-3DC2-C73C-71D9-65F5C3A680BB}"/>
              </a:ext>
            </a:extLst>
          </p:cNvPr>
          <p:cNvPicPr>
            <a:picLocks noChangeAspect="1"/>
          </p:cNvPicPr>
          <p:nvPr/>
        </p:nvPicPr>
        <p:blipFill>
          <a:blip r:embed="rId4"/>
          <a:stretch>
            <a:fillRect/>
          </a:stretch>
        </p:blipFill>
        <p:spPr>
          <a:xfrm>
            <a:off x="1331640" y="3592117"/>
            <a:ext cx="6408712" cy="2803002"/>
          </a:xfrm>
          <a:prstGeom prst="rect">
            <a:avLst/>
          </a:prstGeom>
        </p:spPr>
      </p:pic>
      <p:sp>
        <p:nvSpPr>
          <p:cNvPr id="5" name="矩形 4">
            <a:extLst>
              <a:ext uri="{FF2B5EF4-FFF2-40B4-BE49-F238E27FC236}">
                <a16:creationId xmlns:a16="http://schemas.microsoft.com/office/drawing/2014/main" id="{15E36DF5-ED62-BB5E-B0E0-5991D03CDD9B}"/>
              </a:ext>
            </a:extLst>
          </p:cNvPr>
          <p:cNvSpPr/>
          <p:nvPr/>
        </p:nvSpPr>
        <p:spPr>
          <a:xfrm>
            <a:off x="5220072" y="4869160"/>
            <a:ext cx="864096" cy="288032"/>
          </a:xfrm>
          <a:prstGeom prst="rect">
            <a:avLst/>
          </a:prstGeom>
          <a:noFill/>
          <a:ln w="5715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71931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第十三章 云交付模型考量</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5</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792752"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第十三章 云交付模型考量</a:t>
            </a:r>
          </a:p>
        </p:txBody>
      </p:sp>
      <p:sp>
        <p:nvSpPr>
          <p:cNvPr id="9" name="TextBox 8">
            <a:extLst>
              <a:ext uri="{FF2B5EF4-FFF2-40B4-BE49-F238E27FC236}">
                <a16:creationId xmlns:a16="http://schemas.microsoft.com/office/drawing/2014/main" id="{0EAD5198-935F-4924-8A35-05B73B202DE9}"/>
              </a:ext>
            </a:extLst>
          </p:cNvPr>
          <p:cNvSpPr txBox="1">
            <a:spLocks noChangeArrowheads="1"/>
          </p:cNvSpPr>
          <p:nvPr/>
        </p:nvSpPr>
        <p:spPr bwMode="auto">
          <a:xfrm>
            <a:off x="179512" y="1196752"/>
            <a:ext cx="8712968" cy="15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云交付模型</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基础设施即服务（</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IaaS</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平台即服务（</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PaaS</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软件即服务（</a:t>
            </a:r>
            <a:r>
              <a:rPr lang="en-US" altLang="zh-CN" sz="18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SaaS</a:t>
            </a:r>
            <a:r>
              <a:rPr lang="zh-CN" altLang="en-US" sz="18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8" name="图片 7">
            <a:extLst>
              <a:ext uri="{FF2B5EF4-FFF2-40B4-BE49-F238E27FC236}">
                <a16:creationId xmlns:a16="http://schemas.microsoft.com/office/drawing/2014/main" id="{5F20FBA5-4ACD-2144-9435-6344BEB7C3A5}"/>
              </a:ext>
            </a:extLst>
          </p:cNvPr>
          <p:cNvPicPr>
            <a:picLocks noChangeAspect="1"/>
          </p:cNvPicPr>
          <p:nvPr/>
        </p:nvPicPr>
        <p:blipFill rotWithShape="1">
          <a:blip r:embed="rId3"/>
          <a:srcRect l="5228" t="7220" r="5889"/>
          <a:stretch/>
        </p:blipFill>
        <p:spPr>
          <a:xfrm>
            <a:off x="3986967" y="1577659"/>
            <a:ext cx="5010080" cy="1452703"/>
          </a:xfrm>
          <a:prstGeom prst="rect">
            <a:avLst/>
          </a:prstGeom>
        </p:spPr>
      </p:pic>
      <p:pic>
        <p:nvPicPr>
          <p:cNvPr id="11" name="图片 10">
            <a:extLst>
              <a:ext uri="{FF2B5EF4-FFF2-40B4-BE49-F238E27FC236}">
                <a16:creationId xmlns:a16="http://schemas.microsoft.com/office/drawing/2014/main" id="{9C80AB65-11DD-60CD-7797-23DA52B67EBA}"/>
              </a:ext>
            </a:extLst>
          </p:cNvPr>
          <p:cNvPicPr>
            <a:picLocks noChangeAspect="1"/>
          </p:cNvPicPr>
          <p:nvPr/>
        </p:nvPicPr>
        <p:blipFill>
          <a:blip r:embed="rId4"/>
          <a:stretch>
            <a:fillRect/>
          </a:stretch>
        </p:blipFill>
        <p:spPr>
          <a:xfrm>
            <a:off x="1331640" y="3592117"/>
            <a:ext cx="6408712" cy="2803002"/>
          </a:xfrm>
          <a:prstGeom prst="rect">
            <a:avLst/>
          </a:prstGeom>
        </p:spPr>
      </p:pic>
    </p:spTree>
    <p:extLst>
      <p:ext uri="{BB962C8B-B14F-4D97-AF65-F5344CB8AC3E}">
        <p14:creationId xmlns:p14="http://schemas.microsoft.com/office/powerpoint/2010/main" val="1146450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第十三章 云交付模型考量</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6</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792752"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第十三章 云交付模型考量</a:t>
            </a:r>
          </a:p>
        </p:txBody>
      </p:sp>
      <p:sp>
        <p:nvSpPr>
          <p:cNvPr id="9" name="TextBox 8">
            <a:extLst>
              <a:ext uri="{FF2B5EF4-FFF2-40B4-BE49-F238E27FC236}">
                <a16:creationId xmlns:a16="http://schemas.microsoft.com/office/drawing/2014/main" id="{0EAD5198-935F-4924-8A35-05B73B202DE9}"/>
              </a:ext>
            </a:extLst>
          </p:cNvPr>
          <p:cNvSpPr txBox="1">
            <a:spLocks noChangeArrowheads="1"/>
          </p:cNvSpPr>
          <p:nvPr/>
        </p:nvSpPr>
        <p:spPr bwMode="auto">
          <a:xfrm>
            <a:off x="179512" y="1196752"/>
            <a:ext cx="8712968" cy="15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云交付模型</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基础设施即服务（</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IaaS</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平台即服务（</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PaaS</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软件即服务（</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SaaS</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1" name="Picture 2">
            <a:extLst>
              <a:ext uri="{FF2B5EF4-FFF2-40B4-BE49-F238E27FC236}">
                <a16:creationId xmlns:a16="http://schemas.microsoft.com/office/drawing/2014/main" id="{BE8CFAFA-1135-0C4F-AE3E-B575C85867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0812" y="2770166"/>
            <a:ext cx="6360343" cy="418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894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第十三章 云交付模型考量</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7</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792752"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第十三章 云交付模型考量</a:t>
            </a:r>
          </a:p>
        </p:txBody>
      </p:sp>
      <p:sp>
        <p:nvSpPr>
          <p:cNvPr id="9" name="TextBox 8">
            <a:extLst>
              <a:ext uri="{FF2B5EF4-FFF2-40B4-BE49-F238E27FC236}">
                <a16:creationId xmlns:a16="http://schemas.microsoft.com/office/drawing/2014/main" id="{0EAD5198-935F-4924-8A35-05B73B202DE9}"/>
              </a:ext>
            </a:extLst>
          </p:cNvPr>
          <p:cNvSpPr txBox="1">
            <a:spLocks noChangeArrowheads="1"/>
          </p:cNvSpPr>
          <p:nvPr/>
        </p:nvSpPr>
        <p:spPr bwMode="auto">
          <a:xfrm>
            <a:off x="179512" y="1196752"/>
            <a:ext cx="8712968" cy="319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云提供者角度</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构建</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IaaS</a:t>
            </a: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装备</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PaaS</a:t>
            </a: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优化</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SaaS</a:t>
            </a:r>
          </a:p>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云用户角度</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使用</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IaaS</a:t>
            </a: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使用</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PaaS</a:t>
            </a: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使用</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SaaS</a:t>
            </a:r>
          </a:p>
        </p:txBody>
      </p:sp>
    </p:spTree>
    <p:extLst>
      <p:ext uri="{BB962C8B-B14F-4D97-AF65-F5344CB8AC3E}">
        <p14:creationId xmlns:p14="http://schemas.microsoft.com/office/powerpoint/2010/main" val="1087841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13.1 </a:t>
            </a:r>
            <a:r>
              <a:rPr lang="zh-CN" altLang="en-US" sz="3200" dirty="0">
                <a:solidFill>
                  <a:srgbClr val="0000FF"/>
                </a:solidFill>
                <a:latin typeface="微软雅黑" panose="020B0503020204020204" pitchFamily="34" charset="-122"/>
                <a:ea typeface="微软雅黑" panose="020B0503020204020204" pitchFamily="34" charset="-122"/>
              </a:rPr>
              <a:t>交付模型考量：从云提供者角度看</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8</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792752"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第十三章 云交付模型考量</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1208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云提供者角度</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如何将基于云的环境集成到更大的环境中并管理它们；</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如何把它们与不同的技术和云机制关联起来。</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84932247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13.1.1 </a:t>
            </a:r>
            <a:r>
              <a:rPr lang="zh-CN" altLang="en-US" sz="3200" dirty="0">
                <a:solidFill>
                  <a:srgbClr val="0000FF"/>
                </a:solidFill>
                <a:latin typeface="微软雅黑" panose="020B0503020204020204" pitchFamily="34" charset="-122"/>
                <a:ea typeface="微软雅黑" panose="020B0503020204020204" pitchFamily="34" charset="-122"/>
              </a:rPr>
              <a:t>构建</a:t>
            </a:r>
            <a:r>
              <a:rPr lang="en-US" altLang="zh-CN" sz="3200" dirty="0">
                <a:solidFill>
                  <a:srgbClr val="0000FF"/>
                </a:solidFill>
                <a:latin typeface="微软雅黑" panose="020B0503020204020204" pitchFamily="34" charset="-122"/>
                <a:ea typeface="微软雅黑" panose="020B0503020204020204" pitchFamily="34" charset="-122"/>
              </a:rPr>
              <a:t>IaaS</a:t>
            </a:r>
            <a:r>
              <a:rPr lang="zh-CN" altLang="en-US" sz="3200" dirty="0">
                <a:solidFill>
                  <a:srgbClr val="0000FF"/>
                </a:solidFill>
                <a:latin typeface="微软雅黑" panose="020B0503020204020204" pitchFamily="34" charset="-122"/>
                <a:ea typeface="微软雅黑" panose="020B0503020204020204" pitchFamily="34" charset="-122"/>
              </a:rPr>
              <a:t>环境</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9</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440697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13.1 </a:t>
            </a:r>
            <a:r>
              <a:rPr lang="zh-CN" altLang="en-US" dirty="0">
                <a:solidFill>
                  <a:schemeClr val="bg1"/>
                </a:solidFill>
                <a:latin typeface="微软雅黑" panose="020B0503020204020204" pitchFamily="34" charset="-122"/>
                <a:ea typeface="微软雅黑" panose="020B0503020204020204" pitchFamily="34" charset="-122"/>
              </a:rPr>
              <a:t>云交付模型考量：从云提供者角度看</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357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IaaS</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的基本资源：</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虚拟服务器</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云存储设备</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主要的配置属性：</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操作系统</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主存容量</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处理能力</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虚拟化的存储容量</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lnSpc>
                <a:spcPct val="120000"/>
              </a:lnSpc>
              <a:spcBef>
                <a:spcPct val="20000"/>
              </a:spcBef>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内存和存储容量通常以</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1G</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为为单位增加或减少</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 name="图片 8">
            <a:extLst>
              <a:ext uri="{FF2B5EF4-FFF2-40B4-BE49-F238E27FC236}">
                <a16:creationId xmlns:a16="http://schemas.microsoft.com/office/drawing/2014/main" id="{7F278A08-163C-F3B4-EC5D-E6954AD376D9}"/>
              </a:ext>
            </a:extLst>
          </p:cNvPr>
          <p:cNvPicPr>
            <a:picLocks noChangeAspect="1"/>
          </p:cNvPicPr>
          <p:nvPr/>
        </p:nvPicPr>
        <p:blipFill rotWithShape="1">
          <a:blip r:embed="rId3"/>
          <a:srcRect r="62000"/>
          <a:stretch/>
        </p:blipFill>
        <p:spPr>
          <a:xfrm>
            <a:off x="4572000" y="1864977"/>
            <a:ext cx="3600400" cy="2368684"/>
          </a:xfrm>
          <a:prstGeom prst="rect">
            <a:avLst/>
          </a:prstGeom>
        </p:spPr>
      </p:pic>
    </p:spTree>
    <p:extLst>
      <p:ext uri="{BB962C8B-B14F-4D97-AF65-F5344CB8AC3E}">
        <p14:creationId xmlns:p14="http://schemas.microsoft.com/office/powerpoint/2010/main" val="53952379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31212</TotalTime>
  <Words>2450</Words>
  <Application>Microsoft Macintosh PowerPoint</Application>
  <PresentationFormat>全屏显示(4:3)</PresentationFormat>
  <Paragraphs>229</Paragraphs>
  <Slides>26</Slides>
  <Notes>26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等线</vt:lpstr>
      <vt:lpstr>等线 Light</vt:lpstr>
      <vt:lpstr>微软雅黑</vt:lpstr>
      <vt:lpstr>Arial</vt:lpstr>
      <vt:lpstr>Calibri</vt:lpstr>
      <vt:lpstr>Times New Roman</vt:lpstr>
      <vt:lpstr>Wingdings</vt:lpstr>
      <vt:lpstr>自定义设计方案</vt:lpstr>
      <vt:lpstr>第十三章 云交付模型考量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DADI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lsk</dc:creator>
  <cp:keywords>计算机学院</cp:keywords>
  <cp:lastModifiedBy>Zhang Guoming</cp:lastModifiedBy>
  <cp:revision>2995</cp:revision>
  <dcterms:created xsi:type="dcterms:W3CDTF">2013-05-22T02:15:00Z</dcterms:created>
  <dcterms:modified xsi:type="dcterms:W3CDTF">2022-05-25T07:47:59Z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2052-11.1.0.7989</vt:lpwstr>
  </property>
</Properties>
</file>