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1"/>
  </p:notesMasterIdLst>
  <p:handoutMasterIdLst>
    <p:handoutMasterId r:id="rId22"/>
  </p:handoutMasterIdLst>
  <p:sldIdLst>
    <p:sldId id="439" r:id="rId2"/>
    <p:sldId id="842" r:id="rId3"/>
    <p:sldId id="843" r:id="rId4"/>
    <p:sldId id="844" r:id="rId5"/>
    <p:sldId id="846" r:id="rId6"/>
    <p:sldId id="833" r:id="rId7"/>
    <p:sldId id="845" r:id="rId8"/>
    <p:sldId id="847" r:id="rId9"/>
    <p:sldId id="848" r:id="rId10"/>
    <p:sldId id="851" r:id="rId11"/>
    <p:sldId id="853" r:id="rId12"/>
    <p:sldId id="855" r:id="rId13"/>
    <p:sldId id="854" r:id="rId14"/>
    <p:sldId id="850" r:id="rId15"/>
    <p:sldId id="852" r:id="rId16"/>
    <p:sldId id="856" r:id="rId17"/>
    <p:sldId id="857" r:id="rId18"/>
    <p:sldId id="858" r:id="rId19"/>
    <p:sldId id="849" r:id="rId2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0000FF"/>
    <a:srgbClr val="0066FF"/>
    <a:srgbClr val="E84855"/>
    <a:srgbClr val="1B998B"/>
    <a:srgbClr val="FFFD82"/>
    <a:srgbClr val="D2DEEF"/>
    <a:srgbClr val="EAEFF7"/>
    <a:srgbClr val="4472C4"/>
    <a:srgbClr val="0070C0"/>
    <a:srgbClr val="55D9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62" autoAdjust="0"/>
    <p:restoredTop sz="72547" autoAdjust="0"/>
  </p:normalViewPr>
  <p:slideViewPr>
    <p:cSldViewPr>
      <p:cViewPr varScale="1">
        <p:scale>
          <a:sx n="77" d="100"/>
          <a:sy n="77" d="100"/>
        </p:scale>
        <p:origin x="1424" y="184"/>
      </p:cViewPr>
      <p:guideLst>
        <p:guide orient="horz" pos="2160"/>
        <p:guide pos="2880"/>
      </p:guideLst>
    </p:cSldViewPr>
  </p:slideViewPr>
  <p:outlineViewPr>
    <p:cViewPr>
      <p:scale>
        <a:sx n="33" d="100"/>
        <a:sy n="33" d="100"/>
      </p:scale>
      <p:origin x="0" y="-158"/>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63" d="100"/>
          <a:sy n="63" d="100"/>
        </p:scale>
        <p:origin x="2280" y="6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78932C-8C37-49E0-91E7-9B62CE34B1F7}" type="datetimeFigureOut">
              <a:rPr lang="zh-CN" altLang="en-US" smtClean="0"/>
              <a:t>2022/5/24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E7CF6E-9FB8-447C-91C7-AEBC91D8CB0E}"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0" hangingPunct="0">
              <a:defRPr sz="1200">
                <a:latin typeface="Calibri" panose="020F0502020204030204" charset="0"/>
                <a:ea typeface="宋体" panose="02010600030101010101" pitchFamily="2" charset="-122"/>
              </a:defRPr>
            </a:lvl1pPr>
          </a:lstStyle>
          <a:p>
            <a:pPr>
              <a:defRPr/>
            </a:pPr>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0" hangingPunct="0">
              <a:defRPr sz="1200">
                <a:latin typeface="Calibri" panose="020F0502020204030204" charset="0"/>
                <a:ea typeface="宋体" panose="02010600030101010101" pitchFamily="2" charset="-122"/>
              </a:defRPr>
            </a:lvl1pPr>
          </a:lstStyle>
          <a:p>
            <a:pPr>
              <a:defRPr/>
            </a:pPr>
            <a:fld id="{6D63082C-D9FC-4144-9E95-4F8267D7FCC9}" type="datetimeFigureOut">
              <a:rPr lang="en-US"/>
              <a:t>5/24/22</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endParaRPr lang="en-US"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0" hangingPunct="0">
              <a:defRPr sz="1200">
                <a:latin typeface="Calibri" panose="020F0502020204030204" charset="0"/>
                <a:ea typeface="宋体" panose="02010600030101010101" pitchFamily="2" charset="-122"/>
              </a:defRPr>
            </a:lvl1pPr>
          </a:lstStyle>
          <a:p>
            <a:pPr>
              <a:defRPr/>
            </a:pPr>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0" hangingPunct="0">
              <a:defRPr sz="1200">
                <a:latin typeface="Calibri" panose="020F0502020204030204" charset="0"/>
                <a:ea typeface="宋体" panose="02010600030101010101" pitchFamily="2" charset="-122"/>
              </a:defRPr>
            </a:lvl1pPr>
          </a:lstStyle>
          <a:p>
            <a:pPr>
              <a:defRPr/>
            </a:pPr>
            <a:fld id="{5D9548A5-B1AB-3F4F-9770-E08DEE99858B}"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355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宋体" panose="02010600030101010101" pitchFamily="2" charset="-122"/>
            </a:endParaRPr>
          </a:p>
        </p:txBody>
      </p:sp>
      <p:sp>
        <p:nvSpPr>
          <p:cNvPr id="2355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358C0F6F-2FB0-3A4F-8E90-044F055463D9}" type="slidenum">
              <a:rPr lang="en-US" altLang="zh-CN"/>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20000"/>
              </a:lnSpc>
              <a:spcBef>
                <a:spcPct val="20000"/>
              </a:spcBef>
              <a:buFont typeface="Arial" panose="020B0604020202020204" pitchFamily="34" charset="0"/>
              <a:buChar char="–"/>
            </a:pPr>
            <a:endParaRPr lang="en-US" altLang="zh-CN" b="1"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10</a:t>
            </a:fld>
            <a:endParaRPr lang="en-US" altLang="zh-CN"/>
          </a:p>
        </p:txBody>
      </p:sp>
    </p:spTree>
    <p:extLst>
      <p:ext uri="{BB962C8B-B14F-4D97-AF65-F5344CB8AC3E}">
        <p14:creationId xmlns:p14="http://schemas.microsoft.com/office/powerpoint/2010/main" val="3457051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en-US" altLang="zh-CN" b="1"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11</a:t>
            </a:fld>
            <a:endParaRPr lang="en-US" altLang="zh-CN"/>
          </a:p>
        </p:txBody>
      </p:sp>
    </p:spTree>
    <p:extLst>
      <p:ext uri="{BB962C8B-B14F-4D97-AF65-F5344CB8AC3E}">
        <p14:creationId xmlns:p14="http://schemas.microsoft.com/office/powerpoint/2010/main" val="1884208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en-US" altLang="zh-CN" b="1"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12</a:t>
            </a:fld>
            <a:endParaRPr lang="en-US" altLang="zh-CN"/>
          </a:p>
        </p:txBody>
      </p:sp>
    </p:spTree>
    <p:extLst>
      <p:ext uri="{BB962C8B-B14F-4D97-AF65-F5344CB8AC3E}">
        <p14:creationId xmlns:p14="http://schemas.microsoft.com/office/powerpoint/2010/main" val="1749183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en-US" altLang="zh-CN" b="1"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13</a:t>
            </a:fld>
            <a:endParaRPr lang="en-US" altLang="zh-CN"/>
          </a:p>
        </p:txBody>
      </p:sp>
    </p:spTree>
    <p:extLst>
      <p:ext uri="{BB962C8B-B14F-4D97-AF65-F5344CB8AC3E}">
        <p14:creationId xmlns:p14="http://schemas.microsoft.com/office/powerpoint/2010/main" val="1781748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en-US" altLang="zh-CN" b="1"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14</a:t>
            </a:fld>
            <a:endParaRPr lang="en-US" altLang="zh-CN"/>
          </a:p>
        </p:txBody>
      </p:sp>
    </p:spTree>
    <p:extLst>
      <p:ext uri="{BB962C8B-B14F-4D97-AF65-F5344CB8AC3E}">
        <p14:creationId xmlns:p14="http://schemas.microsoft.com/office/powerpoint/2010/main" val="3071889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en-US" altLang="zh-CN" b="0"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15</a:t>
            </a:fld>
            <a:endParaRPr lang="en-US" altLang="zh-CN"/>
          </a:p>
        </p:txBody>
      </p:sp>
    </p:spTree>
    <p:extLst>
      <p:ext uri="{BB962C8B-B14F-4D97-AF65-F5344CB8AC3E}">
        <p14:creationId xmlns:p14="http://schemas.microsoft.com/office/powerpoint/2010/main" val="3815987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endParaRPr lang="en-US" altLang="zh-CN" b="0"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16</a:t>
            </a:fld>
            <a:endParaRPr lang="en-US" altLang="zh-CN"/>
          </a:p>
        </p:txBody>
      </p:sp>
    </p:spTree>
    <p:extLst>
      <p:ext uri="{BB962C8B-B14F-4D97-AF65-F5344CB8AC3E}">
        <p14:creationId xmlns:p14="http://schemas.microsoft.com/office/powerpoint/2010/main" val="16553389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en-US" altLang="zh-CN" b="1"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17</a:t>
            </a:fld>
            <a:endParaRPr lang="en-US" altLang="zh-CN"/>
          </a:p>
        </p:txBody>
      </p:sp>
    </p:spTree>
    <p:extLst>
      <p:ext uri="{BB962C8B-B14F-4D97-AF65-F5344CB8AC3E}">
        <p14:creationId xmlns:p14="http://schemas.microsoft.com/office/powerpoint/2010/main" val="2422492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endParaRPr lang="en-US" altLang="zh-CN" b="1"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18</a:t>
            </a:fld>
            <a:endParaRPr lang="en-US" altLang="zh-CN"/>
          </a:p>
        </p:txBody>
      </p:sp>
    </p:spTree>
    <p:extLst>
      <p:ext uri="{BB962C8B-B14F-4D97-AF65-F5344CB8AC3E}">
        <p14:creationId xmlns:p14="http://schemas.microsoft.com/office/powerpoint/2010/main" val="7360724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1"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19</a:t>
            </a:fld>
            <a:endParaRPr lang="en-US" altLang="zh-CN"/>
          </a:p>
        </p:txBody>
      </p:sp>
    </p:spTree>
    <p:extLst>
      <p:ext uri="{BB962C8B-B14F-4D97-AF65-F5344CB8AC3E}">
        <p14:creationId xmlns:p14="http://schemas.microsoft.com/office/powerpoint/2010/main" val="199850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a:t>
            </a:fld>
            <a:endParaRPr lang="en-US" altLang="zh-CN"/>
          </a:p>
        </p:txBody>
      </p:sp>
    </p:spTree>
    <p:extLst>
      <p:ext uri="{BB962C8B-B14F-4D97-AF65-F5344CB8AC3E}">
        <p14:creationId xmlns:p14="http://schemas.microsoft.com/office/powerpoint/2010/main" val="3671220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a:t>
            </a:fld>
            <a:endParaRPr lang="en-US" altLang="zh-CN"/>
          </a:p>
        </p:txBody>
      </p:sp>
    </p:spTree>
    <p:extLst>
      <p:ext uri="{BB962C8B-B14F-4D97-AF65-F5344CB8AC3E}">
        <p14:creationId xmlns:p14="http://schemas.microsoft.com/office/powerpoint/2010/main" val="3010955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 altLang="zh-CN"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a:t>
            </a:fld>
            <a:endParaRPr lang="en-US" altLang="zh-CN"/>
          </a:p>
        </p:txBody>
      </p:sp>
    </p:spTree>
    <p:extLst>
      <p:ext uri="{BB962C8B-B14F-4D97-AF65-F5344CB8AC3E}">
        <p14:creationId xmlns:p14="http://schemas.microsoft.com/office/powerpoint/2010/main" val="2900668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5</a:t>
            </a:fld>
            <a:endParaRPr lang="en-US" altLang="zh-CN"/>
          </a:p>
        </p:txBody>
      </p:sp>
    </p:spTree>
    <p:extLst>
      <p:ext uri="{BB962C8B-B14F-4D97-AF65-F5344CB8AC3E}">
        <p14:creationId xmlns:p14="http://schemas.microsoft.com/office/powerpoint/2010/main" val="3765777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6</a:t>
            </a:fld>
            <a:endParaRPr lang="en-US" altLang="zh-CN"/>
          </a:p>
        </p:txBody>
      </p:sp>
    </p:spTree>
    <p:extLst>
      <p:ext uri="{BB962C8B-B14F-4D97-AF65-F5344CB8AC3E}">
        <p14:creationId xmlns:p14="http://schemas.microsoft.com/office/powerpoint/2010/main" val="934597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1"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7</a:t>
            </a:fld>
            <a:endParaRPr lang="en-US" altLang="zh-CN"/>
          </a:p>
        </p:txBody>
      </p:sp>
    </p:spTree>
    <p:extLst>
      <p:ext uri="{BB962C8B-B14F-4D97-AF65-F5344CB8AC3E}">
        <p14:creationId xmlns:p14="http://schemas.microsoft.com/office/powerpoint/2010/main" val="1716171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en-US" altLang="zh-CN" b="1"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8</a:t>
            </a:fld>
            <a:endParaRPr lang="en-US" altLang="zh-CN"/>
          </a:p>
        </p:txBody>
      </p:sp>
    </p:spTree>
    <p:extLst>
      <p:ext uri="{BB962C8B-B14F-4D97-AF65-F5344CB8AC3E}">
        <p14:creationId xmlns:p14="http://schemas.microsoft.com/office/powerpoint/2010/main" val="885349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en-US" altLang="zh-CN" b="0"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9</a:t>
            </a:fld>
            <a:endParaRPr lang="en-US" altLang="zh-CN"/>
          </a:p>
        </p:txBody>
      </p:sp>
    </p:spTree>
    <p:extLst>
      <p:ext uri="{BB962C8B-B14F-4D97-AF65-F5344CB8AC3E}">
        <p14:creationId xmlns:p14="http://schemas.microsoft.com/office/powerpoint/2010/main" val="1055337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en-US" dirty="0"/>
              <a:t>BY1306147 </a:t>
            </a:r>
            <a:r>
              <a:rPr lang="en-US" dirty="0" err="1"/>
              <a:t>张硕</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4106B08-2A05-4E4A-BB4F-B483A66EA091}"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xfrm>
            <a:off x="6457950" y="6448251"/>
            <a:ext cx="2057400" cy="365125"/>
          </a:xfrm>
          <a:prstGeom prst="rect">
            <a:avLst/>
          </a:prstGeom>
        </p:spPr>
        <p:txBody>
          <a:bodyPr/>
          <a:lstStyle>
            <a:lvl1pPr>
              <a:defRPr/>
            </a:lvl1pPr>
          </a:lstStyle>
          <a:p>
            <a:pPr>
              <a:defRPr/>
            </a:pPr>
            <a:fld id="{71D828F9-2628-9149-86BE-B70DE401120D}" type="slidenum">
              <a:rPr lang="en-US"/>
              <a:t>‹#›</a:t>
            </a:fld>
            <a:endParaRPr lang="en-US"/>
          </a:p>
        </p:txBody>
      </p:sp>
    </p:spTree>
    <p:extLst>
      <p:ext uri="{BB962C8B-B14F-4D97-AF65-F5344CB8AC3E}">
        <p14:creationId xmlns:p14="http://schemas.microsoft.com/office/powerpoint/2010/main" val="423022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10E3CEC-4AC6-4865-8219-F65DB1BB2B37}"/>
              </a:ext>
            </a:extLst>
          </p:cNvPr>
          <p:cNvSpPr>
            <a:spLocks noGrp="1"/>
          </p:cNvSpPr>
          <p:nvPr>
            <p:ph type="dt" sz="half" idx="10"/>
          </p:nvPr>
        </p:nvSpPr>
        <p:spPr/>
        <p:txBody>
          <a:bodyPr/>
          <a:lstStyle/>
          <a:p>
            <a:fld id="{82FA51CB-2EA0-4CCE-BC1F-19C7633E457D}" type="datetimeFigureOut">
              <a:rPr lang="zh-CN" altLang="en-US" smtClean="0"/>
              <a:t>2022/5/24</a:t>
            </a:fld>
            <a:endParaRPr lang="zh-CN" altLang="en-US"/>
          </a:p>
        </p:txBody>
      </p:sp>
      <p:sp>
        <p:nvSpPr>
          <p:cNvPr id="3" name="灯片编号占位符 2">
            <a:extLst>
              <a:ext uri="{FF2B5EF4-FFF2-40B4-BE49-F238E27FC236}">
                <a16:creationId xmlns:a16="http://schemas.microsoft.com/office/drawing/2014/main" id="{6EFBC277-09F1-4645-9EBA-C503F36D6667}"/>
              </a:ext>
            </a:extLst>
          </p:cNvPr>
          <p:cNvSpPr>
            <a:spLocks noGrp="1"/>
          </p:cNvSpPr>
          <p:nvPr>
            <p:ph type="sldNum" sz="quarter" idx="11"/>
          </p:nvPr>
        </p:nvSpPr>
        <p:spPr/>
        <p:txBody>
          <a:bodyPr/>
          <a:lstStyle/>
          <a:p>
            <a:fld id="{69874BC8-A9E1-416A-999A-738A0D0266CB}" type="slidenum">
              <a:rPr lang="zh-CN" altLang="en-US" smtClean="0"/>
              <a:t>‹#›</a:t>
            </a:fld>
            <a:endParaRPr lang="zh-CN" altLang="en-US"/>
          </a:p>
        </p:txBody>
      </p:sp>
    </p:spTree>
    <p:extLst>
      <p:ext uri="{BB962C8B-B14F-4D97-AF65-F5344CB8AC3E}">
        <p14:creationId xmlns:p14="http://schemas.microsoft.com/office/powerpoint/2010/main" val="22209388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A51CB-2EA0-4CCE-BC1F-19C7633E457D}" type="datetimeFigureOut">
              <a:rPr lang="zh-CN" altLang="en-US" smtClean="0"/>
              <a:t>2022/5/24</a:t>
            </a:fld>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74BC8-A9E1-416A-999A-738A0D0266C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85" r:id="rId2"/>
    <p:sldLayoutId id="2147483686"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2501900"/>
            <a:ext cx="9144000" cy="1935163"/>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mn-lt"/>
              <a:ea typeface="+mn-ea"/>
            </a:endParaRPr>
          </a:p>
        </p:txBody>
      </p:sp>
      <p:sp>
        <p:nvSpPr>
          <p:cNvPr id="22530" name="Title 1"/>
          <p:cNvSpPr>
            <a:spLocks noGrp="1"/>
          </p:cNvSpPr>
          <p:nvPr>
            <p:ph type="ctrTitle"/>
          </p:nvPr>
        </p:nvSpPr>
        <p:spPr>
          <a:xfrm>
            <a:off x="805272" y="2193528"/>
            <a:ext cx="7533456" cy="2387600"/>
          </a:xfrm>
        </p:spPr>
        <p:txBody>
          <a:bodyPr anchor="ctr" anchorCtr="1"/>
          <a:lstStyle/>
          <a:p>
            <a:r>
              <a:rPr lang="zh-CN" altLang="en-US" dirty="0">
                <a:solidFill>
                  <a:srgbClr val="000000"/>
                </a:solidFill>
                <a:latin typeface="微软雅黑" panose="020B0503020204020204" pitchFamily="34" charset="-122"/>
                <a:ea typeface="微软雅黑" panose="020B0503020204020204" pitchFamily="34" charset="-122"/>
                <a:cs typeface="Hei" charset="-122"/>
              </a:rPr>
              <a:t>专题 </a:t>
            </a:r>
            <a:r>
              <a:rPr lang="en" altLang="zh-CN" dirty="0" err="1">
                <a:solidFill>
                  <a:srgbClr val="000000"/>
                </a:solidFill>
                <a:latin typeface="微软雅黑" panose="020B0503020204020204" pitchFamily="34" charset="-122"/>
                <a:ea typeface="微软雅黑" panose="020B0503020204020204" pitchFamily="34" charset="-122"/>
                <a:cs typeface="Hei" charset="-122"/>
              </a:rPr>
              <a:t>Kubenetes</a:t>
            </a:r>
            <a:r>
              <a:rPr lang="zh-CN" altLang="en" dirty="0">
                <a:solidFill>
                  <a:srgbClr val="000000"/>
                </a:solidFill>
                <a:latin typeface="微软雅黑" panose="020B0503020204020204" pitchFamily="34" charset="-122"/>
                <a:ea typeface="微软雅黑" panose="020B0503020204020204" pitchFamily="34" charset="-122"/>
                <a:cs typeface="Hei" charset="-122"/>
              </a:rPr>
              <a:t>（</a:t>
            </a:r>
            <a:r>
              <a:rPr lang="en" altLang="zh-CN" dirty="0">
                <a:solidFill>
                  <a:srgbClr val="000000"/>
                </a:solidFill>
                <a:latin typeface="微软雅黑" panose="020B0503020204020204" pitchFamily="34" charset="-122"/>
                <a:ea typeface="微软雅黑" panose="020B0503020204020204" pitchFamily="34" charset="-122"/>
                <a:cs typeface="Hei" charset="-122"/>
              </a:rPr>
              <a:t>K8S</a:t>
            </a:r>
            <a:r>
              <a:rPr lang="zh-CN" altLang="en" dirty="0">
                <a:solidFill>
                  <a:srgbClr val="000000"/>
                </a:solidFill>
                <a:latin typeface="微软雅黑" panose="020B0503020204020204" pitchFamily="34" charset="-122"/>
                <a:ea typeface="微软雅黑" panose="020B0503020204020204" pitchFamily="34" charset="-122"/>
                <a:cs typeface="Hei" charset="-122"/>
              </a:rPr>
              <a:t>）</a:t>
            </a:r>
            <a:endParaRPr lang="en-US" altLang="en-US" dirty="0">
              <a:solidFill>
                <a:srgbClr val="000000"/>
              </a:solidFill>
              <a:latin typeface="微软雅黑" panose="020B0503020204020204" pitchFamily="34" charset="-122"/>
              <a:ea typeface="微软雅黑" panose="020B0503020204020204" pitchFamily="34" charset="-122"/>
              <a:cs typeface="Hei" charset="-122"/>
            </a:endParaRPr>
          </a:p>
        </p:txBody>
      </p:sp>
      <p:sp>
        <p:nvSpPr>
          <p:cNvPr id="22531" name="Subtitle 2"/>
          <p:cNvSpPr>
            <a:spLocks noGrp="1"/>
          </p:cNvSpPr>
          <p:nvPr>
            <p:ph type="subTitle" idx="1"/>
          </p:nvPr>
        </p:nvSpPr>
        <p:spPr>
          <a:xfrm>
            <a:off x="2497578" y="4842481"/>
            <a:ext cx="1885950" cy="1159669"/>
          </a:xfrm>
        </p:spPr>
        <p:txBody>
          <a:bodyPr>
            <a:normAutofit lnSpcReduction="10000"/>
          </a:bodyPr>
          <a:lstStyle/>
          <a:p>
            <a:pPr algn="dist" eaLnBrk="1" hangingPunct="1">
              <a:lnSpc>
                <a:spcPct val="100000"/>
              </a:lnSpc>
            </a:pPr>
            <a:r>
              <a:rPr lang="zh-CN" altLang="en-US" dirty="0">
                <a:latin typeface="微软雅黑" panose="020B0503020204020204" pitchFamily="34" charset="-122"/>
                <a:ea typeface="微软雅黑" panose="020B0503020204020204" pitchFamily="34" charset="-122"/>
                <a:cs typeface="黑体" panose="02010609060101010101" pitchFamily="49" charset="-122"/>
              </a:rPr>
              <a:t>授课教师</a:t>
            </a:r>
            <a:endParaRPr lang="en-US" altLang="zh-CN" dirty="0">
              <a:latin typeface="微软雅黑" panose="020B0503020204020204" pitchFamily="34" charset="-122"/>
              <a:ea typeface="微软雅黑" panose="020B0503020204020204" pitchFamily="34" charset="-122"/>
              <a:cs typeface="黑体" panose="02010609060101010101" pitchFamily="49" charset="-122"/>
            </a:endParaRPr>
          </a:p>
          <a:p>
            <a:pPr algn="dist" eaLnBrk="1" hangingPunct="1">
              <a:lnSpc>
                <a:spcPct val="100000"/>
              </a:lnSpc>
            </a:pPr>
            <a:r>
              <a:rPr lang="zh-CN" altLang="en-US" dirty="0">
                <a:latin typeface="微软雅黑" panose="020B0503020204020204" pitchFamily="34" charset="-122"/>
                <a:ea typeface="微软雅黑" panose="020B0503020204020204" pitchFamily="34" charset="-122"/>
                <a:cs typeface="黑体" panose="02010609060101010101" pitchFamily="49" charset="-122"/>
              </a:rPr>
              <a:t>手机</a:t>
            </a:r>
            <a:endParaRPr lang="en-US" altLang="zh-CN" dirty="0">
              <a:latin typeface="微软雅黑" panose="020B0503020204020204" pitchFamily="34" charset="-122"/>
              <a:ea typeface="微软雅黑" panose="020B0503020204020204" pitchFamily="34" charset="-122"/>
              <a:cs typeface="黑体" panose="02010609060101010101" pitchFamily="49" charset="-122"/>
            </a:endParaRPr>
          </a:p>
          <a:p>
            <a:pPr algn="dist" eaLnBrk="1" hangingPunct="1">
              <a:lnSpc>
                <a:spcPct val="100000"/>
              </a:lnSpc>
            </a:pPr>
            <a:r>
              <a:rPr lang="zh-CN" altLang="en-US" dirty="0">
                <a:latin typeface="微软雅黑" panose="020B0503020204020204" pitchFamily="34" charset="-122"/>
                <a:ea typeface="微软雅黑" panose="020B0503020204020204" pitchFamily="34" charset="-122"/>
                <a:cs typeface="黑体" panose="02010609060101010101" pitchFamily="49" charset="-122"/>
              </a:rPr>
              <a:t>邮箱</a:t>
            </a:r>
            <a:endParaRPr lang="en-US" altLang="en-US" dirty="0">
              <a:latin typeface="微软雅黑" panose="020B0503020204020204" pitchFamily="34" charset="-122"/>
              <a:ea typeface="微软雅黑" panose="020B0503020204020204" pitchFamily="34" charset="-122"/>
              <a:cs typeface="黑体" panose="02010609060101010101" pitchFamily="49" charset="-122"/>
            </a:endParaRPr>
          </a:p>
        </p:txBody>
      </p:sp>
      <p:sp>
        <p:nvSpPr>
          <p:cNvPr id="5" name="TextBox 4"/>
          <p:cNvSpPr txBox="1"/>
          <p:nvPr/>
        </p:nvSpPr>
        <p:spPr>
          <a:xfrm>
            <a:off x="1296194" y="1815207"/>
            <a:ext cx="6985000" cy="461665"/>
          </a:xfrm>
          <a:prstGeom prst="rect">
            <a:avLst/>
          </a:prstGeom>
          <a:noFill/>
        </p:spPr>
        <p:txBody>
          <a:bodyPr wrap="square">
            <a:spAutoFit/>
          </a:bodyPr>
          <a:lstStyle/>
          <a:p>
            <a:pPr algn="ctr">
              <a:defRPr/>
            </a:pPr>
            <a:r>
              <a:rPr lang="zh-CN" altLang="en-US" sz="2400" spc="600" dirty="0">
                <a:solidFill>
                  <a:srgbClr val="002060"/>
                </a:solidFill>
                <a:latin typeface="微软雅黑" panose="020B0503020204020204" pitchFamily="34" charset="-122"/>
                <a:ea typeface="微软雅黑" panose="020B0503020204020204" pitchFamily="34" charset="-122"/>
                <a:cs typeface="黑体" panose="02010609060101010101" pitchFamily="49" charset="-122"/>
              </a:rPr>
              <a:t>云计算技术</a:t>
            </a:r>
            <a:endParaRPr lang="en-US" sz="2400" spc="600" dirty="0">
              <a:solidFill>
                <a:srgbClr val="002060"/>
              </a:solidFill>
              <a:latin typeface="微软雅黑" panose="020B0503020204020204" pitchFamily="34" charset="-122"/>
              <a:ea typeface="微软雅黑" panose="020B0503020204020204" pitchFamily="34" charset="-122"/>
              <a:cs typeface="黑体" panose="02010609060101010101" pitchFamily="49" charset="-122"/>
            </a:endParaRPr>
          </a:p>
        </p:txBody>
      </p:sp>
      <p:sp>
        <p:nvSpPr>
          <p:cNvPr id="2" name="TextBox 1"/>
          <p:cNvSpPr txBox="1"/>
          <p:nvPr/>
        </p:nvSpPr>
        <p:spPr>
          <a:xfrm>
            <a:off x="10372725" y="571500"/>
            <a:ext cx="184731" cy="369332"/>
          </a:xfrm>
          <a:prstGeom prst="rect">
            <a:avLst/>
          </a:prstGeom>
          <a:noFill/>
        </p:spPr>
        <p:txBody>
          <a:bodyPr wrap="none" rtlCol="0">
            <a:spAutoFit/>
          </a:bodyPr>
          <a:lstStyle/>
          <a:p>
            <a:endParaRPr lang="en-US"/>
          </a:p>
        </p:txBody>
      </p:sp>
      <p:pic>
        <p:nvPicPr>
          <p:cNvPr id="7" name="图片 6">
            <a:extLst>
              <a:ext uri="{FF2B5EF4-FFF2-40B4-BE49-F238E27FC236}">
                <a16:creationId xmlns:a16="http://schemas.microsoft.com/office/drawing/2014/main" id="{8B35A7FF-0B1E-4B4C-9019-594EEA95E1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502" y="297292"/>
            <a:ext cx="2832628" cy="899460"/>
          </a:xfrm>
          <a:prstGeom prst="rect">
            <a:avLst/>
          </a:prstGeom>
        </p:spPr>
      </p:pic>
      <p:sp>
        <p:nvSpPr>
          <p:cNvPr id="9" name="矩形 8">
            <a:extLst>
              <a:ext uri="{FF2B5EF4-FFF2-40B4-BE49-F238E27FC236}">
                <a16:creationId xmlns:a16="http://schemas.microsoft.com/office/drawing/2014/main" id="{08B14EE0-401C-6B46-9C1A-1DD087981899}"/>
              </a:ext>
            </a:extLst>
          </p:cNvPr>
          <p:cNvSpPr/>
          <p:nvPr/>
        </p:nvSpPr>
        <p:spPr>
          <a:xfrm>
            <a:off x="4412883" y="4797152"/>
            <a:ext cx="3615501" cy="1188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defTabSz="685800" eaLnBrk="1" hangingPunct="1">
              <a:spcBef>
                <a:spcPts val="750"/>
              </a:spcBef>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cs typeface="黑体" panose="02010609060101010101" pitchFamily="49" charset="-122"/>
              </a:rPr>
              <a:t>：张国明</a:t>
            </a:r>
            <a:endParaRPr lang="en-US" altLang="zh-CN" dirty="0">
              <a:latin typeface="微软雅黑" panose="020B0503020204020204" pitchFamily="34" charset="-122"/>
              <a:ea typeface="微软雅黑" panose="020B0503020204020204" pitchFamily="34" charset="-122"/>
              <a:cs typeface="黑体" panose="02010609060101010101" pitchFamily="49" charset="-122"/>
            </a:endParaRPr>
          </a:p>
          <a:p>
            <a:pPr defTabSz="685800" eaLnBrk="1" hangingPunct="1">
              <a:spcBef>
                <a:spcPts val="750"/>
              </a:spcBef>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cs typeface="黑体" panose="02010609060101010101" pitchFamily="49" charset="-122"/>
              </a:rPr>
              <a:t>：</a:t>
            </a:r>
            <a:r>
              <a:rPr lang="en-US" altLang="zh-CN" dirty="0">
                <a:latin typeface="微软雅黑" panose="020B0503020204020204" pitchFamily="34" charset="-122"/>
                <a:ea typeface="微软雅黑" panose="020B0503020204020204" pitchFamily="34" charset="-122"/>
                <a:cs typeface="黑体" panose="02010609060101010101" pitchFamily="49" charset="-122"/>
              </a:rPr>
              <a:t>15510726089</a:t>
            </a:r>
          </a:p>
          <a:p>
            <a:pPr defTabSz="685800" eaLnBrk="1" hangingPunct="1">
              <a:spcBef>
                <a:spcPts val="750"/>
              </a:spcBef>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cs typeface="黑体" panose="02010609060101010101" pitchFamily="49" charset="-122"/>
              </a:rPr>
              <a:t>：</a:t>
            </a:r>
            <a:r>
              <a:rPr lang="en-US" altLang="zh-CN" dirty="0" err="1">
                <a:latin typeface="微软雅黑" panose="020B0503020204020204" pitchFamily="34" charset="-122"/>
                <a:ea typeface="微软雅黑" panose="020B0503020204020204" pitchFamily="34" charset="-122"/>
                <a:cs typeface="黑体" panose="02010609060101010101" pitchFamily="49" charset="-122"/>
              </a:rPr>
              <a:t>guomingzhang@sdu.edu.cn</a:t>
            </a:r>
            <a:endParaRPr lang="en-US" altLang="zh-CN" dirty="0">
              <a:latin typeface="微软雅黑" panose="020B0503020204020204" pitchFamily="34" charset="-122"/>
              <a:ea typeface="微软雅黑" panose="020B0503020204020204" pitchFamily="34" charset="-122"/>
              <a:cs typeface="黑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10</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08234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专题 </a:t>
            </a:r>
            <a:r>
              <a:rPr lang="en-US" altLang="zh-CN" dirty="0">
                <a:solidFill>
                  <a:schemeClr val="bg1"/>
                </a:solidFill>
                <a:latin typeface="微软雅黑" panose="020B0503020204020204" pitchFamily="34" charset="-122"/>
                <a:ea typeface="微软雅黑" panose="020B0503020204020204" pitchFamily="34" charset="-122"/>
              </a:rPr>
              <a:t>k8s</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 name="TextBox 8">
            <a:extLst>
              <a:ext uri="{FF2B5EF4-FFF2-40B4-BE49-F238E27FC236}">
                <a16:creationId xmlns:a16="http://schemas.microsoft.com/office/drawing/2014/main" id="{0EAD5198-935F-4924-8A35-05B73B202DE9}"/>
              </a:ext>
            </a:extLst>
          </p:cNvPr>
          <p:cNvSpPr txBox="1">
            <a:spLocks noChangeArrowheads="1"/>
          </p:cNvSpPr>
          <p:nvPr/>
        </p:nvSpPr>
        <p:spPr bwMode="auto">
          <a:xfrm>
            <a:off x="179512" y="1196752"/>
            <a:ext cx="8712968" cy="259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Font typeface="Wingdings" panose="05000000000000000000" pitchFamily="2" charset="2"/>
              <a:buChar char="n"/>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Node </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工作节点</a:t>
            </a: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除了</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Master</a:t>
            </a:r>
            <a:r>
              <a:rPr lang="zh-CN" altLang="e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Kubernetes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集群中的其他机器被称为</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Node</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节点，早期版本也称为</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Minion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节点</a:t>
            </a:r>
          </a:p>
          <a:p>
            <a:pPr lvl="1">
              <a:lnSpc>
                <a:spcPct val="120000"/>
              </a:lnSpc>
              <a:spcBef>
                <a:spcPct val="20000"/>
              </a:spcBef>
              <a:buFont typeface="Arial" panose="020B0604020202020204" pitchFamily="34" charset="0"/>
              <a:buChar char="–"/>
            </a:pP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Node</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节点才是</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Kubernetes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集群中的工作负载节点，每个</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Node</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都会被</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Master</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分配一些工作负载</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Docker</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容器</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，当某个</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Node</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宕机，其上的工作负载会被</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Master</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自动转移到其他节点上去 </a:t>
            </a:r>
            <a:endParaRPr lang="en"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node</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主要包含</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Docker</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 altLang="zh-CN" sz="1800" b="0" dirty="0" err="1">
                <a:latin typeface="Times New Roman" panose="02020603050405020304" pitchFamily="18" charset="0"/>
                <a:ea typeface="微软雅黑" panose="020B0503020204020204" pitchFamily="34" charset="-122"/>
                <a:cs typeface="Times New Roman" panose="02020603050405020304" pitchFamily="18" charset="0"/>
              </a:rPr>
              <a:t>Kubelet</a:t>
            </a:r>
            <a:r>
              <a:rPr lang="zh-CN" altLang="e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 altLang="zh-CN" sz="1800" b="0" dirty="0" err="1">
                <a:latin typeface="Times New Roman" panose="02020603050405020304" pitchFamily="18" charset="0"/>
                <a:ea typeface="微软雅黑" panose="020B0503020204020204" pitchFamily="34" charset="-122"/>
                <a:cs typeface="Times New Roman" panose="02020603050405020304" pitchFamily="18" charset="0"/>
              </a:rPr>
              <a:t>kube</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-proxy</a:t>
            </a:r>
            <a:r>
              <a:rPr lang="zh-CN" altLang="e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Pod</a:t>
            </a:r>
            <a:r>
              <a:rPr lang="zh-CN" altLang="e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存储插件、网路插件等。 </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39524E36-FE24-324F-9569-DD902FE4DA67}"/>
              </a:ext>
            </a:extLst>
          </p:cNvPr>
          <p:cNvSpPr txBox="1"/>
          <p:nvPr/>
        </p:nvSpPr>
        <p:spPr>
          <a:xfrm>
            <a:off x="0" y="557521"/>
            <a:ext cx="9144000" cy="584775"/>
          </a:xfrm>
          <a:prstGeom prst="rect">
            <a:avLst/>
          </a:prstGeom>
          <a:noFill/>
        </p:spPr>
        <p:txBody>
          <a:bodyPr wrap="square" rtlCol="0">
            <a:spAutoFit/>
          </a:bodyPr>
          <a:lstStyle/>
          <a:p>
            <a:pPr algn="ctr"/>
            <a:r>
              <a:rPr lang="en" altLang="zh-CN" sz="3200" dirty="0">
                <a:solidFill>
                  <a:srgbClr val="0000FF"/>
                </a:solidFill>
                <a:latin typeface="微软雅黑" panose="020B0503020204020204" pitchFamily="34" charset="-122"/>
                <a:ea typeface="微软雅黑" panose="020B0503020204020204" pitchFamily="34" charset="-122"/>
              </a:rPr>
              <a:t>Kubernetes</a:t>
            </a:r>
            <a:endParaRPr lang="zh-CN" altLang="en-US" sz="3200" dirty="0">
              <a:solidFill>
                <a:srgbClr val="0000FF"/>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FE933B05-D01F-4140-9C38-C5C9F8424A30}"/>
              </a:ext>
            </a:extLst>
          </p:cNvPr>
          <p:cNvPicPr>
            <a:picLocks noChangeAspect="1"/>
          </p:cNvPicPr>
          <p:nvPr/>
        </p:nvPicPr>
        <p:blipFill>
          <a:blip r:embed="rId3"/>
          <a:stretch>
            <a:fillRect/>
          </a:stretch>
        </p:blipFill>
        <p:spPr>
          <a:xfrm>
            <a:off x="1111250" y="1918979"/>
            <a:ext cx="7404100" cy="4381500"/>
          </a:xfrm>
          <a:prstGeom prst="rect">
            <a:avLst/>
          </a:prstGeom>
        </p:spPr>
      </p:pic>
    </p:spTree>
    <p:extLst>
      <p:ext uri="{BB962C8B-B14F-4D97-AF65-F5344CB8AC3E}">
        <p14:creationId xmlns:p14="http://schemas.microsoft.com/office/powerpoint/2010/main" val="374553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11</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08234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专题 </a:t>
            </a:r>
            <a:r>
              <a:rPr lang="en-US" altLang="zh-CN" dirty="0">
                <a:solidFill>
                  <a:schemeClr val="bg1"/>
                </a:solidFill>
                <a:latin typeface="微软雅黑" panose="020B0503020204020204" pitchFamily="34" charset="-122"/>
                <a:ea typeface="微软雅黑" panose="020B0503020204020204" pitchFamily="34" charset="-122"/>
              </a:rPr>
              <a:t>k8s</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 name="TextBox 8">
            <a:extLst>
              <a:ext uri="{FF2B5EF4-FFF2-40B4-BE49-F238E27FC236}">
                <a16:creationId xmlns:a16="http://schemas.microsoft.com/office/drawing/2014/main" id="{0EAD5198-935F-4924-8A35-05B73B202DE9}"/>
              </a:ext>
            </a:extLst>
          </p:cNvPr>
          <p:cNvSpPr txBox="1">
            <a:spLocks noChangeArrowheads="1"/>
          </p:cNvSpPr>
          <p:nvPr/>
        </p:nvSpPr>
        <p:spPr bwMode="auto">
          <a:xfrm>
            <a:off x="179512" y="1196752"/>
            <a:ext cx="8712968" cy="4286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Font typeface="Wingdings" panose="05000000000000000000" pitchFamily="2" charset="2"/>
              <a:buChar char="n"/>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Node </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工作节点</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0000"/>
              </a:lnSpc>
              <a:spcBef>
                <a:spcPct val="20000"/>
              </a:spcBef>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en" altLang="zh-CN" sz="1800" dirty="0">
                <a:latin typeface="Times New Roman" panose="02020603050405020304" pitchFamily="18" charset="0"/>
                <a:ea typeface="微软雅黑" panose="020B0503020204020204" pitchFamily="34" charset="-122"/>
                <a:cs typeface="Times New Roman" panose="02020603050405020304" pitchFamily="18" charset="0"/>
              </a:rPr>
              <a:t>Docker</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Engine</a:t>
            </a:r>
          </a:p>
          <a:p>
            <a:pPr marL="0" indent="0">
              <a:lnSpc>
                <a:spcPct val="120000"/>
              </a:lnSpc>
              <a:spcBef>
                <a:spcPct val="20000"/>
              </a:spcBef>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Pod</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是可以在 </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Kubernetes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中创建和管理的、最小的可部署的计算单元，可以承载多个业务强相关的容器。</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0000"/>
              </a:lnSpc>
              <a:spcBef>
                <a:spcPct val="20000"/>
              </a:spcBef>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          如果</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pod</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所在的</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node</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宕机，会将这个</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node</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上的所有</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pod</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重新调度到其他节点上。</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0000"/>
              </a:lnSpc>
              <a:spcBef>
                <a:spcPct val="20000"/>
              </a:spcBef>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          每个</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Pod</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都有一个特殊的“根容器”的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Pause</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容器，还包含一个或多个紧密相关的的用户业务容器。</a:t>
            </a:r>
            <a:endParaRPr lang="en" altLang="zh-CN" sz="1800" b="0" dirty="0"/>
          </a:p>
          <a:p>
            <a:pPr marL="457200" lvl="1" indent="0">
              <a:lnSpc>
                <a:spcPct val="120000"/>
              </a:lnSpc>
              <a:spcBef>
                <a:spcPct val="20000"/>
              </a:spcBef>
            </a:pP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457200" lvl="1" indent="0">
              <a:lnSpc>
                <a:spcPct val="120000"/>
              </a:lnSpc>
              <a:spcBef>
                <a:spcPct val="20000"/>
              </a:spcBef>
            </a:pPr>
            <a:endParaRPr lang="en" altLang="zh-CN" sz="1800" b="0" dirty="0"/>
          </a:p>
          <a:p>
            <a:pPr marL="457200" lvl="1" indent="0">
              <a:lnSpc>
                <a:spcPct val="120000"/>
              </a:lnSpc>
              <a:spcBef>
                <a:spcPct val="20000"/>
              </a:spcBef>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     </a:t>
            </a:r>
            <a:endParaRPr lang="en"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39524E36-FE24-324F-9569-DD902FE4DA67}"/>
              </a:ext>
            </a:extLst>
          </p:cNvPr>
          <p:cNvSpPr txBox="1"/>
          <p:nvPr/>
        </p:nvSpPr>
        <p:spPr>
          <a:xfrm>
            <a:off x="0" y="557521"/>
            <a:ext cx="9144000" cy="584775"/>
          </a:xfrm>
          <a:prstGeom prst="rect">
            <a:avLst/>
          </a:prstGeom>
          <a:noFill/>
        </p:spPr>
        <p:txBody>
          <a:bodyPr wrap="square" rtlCol="0">
            <a:spAutoFit/>
          </a:bodyPr>
          <a:lstStyle/>
          <a:p>
            <a:pPr algn="ctr"/>
            <a:r>
              <a:rPr lang="en" altLang="zh-CN" sz="3200" dirty="0">
                <a:solidFill>
                  <a:srgbClr val="0000FF"/>
                </a:solidFill>
                <a:latin typeface="微软雅黑" panose="020B0503020204020204" pitchFamily="34" charset="-122"/>
                <a:ea typeface="微软雅黑" panose="020B0503020204020204" pitchFamily="34" charset="-122"/>
              </a:rPr>
              <a:t>Kubernetes</a:t>
            </a:r>
            <a:endParaRPr lang="zh-CN" altLang="en-US" sz="3200" dirty="0">
              <a:solidFill>
                <a:srgbClr val="0000FF"/>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859DCF74-2683-054B-ADCE-44BFCE907882}"/>
              </a:ext>
            </a:extLst>
          </p:cNvPr>
          <p:cNvPicPr>
            <a:picLocks noChangeAspect="1"/>
          </p:cNvPicPr>
          <p:nvPr/>
        </p:nvPicPr>
        <p:blipFill>
          <a:blip r:embed="rId3"/>
          <a:stretch>
            <a:fillRect/>
          </a:stretch>
        </p:blipFill>
        <p:spPr>
          <a:xfrm>
            <a:off x="2181473" y="2636912"/>
            <a:ext cx="4781053" cy="4013823"/>
          </a:xfrm>
          <a:prstGeom prst="rect">
            <a:avLst/>
          </a:prstGeom>
        </p:spPr>
      </p:pic>
    </p:spTree>
    <p:extLst>
      <p:ext uri="{BB962C8B-B14F-4D97-AF65-F5344CB8AC3E}">
        <p14:creationId xmlns:p14="http://schemas.microsoft.com/office/powerpoint/2010/main" val="2900580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12</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08234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专题 </a:t>
            </a:r>
            <a:r>
              <a:rPr lang="en-US" altLang="zh-CN" dirty="0">
                <a:solidFill>
                  <a:schemeClr val="bg1"/>
                </a:solidFill>
                <a:latin typeface="微软雅黑" panose="020B0503020204020204" pitchFamily="34" charset="-122"/>
                <a:ea typeface="微软雅黑" panose="020B0503020204020204" pitchFamily="34" charset="-122"/>
              </a:rPr>
              <a:t>k8s</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 name="TextBox 8">
            <a:extLst>
              <a:ext uri="{FF2B5EF4-FFF2-40B4-BE49-F238E27FC236}">
                <a16:creationId xmlns:a16="http://schemas.microsoft.com/office/drawing/2014/main" id="{0EAD5198-935F-4924-8A35-05B73B202DE9}"/>
              </a:ext>
            </a:extLst>
          </p:cNvPr>
          <p:cNvSpPr txBox="1">
            <a:spLocks noChangeArrowheads="1"/>
          </p:cNvSpPr>
          <p:nvPr/>
        </p:nvSpPr>
        <p:spPr bwMode="auto">
          <a:xfrm>
            <a:off x="179512" y="1196752"/>
            <a:ext cx="8712968" cy="490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Font typeface="Wingdings" panose="05000000000000000000" pitchFamily="2" charset="2"/>
              <a:buChar char="n"/>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Node </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工作节点</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0000"/>
              </a:lnSpc>
              <a:spcBef>
                <a:spcPct val="20000"/>
              </a:spcBef>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Pod</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0000"/>
              </a:lnSpc>
              <a:spcBef>
                <a:spcPct val="20000"/>
              </a:spcBef>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        </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Pod</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的用法</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）运行单个容器的 </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Pod</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）运行多个协同工作的容器的 </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Pod</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。每个 </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Pod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都旨在运行给定应用程序的单个实例。</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0000"/>
              </a:lnSpc>
              <a:spcBef>
                <a:spcPct val="20000"/>
              </a:spcBef>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Pod</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中的存储</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：一个 </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Pod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可以设置一组共享的存储卷，所有容器都可以访问该共享卷。 卷还允许 </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Pod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中的持久数据保留下来，即使其中的容器需要重新启动。</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0000"/>
              </a:lnSpc>
              <a:spcBef>
                <a:spcPct val="20000"/>
              </a:spcBef>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Pod</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联网</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：每个 </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Pod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都有唯一的 </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IP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地址，容器共享</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IP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地址和网络端口。 容器之间可以互相通信。 与</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Pod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之外通信时，容器之间必须协调共享的网络资源 （例如端口）。</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457200" lvl="1" indent="0">
              <a:lnSpc>
                <a:spcPct val="120000"/>
              </a:lnSpc>
              <a:spcBef>
                <a:spcPct val="20000"/>
              </a:spcBef>
            </a:pP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457200" lvl="1" indent="0">
              <a:lnSpc>
                <a:spcPct val="120000"/>
              </a:lnSpc>
              <a:spcBef>
                <a:spcPct val="20000"/>
              </a:spcBef>
            </a:pPr>
            <a:endParaRPr lang="en" altLang="zh-CN" sz="1800" b="0" dirty="0"/>
          </a:p>
          <a:p>
            <a:pPr marL="457200" lvl="1" indent="0">
              <a:lnSpc>
                <a:spcPct val="120000"/>
              </a:lnSpc>
              <a:spcBef>
                <a:spcPct val="20000"/>
              </a:spcBef>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     </a:t>
            </a:r>
            <a:endParaRPr lang="en"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39524E36-FE24-324F-9569-DD902FE4DA67}"/>
              </a:ext>
            </a:extLst>
          </p:cNvPr>
          <p:cNvSpPr txBox="1"/>
          <p:nvPr/>
        </p:nvSpPr>
        <p:spPr>
          <a:xfrm>
            <a:off x="0" y="557521"/>
            <a:ext cx="9144000" cy="584775"/>
          </a:xfrm>
          <a:prstGeom prst="rect">
            <a:avLst/>
          </a:prstGeom>
          <a:noFill/>
        </p:spPr>
        <p:txBody>
          <a:bodyPr wrap="square" rtlCol="0">
            <a:spAutoFit/>
          </a:bodyPr>
          <a:lstStyle/>
          <a:p>
            <a:pPr algn="ctr"/>
            <a:r>
              <a:rPr lang="en" altLang="zh-CN" sz="3200" dirty="0">
                <a:solidFill>
                  <a:srgbClr val="0000FF"/>
                </a:solidFill>
                <a:latin typeface="微软雅黑" panose="020B0503020204020204" pitchFamily="34" charset="-122"/>
                <a:ea typeface="微软雅黑" panose="020B0503020204020204" pitchFamily="34" charset="-122"/>
              </a:rPr>
              <a:t>Kubernetes</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617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13</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08234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专题 </a:t>
            </a:r>
            <a:r>
              <a:rPr lang="en-US" altLang="zh-CN" dirty="0">
                <a:solidFill>
                  <a:schemeClr val="bg1"/>
                </a:solidFill>
                <a:latin typeface="微软雅黑" panose="020B0503020204020204" pitchFamily="34" charset="-122"/>
                <a:ea typeface="微软雅黑" panose="020B0503020204020204" pitchFamily="34" charset="-122"/>
              </a:rPr>
              <a:t>k8s</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 name="TextBox 8">
            <a:extLst>
              <a:ext uri="{FF2B5EF4-FFF2-40B4-BE49-F238E27FC236}">
                <a16:creationId xmlns:a16="http://schemas.microsoft.com/office/drawing/2014/main" id="{0EAD5198-935F-4924-8A35-05B73B202DE9}"/>
              </a:ext>
            </a:extLst>
          </p:cNvPr>
          <p:cNvSpPr txBox="1">
            <a:spLocks noChangeArrowheads="1"/>
          </p:cNvSpPr>
          <p:nvPr/>
        </p:nvSpPr>
        <p:spPr bwMode="auto">
          <a:xfrm>
            <a:off x="179512" y="1196752"/>
            <a:ext cx="8712968" cy="3455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Font typeface="Wingdings" panose="05000000000000000000" pitchFamily="2" charset="2"/>
              <a:buChar char="n"/>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Node </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工作节点</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0000"/>
              </a:lnSpc>
              <a:spcBef>
                <a:spcPct val="20000"/>
              </a:spcBef>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en" altLang="zh-CN" sz="1800" dirty="0" err="1">
                <a:latin typeface="Times New Roman" panose="02020603050405020304" pitchFamily="18" charset="0"/>
                <a:ea typeface="微软雅黑" panose="020B0503020204020204" pitchFamily="34" charset="-122"/>
                <a:cs typeface="Times New Roman" panose="02020603050405020304" pitchFamily="18" charset="0"/>
              </a:rPr>
              <a:t>Kubelet</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 负责容器的创建、启停等任务，与</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Master</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节点密切协作，实现集群管理。一旦</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Node</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被纳入管理，</a:t>
            </a:r>
            <a:r>
              <a:rPr lang="en-US" altLang="zh-CN" sz="1800" b="0" dirty="0" err="1">
                <a:latin typeface="Times New Roman" panose="02020603050405020304" pitchFamily="18" charset="0"/>
                <a:ea typeface="微软雅黑" panose="020B0503020204020204" pitchFamily="34" charset="-122"/>
                <a:cs typeface="Times New Roman" panose="02020603050405020304" pitchFamily="18" charset="0"/>
              </a:rPr>
              <a:t>kubelet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向</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Master</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汇报自身情况，实现负载均衡。如果某个</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Node</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超时不上报，则判定为“失联”，标记为不可用</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(Not Ready)</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，随后</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Master</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会触发“工作负载大转移”的自动流程。</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0000"/>
              </a:lnSpc>
              <a:spcBef>
                <a:spcPct val="20000"/>
              </a:spcBef>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en" altLang="zh-CN" sz="2000" dirty="0" err="1">
                <a:latin typeface="Times New Roman" panose="02020603050405020304" pitchFamily="18" charset="0"/>
                <a:ea typeface="微软雅黑" panose="020B0503020204020204" pitchFamily="34" charset="-122"/>
                <a:cs typeface="Times New Roman" panose="02020603050405020304" pitchFamily="18" charset="0"/>
              </a:rPr>
              <a:t>Kube</a:t>
            </a:r>
            <a:r>
              <a:rPr lang="en" altLang="zh-CN" sz="2000" dirty="0">
                <a:latin typeface="Times New Roman" panose="02020603050405020304" pitchFamily="18" charset="0"/>
                <a:ea typeface="微软雅黑" panose="020B0503020204020204" pitchFamily="34" charset="-122"/>
                <a:cs typeface="Times New Roman" panose="02020603050405020304" pitchFamily="18" charset="0"/>
              </a:rPr>
              <a:t>-proxy</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：实现</a:t>
            </a:r>
            <a:r>
              <a:rPr lang="en" altLang="zh-CN" sz="2000" b="0" dirty="0">
                <a:latin typeface="Times New Roman" panose="02020603050405020304" pitchFamily="18" charset="0"/>
                <a:ea typeface="微软雅黑" panose="020B0503020204020204" pitchFamily="34" charset="-122"/>
                <a:cs typeface="Times New Roman" panose="02020603050405020304" pitchFamily="18" charset="0"/>
              </a:rPr>
              <a:t>Kubernetes Service</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的通信与负载均衡机制的重要组件</a:t>
            </a:r>
          </a:p>
          <a:p>
            <a:pPr marL="457200" lvl="1" indent="0">
              <a:lnSpc>
                <a:spcPct val="120000"/>
              </a:lnSpc>
              <a:spcBef>
                <a:spcPct val="20000"/>
              </a:spcBef>
            </a:pPr>
            <a:endParaRPr lang="en" altLang="zh-CN" sz="1800" b="0" dirty="0"/>
          </a:p>
          <a:p>
            <a:pPr marL="457200" lvl="1" indent="0">
              <a:lnSpc>
                <a:spcPct val="120000"/>
              </a:lnSpc>
              <a:spcBef>
                <a:spcPct val="20000"/>
              </a:spcBef>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     </a:t>
            </a:r>
            <a:endParaRPr lang="en"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39524E36-FE24-324F-9569-DD902FE4DA67}"/>
              </a:ext>
            </a:extLst>
          </p:cNvPr>
          <p:cNvSpPr txBox="1"/>
          <p:nvPr/>
        </p:nvSpPr>
        <p:spPr>
          <a:xfrm>
            <a:off x="0" y="557521"/>
            <a:ext cx="9144000" cy="584775"/>
          </a:xfrm>
          <a:prstGeom prst="rect">
            <a:avLst/>
          </a:prstGeom>
          <a:noFill/>
        </p:spPr>
        <p:txBody>
          <a:bodyPr wrap="square" rtlCol="0">
            <a:spAutoFit/>
          </a:bodyPr>
          <a:lstStyle/>
          <a:p>
            <a:pPr algn="ctr"/>
            <a:r>
              <a:rPr lang="en" altLang="zh-CN" sz="3200" dirty="0">
                <a:solidFill>
                  <a:srgbClr val="0000FF"/>
                </a:solidFill>
                <a:latin typeface="微软雅黑" panose="020B0503020204020204" pitchFamily="34" charset="-122"/>
                <a:ea typeface="微软雅黑" panose="020B0503020204020204" pitchFamily="34" charset="-122"/>
              </a:rPr>
              <a:t>Kubernetes</a:t>
            </a:r>
            <a:endParaRPr lang="zh-CN" altLang="en-US" sz="3200" dirty="0">
              <a:solidFill>
                <a:srgbClr val="0000FF"/>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946F3B7E-5E59-5842-A010-3BC46EF48E54}"/>
              </a:ext>
            </a:extLst>
          </p:cNvPr>
          <p:cNvPicPr>
            <a:picLocks noChangeAspect="1"/>
          </p:cNvPicPr>
          <p:nvPr/>
        </p:nvPicPr>
        <p:blipFill>
          <a:blip r:embed="rId3"/>
          <a:stretch>
            <a:fillRect/>
          </a:stretch>
        </p:blipFill>
        <p:spPr>
          <a:xfrm>
            <a:off x="23127" y="4192805"/>
            <a:ext cx="9144000" cy="2255446"/>
          </a:xfrm>
          <a:prstGeom prst="rect">
            <a:avLst/>
          </a:prstGeom>
        </p:spPr>
      </p:pic>
    </p:spTree>
    <p:extLst>
      <p:ext uri="{BB962C8B-B14F-4D97-AF65-F5344CB8AC3E}">
        <p14:creationId xmlns:p14="http://schemas.microsoft.com/office/powerpoint/2010/main" val="1510996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14</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08234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专题 </a:t>
            </a:r>
            <a:r>
              <a:rPr lang="en-US" altLang="zh-CN" dirty="0">
                <a:solidFill>
                  <a:schemeClr val="bg1"/>
                </a:solidFill>
                <a:latin typeface="微软雅黑" panose="020B0503020204020204" pitchFamily="34" charset="-122"/>
                <a:ea typeface="微软雅黑" panose="020B0503020204020204" pitchFamily="34" charset="-122"/>
              </a:rPr>
              <a:t>k8s</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 name="TextBox 8">
            <a:extLst>
              <a:ext uri="{FF2B5EF4-FFF2-40B4-BE49-F238E27FC236}">
                <a16:creationId xmlns:a16="http://schemas.microsoft.com/office/drawing/2014/main" id="{0EAD5198-935F-4924-8A35-05B73B202DE9}"/>
              </a:ext>
            </a:extLst>
          </p:cNvPr>
          <p:cNvSpPr txBox="1">
            <a:spLocks noChangeArrowheads="1"/>
          </p:cNvSpPr>
          <p:nvPr/>
        </p:nvSpPr>
        <p:spPr bwMode="auto">
          <a:xfrm>
            <a:off x="179512" y="1196752"/>
            <a:ext cx="8712968" cy="1208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Font typeface="Wingdings" panose="05000000000000000000" pitchFamily="2" charset="2"/>
              <a:buChar char="n"/>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Master </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主节点</a:t>
            </a:r>
          </a:p>
          <a:p>
            <a:pPr lvl="1">
              <a:lnSpc>
                <a:spcPct val="120000"/>
              </a:lnSpc>
              <a:spcBef>
                <a:spcPct val="20000"/>
              </a:spcBef>
              <a:buFont typeface="Arial" panose="020B0604020202020204" pitchFamily="34" charset="0"/>
              <a:buChar char="–"/>
            </a:pP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Master</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 主要包含 </a:t>
            </a:r>
            <a:r>
              <a:rPr lang="en" altLang="zh-CN" sz="1800" b="0" dirty="0" err="1">
                <a:latin typeface="Times New Roman" panose="02020603050405020304" pitchFamily="18" charset="0"/>
                <a:ea typeface="微软雅黑" panose="020B0503020204020204" pitchFamily="34" charset="-122"/>
                <a:cs typeface="Times New Roman" panose="02020603050405020304" pitchFamily="18" charset="0"/>
              </a:rPr>
              <a:t>APIServer</a:t>
            </a:r>
            <a:r>
              <a:rPr lang="zh-CN" altLang="e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Scheduler</a:t>
            </a:r>
            <a:r>
              <a:rPr lang="zh-CN" altLang="e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Controller</a:t>
            </a:r>
            <a:r>
              <a:rPr lang="zh-CN" altLang="e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 altLang="zh-CN" sz="1800" b="0" dirty="0" err="1">
                <a:latin typeface="Times New Roman" panose="02020603050405020304" pitchFamily="18" charset="0"/>
                <a:ea typeface="微软雅黑" panose="020B0503020204020204" pitchFamily="34" charset="-122"/>
                <a:cs typeface="Times New Roman" panose="02020603050405020304" pitchFamily="18" charset="0"/>
              </a:rPr>
              <a:t>Etcd</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等组件。 </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457200" lvl="1" indent="0">
              <a:lnSpc>
                <a:spcPct val="120000"/>
              </a:lnSpc>
              <a:spcBef>
                <a:spcPct val="20000"/>
              </a:spcBef>
            </a:pP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39524E36-FE24-324F-9569-DD902FE4DA67}"/>
              </a:ext>
            </a:extLst>
          </p:cNvPr>
          <p:cNvSpPr txBox="1"/>
          <p:nvPr/>
        </p:nvSpPr>
        <p:spPr>
          <a:xfrm>
            <a:off x="0" y="557521"/>
            <a:ext cx="9144000" cy="584775"/>
          </a:xfrm>
          <a:prstGeom prst="rect">
            <a:avLst/>
          </a:prstGeom>
          <a:noFill/>
        </p:spPr>
        <p:txBody>
          <a:bodyPr wrap="square" rtlCol="0">
            <a:spAutoFit/>
          </a:bodyPr>
          <a:lstStyle/>
          <a:p>
            <a:pPr algn="ctr"/>
            <a:r>
              <a:rPr lang="en" altLang="zh-CN" sz="3200" dirty="0">
                <a:solidFill>
                  <a:srgbClr val="0000FF"/>
                </a:solidFill>
                <a:latin typeface="微软雅黑" panose="020B0503020204020204" pitchFamily="34" charset="-122"/>
                <a:ea typeface="微软雅黑" panose="020B0503020204020204" pitchFamily="34" charset="-122"/>
              </a:rPr>
              <a:t>Kubernetes</a:t>
            </a:r>
            <a:endParaRPr lang="zh-CN" altLang="en-US" sz="3200" dirty="0">
              <a:solidFill>
                <a:srgbClr val="0000FF"/>
              </a:solidFill>
              <a:latin typeface="微软雅黑" panose="020B0503020204020204" pitchFamily="34" charset="-122"/>
              <a:ea typeface="微软雅黑" panose="020B0503020204020204" pitchFamily="34" charset="-122"/>
            </a:endParaRPr>
          </a:p>
        </p:txBody>
      </p:sp>
      <p:pic>
        <p:nvPicPr>
          <p:cNvPr id="7172" name="Picture 4" descr="[云原生专题-23]：K8S - Kubernetes(K8S)整体概述与组件架构通俗讲解_架构_03">
            <a:extLst>
              <a:ext uri="{FF2B5EF4-FFF2-40B4-BE49-F238E27FC236}">
                <a16:creationId xmlns:a16="http://schemas.microsoft.com/office/drawing/2014/main" id="{B7A41DD2-72E5-4647-9CDF-356BBD2EBC2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084"/>
          <a:stretch/>
        </p:blipFill>
        <p:spPr bwMode="auto">
          <a:xfrm>
            <a:off x="1404762" y="2447801"/>
            <a:ext cx="6262468" cy="4005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1455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15</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08234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专题 </a:t>
            </a:r>
            <a:r>
              <a:rPr lang="en-US" altLang="zh-CN" dirty="0">
                <a:solidFill>
                  <a:schemeClr val="bg1"/>
                </a:solidFill>
                <a:latin typeface="微软雅黑" panose="020B0503020204020204" pitchFamily="34" charset="-122"/>
                <a:ea typeface="微软雅黑" panose="020B0503020204020204" pitchFamily="34" charset="-122"/>
              </a:rPr>
              <a:t>k8s</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 name="TextBox 8">
            <a:extLst>
              <a:ext uri="{FF2B5EF4-FFF2-40B4-BE49-F238E27FC236}">
                <a16:creationId xmlns:a16="http://schemas.microsoft.com/office/drawing/2014/main" id="{0EAD5198-935F-4924-8A35-05B73B202DE9}"/>
              </a:ext>
            </a:extLst>
          </p:cNvPr>
          <p:cNvSpPr txBox="1">
            <a:spLocks noChangeArrowheads="1"/>
          </p:cNvSpPr>
          <p:nvPr/>
        </p:nvSpPr>
        <p:spPr bwMode="auto">
          <a:xfrm>
            <a:off x="179512" y="1196752"/>
            <a:ext cx="8712968" cy="3368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Font typeface="Wingdings" panose="05000000000000000000" pitchFamily="2" charset="2"/>
              <a:buChar char="n"/>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Master </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主节点</a:t>
            </a:r>
          </a:p>
          <a:p>
            <a:pPr lvl="1">
              <a:lnSpc>
                <a:spcPct val="120000"/>
              </a:lnSpc>
              <a:spcBef>
                <a:spcPct val="20000"/>
              </a:spcBef>
              <a:buFont typeface="Arial" panose="020B0604020202020204" pitchFamily="34" charset="0"/>
              <a:buChar char="–"/>
            </a:pPr>
            <a:r>
              <a:rPr lang="en" altLang="zh-CN" sz="1800" dirty="0" err="1">
                <a:latin typeface="Times New Roman" panose="02020603050405020304" pitchFamily="18" charset="0"/>
                <a:ea typeface="微软雅黑" panose="020B0503020204020204" pitchFamily="34" charset="-122"/>
                <a:cs typeface="Times New Roman" panose="02020603050405020304" pitchFamily="18" charset="0"/>
              </a:rPr>
              <a:t>APIServer</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：提供了资源的增、删、改、查等操作的唯一入口，并提供认证、授权、访问控制、</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API</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注册和发现等机制</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 altLang="zh-CN" sz="1800" dirty="0">
                <a:latin typeface="Times New Roman" panose="02020603050405020304" pitchFamily="18" charset="0"/>
                <a:ea typeface="微软雅黑" panose="020B0503020204020204" pitchFamily="34" charset="-122"/>
                <a:cs typeface="Times New Roman" panose="02020603050405020304" pitchFamily="18" charset="0"/>
              </a:rPr>
              <a:t>Scheduler</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：负责资源的调度策略（</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Pod</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调度），能够按照预设的策略把</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pod</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调度到相应的节点上</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 altLang="zh-CN" sz="1800" dirty="0">
                <a:latin typeface="Times New Roman" panose="02020603050405020304" pitchFamily="18" charset="0"/>
                <a:ea typeface="微软雅黑" panose="020B0503020204020204" pitchFamily="34" charset="-122"/>
                <a:cs typeface="Times New Roman" panose="02020603050405020304" pitchFamily="18" charset="0"/>
              </a:rPr>
              <a:t>Controller</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：负责维护集群的状态，检查</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pod</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的健康状态，比如程序部署安排，故障检测，自动扩展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 altLang="zh-CN" sz="1800" dirty="0" err="1">
                <a:latin typeface="Times New Roman" panose="02020603050405020304" pitchFamily="18" charset="0"/>
                <a:ea typeface="微软雅黑" panose="020B0503020204020204" pitchFamily="34" charset="-122"/>
                <a:cs typeface="Times New Roman" panose="02020603050405020304" pitchFamily="18" charset="0"/>
              </a:rPr>
              <a:t>Etcd</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：保存了整个集群的状态</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457200" lvl="1" indent="0">
              <a:lnSpc>
                <a:spcPct val="120000"/>
              </a:lnSpc>
              <a:spcBef>
                <a:spcPct val="20000"/>
              </a:spcBef>
            </a:pP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39524E36-FE24-324F-9569-DD902FE4DA67}"/>
              </a:ext>
            </a:extLst>
          </p:cNvPr>
          <p:cNvSpPr txBox="1"/>
          <p:nvPr/>
        </p:nvSpPr>
        <p:spPr>
          <a:xfrm>
            <a:off x="0" y="557521"/>
            <a:ext cx="9144000" cy="584775"/>
          </a:xfrm>
          <a:prstGeom prst="rect">
            <a:avLst/>
          </a:prstGeom>
          <a:noFill/>
        </p:spPr>
        <p:txBody>
          <a:bodyPr wrap="square" rtlCol="0">
            <a:spAutoFit/>
          </a:bodyPr>
          <a:lstStyle/>
          <a:p>
            <a:pPr algn="ctr"/>
            <a:r>
              <a:rPr lang="en" altLang="zh-CN" sz="3200" dirty="0">
                <a:solidFill>
                  <a:srgbClr val="0000FF"/>
                </a:solidFill>
                <a:latin typeface="微软雅黑" panose="020B0503020204020204" pitchFamily="34" charset="-122"/>
                <a:ea typeface="微软雅黑" panose="020B0503020204020204" pitchFamily="34" charset="-122"/>
              </a:rPr>
              <a:t>Kubernetes</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5330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16</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08234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专题 </a:t>
            </a:r>
            <a:r>
              <a:rPr lang="en-US" altLang="zh-CN" dirty="0">
                <a:solidFill>
                  <a:schemeClr val="bg1"/>
                </a:solidFill>
                <a:latin typeface="微软雅黑" panose="020B0503020204020204" pitchFamily="34" charset="-122"/>
                <a:ea typeface="微软雅黑" panose="020B0503020204020204" pitchFamily="34" charset="-122"/>
              </a:rPr>
              <a:t>k8s</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 name="TextBox 8">
            <a:extLst>
              <a:ext uri="{FF2B5EF4-FFF2-40B4-BE49-F238E27FC236}">
                <a16:creationId xmlns:a16="http://schemas.microsoft.com/office/drawing/2014/main" id="{0EAD5198-935F-4924-8A35-05B73B202DE9}"/>
              </a:ext>
            </a:extLst>
          </p:cNvPr>
          <p:cNvSpPr txBox="1">
            <a:spLocks noChangeArrowheads="1"/>
          </p:cNvSpPr>
          <p:nvPr/>
        </p:nvSpPr>
        <p:spPr bwMode="auto">
          <a:xfrm>
            <a:off x="179512" y="1196752"/>
            <a:ext cx="8712968" cy="3368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Font typeface="Wingdings" panose="05000000000000000000" pitchFamily="2" charset="2"/>
              <a:buChar char="n"/>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Master </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主节点</a:t>
            </a:r>
          </a:p>
          <a:p>
            <a:pPr lvl="1">
              <a:lnSpc>
                <a:spcPct val="120000"/>
              </a:lnSpc>
              <a:spcBef>
                <a:spcPct val="20000"/>
              </a:spcBef>
              <a:buFont typeface="Arial" panose="020B0604020202020204" pitchFamily="34" charset="0"/>
              <a:buChar char="–"/>
            </a:pPr>
            <a:r>
              <a:rPr lang="en" altLang="zh-CN" sz="1800" dirty="0" err="1">
                <a:latin typeface="Times New Roman" panose="02020603050405020304" pitchFamily="18" charset="0"/>
                <a:ea typeface="微软雅黑" panose="020B0503020204020204" pitchFamily="34" charset="-122"/>
                <a:cs typeface="Times New Roman" panose="02020603050405020304" pitchFamily="18" charset="0"/>
              </a:rPr>
              <a:t>APIServer</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：提供了资源的增、删、改、查等操作的唯一入口，并提供认证、授权、访问控制、</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API</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注册和发现等机制</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 altLang="zh-CN" sz="1800" dirty="0">
                <a:latin typeface="Times New Roman" panose="02020603050405020304" pitchFamily="18" charset="0"/>
                <a:ea typeface="微软雅黑" panose="020B0503020204020204" pitchFamily="34" charset="-122"/>
                <a:cs typeface="Times New Roman" panose="02020603050405020304" pitchFamily="18" charset="0"/>
              </a:rPr>
              <a:t>Scheduler</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：负责资源的调度策略（</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Pod</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调度），能够按照预设的策略把</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pod</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调度到相应的节点上</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 altLang="zh-CN" sz="1800" dirty="0">
                <a:latin typeface="Times New Roman" panose="02020603050405020304" pitchFamily="18" charset="0"/>
                <a:ea typeface="微软雅黑" panose="020B0503020204020204" pitchFamily="34" charset="-122"/>
                <a:cs typeface="Times New Roman" panose="02020603050405020304" pitchFamily="18" charset="0"/>
              </a:rPr>
              <a:t>Controller</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：负责维护集群的状态，检查</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pod</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的健康状态，比如程序部署安排，故障检测，自动扩展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 altLang="zh-CN" sz="1800" dirty="0" err="1">
                <a:latin typeface="Times New Roman" panose="02020603050405020304" pitchFamily="18" charset="0"/>
                <a:ea typeface="微软雅黑" panose="020B0503020204020204" pitchFamily="34" charset="-122"/>
                <a:cs typeface="Times New Roman" panose="02020603050405020304" pitchFamily="18" charset="0"/>
              </a:rPr>
              <a:t>Etcd</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：保存了整个集群的状态</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457200" lvl="1" indent="0">
              <a:lnSpc>
                <a:spcPct val="120000"/>
              </a:lnSpc>
              <a:spcBef>
                <a:spcPct val="20000"/>
              </a:spcBef>
            </a:pP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39524E36-FE24-324F-9569-DD902FE4DA67}"/>
              </a:ext>
            </a:extLst>
          </p:cNvPr>
          <p:cNvSpPr txBox="1"/>
          <p:nvPr/>
        </p:nvSpPr>
        <p:spPr>
          <a:xfrm>
            <a:off x="0" y="557521"/>
            <a:ext cx="9144000" cy="584775"/>
          </a:xfrm>
          <a:prstGeom prst="rect">
            <a:avLst/>
          </a:prstGeom>
          <a:noFill/>
        </p:spPr>
        <p:txBody>
          <a:bodyPr wrap="square" rtlCol="0">
            <a:spAutoFit/>
          </a:bodyPr>
          <a:lstStyle/>
          <a:p>
            <a:pPr algn="ctr"/>
            <a:r>
              <a:rPr lang="en" altLang="zh-CN" sz="3200" dirty="0">
                <a:solidFill>
                  <a:srgbClr val="0000FF"/>
                </a:solidFill>
                <a:latin typeface="微软雅黑" panose="020B0503020204020204" pitchFamily="34" charset="-122"/>
                <a:ea typeface="微软雅黑" panose="020B0503020204020204" pitchFamily="34" charset="-122"/>
              </a:rPr>
              <a:t>Kubernetes</a:t>
            </a:r>
            <a:endParaRPr lang="zh-CN" altLang="en-US" sz="3200" dirty="0">
              <a:solidFill>
                <a:srgbClr val="0000FF"/>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97D77F96-F9EA-1946-85AC-D5A0504BAEC9}"/>
              </a:ext>
            </a:extLst>
          </p:cNvPr>
          <p:cNvPicPr>
            <a:picLocks noChangeAspect="1"/>
          </p:cNvPicPr>
          <p:nvPr/>
        </p:nvPicPr>
        <p:blipFill>
          <a:blip r:embed="rId3"/>
          <a:stretch>
            <a:fillRect/>
          </a:stretch>
        </p:blipFill>
        <p:spPr>
          <a:xfrm>
            <a:off x="-36512" y="1692667"/>
            <a:ext cx="9144000" cy="4782830"/>
          </a:xfrm>
          <a:prstGeom prst="rect">
            <a:avLst/>
          </a:prstGeom>
        </p:spPr>
      </p:pic>
    </p:spTree>
    <p:extLst>
      <p:ext uri="{BB962C8B-B14F-4D97-AF65-F5344CB8AC3E}">
        <p14:creationId xmlns:p14="http://schemas.microsoft.com/office/powerpoint/2010/main" val="3298056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17</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08234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专题 </a:t>
            </a:r>
            <a:r>
              <a:rPr lang="en-US" altLang="zh-CN" dirty="0">
                <a:solidFill>
                  <a:schemeClr val="bg1"/>
                </a:solidFill>
                <a:latin typeface="微软雅黑" panose="020B0503020204020204" pitchFamily="34" charset="-122"/>
                <a:ea typeface="微软雅黑" panose="020B0503020204020204" pitchFamily="34" charset="-122"/>
              </a:rPr>
              <a:t>k8s</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 name="TextBox 8">
            <a:extLst>
              <a:ext uri="{FF2B5EF4-FFF2-40B4-BE49-F238E27FC236}">
                <a16:creationId xmlns:a16="http://schemas.microsoft.com/office/drawing/2014/main" id="{0EAD5198-935F-4924-8A35-05B73B202DE9}"/>
              </a:ext>
            </a:extLst>
          </p:cNvPr>
          <p:cNvSpPr txBox="1">
            <a:spLocks noChangeArrowheads="1"/>
          </p:cNvSpPr>
          <p:nvPr/>
        </p:nvSpPr>
        <p:spPr bwMode="auto">
          <a:xfrm>
            <a:off x="179512" y="1196752"/>
            <a:ext cx="3744416" cy="4920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微服务</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—Service</a:t>
            </a:r>
            <a:endParaRPr lang="en"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一个 </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K8S Service</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是一系列</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pod</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的逻辑集合的抽象，同时它是访问这些</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pod</a:t>
            </a:r>
            <a:r>
              <a:rPr lang="zh-CN" altLang="en" sz="1800" b="0" dirty="0">
                <a:latin typeface="Times New Roman" panose="02020603050405020304" pitchFamily="18" charset="0"/>
                <a:ea typeface="微软雅黑" panose="020B0503020204020204" pitchFamily="34" charset="-122"/>
                <a:cs typeface="Times New Roman" panose="02020603050405020304" pitchFamily="18" charset="0"/>
              </a:rPr>
              <a:t>集合</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的一个策略，有时候也被称为微服务。</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Service</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通过</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Label</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 </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Selector</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Pod</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建立关联关系，并由</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Service</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决定将访问转向到后端的哪个</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pod</a:t>
            </a:r>
            <a:r>
              <a:rPr lang="zh-CN" altLang="en" sz="1800" b="0" dirty="0">
                <a:latin typeface="Times New Roman" panose="02020603050405020304" pitchFamily="18" charset="0"/>
                <a:ea typeface="微软雅黑" panose="020B0503020204020204" pitchFamily="34" charset="-122"/>
                <a:cs typeface="Times New Roman" panose="02020603050405020304" pitchFamily="18" charset="0"/>
              </a:rPr>
              <a:t>。</a:t>
            </a:r>
          </a:p>
          <a:p>
            <a:pPr lvl="1">
              <a:lnSpc>
                <a:spcPct val="120000"/>
              </a:lnSpc>
              <a:spcBef>
                <a:spcPct val="20000"/>
              </a:spcBef>
              <a:buFont typeface="Arial" panose="020B0604020202020204" pitchFamily="34" charset="0"/>
              <a:buChar char="–"/>
            </a:pP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Service</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被创建后，系统自动创建一个同名的</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endpoints</a:t>
            </a:r>
            <a:r>
              <a:rPr lang="zh-CN" altLang="e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该对象包含</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pod</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a:t>
            </a:r>
            <a:r>
              <a:rPr lang="en" altLang="zh-CN" sz="1800" b="0" dirty="0" err="1">
                <a:latin typeface="Times New Roman" panose="02020603050405020304" pitchFamily="18" charset="0"/>
                <a:ea typeface="微软雅黑" panose="020B0503020204020204" pitchFamily="34" charset="-122"/>
                <a:cs typeface="Times New Roman" panose="02020603050405020304" pitchFamily="18" charset="0"/>
              </a:rPr>
              <a:t>ip</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地址和端口号集合。</a:t>
            </a:r>
          </a:p>
        </p:txBody>
      </p:sp>
      <p:sp>
        <p:nvSpPr>
          <p:cNvPr id="8" name="文本框 7">
            <a:extLst>
              <a:ext uri="{FF2B5EF4-FFF2-40B4-BE49-F238E27FC236}">
                <a16:creationId xmlns:a16="http://schemas.microsoft.com/office/drawing/2014/main" id="{39524E36-FE24-324F-9569-DD902FE4DA67}"/>
              </a:ext>
            </a:extLst>
          </p:cNvPr>
          <p:cNvSpPr txBox="1"/>
          <p:nvPr/>
        </p:nvSpPr>
        <p:spPr>
          <a:xfrm>
            <a:off x="0" y="557521"/>
            <a:ext cx="9144000" cy="584775"/>
          </a:xfrm>
          <a:prstGeom prst="rect">
            <a:avLst/>
          </a:prstGeom>
          <a:noFill/>
        </p:spPr>
        <p:txBody>
          <a:bodyPr wrap="square" rtlCol="0">
            <a:spAutoFit/>
          </a:bodyPr>
          <a:lstStyle/>
          <a:p>
            <a:pPr algn="ctr"/>
            <a:r>
              <a:rPr lang="en" altLang="zh-CN" sz="3200" dirty="0">
                <a:solidFill>
                  <a:srgbClr val="0000FF"/>
                </a:solidFill>
                <a:latin typeface="微软雅黑" panose="020B0503020204020204" pitchFamily="34" charset="-122"/>
                <a:ea typeface="微软雅黑" panose="020B0503020204020204" pitchFamily="34" charset="-122"/>
              </a:rPr>
              <a:t>Kubernetes</a:t>
            </a:r>
            <a:endParaRPr lang="zh-CN" altLang="en-US" sz="3200" dirty="0">
              <a:solidFill>
                <a:srgbClr val="0000FF"/>
              </a:solidFill>
              <a:latin typeface="微软雅黑" panose="020B0503020204020204" pitchFamily="34" charset="-122"/>
              <a:ea typeface="微软雅黑" panose="020B0503020204020204" pitchFamily="34" charset="-122"/>
            </a:endParaRPr>
          </a:p>
        </p:txBody>
      </p:sp>
      <p:grpSp>
        <p:nvGrpSpPr>
          <p:cNvPr id="5" name="组合 4">
            <a:extLst>
              <a:ext uri="{FF2B5EF4-FFF2-40B4-BE49-F238E27FC236}">
                <a16:creationId xmlns:a16="http://schemas.microsoft.com/office/drawing/2014/main" id="{C8504B0D-E75B-E34A-BF66-CD0FB29AD177}"/>
              </a:ext>
            </a:extLst>
          </p:cNvPr>
          <p:cNvGrpSpPr/>
          <p:nvPr/>
        </p:nvGrpSpPr>
        <p:grpSpPr>
          <a:xfrm>
            <a:off x="3923928" y="1475357"/>
            <a:ext cx="5131212" cy="4823247"/>
            <a:chOff x="4012788" y="1475357"/>
            <a:chExt cx="5131212" cy="4823247"/>
          </a:xfrm>
        </p:grpSpPr>
        <p:pic>
          <p:nvPicPr>
            <p:cNvPr id="3" name="图片 2">
              <a:extLst>
                <a:ext uri="{FF2B5EF4-FFF2-40B4-BE49-F238E27FC236}">
                  <a16:creationId xmlns:a16="http://schemas.microsoft.com/office/drawing/2014/main" id="{4FB0F9A9-A037-DC45-ADE8-DCEBFA40AD94}"/>
                </a:ext>
              </a:extLst>
            </p:cNvPr>
            <p:cNvPicPr>
              <a:picLocks noChangeAspect="1"/>
            </p:cNvPicPr>
            <p:nvPr/>
          </p:nvPicPr>
          <p:blipFill>
            <a:blip r:embed="rId3"/>
            <a:stretch>
              <a:fillRect/>
            </a:stretch>
          </p:blipFill>
          <p:spPr>
            <a:xfrm>
              <a:off x="4051300" y="1625004"/>
              <a:ext cx="5092700" cy="4673600"/>
            </a:xfrm>
            <a:prstGeom prst="rect">
              <a:avLst/>
            </a:prstGeom>
          </p:spPr>
        </p:pic>
        <p:pic>
          <p:nvPicPr>
            <p:cNvPr id="4" name="图片 3">
              <a:extLst>
                <a:ext uri="{FF2B5EF4-FFF2-40B4-BE49-F238E27FC236}">
                  <a16:creationId xmlns:a16="http://schemas.microsoft.com/office/drawing/2014/main" id="{4582C3F6-9DD8-8249-B6A4-98E6F6670012}"/>
                </a:ext>
              </a:extLst>
            </p:cNvPr>
            <p:cNvPicPr>
              <a:picLocks noChangeAspect="1"/>
            </p:cNvPicPr>
            <p:nvPr/>
          </p:nvPicPr>
          <p:blipFill>
            <a:blip r:embed="rId4"/>
            <a:stretch>
              <a:fillRect/>
            </a:stretch>
          </p:blipFill>
          <p:spPr>
            <a:xfrm>
              <a:off x="4012788" y="1475357"/>
              <a:ext cx="711200" cy="2889747"/>
            </a:xfrm>
            <a:prstGeom prst="rect">
              <a:avLst/>
            </a:prstGeom>
          </p:spPr>
        </p:pic>
      </p:grpSp>
    </p:spTree>
    <p:extLst>
      <p:ext uri="{BB962C8B-B14F-4D97-AF65-F5344CB8AC3E}">
        <p14:creationId xmlns:p14="http://schemas.microsoft.com/office/powerpoint/2010/main" val="3041156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18</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08234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专题 </a:t>
            </a:r>
            <a:r>
              <a:rPr lang="en-US" altLang="zh-CN" dirty="0">
                <a:solidFill>
                  <a:schemeClr val="bg1"/>
                </a:solidFill>
                <a:latin typeface="微软雅黑" panose="020B0503020204020204" pitchFamily="34" charset="-122"/>
                <a:ea typeface="微软雅黑" panose="020B0503020204020204" pitchFamily="34" charset="-122"/>
              </a:rPr>
              <a:t>k8s</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 name="TextBox 8">
            <a:extLst>
              <a:ext uri="{FF2B5EF4-FFF2-40B4-BE49-F238E27FC236}">
                <a16:creationId xmlns:a16="http://schemas.microsoft.com/office/drawing/2014/main" id="{0EAD5198-935F-4924-8A35-05B73B202DE9}"/>
              </a:ext>
            </a:extLst>
          </p:cNvPr>
          <p:cNvSpPr txBox="1">
            <a:spLocks noChangeArrowheads="1"/>
          </p:cNvSpPr>
          <p:nvPr/>
        </p:nvSpPr>
        <p:spPr bwMode="auto">
          <a:xfrm>
            <a:off x="179512" y="1196752"/>
            <a:ext cx="3744416" cy="2926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微服务</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—Service</a:t>
            </a:r>
            <a:endParaRPr lang="en"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Service</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对外是为一个访问入口（</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IP</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），请求通过负载均衡转发后端</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Pod</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中的容器。</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Service</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通过</a:t>
            </a:r>
            <a:r>
              <a:rPr lang="en" altLang="zh-CN" sz="1800" b="0" dirty="0" err="1">
                <a:latin typeface="Times New Roman" panose="02020603050405020304" pitchFamily="18" charset="0"/>
                <a:ea typeface="微软雅黑" panose="020B0503020204020204" pitchFamily="34" charset="-122"/>
                <a:cs typeface="Times New Roman" panose="02020603050405020304" pitchFamily="18" charset="0"/>
              </a:rPr>
              <a:t>LableSelector</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选择一组</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Pod</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提供服务。</a:t>
            </a:r>
            <a:endParaRPr lang="en"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负载均衡是由</a:t>
            </a:r>
            <a:r>
              <a:rPr lang="en" altLang="zh-CN" sz="1800" b="0" dirty="0" err="1">
                <a:latin typeface="Times New Roman" panose="02020603050405020304" pitchFamily="18" charset="0"/>
                <a:ea typeface="微软雅黑" panose="020B0503020204020204" pitchFamily="34" charset="-122"/>
                <a:cs typeface="Times New Roman" panose="02020603050405020304" pitchFamily="18" charset="0"/>
              </a:rPr>
              <a:t>Kube</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-proxy</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实现的</a:t>
            </a:r>
          </a:p>
        </p:txBody>
      </p:sp>
      <p:sp>
        <p:nvSpPr>
          <p:cNvPr id="8" name="文本框 7">
            <a:extLst>
              <a:ext uri="{FF2B5EF4-FFF2-40B4-BE49-F238E27FC236}">
                <a16:creationId xmlns:a16="http://schemas.microsoft.com/office/drawing/2014/main" id="{39524E36-FE24-324F-9569-DD902FE4DA67}"/>
              </a:ext>
            </a:extLst>
          </p:cNvPr>
          <p:cNvSpPr txBox="1"/>
          <p:nvPr/>
        </p:nvSpPr>
        <p:spPr>
          <a:xfrm>
            <a:off x="0" y="557521"/>
            <a:ext cx="9144000" cy="584775"/>
          </a:xfrm>
          <a:prstGeom prst="rect">
            <a:avLst/>
          </a:prstGeom>
          <a:noFill/>
        </p:spPr>
        <p:txBody>
          <a:bodyPr wrap="square" rtlCol="0">
            <a:spAutoFit/>
          </a:bodyPr>
          <a:lstStyle/>
          <a:p>
            <a:pPr algn="ctr"/>
            <a:r>
              <a:rPr lang="en" altLang="zh-CN" sz="3200" dirty="0">
                <a:solidFill>
                  <a:srgbClr val="0000FF"/>
                </a:solidFill>
                <a:latin typeface="微软雅黑" panose="020B0503020204020204" pitchFamily="34" charset="-122"/>
                <a:ea typeface="微软雅黑" panose="020B0503020204020204" pitchFamily="34" charset="-122"/>
              </a:rPr>
              <a:t>Kubernetes</a:t>
            </a:r>
            <a:endParaRPr lang="zh-CN" altLang="en-US" sz="3200" dirty="0">
              <a:solidFill>
                <a:srgbClr val="0000FF"/>
              </a:solidFill>
              <a:latin typeface="微软雅黑" panose="020B0503020204020204" pitchFamily="34" charset="-122"/>
              <a:ea typeface="微软雅黑" panose="020B0503020204020204" pitchFamily="34" charset="-122"/>
            </a:endParaRPr>
          </a:p>
        </p:txBody>
      </p:sp>
      <p:grpSp>
        <p:nvGrpSpPr>
          <p:cNvPr id="5" name="组合 4">
            <a:extLst>
              <a:ext uri="{FF2B5EF4-FFF2-40B4-BE49-F238E27FC236}">
                <a16:creationId xmlns:a16="http://schemas.microsoft.com/office/drawing/2014/main" id="{C8504B0D-E75B-E34A-BF66-CD0FB29AD177}"/>
              </a:ext>
            </a:extLst>
          </p:cNvPr>
          <p:cNvGrpSpPr/>
          <p:nvPr/>
        </p:nvGrpSpPr>
        <p:grpSpPr>
          <a:xfrm>
            <a:off x="3923928" y="1475357"/>
            <a:ext cx="5131212" cy="4823247"/>
            <a:chOff x="4012788" y="1475357"/>
            <a:chExt cx="5131212" cy="4823247"/>
          </a:xfrm>
        </p:grpSpPr>
        <p:pic>
          <p:nvPicPr>
            <p:cNvPr id="3" name="图片 2">
              <a:extLst>
                <a:ext uri="{FF2B5EF4-FFF2-40B4-BE49-F238E27FC236}">
                  <a16:creationId xmlns:a16="http://schemas.microsoft.com/office/drawing/2014/main" id="{4FB0F9A9-A037-DC45-ADE8-DCEBFA40AD94}"/>
                </a:ext>
              </a:extLst>
            </p:cNvPr>
            <p:cNvPicPr>
              <a:picLocks noChangeAspect="1"/>
            </p:cNvPicPr>
            <p:nvPr/>
          </p:nvPicPr>
          <p:blipFill>
            <a:blip r:embed="rId3"/>
            <a:stretch>
              <a:fillRect/>
            </a:stretch>
          </p:blipFill>
          <p:spPr>
            <a:xfrm>
              <a:off x="4051300" y="1625004"/>
              <a:ext cx="5092700" cy="4673600"/>
            </a:xfrm>
            <a:prstGeom prst="rect">
              <a:avLst/>
            </a:prstGeom>
          </p:spPr>
        </p:pic>
        <p:pic>
          <p:nvPicPr>
            <p:cNvPr id="4" name="图片 3">
              <a:extLst>
                <a:ext uri="{FF2B5EF4-FFF2-40B4-BE49-F238E27FC236}">
                  <a16:creationId xmlns:a16="http://schemas.microsoft.com/office/drawing/2014/main" id="{4582C3F6-9DD8-8249-B6A4-98E6F6670012}"/>
                </a:ext>
              </a:extLst>
            </p:cNvPr>
            <p:cNvPicPr>
              <a:picLocks noChangeAspect="1"/>
            </p:cNvPicPr>
            <p:nvPr/>
          </p:nvPicPr>
          <p:blipFill>
            <a:blip r:embed="rId4"/>
            <a:stretch>
              <a:fillRect/>
            </a:stretch>
          </p:blipFill>
          <p:spPr>
            <a:xfrm>
              <a:off x="4012788" y="1475357"/>
              <a:ext cx="711200" cy="2889747"/>
            </a:xfrm>
            <a:prstGeom prst="rect">
              <a:avLst/>
            </a:prstGeom>
          </p:spPr>
        </p:pic>
      </p:grpSp>
    </p:spTree>
    <p:extLst>
      <p:ext uri="{BB962C8B-B14F-4D97-AF65-F5344CB8AC3E}">
        <p14:creationId xmlns:p14="http://schemas.microsoft.com/office/powerpoint/2010/main" val="4039649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19</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08234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专题 </a:t>
            </a:r>
            <a:r>
              <a:rPr lang="en-US" altLang="zh-CN" dirty="0">
                <a:solidFill>
                  <a:schemeClr val="bg1"/>
                </a:solidFill>
                <a:latin typeface="微软雅黑" panose="020B0503020204020204" pitchFamily="34" charset="-122"/>
                <a:ea typeface="微软雅黑" panose="020B0503020204020204" pitchFamily="34" charset="-122"/>
              </a:rPr>
              <a:t>k8s</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 name="TextBox 8">
            <a:extLst>
              <a:ext uri="{FF2B5EF4-FFF2-40B4-BE49-F238E27FC236}">
                <a16:creationId xmlns:a16="http://schemas.microsoft.com/office/drawing/2014/main" id="{0EAD5198-935F-4924-8A35-05B73B202DE9}"/>
              </a:ext>
            </a:extLst>
          </p:cNvPr>
          <p:cNvSpPr txBox="1">
            <a:spLocks noChangeArrowheads="1"/>
          </p:cNvSpPr>
          <p:nvPr/>
        </p:nvSpPr>
        <p:spPr bwMode="auto">
          <a:xfrm>
            <a:off x="179512" y="1196752"/>
            <a:ext cx="8712968" cy="3701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Font typeface="Wingdings" panose="05000000000000000000" pitchFamily="2" charset="2"/>
              <a:buChar char="n"/>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K8s</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Docker</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 Docker</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是用于构建、分发、运行容器的平台和工具。</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 K8S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是一个使用 </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Docker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容器进行编排的系统，主要围绕 </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pods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进行工作。 </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Pods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 </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k8s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生态中最小的调度单位，可以包含一个或多个容器。</a:t>
            </a: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K8S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使用</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Docker</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进行编排，也可以使用其他容器管理工具，例如：</a:t>
            </a:r>
            <a:r>
              <a:rPr lang="en-US" altLang="zh-CN" sz="1800" b="0" dirty="0" err="1">
                <a:latin typeface="Times New Roman" panose="02020603050405020304" pitchFamily="18" charset="0"/>
                <a:ea typeface="微软雅黑" panose="020B0503020204020204" pitchFamily="34" charset="-122"/>
                <a:cs typeface="Times New Roman" panose="02020603050405020304" pitchFamily="18" charset="0"/>
              </a:rPr>
              <a:t>RunC</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err="1">
                <a:latin typeface="Times New Roman" panose="02020603050405020304" pitchFamily="18" charset="0"/>
                <a:ea typeface="微软雅黑" panose="020B0503020204020204" pitchFamily="34" charset="-122"/>
                <a:cs typeface="Times New Roman" panose="02020603050405020304" pitchFamily="18" charset="0"/>
              </a:rPr>
              <a:t>Containerted</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等。</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这两种技术在今天的软件环境中都扮演着重要的角色。</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Docker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容器改进了开发过程，</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Kubernetes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容器编排改进了部署过程。</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团队可以利用这些技术的强大功能构建更强大的持续集成和持续交付（</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CI/CD</a:t>
            </a:r>
            <a:r>
              <a:rPr lang="zh-CN" altLang="e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管道，以实现更快，更可靠的软件开发周期。</a:t>
            </a:r>
          </a:p>
        </p:txBody>
      </p:sp>
      <p:sp>
        <p:nvSpPr>
          <p:cNvPr id="8" name="文本框 7">
            <a:extLst>
              <a:ext uri="{FF2B5EF4-FFF2-40B4-BE49-F238E27FC236}">
                <a16:creationId xmlns:a16="http://schemas.microsoft.com/office/drawing/2014/main" id="{39524E36-FE24-324F-9569-DD902FE4DA67}"/>
              </a:ext>
            </a:extLst>
          </p:cNvPr>
          <p:cNvSpPr txBox="1"/>
          <p:nvPr/>
        </p:nvSpPr>
        <p:spPr>
          <a:xfrm>
            <a:off x="0" y="557521"/>
            <a:ext cx="9144000" cy="584775"/>
          </a:xfrm>
          <a:prstGeom prst="rect">
            <a:avLst/>
          </a:prstGeom>
          <a:noFill/>
        </p:spPr>
        <p:txBody>
          <a:bodyPr wrap="square" rtlCol="0">
            <a:spAutoFit/>
          </a:bodyPr>
          <a:lstStyle/>
          <a:p>
            <a:pPr algn="ctr"/>
            <a:r>
              <a:rPr lang="en" altLang="zh-CN" sz="3200" dirty="0">
                <a:solidFill>
                  <a:srgbClr val="0000FF"/>
                </a:solidFill>
                <a:latin typeface="微软雅黑" panose="020B0503020204020204" pitchFamily="34" charset="-122"/>
                <a:ea typeface="微软雅黑" panose="020B0503020204020204" pitchFamily="34" charset="-122"/>
              </a:rPr>
              <a:t>Kubernetes</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8798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Docker Compose</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08234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专题 </a:t>
            </a:r>
            <a:r>
              <a:rPr lang="en-US" altLang="zh-CN" dirty="0">
                <a:solidFill>
                  <a:schemeClr val="bg1"/>
                </a:solidFill>
                <a:latin typeface="微软雅黑" panose="020B0503020204020204" pitchFamily="34" charset="-122"/>
                <a:ea typeface="微软雅黑" panose="020B0503020204020204" pitchFamily="34" charset="-122"/>
              </a:rPr>
              <a:t>k8s</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 name="TextBox 8">
            <a:extLst>
              <a:ext uri="{FF2B5EF4-FFF2-40B4-BE49-F238E27FC236}">
                <a16:creationId xmlns:a16="http://schemas.microsoft.com/office/drawing/2014/main" id="{0EAD5198-935F-4924-8A35-05B73B202DE9}"/>
              </a:ext>
            </a:extLst>
          </p:cNvPr>
          <p:cNvSpPr txBox="1">
            <a:spLocks noChangeArrowheads="1"/>
          </p:cNvSpPr>
          <p:nvPr/>
        </p:nvSpPr>
        <p:spPr bwMode="auto">
          <a:xfrm>
            <a:off x="179512" y="1196752"/>
            <a:ext cx="8712968" cy="1983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Font typeface="Wingdings" panose="05000000000000000000" pitchFamily="2" charset="2"/>
              <a:buChar char="n"/>
            </a:pPr>
            <a:r>
              <a:rPr lang="en"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Docker Compose</a:t>
            </a:r>
          </a:p>
          <a:p>
            <a:pPr lvl="1">
              <a:lnSpc>
                <a:spcPct val="120000"/>
              </a:lnSpc>
              <a:spcBef>
                <a:spcPct val="20000"/>
              </a:spcBef>
              <a:buFont typeface="Arial" panose="020B0604020202020204" pitchFamily="34" charset="0"/>
              <a:buChar char="–"/>
            </a:pP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Compose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是用于定义和运行多容器 </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Docker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应用程序的</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单机</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编排工具</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通过 </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Compose</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，使用 </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YML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文件来配置应用程序需要的所有服务</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然后使用一个命令，就可以从 </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YML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文件配置中创建并启动所有服务</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组合 2">
            <a:extLst>
              <a:ext uri="{FF2B5EF4-FFF2-40B4-BE49-F238E27FC236}">
                <a16:creationId xmlns:a16="http://schemas.microsoft.com/office/drawing/2014/main" id="{27EE64A7-5003-084A-9749-1CCF8BDCB293}"/>
              </a:ext>
            </a:extLst>
          </p:cNvPr>
          <p:cNvGrpSpPr/>
          <p:nvPr/>
        </p:nvGrpSpPr>
        <p:grpSpPr>
          <a:xfrm>
            <a:off x="2202553" y="3068960"/>
            <a:ext cx="4601695" cy="3456384"/>
            <a:chOff x="2202553" y="3068960"/>
            <a:chExt cx="4601695" cy="3456384"/>
          </a:xfrm>
        </p:grpSpPr>
        <p:pic>
          <p:nvPicPr>
            <p:cNvPr id="1026" name="Picture 2" descr="Docker(四)：Docker 三剑客之 Docker Compose_java">
              <a:extLst>
                <a:ext uri="{FF2B5EF4-FFF2-40B4-BE49-F238E27FC236}">
                  <a16:creationId xmlns:a16="http://schemas.microsoft.com/office/drawing/2014/main" id="{D6A7F66D-D035-0942-B9F2-2CC5AC4519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2553" y="3068960"/>
              <a:ext cx="4601695" cy="3456384"/>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a:extLst>
                <a:ext uri="{FF2B5EF4-FFF2-40B4-BE49-F238E27FC236}">
                  <a16:creationId xmlns:a16="http://schemas.microsoft.com/office/drawing/2014/main" id="{6E20BB6E-D44B-5C41-813A-4C24A84E0AAE}"/>
                </a:ext>
              </a:extLst>
            </p:cNvPr>
            <p:cNvPicPr>
              <a:picLocks noChangeAspect="1"/>
            </p:cNvPicPr>
            <p:nvPr/>
          </p:nvPicPr>
          <p:blipFill>
            <a:blip r:embed="rId4"/>
            <a:stretch>
              <a:fillRect/>
            </a:stretch>
          </p:blipFill>
          <p:spPr>
            <a:xfrm>
              <a:off x="5646241" y="5801444"/>
              <a:ext cx="1155700" cy="723900"/>
            </a:xfrm>
            <a:prstGeom prst="rect">
              <a:avLst/>
            </a:prstGeom>
          </p:spPr>
        </p:pic>
      </p:grpSp>
    </p:spTree>
    <p:extLst>
      <p:ext uri="{BB962C8B-B14F-4D97-AF65-F5344CB8AC3E}">
        <p14:creationId xmlns:p14="http://schemas.microsoft.com/office/powerpoint/2010/main" val="1792399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08234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专题 </a:t>
            </a:r>
            <a:r>
              <a:rPr lang="en-US" altLang="zh-CN" dirty="0">
                <a:solidFill>
                  <a:schemeClr val="bg1"/>
                </a:solidFill>
                <a:latin typeface="微软雅黑" panose="020B0503020204020204" pitchFamily="34" charset="-122"/>
                <a:ea typeface="微软雅黑" panose="020B0503020204020204" pitchFamily="34" charset="-122"/>
              </a:rPr>
              <a:t>k8s</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 name="TextBox 8">
            <a:extLst>
              <a:ext uri="{FF2B5EF4-FFF2-40B4-BE49-F238E27FC236}">
                <a16:creationId xmlns:a16="http://schemas.microsoft.com/office/drawing/2014/main" id="{0EAD5198-935F-4924-8A35-05B73B202DE9}"/>
              </a:ext>
            </a:extLst>
          </p:cNvPr>
          <p:cNvSpPr txBox="1">
            <a:spLocks noChangeArrowheads="1"/>
          </p:cNvSpPr>
          <p:nvPr/>
        </p:nvSpPr>
        <p:spPr bwMode="auto">
          <a:xfrm>
            <a:off x="179512" y="1196752"/>
            <a:ext cx="8712968" cy="2689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Font typeface="Wingdings" panose="05000000000000000000" pitchFamily="2" charset="2"/>
              <a:buChar char="n"/>
            </a:pPr>
            <a:r>
              <a:rPr lang="en"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Compose</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两个重要概念</a:t>
            </a:r>
            <a:endParaRPr lang="en"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服务 </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service) </a:t>
            </a:r>
            <a:r>
              <a:rPr lang="zh-CN" altLang="e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一个应用的容器，实际上可以包括若干运行相同镜像的容器实例。</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项目 </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project) </a:t>
            </a:r>
            <a:r>
              <a:rPr lang="zh-CN" altLang="e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由一组关联的应用容器组成的一个完整业务单元，在 </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docker-</a:t>
            </a:r>
            <a:r>
              <a:rPr lang="en" altLang="zh-CN" sz="1800" b="0" dirty="0" err="1">
                <a:latin typeface="Times New Roman" panose="02020603050405020304" pitchFamily="18" charset="0"/>
                <a:ea typeface="微软雅黑" panose="020B0503020204020204" pitchFamily="34" charset="-122"/>
                <a:cs typeface="Times New Roman" panose="02020603050405020304" pitchFamily="18" charset="0"/>
              </a:rPr>
              <a:t>compose.yml</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文件中定义。</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Font typeface="Wingdings" panose="05000000000000000000" pitchFamily="2" charset="2"/>
              <a:buChar char="n"/>
            </a:pPr>
            <a:r>
              <a:rPr lang="zh-CN" altLang="e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主要</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步骤</a:t>
            </a:r>
            <a:endPar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矩形 10">
            <a:extLst>
              <a:ext uri="{FF2B5EF4-FFF2-40B4-BE49-F238E27FC236}">
                <a16:creationId xmlns:a16="http://schemas.microsoft.com/office/drawing/2014/main" id="{E578F594-688B-6D4B-95F8-0691D59606DC}"/>
              </a:ext>
            </a:extLst>
          </p:cNvPr>
          <p:cNvSpPr/>
          <p:nvPr/>
        </p:nvSpPr>
        <p:spPr>
          <a:xfrm>
            <a:off x="126404" y="3917246"/>
            <a:ext cx="8388946" cy="1816010"/>
          </a:xfrm>
          <a:prstGeom prst="rect">
            <a:avLst/>
          </a:prstGeom>
        </p:spPr>
        <p:txBody>
          <a:bodyPr wrap="square">
            <a:spAutoFit/>
          </a:bodyPr>
          <a:lstStyle/>
          <a:p>
            <a:pPr lvl="1">
              <a:lnSpc>
                <a:spcPct val="150000"/>
              </a:lnSpc>
              <a:spcBef>
                <a:spcPct val="20000"/>
              </a:spcBef>
              <a:buFont typeface="Arial" panose="020B0604020202020204" pitchFamily="34" charset="0"/>
              <a:buChar cha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使用 </a:t>
            </a:r>
            <a:r>
              <a:rPr lang="en" altLang="zh-CN" dirty="0" err="1">
                <a:latin typeface="Times New Roman" panose="02020603050405020304" pitchFamily="18" charset="0"/>
                <a:ea typeface="微软雅黑" panose="020B0503020204020204" pitchFamily="34" charset="-122"/>
                <a:cs typeface="Times New Roman" panose="02020603050405020304" pitchFamily="18" charset="0"/>
              </a:rPr>
              <a:t>Dockerfile</a:t>
            </a:r>
            <a:r>
              <a:rPr lang="en"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定义应用程序的环境。</a:t>
            </a:r>
          </a:p>
          <a:p>
            <a:pPr lvl="1">
              <a:lnSpc>
                <a:spcPct val="150000"/>
              </a:lnSpc>
              <a:spcBef>
                <a:spcPct val="20000"/>
              </a:spcBef>
              <a:buFont typeface="Arial" panose="020B0604020202020204" pitchFamily="34" charset="0"/>
              <a:buChar cha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使用 </a:t>
            </a:r>
            <a:r>
              <a:rPr lang="en" altLang="zh-CN" dirty="0">
                <a:latin typeface="Times New Roman" panose="02020603050405020304" pitchFamily="18" charset="0"/>
                <a:ea typeface="微软雅黑" panose="020B0503020204020204" pitchFamily="34" charset="-122"/>
                <a:cs typeface="Times New Roman" panose="02020603050405020304" pitchFamily="18" charset="0"/>
              </a:rPr>
              <a:t>docker-</a:t>
            </a:r>
            <a:r>
              <a:rPr lang="en" altLang="zh-CN" dirty="0" err="1">
                <a:latin typeface="Times New Roman" panose="02020603050405020304" pitchFamily="18" charset="0"/>
                <a:ea typeface="微软雅黑" panose="020B0503020204020204" pitchFamily="34" charset="-122"/>
                <a:cs typeface="Times New Roman" panose="02020603050405020304" pitchFamily="18" charset="0"/>
              </a:rPr>
              <a:t>compose.yml</a:t>
            </a:r>
            <a:r>
              <a:rPr lang="en"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定义构成应用程序的服务，这样它们可以在隔离环境中一起运行。</a:t>
            </a:r>
          </a:p>
          <a:p>
            <a:pPr lvl="1">
              <a:lnSpc>
                <a:spcPct val="150000"/>
              </a:lnSpc>
              <a:spcBef>
                <a:spcPct val="20000"/>
              </a:spcBef>
              <a:buFont typeface="Arial" panose="020B0604020202020204" pitchFamily="34" charset="0"/>
              <a:buChar cha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最后，执行 </a:t>
            </a:r>
            <a:r>
              <a:rPr lang="en" altLang="zh-CN" dirty="0">
                <a:latin typeface="Times New Roman" panose="02020603050405020304" pitchFamily="18" charset="0"/>
                <a:ea typeface="微软雅黑" panose="020B0503020204020204" pitchFamily="34" charset="-122"/>
                <a:cs typeface="Times New Roman" panose="02020603050405020304" pitchFamily="18" charset="0"/>
              </a:rPr>
              <a:t>docker-compose up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命令来启动并运行整个应用程序。</a:t>
            </a:r>
          </a:p>
        </p:txBody>
      </p:sp>
      <p:sp>
        <p:nvSpPr>
          <p:cNvPr id="12" name="文本框 11">
            <a:extLst>
              <a:ext uri="{FF2B5EF4-FFF2-40B4-BE49-F238E27FC236}">
                <a16:creationId xmlns:a16="http://schemas.microsoft.com/office/drawing/2014/main" id="{15CD8A37-DD39-2A4C-ADFA-8A21050E3557}"/>
              </a:ext>
            </a:extLst>
          </p:cNvPr>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Docker Compose</a:t>
            </a:r>
          </a:p>
        </p:txBody>
      </p:sp>
    </p:spTree>
    <p:extLst>
      <p:ext uri="{BB962C8B-B14F-4D97-AF65-F5344CB8AC3E}">
        <p14:creationId xmlns:p14="http://schemas.microsoft.com/office/powerpoint/2010/main" val="3457873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4</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08234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专题 </a:t>
            </a:r>
            <a:r>
              <a:rPr lang="en-US" altLang="zh-CN" dirty="0">
                <a:solidFill>
                  <a:schemeClr val="bg1"/>
                </a:solidFill>
                <a:latin typeface="微软雅黑" panose="020B0503020204020204" pitchFamily="34" charset="-122"/>
                <a:ea typeface="微软雅黑" panose="020B0503020204020204" pitchFamily="34" charset="-122"/>
              </a:rPr>
              <a:t>k8s</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 name="TextBox 8">
            <a:extLst>
              <a:ext uri="{FF2B5EF4-FFF2-40B4-BE49-F238E27FC236}">
                <a16:creationId xmlns:a16="http://schemas.microsoft.com/office/drawing/2014/main" id="{0EAD5198-935F-4924-8A35-05B73B202DE9}"/>
              </a:ext>
            </a:extLst>
          </p:cNvPr>
          <p:cNvSpPr txBox="1">
            <a:spLocks noChangeArrowheads="1"/>
          </p:cNvSpPr>
          <p:nvPr/>
        </p:nvSpPr>
        <p:spPr bwMode="auto">
          <a:xfrm>
            <a:off x="179512" y="1196752"/>
            <a:ext cx="8712968" cy="1581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实例</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使用 </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Python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启动一个 </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Web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服务，输出一个 </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hello()</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方法，每次访问的时候在 </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Redis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缓存中进行计数，并且将统计的结果打印到页面中。</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Font typeface="Wingdings" panose="05000000000000000000" pitchFamily="2" charset="2"/>
              <a:buChar char="n"/>
            </a:pPr>
            <a:r>
              <a:rPr lang="zh-CN" altLang="e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主要</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步骤</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矩形 10">
            <a:extLst>
              <a:ext uri="{FF2B5EF4-FFF2-40B4-BE49-F238E27FC236}">
                <a16:creationId xmlns:a16="http://schemas.microsoft.com/office/drawing/2014/main" id="{E578F594-688B-6D4B-95F8-0691D59606DC}"/>
              </a:ext>
            </a:extLst>
          </p:cNvPr>
          <p:cNvSpPr/>
          <p:nvPr/>
        </p:nvSpPr>
        <p:spPr>
          <a:xfrm>
            <a:off x="31452" y="2850691"/>
            <a:ext cx="8388946" cy="1870769"/>
          </a:xfrm>
          <a:prstGeom prst="rect">
            <a:avLst/>
          </a:prstGeom>
        </p:spPr>
        <p:txBody>
          <a:bodyPr wrap="square">
            <a:spAutoFit/>
          </a:bodyPr>
          <a:lstStyle/>
          <a:p>
            <a:pPr lvl="1">
              <a:lnSpc>
                <a:spcPct val="150000"/>
              </a:lnSpc>
              <a:spcBef>
                <a:spcPct val="20000"/>
              </a:spcBef>
              <a:buFont typeface="Arial" panose="020B0604020202020204" pitchFamily="34" charset="0"/>
              <a:buChar cha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创建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Python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服务：</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app.py</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创建 </a:t>
            </a:r>
            <a:r>
              <a:rPr lang="en" altLang="zh-CN" dirty="0" err="1">
                <a:latin typeface="Times New Roman" panose="02020603050405020304" pitchFamily="18" charset="0"/>
                <a:ea typeface="微软雅黑" panose="020B0503020204020204" pitchFamily="34" charset="-122"/>
                <a:cs typeface="Times New Roman" panose="02020603050405020304" pitchFamily="18" charset="0"/>
              </a:rPr>
              <a:t>Dockerfile</a:t>
            </a:r>
            <a:endParaRPr lang="en"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使用 </a:t>
            </a:r>
            <a:r>
              <a:rPr lang="en" altLang="zh-CN" dirty="0">
                <a:latin typeface="Times New Roman" panose="02020603050405020304" pitchFamily="18" charset="0"/>
                <a:ea typeface="微软雅黑" panose="020B0503020204020204" pitchFamily="34" charset="-122"/>
                <a:cs typeface="Times New Roman" panose="02020603050405020304" pitchFamily="18" charset="0"/>
              </a:rPr>
              <a:t>Compose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文件定义一个服务</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使用命令 </a:t>
            </a:r>
            <a:r>
              <a:rPr lang="en" altLang="zh-CN" dirty="0">
                <a:latin typeface="Times New Roman" panose="02020603050405020304" pitchFamily="18" charset="0"/>
                <a:ea typeface="微软雅黑" panose="020B0503020204020204" pitchFamily="34" charset="-122"/>
                <a:cs typeface="Times New Roman" panose="02020603050405020304" pitchFamily="18" charset="0"/>
              </a:rPr>
              <a:t>docker-compose up</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启动</a:t>
            </a:r>
          </a:p>
        </p:txBody>
      </p:sp>
      <p:sp>
        <p:nvSpPr>
          <p:cNvPr id="8" name="文本框 7">
            <a:extLst>
              <a:ext uri="{FF2B5EF4-FFF2-40B4-BE49-F238E27FC236}">
                <a16:creationId xmlns:a16="http://schemas.microsoft.com/office/drawing/2014/main" id="{B0EA04EE-9A42-F44A-849B-9F685219C4E3}"/>
              </a:ext>
            </a:extLst>
          </p:cNvPr>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Docker Compose</a:t>
            </a:r>
          </a:p>
        </p:txBody>
      </p:sp>
      <p:pic>
        <p:nvPicPr>
          <p:cNvPr id="2" name="图片 1">
            <a:extLst>
              <a:ext uri="{FF2B5EF4-FFF2-40B4-BE49-F238E27FC236}">
                <a16:creationId xmlns:a16="http://schemas.microsoft.com/office/drawing/2014/main" id="{59CDADB8-2577-AE47-808A-CEB9518F2610}"/>
              </a:ext>
            </a:extLst>
          </p:cNvPr>
          <p:cNvPicPr>
            <a:picLocks noChangeAspect="1"/>
          </p:cNvPicPr>
          <p:nvPr/>
        </p:nvPicPr>
        <p:blipFill>
          <a:blip r:embed="rId3"/>
          <a:stretch>
            <a:fillRect/>
          </a:stretch>
        </p:blipFill>
        <p:spPr>
          <a:xfrm>
            <a:off x="4795142" y="2871497"/>
            <a:ext cx="4025900" cy="1358900"/>
          </a:xfrm>
          <a:prstGeom prst="rect">
            <a:avLst/>
          </a:prstGeom>
        </p:spPr>
      </p:pic>
      <p:pic>
        <p:nvPicPr>
          <p:cNvPr id="3" name="图片 2">
            <a:extLst>
              <a:ext uri="{FF2B5EF4-FFF2-40B4-BE49-F238E27FC236}">
                <a16:creationId xmlns:a16="http://schemas.microsoft.com/office/drawing/2014/main" id="{9AA3F495-C308-4B4E-8151-7B0DF2F5BAB9}"/>
              </a:ext>
            </a:extLst>
          </p:cNvPr>
          <p:cNvPicPr>
            <a:picLocks noChangeAspect="1"/>
          </p:cNvPicPr>
          <p:nvPr/>
        </p:nvPicPr>
        <p:blipFill>
          <a:blip r:embed="rId4"/>
          <a:stretch>
            <a:fillRect/>
          </a:stretch>
        </p:blipFill>
        <p:spPr>
          <a:xfrm>
            <a:off x="4796949" y="4437112"/>
            <a:ext cx="3591475" cy="2170672"/>
          </a:xfrm>
          <a:prstGeom prst="rect">
            <a:avLst/>
          </a:prstGeom>
        </p:spPr>
      </p:pic>
      <p:pic>
        <p:nvPicPr>
          <p:cNvPr id="3074" name="Picture 2" descr="Docker(四)：Docker 三剑客之 Docker Compose_java_02">
            <a:extLst>
              <a:ext uri="{FF2B5EF4-FFF2-40B4-BE49-F238E27FC236}">
                <a16:creationId xmlns:a16="http://schemas.microsoft.com/office/drawing/2014/main" id="{022CF342-3CC8-0E46-9169-C99B57E9C5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00" y="1365250"/>
            <a:ext cx="7416800" cy="41275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ocker(四)：Docker 三剑客之 Docker Compose_java_03">
            <a:extLst>
              <a:ext uri="{FF2B5EF4-FFF2-40B4-BE49-F238E27FC236}">
                <a16:creationId xmlns:a16="http://schemas.microsoft.com/office/drawing/2014/main" id="{FE3731B5-3F16-B845-8B4B-361E6CCD31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4520" y="2352095"/>
            <a:ext cx="7696200" cy="430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469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 altLang="zh-CN" sz="3200" dirty="0">
                <a:solidFill>
                  <a:srgbClr val="0000FF"/>
                </a:solidFill>
                <a:latin typeface="微软雅黑" panose="020B0503020204020204" pitchFamily="34" charset="-122"/>
                <a:ea typeface="微软雅黑" panose="020B0503020204020204" pitchFamily="34" charset="-122"/>
              </a:rPr>
              <a:t>Kubernetes</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5</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08234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专题 </a:t>
            </a:r>
            <a:r>
              <a:rPr lang="en-US" altLang="zh-CN" dirty="0">
                <a:solidFill>
                  <a:schemeClr val="bg1"/>
                </a:solidFill>
                <a:latin typeface="微软雅黑" panose="020B0503020204020204" pitchFamily="34" charset="-122"/>
                <a:ea typeface="微软雅黑" panose="020B0503020204020204" pitchFamily="34" charset="-122"/>
              </a:rPr>
              <a:t>k8s</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 name="TextBox 8">
            <a:extLst>
              <a:ext uri="{FF2B5EF4-FFF2-40B4-BE49-F238E27FC236}">
                <a16:creationId xmlns:a16="http://schemas.microsoft.com/office/drawing/2014/main" id="{0EAD5198-935F-4924-8A35-05B73B202DE9}"/>
              </a:ext>
            </a:extLst>
          </p:cNvPr>
          <p:cNvSpPr txBox="1">
            <a:spLocks noChangeArrowheads="1"/>
          </p:cNvSpPr>
          <p:nvPr/>
        </p:nvSpPr>
        <p:spPr bwMode="auto">
          <a:xfrm>
            <a:off x="179512" y="1196752"/>
            <a:ext cx="8712968" cy="1984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Font typeface="Wingdings" panose="05000000000000000000" pitchFamily="2" charset="2"/>
              <a:buChar char="n"/>
            </a:pPr>
            <a:r>
              <a:rPr lang="en"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Kubernetes (K8S) </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是什么</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是用于自动部署、扩展</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容器化应用程序</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的开源系统</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由</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Google</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开发的容器编排系统</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Google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在 </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2014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年开源了 </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Kubernetes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项目，前身是</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Borg</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以及后来的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Omega</a:t>
            </a:r>
          </a:p>
          <a:p>
            <a:pPr lvl="1">
              <a:lnSpc>
                <a:spcPct val="120000"/>
              </a:lnSpc>
              <a:spcBef>
                <a:spcPct val="20000"/>
              </a:spcBef>
              <a:buFont typeface="Arial" panose="020B0604020202020204" pitchFamily="34" charset="0"/>
              <a:buChar char="–"/>
            </a:pPr>
            <a:r>
              <a:rPr lang="en-US" altLang="zh-CN" sz="1800" b="0" dirty="0" err="1">
                <a:latin typeface="Times New Roman" panose="02020603050405020304" pitchFamily="18" charset="0"/>
                <a:ea typeface="微软雅黑" panose="020B0503020204020204" pitchFamily="34" charset="-122"/>
                <a:cs typeface="Times New Roman" panose="02020603050405020304" pitchFamily="18" charset="0"/>
              </a:rPr>
              <a:t>docke</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把应用打包成镜像，那么</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Kubernetes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保证容器化应用简单高效运行。</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组合 2">
            <a:extLst>
              <a:ext uri="{FF2B5EF4-FFF2-40B4-BE49-F238E27FC236}">
                <a16:creationId xmlns:a16="http://schemas.microsoft.com/office/drawing/2014/main" id="{1204C085-4BF6-3F43-8395-939BFD6154B5}"/>
              </a:ext>
            </a:extLst>
          </p:cNvPr>
          <p:cNvGrpSpPr/>
          <p:nvPr/>
        </p:nvGrpSpPr>
        <p:grpSpPr>
          <a:xfrm>
            <a:off x="2154629" y="3771339"/>
            <a:ext cx="4834742" cy="2366906"/>
            <a:chOff x="1691680" y="3439419"/>
            <a:chExt cx="5829113" cy="3220583"/>
          </a:xfrm>
        </p:grpSpPr>
        <p:pic>
          <p:nvPicPr>
            <p:cNvPr id="4098" name="Picture 2" descr="再战 k8s（1）：k8s 概述_docker">
              <a:extLst>
                <a:ext uri="{FF2B5EF4-FFF2-40B4-BE49-F238E27FC236}">
                  <a16:creationId xmlns:a16="http://schemas.microsoft.com/office/drawing/2014/main" id="{D9658DDF-2944-2C4D-ACD5-31A982F041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439419"/>
              <a:ext cx="5688632" cy="3199856"/>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a:extLst>
                <a:ext uri="{FF2B5EF4-FFF2-40B4-BE49-F238E27FC236}">
                  <a16:creationId xmlns:a16="http://schemas.microsoft.com/office/drawing/2014/main" id="{A82495A6-FD2B-C349-8288-76737E0EBEBF}"/>
                </a:ext>
              </a:extLst>
            </p:cNvPr>
            <p:cNvPicPr>
              <a:picLocks noChangeAspect="1"/>
            </p:cNvPicPr>
            <p:nvPr/>
          </p:nvPicPr>
          <p:blipFill>
            <a:blip r:embed="rId4"/>
            <a:stretch>
              <a:fillRect/>
            </a:stretch>
          </p:blipFill>
          <p:spPr>
            <a:xfrm>
              <a:off x="6695293" y="6190102"/>
              <a:ext cx="825500" cy="469900"/>
            </a:xfrm>
            <a:prstGeom prst="rect">
              <a:avLst/>
            </a:prstGeom>
          </p:spPr>
        </p:pic>
      </p:grpSp>
    </p:spTree>
    <p:extLst>
      <p:ext uri="{BB962C8B-B14F-4D97-AF65-F5344CB8AC3E}">
        <p14:creationId xmlns:p14="http://schemas.microsoft.com/office/powerpoint/2010/main" val="2343512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 altLang="zh-CN" sz="3200" dirty="0">
                <a:solidFill>
                  <a:srgbClr val="0000FF"/>
                </a:solidFill>
                <a:latin typeface="微软雅黑" panose="020B0503020204020204" pitchFamily="34" charset="-122"/>
                <a:ea typeface="微软雅黑" panose="020B0503020204020204" pitchFamily="34" charset="-122"/>
              </a:rPr>
              <a:t>Kubernetes</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6</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08234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专题 </a:t>
            </a:r>
            <a:r>
              <a:rPr lang="en-US" altLang="zh-CN" dirty="0">
                <a:solidFill>
                  <a:schemeClr val="bg1"/>
                </a:solidFill>
                <a:latin typeface="微软雅黑" panose="020B0503020204020204" pitchFamily="34" charset="-122"/>
                <a:ea typeface="微软雅黑" panose="020B0503020204020204" pitchFamily="34" charset="-122"/>
              </a:rPr>
              <a:t>k8s</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 name="TextBox 8">
            <a:extLst>
              <a:ext uri="{FF2B5EF4-FFF2-40B4-BE49-F238E27FC236}">
                <a16:creationId xmlns:a16="http://schemas.microsoft.com/office/drawing/2014/main" id="{0EAD5198-935F-4924-8A35-05B73B202DE9}"/>
              </a:ext>
            </a:extLst>
          </p:cNvPr>
          <p:cNvSpPr txBox="1">
            <a:spLocks noChangeArrowheads="1"/>
          </p:cNvSpPr>
          <p:nvPr/>
        </p:nvSpPr>
        <p:spPr bwMode="auto">
          <a:xfrm>
            <a:off x="179512" y="1196752"/>
            <a:ext cx="8712968" cy="430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Font typeface="Wingdings" panose="05000000000000000000" pitchFamily="2" charset="2"/>
              <a:buChar char="n"/>
            </a:pPr>
            <a:r>
              <a:rPr lang="zh-CN" altLang="e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主要</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特性</a:t>
            </a:r>
            <a:endPar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矩形 10">
            <a:extLst>
              <a:ext uri="{FF2B5EF4-FFF2-40B4-BE49-F238E27FC236}">
                <a16:creationId xmlns:a16="http://schemas.microsoft.com/office/drawing/2014/main" id="{E578F594-688B-6D4B-95F8-0691D59606DC}"/>
              </a:ext>
            </a:extLst>
          </p:cNvPr>
          <p:cNvSpPr/>
          <p:nvPr/>
        </p:nvSpPr>
        <p:spPr>
          <a:xfrm>
            <a:off x="179512" y="1786948"/>
            <a:ext cx="7397923" cy="3284104"/>
          </a:xfrm>
          <a:prstGeom prst="rect">
            <a:avLst/>
          </a:prstGeom>
        </p:spPr>
        <p:txBody>
          <a:bodyPr wrap="square">
            <a:spAutoFit/>
          </a:bodyPr>
          <a:lstStyle/>
          <a:p>
            <a:pPr lvl="1">
              <a:lnSpc>
                <a:spcPct val="150000"/>
              </a:lnSpc>
              <a:spcBef>
                <a:spcPct val="20000"/>
              </a:spcBef>
              <a:buFont typeface="Arial" panose="020B0604020202020204" pitchFamily="34" charset="0"/>
              <a:buChar cha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以集群的方式运行、跨机器管理容器   </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高可用，不宕机，自动灾难恢复</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灵活部署</a:t>
            </a:r>
          </a:p>
          <a:p>
            <a:pPr lvl="1">
              <a:lnSpc>
                <a:spcPct val="150000"/>
              </a:lnSpc>
              <a:spcBef>
                <a:spcPct val="20000"/>
              </a:spcBef>
              <a:buFont typeface="Arial" panose="020B0604020202020204" pitchFamily="34" charset="0"/>
              <a:buChar cha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灰度更新，不影响业务正常运转</a:t>
            </a:r>
          </a:p>
          <a:p>
            <a:pPr lvl="1">
              <a:lnSpc>
                <a:spcPct val="150000"/>
              </a:lnSpc>
              <a:spcBef>
                <a:spcPct val="20000"/>
              </a:spcBef>
              <a:buFont typeface="Arial" panose="020B0604020202020204" pitchFamily="34" charset="0"/>
              <a:buChar cha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一键回滚到历史版本</a:t>
            </a:r>
          </a:p>
          <a:p>
            <a:pPr lvl="1">
              <a:lnSpc>
                <a:spcPct val="150000"/>
              </a:lnSpc>
              <a:spcBef>
                <a:spcPct val="20000"/>
              </a:spcBef>
              <a:buFont typeface="Arial" panose="020B0604020202020204" pitchFamily="34" charset="0"/>
              <a:buChar cha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方便的伸缩扩展（应用伸缩，机器加减）、提供负载均衡</a:t>
            </a:r>
          </a:p>
          <a:p>
            <a:pPr lvl="1">
              <a:lnSpc>
                <a:spcPct val="150000"/>
              </a:lnSpc>
              <a:spcBef>
                <a:spcPct val="20000"/>
              </a:spcBef>
              <a:buFont typeface="Arial" panose="020B0604020202020204" pitchFamily="34" charset="0"/>
              <a:buChar cha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有一个完善的生态</a:t>
            </a:r>
          </a:p>
        </p:txBody>
      </p:sp>
    </p:spTree>
    <p:extLst>
      <p:ext uri="{BB962C8B-B14F-4D97-AF65-F5344CB8AC3E}">
        <p14:creationId xmlns:p14="http://schemas.microsoft.com/office/powerpoint/2010/main" val="519207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7</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08234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专题 </a:t>
            </a:r>
            <a:r>
              <a:rPr lang="en-US" altLang="zh-CN" dirty="0">
                <a:solidFill>
                  <a:schemeClr val="bg1"/>
                </a:solidFill>
                <a:latin typeface="微软雅黑" panose="020B0503020204020204" pitchFamily="34" charset="-122"/>
                <a:ea typeface="微软雅黑" panose="020B0503020204020204" pitchFamily="34" charset="-122"/>
              </a:rPr>
              <a:t>k8s</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 name="TextBox 8">
            <a:extLst>
              <a:ext uri="{FF2B5EF4-FFF2-40B4-BE49-F238E27FC236}">
                <a16:creationId xmlns:a16="http://schemas.microsoft.com/office/drawing/2014/main" id="{0EAD5198-935F-4924-8A35-05B73B202DE9}"/>
              </a:ext>
            </a:extLst>
          </p:cNvPr>
          <p:cNvSpPr txBox="1">
            <a:spLocks noChangeArrowheads="1"/>
          </p:cNvSpPr>
          <p:nvPr/>
        </p:nvSpPr>
        <p:spPr bwMode="auto">
          <a:xfrm>
            <a:off x="179512" y="1196752"/>
            <a:ext cx="8712968" cy="2704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Font typeface="Wingdings" panose="05000000000000000000" pitchFamily="2" charset="2"/>
              <a:buChar char="n"/>
            </a:pPr>
            <a:r>
              <a:rPr lang="zh-CN" altLang="e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为什么</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使用</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k8s</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K8s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不仅仅支持</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Docker</a:t>
            </a:r>
            <a:r>
              <a:rPr lang="zh-CN" altLang="e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还支持</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Rocket</a:t>
            </a:r>
            <a:r>
              <a:rPr lang="zh-CN" altLang="e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这是另一种容器技术</a:t>
            </a: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全面拥抱微服务架构</a:t>
            </a: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使用</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k8s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系统可以随时的整体迁移</a:t>
            </a:r>
          </a:p>
          <a:p>
            <a:pPr lvl="1">
              <a:lnSpc>
                <a:spcPct val="120000"/>
              </a:lnSpc>
              <a:spcBef>
                <a:spcPct val="20000"/>
              </a:spcBef>
              <a:buFont typeface="Arial" panose="020B0604020202020204" pitchFamily="34" charset="0"/>
              <a:buChar char="–"/>
            </a:pP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k8s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系统具备了超强的横向扩容能力</a:t>
            </a:r>
          </a:p>
          <a:p>
            <a:pPr lvl="1">
              <a:lnSpc>
                <a:spcPct val="120000"/>
              </a:lnSpc>
              <a:spcBef>
                <a:spcPct val="20000"/>
              </a:spcBef>
              <a:buFont typeface="Arial" panose="020B0604020202020204" pitchFamily="34" charset="0"/>
              <a:buChar char="–"/>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k</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8s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提供完善的管理工具，涵盖了包括开发、部署测试、运维监控在内的各个环节</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39524E36-FE24-324F-9569-DD902FE4DA67}"/>
              </a:ext>
            </a:extLst>
          </p:cNvPr>
          <p:cNvSpPr txBox="1"/>
          <p:nvPr/>
        </p:nvSpPr>
        <p:spPr>
          <a:xfrm>
            <a:off x="0" y="557521"/>
            <a:ext cx="9144000" cy="584775"/>
          </a:xfrm>
          <a:prstGeom prst="rect">
            <a:avLst/>
          </a:prstGeom>
          <a:noFill/>
        </p:spPr>
        <p:txBody>
          <a:bodyPr wrap="square" rtlCol="0">
            <a:spAutoFit/>
          </a:bodyPr>
          <a:lstStyle/>
          <a:p>
            <a:pPr algn="ctr"/>
            <a:r>
              <a:rPr lang="en" altLang="zh-CN" sz="3200" dirty="0">
                <a:solidFill>
                  <a:srgbClr val="0000FF"/>
                </a:solidFill>
                <a:latin typeface="微软雅黑" panose="020B0503020204020204" pitchFamily="34" charset="-122"/>
                <a:ea typeface="微软雅黑" panose="020B0503020204020204" pitchFamily="34" charset="-122"/>
              </a:rPr>
              <a:t>Kubernetes</a:t>
            </a:r>
            <a:endParaRPr lang="zh-CN" altLang="en-US" sz="3200" dirty="0">
              <a:solidFill>
                <a:srgbClr val="0000FF"/>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2A775A73-0B60-8C45-B0EA-9D0BAF639043}"/>
              </a:ext>
            </a:extLst>
          </p:cNvPr>
          <p:cNvPicPr>
            <a:picLocks noChangeAspect="1"/>
          </p:cNvPicPr>
          <p:nvPr/>
        </p:nvPicPr>
        <p:blipFill>
          <a:blip r:embed="rId3"/>
          <a:stretch>
            <a:fillRect/>
          </a:stretch>
        </p:blipFill>
        <p:spPr>
          <a:xfrm>
            <a:off x="643543" y="4016959"/>
            <a:ext cx="7956376" cy="2342042"/>
          </a:xfrm>
          <a:prstGeom prst="rect">
            <a:avLst/>
          </a:prstGeom>
        </p:spPr>
      </p:pic>
    </p:spTree>
    <p:extLst>
      <p:ext uri="{BB962C8B-B14F-4D97-AF65-F5344CB8AC3E}">
        <p14:creationId xmlns:p14="http://schemas.microsoft.com/office/powerpoint/2010/main" val="8900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8</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08234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专题 </a:t>
            </a:r>
            <a:r>
              <a:rPr lang="en-US" altLang="zh-CN" dirty="0">
                <a:solidFill>
                  <a:schemeClr val="bg1"/>
                </a:solidFill>
                <a:latin typeface="微软雅黑" panose="020B0503020204020204" pitchFamily="34" charset="-122"/>
                <a:ea typeface="微软雅黑" panose="020B0503020204020204" pitchFamily="34" charset="-122"/>
              </a:rPr>
              <a:t>k8s</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 name="TextBox 8">
            <a:extLst>
              <a:ext uri="{FF2B5EF4-FFF2-40B4-BE49-F238E27FC236}">
                <a16:creationId xmlns:a16="http://schemas.microsoft.com/office/drawing/2014/main" id="{0EAD5198-935F-4924-8A35-05B73B202DE9}"/>
              </a:ext>
            </a:extLst>
          </p:cNvPr>
          <p:cNvSpPr txBox="1">
            <a:spLocks noChangeArrowheads="1"/>
          </p:cNvSpPr>
          <p:nvPr/>
        </p:nvSpPr>
        <p:spPr bwMode="auto">
          <a:xfrm>
            <a:off x="179512" y="1196752"/>
            <a:ext cx="8712968" cy="430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不同部署方案</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39524E36-FE24-324F-9569-DD902FE4DA67}"/>
              </a:ext>
            </a:extLst>
          </p:cNvPr>
          <p:cNvSpPr txBox="1"/>
          <p:nvPr/>
        </p:nvSpPr>
        <p:spPr>
          <a:xfrm>
            <a:off x="0" y="557521"/>
            <a:ext cx="9144000" cy="584775"/>
          </a:xfrm>
          <a:prstGeom prst="rect">
            <a:avLst/>
          </a:prstGeom>
          <a:noFill/>
        </p:spPr>
        <p:txBody>
          <a:bodyPr wrap="square" rtlCol="0">
            <a:spAutoFit/>
          </a:bodyPr>
          <a:lstStyle/>
          <a:p>
            <a:pPr algn="ctr"/>
            <a:r>
              <a:rPr lang="en" altLang="zh-CN" sz="3200" dirty="0">
                <a:solidFill>
                  <a:srgbClr val="0000FF"/>
                </a:solidFill>
                <a:latin typeface="微软雅黑" panose="020B0503020204020204" pitchFamily="34" charset="-122"/>
                <a:ea typeface="微软雅黑" panose="020B0503020204020204" pitchFamily="34" charset="-122"/>
              </a:rPr>
              <a:t>Kubernetes</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C2038BD8-2B95-7844-88F2-0379A363B699}"/>
              </a:ext>
            </a:extLst>
          </p:cNvPr>
          <p:cNvSpPr/>
          <p:nvPr/>
        </p:nvSpPr>
        <p:spPr>
          <a:xfrm>
            <a:off x="186952" y="1753598"/>
            <a:ext cx="8849543" cy="1171346"/>
          </a:xfrm>
          <a:prstGeom prst="rect">
            <a:avLst/>
          </a:prstGeom>
        </p:spPr>
        <p:txBody>
          <a:bodyPr wrap="square">
            <a:spAutoFit/>
          </a:bodyPr>
          <a:lstStyle/>
          <a:p>
            <a:pPr lvl="1">
              <a:lnSpc>
                <a:spcPct val="120000"/>
              </a:lnSpc>
              <a:spcBef>
                <a:spcPct val="20000"/>
              </a:spcBef>
              <a:buFont typeface="Arial" panose="020B0604020202020204" pitchFamily="34" charset="0"/>
              <a:buChar cha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传统部署方式</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虚拟机部署方式</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容器部署</a:t>
            </a:r>
          </a:p>
        </p:txBody>
      </p:sp>
      <p:pic>
        <p:nvPicPr>
          <p:cNvPr id="13" name="图片 12">
            <a:extLst>
              <a:ext uri="{FF2B5EF4-FFF2-40B4-BE49-F238E27FC236}">
                <a16:creationId xmlns:a16="http://schemas.microsoft.com/office/drawing/2014/main" id="{49C2F408-A294-2841-ABB0-8DAE9D5A1F43}"/>
              </a:ext>
            </a:extLst>
          </p:cNvPr>
          <p:cNvPicPr>
            <a:picLocks noChangeAspect="1"/>
          </p:cNvPicPr>
          <p:nvPr/>
        </p:nvPicPr>
        <p:blipFill>
          <a:blip r:embed="rId3"/>
          <a:stretch>
            <a:fillRect/>
          </a:stretch>
        </p:blipFill>
        <p:spPr>
          <a:xfrm>
            <a:off x="0" y="3218695"/>
            <a:ext cx="9144000" cy="3348182"/>
          </a:xfrm>
          <a:prstGeom prst="rect">
            <a:avLst/>
          </a:prstGeom>
        </p:spPr>
      </p:pic>
    </p:spTree>
    <p:extLst>
      <p:ext uri="{BB962C8B-B14F-4D97-AF65-F5344CB8AC3E}">
        <p14:creationId xmlns:p14="http://schemas.microsoft.com/office/powerpoint/2010/main" val="2217205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9</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08234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专题 </a:t>
            </a:r>
            <a:r>
              <a:rPr lang="en-US" altLang="zh-CN" dirty="0">
                <a:solidFill>
                  <a:schemeClr val="bg1"/>
                </a:solidFill>
                <a:latin typeface="微软雅黑" panose="020B0503020204020204" pitchFamily="34" charset="-122"/>
                <a:ea typeface="微软雅黑" panose="020B0503020204020204" pitchFamily="34" charset="-122"/>
              </a:rPr>
              <a:t>k8s</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 name="TextBox 8">
            <a:extLst>
              <a:ext uri="{FF2B5EF4-FFF2-40B4-BE49-F238E27FC236}">
                <a16:creationId xmlns:a16="http://schemas.microsoft.com/office/drawing/2014/main" id="{0EAD5198-935F-4924-8A35-05B73B202DE9}"/>
              </a:ext>
            </a:extLst>
          </p:cNvPr>
          <p:cNvSpPr txBox="1">
            <a:spLocks noChangeArrowheads="1"/>
          </p:cNvSpPr>
          <p:nvPr/>
        </p:nvSpPr>
        <p:spPr bwMode="auto">
          <a:xfrm>
            <a:off x="179512" y="1196752"/>
            <a:ext cx="8712968" cy="159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Font typeface="Wingdings" panose="05000000000000000000" pitchFamily="2" charset="2"/>
              <a:buChar char="n"/>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K8s</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集群架构</a:t>
            </a:r>
          </a:p>
          <a:p>
            <a:pPr lvl="1">
              <a:lnSpc>
                <a:spcPct val="120000"/>
              </a:lnSpc>
              <a:spcBef>
                <a:spcPct val="20000"/>
              </a:spcBef>
              <a:buFont typeface="Arial" panose="020B0604020202020204" pitchFamily="34" charset="0"/>
              <a:buChar char="–"/>
            </a:pP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Master</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 sz="1800" b="0" dirty="0">
                <a:latin typeface="Times New Roman" panose="02020603050405020304" pitchFamily="18" charset="0"/>
                <a:ea typeface="微软雅黑" panose="020B0503020204020204" pitchFamily="34" charset="-122"/>
                <a:cs typeface="Times New Roman" panose="02020603050405020304" pitchFamily="18" charset="0"/>
              </a:rPr>
              <a:t>主节点</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Node</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 工作节点</a:t>
            </a:r>
            <a:endParaRPr lang="en"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39524E36-FE24-324F-9569-DD902FE4DA67}"/>
              </a:ext>
            </a:extLst>
          </p:cNvPr>
          <p:cNvSpPr txBox="1"/>
          <p:nvPr/>
        </p:nvSpPr>
        <p:spPr>
          <a:xfrm>
            <a:off x="0" y="557521"/>
            <a:ext cx="9144000" cy="584775"/>
          </a:xfrm>
          <a:prstGeom prst="rect">
            <a:avLst/>
          </a:prstGeom>
          <a:noFill/>
        </p:spPr>
        <p:txBody>
          <a:bodyPr wrap="square" rtlCol="0">
            <a:spAutoFit/>
          </a:bodyPr>
          <a:lstStyle/>
          <a:p>
            <a:pPr algn="ctr"/>
            <a:r>
              <a:rPr lang="en" altLang="zh-CN" sz="3200" dirty="0">
                <a:solidFill>
                  <a:srgbClr val="0000FF"/>
                </a:solidFill>
                <a:latin typeface="微软雅黑" panose="020B0503020204020204" pitchFamily="34" charset="-122"/>
                <a:ea typeface="微软雅黑" panose="020B0503020204020204" pitchFamily="34" charset="-122"/>
              </a:rPr>
              <a:t>Kubernetes</a:t>
            </a:r>
            <a:endParaRPr lang="zh-CN" altLang="en-US" sz="3200" dirty="0">
              <a:solidFill>
                <a:srgbClr val="0000FF"/>
              </a:solidFill>
              <a:latin typeface="微软雅黑" panose="020B0503020204020204" pitchFamily="34" charset="-122"/>
              <a:ea typeface="微软雅黑" panose="020B0503020204020204" pitchFamily="34" charset="-122"/>
            </a:endParaRPr>
          </a:p>
        </p:txBody>
      </p:sp>
      <p:pic>
        <p:nvPicPr>
          <p:cNvPr id="6146" name="Picture 2">
            <a:extLst>
              <a:ext uri="{FF2B5EF4-FFF2-40B4-BE49-F238E27FC236}">
                <a16:creationId xmlns:a16="http://schemas.microsoft.com/office/drawing/2014/main" id="{2F11E752-B10D-FD45-AFEC-BA3AFA1BF4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0274" y="2703835"/>
            <a:ext cx="4211444" cy="374441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55BF9B91-D8D4-2C46-9703-D2D0180ED9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652252"/>
            <a:ext cx="7802664" cy="6161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81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31599</TotalTime>
  <Words>1462</Words>
  <Application>Microsoft Macintosh PowerPoint</Application>
  <PresentationFormat>全屏显示(4:3)</PresentationFormat>
  <Paragraphs>177</Paragraphs>
  <Slides>19</Slides>
  <Notes>19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等线</vt:lpstr>
      <vt:lpstr>等线 Light</vt:lpstr>
      <vt:lpstr>微软雅黑</vt:lpstr>
      <vt:lpstr>Arial</vt:lpstr>
      <vt:lpstr>Calibri</vt:lpstr>
      <vt:lpstr>Times New Roman</vt:lpstr>
      <vt:lpstr>Wingdings</vt:lpstr>
      <vt:lpstr>自定义设计方案</vt:lpstr>
      <vt:lpstr>专题 Kubenetes（K8S）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DADI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lsk</dc:creator>
  <cp:keywords>计算机学院</cp:keywords>
  <cp:lastModifiedBy>Zhang Guoming</cp:lastModifiedBy>
  <cp:revision>2997</cp:revision>
  <dcterms:created xsi:type="dcterms:W3CDTF">2013-05-22T02:15:00Z</dcterms:created>
  <dcterms:modified xsi:type="dcterms:W3CDTF">2022-05-25T07:39:40Z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2052-11.1.0.7989</vt:lpwstr>
  </property>
</Properties>
</file>