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57"/>
  </p:notesMasterIdLst>
  <p:handoutMasterIdLst>
    <p:handoutMasterId r:id="rId58"/>
  </p:handoutMasterIdLst>
  <p:sldIdLst>
    <p:sldId id="439" r:id="rId2"/>
    <p:sldId id="629" r:id="rId3"/>
    <p:sldId id="710" r:id="rId4"/>
    <p:sldId id="711" r:id="rId5"/>
    <p:sldId id="712" r:id="rId6"/>
    <p:sldId id="669" r:id="rId7"/>
    <p:sldId id="713" r:id="rId8"/>
    <p:sldId id="714" r:id="rId9"/>
    <p:sldId id="715" r:id="rId10"/>
    <p:sldId id="670" r:id="rId11"/>
    <p:sldId id="716" r:id="rId12"/>
    <p:sldId id="671" r:id="rId13"/>
    <p:sldId id="717" r:id="rId14"/>
    <p:sldId id="718" r:id="rId15"/>
    <p:sldId id="719" r:id="rId16"/>
    <p:sldId id="672" r:id="rId17"/>
    <p:sldId id="673" r:id="rId18"/>
    <p:sldId id="720" r:id="rId19"/>
    <p:sldId id="675" r:id="rId20"/>
    <p:sldId id="674" r:id="rId21"/>
    <p:sldId id="676" r:id="rId22"/>
    <p:sldId id="678" r:id="rId23"/>
    <p:sldId id="679" r:id="rId24"/>
    <p:sldId id="680" r:id="rId25"/>
    <p:sldId id="721" r:id="rId26"/>
    <p:sldId id="722" r:id="rId27"/>
    <p:sldId id="724" r:id="rId28"/>
    <p:sldId id="723" r:id="rId29"/>
    <p:sldId id="681" r:id="rId30"/>
    <p:sldId id="725" r:id="rId31"/>
    <p:sldId id="726" r:id="rId32"/>
    <p:sldId id="727" r:id="rId33"/>
    <p:sldId id="684" r:id="rId34"/>
    <p:sldId id="685" r:id="rId35"/>
    <p:sldId id="688" r:id="rId36"/>
    <p:sldId id="691" r:id="rId37"/>
    <p:sldId id="690" r:id="rId38"/>
    <p:sldId id="689" r:id="rId39"/>
    <p:sldId id="728" r:id="rId40"/>
    <p:sldId id="692" r:id="rId41"/>
    <p:sldId id="693" r:id="rId42"/>
    <p:sldId id="730" r:id="rId43"/>
    <p:sldId id="695" r:id="rId44"/>
    <p:sldId id="732" r:id="rId45"/>
    <p:sldId id="733" r:id="rId46"/>
    <p:sldId id="734" r:id="rId47"/>
    <p:sldId id="735" r:id="rId48"/>
    <p:sldId id="696" r:id="rId49"/>
    <p:sldId id="731" r:id="rId50"/>
    <p:sldId id="698" r:id="rId51"/>
    <p:sldId id="699" r:id="rId52"/>
    <p:sldId id="701" r:id="rId53"/>
    <p:sldId id="702" r:id="rId54"/>
    <p:sldId id="703" r:id="rId55"/>
    <p:sldId id="704" r:id="rId56"/>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0000FF"/>
    <a:srgbClr val="FFFD82"/>
    <a:srgbClr val="1B998B"/>
    <a:srgbClr val="D2DEEF"/>
    <a:srgbClr val="EAEFF7"/>
    <a:srgbClr val="0066FF"/>
    <a:srgbClr val="4472C4"/>
    <a:srgbClr val="0070C0"/>
    <a:srgbClr val="55D9D3"/>
    <a:srgbClr val="3C7B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92" autoAdjust="0"/>
    <p:restoredTop sz="95244" autoAdjust="0"/>
  </p:normalViewPr>
  <p:slideViewPr>
    <p:cSldViewPr>
      <p:cViewPr varScale="1">
        <p:scale>
          <a:sx n="86" d="100"/>
          <a:sy n="86" d="100"/>
        </p:scale>
        <p:origin x="1373" y="82"/>
      </p:cViewPr>
      <p:guideLst>
        <p:guide orient="horz" pos="2160"/>
        <p:guide pos="2880"/>
      </p:guideLst>
    </p:cSldViewPr>
  </p:slideViewPr>
  <p:outlineViewPr>
    <p:cViewPr>
      <p:scale>
        <a:sx n="33" d="100"/>
        <a:sy n="33" d="100"/>
      </p:scale>
      <p:origin x="0" y="-158"/>
    </p:cViewPr>
  </p:outlin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63" d="100"/>
          <a:sy n="63" d="100"/>
        </p:scale>
        <p:origin x="2280" y="6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D78932C-8C37-49E0-91E7-9B62CE34B1F7}" type="datetimeFigureOut">
              <a:rPr lang="zh-CN" altLang="en-US" smtClean="0"/>
              <a:t>2022-06-03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6E7CF6E-9FB8-447C-91C7-AEBC91D8CB0E}"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0" hangingPunct="0">
              <a:defRPr sz="1200">
                <a:latin typeface="Calibri" panose="020F0502020204030204" charset="0"/>
                <a:ea typeface="宋体" panose="02010600030101010101" pitchFamily="2" charset="-122"/>
              </a:defRPr>
            </a:lvl1pPr>
          </a:lstStyle>
          <a:p>
            <a:pPr>
              <a:defRPr/>
            </a:pPr>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0" hangingPunct="0">
              <a:defRPr sz="1200">
                <a:latin typeface="Calibri" panose="020F0502020204030204" charset="0"/>
                <a:ea typeface="宋体" panose="02010600030101010101" pitchFamily="2" charset="-122"/>
              </a:defRPr>
            </a:lvl1pPr>
          </a:lstStyle>
          <a:p>
            <a:pPr>
              <a:defRPr/>
            </a:pPr>
            <a:fld id="{6D63082C-D9FC-4144-9E95-4F8267D7FCC9}" type="datetimeFigureOut">
              <a:rPr lang="en-US"/>
              <a:t>6/3/2022</a:t>
            </a:fld>
            <a:endParaRPr 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endParaRPr lang="en-US"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0" hangingPunct="0">
              <a:defRPr sz="1200">
                <a:latin typeface="Calibri" panose="020F0502020204030204" charset="0"/>
                <a:ea typeface="宋体" panose="02010600030101010101" pitchFamily="2" charset="-122"/>
              </a:defRPr>
            </a:lvl1pPr>
          </a:lstStyle>
          <a:p>
            <a:pPr>
              <a:defRPr/>
            </a:pPr>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eaLnBrk="0" hangingPunct="0">
              <a:defRPr sz="1200">
                <a:latin typeface="Calibri" panose="020F0502020204030204" charset="0"/>
                <a:ea typeface="宋体" panose="02010600030101010101" pitchFamily="2" charset="-122"/>
              </a:defRPr>
            </a:lvl1pPr>
          </a:lstStyle>
          <a:p>
            <a:pPr>
              <a:defRPr/>
            </a:pPr>
            <a:fld id="{5D9548A5-B1AB-3F4F-9770-E08DEE99858B}"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355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ea typeface="宋体" panose="02010600030101010101" pitchFamily="2" charset="-122"/>
            </a:endParaRPr>
          </a:p>
        </p:txBody>
      </p:sp>
      <p:sp>
        <p:nvSpPr>
          <p:cNvPr id="2355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fld id="{358C0F6F-2FB0-3A4F-8E90-044F055463D9}" type="slidenum">
              <a:rPr lang="en-US" altLang="zh-CN"/>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0" fontAlgn="base" latinLnBrk="0" hangingPunct="0">
              <a:lnSpc>
                <a:spcPct val="100000"/>
              </a:lnSpc>
              <a:spcBef>
                <a:spcPct val="30000"/>
              </a:spcBef>
              <a:spcAft>
                <a:spcPct val="0"/>
              </a:spcAft>
              <a:buClrTx/>
              <a:buSzTx/>
              <a:buFont typeface="+mj-lt"/>
              <a:buAutoNum type="arabicPeriod"/>
              <a:tabLst/>
              <a:defRPr/>
            </a:pPr>
            <a:endParaRPr lang="zh-CN" altLang="en-US" b="0"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10</a:t>
            </a:fld>
            <a:endParaRPr lang="en-US" altLang="zh-CN"/>
          </a:p>
        </p:txBody>
      </p:sp>
    </p:spTree>
    <p:extLst>
      <p:ext uri="{BB962C8B-B14F-4D97-AF65-F5344CB8AC3E}">
        <p14:creationId xmlns:p14="http://schemas.microsoft.com/office/powerpoint/2010/main" val="36909643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0" fontAlgn="base" latinLnBrk="0" hangingPunct="0">
              <a:lnSpc>
                <a:spcPct val="100000"/>
              </a:lnSpc>
              <a:spcBef>
                <a:spcPct val="30000"/>
              </a:spcBef>
              <a:spcAft>
                <a:spcPct val="0"/>
              </a:spcAft>
              <a:buClrTx/>
              <a:buSzTx/>
              <a:buFont typeface="+mj-lt"/>
              <a:buAutoNum type="arabicPeriod"/>
              <a:tabLst/>
              <a:defRPr/>
            </a:pPr>
            <a:endParaRPr lang="zh-CN" altLang="en-US" b="1"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11</a:t>
            </a:fld>
            <a:endParaRPr lang="en-US" altLang="zh-CN"/>
          </a:p>
        </p:txBody>
      </p:sp>
    </p:spTree>
    <p:extLst>
      <p:ext uri="{BB962C8B-B14F-4D97-AF65-F5344CB8AC3E}">
        <p14:creationId xmlns:p14="http://schemas.microsoft.com/office/powerpoint/2010/main" val="15987342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12</a:t>
            </a:fld>
            <a:endParaRPr lang="en-US" altLang="zh-CN"/>
          </a:p>
        </p:txBody>
      </p:sp>
    </p:spTree>
    <p:extLst>
      <p:ext uri="{BB962C8B-B14F-4D97-AF65-F5344CB8AC3E}">
        <p14:creationId xmlns:p14="http://schemas.microsoft.com/office/powerpoint/2010/main" val="24021755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13</a:t>
            </a:fld>
            <a:endParaRPr lang="en-US" altLang="zh-CN"/>
          </a:p>
        </p:txBody>
      </p:sp>
    </p:spTree>
    <p:extLst>
      <p:ext uri="{BB962C8B-B14F-4D97-AF65-F5344CB8AC3E}">
        <p14:creationId xmlns:p14="http://schemas.microsoft.com/office/powerpoint/2010/main" val="2586421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14</a:t>
            </a:fld>
            <a:endParaRPr lang="en-US" altLang="zh-CN"/>
          </a:p>
        </p:txBody>
      </p:sp>
    </p:spTree>
    <p:extLst>
      <p:ext uri="{BB962C8B-B14F-4D97-AF65-F5344CB8AC3E}">
        <p14:creationId xmlns:p14="http://schemas.microsoft.com/office/powerpoint/2010/main" val="4721769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15</a:t>
            </a:fld>
            <a:endParaRPr lang="en-US" altLang="zh-CN"/>
          </a:p>
        </p:txBody>
      </p:sp>
    </p:spTree>
    <p:extLst>
      <p:ext uri="{BB962C8B-B14F-4D97-AF65-F5344CB8AC3E}">
        <p14:creationId xmlns:p14="http://schemas.microsoft.com/office/powerpoint/2010/main" val="3494372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16</a:t>
            </a:fld>
            <a:endParaRPr lang="en-US" altLang="zh-CN"/>
          </a:p>
        </p:txBody>
      </p:sp>
    </p:spTree>
    <p:extLst>
      <p:ext uri="{BB962C8B-B14F-4D97-AF65-F5344CB8AC3E}">
        <p14:creationId xmlns:p14="http://schemas.microsoft.com/office/powerpoint/2010/main" val="38128082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17</a:t>
            </a:fld>
            <a:endParaRPr lang="en-US" altLang="zh-CN"/>
          </a:p>
        </p:txBody>
      </p:sp>
    </p:spTree>
    <p:extLst>
      <p:ext uri="{BB962C8B-B14F-4D97-AF65-F5344CB8AC3E}">
        <p14:creationId xmlns:p14="http://schemas.microsoft.com/office/powerpoint/2010/main" val="2721875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0" fontAlgn="base" latinLnBrk="0" hangingPunct="0">
              <a:lnSpc>
                <a:spcPct val="100000"/>
              </a:lnSpc>
              <a:spcBef>
                <a:spcPct val="30000"/>
              </a:spcBef>
              <a:spcAft>
                <a:spcPct val="0"/>
              </a:spcAft>
              <a:buClrTx/>
              <a:buSzTx/>
              <a:buFont typeface="+mj-lt"/>
              <a:buAutoNum type="arabicPeriod"/>
              <a:tabLst/>
              <a:defRPr/>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18</a:t>
            </a:fld>
            <a:endParaRPr lang="en-US" altLang="zh-CN"/>
          </a:p>
        </p:txBody>
      </p:sp>
    </p:spTree>
    <p:extLst>
      <p:ext uri="{BB962C8B-B14F-4D97-AF65-F5344CB8AC3E}">
        <p14:creationId xmlns:p14="http://schemas.microsoft.com/office/powerpoint/2010/main" val="42735897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0" fontAlgn="base" latinLnBrk="0" hangingPunct="0">
              <a:lnSpc>
                <a:spcPct val="100000"/>
              </a:lnSpc>
              <a:spcBef>
                <a:spcPct val="30000"/>
              </a:spcBef>
              <a:spcAft>
                <a:spcPct val="0"/>
              </a:spcAft>
              <a:buClrTx/>
              <a:buSzTx/>
              <a:buFont typeface="+mj-lt"/>
              <a:buAutoNum type="arabicPeriod"/>
              <a:tabLst/>
              <a:defRPr/>
            </a:pPr>
            <a:endParaRPr lang="en-US" altLang="zh-CN" b="0" i="0" dirty="0">
              <a:solidFill>
                <a:srgbClr val="404040"/>
              </a:solidFill>
              <a:effectLst/>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19</a:t>
            </a:fld>
            <a:endParaRPr lang="en-US" altLang="zh-CN"/>
          </a:p>
        </p:txBody>
      </p:sp>
    </p:spTree>
    <p:extLst>
      <p:ext uri="{BB962C8B-B14F-4D97-AF65-F5344CB8AC3E}">
        <p14:creationId xmlns:p14="http://schemas.microsoft.com/office/powerpoint/2010/main" val="529205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a:t>
            </a:fld>
            <a:endParaRPr lang="en-US" altLang="zh-CN"/>
          </a:p>
        </p:txBody>
      </p:sp>
    </p:spTree>
    <p:extLst>
      <p:ext uri="{BB962C8B-B14F-4D97-AF65-F5344CB8AC3E}">
        <p14:creationId xmlns:p14="http://schemas.microsoft.com/office/powerpoint/2010/main" val="9894870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en-US" altLang="zh-CN" sz="1200" b="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20</a:t>
            </a:fld>
            <a:endParaRPr lang="en-US" altLang="zh-CN"/>
          </a:p>
        </p:txBody>
      </p:sp>
    </p:spTree>
    <p:extLst>
      <p:ext uri="{BB962C8B-B14F-4D97-AF65-F5344CB8AC3E}">
        <p14:creationId xmlns:p14="http://schemas.microsoft.com/office/powerpoint/2010/main" val="16312639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21</a:t>
            </a:fld>
            <a:endParaRPr lang="en-US" altLang="zh-CN"/>
          </a:p>
        </p:txBody>
      </p:sp>
    </p:spTree>
    <p:extLst>
      <p:ext uri="{BB962C8B-B14F-4D97-AF65-F5344CB8AC3E}">
        <p14:creationId xmlns:p14="http://schemas.microsoft.com/office/powerpoint/2010/main" val="11717042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22</a:t>
            </a:fld>
            <a:endParaRPr lang="en-US" altLang="zh-CN"/>
          </a:p>
        </p:txBody>
      </p:sp>
    </p:spTree>
    <p:extLst>
      <p:ext uri="{BB962C8B-B14F-4D97-AF65-F5344CB8AC3E}">
        <p14:creationId xmlns:p14="http://schemas.microsoft.com/office/powerpoint/2010/main" val="15726258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23</a:t>
            </a:fld>
            <a:endParaRPr lang="en-US" altLang="zh-CN"/>
          </a:p>
        </p:txBody>
      </p:sp>
    </p:spTree>
    <p:extLst>
      <p:ext uri="{BB962C8B-B14F-4D97-AF65-F5344CB8AC3E}">
        <p14:creationId xmlns:p14="http://schemas.microsoft.com/office/powerpoint/2010/main" val="11002054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24</a:t>
            </a:fld>
            <a:endParaRPr lang="en-US" altLang="zh-CN"/>
          </a:p>
        </p:txBody>
      </p:sp>
    </p:spTree>
    <p:extLst>
      <p:ext uri="{BB962C8B-B14F-4D97-AF65-F5344CB8AC3E}">
        <p14:creationId xmlns:p14="http://schemas.microsoft.com/office/powerpoint/2010/main" val="37525444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25</a:t>
            </a:fld>
            <a:endParaRPr lang="en-US" altLang="zh-CN"/>
          </a:p>
        </p:txBody>
      </p:sp>
    </p:spTree>
    <p:extLst>
      <p:ext uri="{BB962C8B-B14F-4D97-AF65-F5344CB8AC3E}">
        <p14:creationId xmlns:p14="http://schemas.microsoft.com/office/powerpoint/2010/main" val="41787176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26</a:t>
            </a:fld>
            <a:endParaRPr lang="en-US" altLang="zh-CN"/>
          </a:p>
        </p:txBody>
      </p:sp>
    </p:spTree>
    <p:extLst>
      <p:ext uri="{BB962C8B-B14F-4D97-AF65-F5344CB8AC3E}">
        <p14:creationId xmlns:p14="http://schemas.microsoft.com/office/powerpoint/2010/main" val="12924670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27</a:t>
            </a:fld>
            <a:endParaRPr lang="en-US" altLang="zh-CN"/>
          </a:p>
        </p:txBody>
      </p:sp>
    </p:spTree>
    <p:extLst>
      <p:ext uri="{BB962C8B-B14F-4D97-AF65-F5344CB8AC3E}">
        <p14:creationId xmlns:p14="http://schemas.microsoft.com/office/powerpoint/2010/main" val="23226828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28</a:t>
            </a:fld>
            <a:endParaRPr lang="en-US" altLang="zh-CN"/>
          </a:p>
        </p:txBody>
      </p:sp>
    </p:spTree>
    <p:extLst>
      <p:ext uri="{BB962C8B-B14F-4D97-AF65-F5344CB8AC3E}">
        <p14:creationId xmlns:p14="http://schemas.microsoft.com/office/powerpoint/2010/main" val="16472335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29</a:t>
            </a:fld>
            <a:endParaRPr lang="en-US" altLang="zh-CN"/>
          </a:p>
        </p:txBody>
      </p:sp>
    </p:spTree>
    <p:extLst>
      <p:ext uri="{BB962C8B-B14F-4D97-AF65-F5344CB8AC3E}">
        <p14:creationId xmlns:p14="http://schemas.microsoft.com/office/powerpoint/2010/main" val="35971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3</a:t>
            </a:fld>
            <a:endParaRPr lang="en-US" altLang="zh-CN"/>
          </a:p>
        </p:txBody>
      </p:sp>
    </p:spTree>
    <p:extLst>
      <p:ext uri="{BB962C8B-B14F-4D97-AF65-F5344CB8AC3E}">
        <p14:creationId xmlns:p14="http://schemas.microsoft.com/office/powerpoint/2010/main" val="39737459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32</a:t>
            </a:fld>
            <a:endParaRPr lang="en-US" altLang="zh-CN"/>
          </a:p>
        </p:txBody>
      </p:sp>
    </p:spTree>
    <p:extLst>
      <p:ext uri="{BB962C8B-B14F-4D97-AF65-F5344CB8AC3E}">
        <p14:creationId xmlns:p14="http://schemas.microsoft.com/office/powerpoint/2010/main" val="9541838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33</a:t>
            </a:fld>
            <a:endParaRPr lang="en-US" altLang="zh-CN"/>
          </a:p>
        </p:txBody>
      </p:sp>
    </p:spTree>
    <p:extLst>
      <p:ext uri="{BB962C8B-B14F-4D97-AF65-F5344CB8AC3E}">
        <p14:creationId xmlns:p14="http://schemas.microsoft.com/office/powerpoint/2010/main" val="24489090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34</a:t>
            </a:fld>
            <a:endParaRPr lang="en-US" altLang="zh-CN"/>
          </a:p>
        </p:txBody>
      </p:sp>
    </p:spTree>
    <p:extLst>
      <p:ext uri="{BB962C8B-B14F-4D97-AF65-F5344CB8AC3E}">
        <p14:creationId xmlns:p14="http://schemas.microsoft.com/office/powerpoint/2010/main" val="25186265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35</a:t>
            </a:fld>
            <a:endParaRPr lang="en-US" altLang="zh-CN"/>
          </a:p>
        </p:txBody>
      </p:sp>
    </p:spTree>
    <p:extLst>
      <p:ext uri="{BB962C8B-B14F-4D97-AF65-F5344CB8AC3E}">
        <p14:creationId xmlns:p14="http://schemas.microsoft.com/office/powerpoint/2010/main" val="28636828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36</a:t>
            </a:fld>
            <a:endParaRPr lang="en-US" altLang="zh-CN"/>
          </a:p>
        </p:txBody>
      </p:sp>
    </p:spTree>
    <p:extLst>
      <p:ext uri="{BB962C8B-B14F-4D97-AF65-F5344CB8AC3E}">
        <p14:creationId xmlns:p14="http://schemas.microsoft.com/office/powerpoint/2010/main" val="8405681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37</a:t>
            </a:fld>
            <a:endParaRPr lang="en-US" altLang="zh-CN"/>
          </a:p>
        </p:txBody>
      </p:sp>
    </p:spTree>
    <p:extLst>
      <p:ext uri="{BB962C8B-B14F-4D97-AF65-F5344CB8AC3E}">
        <p14:creationId xmlns:p14="http://schemas.microsoft.com/office/powerpoint/2010/main" val="9751846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38</a:t>
            </a:fld>
            <a:endParaRPr lang="en-US" altLang="zh-CN"/>
          </a:p>
        </p:txBody>
      </p:sp>
    </p:spTree>
    <p:extLst>
      <p:ext uri="{BB962C8B-B14F-4D97-AF65-F5344CB8AC3E}">
        <p14:creationId xmlns:p14="http://schemas.microsoft.com/office/powerpoint/2010/main" val="5682993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0" fontAlgn="base" latinLnBrk="0" hangingPunct="0">
              <a:lnSpc>
                <a:spcPct val="100000"/>
              </a:lnSpc>
              <a:spcBef>
                <a:spcPct val="30000"/>
              </a:spcBef>
              <a:spcAft>
                <a:spcPct val="0"/>
              </a:spcAft>
              <a:buClrTx/>
              <a:buSzTx/>
              <a:buFont typeface="+mj-lt"/>
              <a:buAutoNum type="arabicPeriod"/>
              <a:tabLst/>
              <a:defRPr/>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39</a:t>
            </a:fld>
            <a:endParaRPr lang="en-US" altLang="zh-CN"/>
          </a:p>
        </p:txBody>
      </p:sp>
    </p:spTree>
    <p:extLst>
      <p:ext uri="{BB962C8B-B14F-4D97-AF65-F5344CB8AC3E}">
        <p14:creationId xmlns:p14="http://schemas.microsoft.com/office/powerpoint/2010/main" val="7762004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40</a:t>
            </a:fld>
            <a:endParaRPr lang="en-US" altLang="zh-CN"/>
          </a:p>
        </p:txBody>
      </p:sp>
    </p:spTree>
    <p:extLst>
      <p:ext uri="{BB962C8B-B14F-4D97-AF65-F5344CB8AC3E}">
        <p14:creationId xmlns:p14="http://schemas.microsoft.com/office/powerpoint/2010/main" val="26129758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42</a:t>
            </a:fld>
            <a:endParaRPr lang="en-US" altLang="zh-CN"/>
          </a:p>
        </p:txBody>
      </p:sp>
    </p:spTree>
    <p:extLst>
      <p:ext uri="{BB962C8B-B14F-4D97-AF65-F5344CB8AC3E}">
        <p14:creationId xmlns:p14="http://schemas.microsoft.com/office/powerpoint/2010/main" val="682719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4</a:t>
            </a:fld>
            <a:endParaRPr lang="en-US" altLang="zh-CN"/>
          </a:p>
        </p:txBody>
      </p:sp>
    </p:spTree>
    <p:extLst>
      <p:ext uri="{BB962C8B-B14F-4D97-AF65-F5344CB8AC3E}">
        <p14:creationId xmlns:p14="http://schemas.microsoft.com/office/powerpoint/2010/main" val="23582560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43</a:t>
            </a:fld>
            <a:endParaRPr lang="en-US" altLang="zh-CN"/>
          </a:p>
        </p:txBody>
      </p:sp>
    </p:spTree>
    <p:extLst>
      <p:ext uri="{BB962C8B-B14F-4D97-AF65-F5344CB8AC3E}">
        <p14:creationId xmlns:p14="http://schemas.microsoft.com/office/powerpoint/2010/main" val="7103704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0" fontAlgn="base" latinLnBrk="0" hangingPunct="0">
              <a:lnSpc>
                <a:spcPct val="100000"/>
              </a:lnSpc>
              <a:spcBef>
                <a:spcPct val="30000"/>
              </a:spcBef>
              <a:spcAft>
                <a:spcPct val="0"/>
              </a:spcAft>
              <a:buClrTx/>
              <a:buSzTx/>
              <a:buFont typeface="+mj-lt"/>
              <a:buAutoNum type="arabicPeriod"/>
              <a:tabLst/>
              <a:defRPr/>
            </a:pPr>
            <a:endParaRPr lang="en-US" altLang="zh-CN"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44</a:t>
            </a:fld>
            <a:endParaRPr lang="en-US" altLang="zh-CN"/>
          </a:p>
        </p:txBody>
      </p:sp>
    </p:spTree>
    <p:extLst>
      <p:ext uri="{BB962C8B-B14F-4D97-AF65-F5344CB8AC3E}">
        <p14:creationId xmlns:p14="http://schemas.microsoft.com/office/powerpoint/2010/main" val="38963472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45</a:t>
            </a:fld>
            <a:endParaRPr lang="en-US" altLang="zh-CN"/>
          </a:p>
        </p:txBody>
      </p:sp>
    </p:spTree>
    <p:extLst>
      <p:ext uri="{BB962C8B-B14F-4D97-AF65-F5344CB8AC3E}">
        <p14:creationId xmlns:p14="http://schemas.microsoft.com/office/powerpoint/2010/main" val="23738697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46</a:t>
            </a:fld>
            <a:endParaRPr lang="en-US" altLang="zh-CN"/>
          </a:p>
        </p:txBody>
      </p:sp>
    </p:spTree>
    <p:extLst>
      <p:ext uri="{BB962C8B-B14F-4D97-AF65-F5344CB8AC3E}">
        <p14:creationId xmlns:p14="http://schemas.microsoft.com/office/powerpoint/2010/main" val="374887916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mj-lt"/>
              <a:buNone/>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47</a:t>
            </a:fld>
            <a:endParaRPr lang="en-US" altLang="zh-CN"/>
          </a:p>
        </p:txBody>
      </p:sp>
    </p:spTree>
    <p:extLst>
      <p:ext uri="{BB962C8B-B14F-4D97-AF65-F5344CB8AC3E}">
        <p14:creationId xmlns:p14="http://schemas.microsoft.com/office/powerpoint/2010/main" val="268334907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48</a:t>
            </a:fld>
            <a:endParaRPr lang="en-US" altLang="zh-CN"/>
          </a:p>
        </p:txBody>
      </p:sp>
    </p:spTree>
    <p:extLst>
      <p:ext uri="{BB962C8B-B14F-4D97-AF65-F5344CB8AC3E}">
        <p14:creationId xmlns:p14="http://schemas.microsoft.com/office/powerpoint/2010/main" val="75473152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50</a:t>
            </a:fld>
            <a:endParaRPr lang="en-US" altLang="zh-CN"/>
          </a:p>
        </p:txBody>
      </p:sp>
    </p:spTree>
    <p:extLst>
      <p:ext uri="{BB962C8B-B14F-4D97-AF65-F5344CB8AC3E}">
        <p14:creationId xmlns:p14="http://schemas.microsoft.com/office/powerpoint/2010/main" val="98525590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51</a:t>
            </a:fld>
            <a:endParaRPr lang="en-US" altLang="zh-CN"/>
          </a:p>
        </p:txBody>
      </p:sp>
    </p:spTree>
    <p:extLst>
      <p:ext uri="{BB962C8B-B14F-4D97-AF65-F5344CB8AC3E}">
        <p14:creationId xmlns:p14="http://schemas.microsoft.com/office/powerpoint/2010/main" val="211157310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52</a:t>
            </a:fld>
            <a:endParaRPr lang="en-US" altLang="zh-CN"/>
          </a:p>
        </p:txBody>
      </p:sp>
    </p:spTree>
    <p:extLst>
      <p:ext uri="{BB962C8B-B14F-4D97-AF65-F5344CB8AC3E}">
        <p14:creationId xmlns:p14="http://schemas.microsoft.com/office/powerpoint/2010/main" val="387105098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53</a:t>
            </a:fld>
            <a:endParaRPr lang="en-US" altLang="zh-CN"/>
          </a:p>
        </p:txBody>
      </p:sp>
    </p:spTree>
    <p:extLst>
      <p:ext uri="{BB962C8B-B14F-4D97-AF65-F5344CB8AC3E}">
        <p14:creationId xmlns:p14="http://schemas.microsoft.com/office/powerpoint/2010/main" val="134847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lgn="l">
              <a:buFont typeface="+mj-lt"/>
              <a:buAutoNum type="arabicPeriod"/>
            </a:pPr>
            <a:endParaRPr lang="en-US" altLang="zh-CN" b="0" i="0" dirty="0">
              <a:solidFill>
                <a:srgbClr val="333333"/>
              </a:solidFill>
              <a:effectLst/>
              <a:latin typeface="Microsoft YaHei" panose="020B0503020204020204" pitchFamily="34" charset="-122"/>
              <a:ea typeface="Microsoft YaHei" panose="020B0503020204020204" pitchFamily="34" charset="-122"/>
            </a:endParaRPr>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5</a:t>
            </a:fld>
            <a:endParaRPr lang="en-US" altLang="zh-CN"/>
          </a:p>
        </p:txBody>
      </p:sp>
    </p:spTree>
    <p:extLst>
      <p:ext uri="{BB962C8B-B14F-4D97-AF65-F5344CB8AC3E}">
        <p14:creationId xmlns:p14="http://schemas.microsoft.com/office/powerpoint/2010/main" val="253049237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54</a:t>
            </a:fld>
            <a:endParaRPr lang="en-US" altLang="zh-CN"/>
          </a:p>
        </p:txBody>
      </p:sp>
    </p:spTree>
    <p:extLst>
      <p:ext uri="{BB962C8B-B14F-4D97-AF65-F5344CB8AC3E}">
        <p14:creationId xmlns:p14="http://schemas.microsoft.com/office/powerpoint/2010/main" val="103916647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55</a:t>
            </a:fld>
            <a:endParaRPr lang="en-US" altLang="zh-CN"/>
          </a:p>
        </p:txBody>
      </p:sp>
    </p:spTree>
    <p:extLst>
      <p:ext uri="{BB962C8B-B14F-4D97-AF65-F5344CB8AC3E}">
        <p14:creationId xmlns:p14="http://schemas.microsoft.com/office/powerpoint/2010/main" val="26303196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6</a:t>
            </a:fld>
            <a:endParaRPr lang="en-US" altLang="zh-CN"/>
          </a:p>
        </p:txBody>
      </p:sp>
    </p:spTree>
    <p:extLst>
      <p:ext uri="{BB962C8B-B14F-4D97-AF65-F5344CB8AC3E}">
        <p14:creationId xmlns:p14="http://schemas.microsoft.com/office/powerpoint/2010/main" val="3228915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7</a:t>
            </a:fld>
            <a:endParaRPr lang="en-US" altLang="zh-CN"/>
          </a:p>
        </p:txBody>
      </p:sp>
    </p:spTree>
    <p:extLst>
      <p:ext uri="{BB962C8B-B14F-4D97-AF65-F5344CB8AC3E}">
        <p14:creationId xmlns:p14="http://schemas.microsoft.com/office/powerpoint/2010/main" val="37226248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8</a:t>
            </a:fld>
            <a:endParaRPr lang="en-US" altLang="zh-CN"/>
          </a:p>
        </p:txBody>
      </p:sp>
    </p:spTree>
    <p:extLst>
      <p:ext uri="{BB962C8B-B14F-4D97-AF65-F5344CB8AC3E}">
        <p14:creationId xmlns:p14="http://schemas.microsoft.com/office/powerpoint/2010/main" val="14861298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9</a:t>
            </a:fld>
            <a:endParaRPr lang="en-US" altLang="zh-CN"/>
          </a:p>
        </p:txBody>
      </p:sp>
    </p:spTree>
    <p:extLst>
      <p:ext uri="{BB962C8B-B14F-4D97-AF65-F5344CB8AC3E}">
        <p14:creationId xmlns:p14="http://schemas.microsoft.com/office/powerpoint/2010/main" val="455969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r>
              <a:rPr lang="en-US" dirty="0"/>
              <a:t>BY1306147 </a:t>
            </a:r>
            <a:r>
              <a:rPr lang="en-US" dirty="0" err="1"/>
              <a:t>张硕</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14106B08-2A05-4E4A-BB4F-B483A66EA091}"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a:xfrm>
            <a:off x="6457950" y="6448251"/>
            <a:ext cx="2057400" cy="365125"/>
          </a:xfrm>
          <a:prstGeom prst="rect">
            <a:avLst/>
          </a:prstGeom>
        </p:spPr>
        <p:txBody>
          <a:bodyPr/>
          <a:lstStyle>
            <a:lvl1pPr>
              <a:defRPr/>
            </a:lvl1pPr>
          </a:lstStyle>
          <a:p>
            <a:pPr>
              <a:defRPr/>
            </a:pPr>
            <a:fld id="{71D828F9-2628-9149-86BE-B70DE401120D}" type="slidenum">
              <a:rPr lang="en-US"/>
              <a:t>‹#›</a:t>
            </a:fld>
            <a:endParaRPr lang="en-US"/>
          </a:p>
        </p:txBody>
      </p:sp>
    </p:spTree>
    <p:extLst>
      <p:ext uri="{BB962C8B-B14F-4D97-AF65-F5344CB8AC3E}">
        <p14:creationId xmlns:p14="http://schemas.microsoft.com/office/powerpoint/2010/main" val="423022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10E3CEC-4AC6-4865-8219-F65DB1BB2B37}"/>
              </a:ext>
            </a:extLst>
          </p:cNvPr>
          <p:cNvSpPr>
            <a:spLocks noGrp="1"/>
          </p:cNvSpPr>
          <p:nvPr>
            <p:ph type="dt" sz="half" idx="10"/>
          </p:nvPr>
        </p:nvSpPr>
        <p:spPr/>
        <p:txBody>
          <a:bodyPr/>
          <a:lstStyle/>
          <a:p>
            <a:fld id="{82FA51CB-2EA0-4CCE-BC1F-19C7633E457D}" type="datetimeFigureOut">
              <a:rPr lang="zh-CN" altLang="en-US" smtClean="0"/>
              <a:t>2022-06-03</a:t>
            </a:fld>
            <a:endParaRPr lang="zh-CN" altLang="en-US"/>
          </a:p>
        </p:txBody>
      </p:sp>
      <p:sp>
        <p:nvSpPr>
          <p:cNvPr id="3" name="灯片编号占位符 2">
            <a:extLst>
              <a:ext uri="{FF2B5EF4-FFF2-40B4-BE49-F238E27FC236}">
                <a16:creationId xmlns:a16="http://schemas.microsoft.com/office/drawing/2014/main" id="{6EFBC277-09F1-4645-9EBA-C503F36D6667}"/>
              </a:ext>
            </a:extLst>
          </p:cNvPr>
          <p:cNvSpPr>
            <a:spLocks noGrp="1"/>
          </p:cNvSpPr>
          <p:nvPr>
            <p:ph type="sldNum" sz="quarter" idx="11"/>
          </p:nvPr>
        </p:nvSpPr>
        <p:spPr/>
        <p:txBody>
          <a:bodyPr/>
          <a:lstStyle/>
          <a:p>
            <a:fld id="{69874BC8-A9E1-416A-999A-738A0D0266CB}" type="slidenum">
              <a:rPr lang="zh-CN" altLang="en-US" smtClean="0"/>
              <a:t>‹#›</a:t>
            </a:fld>
            <a:endParaRPr lang="zh-CN" altLang="en-US"/>
          </a:p>
        </p:txBody>
      </p:sp>
    </p:spTree>
    <p:extLst>
      <p:ext uri="{BB962C8B-B14F-4D97-AF65-F5344CB8AC3E}">
        <p14:creationId xmlns:p14="http://schemas.microsoft.com/office/powerpoint/2010/main" val="22209388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A51CB-2EA0-4CCE-BC1F-19C7633E457D}" type="datetimeFigureOut">
              <a:rPr lang="zh-CN" altLang="en-US" smtClean="0"/>
              <a:t>2022-06-03</a:t>
            </a:fld>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874BC8-A9E1-416A-999A-738A0D0266C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85" r:id="rId2"/>
    <p:sldLayoutId id="2147483686"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image" Target="../media/image17.tmp"/><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31.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18" Type="http://schemas.openxmlformats.org/officeDocument/2006/relationships/slideLayout" Target="../slideLayouts/slideLayout3.xml"/><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tags" Target="../tags/tag34.xml"/><Relationship Id="rId2" Type="http://schemas.openxmlformats.org/officeDocument/2006/relationships/tags" Target="../tags/tag19.xml"/><Relationship Id="rId16" Type="http://schemas.openxmlformats.org/officeDocument/2006/relationships/tags" Target="../tags/tag33.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tags" Target="../tags/tag32.xml"/><Relationship Id="rId10" Type="http://schemas.openxmlformats.org/officeDocument/2006/relationships/tags" Target="../tags/tag27.xml"/><Relationship Id="rId19" Type="http://schemas.openxmlformats.org/officeDocument/2006/relationships/image" Target="../media/image17.tmp"/><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s>
</file>

<file path=ppt/slides/_rels/slide32.xml.rels><?xml version="1.0" encoding="UTF-8" standalone="yes"?>
<Relationships xmlns="http://schemas.openxmlformats.org/package/2006/relationships"><Relationship Id="rId3" Type="http://schemas.openxmlformats.org/officeDocument/2006/relationships/hyperlink" Target="http://doi.acm.org/10.1145/361011.361073"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hyperlink" Target="http://doi.acm.org/10.1145/361011.361073" TargetMode="External"/><Relationship Id="rId4" Type="http://schemas.openxmlformats.org/officeDocument/2006/relationships/image" Target="../media/image19.png"/></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tags" Target="../tags/tag47.xml"/><Relationship Id="rId18" Type="http://schemas.openxmlformats.org/officeDocument/2006/relationships/slideLayout" Target="../slideLayouts/slideLayout3.xml"/><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tags" Target="../tags/tag46.xml"/><Relationship Id="rId17" Type="http://schemas.openxmlformats.org/officeDocument/2006/relationships/tags" Target="../tags/tag51.xml"/><Relationship Id="rId2" Type="http://schemas.openxmlformats.org/officeDocument/2006/relationships/tags" Target="../tags/tag36.xml"/><Relationship Id="rId16" Type="http://schemas.openxmlformats.org/officeDocument/2006/relationships/tags" Target="../tags/tag50.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tags" Target="../tags/tag45.xml"/><Relationship Id="rId5" Type="http://schemas.openxmlformats.org/officeDocument/2006/relationships/tags" Target="../tags/tag39.xml"/><Relationship Id="rId15" Type="http://schemas.openxmlformats.org/officeDocument/2006/relationships/tags" Target="../tags/tag49.xml"/><Relationship Id="rId10" Type="http://schemas.openxmlformats.org/officeDocument/2006/relationships/tags" Target="../tags/tag44.xml"/><Relationship Id="rId19" Type="http://schemas.openxmlformats.org/officeDocument/2006/relationships/image" Target="../media/image17.tmp"/><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tags" Target="../tags/tag48.xml"/></Relationships>
</file>

<file path=ppt/slides/_rels/slide42.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tags" Target="../tags/tag64.xml"/><Relationship Id="rId18" Type="http://schemas.openxmlformats.org/officeDocument/2006/relationships/slideLayout" Target="../slideLayouts/slideLayout3.xml"/><Relationship Id="rId3" Type="http://schemas.openxmlformats.org/officeDocument/2006/relationships/tags" Target="../tags/tag54.xml"/><Relationship Id="rId7" Type="http://schemas.openxmlformats.org/officeDocument/2006/relationships/tags" Target="../tags/tag58.xml"/><Relationship Id="rId12" Type="http://schemas.openxmlformats.org/officeDocument/2006/relationships/tags" Target="../tags/tag63.xml"/><Relationship Id="rId17" Type="http://schemas.openxmlformats.org/officeDocument/2006/relationships/tags" Target="../tags/tag68.xml"/><Relationship Id="rId2" Type="http://schemas.openxmlformats.org/officeDocument/2006/relationships/tags" Target="../tags/tag53.xml"/><Relationship Id="rId16" Type="http://schemas.openxmlformats.org/officeDocument/2006/relationships/tags" Target="../tags/tag67.xml"/><Relationship Id="rId20" Type="http://schemas.openxmlformats.org/officeDocument/2006/relationships/image" Target="../media/image17.tmp"/><Relationship Id="rId1" Type="http://schemas.openxmlformats.org/officeDocument/2006/relationships/tags" Target="../tags/tag52.xml"/><Relationship Id="rId6" Type="http://schemas.openxmlformats.org/officeDocument/2006/relationships/tags" Target="../tags/tag57.xml"/><Relationship Id="rId11" Type="http://schemas.openxmlformats.org/officeDocument/2006/relationships/tags" Target="../tags/tag62.xml"/><Relationship Id="rId5" Type="http://schemas.openxmlformats.org/officeDocument/2006/relationships/tags" Target="../tags/tag56.xml"/><Relationship Id="rId15" Type="http://schemas.openxmlformats.org/officeDocument/2006/relationships/tags" Target="../tags/tag66.xml"/><Relationship Id="rId10" Type="http://schemas.openxmlformats.org/officeDocument/2006/relationships/tags" Target="../tags/tag61.xml"/><Relationship Id="rId19" Type="http://schemas.openxmlformats.org/officeDocument/2006/relationships/notesSlide" Target="../notesSlides/notesSlide39.xml"/><Relationship Id="rId4" Type="http://schemas.openxmlformats.org/officeDocument/2006/relationships/tags" Target="../tags/tag55.xml"/><Relationship Id="rId9" Type="http://schemas.openxmlformats.org/officeDocument/2006/relationships/tags" Target="../tags/tag60.xml"/><Relationship Id="rId14" Type="http://schemas.openxmlformats.org/officeDocument/2006/relationships/tags" Target="../tags/tag6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tags" Target="../tags/tag76.xml"/><Relationship Id="rId13" Type="http://schemas.openxmlformats.org/officeDocument/2006/relationships/tags" Target="../tags/tag81.xml"/><Relationship Id="rId18" Type="http://schemas.openxmlformats.org/officeDocument/2006/relationships/slideLayout" Target="../slideLayouts/slideLayout3.xml"/><Relationship Id="rId3" Type="http://schemas.openxmlformats.org/officeDocument/2006/relationships/tags" Target="../tags/tag71.xml"/><Relationship Id="rId7" Type="http://schemas.openxmlformats.org/officeDocument/2006/relationships/tags" Target="../tags/tag75.xml"/><Relationship Id="rId12" Type="http://schemas.openxmlformats.org/officeDocument/2006/relationships/tags" Target="../tags/tag80.xml"/><Relationship Id="rId17" Type="http://schemas.openxmlformats.org/officeDocument/2006/relationships/tags" Target="../tags/tag85.xml"/><Relationship Id="rId2" Type="http://schemas.openxmlformats.org/officeDocument/2006/relationships/tags" Target="../tags/tag70.xml"/><Relationship Id="rId16" Type="http://schemas.openxmlformats.org/officeDocument/2006/relationships/tags" Target="../tags/tag84.xml"/><Relationship Id="rId1" Type="http://schemas.openxmlformats.org/officeDocument/2006/relationships/tags" Target="../tags/tag69.xml"/><Relationship Id="rId6" Type="http://schemas.openxmlformats.org/officeDocument/2006/relationships/tags" Target="../tags/tag74.xml"/><Relationship Id="rId11" Type="http://schemas.openxmlformats.org/officeDocument/2006/relationships/tags" Target="../tags/tag79.xml"/><Relationship Id="rId5" Type="http://schemas.openxmlformats.org/officeDocument/2006/relationships/tags" Target="../tags/tag73.xml"/><Relationship Id="rId15" Type="http://schemas.openxmlformats.org/officeDocument/2006/relationships/tags" Target="../tags/tag83.xml"/><Relationship Id="rId10" Type="http://schemas.openxmlformats.org/officeDocument/2006/relationships/tags" Target="../tags/tag78.xml"/><Relationship Id="rId19" Type="http://schemas.openxmlformats.org/officeDocument/2006/relationships/image" Target="../media/image17.tmp"/><Relationship Id="rId4" Type="http://schemas.openxmlformats.org/officeDocument/2006/relationships/tags" Target="../tags/tag72.xml"/><Relationship Id="rId9" Type="http://schemas.openxmlformats.org/officeDocument/2006/relationships/tags" Target="../tags/tag77.xml"/><Relationship Id="rId14" Type="http://schemas.openxmlformats.org/officeDocument/2006/relationships/tags" Target="../tags/tag8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2501900"/>
            <a:ext cx="9144000" cy="1935163"/>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mn-lt"/>
              <a:ea typeface="+mn-ea"/>
            </a:endParaRPr>
          </a:p>
        </p:txBody>
      </p:sp>
      <p:sp>
        <p:nvSpPr>
          <p:cNvPr id="22530" name="Title 1"/>
          <p:cNvSpPr>
            <a:spLocks noGrp="1"/>
          </p:cNvSpPr>
          <p:nvPr>
            <p:ph type="ctrTitle"/>
          </p:nvPr>
        </p:nvSpPr>
        <p:spPr>
          <a:xfrm>
            <a:off x="805272" y="2193528"/>
            <a:ext cx="7533456" cy="2387600"/>
          </a:xfrm>
        </p:spPr>
        <p:txBody>
          <a:bodyPr anchor="ctr" anchorCtr="1"/>
          <a:lstStyle/>
          <a:p>
            <a:r>
              <a:rPr lang="zh-CN" altLang="en-US" dirty="0">
                <a:solidFill>
                  <a:srgbClr val="000000"/>
                </a:solidFill>
                <a:latin typeface="微软雅黑" panose="020B0503020204020204" pitchFamily="34" charset="-122"/>
                <a:ea typeface="微软雅黑" panose="020B0503020204020204" pitchFamily="34" charset="-122"/>
                <a:cs typeface="Hei" charset="-122"/>
              </a:rPr>
              <a:t>第三章 云使能技术</a:t>
            </a:r>
            <a:endParaRPr lang="en-US" altLang="en-US" dirty="0">
              <a:solidFill>
                <a:srgbClr val="000000"/>
              </a:solidFill>
              <a:latin typeface="微软雅黑" panose="020B0503020204020204" pitchFamily="34" charset="-122"/>
              <a:ea typeface="微软雅黑" panose="020B0503020204020204" pitchFamily="34" charset="-122"/>
              <a:cs typeface="Hei" charset="-122"/>
            </a:endParaRPr>
          </a:p>
        </p:txBody>
      </p:sp>
      <p:sp>
        <p:nvSpPr>
          <p:cNvPr id="5" name="TextBox 4"/>
          <p:cNvSpPr txBox="1"/>
          <p:nvPr/>
        </p:nvSpPr>
        <p:spPr>
          <a:xfrm>
            <a:off x="1296194" y="1815207"/>
            <a:ext cx="6985000" cy="461665"/>
          </a:xfrm>
          <a:prstGeom prst="rect">
            <a:avLst/>
          </a:prstGeom>
          <a:noFill/>
        </p:spPr>
        <p:txBody>
          <a:bodyPr wrap="square">
            <a:spAutoFit/>
          </a:bodyPr>
          <a:lstStyle/>
          <a:p>
            <a:pPr algn="ctr">
              <a:defRPr/>
            </a:pPr>
            <a:r>
              <a:rPr lang="zh-CN" altLang="en-US" sz="2400" spc="600" dirty="0">
                <a:solidFill>
                  <a:srgbClr val="002060"/>
                </a:solidFill>
                <a:latin typeface="微软雅黑" panose="020B0503020204020204" pitchFamily="34" charset="-122"/>
                <a:ea typeface="微软雅黑" panose="020B0503020204020204" pitchFamily="34" charset="-122"/>
                <a:cs typeface="黑体" panose="02010609060101010101" pitchFamily="49" charset="-122"/>
              </a:rPr>
              <a:t>云计算技术</a:t>
            </a:r>
            <a:endParaRPr lang="en-US" sz="2400" spc="600" dirty="0">
              <a:solidFill>
                <a:srgbClr val="002060"/>
              </a:solidFill>
              <a:latin typeface="微软雅黑" panose="020B0503020204020204" pitchFamily="34" charset="-122"/>
              <a:ea typeface="微软雅黑" panose="020B0503020204020204" pitchFamily="34" charset="-122"/>
              <a:cs typeface="黑体" panose="02010609060101010101" pitchFamily="49" charset="-122"/>
            </a:endParaRPr>
          </a:p>
        </p:txBody>
      </p:sp>
      <p:sp>
        <p:nvSpPr>
          <p:cNvPr id="2" name="TextBox 1"/>
          <p:cNvSpPr txBox="1"/>
          <p:nvPr/>
        </p:nvSpPr>
        <p:spPr>
          <a:xfrm>
            <a:off x="10372725" y="571500"/>
            <a:ext cx="184731" cy="369332"/>
          </a:xfrm>
          <a:prstGeom prst="rect">
            <a:avLst/>
          </a:prstGeom>
          <a:noFill/>
        </p:spPr>
        <p:txBody>
          <a:bodyPr wrap="none" rtlCol="0">
            <a:spAutoFit/>
          </a:bodyPr>
          <a:lstStyle/>
          <a:p>
            <a:endParaRPr lang="en-US"/>
          </a:p>
        </p:txBody>
      </p:sp>
      <p:pic>
        <p:nvPicPr>
          <p:cNvPr id="7" name="图片 6">
            <a:extLst>
              <a:ext uri="{FF2B5EF4-FFF2-40B4-BE49-F238E27FC236}">
                <a16:creationId xmlns:a16="http://schemas.microsoft.com/office/drawing/2014/main" id="{8B35A7FF-0B1E-4B4C-9019-594EEA95E1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502" y="297292"/>
            <a:ext cx="2832628" cy="899460"/>
          </a:xfrm>
          <a:prstGeom prst="rect">
            <a:avLst/>
          </a:prstGeom>
        </p:spPr>
      </p:pic>
      <p:sp>
        <p:nvSpPr>
          <p:cNvPr id="11" name="副标题 7">
            <a:extLst>
              <a:ext uri="{FF2B5EF4-FFF2-40B4-BE49-F238E27FC236}">
                <a16:creationId xmlns:a16="http://schemas.microsoft.com/office/drawing/2014/main" id="{30E6A916-54DD-4B5B-95A0-AC9801918B0E}"/>
              </a:ext>
            </a:extLst>
          </p:cNvPr>
          <p:cNvSpPr>
            <a:spLocks noGrp="1"/>
          </p:cNvSpPr>
          <p:nvPr>
            <p:ph type="subTitle" idx="1"/>
          </p:nvPr>
        </p:nvSpPr>
        <p:spPr>
          <a:xfrm>
            <a:off x="1143000" y="4694277"/>
            <a:ext cx="6858000" cy="1655762"/>
          </a:xfrm>
        </p:spPr>
        <p:txBody>
          <a:bodyPr/>
          <a:lstStyle/>
          <a:p>
            <a:r>
              <a:rPr lang="zh-CN" altLang="en-US" sz="1800" dirty="0">
                <a:solidFill>
                  <a:srgbClr val="000000"/>
                </a:solidFill>
                <a:latin typeface="微软雅黑" panose="020B0503020204020204" pitchFamily="34" charset="-122"/>
                <a:ea typeface="微软雅黑" panose="020B0503020204020204" pitchFamily="34" charset="-122"/>
              </a:rPr>
              <a:t>第三次课：</a:t>
            </a:r>
            <a:r>
              <a:rPr lang="en-US" altLang="zh-CN" sz="1800" dirty="0">
                <a:solidFill>
                  <a:srgbClr val="000000"/>
                </a:solidFill>
                <a:latin typeface="微软雅黑" panose="020B0503020204020204" pitchFamily="34" charset="-122"/>
                <a:ea typeface="微软雅黑" panose="020B0503020204020204" pitchFamily="34" charset="-122"/>
                <a:cs typeface="Hei" charset="-122"/>
              </a:rPr>
              <a:t>2022</a:t>
            </a:r>
            <a:r>
              <a:rPr lang="zh-CN" altLang="en-US" sz="1800" dirty="0">
                <a:solidFill>
                  <a:srgbClr val="000000"/>
                </a:solidFill>
                <a:latin typeface="微软雅黑" panose="020B0503020204020204" pitchFamily="34" charset="-122"/>
                <a:ea typeface="微软雅黑" panose="020B0503020204020204" pitchFamily="34" charset="-122"/>
                <a:cs typeface="Hei" charset="-122"/>
              </a:rPr>
              <a:t>年</a:t>
            </a:r>
            <a:r>
              <a:rPr lang="en-US" altLang="zh-CN" sz="1800" dirty="0">
                <a:solidFill>
                  <a:srgbClr val="000000"/>
                </a:solidFill>
                <a:latin typeface="微软雅黑" panose="020B0503020204020204" pitchFamily="34" charset="-122"/>
                <a:ea typeface="微软雅黑" panose="020B0503020204020204" pitchFamily="34" charset="-122"/>
                <a:cs typeface="Hei" charset="-122"/>
              </a:rPr>
              <a:t>03</a:t>
            </a:r>
            <a:r>
              <a:rPr lang="zh-CN" altLang="en-US" sz="1800" dirty="0">
                <a:solidFill>
                  <a:srgbClr val="000000"/>
                </a:solidFill>
                <a:latin typeface="微软雅黑" panose="020B0503020204020204" pitchFamily="34" charset="-122"/>
                <a:ea typeface="微软雅黑" panose="020B0503020204020204" pitchFamily="34" charset="-122"/>
                <a:cs typeface="Hei" charset="-122"/>
              </a:rPr>
              <a:t>月</a:t>
            </a:r>
            <a:r>
              <a:rPr lang="en-US" altLang="zh-CN" dirty="0">
                <a:solidFill>
                  <a:srgbClr val="000000"/>
                </a:solidFill>
                <a:latin typeface="微软雅黑" panose="020B0503020204020204" pitchFamily="34" charset="-122"/>
                <a:ea typeface="微软雅黑" panose="020B0503020204020204" pitchFamily="34" charset="-122"/>
                <a:cs typeface="Hei" charset="-122"/>
              </a:rPr>
              <a:t>09</a:t>
            </a:r>
            <a:r>
              <a:rPr lang="zh-CN" altLang="en-US" sz="1800" dirty="0">
                <a:solidFill>
                  <a:srgbClr val="000000"/>
                </a:solidFill>
                <a:latin typeface="微软雅黑" panose="020B0503020204020204" pitchFamily="34" charset="-122"/>
                <a:ea typeface="微软雅黑" panose="020B0503020204020204" pitchFamily="34" charset="-122"/>
                <a:cs typeface="Hei" charset="-122"/>
              </a:rPr>
              <a:t>日</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3.1.2 </a:t>
            </a:r>
            <a:r>
              <a:rPr lang="zh-CN" altLang="en-US" sz="3200" dirty="0">
                <a:solidFill>
                  <a:srgbClr val="0000FF"/>
                </a:solidFill>
                <a:latin typeface="微软雅黑" panose="020B0503020204020204" pitchFamily="34" charset="-122"/>
                <a:ea typeface="微软雅黑" panose="020B0503020204020204" pitchFamily="34" charset="-122"/>
              </a:rPr>
              <a:t>无连接分组交换（数据报网络）</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10</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3069302"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3.1 </a:t>
            </a:r>
            <a:r>
              <a:rPr lang="zh-CN" altLang="en-US" dirty="0">
                <a:solidFill>
                  <a:schemeClr val="bg1"/>
                </a:solidFill>
                <a:latin typeface="微软雅黑" panose="020B0503020204020204" pitchFamily="34" charset="-122"/>
                <a:ea typeface="微软雅黑" panose="020B0503020204020204" pitchFamily="34" charset="-122"/>
              </a:rPr>
              <a:t>宽带网络和</a:t>
            </a:r>
            <a:r>
              <a:rPr lang="en-US" altLang="zh-CN" dirty="0">
                <a:solidFill>
                  <a:schemeClr val="bg1"/>
                </a:solidFill>
                <a:latin typeface="微软雅黑" panose="020B0503020204020204" pitchFamily="34" charset="-122"/>
                <a:ea typeface="微软雅黑" panose="020B0503020204020204" pitchFamily="34" charset="-122"/>
              </a:rPr>
              <a:t>Internet</a:t>
            </a:r>
            <a:r>
              <a:rPr lang="zh-CN" altLang="en-US" dirty="0">
                <a:solidFill>
                  <a:schemeClr val="bg1"/>
                </a:solidFill>
                <a:latin typeface="微软雅黑" panose="020B0503020204020204" pitchFamily="34" charset="-122"/>
                <a:ea typeface="微软雅黑" panose="020B0503020204020204" pitchFamily="34" charset="-122"/>
              </a:rPr>
              <a:t>架构</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3646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marL="361950" lvl="1" indent="-361950">
              <a:lnSpc>
                <a:spcPct val="120000"/>
              </a:lnSpc>
              <a:spcBef>
                <a:spcPct val="20000"/>
              </a:spcBef>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相关概念</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电路交换：</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在报文传递之前，报文的源点和终点之间就建立了一条</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物理电路</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，报文完整地从源点传送到终点，然后源点通知网络传输已经完成，断开连接。</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分组交换：</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来自上层的报文被分割成便于管理的一个个分组，再通过网络发送这些分组。终点必须</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等到</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该报文的所有</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分组到齐</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之后，才能将报文交付上层。</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无连接服务：</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网络层的协议独立地对待每一个分组，每个分组与其他分组之间</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没有任何关联</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。一个报文的所有分组可能会，也</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可能不</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会沿着</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相同的路径</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抵达终点。</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面向连接的服务：</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属于同一个报文的所有分组之间是关联的。在一个报文的数据报被发送之前，应当首</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先建立</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一条虚拟连接以指定这些数据报通过的</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路径</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4049653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3.1.1 Internet</a:t>
            </a:r>
            <a:r>
              <a:rPr lang="zh-CN" altLang="en-US" sz="3200" dirty="0">
                <a:solidFill>
                  <a:srgbClr val="0000FF"/>
                </a:solidFill>
                <a:latin typeface="微软雅黑" panose="020B0503020204020204" pitchFamily="34" charset="-122"/>
                <a:ea typeface="微软雅黑" panose="020B0503020204020204" pitchFamily="34" charset="-122"/>
              </a:rPr>
              <a:t>服务提供者</a:t>
            </a:r>
            <a:r>
              <a:rPr lang="en-US" altLang="zh-CN" sz="3200" dirty="0">
                <a:solidFill>
                  <a:srgbClr val="0000FF"/>
                </a:solidFill>
                <a:latin typeface="微软雅黑" panose="020B0503020204020204" pitchFamily="34" charset="-122"/>
                <a:ea typeface="微软雅黑" panose="020B0503020204020204" pitchFamily="34" charset="-122"/>
              </a:rPr>
              <a:t>(ISP)</a:t>
            </a:r>
            <a:endParaRPr lang="zh-CN" altLang="en-US" sz="3200" dirty="0">
              <a:solidFill>
                <a:srgbClr val="0000FF"/>
              </a:solidFill>
              <a:latin typeface="微软雅黑" panose="020B0503020204020204" pitchFamily="34" charset="-122"/>
              <a:ea typeface="微软雅黑" panose="020B0503020204020204" pitchFamily="34" charset="-122"/>
            </a:endParaRP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11</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3069302"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3.1 </a:t>
            </a:r>
            <a:r>
              <a:rPr lang="zh-CN" altLang="en-US" dirty="0">
                <a:solidFill>
                  <a:schemeClr val="bg1"/>
                </a:solidFill>
                <a:latin typeface="微软雅黑" panose="020B0503020204020204" pitchFamily="34" charset="-122"/>
                <a:ea typeface="微软雅黑" panose="020B0503020204020204" pitchFamily="34" charset="-122"/>
              </a:rPr>
              <a:t>宽带网络和</a:t>
            </a:r>
            <a:r>
              <a:rPr lang="en-US" altLang="zh-CN" dirty="0">
                <a:solidFill>
                  <a:schemeClr val="bg1"/>
                </a:solidFill>
                <a:latin typeface="微软雅黑" panose="020B0503020204020204" pitchFamily="34" charset="-122"/>
                <a:ea typeface="微软雅黑" panose="020B0503020204020204" pitchFamily="34" charset="-122"/>
              </a:rPr>
              <a:t>Internet</a:t>
            </a:r>
            <a:r>
              <a:rPr lang="zh-CN" altLang="en-US" dirty="0">
                <a:solidFill>
                  <a:schemeClr val="bg1"/>
                </a:solidFill>
                <a:latin typeface="微软雅黑" panose="020B0503020204020204" pitchFamily="34" charset="-122"/>
                <a:ea typeface="微软雅黑" panose="020B0503020204020204" pitchFamily="34" charset="-122"/>
              </a:rPr>
              <a:t>架构</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24744"/>
            <a:ext cx="7776864" cy="210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marL="361950" lvl="1" indent="-361950">
              <a:lnSpc>
                <a:spcPct val="120000"/>
              </a:lnSpc>
              <a:spcBef>
                <a:spcPct val="20000"/>
              </a:spcBef>
              <a:buFont typeface="Wingdings" panose="05000000000000000000" pitchFamily="2" charset="2"/>
              <a:buChar char="n"/>
            </a:pPr>
            <a:r>
              <a:rPr lang="zh-CN" altLang="en-US" sz="24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无连接分组交换</a:t>
            </a:r>
            <a:r>
              <a:rPr lang="en-US" altLang="zh-CN" sz="24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(connectionless packet switching)</a:t>
            </a:r>
            <a:r>
              <a:rPr lang="zh-CN" altLang="en-US" sz="2400" b="0" dirty="0">
                <a:latin typeface="Times New Roman" panose="02020603050405020304" pitchFamily="18" charset="0"/>
                <a:ea typeface="微软雅黑" panose="020B0503020204020204" pitchFamily="34" charset="-122"/>
                <a:cs typeface="Times New Roman" panose="02020603050405020304" pitchFamily="18" charset="0"/>
              </a:rPr>
              <a:t>：</a:t>
            </a:r>
          </a:p>
          <a:p>
            <a:pPr lvl="1">
              <a:lnSpc>
                <a:spcPct val="120000"/>
              </a:lnSpc>
              <a:spcBef>
                <a:spcPct val="20000"/>
              </a:spcBef>
              <a:buFont typeface="Arial" panose="020B0604020202020204" pitchFamily="34" charset="0"/>
              <a:buChar char="–"/>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端到端数据流被分割为固定大小的包，通过排队转发从一个中间节点传递到下一个节点。</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每个包包含了必须的地址，如</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IP</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地址、</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MAC</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地址，这些信息在源节点、中间节点和目标节点进行相应的处理和路由。</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2" name="图片 1">
            <a:extLst>
              <a:ext uri="{FF2B5EF4-FFF2-40B4-BE49-F238E27FC236}">
                <a16:creationId xmlns:a16="http://schemas.microsoft.com/office/drawing/2014/main" id="{5854B993-6D80-486A-A229-D70338030F7E}"/>
              </a:ext>
            </a:extLst>
          </p:cNvPr>
          <p:cNvPicPr>
            <a:picLocks noChangeAspect="1"/>
          </p:cNvPicPr>
          <p:nvPr/>
        </p:nvPicPr>
        <p:blipFill>
          <a:blip r:embed="rId3"/>
          <a:stretch>
            <a:fillRect/>
          </a:stretch>
        </p:blipFill>
        <p:spPr>
          <a:xfrm>
            <a:off x="1642154" y="3268038"/>
            <a:ext cx="5344729" cy="3545337"/>
          </a:xfrm>
          <a:prstGeom prst="rect">
            <a:avLst/>
          </a:prstGeom>
        </p:spPr>
      </p:pic>
    </p:spTree>
    <p:extLst>
      <p:ext uri="{BB962C8B-B14F-4D97-AF65-F5344CB8AC3E}">
        <p14:creationId xmlns:p14="http://schemas.microsoft.com/office/powerpoint/2010/main" val="448884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3.1.3 </a:t>
            </a:r>
            <a:r>
              <a:rPr lang="zh-CN" altLang="en-US" sz="3200" dirty="0">
                <a:solidFill>
                  <a:srgbClr val="0000FF"/>
                </a:solidFill>
                <a:latin typeface="微软雅黑" panose="020B0503020204020204" pitchFamily="34" charset="-122"/>
                <a:ea typeface="微软雅黑" panose="020B0503020204020204" pitchFamily="34" charset="-122"/>
              </a:rPr>
              <a:t>基于路由器的互联</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12</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3069302"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3.1 </a:t>
            </a:r>
            <a:r>
              <a:rPr lang="zh-CN" altLang="en-US" dirty="0">
                <a:solidFill>
                  <a:schemeClr val="bg1"/>
                </a:solidFill>
                <a:latin typeface="微软雅黑" panose="020B0503020204020204" pitchFamily="34" charset="-122"/>
                <a:ea typeface="微软雅黑" panose="020B0503020204020204" pitchFamily="34" charset="-122"/>
              </a:rPr>
              <a:t>宽带网络和</a:t>
            </a:r>
            <a:r>
              <a:rPr lang="en-US" altLang="zh-CN" dirty="0">
                <a:solidFill>
                  <a:schemeClr val="bg1"/>
                </a:solidFill>
                <a:latin typeface="微软雅黑" panose="020B0503020204020204" pitchFamily="34" charset="-122"/>
                <a:ea typeface="微软雅黑" panose="020B0503020204020204" pitchFamily="34" charset="-122"/>
              </a:rPr>
              <a:t>Internet</a:t>
            </a:r>
            <a:r>
              <a:rPr lang="zh-CN" altLang="en-US" dirty="0">
                <a:solidFill>
                  <a:schemeClr val="bg1"/>
                </a:solidFill>
                <a:latin typeface="微软雅黑" panose="020B0503020204020204" pitchFamily="34" charset="-122"/>
                <a:ea typeface="微软雅黑" panose="020B0503020204020204" pitchFamily="34" charset="-122"/>
              </a:rPr>
              <a:t>架构</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1928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marL="361950" lvl="1" indent="-361950">
              <a:lnSpc>
                <a:spcPct val="120000"/>
              </a:lnSpc>
              <a:spcBef>
                <a:spcPct val="20000"/>
              </a:spcBef>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路由器互联</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Router-Based Interconnectivity</a:t>
            </a:r>
            <a:endParaRPr lang="zh-CN" altLang="en-US"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路由器是连接多个网络的设备，通过它实现数据包的转发。</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路由器根据网络拓扑，建立源节点到目的节点的通信路径，并估算最有效的转发。</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网络互联的基本机制，是将一组接收到的无序数据包合并生成一个消息。</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3" name="图片 2">
            <a:extLst>
              <a:ext uri="{FF2B5EF4-FFF2-40B4-BE49-F238E27FC236}">
                <a16:creationId xmlns:a16="http://schemas.microsoft.com/office/drawing/2014/main" id="{DEFAADEC-C7E9-4A61-A3AC-7C2F42AAF643}"/>
              </a:ext>
            </a:extLst>
          </p:cNvPr>
          <p:cNvPicPr>
            <a:picLocks noChangeAspect="1"/>
          </p:cNvPicPr>
          <p:nvPr/>
        </p:nvPicPr>
        <p:blipFill>
          <a:blip r:embed="rId3"/>
          <a:stretch>
            <a:fillRect/>
          </a:stretch>
        </p:blipFill>
        <p:spPr>
          <a:xfrm>
            <a:off x="2793021" y="3140968"/>
            <a:ext cx="3864015" cy="3718203"/>
          </a:xfrm>
          <a:prstGeom prst="rect">
            <a:avLst/>
          </a:prstGeom>
        </p:spPr>
      </p:pic>
    </p:spTree>
    <p:extLst>
      <p:ext uri="{BB962C8B-B14F-4D97-AF65-F5344CB8AC3E}">
        <p14:creationId xmlns:p14="http://schemas.microsoft.com/office/powerpoint/2010/main" val="2160032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3.1.3 </a:t>
            </a:r>
            <a:r>
              <a:rPr lang="zh-CN" altLang="en-US" sz="3200" dirty="0">
                <a:solidFill>
                  <a:srgbClr val="0000FF"/>
                </a:solidFill>
                <a:latin typeface="微软雅黑" panose="020B0503020204020204" pitchFamily="34" charset="-122"/>
                <a:ea typeface="微软雅黑" panose="020B0503020204020204" pitchFamily="34" charset="-122"/>
              </a:rPr>
              <a:t>基于路由器的互联</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13</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3069302"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3.1 </a:t>
            </a:r>
            <a:r>
              <a:rPr lang="zh-CN" altLang="en-US" dirty="0">
                <a:solidFill>
                  <a:schemeClr val="bg1"/>
                </a:solidFill>
                <a:latin typeface="微软雅黑" panose="020B0503020204020204" pitchFamily="34" charset="-122"/>
                <a:ea typeface="微软雅黑" panose="020B0503020204020204" pitchFamily="34" charset="-122"/>
              </a:rPr>
              <a:t>宽带网络和</a:t>
            </a:r>
            <a:r>
              <a:rPr lang="en-US" altLang="zh-CN" dirty="0">
                <a:solidFill>
                  <a:schemeClr val="bg1"/>
                </a:solidFill>
                <a:latin typeface="微软雅黑" panose="020B0503020204020204" pitchFamily="34" charset="-122"/>
                <a:ea typeface="微软雅黑" panose="020B0503020204020204" pitchFamily="34" charset="-122"/>
              </a:rPr>
              <a:t>Internet</a:t>
            </a:r>
            <a:r>
              <a:rPr lang="zh-CN" altLang="en-US" dirty="0">
                <a:solidFill>
                  <a:schemeClr val="bg1"/>
                </a:solidFill>
                <a:latin typeface="微软雅黑" panose="020B0503020204020204" pitchFamily="34" charset="-122"/>
                <a:ea typeface="微软雅黑" panose="020B0503020204020204" pitchFamily="34" charset="-122"/>
              </a:rPr>
              <a:t>架构</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43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marL="361950" lvl="1" indent="-361950">
              <a:lnSpc>
                <a:spcPct val="120000"/>
              </a:lnSpc>
              <a:spcBef>
                <a:spcPct val="20000"/>
              </a:spcBef>
              <a:buFont typeface="Wingdings" panose="05000000000000000000" pitchFamily="2" charset="2"/>
              <a:buChar char="n"/>
            </a:pP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Internet</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模型</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2" name="图片 1">
            <a:extLst>
              <a:ext uri="{FF2B5EF4-FFF2-40B4-BE49-F238E27FC236}">
                <a16:creationId xmlns:a16="http://schemas.microsoft.com/office/drawing/2014/main" id="{8E177936-9BAE-4D4D-8F0F-A07E0F2139B7}"/>
              </a:ext>
            </a:extLst>
          </p:cNvPr>
          <p:cNvPicPr>
            <a:picLocks noChangeAspect="1"/>
          </p:cNvPicPr>
          <p:nvPr/>
        </p:nvPicPr>
        <p:blipFill>
          <a:blip r:embed="rId3"/>
          <a:stretch>
            <a:fillRect/>
          </a:stretch>
        </p:blipFill>
        <p:spPr>
          <a:xfrm>
            <a:off x="721218" y="2276871"/>
            <a:ext cx="8012970" cy="4023607"/>
          </a:xfrm>
          <a:prstGeom prst="rect">
            <a:avLst/>
          </a:prstGeom>
        </p:spPr>
      </p:pic>
    </p:spTree>
    <p:extLst>
      <p:ext uri="{BB962C8B-B14F-4D97-AF65-F5344CB8AC3E}">
        <p14:creationId xmlns:p14="http://schemas.microsoft.com/office/powerpoint/2010/main" val="1073969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3.1.4 </a:t>
            </a:r>
            <a:r>
              <a:rPr lang="zh-CN" altLang="en-US" sz="3200" dirty="0">
                <a:solidFill>
                  <a:srgbClr val="0000FF"/>
                </a:solidFill>
                <a:latin typeface="微软雅黑" panose="020B0503020204020204" pitchFamily="34" charset="-122"/>
                <a:ea typeface="微软雅黑" panose="020B0503020204020204" pitchFamily="34" charset="-122"/>
              </a:rPr>
              <a:t>网络技术和商业考量</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14</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3069302"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3.1 </a:t>
            </a:r>
            <a:r>
              <a:rPr lang="zh-CN" altLang="en-US" dirty="0">
                <a:solidFill>
                  <a:schemeClr val="bg1"/>
                </a:solidFill>
                <a:latin typeface="微软雅黑" panose="020B0503020204020204" pitchFamily="34" charset="-122"/>
                <a:ea typeface="微软雅黑" panose="020B0503020204020204" pitchFamily="34" charset="-122"/>
              </a:rPr>
              <a:t>宽带网络和</a:t>
            </a:r>
            <a:r>
              <a:rPr lang="en-US" altLang="zh-CN" dirty="0">
                <a:solidFill>
                  <a:schemeClr val="bg1"/>
                </a:solidFill>
                <a:latin typeface="微软雅黑" panose="020B0503020204020204" pitchFamily="34" charset="-122"/>
                <a:ea typeface="微软雅黑" panose="020B0503020204020204" pitchFamily="34" charset="-122"/>
              </a:rPr>
              <a:t>Internet</a:t>
            </a:r>
            <a:r>
              <a:rPr lang="zh-CN" altLang="en-US" dirty="0">
                <a:solidFill>
                  <a:schemeClr val="bg1"/>
                </a:solidFill>
                <a:latin typeface="微软雅黑" panose="020B0503020204020204" pitchFamily="34" charset="-122"/>
                <a:ea typeface="微软雅黑" panose="020B0503020204020204" pitchFamily="34" charset="-122"/>
              </a:rPr>
              <a:t>架构</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43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marL="361950" lvl="1" indent="-361950">
              <a:lnSpc>
                <a:spcPct val="120000"/>
              </a:lnSpc>
              <a:spcBef>
                <a:spcPct val="20000"/>
              </a:spcBef>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连接性问题：企业内部 </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vs. </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公有云</a:t>
            </a:r>
            <a:endPar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5" name="图片 4">
            <a:extLst>
              <a:ext uri="{FF2B5EF4-FFF2-40B4-BE49-F238E27FC236}">
                <a16:creationId xmlns:a16="http://schemas.microsoft.com/office/drawing/2014/main" id="{E4215671-BA0F-4346-80CC-936C591DFF46}"/>
              </a:ext>
            </a:extLst>
          </p:cNvPr>
          <p:cNvPicPr>
            <a:picLocks noChangeAspect="1"/>
          </p:cNvPicPr>
          <p:nvPr/>
        </p:nvPicPr>
        <p:blipFill>
          <a:blip r:embed="rId3"/>
          <a:stretch>
            <a:fillRect/>
          </a:stretch>
        </p:blipFill>
        <p:spPr>
          <a:xfrm>
            <a:off x="323528" y="1585104"/>
            <a:ext cx="8358846" cy="1411848"/>
          </a:xfrm>
          <a:prstGeom prst="rect">
            <a:avLst/>
          </a:prstGeom>
        </p:spPr>
      </p:pic>
      <p:pic>
        <p:nvPicPr>
          <p:cNvPr id="2" name="图片 1">
            <a:extLst>
              <a:ext uri="{FF2B5EF4-FFF2-40B4-BE49-F238E27FC236}">
                <a16:creationId xmlns:a16="http://schemas.microsoft.com/office/drawing/2014/main" id="{D09C3210-4F32-4A4E-8404-8931E54EC610}"/>
              </a:ext>
            </a:extLst>
          </p:cNvPr>
          <p:cNvPicPr>
            <a:picLocks noChangeAspect="1"/>
          </p:cNvPicPr>
          <p:nvPr/>
        </p:nvPicPr>
        <p:blipFill>
          <a:blip r:embed="rId4"/>
          <a:stretch>
            <a:fillRect/>
          </a:stretch>
        </p:blipFill>
        <p:spPr>
          <a:xfrm>
            <a:off x="1194068" y="3385304"/>
            <a:ext cx="7313683" cy="3159511"/>
          </a:xfrm>
          <a:prstGeom prst="rect">
            <a:avLst/>
          </a:prstGeom>
        </p:spPr>
      </p:pic>
    </p:spTree>
    <p:extLst>
      <p:ext uri="{BB962C8B-B14F-4D97-AF65-F5344CB8AC3E}">
        <p14:creationId xmlns:p14="http://schemas.microsoft.com/office/powerpoint/2010/main" val="1468961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3.1.4 </a:t>
            </a:r>
            <a:r>
              <a:rPr lang="zh-CN" altLang="en-US" sz="3200" dirty="0">
                <a:solidFill>
                  <a:srgbClr val="0000FF"/>
                </a:solidFill>
                <a:latin typeface="微软雅黑" panose="020B0503020204020204" pitchFamily="34" charset="-122"/>
                <a:ea typeface="微软雅黑" panose="020B0503020204020204" pitchFamily="34" charset="-122"/>
              </a:rPr>
              <a:t>网络技术和商业考量</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15</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3069302"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3.1 </a:t>
            </a:r>
            <a:r>
              <a:rPr lang="zh-CN" altLang="en-US" dirty="0">
                <a:solidFill>
                  <a:schemeClr val="bg1"/>
                </a:solidFill>
                <a:latin typeface="微软雅黑" panose="020B0503020204020204" pitchFamily="34" charset="-122"/>
                <a:ea typeface="微软雅黑" panose="020B0503020204020204" pitchFamily="34" charset="-122"/>
              </a:rPr>
              <a:t>宽带网络和</a:t>
            </a:r>
            <a:r>
              <a:rPr lang="en-US" altLang="zh-CN" dirty="0">
                <a:solidFill>
                  <a:schemeClr val="bg1"/>
                </a:solidFill>
                <a:latin typeface="微软雅黑" panose="020B0503020204020204" pitchFamily="34" charset="-122"/>
                <a:ea typeface="微软雅黑" panose="020B0503020204020204" pitchFamily="34" charset="-122"/>
              </a:rPr>
              <a:t>Internet</a:t>
            </a:r>
            <a:r>
              <a:rPr lang="zh-CN" altLang="en-US" dirty="0">
                <a:solidFill>
                  <a:schemeClr val="bg1"/>
                </a:solidFill>
                <a:latin typeface="微软雅黑" panose="020B0503020204020204" pitchFamily="34" charset="-122"/>
                <a:ea typeface="微软雅黑" panose="020B0503020204020204" pitchFamily="34" charset="-122"/>
              </a:rPr>
              <a:t>架构</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43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marL="361950" lvl="1" indent="-361950">
              <a:lnSpc>
                <a:spcPct val="120000"/>
              </a:lnSpc>
              <a:spcBef>
                <a:spcPct val="20000"/>
              </a:spcBef>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连接性问题：企业内部 </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vs. </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公有云</a:t>
            </a:r>
            <a:endPar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5" name="图片 4">
            <a:extLst>
              <a:ext uri="{FF2B5EF4-FFF2-40B4-BE49-F238E27FC236}">
                <a16:creationId xmlns:a16="http://schemas.microsoft.com/office/drawing/2014/main" id="{E4215671-BA0F-4346-80CC-936C591DFF46}"/>
              </a:ext>
            </a:extLst>
          </p:cNvPr>
          <p:cNvPicPr>
            <a:picLocks noChangeAspect="1"/>
          </p:cNvPicPr>
          <p:nvPr/>
        </p:nvPicPr>
        <p:blipFill>
          <a:blip r:embed="rId3"/>
          <a:stretch>
            <a:fillRect/>
          </a:stretch>
        </p:blipFill>
        <p:spPr>
          <a:xfrm>
            <a:off x="323528" y="1585104"/>
            <a:ext cx="8358846" cy="1411848"/>
          </a:xfrm>
          <a:prstGeom prst="rect">
            <a:avLst/>
          </a:prstGeom>
        </p:spPr>
      </p:pic>
      <p:pic>
        <p:nvPicPr>
          <p:cNvPr id="2050" name="Picture 2" descr="Technical and Business Considerations: The internetworking architecture of an Internetbased cloud deployment model. The Internet is the connecting agent between nonproximate cloud consumers, roaming endusers, and the cloud provider’s own network.">
            <a:extLst>
              <a:ext uri="{FF2B5EF4-FFF2-40B4-BE49-F238E27FC236}">
                <a16:creationId xmlns:a16="http://schemas.microsoft.com/office/drawing/2014/main" id="{31CCD04A-C22F-4564-AAC8-AC19D2FE49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1849" y="2871318"/>
            <a:ext cx="3815995" cy="3702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429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3.1.4 </a:t>
            </a:r>
            <a:r>
              <a:rPr lang="zh-CN" altLang="en-US" sz="3200" dirty="0">
                <a:solidFill>
                  <a:srgbClr val="0000FF"/>
                </a:solidFill>
                <a:latin typeface="微软雅黑" panose="020B0503020204020204" pitchFamily="34" charset="-122"/>
                <a:ea typeface="微软雅黑" panose="020B0503020204020204" pitchFamily="34" charset="-122"/>
              </a:rPr>
              <a:t>网络技术和商业考量</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16</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3069302"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3.1 </a:t>
            </a:r>
            <a:r>
              <a:rPr lang="zh-CN" altLang="en-US" dirty="0">
                <a:solidFill>
                  <a:schemeClr val="bg1"/>
                </a:solidFill>
                <a:latin typeface="微软雅黑" panose="020B0503020204020204" pitchFamily="34" charset="-122"/>
                <a:ea typeface="微软雅黑" panose="020B0503020204020204" pitchFamily="34" charset="-122"/>
              </a:rPr>
              <a:t>宽带网络和</a:t>
            </a:r>
            <a:r>
              <a:rPr lang="en-US" altLang="zh-CN" dirty="0">
                <a:solidFill>
                  <a:schemeClr val="bg1"/>
                </a:solidFill>
                <a:latin typeface="微软雅黑" panose="020B0503020204020204" pitchFamily="34" charset="-122"/>
                <a:ea typeface="微软雅黑" panose="020B0503020204020204" pitchFamily="34" charset="-122"/>
              </a:rPr>
              <a:t>Internet</a:t>
            </a:r>
            <a:r>
              <a:rPr lang="zh-CN" altLang="en-US" dirty="0">
                <a:solidFill>
                  <a:schemeClr val="bg1"/>
                </a:solidFill>
                <a:latin typeface="微软雅黑" panose="020B0503020204020204" pitchFamily="34" charset="-122"/>
                <a:ea typeface="微软雅黑" panose="020B0503020204020204" pitchFamily="34" charset="-122"/>
              </a:rPr>
              <a:t>架构</a:t>
            </a:r>
          </a:p>
        </p:txBody>
      </p:sp>
      <p:sp>
        <p:nvSpPr>
          <p:cNvPr id="11" name="TextBox 8">
            <a:extLst>
              <a:ext uri="{FF2B5EF4-FFF2-40B4-BE49-F238E27FC236}">
                <a16:creationId xmlns:a16="http://schemas.microsoft.com/office/drawing/2014/main" id="{858902AE-D6B0-45FC-9449-4CBC062248C3}"/>
              </a:ext>
            </a:extLst>
          </p:cNvPr>
          <p:cNvSpPr txBox="1">
            <a:spLocks noChangeArrowheads="1"/>
          </p:cNvSpPr>
          <p:nvPr/>
        </p:nvSpPr>
        <p:spPr bwMode="auto">
          <a:xfrm>
            <a:off x="179512" y="1341467"/>
            <a:ext cx="8712968" cy="381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marL="361950" lvl="1" indent="-361950">
              <a:lnSpc>
                <a:spcPct val="120000"/>
              </a:lnSpc>
              <a:spcBef>
                <a:spcPct val="20000"/>
              </a:spcBef>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网络带宽和延迟问题</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：除受到将网络连接到</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ISP</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的</a:t>
            </a:r>
            <a:r>
              <a:rPr lang="zh-CN" altLang="en-US"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数据链路带宽</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的影响外，还受到</a:t>
            </a:r>
            <a:r>
              <a:rPr lang="zh-CN" altLang="en-US"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中间节点</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共享数据链路的</a:t>
            </a:r>
            <a:r>
              <a:rPr lang="zh-CN" altLang="en-US"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传输容量</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的影响。</a:t>
            </a:r>
            <a:endParaRPr lang="zh-CN" altLang="en-US"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延迟</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(latency)</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又称时间延迟，是一个数据包从一个数据节点传递到另外一个节点所需要的时间。</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传递路径上，每经过一个节点，延迟就会增加。</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遵循“尽力而为”服务质量</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(QoS)</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的分组网，通常按先来先服务原则传输数据</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流量不分优先级时，使用拥塞网络路径的数据会出现各种形式的服务质量下降，如带宽降低、延迟增加、数据包丢失等。</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361950" lvl="1" indent="-361950">
              <a:lnSpc>
                <a:spcPct val="120000"/>
              </a:lnSpc>
              <a:spcBef>
                <a:spcPct val="20000"/>
              </a:spcBef>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云运营商和云提供者选择</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：云用户和云提供者间</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Internet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连接的服务水平由它们的</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ISP</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决定。</a:t>
            </a:r>
            <a:endParaRPr lang="zh-CN" altLang="en-US"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645634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3.1 </a:t>
            </a:r>
            <a:r>
              <a:rPr lang="zh-CN" altLang="en-US" sz="3200" dirty="0">
                <a:solidFill>
                  <a:srgbClr val="0000FF"/>
                </a:solidFill>
                <a:latin typeface="微软雅黑" panose="020B0503020204020204" pitchFamily="34" charset="-122"/>
                <a:ea typeface="微软雅黑" panose="020B0503020204020204" pitchFamily="34" charset="-122"/>
              </a:rPr>
              <a:t>小结</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17</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3069302"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3.1 </a:t>
            </a:r>
            <a:r>
              <a:rPr lang="zh-CN" altLang="en-US" dirty="0">
                <a:solidFill>
                  <a:schemeClr val="bg1"/>
                </a:solidFill>
                <a:latin typeface="微软雅黑" panose="020B0503020204020204" pitchFamily="34" charset="-122"/>
                <a:ea typeface="微软雅黑" panose="020B0503020204020204" pitchFamily="34" charset="-122"/>
              </a:rPr>
              <a:t>宽带网络和</a:t>
            </a:r>
            <a:r>
              <a:rPr lang="en-US" altLang="zh-CN" dirty="0">
                <a:solidFill>
                  <a:schemeClr val="bg1"/>
                </a:solidFill>
                <a:latin typeface="微软雅黑" panose="020B0503020204020204" pitchFamily="34" charset="-122"/>
                <a:ea typeface="微软雅黑" panose="020B0503020204020204" pitchFamily="34" charset="-122"/>
              </a:rPr>
              <a:t>Internet</a:t>
            </a:r>
            <a:r>
              <a:rPr lang="zh-CN" altLang="en-US" dirty="0">
                <a:solidFill>
                  <a:schemeClr val="bg1"/>
                </a:solidFill>
                <a:latin typeface="微软雅黑" panose="020B0503020204020204" pitchFamily="34" charset="-122"/>
                <a:ea typeface="微软雅黑" panose="020B0503020204020204" pitchFamily="34" charset="-122"/>
              </a:rPr>
              <a:t>架构</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1969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marL="361950" lvl="1" indent="-361950">
              <a:lnSpc>
                <a:spcPct val="120000"/>
              </a:lnSpc>
              <a:spcBef>
                <a:spcPct val="20000"/>
              </a:spcBef>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云用户和云提供者通常利用</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Internet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进行通信，</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Internet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以无中心的供给和管理模型为基础，不受任何集中式实体的控制。</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361950" lvl="1" indent="-361950">
              <a:lnSpc>
                <a:spcPct val="120000"/>
              </a:lnSpc>
              <a:spcBef>
                <a:spcPct val="20000"/>
              </a:spcBef>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网络互联架构的主要组件是使用网络路由器和交换机的</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无连接分组交换</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与</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基于路由器的互联</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。网络带宽和延迟是影响</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QoS</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的因素，而网络拥塞对其有巨大影响。</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0038456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3.2 </a:t>
            </a:r>
            <a:r>
              <a:rPr lang="zh-CN" altLang="en-US" sz="3200" dirty="0">
                <a:solidFill>
                  <a:srgbClr val="0000FF"/>
                </a:solidFill>
                <a:latin typeface="微软雅黑" panose="020B0503020204020204" pitchFamily="34" charset="-122"/>
                <a:ea typeface="微软雅黑" panose="020B0503020204020204" pitchFamily="34" charset="-122"/>
              </a:rPr>
              <a:t>数据中心技术</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18</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1963999"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3.2 </a:t>
            </a:r>
            <a:r>
              <a:rPr lang="zh-CN" altLang="en-US" dirty="0">
                <a:solidFill>
                  <a:schemeClr val="bg1"/>
                </a:solidFill>
                <a:latin typeface="微软雅黑" panose="020B0503020204020204" pitchFamily="34" charset="-122"/>
                <a:ea typeface="微软雅黑" panose="020B0503020204020204" pitchFamily="34" charset="-122"/>
              </a:rPr>
              <a:t>数据中心技术</a:t>
            </a:r>
          </a:p>
        </p:txBody>
      </p:sp>
      <p:pic>
        <p:nvPicPr>
          <p:cNvPr id="2" name="图片 1">
            <a:extLst>
              <a:ext uri="{FF2B5EF4-FFF2-40B4-BE49-F238E27FC236}">
                <a16:creationId xmlns:a16="http://schemas.microsoft.com/office/drawing/2014/main" id="{1A23FC73-C8D4-4E81-BCB9-5CC41399186A}"/>
              </a:ext>
            </a:extLst>
          </p:cNvPr>
          <p:cNvPicPr>
            <a:picLocks noChangeAspect="1"/>
          </p:cNvPicPr>
          <p:nvPr/>
        </p:nvPicPr>
        <p:blipFill>
          <a:blip r:embed="rId3"/>
          <a:stretch>
            <a:fillRect/>
          </a:stretch>
        </p:blipFill>
        <p:spPr>
          <a:xfrm>
            <a:off x="393601" y="661997"/>
            <a:ext cx="8356798" cy="6175563"/>
          </a:xfrm>
          <a:prstGeom prst="rect">
            <a:avLst/>
          </a:prstGeom>
        </p:spPr>
      </p:pic>
    </p:spTree>
    <p:extLst>
      <p:ext uri="{BB962C8B-B14F-4D97-AF65-F5344CB8AC3E}">
        <p14:creationId xmlns:p14="http://schemas.microsoft.com/office/powerpoint/2010/main" val="2222873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3.2 </a:t>
            </a:r>
            <a:r>
              <a:rPr lang="zh-CN" altLang="en-US" sz="3200" dirty="0">
                <a:solidFill>
                  <a:srgbClr val="0000FF"/>
                </a:solidFill>
                <a:latin typeface="微软雅黑" panose="020B0503020204020204" pitchFamily="34" charset="-122"/>
                <a:ea typeface="微软雅黑" panose="020B0503020204020204" pitchFamily="34" charset="-122"/>
              </a:rPr>
              <a:t>数据中心技术</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19</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1963999"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3.2 </a:t>
            </a:r>
            <a:r>
              <a:rPr lang="zh-CN" altLang="en-US" dirty="0">
                <a:solidFill>
                  <a:schemeClr val="bg1"/>
                </a:solidFill>
                <a:latin typeface="微软雅黑" panose="020B0503020204020204" pitchFamily="34" charset="-122"/>
                <a:ea typeface="微软雅黑" panose="020B0503020204020204" pitchFamily="34" charset="-122"/>
              </a:rPr>
              <a:t>数据中心技术</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2372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marL="361950" lvl="1" indent="-361950">
              <a:lnSpc>
                <a:spcPct val="120000"/>
              </a:lnSpc>
              <a:spcBef>
                <a:spcPct val="20000"/>
              </a:spcBef>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数据中心</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是一种特殊的</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基础设施，用于集中放置</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资源：</a:t>
            </a:r>
            <a:endParaRPr lang="zh-CN" altLang="en-US"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服务器</a:t>
            </a:r>
            <a:endPar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数据库</a:t>
            </a:r>
            <a:endPar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网络</a:t>
            </a:r>
            <a:endPar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通信设备</a:t>
            </a:r>
            <a:endPar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软件系统</a:t>
            </a:r>
            <a:endPar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3074" name="Picture 2" descr="机房环境">
            <a:extLst>
              <a:ext uri="{FF2B5EF4-FFF2-40B4-BE49-F238E27FC236}">
                <a16:creationId xmlns:a16="http://schemas.microsoft.com/office/drawing/2014/main" id="{88362247-C606-4CAD-BC13-6891E5EC74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790" y="2061644"/>
            <a:ext cx="7852420" cy="4362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5231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764704"/>
            <a:ext cx="9144000" cy="584775"/>
          </a:xfrm>
          <a:prstGeom prst="rect">
            <a:avLst/>
          </a:prstGeom>
          <a:noFill/>
        </p:spPr>
        <p:txBody>
          <a:bodyPr wrap="square" rtlCol="0">
            <a:spAutoFit/>
          </a:bodyPr>
          <a:lstStyle/>
          <a:p>
            <a:pPr algn="ctr"/>
            <a:r>
              <a:rPr lang="zh-CN" altLang="en-US" sz="3200" dirty="0">
                <a:solidFill>
                  <a:srgbClr val="0000FF"/>
                </a:solidFill>
                <a:latin typeface="微软雅黑" panose="020B0503020204020204" pitchFamily="34" charset="-122"/>
                <a:ea typeface="微软雅黑" panose="020B0503020204020204" pitchFamily="34" charset="-122"/>
              </a:rPr>
              <a:t>第三章</a:t>
            </a:r>
            <a:r>
              <a:rPr lang="en-US" altLang="zh-CN" sz="3200" dirty="0">
                <a:solidFill>
                  <a:srgbClr val="0000FF"/>
                </a:solidFill>
                <a:latin typeface="微软雅黑" panose="020B0503020204020204" pitchFamily="34" charset="-122"/>
                <a:ea typeface="微软雅黑" panose="020B0503020204020204" pitchFamily="34" charset="-122"/>
              </a:rPr>
              <a:t> </a:t>
            </a:r>
            <a:r>
              <a:rPr lang="zh-CN" altLang="en-US" sz="3200" dirty="0">
                <a:solidFill>
                  <a:srgbClr val="0000FF"/>
                </a:solidFill>
                <a:latin typeface="微软雅黑" panose="020B0503020204020204" pitchFamily="34" charset="-122"/>
                <a:ea typeface="微软雅黑" panose="020B0503020204020204" pitchFamily="34" charset="-122"/>
              </a:rPr>
              <a:t>云使能技术</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2</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00255"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第三章 云使能技术</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63688" y="1628800"/>
            <a:ext cx="3672408" cy="23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宽带网络和</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Internet</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架构</a:t>
            </a:r>
            <a:endPar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ct val="20000"/>
              </a:spcBef>
              <a:buClrTx/>
              <a:buFont typeface="Wingdings" panose="05000000000000000000" pitchFamily="2" charset="2"/>
              <a:buChar char="n"/>
            </a:pP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数据中心技术</a:t>
            </a:r>
            <a:endParaRPr lang="en-US" altLang="zh-CN"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ct val="20000"/>
              </a:spcBef>
              <a:buClrTx/>
              <a:buFont typeface="Wingdings" panose="05000000000000000000" pitchFamily="2" charset="2"/>
              <a:buChar char="n"/>
            </a:pP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虚拟化技术</a:t>
            </a:r>
            <a:endParaRPr lang="en-US" altLang="zh-CN"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ct val="20000"/>
              </a:spcBef>
              <a:buClrTx/>
              <a:buFont typeface="Wingdings" panose="05000000000000000000" pitchFamily="2" charset="2"/>
              <a:buChar char="n"/>
            </a:pPr>
            <a:r>
              <a:rPr lang="en-US" altLang="zh-CN"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技术</a:t>
            </a:r>
            <a:endParaRPr lang="en-US" altLang="zh-CN"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ct val="20000"/>
              </a:spcBef>
              <a:buClrTx/>
              <a:buFont typeface="Wingdings" panose="05000000000000000000" pitchFamily="2" charset="2"/>
              <a:buChar char="n"/>
            </a:pP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多租户技术</a:t>
            </a:r>
            <a:endParaRPr lang="en-US" altLang="zh-CN"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ct val="20000"/>
              </a:spcBef>
              <a:buClrTx/>
              <a:buFont typeface="Wingdings" panose="05000000000000000000" pitchFamily="2" charset="2"/>
              <a:buChar char="n"/>
            </a:pP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服务技术</a:t>
            </a:r>
            <a:endParaRPr lang="en-US" altLang="zh-CN"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3.2 </a:t>
            </a:r>
            <a:r>
              <a:rPr lang="zh-CN" altLang="en-US" sz="3200" dirty="0">
                <a:solidFill>
                  <a:srgbClr val="0000FF"/>
                </a:solidFill>
                <a:latin typeface="微软雅黑" panose="020B0503020204020204" pitchFamily="34" charset="-122"/>
                <a:ea typeface="微软雅黑" panose="020B0503020204020204" pitchFamily="34" charset="-122"/>
              </a:rPr>
              <a:t>数据中心技术</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20</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1963999"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3.2 </a:t>
            </a:r>
            <a:r>
              <a:rPr lang="zh-CN" altLang="en-US" dirty="0">
                <a:solidFill>
                  <a:schemeClr val="bg1"/>
                </a:solidFill>
                <a:latin typeface="微软雅黑" panose="020B0503020204020204" pitchFamily="34" charset="-122"/>
                <a:ea typeface="微软雅黑" panose="020B0503020204020204" pitchFamily="34" charset="-122"/>
              </a:rPr>
              <a:t>数据中心技术</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4896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marL="361950" lvl="1" indent="-361950">
              <a:lnSpc>
                <a:spcPct val="120000"/>
              </a:lnSpc>
              <a:spcBef>
                <a:spcPct val="20000"/>
              </a:spcBef>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虚拟化：</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数据中心包含了物理和虚拟的</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资源</a:t>
            </a: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物理</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资源层：</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放置计算</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网络系统和设备，以及硬件系统及其操作系统的基础设施。</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虚拟层：</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对资源进行抽象和控制，通常由虚拟化平台上的运行和管理工具构成，将物理</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计算</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和</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网络</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资源抽象为虚拟化部件，以便于进行资源分配、操作、释放、监视和控制。</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361950" lvl="1" indent="-361950">
              <a:lnSpc>
                <a:spcPct val="120000"/>
              </a:lnSpc>
              <a:spcBef>
                <a:spcPct val="20000"/>
              </a:spcBef>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标准化和模块化</a:t>
            </a:r>
            <a:endParaRPr lang="zh-CN" altLang="en-US"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以硬件为基础，用模块化架构进行设计，整合多个相同的基础设施模块和设备，具备可扩展性、可增长性和快速更换硬件的特点。</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模块化和标准化是减少投资和运营成本的关键条件，因为它们能实现采购、收购、部署、运营和维护的规模经济。</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361950" lvl="1" indent="-361950">
              <a:lnSpc>
                <a:spcPct val="120000"/>
              </a:lnSpc>
              <a:spcBef>
                <a:spcPct val="20000"/>
              </a:spcBef>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自动化</a:t>
            </a:r>
            <a:endParaRPr lang="zh-CN" altLang="en-US"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将供给、配置、打补丁和监控等任务进行自动化。</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5368379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3.2 </a:t>
            </a:r>
            <a:r>
              <a:rPr lang="zh-CN" altLang="en-US" sz="3200" dirty="0">
                <a:solidFill>
                  <a:srgbClr val="0000FF"/>
                </a:solidFill>
                <a:latin typeface="微软雅黑" panose="020B0503020204020204" pitchFamily="34" charset="-122"/>
                <a:ea typeface="微软雅黑" panose="020B0503020204020204" pitchFamily="34" charset="-122"/>
              </a:rPr>
              <a:t>数据中心技术</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21</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1963999"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3.2 </a:t>
            </a:r>
            <a:r>
              <a:rPr lang="zh-CN" altLang="en-US" dirty="0">
                <a:solidFill>
                  <a:schemeClr val="bg1"/>
                </a:solidFill>
                <a:latin typeface="微软雅黑" panose="020B0503020204020204" pitchFamily="34" charset="-122"/>
                <a:ea typeface="微软雅黑" panose="020B0503020204020204" pitchFamily="34" charset="-122"/>
              </a:rPr>
              <a:t>数据中心技术</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4606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marL="361950" lvl="1" indent="-361950">
              <a:lnSpc>
                <a:spcPct val="120000"/>
              </a:lnSpc>
              <a:spcBef>
                <a:spcPct val="20000"/>
              </a:spcBef>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远程操作和管理</a:t>
            </a:r>
            <a:endParaRPr lang="zh-CN" altLang="en-US"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在数据中心，</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资源的大多数操作和管理任务都是远程进行的，除非执行特殊任务，如设备处理、布线或者硬件级的安装与维护。</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361950" lvl="1" indent="-361950">
              <a:lnSpc>
                <a:spcPct val="120000"/>
              </a:lnSpc>
              <a:spcBef>
                <a:spcPct val="20000"/>
              </a:spcBef>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高可用性</a:t>
            </a:r>
            <a:endParaRPr lang="zh-CN" altLang="en-US"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采用高冗余实现高可用性，如冗余不间断电源（</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UPS</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）、综合布线、环境控制子系统；通信链路、集群硬件等。</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361950" lvl="1" indent="-361950">
              <a:lnSpc>
                <a:spcPct val="120000"/>
              </a:lnSpc>
              <a:spcBef>
                <a:spcPct val="20000"/>
              </a:spcBef>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安全的设计、操作和管理</a:t>
            </a:r>
            <a:endParaRPr lang="zh-CN" altLang="en-US"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对物理和逻辑的访问控制，及数据恢复策略要求高。</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361950" lvl="1" indent="-361950">
              <a:lnSpc>
                <a:spcPct val="120000"/>
              </a:lnSpc>
              <a:spcBef>
                <a:spcPct val="20000"/>
              </a:spcBef>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配套设施</a:t>
            </a:r>
            <a:endParaRPr lang="zh-CN" altLang="en-US"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数据中心的配套设施放置在专门设计的</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房间</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，配备了专门的</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计算设备</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存储设备</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和</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网络设备</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。这些设施分为几个功能布局区域以及各种</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电源</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布线</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和环境控制站等，用于控制供暖、通风、</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空调</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消防</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和其它相关子系统。</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802035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3.2 </a:t>
            </a:r>
            <a:r>
              <a:rPr lang="zh-CN" altLang="en-US" sz="3200" dirty="0">
                <a:solidFill>
                  <a:srgbClr val="0000FF"/>
                </a:solidFill>
                <a:latin typeface="微软雅黑" panose="020B0503020204020204" pitchFamily="34" charset="-122"/>
                <a:ea typeface="微软雅黑" panose="020B0503020204020204" pitchFamily="34" charset="-122"/>
              </a:rPr>
              <a:t>数据中心技术</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22</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1963999"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3.2 </a:t>
            </a:r>
            <a:r>
              <a:rPr lang="zh-CN" altLang="en-US" dirty="0">
                <a:solidFill>
                  <a:schemeClr val="bg1"/>
                </a:solidFill>
                <a:latin typeface="微软雅黑" panose="020B0503020204020204" pitchFamily="34" charset="-122"/>
                <a:ea typeface="微软雅黑" panose="020B0503020204020204" pitchFamily="34" charset="-122"/>
              </a:rPr>
              <a:t>数据中心技术</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2316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marL="361950" lvl="1" indent="-361950">
              <a:lnSpc>
                <a:spcPct val="120000"/>
              </a:lnSpc>
              <a:spcBef>
                <a:spcPct val="20000"/>
              </a:spcBef>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计算硬件</a:t>
            </a:r>
            <a:endParaRPr lang="zh-CN" altLang="en-US"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机架式服务器设计</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：由含有电源、网络、内部冷却线路的标准机架构成。</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支持不同的硬件处理架构，如</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x86-32</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位、</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x86-64</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位和</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RISC</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在大小如标准机架一个</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单元格空间</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上，可以容纳一个具有几百个处理器内核的高效能多核</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CPU</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冗余且可热插拔的组件，如硬盘、电源、网络接口和存储控制器卡。</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030295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3.2 </a:t>
            </a:r>
            <a:r>
              <a:rPr lang="zh-CN" altLang="en-US" sz="3200" dirty="0">
                <a:solidFill>
                  <a:srgbClr val="0000FF"/>
                </a:solidFill>
                <a:latin typeface="微软雅黑" panose="020B0503020204020204" pitchFamily="34" charset="-122"/>
                <a:ea typeface="微软雅黑" panose="020B0503020204020204" pitchFamily="34" charset="-122"/>
              </a:rPr>
              <a:t>数据中心技术</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23</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1963999"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3.2 </a:t>
            </a:r>
            <a:r>
              <a:rPr lang="zh-CN" altLang="en-US" dirty="0">
                <a:solidFill>
                  <a:schemeClr val="bg1"/>
                </a:solidFill>
                <a:latin typeface="微软雅黑" panose="020B0503020204020204" pitchFamily="34" charset="-122"/>
                <a:ea typeface="微软雅黑" panose="020B0503020204020204" pitchFamily="34" charset="-122"/>
              </a:rPr>
              <a:t>数据中心技术</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4366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marL="361950" lvl="1" indent="-361950">
              <a:lnSpc>
                <a:spcPct val="120000"/>
              </a:lnSpc>
              <a:spcBef>
                <a:spcPct val="20000"/>
              </a:spcBef>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存储硬件</a:t>
            </a:r>
            <a:endParaRPr lang="zh-CN" altLang="en-US"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硬盘阵列</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(hard disk array)</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：这些阵列本身就进行了划分，并在多个物理硬盘间进行数据复制，利用备用磁盘提升性能和冗余度。这项技术一般利用</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独立磁盘冗余阵列</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(RAID)</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方式，通常使用硬件磁盘阵列控制器来实现。</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I/O</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高速缓存</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(I/O caching)</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：通常由硬盘阵列控制器完成，通过数据缓存来降低磁盘访问时间，提高性能。</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热插拔硬盘</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(hot-swappable hard disk)</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：无需关闭电源，即可安全地从磁盘阵列移除硬盘。</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存储虚拟化</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(storage virtualization)</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：通过虚拟化硬盘和存储共享来实现。</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快速数据复制机制</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(fast data replication mechanism)</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：包括快照</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(snapshotting)</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和卷克隆</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(volume cloning)</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。快照是将虚拟内存保存到一个管理程序可读的文件中，以备将来重新装载。卷克隆是指复制虚拟或物理硬盘的卷和分区。</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1589699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3.2 </a:t>
            </a:r>
            <a:r>
              <a:rPr lang="zh-CN" altLang="en-US" sz="3200" dirty="0">
                <a:solidFill>
                  <a:srgbClr val="0000FF"/>
                </a:solidFill>
                <a:latin typeface="微软雅黑" panose="020B0503020204020204" pitchFamily="34" charset="-122"/>
                <a:ea typeface="微软雅黑" panose="020B0503020204020204" pitchFamily="34" charset="-122"/>
              </a:rPr>
              <a:t>数据中心技术</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24</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1963999"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3.2 </a:t>
            </a:r>
            <a:r>
              <a:rPr lang="zh-CN" altLang="en-US" dirty="0">
                <a:solidFill>
                  <a:schemeClr val="bg1"/>
                </a:solidFill>
                <a:latin typeface="微软雅黑" panose="020B0503020204020204" pitchFamily="34" charset="-122"/>
                <a:ea typeface="微软雅黑" panose="020B0503020204020204" pitchFamily="34" charset="-122"/>
              </a:rPr>
              <a:t>数据中心技术</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4699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marL="361950" lvl="1" indent="-361950">
              <a:lnSpc>
                <a:spcPct val="120000"/>
              </a:lnSpc>
              <a:spcBef>
                <a:spcPct val="20000"/>
              </a:spcBef>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网络硬件</a:t>
            </a:r>
            <a:endParaRPr lang="zh-CN" altLang="en-US"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运营商和外网互联</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：这是与网络互联基础设施相关的子系统，这种互联通常由</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主干路由器</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和外围网络安全设备组成。其中，主干路由器提供外部</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WAN</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连接与数据中心</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LAN</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之间的路由；外围网络安全设备包括防火墙和</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VPN</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网关。</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层负载均衡和加速</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：包括</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加速设备，如</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XML</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预处理器、加密</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解密设备以及进行内容感知路由的第</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7</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层交换设备。</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LAN</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光网络</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：内部</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LAN</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是光网络，为数据中心所有联网的</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资源提供高性能的冗余连接。这些先进的网络交换机还可以实现多个虚拟化功能，如将</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LAN</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分隔为多个</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VLAN</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、链路聚合、网络间的控制路由、负载均衡，以及故障转移。</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SAN(storage area networking)</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光网络</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：通常由光纤通道</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(FC)</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、以太网光纤通道</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b="0" dirty="0" err="1">
                <a:latin typeface="Times New Roman" panose="02020603050405020304" pitchFamily="18" charset="0"/>
                <a:ea typeface="微软雅黑" panose="020B0503020204020204" pitchFamily="34" charset="-122"/>
                <a:cs typeface="Times New Roman" panose="02020603050405020304" pitchFamily="18" charset="0"/>
              </a:rPr>
              <a:t>FCoE</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和无限带宽</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(InfiniBand)</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网络交换机实现。</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NAS(</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网络存储器</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网关</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：这个子系统为基于</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NAS</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的存储设备提供连接点，提供实现协议转换的硬件，以便实现</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SAN</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NAS</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设备之间的数据传输。</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41397079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3.2 </a:t>
            </a:r>
            <a:r>
              <a:rPr lang="zh-CN" altLang="en-US" sz="3200" dirty="0">
                <a:solidFill>
                  <a:srgbClr val="0000FF"/>
                </a:solidFill>
                <a:latin typeface="微软雅黑" panose="020B0503020204020204" pitchFamily="34" charset="-122"/>
                <a:ea typeface="微软雅黑" panose="020B0503020204020204" pitchFamily="34" charset="-122"/>
              </a:rPr>
              <a:t>数据中心技术</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25</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1963999"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3.2 </a:t>
            </a:r>
            <a:r>
              <a:rPr lang="zh-CN" altLang="en-US" dirty="0">
                <a:solidFill>
                  <a:schemeClr val="bg1"/>
                </a:solidFill>
                <a:latin typeface="微软雅黑" panose="020B0503020204020204" pitchFamily="34" charset="-122"/>
                <a:ea typeface="微软雅黑" panose="020B0503020204020204" pitchFamily="34" charset="-122"/>
              </a:rPr>
              <a:t>数据中心技术</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4699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marL="361950" lvl="1" indent="-361950">
              <a:lnSpc>
                <a:spcPct val="120000"/>
              </a:lnSpc>
              <a:spcBef>
                <a:spcPct val="20000"/>
              </a:spcBef>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网络硬件</a:t>
            </a:r>
            <a:endParaRPr lang="zh-CN" altLang="en-US"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运营商和外网互联</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：这是与网络互联基础设施相关的子系统，这种互联通常由</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主干路由器</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和外围网络安全设备组成。其中，主干路由器提供外部</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WAN</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连接与数据中心</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LAN</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之间的路由；外围网络安全设备包括防火墙和</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VPN</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网关。</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层负载均衡和加速</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：包括</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加速设备，如</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XML</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预处理器、加密</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解密设备以及进行内容感知路由的第</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7</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层交换设备。</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LAN</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光网络</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：内部</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LAN</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是光网络，为数据中心所有联网的</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资源提供高性能的冗余连接。这些先进的网络交换机还可以实现多个虚拟化功能，如将</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LAN</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分隔为多个</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VLAN</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、链路聚合、网络间的控制路由、负载均衡，以及故障转移。</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SAN(storage area networking)</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光网络</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：通常由光纤通道</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(FC)</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、以太网光纤通道</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b="0" dirty="0" err="1">
                <a:latin typeface="Times New Roman" panose="02020603050405020304" pitchFamily="18" charset="0"/>
                <a:ea typeface="微软雅黑" panose="020B0503020204020204" pitchFamily="34" charset="-122"/>
                <a:cs typeface="Times New Roman" panose="02020603050405020304" pitchFamily="18" charset="0"/>
              </a:rPr>
              <a:t>FCoE</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和无限带宽</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(InfiniBand)</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网络交换机实现。</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NAS(</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网络存储器</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网关</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：这个子系统为基于</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NAS</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的存储设备提供连接点，提供实现协议转换的硬件，以便实现</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SAN</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NAS</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设备之间的数据传输。</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3" name="组合 2">
            <a:extLst>
              <a:ext uri="{FF2B5EF4-FFF2-40B4-BE49-F238E27FC236}">
                <a16:creationId xmlns:a16="http://schemas.microsoft.com/office/drawing/2014/main" id="{6CD901BC-6CBB-4924-8A78-4514A364A64C}"/>
              </a:ext>
            </a:extLst>
          </p:cNvPr>
          <p:cNvGrpSpPr/>
          <p:nvPr/>
        </p:nvGrpSpPr>
        <p:grpSpPr>
          <a:xfrm>
            <a:off x="-23260" y="1713600"/>
            <a:ext cx="9108504" cy="4955760"/>
            <a:chOff x="0" y="1641592"/>
            <a:chExt cx="9108504" cy="4955760"/>
          </a:xfrm>
        </p:grpSpPr>
        <p:pic>
          <p:nvPicPr>
            <p:cNvPr id="5" name="图片 4">
              <a:extLst>
                <a:ext uri="{FF2B5EF4-FFF2-40B4-BE49-F238E27FC236}">
                  <a16:creationId xmlns:a16="http://schemas.microsoft.com/office/drawing/2014/main" id="{ABD9EB38-46F4-441D-9C72-4541AAC70145}"/>
                </a:ext>
              </a:extLst>
            </p:cNvPr>
            <p:cNvPicPr>
              <a:picLocks noChangeAspect="1"/>
            </p:cNvPicPr>
            <p:nvPr/>
          </p:nvPicPr>
          <p:blipFill>
            <a:blip r:embed="rId3"/>
            <a:stretch>
              <a:fillRect/>
            </a:stretch>
          </p:blipFill>
          <p:spPr>
            <a:xfrm>
              <a:off x="0" y="1641592"/>
              <a:ext cx="9108504" cy="4955760"/>
            </a:xfrm>
            <a:prstGeom prst="rect">
              <a:avLst/>
            </a:prstGeom>
          </p:spPr>
        </p:pic>
        <p:sp>
          <p:nvSpPr>
            <p:cNvPr id="2" name="矩形 1">
              <a:extLst>
                <a:ext uri="{FF2B5EF4-FFF2-40B4-BE49-F238E27FC236}">
                  <a16:creationId xmlns:a16="http://schemas.microsoft.com/office/drawing/2014/main" id="{D093E133-FFE0-4A5A-ACC9-69804748EC34}"/>
                </a:ext>
              </a:extLst>
            </p:cNvPr>
            <p:cNvSpPr/>
            <p:nvPr/>
          </p:nvSpPr>
          <p:spPr>
            <a:xfrm>
              <a:off x="87648" y="4770403"/>
              <a:ext cx="2684152" cy="1394901"/>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solidFill>
                    <a:srgbClr val="C00000"/>
                  </a:solidFill>
                  <a:latin typeface="Times New Roman" panose="02020603050405020304" pitchFamily="18" charset="0"/>
                  <a:cs typeface="Times New Roman" panose="02020603050405020304" pitchFamily="18" charset="0"/>
                </a:rPr>
                <a:t>SAN</a:t>
              </a:r>
              <a:endParaRPr lang="zh-CN" altLang="en-US" b="1" dirty="0">
                <a:solidFill>
                  <a:srgbClr val="C00000"/>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6823529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3.2 </a:t>
            </a:r>
            <a:r>
              <a:rPr lang="zh-CN" altLang="en-US" sz="3200" dirty="0">
                <a:solidFill>
                  <a:srgbClr val="0000FF"/>
                </a:solidFill>
                <a:latin typeface="微软雅黑" panose="020B0503020204020204" pitchFamily="34" charset="-122"/>
                <a:ea typeface="微软雅黑" panose="020B0503020204020204" pitchFamily="34" charset="-122"/>
              </a:rPr>
              <a:t>数据中心技术</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26</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1963999"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3.2 </a:t>
            </a:r>
            <a:r>
              <a:rPr lang="zh-CN" altLang="en-US" dirty="0">
                <a:solidFill>
                  <a:schemeClr val="bg1"/>
                </a:solidFill>
                <a:latin typeface="微软雅黑" panose="020B0503020204020204" pitchFamily="34" charset="-122"/>
                <a:ea typeface="微软雅黑" panose="020B0503020204020204" pitchFamily="34" charset="-122"/>
              </a:rPr>
              <a:t>数据中心技术</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4699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marL="361950" lvl="1" indent="-361950">
              <a:lnSpc>
                <a:spcPct val="120000"/>
              </a:lnSpc>
              <a:spcBef>
                <a:spcPct val="20000"/>
              </a:spcBef>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网络硬件</a:t>
            </a:r>
            <a:endParaRPr lang="zh-CN" altLang="en-US"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运营商和外网互联</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：这是与网络互联基础设施相关的子系统，这种互联通常由</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主干路由器</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和外围网络安全设备组成。其中，主干路由器提供外部</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WAN</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连接与数据中心</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LAN</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之间的路由；外围网络安全设备包括防火墙和</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VPN</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网关。</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层负载均衡和加速</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：包括</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加速设备，如</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XML</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预处理器、加密</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解密设备以及进行内容感知路由的第</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7</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层交换设备。</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LAN</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光网络</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：内部</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LAN</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是光网络，为数据中心所有联网的</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资源提供高性能的冗余连接。这些先进的网络交换机还可以实现多个虚拟化功能，如将</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LAN</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分隔为多个</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VLAN</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、链路聚合、网络间的控制路由、负载均衡，以及故障转移。</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SAN(storage area networking)</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光网络</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：通常由光纤通道</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(FC)</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、以太网光纤通道</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b="0" dirty="0" err="1">
                <a:latin typeface="Times New Roman" panose="02020603050405020304" pitchFamily="18" charset="0"/>
                <a:ea typeface="微软雅黑" panose="020B0503020204020204" pitchFamily="34" charset="-122"/>
                <a:cs typeface="Times New Roman" panose="02020603050405020304" pitchFamily="18" charset="0"/>
              </a:rPr>
              <a:t>FCoE</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和无限带宽</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(InfiniBand)</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网络交换机实现。</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NAS(</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网络存储器</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网关</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：这个子系统为基于</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NAS</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的存储设备提供连接点，提供实现协议转换的硬件，以便实现</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SAN</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NAS</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设备之间的数据传输。</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2649800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3.2 </a:t>
            </a:r>
            <a:r>
              <a:rPr lang="zh-CN" altLang="en-US" sz="3200" dirty="0">
                <a:solidFill>
                  <a:srgbClr val="0000FF"/>
                </a:solidFill>
                <a:latin typeface="微软雅黑" panose="020B0503020204020204" pitchFamily="34" charset="-122"/>
                <a:ea typeface="微软雅黑" panose="020B0503020204020204" pitchFamily="34" charset="-122"/>
              </a:rPr>
              <a:t>数据中心技术</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27</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1963999"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3.2 </a:t>
            </a:r>
            <a:r>
              <a:rPr lang="zh-CN" altLang="en-US" dirty="0">
                <a:solidFill>
                  <a:schemeClr val="bg1"/>
                </a:solidFill>
                <a:latin typeface="微软雅黑" panose="020B0503020204020204" pitchFamily="34" charset="-122"/>
                <a:ea typeface="微软雅黑" panose="020B0503020204020204" pitchFamily="34" charset="-122"/>
              </a:rPr>
              <a:t>数据中心技术</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1153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marL="361950" lvl="1" indent="-361950">
              <a:lnSpc>
                <a:spcPct val="120000"/>
              </a:lnSpc>
              <a:spcBef>
                <a:spcPct val="20000"/>
              </a:spcBef>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网络硬件</a:t>
            </a:r>
            <a:endParaRPr lang="zh-CN" altLang="en-US"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NAS(</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网络存储器</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网关</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：这个子系统为基于</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NAS</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的存储设备提供连接点，提供实现协议转换的硬件，以便实现</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SAN</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NAS</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设备之间的数据传输。</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5" name="图片 4">
            <a:extLst>
              <a:ext uri="{FF2B5EF4-FFF2-40B4-BE49-F238E27FC236}">
                <a16:creationId xmlns:a16="http://schemas.microsoft.com/office/drawing/2014/main" id="{B613FDC1-C68D-41E3-BFE7-FCF5B06E044E}"/>
              </a:ext>
            </a:extLst>
          </p:cNvPr>
          <p:cNvPicPr>
            <a:picLocks noChangeAspect="1"/>
          </p:cNvPicPr>
          <p:nvPr/>
        </p:nvPicPr>
        <p:blipFill>
          <a:blip r:embed="rId3"/>
          <a:stretch>
            <a:fillRect/>
          </a:stretch>
        </p:blipFill>
        <p:spPr>
          <a:xfrm>
            <a:off x="1943708" y="2443950"/>
            <a:ext cx="5256584" cy="4260813"/>
          </a:xfrm>
          <a:prstGeom prst="rect">
            <a:avLst/>
          </a:prstGeom>
        </p:spPr>
      </p:pic>
      <p:pic>
        <p:nvPicPr>
          <p:cNvPr id="9" name="图片 8">
            <a:extLst>
              <a:ext uri="{FF2B5EF4-FFF2-40B4-BE49-F238E27FC236}">
                <a16:creationId xmlns:a16="http://schemas.microsoft.com/office/drawing/2014/main" id="{1B476A29-4EF4-48A9-AD1F-7D08193F5454}"/>
              </a:ext>
            </a:extLst>
          </p:cNvPr>
          <p:cNvPicPr>
            <a:picLocks noChangeAspect="1"/>
          </p:cNvPicPr>
          <p:nvPr/>
        </p:nvPicPr>
        <p:blipFill>
          <a:blip r:embed="rId4"/>
          <a:stretch>
            <a:fillRect/>
          </a:stretch>
        </p:blipFill>
        <p:spPr>
          <a:xfrm>
            <a:off x="-26099" y="1038947"/>
            <a:ext cx="9196197" cy="5814370"/>
          </a:xfrm>
          <a:prstGeom prst="rect">
            <a:avLst/>
          </a:prstGeom>
        </p:spPr>
      </p:pic>
    </p:spTree>
    <p:extLst>
      <p:ext uri="{BB962C8B-B14F-4D97-AF65-F5344CB8AC3E}">
        <p14:creationId xmlns:p14="http://schemas.microsoft.com/office/powerpoint/2010/main" val="1119001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3.2 </a:t>
            </a:r>
            <a:r>
              <a:rPr lang="zh-CN" altLang="en-US" sz="3200" dirty="0">
                <a:solidFill>
                  <a:srgbClr val="0000FF"/>
                </a:solidFill>
                <a:latin typeface="微软雅黑" panose="020B0503020204020204" pitchFamily="34" charset="-122"/>
                <a:ea typeface="微软雅黑" panose="020B0503020204020204" pitchFamily="34" charset="-122"/>
              </a:rPr>
              <a:t>数据中心技术</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28</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1963999"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3.2 </a:t>
            </a:r>
            <a:r>
              <a:rPr lang="zh-CN" altLang="en-US" dirty="0">
                <a:solidFill>
                  <a:schemeClr val="bg1"/>
                </a:solidFill>
                <a:latin typeface="微软雅黑" panose="020B0503020204020204" pitchFamily="34" charset="-122"/>
                <a:ea typeface="微软雅黑" panose="020B0503020204020204" pitchFamily="34" charset="-122"/>
              </a:rPr>
              <a:t>数据中心技术</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5517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marL="361950" lvl="1" indent="-361950">
              <a:lnSpc>
                <a:spcPct val="120000"/>
              </a:lnSpc>
              <a:spcBef>
                <a:spcPct val="20000"/>
              </a:spcBef>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网络硬件</a:t>
            </a:r>
            <a:endParaRPr lang="zh-CN" altLang="en-US"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运营商和外网互联</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：这是与网络互联基础设施相关的子系统，这种互联通常由</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主干路由器</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和外围网络安全设备组成。其中，主干路由器提供外部</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WAN</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连接与数据中心</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LAN</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之间的路由；外围网络安全设备包括防火墙和</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VPN</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网关。</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层负载均衡和加速</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：包括</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加速设备，如</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XML</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预处理器、加密</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解密设备以及进行内容感知路由的第</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7</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层交换设备。</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LAN</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光网络</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：内部</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LAN</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是光网络，为数据中心所有联网的</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资源提供高性能的冗余连接。这些先进的网络交换机还可以实现多个虚拟化功能，如将</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LAN</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分隔为多个</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VLAN</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、链路聚合、网络间的控制路由、负载均衡，以及故障转移。</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SAN(storage area networking)</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光网络</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：通常由光纤通道</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(FC)</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、以太网光纤通道</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b="0" dirty="0" err="1">
                <a:latin typeface="Times New Roman" panose="02020603050405020304" pitchFamily="18" charset="0"/>
                <a:ea typeface="微软雅黑" panose="020B0503020204020204" pitchFamily="34" charset="-122"/>
                <a:cs typeface="Times New Roman" panose="02020603050405020304" pitchFamily="18" charset="0"/>
              </a:rPr>
              <a:t>FCoE</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和无限带宽</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(InfiniBand)</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网络交换机实现。</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NAS(</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网络存储器</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网关</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：这个子系统为基于</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NAS</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的存储设备提供连接点，提供实现协议转换的硬件，以便实现</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SAN</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NAS</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设备之间的数据传输。</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361950" lvl="1" indent="-361950">
              <a:lnSpc>
                <a:spcPct val="120000"/>
              </a:lnSpc>
              <a:spcBef>
                <a:spcPct val="20000"/>
              </a:spcBef>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其它考量</a:t>
            </a:r>
            <a:endParaRPr lang="zh-CN" altLang="en-US"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硬件折旧、安全性等。</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7568493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3.2 </a:t>
            </a:r>
            <a:r>
              <a:rPr lang="zh-CN" altLang="en-US" sz="3200" dirty="0">
                <a:solidFill>
                  <a:srgbClr val="0000FF"/>
                </a:solidFill>
                <a:latin typeface="微软雅黑" panose="020B0503020204020204" pitchFamily="34" charset="-122"/>
                <a:ea typeface="微软雅黑" panose="020B0503020204020204" pitchFamily="34" charset="-122"/>
              </a:rPr>
              <a:t>小结</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29</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1963999"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3.2 </a:t>
            </a:r>
            <a:r>
              <a:rPr lang="zh-CN" altLang="en-US" dirty="0">
                <a:solidFill>
                  <a:schemeClr val="bg1"/>
                </a:solidFill>
                <a:latin typeface="微软雅黑" panose="020B0503020204020204" pitchFamily="34" charset="-122"/>
                <a:ea typeface="微软雅黑" panose="020B0503020204020204" pitchFamily="34" charset="-122"/>
              </a:rPr>
              <a:t>数据中心技术</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2907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marL="361950" lvl="1" indent="-361950">
              <a:lnSpc>
                <a:spcPct val="120000"/>
              </a:lnSpc>
              <a:spcBef>
                <a:spcPct val="20000"/>
              </a:spcBef>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数据中心</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是专门的</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基础设施，用于集中存放</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资源，如服务器、数据库和软件系统。</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361950" lvl="1" indent="-361950">
              <a:lnSpc>
                <a:spcPct val="120000"/>
              </a:lnSpc>
              <a:spcBef>
                <a:spcPct val="20000"/>
              </a:spcBef>
              <a:buFont typeface="Wingdings" panose="05000000000000000000" pitchFamily="2" charset="2"/>
              <a:buChar char="n"/>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数据中心的</a:t>
            </a:r>
            <a:r>
              <a:rPr lang="en-US" altLang="zh-CN"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硬件</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通常由标准商用服务器构成，其具有增强的计算能力和存储容量，而</a:t>
            </a: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存储系统技术</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则包括了磁盘阵列和存储虚拟化。</a:t>
            </a: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增加存储容量的技术</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包括</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DAS(Direct Attached Storage</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，直接连接存储，只用于一台主机服务器</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SAN</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NAS</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361950" lvl="1" indent="-361950">
              <a:lnSpc>
                <a:spcPct val="120000"/>
              </a:lnSpc>
              <a:spcBef>
                <a:spcPct val="20000"/>
              </a:spcBef>
              <a:buFont typeface="Wingdings" panose="05000000000000000000" pitchFamily="2" charset="2"/>
              <a:buChar char="n"/>
            </a:pP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计算硬件技术</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包括机架式服务器阵列和多核</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CPU</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架构。</a:t>
            </a: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专用的高容量网络硬件和技术</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如内容感知的路由、</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LAN</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SAN</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光网络及</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NAS</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网关等</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可以提高网络互联性。</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827172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692696"/>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3.1.1 Internet</a:t>
            </a:r>
            <a:r>
              <a:rPr lang="zh-CN" altLang="en-US" sz="3200" dirty="0">
                <a:solidFill>
                  <a:srgbClr val="0000FF"/>
                </a:solidFill>
                <a:latin typeface="微软雅黑" panose="020B0503020204020204" pitchFamily="34" charset="-122"/>
                <a:ea typeface="微软雅黑" panose="020B0503020204020204" pitchFamily="34" charset="-122"/>
              </a:rPr>
              <a:t>服务提供者</a:t>
            </a:r>
            <a:r>
              <a:rPr lang="en-US" altLang="zh-CN" sz="3200" dirty="0">
                <a:solidFill>
                  <a:srgbClr val="0000FF"/>
                </a:solidFill>
                <a:latin typeface="微软雅黑" panose="020B0503020204020204" pitchFamily="34" charset="-122"/>
                <a:ea typeface="微软雅黑" panose="020B0503020204020204" pitchFamily="34" charset="-122"/>
              </a:rPr>
              <a:t>(ISP)</a:t>
            </a:r>
            <a:endParaRPr lang="zh-CN" altLang="en-US" sz="3200" dirty="0">
              <a:solidFill>
                <a:srgbClr val="0000FF"/>
              </a:solidFill>
              <a:latin typeface="微软雅黑" panose="020B0503020204020204" pitchFamily="34" charset="-122"/>
              <a:ea typeface="微软雅黑" panose="020B0503020204020204" pitchFamily="34" charset="-122"/>
            </a:endParaRP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3</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3069302"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3.1 </a:t>
            </a:r>
            <a:r>
              <a:rPr lang="zh-CN" altLang="en-US" dirty="0">
                <a:solidFill>
                  <a:schemeClr val="bg1"/>
                </a:solidFill>
                <a:latin typeface="微软雅黑" panose="020B0503020204020204" pitchFamily="34" charset="-122"/>
                <a:ea typeface="微软雅黑" panose="020B0503020204020204" pitchFamily="34" charset="-122"/>
              </a:rPr>
              <a:t>宽带网络和</a:t>
            </a:r>
            <a:r>
              <a:rPr lang="en-US" altLang="zh-CN" dirty="0">
                <a:solidFill>
                  <a:schemeClr val="bg1"/>
                </a:solidFill>
                <a:latin typeface="微软雅黑" panose="020B0503020204020204" pitchFamily="34" charset="-122"/>
                <a:ea typeface="微软雅黑" panose="020B0503020204020204" pitchFamily="34" charset="-122"/>
              </a:rPr>
              <a:t>Internet</a:t>
            </a:r>
            <a:r>
              <a:rPr lang="zh-CN" altLang="en-US" dirty="0">
                <a:solidFill>
                  <a:schemeClr val="bg1"/>
                </a:solidFill>
                <a:latin typeface="微软雅黑" panose="020B0503020204020204" pitchFamily="34" charset="-122"/>
                <a:ea typeface="微软雅黑" panose="020B0503020204020204" pitchFamily="34" charset="-122"/>
              </a:rPr>
              <a:t>架构</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435885"/>
            <a:ext cx="8712968" cy="1929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ISP(Internet Service Provider)</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：指的是面向公众提供下列信息服务的经营者</a:t>
            </a:r>
            <a:endPar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接入服务</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：即帮助用户接入</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Internet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导航服务</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：帮助用户在</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Internet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上找到所需要的信息。</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信息服务</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：建立数据服务系统，收集、加工、存储信息，定期维护更新，并通过网络向用户提供信息内容服务。</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2620573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70E2086-452C-45CC-AA01-86A0B97D3F10}"/>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以下不属于数据中心的主要存储硬件的是：</a:t>
            </a:r>
          </a:p>
        </p:txBody>
      </p:sp>
      <p:sp>
        <p:nvSpPr>
          <p:cNvPr id="5" name="文本框 4">
            <a:extLst>
              <a:ext uri="{FF2B5EF4-FFF2-40B4-BE49-F238E27FC236}">
                <a16:creationId xmlns:a16="http://schemas.microsoft.com/office/drawing/2014/main" id="{E5B31AC9-4AFD-4FE7-80A9-0D66E2D1F1B4}"/>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磁盘阵列</a:t>
            </a:r>
          </a:p>
        </p:txBody>
      </p:sp>
      <p:sp>
        <p:nvSpPr>
          <p:cNvPr id="6" name="文本框 5">
            <a:extLst>
              <a:ext uri="{FF2B5EF4-FFF2-40B4-BE49-F238E27FC236}">
                <a16:creationId xmlns:a16="http://schemas.microsoft.com/office/drawing/2014/main" id="{C4A411DD-CC04-4701-823C-CE789A0255FE}"/>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I/O</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高速缓存</a:t>
            </a:r>
          </a:p>
        </p:txBody>
      </p:sp>
      <p:sp>
        <p:nvSpPr>
          <p:cNvPr id="7" name="文本框 6">
            <a:extLst>
              <a:ext uri="{FF2B5EF4-FFF2-40B4-BE49-F238E27FC236}">
                <a16:creationId xmlns:a16="http://schemas.microsoft.com/office/drawing/2014/main" id="{93E22D74-A8EF-46B8-ADEE-12DC22E811E1}"/>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热插拔硬盘</a:t>
            </a:r>
          </a:p>
        </p:txBody>
      </p:sp>
      <p:sp>
        <p:nvSpPr>
          <p:cNvPr id="8" name="文本框 7">
            <a:extLst>
              <a:ext uri="{FF2B5EF4-FFF2-40B4-BE49-F238E27FC236}">
                <a16:creationId xmlns:a16="http://schemas.microsoft.com/office/drawing/2014/main" id="{4206B270-41B3-4234-BD30-CA4473ABF959}"/>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移动硬盘</a:t>
            </a:r>
          </a:p>
        </p:txBody>
      </p:sp>
      <p:sp>
        <p:nvSpPr>
          <p:cNvPr id="9" name="椭圆 8">
            <a:extLst>
              <a:ext uri="{FF2B5EF4-FFF2-40B4-BE49-F238E27FC236}">
                <a16:creationId xmlns:a16="http://schemas.microsoft.com/office/drawing/2014/main" id="{168783DE-D78C-47C8-8968-CC99A1D7A2DE}"/>
              </a:ext>
            </a:extLst>
          </p:cNvPr>
          <p:cNvSpPr>
            <a:spLocks noChangeAspect="1"/>
          </p:cNvSpPr>
          <p:nvPr>
            <p:custDataLst>
              <p:tags r:id="rId7"/>
            </p:custDataLst>
          </p:nvPr>
        </p:nvSpPr>
        <p:spPr>
          <a:xfrm>
            <a:off x="11144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7BDCAA12-CE7C-475A-AC00-23A7AEDE4E7A}"/>
              </a:ext>
            </a:extLst>
          </p:cNvPr>
          <p:cNvSpPr>
            <a:spLocks noChangeAspect="1"/>
          </p:cNvSpPr>
          <p:nvPr>
            <p:custDataLst>
              <p:tags r:id="rId8"/>
            </p:custDataLst>
          </p:nvPr>
        </p:nvSpPr>
        <p:spPr>
          <a:xfrm>
            <a:off x="11144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69DDBFF3-7538-4400-B7B5-F902D12D45C2}"/>
              </a:ext>
            </a:extLst>
          </p:cNvPr>
          <p:cNvSpPr>
            <a:spLocks noChangeAspect="1"/>
          </p:cNvSpPr>
          <p:nvPr>
            <p:custDataLst>
              <p:tags r:id="rId9"/>
            </p:custDataLst>
          </p:nvPr>
        </p:nvSpPr>
        <p:spPr>
          <a:xfrm>
            <a:off x="11144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3CF0D1D9-716F-41AB-BA78-1652D169A0F7}"/>
              </a:ext>
            </a:extLst>
          </p:cNvPr>
          <p:cNvSpPr>
            <a:spLocks noChangeAspect="1"/>
          </p:cNvSpPr>
          <p:nvPr>
            <p:custDataLst>
              <p:tags r:id="rId10"/>
            </p:custDataLst>
          </p:nvPr>
        </p:nvSpPr>
        <p:spPr>
          <a:xfrm>
            <a:off x="1114425" y="54221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B1B926BA-69C0-46C7-89FB-8424DA5224F9}"/>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4AC4F4FD-3274-44B1-A040-F2621A38FD8C}"/>
              </a:ext>
            </a:extLst>
          </p:cNvPr>
          <p:cNvGrpSpPr/>
          <p:nvPr>
            <p:custDataLst>
              <p:tags r:id="rId12"/>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32D5BAE1-EBCA-461E-889F-152906AFEA7A}"/>
                </a:ext>
              </a:extLst>
            </p:cNvPr>
            <p:cNvSpPr/>
            <p:nvPr>
              <p:custDataLst>
                <p:tags r:id="rId14"/>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A3C98233-2F24-473C-B388-885A38A182D3}"/>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DF613D3E-C2F2-4E3D-8391-4A761D95BEA4}"/>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65925C76-0C90-4FC5-B598-70D247F089BB}"/>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E436D4EF-08A1-4BFF-93EF-4C4DB4BF8F7C}"/>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9821934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170E0D8-B3AA-4D88-BB14-F759D7394ACE}"/>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以下不属于数据中心主要网络技术的是：</a:t>
            </a:r>
          </a:p>
        </p:txBody>
      </p:sp>
      <p:sp>
        <p:nvSpPr>
          <p:cNvPr id="5" name="文本框 4">
            <a:extLst>
              <a:ext uri="{FF2B5EF4-FFF2-40B4-BE49-F238E27FC236}">
                <a16:creationId xmlns:a16="http://schemas.microsoft.com/office/drawing/2014/main" id="{ED55CD63-549B-46EA-92F3-56C064CC1F56}"/>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LAN</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光网络</a:t>
            </a:r>
          </a:p>
        </p:txBody>
      </p:sp>
      <p:sp>
        <p:nvSpPr>
          <p:cNvPr id="6" name="文本框 5">
            <a:extLst>
              <a:ext uri="{FF2B5EF4-FFF2-40B4-BE49-F238E27FC236}">
                <a16:creationId xmlns:a16="http://schemas.microsoft.com/office/drawing/2014/main" id="{048650C1-9050-4755-867B-B8D2B56EFAC2}"/>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SAN</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光网络</a:t>
            </a:r>
          </a:p>
        </p:txBody>
      </p:sp>
      <p:sp>
        <p:nvSpPr>
          <p:cNvPr id="7" name="文本框 6">
            <a:extLst>
              <a:ext uri="{FF2B5EF4-FFF2-40B4-BE49-F238E27FC236}">
                <a16:creationId xmlns:a16="http://schemas.microsoft.com/office/drawing/2014/main" id="{084411AC-2679-460E-8134-5FC8FAF8D236}"/>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NAS</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网关</a:t>
            </a:r>
          </a:p>
        </p:txBody>
      </p:sp>
      <p:sp>
        <p:nvSpPr>
          <p:cNvPr id="8" name="文本框 7">
            <a:extLst>
              <a:ext uri="{FF2B5EF4-FFF2-40B4-BE49-F238E27FC236}">
                <a16:creationId xmlns:a16="http://schemas.microsoft.com/office/drawing/2014/main" id="{A4B2A176-69D1-4E51-9FF9-05F1CCBAF4D3}"/>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NASA</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网关</a:t>
            </a:r>
          </a:p>
        </p:txBody>
      </p:sp>
      <p:sp>
        <p:nvSpPr>
          <p:cNvPr id="9" name="椭圆 8">
            <a:extLst>
              <a:ext uri="{FF2B5EF4-FFF2-40B4-BE49-F238E27FC236}">
                <a16:creationId xmlns:a16="http://schemas.microsoft.com/office/drawing/2014/main" id="{4E58F0AA-8542-4EA1-9387-61301B2626ED}"/>
              </a:ext>
            </a:extLst>
          </p:cNvPr>
          <p:cNvSpPr>
            <a:spLocks noChangeAspect="1"/>
          </p:cNvSpPr>
          <p:nvPr>
            <p:custDataLst>
              <p:tags r:id="rId7"/>
            </p:custDataLst>
          </p:nvPr>
        </p:nvSpPr>
        <p:spPr>
          <a:xfrm>
            <a:off x="11144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0651F0CE-03F6-47D9-B567-B0B6894AC188}"/>
              </a:ext>
            </a:extLst>
          </p:cNvPr>
          <p:cNvSpPr>
            <a:spLocks noChangeAspect="1"/>
          </p:cNvSpPr>
          <p:nvPr>
            <p:custDataLst>
              <p:tags r:id="rId8"/>
            </p:custDataLst>
          </p:nvPr>
        </p:nvSpPr>
        <p:spPr>
          <a:xfrm>
            <a:off x="11144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3B043DB3-C444-4573-BF37-0C286D71C45D}"/>
              </a:ext>
            </a:extLst>
          </p:cNvPr>
          <p:cNvSpPr>
            <a:spLocks noChangeAspect="1"/>
          </p:cNvSpPr>
          <p:nvPr>
            <p:custDataLst>
              <p:tags r:id="rId9"/>
            </p:custDataLst>
          </p:nvPr>
        </p:nvSpPr>
        <p:spPr>
          <a:xfrm>
            <a:off x="11144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DD9E1F92-17B7-436D-A0BA-EA52FC029EC4}"/>
              </a:ext>
            </a:extLst>
          </p:cNvPr>
          <p:cNvSpPr>
            <a:spLocks noChangeAspect="1"/>
          </p:cNvSpPr>
          <p:nvPr>
            <p:custDataLst>
              <p:tags r:id="rId10"/>
            </p:custDataLst>
          </p:nvPr>
        </p:nvSpPr>
        <p:spPr>
          <a:xfrm>
            <a:off x="1114425" y="54221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0D6BF26E-27BC-4F14-BF38-1F7814972547}"/>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CA13A58E-61E1-4335-A487-A0DF35E5235B}"/>
              </a:ext>
            </a:extLst>
          </p:cNvPr>
          <p:cNvGrpSpPr/>
          <p:nvPr>
            <p:custDataLst>
              <p:tags r:id="rId12"/>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A5622583-5D40-49B4-8D21-3B571411842D}"/>
                </a:ext>
              </a:extLst>
            </p:cNvPr>
            <p:cNvSpPr/>
            <p:nvPr>
              <p:custDataLst>
                <p:tags r:id="rId14"/>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795B0076-F7B2-453D-B2AD-1E39E41E87D7}"/>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06ECC9FD-A43B-4CB1-A648-80299546118D}"/>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AEF1DBD0-7927-41F0-9A4A-C6375377D671}"/>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8773673E-BC59-436E-B2BF-A1880B16F40F}"/>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293116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3.3 </a:t>
            </a:r>
            <a:r>
              <a:rPr lang="zh-CN" altLang="en-US" sz="3200" dirty="0">
                <a:solidFill>
                  <a:srgbClr val="0000FF"/>
                </a:solidFill>
                <a:latin typeface="微软雅黑" panose="020B0503020204020204" pitchFamily="34" charset="-122"/>
                <a:ea typeface="微软雅黑" panose="020B0503020204020204" pitchFamily="34" charset="-122"/>
              </a:rPr>
              <a:t>虚拟化技术</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32</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1733167"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3.3 </a:t>
            </a:r>
            <a:r>
              <a:rPr lang="zh-CN" altLang="en-US" dirty="0">
                <a:solidFill>
                  <a:schemeClr val="bg1"/>
                </a:solidFill>
                <a:latin typeface="微软雅黑" panose="020B0503020204020204" pitchFamily="34" charset="-122"/>
                <a:ea typeface="微软雅黑" panose="020B0503020204020204" pitchFamily="34" charset="-122"/>
              </a:rPr>
              <a:t>虚拟化技术</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43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marL="361950" lvl="1" indent="-361950">
              <a:lnSpc>
                <a:spcPct val="120000"/>
              </a:lnSpc>
              <a:spcBef>
                <a:spcPct val="20000"/>
              </a:spcBef>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虚拟化</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是将</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物理</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资源</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转换为</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虚拟</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资源</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的过程</a:t>
            </a:r>
          </a:p>
        </p:txBody>
      </p:sp>
      <p:sp>
        <p:nvSpPr>
          <p:cNvPr id="12" name="文本框 11">
            <a:extLst>
              <a:ext uri="{FF2B5EF4-FFF2-40B4-BE49-F238E27FC236}">
                <a16:creationId xmlns:a16="http://schemas.microsoft.com/office/drawing/2014/main" id="{9AC50C72-8242-4394-8F37-EF039E2328EA}"/>
              </a:ext>
            </a:extLst>
          </p:cNvPr>
          <p:cNvSpPr txBox="1"/>
          <p:nvPr/>
        </p:nvSpPr>
        <p:spPr>
          <a:xfrm>
            <a:off x="1907704" y="6448250"/>
            <a:ext cx="5760640" cy="338554"/>
          </a:xfrm>
          <a:prstGeom prst="rect">
            <a:avLst/>
          </a:prstGeom>
          <a:noFill/>
        </p:spPr>
        <p:txBody>
          <a:bodyPr wrap="square">
            <a:spAutoFit/>
          </a:bodyPr>
          <a:lstStyle/>
          <a:p>
            <a:r>
              <a:rPr kumimoji="0" lang="en-US" altLang="zh-CN" sz="1600" b="0" i="0" u="none" strike="noStrike" kern="1200" cap="none" spc="0" normalizeH="0" baseline="0" noProof="0" dirty="0">
                <a:ln>
                  <a:noFill/>
                </a:ln>
                <a:solidFill>
                  <a:srgbClr val="00A4FF"/>
                </a:solidFill>
                <a:effectLst/>
                <a:uLnTx/>
                <a:uFillTx/>
                <a:latin typeface="pingfang SC"/>
                <a:ea typeface="宋体" panose="02010600030101010101" pitchFamily="2" charset="-122"/>
                <a:cs typeface="+mn-cs"/>
                <a:hlinkClick r:id="rId3"/>
              </a:rPr>
              <a:t>Formal requirements for virtualizable third generation architectures</a:t>
            </a:r>
            <a:r>
              <a:rPr kumimoji="0" lang="en-US" altLang="zh-CN" sz="1600" b="0" i="0" u="none" strike="noStrike" kern="1200" cap="none" spc="0" normalizeH="0" baseline="0" noProof="0" dirty="0">
                <a:ln>
                  <a:noFill/>
                </a:ln>
                <a:solidFill>
                  <a:srgbClr val="333333"/>
                </a:solidFill>
                <a:effectLst/>
                <a:uLnTx/>
                <a:uFillTx/>
                <a:latin typeface="pingfang SC"/>
                <a:ea typeface="宋体" panose="02010600030101010101" pitchFamily="2" charset="-122"/>
                <a:cs typeface="+mn-cs"/>
              </a:rPr>
              <a:t> </a:t>
            </a:r>
            <a:endParaRPr lang="zh-CN" altLang="en-US" sz="2400" dirty="0"/>
          </a:p>
        </p:txBody>
      </p:sp>
      <p:sp>
        <p:nvSpPr>
          <p:cNvPr id="13" name="文本框 12">
            <a:extLst>
              <a:ext uri="{FF2B5EF4-FFF2-40B4-BE49-F238E27FC236}">
                <a16:creationId xmlns:a16="http://schemas.microsoft.com/office/drawing/2014/main" id="{C54A73FA-77E3-405C-8207-0E69F0DD286C}"/>
              </a:ext>
            </a:extLst>
          </p:cNvPr>
          <p:cNvSpPr txBox="1"/>
          <p:nvPr/>
        </p:nvSpPr>
        <p:spPr>
          <a:xfrm>
            <a:off x="179512" y="1692858"/>
            <a:ext cx="8712968" cy="1944635"/>
          </a:xfrm>
          <a:prstGeom prst="rect">
            <a:avLst/>
          </a:prstGeom>
          <a:noFill/>
        </p:spPr>
        <p:txBody>
          <a:bodyPr wrap="square">
            <a:spAutoFit/>
          </a:bodyPr>
          <a:lstStyle/>
          <a:p>
            <a:pPr marL="361950" lvl="1" indent="-361950">
              <a:lnSpc>
                <a:spcPct val="150000"/>
              </a:lnSpc>
              <a:spcBef>
                <a:spcPct val="20000"/>
              </a:spcBef>
              <a:buFont typeface="Wingdings" panose="05000000000000000000" pitchFamily="2" charset="2"/>
              <a:buChar char="n"/>
            </a:pPr>
            <a:r>
              <a:rPr lang="zh-CN" altLang="en-US" sz="16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虚拟机监控器</a:t>
            </a:r>
            <a:r>
              <a:rPr lang="en-US" altLang="zh-CN" sz="16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(hypervisor)</a:t>
            </a:r>
            <a:r>
              <a:rPr lang="zh-CN" altLang="en-US" sz="16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600" b="0" dirty="0">
                <a:latin typeface="Times New Roman" panose="02020603050405020304" pitchFamily="18" charset="0"/>
                <a:ea typeface="微软雅黑" panose="020B0503020204020204" pitchFamily="34" charset="-122"/>
                <a:cs typeface="Times New Roman" panose="02020603050405020304" pitchFamily="18" charset="0"/>
              </a:rPr>
              <a:t>，也称为虚拟机监控器 </a:t>
            </a: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VMM ( virtual machine monitor )</a:t>
            </a:r>
            <a:r>
              <a:rPr lang="zh-CN" altLang="en-US" sz="1600" b="0" dirty="0">
                <a:latin typeface="Times New Roman" panose="02020603050405020304" pitchFamily="18" charset="0"/>
                <a:ea typeface="微软雅黑" panose="020B0503020204020204" pitchFamily="34" charset="-122"/>
                <a:cs typeface="Times New Roman" panose="02020603050405020304" pitchFamily="18" charset="0"/>
              </a:rPr>
              <a:t>，可用于创建和运行虚拟机 </a:t>
            </a: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(VM) </a:t>
            </a:r>
            <a:r>
              <a:rPr lang="zh-CN" altLang="en-US" sz="1600" b="0" dirty="0">
                <a:latin typeface="Times New Roman" panose="02020603050405020304" pitchFamily="18" charset="0"/>
                <a:ea typeface="微软雅黑" panose="020B0503020204020204" pitchFamily="34" charset="-122"/>
                <a:cs typeface="Times New Roman" panose="02020603050405020304" pitchFamily="18" charset="0"/>
              </a:rPr>
              <a:t>的进程。它是一种中间软件层，运行在基础物理服务器和操作系统之间，可允许多个操作系统和应用共享硬件。</a:t>
            </a:r>
            <a:endPar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endParaRPr>
          </a:p>
          <a:p>
            <a:pPr marL="361950" lvl="1" indent="-361950">
              <a:lnSpc>
                <a:spcPct val="150000"/>
              </a:lnSpc>
              <a:spcBef>
                <a:spcPct val="20000"/>
              </a:spcBef>
              <a:buFont typeface="Wingdings" panose="05000000000000000000" pitchFamily="2" charset="2"/>
              <a:buChar char="n"/>
            </a:pPr>
            <a:r>
              <a:rPr lang="zh-CN" altLang="en-US" sz="1600" b="0" dirty="0">
                <a:latin typeface="Times New Roman" panose="02020603050405020304" pitchFamily="18" charset="0"/>
                <a:ea typeface="微软雅黑" panose="020B0503020204020204" pitchFamily="34" charset="-122"/>
                <a:cs typeface="Times New Roman" panose="02020603050405020304" pitchFamily="18" charset="0"/>
              </a:rPr>
              <a:t>运行虚拟化软件的物理服务器称为</a:t>
            </a:r>
            <a:r>
              <a:rPr lang="zh-CN" altLang="en-US" sz="16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主机</a:t>
            </a:r>
            <a:r>
              <a:rPr lang="en-US" altLang="zh-CN" sz="16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(host)</a:t>
            </a:r>
            <a:r>
              <a:rPr lang="zh-CN" altLang="en-US" sz="1600" b="0" dirty="0">
                <a:latin typeface="Times New Roman" panose="02020603050405020304" pitchFamily="18" charset="0"/>
                <a:ea typeface="微软雅黑" panose="020B0503020204020204" pitchFamily="34" charset="-122"/>
                <a:cs typeface="Times New Roman" panose="02020603050405020304" pitchFamily="18" charset="0"/>
              </a:rPr>
              <a:t>或物理主机</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(physical host)</a:t>
            </a:r>
            <a:r>
              <a:rPr lang="zh-CN" altLang="en-US" sz="1600" b="0" dirty="0">
                <a:latin typeface="Times New Roman" panose="02020603050405020304" pitchFamily="18" charset="0"/>
                <a:ea typeface="微软雅黑" panose="020B0503020204020204" pitchFamily="34" charset="-122"/>
                <a:cs typeface="Times New Roman" panose="02020603050405020304" pitchFamily="18" charset="0"/>
              </a:rPr>
              <a:t>，其底层硬件可以被虚拟化软件访问。</a:t>
            </a:r>
            <a:endPar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6100455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3.3 </a:t>
            </a:r>
            <a:r>
              <a:rPr lang="zh-CN" altLang="en-US" sz="3200" dirty="0">
                <a:solidFill>
                  <a:srgbClr val="0000FF"/>
                </a:solidFill>
                <a:latin typeface="微软雅黑" panose="020B0503020204020204" pitchFamily="34" charset="-122"/>
                <a:ea typeface="微软雅黑" panose="020B0503020204020204" pitchFamily="34" charset="-122"/>
              </a:rPr>
              <a:t>虚拟化技术</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33</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1733167"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3.3 </a:t>
            </a:r>
            <a:r>
              <a:rPr lang="zh-CN" altLang="en-US" dirty="0">
                <a:solidFill>
                  <a:schemeClr val="bg1"/>
                </a:solidFill>
                <a:latin typeface="微软雅黑" panose="020B0503020204020204" pitchFamily="34" charset="-122"/>
                <a:ea typeface="微软雅黑" panose="020B0503020204020204" pitchFamily="34" charset="-122"/>
              </a:rPr>
              <a:t>虚拟化技术</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2316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marL="361950" lvl="1" indent="-361950">
              <a:lnSpc>
                <a:spcPct val="120000"/>
              </a:lnSpc>
              <a:spcBef>
                <a:spcPct val="20000"/>
              </a:spcBef>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虚拟化</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是将</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物理</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资源</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转换为</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虚拟</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资源</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的过程</a:t>
            </a: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服务器</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(server)</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：一个物理服务器可以抽象为一个虚拟服务器。</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存储设备</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(storage)</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：一个物理存储设备可以抽象为一个虚拟存储设备或一个虚拟磁盘。</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网络</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(network)</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：物理路由器和交换机可以抽象为逻辑网络，如</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VLAN</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电源</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(power)</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：一个物理</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UPS</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和电源分配单元可以抽象为通常意义上的虚拟</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UPS</a:t>
            </a:r>
          </a:p>
        </p:txBody>
      </p:sp>
    </p:spTree>
    <p:extLst>
      <p:ext uri="{BB962C8B-B14F-4D97-AF65-F5344CB8AC3E}">
        <p14:creationId xmlns:p14="http://schemas.microsoft.com/office/powerpoint/2010/main" val="344088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3.3 </a:t>
            </a:r>
            <a:r>
              <a:rPr lang="zh-CN" altLang="en-US" sz="3200" dirty="0">
                <a:solidFill>
                  <a:srgbClr val="0000FF"/>
                </a:solidFill>
                <a:latin typeface="微软雅黑" panose="020B0503020204020204" pitchFamily="34" charset="-122"/>
                <a:ea typeface="微软雅黑" panose="020B0503020204020204" pitchFamily="34" charset="-122"/>
              </a:rPr>
              <a:t>虚拟化技术</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34</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1733167"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3.3 </a:t>
            </a:r>
            <a:r>
              <a:rPr lang="zh-CN" altLang="en-US" dirty="0">
                <a:solidFill>
                  <a:schemeClr val="bg1"/>
                </a:solidFill>
                <a:latin typeface="微软雅黑" panose="020B0503020204020204" pitchFamily="34" charset="-122"/>
                <a:ea typeface="微软雅黑" panose="020B0503020204020204" pitchFamily="34" charset="-122"/>
              </a:rPr>
              <a:t>虚拟化技术</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340768"/>
            <a:ext cx="8712968" cy="821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marL="361950" lvl="1" indent="-361950">
              <a:lnSpc>
                <a:spcPct val="120000"/>
              </a:lnSpc>
              <a:spcBef>
                <a:spcPct val="20000"/>
              </a:spcBef>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虚拟化</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的特点</a:t>
            </a:r>
          </a:p>
          <a:p>
            <a:pPr lvl="1">
              <a:lnSpc>
                <a:spcPct val="12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在虚拟服务器上运行的客户操作系统和应用软件，都</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不会感知到虚拟化的过程</a:t>
            </a:r>
            <a:endParaRPr lang="en-US" altLang="zh-CN" sz="18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TextBox 8">
            <a:extLst>
              <a:ext uri="{FF2B5EF4-FFF2-40B4-BE49-F238E27FC236}">
                <a16:creationId xmlns:a16="http://schemas.microsoft.com/office/drawing/2014/main" id="{CAD2BEF2-2932-43D8-A68D-D22D31F66C15}"/>
              </a:ext>
            </a:extLst>
          </p:cNvPr>
          <p:cNvSpPr txBox="1">
            <a:spLocks noChangeArrowheads="1"/>
          </p:cNvSpPr>
          <p:nvPr/>
        </p:nvSpPr>
        <p:spPr bwMode="auto">
          <a:xfrm>
            <a:off x="611560" y="2149344"/>
            <a:ext cx="8280920" cy="3649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marL="361950" lvl="1" indent="-361950">
              <a:lnSpc>
                <a:spcPct val="120000"/>
              </a:lnSpc>
              <a:spcBef>
                <a:spcPct val="20000"/>
              </a:spcBef>
              <a:buFont typeface="Wingdings" panose="05000000000000000000" pitchFamily="2" charset="2"/>
              <a:buChar char="Ø"/>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硬件无关性</a:t>
            </a:r>
          </a:p>
          <a:p>
            <a:pPr marL="457200" lvl="1" indent="0">
              <a:lnSpc>
                <a:spcPct val="120000"/>
              </a:lnSpc>
              <a:spcBef>
                <a:spcPct val="20000"/>
              </a:spcBef>
            </a:pPr>
            <a:r>
              <a:rPr lang="zh-CN" altLang="en-US" sz="1600" b="0" dirty="0">
                <a:latin typeface="Times New Roman" panose="02020603050405020304" pitchFamily="18" charset="0"/>
                <a:ea typeface="微软雅黑" panose="020B0503020204020204" pitchFamily="34" charset="-122"/>
                <a:cs typeface="Times New Roman" panose="02020603050405020304" pitchFamily="18" charset="0"/>
              </a:rPr>
              <a:t>在一个</a:t>
            </a: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600" b="0" dirty="0">
                <a:latin typeface="Times New Roman" panose="02020603050405020304" pitchFamily="18" charset="0"/>
                <a:ea typeface="微软雅黑" panose="020B0503020204020204" pitchFamily="34" charset="-122"/>
                <a:cs typeface="Times New Roman" panose="02020603050405020304" pitchFamily="18" charset="0"/>
              </a:rPr>
              <a:t>硬件平台上配置操作系统和安装应用软件会导致许多软硬件依赖关系，非虚拟环境下硬件的变化，将导致操作系统的重新配置。</a:t>
            </a:r>
            <a:endPar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endParaRPr>
          </a:p>
          <a:p>
            <a:pPr marL="342900" lvl="1" indent="-342900">
              <a:lnSpc>
                <a:spcPct val="120000"/>
              </a:lnSpc>
              <a:spcBef>
                <a:spcPct val="20000"/>
              </a:spcBef>
              <a:buFont typeface="Wingdings" panose="05000000000000000000" pitchFamily="2" charset="2"/>
              <a:buChar char="Ø"/>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隔离</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355600" lvl="1" indent="-355600">
              <a:lnSpc>
                <a:spcPct val="120000"/>
              </a:lnSpc>
              <a:spcBef>
                <a:spcPct val="20000"/>
              </a:spcBef>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600" b="0" dirty="0">
                <a:latin typeface="Times New Roman" panose="02020603050405020304" pitchFamily="18" charset="0"/>
                <a:ea typeface="微软雅黑" panose="020B0503020204020204" pitchFamily="34" charset="-122"/>
                <a:cs typeface="Times New Roman" panose="02020603050405020304" pitchFamily="18" charset="0"/>
              </a:rPr>
              <a:t> 在同一服务器上的虚拟机之间互相隔离，改变了之前单台物理机服务器只能挂单个应  用的格局。</a:t>
            </a:r>
            <a:endPar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endParaRPr>
          </a:p>
          <a:p>
            <a:pPr marL="361950" lvl="1" indent="-361950">
              <a:lnSpc>
                <a:spcPct val="120000"/>
              </a:lnSpc>
              <a:spcBef>
                <a:spcPct val="20000"/>
              </a:spcBef>
              <a:buFont typeface="Wingdings" panose="05000000000000000000" pitchFamily="2" charset="2"/>
              <a:buChar char="Ø"/>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服务器整合（分区）</a:t>
            </a:r>
          </a:p>
          <a:p>
            <a:pPr marL="457200" lvl="1" indent="0">
              <a:lnSpc>
                <a:spcPct val="120000"/>
              </a:lnSpc>
              <a:spcBef>
                <a:spcPct val="20000"/>
              </a:spcBef>
            </a:pPr>
            <a:r>
              <a:rPr lang="zh-CN" altLang="en-US" sz="1600" b="0" dirty="0">
                <a:latin typeface="Times New Roman" panose="02020603050405020304" pitchFamily="18" charset="0"/>
                <a:ea typeface="微软雅黑" panose="020B0503020204020204" pitchFamily="34" charset="-122"/>
                <a:cs typeface="Times New Roman" panose="02020603050405020304" pitchFamily="18" charset="0"/>
              </a:rPr>
              <a:t>虚拟化软件提供的协调功能，可以在一个虚拟主机上同时创建多个虚拟服务器</a:t>
            </a:r>
            <a:endPar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endParaRPr>
          </a:p>
          <a:p>
            <a:pPr marL="457200" lvl="1" indent="0">
              <a:lnSpc>
                <a:spcPct val="120000"/>
              </a:lnSpc>
              <a:spcBef>
                <a:spcPct val="20000"/>
              </a:spcBef>
            </a:pPr>
            <a:r>
              <a:rPr lang="zh-CN" altLang="en-US" sz="1600" b="0" dirty="0">
                <a:latin typeface="Times New Roman" panose="02020603050405020304" pitchFamily="18" charset="0"/>
                <a:ea typeface="微软雅黑" panose="020B0503020204020204" pitchFamily="34" charset="-122"/>
                <a:cs typeface="Times New Roman" panose="02020603050405020304" pitchFamily="18" charset="0"/>
              </a:rPr>
              <a:t>虚拟化技术允许不同虚拟服务器共享一个物理服务器，这就是服务器整合</a:t>
            </a: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(server consolidation)</a:t>
            </a:r>
            <a:r>
              <a:rPr lang="zh-CN" altLang="en-US" sz="16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6828698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3.3 </a:t>
            </a:r>
            <a:r>
              <a:rPr lang="zh-CN" altLang="en-US" sz="3200" dirty="0">
                <a:solidFill>
                  <a:srgbClr val="0000FF"/>
                </a:solidFill>
                <a:latin typeface="微软雅黑" panose="020B0503020204020204" pitchFamily="34" charset="-122"/>
                <a:ea typeface="微软雅黑" panose="020B0503020204020204" pitchFamily="34" charset="-122"/>
              </a:rPr>
              <a:t>虚拟化技术</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35</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1733167"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3.3 </a:t>
            </a:r>
            <a:r>
              <a:rPr lang="zh-CN" altLang="en-US" dirty="0">
                <a:solidFill>
                  <a:schemeClr val="bg1"/>
                </a:solidFill>
                <a:latin typeface="微软雅黑" panose="020B0503020204020204" pitchFamily="34" charset="-122"/>
                <a:ea typeface="微软雅黑" panose="020B0503020204020204" pitchFamily="34" charset="-122"/>
              </a:rPr>
              <a:t>虚拟化技术</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3720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marL="361950" lvl="1" indent="-361950">
              <a:lnSpc>
                <a:spcPct val="120000"/>
              </a:lnSpc>
              <a:spcBef>
                <a:spcPct val="20000"/>
              </a:spcBef>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资源复制：</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创建虚拟服务器就是生成虚拟磁盘映像，它是硬盘内容的二进制文件副本。主机操作系统可以访问这些文件，因此简单的文件操作就可以实现虚拟服务器的复制、迁移和备份，这种方便性有助于实现以下功能</a:t>
            </a: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创建标准化虚拟机映像</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，通常包含了虚拟硬件功能、客户操作系统和其它应用软件，将这些内容预打包到虚拟磁盘映像，以支持瞬时部署。</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增强迁移和部署虚拟机新实例的灵活性</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，以便快速向外和向上扩展。</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回滚功能</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，将虚拟服务器内存状态和硬盘映像保存到基于主机的文件中，可以快速创建</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VM</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快照。</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支持业务连续性</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，具有高效的备份和恢复程序，可以创建多个关键</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资源和应用实例。</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9805761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3.3 </a:t>
            </a:r>
            <a:r>
              <a:rPr lang="zh-CN" altLang="en-US" sz="3200" dirty="0">
                <a:solidFill>
                  <a:srgbClr val="0000FF"/>
                </a:solidFill>
                <a:latin typeface="微软雅黑" panose="020B0503020204020204" pitchFamily="34" charset="-122"/>
                <a:ea typeface="微软雅黑" panose="020B0503020204020204" pitchFamily="34" charset="-122"/>
              </a:rPr>
              <a:t>虚拟化技术</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36</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1733167"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3.3 </a:t>
            </a:r>
            <a:r>
              <a:rPr lang="zh-CN" altLang="en-US" dirty="0">
                <a:solidFill>
                  <a:schemeClr val="bg1"/>
                </a:solidFill>
                <a:latin typeface="微软雅黑" panose="020B0503020204020204" pitchFamily="34" charset="-122"/>
                <a:ea typeface="微软雅黑" panose="020B0503020204020204" pitchFamily="34" charset="-122"/>
              </a:rPr>
              <a:t>虚拟化技术</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2261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marL="361950" lvl="1" indent="-361950">
              <a:lnSpc>
                <a:spcPct val="120000"/>
              </a:lnSpc>
              <a:spcBef>
                <a:spcPct val="20000"/>
              </a:spcBef>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其它特点</a:t>
            </a:r>
            <a:endPar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性能开销</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(performance overhead)</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：对于高工作负载，又较少使用资源共享和复制的复杂系统而言，虚拟化可能并不是理想的选择。</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特殊硬件兼容性</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(special hardware compatibility)</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：虚拟化软件不能兼容硬件厂商的专门硬件，或者软件自身与近期发布的硬件版本不兼容。</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可移植性</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(portability)</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：虚拟化程序的兼容性带来的编程和管理接口的移植问题</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0593567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3.3 </a:t>
            </a:r>
            <a:r>
              <a:rPr lang="zh-CN" altLang="en-US" sz="3200" dirty="0">
                <a:solidFill>
                  <a:srgbClr val="0000FF"/>
                </a:solidFill>
                <a:latin typeface="微软雅黑" panose="020B0503020204020204" pitchFamily="34" charset="-122"/>
                <a:ea typeface="微软雅黑" panose="020B0503020204020204" pitchFamily="34" charset="-122"/>
              </a:rPr>
              <a:t>虚拟化技术</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37</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1733167"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3.3 </a:t>
            </a:r>
            <a:r>
              <a:rPr lang="zh-CN" altLang="en-US" dirty="0">
                <a:solidFill>
                  <a:schemeClr val="bg1"/>
                </a:solidFill>
                <a:latin typeface="微软雅黑" panose="020B0503020204020204" pitchFamily="34" charset="-122"/>
                <a:ea typeface="微软雅黑" panose="020B0503020204020204" pitchFamily="34" charset="-122"/>
              </a:rPr>
              <a:t>虚拟化技术</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1578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marL="361950" lvl="1" indent="-361950">
              <a:lnSpc>
                <a:spcPct val="120000"/>
              </a:lnSpc>
              <a:spcBef>
                <a:spcPct val="20000"/>
              </a:spcBef>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基于硬件的虚拟化：</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将虚拟化软件直接安装在物理主机硬件上，从而绕过宿主操作系统，这也适用于基于操作系统的虚拟化。</a:t>
            </a: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这种情况下，虚拟化软件一般称为虚拟机管理程序</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(hypervisor)</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这种方式的主要问题是硬件兼容性。</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3" name="图片 2">
            <a:extLst>
              <a:ext uri="{FF2B5EF4-FFF2-40B4-BE49-F238E27FC236}">
                <a16:creationId xmlns:a16="http://schemas.microsoft.com/office/drawing/2014/main" id="{ECB7E5A3-DDD5-4201-A3E9-C8A7DF9597FA}"/>
              </a:ext>
            </a:extLst>
          </p:cNvPr>
          <p:cNvPicPr>
            <a:picLocks noChangeAspect="1"/>
          </p:cNvPicPr>
          <p:nvPr/>
        </p:nvPicPr>
        <p:blipFill>
          <a:blip r:embed="rId3"/>
          <a:stretch>
            <a:fillRect/>
          </a:stretch>
        </p:blipFill>
        <p:spPr>
          <a:xfrm>
            <a:off x="4726109" y="3307119"/>
            <a:ext cx="3777406" cy="2975277"/>
          </a:xfrm>
          <a:prstGeom prst="rect">
            <a:avLst/>
          </a:prstGeom>
        </p:spPr>
      </p:pic>
      <p:pic>
        <p:nvPicPr>
          <p:cNvPr id="2" name="图片 1">
            <a:extLst>
              <a:ext uri="{FF2B5EF4-FFF2-40B4-BE49-F238E27FC236}">
                <a16:creationId xmlns:a16="http://schemas.microsoft.com/office/drawing/2014/main" id="{3D38C48F-550F-4DF8-804B-61046B67D4EF}"/>
              </a:ext>
            </a:extLst>
          </p:cNvPr>
          <p:cNvPicPr>
            <a:picLocks noChangeAspect="1"/>
          </p:cNvPicPr>
          <p:nvPr/>
        </p:nvPicPr>
        <p:blipFill>
          <a:blip r:embed="rId4"/>
          <a:stretch>
            <a:fillRect/>
          </a:stretch>
        </p:blipFill>
        <p:spPr>
          <a:xfrm>
            <a:off x="248555" y="4054642"/>
            <a:ext cx="4355994" cy="1722268"/>
          </a:xfrm>
          <a:prstGeom prst="rect">
            <a:avLst/>
          </a:prstGeom>
        </p:spPr>
      </p:pic>
      <p:sp>
        <p:nvSpPr>
          <p:cNvPr id="11" name="文本框 10">
            <a:extLst>
              <a:ext uri="{FF2B5EF4-FFF2-40B4-BE49-F238E27FC236}">
                <a16:creationId xmlns:a16="http://schemas.microsoft.com/office/drawing/2014/main" id="{1733E890-4964-41E0-BB4A-A690A8CF3D4A}"/>
              </a:ext>
            </a:extLst>
          </p:cNvPr>
          <p:cNvSpPr txBox="1"/>
          <p:nvPr/>
        </p:nvSpPr>
        <p:spPr>
          <a:xfrm>
            <a:off x="1268714" y="6261588"/>
            <a:ext cx="6606571" cy="523220"/>
          </a:xfrm>
          <a:prstGeom prst="rect">
            <a:avLst/>
          </a:prstGeom>
          <a:noFill/>
        </p:spPr>
        <p:txBody>
          <a:bodyPr wrap="square">
            <a:spAutoFit/>
          </a:bodyPr>
          <a:lstStyle/>
          <a:p>
            <a:r>
              <a:rPr kumimoji="0" lang="en-US" altLang="zh-CN" b="0" i="0" u="none" strike="noStrike" kern="1200" cap="none" spc="0" normalizeH="0" baseline="0" noProof="0" dirty="0">
                <a:ln>
                  <a:noFill/>
                </a:ln>
                <a:solidFill>
                  <a:srgbClr val="00A4FF"/>
                </a:solidFill>
                <a:effectLst/>
                <a:uLnTx/>
                <a:uFillTx/>
                <a:latin typeface="pingfang SC"/>
                <a:ea typeface="宋体" panose="02010600030101010101" pitchFamily="2" charset="-122"/>
                <a:cs typeface="+mn-cs"/>
                <a:hlinkClick r:id="rId5"/>
              </a:rPr>
              <a:t>Formal requirements for virtualizable third generation architectures</a:t>
            </a:r>
            <a:r>
              <a:rPr kumimoji="0" lang="en-US" altLang="zh-CN" b="0" i="0" u="none" strike="noStrike" kern="1200" cap="none" spc="0" normalizeH="0" baseline="0" noProof="0" dirty="0">
                <a:ln>
                  <a:noFill/>
                </a:ln>
                <a:solidFill>
                  <a:srgbClr val="333333"/>
                </a:solidFill>
                <a:effectLst/>
                <a:uLnTx/>
                <a:uFillTx/>
                <a:latin typeface="pingfang SC"/>
                <a:ea typeface="宋体" panose="02010600030101010101" pitchFamily="2" charset="-122"/>
                <a:cs typeface="+mn-cs"/>
              </a:rPr>
              <a:t> </a:t>
            </a:r>
            <a:endParaRPr lang="zh-CN" altLang="en-US" sz="2800" dirty="0"/>
          </a:p>
        </p:txBody>
      </p:sp>
    </p:spTree>
    <p:extLst>
      <p:ext uri="{BB962C8B-B14F-4D97-AF65-F5344CB8AC3E}">
        <p14:creationId xmlns:p14="http://schemas.microsoft.com/office/powerpoint/2010/main" val="29222816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3.3 </a:t>
            </a:r>
            <a:r>
              <a:rPr lang="zh-CN" altLang="en-US" sz="3200" dirty="0">
                <a:solidFill>
                  <a:srgbClr val="0000FF"/>
                </a:solidFill>
                <a:latin typeface="微软雅黑" panose="020B0503020204020204" pitchFamily="34" charset="-122"/>
                <a:ea typeface="微软雅黑" panose="020B0503020204020204" pitchFamily="34" charset="-122"/>
              </a:rPr>
              <a:t>虚拟化技术</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38</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1733167"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3.3 </a:t>
            </a:r>
            <a:r>
              <a:rPr lang="zh-CN" altLang="en-US" dirty="0">
                <a:solidFill>
                  <a:schemeClr val="bg1"/>
                </a:solidFill>
                <a:latin typeface="微软雅黑" panose="020B0503020204020204" pitchFamily="34" charset="-122"/>
                <a:ea typeface="微软雅黑" panose="020B0503020204020204" pitchFamily="34" charset="-122"/>
              </a:rPr>
              <a:t>虚拟化技术</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2667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marL="361950" lvl="1" indent="-361950">
              <a:lnSpc>
                <a:spcPct val="120000"/>
              </a:lnSpc>
              <a:spcBef>
                <a:spcPct val="20000"/>
              </a:spcBef>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基于操作系统的虚拟化：</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在一个已存在的操作系统上安装虚拟化软件，这个已存在的操作系统称为宿主操作系统</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(host operating system)</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。主要问题包括：</a:t>
            </a: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宿主操作系统消耗</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CPU</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、内存和其它硬件</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来自客户操作系统的硬件调用需要穿越多个层次，降低整体性能。</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宿主操作系统通常需要许可证，而其每个客户操作系统也需要一个独立的许可证。</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2" name="图片 1">
            <a:extLst>
              <a:ext uri="{FF2B5EF4-FFF2-40B4-BE49-F238E27FC236}">
                <a16:creationId xmlns:a16="http://schemas.microsoft.com/office/drawing/2014/main" id="{A521AF23-0DBD-40B8-8B80-0B68B09BCCC0}"/>
              </a:ext>
            </a:extLst>
          </p:cNvPr>
          <p:cNvPicPr>
            <a:picLocks noChangeAspect="1"/>
          </p:cNvPicPr>
          <p:nvPr/>
        </p:nvPicPr>
        <p:blipFill>
          <a:blip r:embed="rId3"/>
          <a:stretch>
            <a:fillRect/>
          </a:stretch>
        </p:blipFill>
        <p:spPr>
          <a:xfrm>
            <a:off x="5134322" y="3726013"/>
            <a:ext cx="3614142" cy="2936140"/>
          </a:xfrm>
          <a:prstGeom prst="rect">
            <a:avLst/>
          </a:prstGeom>
        </p:spPr>
      </p:pic>
      <p:pic>
        <p:nvPicPr>
          <p:cNvPr id="11" name="图片 10">
            <a:extLst>
              <a:ext uri="{FF2B5EF4-FFF2-40B4-BE49-F238E27FC236}">
                <a16:creationId xmlns:a16="http://schemas.microsoft.com/office/drawing/2014/main" id="{2D5E464E-942F-4445-8016-456110B02673}"/>
              </a:ext>
            </a:extLst>
          </p:cNvPr>
          <p:cNvPicPr>
            <a:picLocks noChangeAspect="1"/>
          </p:cNvPicPr>
          <p:nvPr/>
        </p:nvPicPr>
        <p:blipFill>
          <a:blip r:embed="rId4"/>
          <a:stretch>
            <a:fillRect/>
          </a:stretch>
        </p:blipFill>
        <p:spPr>
          <a:xfrm>
            <a:off x="683568" y="4369550"/>
            <a:ext cx="4033267" cy="2068102"/>
          </a:xfrm>
          <a:prstGeom prst="rect">
            <a:avLst/>
          </a:prstGeom>
        </p:spPr>
      </p:pic>
    </p:spTree>
    <p:extLst>
      <p:ext uri="{BB962C8B-B14F-4D97-AF65-F5344CB8AC3E}">
        <p14:creationId xmlns:p14="http://schemas.microsoft.com/office/powerpoint/2010/main" val="22584737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3.3 </a:t>
            </a:r>
            <a:r>
              <a:rPr lang="zh-CN" altLang="en-US" sz="3200" dirty="0">
                <a:solidFill>
                  <a:srgbClr val="0000FF"/>
                </a:solidFill>
                <a:latin typeface="微软雅黑" panose="020B0503020204020204" pitchFamily="34" charset="-122"/>
                <a:ea typeface="微软雅黑" panose="020B0503020204020204" pitchFamily="34" charset="-122"/>
              </a:rPr>
              <a:t>虚拟化技术</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39</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1733167"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3.3 </a:t>
            </a:r>
            <a:r>
              <a:rPr lang="zh-CN" altLang="en-US" dirty="0">
                <a:solidFill>
                  <a:schemeClr val="bg1"/>
                </a:solidFill>
                <a:latin typeface="微软雅黑" panose="020B0503020204020204" pitchFamily="34" charset="-122"/>
                <a:ea typeface="微软雅黑" panose="020B0503020204020204" pitchFamily="34" charset="-122"/>
              </a:rPr>
              <a:t>虚拟化技术</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1153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marL="361950" lvl="1" indent="-361950">
              <a:lnSpc>
                <a:spcPct val="120000"/>
              </a:lnSpc>
              <a:spcBef>
                <a:spcPct val="20000"/>
              </a:spcBef>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虚拟化管理</a:t>
            </a:r>
            <a:endPar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通常由虚拟化基础设施管理</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(Virtualization Infrastructure Management, VIM)</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工具予以实现。</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2" name="图片 1">
            <a:extLst>
              <a:ext uri="{FF2B5EF4-FFF2-40B4-BE49-F238E27FC236}">
                <a16:creationId xmlns:a16="http://schemas.microsoft.com/office/drawing/2014/main" id="{6DCEE5C7-6EBB-4391-9ECD-CBBB12DA4C63}"/>
              </a:ext>
            </a:extLst>
          </p:cNvPr>
          <p:cNvPicPr>
            <a:picLocks noChangeAspect="1"/>
          </p:cNvPicPr>
          <p:nvPr/>
        </p:nvPicPr>
        <p:blipFill>
          <a:blip r:embed="rId3"/>
          <a:stretch>
            <a:fillRect/>
          </a:stretch>
        </p:blipFill>
        <p:spPr>
          <a:xfrm>
            <a:off x="514350" y="3140968"/>
            <a:ext cx="8115300" cy="2228850"/>
          </a:xfrm>
          <a:prstGeom prst="rect">
            <a:avLst/>
          </a:prstGeom>
        </p:spPr>
      </p:pic>
    </p:spTree>
    <p:extLst>
      <p:ext uri="{BB962C8B-B14F-4D97-AF65-F5344CB8AC3E}">
        <p14:creationId xmlns:p14="http://schemas.microsoft.com/office/powerpoint/2010/main" val="4068170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692696"/>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3.1.1 Internet</a:t>
            </a:r>
            <a:r>
              <a:rPr lang="zh-CN" altLang="en-US" sz="3200" dirty="0">
                <a:solidFill>
                  <a:srgbClr val="0000FF"/>
                </a:solidFill>
                <a:latin typeface="微软雅黑" panose="020B0503020204020204" pitchFamily="34" charset="-122"/>
                <a:ea typeface="微软雅黑" panose="020B0503020204020204" pitchFamily="34" charset="-122"/>
              </a:rPr>
              <a:t>服务提供者</a:t>
            </a:r>
            <a:r>
              <a:rPr lang="en-US" altLang="zh-CN" sz="3200" dirty="0">
                <a:solidFill>
                  <a:srgbClr val="0000FF"/>
                </a:solidFill>
                <a:latin typeface="微软雅黑" panose="020B0503020204020204" pitchFamily="34" charset="-122"/>
                <a:ea typeface="微软雅黑" panose="020B0503020204020204" pitchFamily="34" charset="-122"/>
              </a:rPr>
              <a:t>(ISP)</a:t>
            </a:r>
            <a:endParaRPr lang="zh-CN" altLang="en-US" sz="3200" dirty="0">
              <a:solidFill>
                <a:srgbClr val="0000FF"/>
              </a:solidFill>
              <a:latin typeface="微软雅黑" panose="020B0503020204020204" pitchFamily="34" charset="-122"/>
              <a:ea typeface="微软雅黑" panose="020B0503020204020204" pitchFamily="34" charset="-122"/>
            </a:endParaRP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4</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3069302"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3.1 </a:t>
            </a:r>
            <a:r>
              <a:rPr lang="zh-CN" altLang="en-US" dirty="0">
                <a:solidFill>
                  <a:schemeClr val="bg1"/>
                </a:solidFill>
                <a:latin typeface="微软雅黑" panose="020B0503020204020204" pitchFamily="34" charset="-122"/>
                <a:ea typeface="微软雅黑" panose="020B0503020204020204" pitchFamily="34" charset="-122"/>
              </a:rPr>
              <a:t>宽带网络和</a:t>
            </a:r>
            <a:r>
              <a:rPr lang="en-US" altLang="zh-CN" dirty="0">
                <a:solidFill>
                  <a:schemeClr val="bg1"/>
                </a:solidFill>
                <a:latin typeface="微软雅黑" panose="020B0503020204020204" pitchFamily="34" charset="-122"/>
                <a:ea typeface="微软雅黑" panose="020B0503020204020204" pitchFamily="34" charset="-122"/>
              </a:rPr>
              <a:t>Internet</a:t>
            </a:r>
            <a:r>
              <a:rPr lang="zh-CN" altLang="en-US" dirty="0">
                <a:solidFill>
                  <a:schemeClr val="bg1"/>
                </a:solidFill>
                <a:latin typeface="微软雅黑" panose="020B0503020204020204" pitchFamily="34" charset="-122"/>
                <a:ea typeface="微软雅黑" panose="020B0503020204020204" pitchFamily="34" charset="-122"/>
              </a:rPr>
              <a:t>架构</a:t>
            </a:r>
          </a:p>
        </p:txBody>
      </p:sp>
      <p:sp>
        <p:nvSpPr>
          <p:cNvPr id="9" name="文本框 8">
            <a:extLst>
              <a:ext uri="{FF2B5EF4-FFF2-40B4-BE49-F238E27FC236}">
                <a16:creationId xmlns:a16="http://schemas.microsoft.com/office/drawing/2014/main" id="{9B5C7204-7335-4E14-9EEE-F56A924F4AFD}"/>
              </a:ext>
            </a:extLst>
          </p:cNvPr>
          <p:cNvSpPr txBox="1"/>
          <p:nvPr/>
        </p:nvSpPr>
        <p:spPr>
          <a:xfrm>
            <a:off x="800125" y="1483447"/>
            <a:ext cx="7543750" cy="4753865"/>
          </a:xfrm>
          <a:prstGeom prst="rect">
            <a:avLst/>
          </a:prstGeom>
          <a:noFill/>
        </p:spPr>
        <p:txBody>
          <a:bodyPr wrap="square">
            <a:spAutoFit/>
          </a:bodyPr>
          <a:lstStyle/>
          <a:p>
            <a:pPr>
              <a:lnSpc>
                <a:spcPct val="150000"/>
              </a:lnSpc>
            </a:pPr>
            <a:r>
              <a:rPr lang="zh-CN" altLang="en-US" sz="2400" b="1" dirty="0">
                <a:latin typeface="Times New Roman" panose="02020603050405020304" pitchFamily="18" charset="0"/>
                <a:ea typeface="微软雅黑" panose="020B0503020204020204" pitchFamily="34" charset="-122"/>
              </a:rPr>
              <a:t>中国十大</a:t>
            </a:r>
            <a:r>
              <a:rPr lang="en-US" altLang="zh-CN" sz="2400" b="1" dirty="0">
                <a:latin typeface="Times New Roman" panose="02020603050405020304" pitchFamily="18" charset="0"/>
                <a:ea typeface="微软雅黑" panose="020B0503020204020204" pitchFamily="34" charset="-122"/>
              </a:rPr>
              <a:t>ISP</a:t>
            </a:r>
            <a:r>
              <a:rPr lang="zh-CN" altLang="en-US" sz="2400" b="1" dirty="0">
                <a:latin typeface="Times New Roman" panose="02020603050405020304" pitchFamily="18" charset="0"/>
                <a:ea typeface="微软雅黑" panose="020B0503020204020204" pitchFamily="34" charset="-122"/>
              </a:rPr>
              <a:t>服务商</a:t>
            </a:r>
          </a:p>
          <a:p>
            <a:pPr>
              <a:lnSpc>
                <a:spcPct val="150000"/>
              </a:lnSpc>
            </a:pPr>
            <a:r>
              <a:rPr lang="zh-CN" altLang="en-US" b="1" dirty="0">
                <a:latin typeface="Times New Roman" panose="02020603050405020304" pitchFamily="18" charset="0"/>
                <a:ea typeface="微软雅黑" panose="020B0503020204020204" pitchFamily="34" charset="-122"/>
              </a:rPr>
              <a:t>电信</a:t>
            </a:r>
            <a:r>
              <a:rPr lang="zh-CN" altLang="en-US" dirty="0">
                <a:latin typeface="Times New Roman" panose="02020603050405020304" pitchFamily="18" charset="0"/>
                <a:ea typeface="微软雅黑" panose="020B0503020204020204" pitchFamily="34" charset="-122"/>
              </a:rPr>
              <a:t>：中国公用计算机互联网</a:t>
            </a:r>
            <a:r>
              <a:rPr lang="en-US" altLang="zh-CN" dirty="0">
                <a:latin typeface="Times New Roman" panose="02020603050405020304" pitchFamily="18" charset="0"/>
                <a:ea typeface="微软雅黑" panose="020B0503020204020204" pitchFamily="34" charset="-122"/>
              </a:rPr>
              <a:t>(CHINANET</a:t>
            </a:r>
            <a:r>
              <a:rPr lang="zh-CN" altLang="en-US" dirty="0">
                <a:latin typeface="Times New Roman" panose="02020603050405020304" pitchFamily="18" charset="0"/>
                <a:ea typeface="微软雅黑" panose="020B0503020204020204" pitchFamily="34" charset="-122"/>
              </a:rPr>
              <a:t>，即中国电信网</a:t>
            </a:r>
            <a:r>
              <a:rPr lang="en-US" altLang="zh-CN" dirty="0">
                <a:latin typeface="Times New Roman" panose="02020603050405020304" pitchFamily="18" charset="0"/>
                <a:ea typeface="微软雅黑" panose="020B0503020204020204" pitchFamily="34" charset="-122"/>
              </a:rPr>
              <a:t>)  </a:t>
            </a:r>
          </a:p>
          <a:p>
            <a:pPr>
              <a:lnSpc>
                <a:spcPct val="150000"/>
              </a:lnSpc>
            </a:pPr>
            <a:r>
              <a:rPr lang="zh-CN" altLang="en-US" b="1" dirty="0">
                <a:latin typeface="Times New Roman" panose="02020603050405020304" pitchFamily="18" charset="0"/>
                <a:ea typeface="微软雅黑" panose="020B0503020204020204" pitchFamily="34" charset="-122"/>
              </a:rPr>
              <a:t>网通</a:t>
            </a:r>
            <a:r>
              <a:rPr lang="zh-CN" altLang="en-US" dirty="0">
                <a:latin typeface="Times New Roman" panose="02020603050405020304" pitchFamily="18" charset="0"/>
                <a:ea typeface="微软雅黑" panose="020B0503020204020204" pitchFamily="34" charset="-122"/>
              </a:rPr>
              <a:t>：中国网通公用互联网</a:t>
            </a:r>
            <a:r>
              <a:rPr lang="en-US" altLang="zh-CN" dirty="0">
                <a:latin typeface="Times New Roman" panose="02020603050405020304" pitchFamily="18" charset="0"/>
                <a:ea typeface="微软雅黑" panose="020B0503020204020204" pitchFamily="34" charset="-122"/>
              </a:rPr>
              <a:t>(CNCNET</a:t>
            </a:r>
            <a:r>
              <a:rPr lang="zh-CN" altLang="en-US" dirty="0">
                <a:latin typeface="Times New Roman" panose="02020603050405020304" pitchFamily="18" charset="0"/>
                <a:ea typeface="微软雅黑" panose="020B0503020204020204" pitchFamily="34" charset="-122"/>
              </a:rPr>
              <a:t>，包括金桥网</a:t>
            </a:r>
            <a:r>
              <a:rPr lang="en-US" altLang="zh-CN" dirty="0">
                <a:latin typeface="Times New Roman" panose="02020603050405020304" pitchFamily="18" charset="0"/>
                <a:ea typeface="微软雅黑" panose="020B0503020204020204" pitchFamily="34" charset="-122"/>
              </a:rPr>
              <a:t>CHINAGBN) </a:t>
            </a:r>
          </a:p>
          <a:p>
            <a:pPr>
              <a:lnSpc>
                <a:spcPct val="150000"/>
              </a:lnSpc>
            </a:pPr>
            <a:r>
              <a:rPr lang="zh-CN" altLang="en-US" b="1" dirty="0">
                <a:latin typeface="Times New Roman" panose="02020603050405020304" pitchFamily="18" charset="0"/>
                <a:ea typeface="微软雅黑" panose="020B0503020204020204" pitchFamily="34" charset="-122"/>
              </a:rPr>
              <a:t>移动</a:t>
            </a:r>
            <a:r>
              <a:rPr lang="zh-CN" altLang="en-US" dirty="0">
                <a:latin typeface="Times New Roman" panose="02020603050405020304" pitchFamily="18" charset="0"/>
                <a:ea typeface="微软雅黑" panose="020B0503020204020204" pitchFamily="34" charset="-122"/>
              </a:rPr>
              <a:t>：中国移动互联网（</a:t>
            </a:r>
            <a:r>
              <a:rPr lang="en-US" altLang="zh-CN" dirty="0">
                <a:latin typeface="Times New Roman" panose="02020603050405020304" pitchFamily="18" charset="0"/>
                <a:ea typeface="微软雅黑" panose="020B0503020204020204" pitchFamily="34" charset="-122"/>
              </a:rPr>
              <a:t>CMNET</a:t>
            </a:r>
            <a:r>
              <a:rPr lang="zh-CN" altLang="en-US" dirty="0">
                <a:latin typeface="Times New Roman" panose="02020603050405020304" pitchFamily="18" charset="0"/>
                <a:ea typeface="微软雅黑" panose="020B0503020204020204" pitchFamily="34" charset="-122"/>
              </a:rPr>
              <a:t>）</a:t>
            </a:r>
          </a:p>
          <a:p>
            <a:pPr>
              <a:lnSpc>
                <a:spcPct val="150000"/>
              </a:lnSpc>
            </a:pPr>
            <a:r>
              <a:rPr lang="zh-CN" altLang="en-US" b="1" dirty="0">
                <a:latin typeface="Times New Roman" panose="02020603050405020304" pitchFamily="18" charset="0"/>
                <a:ea typeface="微软雅黑" panose="020B0503020204020204" pitchFamily="34" charset="-122"/>
              </a:rPr>
              <a:t>联通</a:t>
            </a:r>
            <a:r>
              <a:rPr lang="zh-CN" altLang="en-US" dirty="0">
                <a:latin typeface="Times New Roman" panose="02020603050405020304" pitchFamily="18" charset="0"/>
                <a:ea typeface="微软雅黑" panose="020B0503020204020204" pitchFamily="34" charset="-122"/>
              </a:rPr>
              <a:t>：中国联通互联网（</a:t>
            </a:r>
            <a:r>
              <a:rPr lang="en-US" altLang="zh-CN" dirty="0">
                <a:latin typeface="Times New Roman" panose="02020603050405020304" pitchFamily="18" charset="0"/>
                <a:ea typeface="微软雅黑" panose="020B0503020204020204" pitchFamily="34" charset="-122"/>
              </a:rPr>
              <a:t>UNINET</a:t>
            </a:r>
            <a:r>
              <a:rPr lang="zh-CN" altLang="en-US" dirty="0">
                <a:latin typeface="Times New Roman" panose="02020603050405020304" pitchFamily="18" charset="0"/>
                <a:ea typeface="微软雅黑" panose="020B0503020204020204" pitchFamily="34" charset="-122"/>
              </a:rPr>
              <a:t>）</a:t>
            </a:r>
          </a:p>
          <a:p>
            <a:pPr>
              <a:lnSpc>
                <a:spcPct val="150000"/>
              </a:lnSpc>
            </a:pPr>
            <a:r>
              <a:rPr lang="zh-CN" altLang="en-US" b="1" dirty="0">
                <a:latin typeface="Times New Roman" panose="02020603050405020304" pitchFamily="18" charset="0"/>
                <a:ea typeface="微软雅黑" panose="020B0503020204020204" pitchFamily="34" charset="-122"/>
              </a:rPr>
              <a:t>铁通</a:t>
            </a:r>
            <a:r>
              <a:rPr lang="zh-CN" altLang="en-US" dirty="0">
                <a:latin typeface="Times New Roman" panose="02020603050405020304" pitchFamily="18" charset="0"/>
                <a:ea typeface="微软雅黑" panose="020B0503020204020204" pitchFamily="34" charset="-122"/>
              </a:rPr>
              <a:t>：中国铁通互联网（</a:t>
            </a:r>
            <a:r>
              <a:rPr lang="en-US" altLang="zh-CN" dirty="0">
                <a:latin typeface="Times New Roman" panose="02020603050405020304" pitchFamily="18" charset="0"/>
                <a:ea typeface="微软雅黑" panose="020B0503020204020204" pitchFamily="34" charset="-122"/>
              </a:rPr>
              <a:t>CRCNET</a:t>
            </a:r>
            <a:r>
              <a:rPr lang="zh-CN" altLang="en-US" dirty="0">
                <a:latin typeface="Times New Roman" panose="02020603050405020304" pitchFamily="18" charset="0"/>
                <a:ea typeface="微软雅黑" panose="020B0503020204020204" pitchFamily="34" charset="-122"/>
              </a:rPr>
              <a:t>）</a:t>
            </a:r>
          </a:p>
          <a:p>
            <a:pPr>
              <a:lnSpc>
                <a:spcPct val="150000"/>
              </a:lnSpc>
            </a:pPr>
            <a:r>
              <a:rPr lang="zh-CN" altLang="en-US" b="1" dirty="0">
                <a:latin typeface="Times New Roman" panose="02020603050405020304" pitchFamily="18" charset="0"/>
                <a:ea typeface="微软雅黑" panose="020B0503020204020204" pitchFamily="34" charset="-122"/>
              </a:rPr>
              <a:t>卫星</a:t>
            </a:r>
            <a:r>
              <a:rPr lang="zh-CN" altLang="en-US" dirty="0">
                <a:latin typeface="Times New Roman" panose="02020603050405020304" pitchFamily="18" charset="0"/>
                <a:ea typeface="微软雅黑" panose="020B0503020204020204" pitchFamily="34" charset="-122"/>
              </a:rPr>
              <a:t>：中国卫星集团互联网（</a:t>
            </a:r>
            <a:r>
              <a:rPr lang="en-US" altLang="zh-CN" dirty="0">
                <a:latin typeface="Times New Roman" panose="02020603050405020304" pitchFamily="18" charset="0"/>
                <a:ea typeface="微软雅黑" panose="020B0503020204020204" pitchFamily="34" charset="-122"/>
              </a:rPr>
              <a:t>CSNET</a:t>
            </a:r>
            <a:r>
              <a:rPr lang="zh-CN" altLang="en-US" dirty="0">
                <a:latin typeface="Times New Roman" panose="02020603050405020304" pitchFamily="18" charset="0"/>
                <a:ea typeface="微软雅黑" panose="020B0503020204020204" pitchFamily="34" charset="-122"/>
              </a:rPr>
              <a:t>）</a:t>
            </a:r>
          </a:p>
          <a:p>
            <a:pPr>
              <a:lnSpc>
                <a:spcPct val="150000"/>
              </a:lnSpc>
            </a:pPr>
            <a:r>
              <a:rPr lang="zh-CN" altLang="en-US" b="1" dirty="0">
                <a:latin typeface="Times New Roman" panose="02020603050405020304" pitchFamily="18" charset="0"/>
                <a:ea typeface="微软雅黑" panose="020B0503020204020204" pitchFamily="34" charset="-122"/>
              </a:rPr>
              <a:t>科技</a:t>
            </a:r>
            <a:r>
              <a:rPr lang="zh-CN" altLang="en-US" dirty="0">
                <a:latin typeface="Times New Roman" panose="02020603050405020304" pitchFamily="18" charset="0"/>
                <a:ea typeface="微软雅黑" panose="020B0503020204020204" pitchFamily="34" charset="-122"/>
              </a:rPr>
              <a:t>：中国科技网（</a:t>
            </a:r>
            <a:r>
              <a:rPr lang="en-US" altLang="zh-CN" dirty="0">
                <a:latin typeface="Times New Roman" panose="02020603050405020304" pitchFamily="18" charset="0"/>
                <a:ea typeface="微软雅黑" panose="020B0503020204020204" pitchFamily="34" charset="-122"/>
              </a:rPr>
              <a:t>CSTNET</a:t>
            </a:r>
            <a:r>
              <a:rPr lang="zh-CN" altLang="en-US" dirty="0">
                <a:latin typeface="Times New Roman" panose="02020603050405020304" pitchFamily="18" charset="0"/>
                <a:ea typeface="微软雅黑" panose="020B0503020204020204" pitchFamily="34" charset="-122"/>
              </a:rPr>
              <a:t>）</a:t>
            </a:r>
          </a:p>
          <a:p>
            <a:pPr>
              <a:lnSpc>
                <a:spcPct val="150000"/>
              </a:lnSpc>
            </a:pPr>
            <a:r>
              <a:rPr lang="zh-CN" altLang="en-US" b="1" dirty="0">
                <a:latin typeface="Times New Roman" panose="02020603050405020304" pitchFamily="18" charset="0"/>
                <a:ea typeface="微软雅黑" panose="020B0503020204020204" pitchFamily="34" charset="-122"/>
              </a:rPr>
              <a:t>教育</a:t>
            </a:r>
            <a:r>
              <a:rPr lang="zh-CN" altLang="en-US" dirty="0">
                <a:latin typeface="Times New Roman" panose="02020603050405020304" pitchFamily="18" charset="0"/>
                <a:ea typeface="微软雅黑" panose="020B0503020204020204" pitchFamily="34" charset="-122"/>
              </a:rPr>
              <a:t>：中国教育和科研计算机网（</a:t>
            </a:r>
            <a:r>
              <a:rPr lang="en-US" altLang="zh-CN" dirty="0">
                <a:latin typeface="Times New Roman" panose="02020603050405020304" pitchFamily="18" charset="0"/>
                <a:ea typeface="微软雅黑" panose="020B0503020204020204" pitchFamily="34" charset="-122"/>
              </a:rPr>
              <a:t>CERNET</a:t>
            </a:r>
            <a:r>
              <a:rPr lang="zh-CN" altLang="en-US" dirty="0">
                <a:latin typeface="Times New Roman" panose="02020603050405020304" pitchFamily="18" charset="0"/>
                <a:ea typeface="微软雅黑" panose="020B0503020204020204" pitchFamily="34" charset="-122"/>
              </a:rPr>
              <a:t>）</a:t>
            </a:r>
          </a:p>
          <a:p>
            <a:pPr>
              <a:lnSpc>
                <a:spcPct val="150000"/>
              </a:lnSpc>
            </a:pPr>
            <a:r>
              <a:rPr lang="zh-CN" altLang="en-US" b="1" dirty="0">
                <a:latin typeface="Times New Roman" panose="02020603050405020304" pitchFamily="18" charset="0"/>
                <a:ea typeface="微软雅黑" panose="020B0503020204020204" pitchFamily="34" charset="-122"/>
              </a:rPr>
              <a:t>贸易</a:t>
            </a:r>
            <a:r>
              <a:rPr lang="zh-CN" altLang="en-US" dirty="0">
                <a:latin typeface="Times New Roman" panose="02020603050405020304" pitchFamily="18" charset="0"/>
                <a:ea typeface="微软雅黑" panose="020B0503020204020204" pitchFamily="34" charset="-122"/>
              </a:rPr>
              <a:t>：中国国际经济贸易互联网（</a:t>
            </a:r>
            <a:r>
              <a:rPr lang="en-US" altLang="zh-CN" dirty="0">
                <a:latin typeface="Times New Roman" panose="02020603050405020304" pitchFamily="18" charset="0"/>
                <a:ea typeface="微软雅黑" panose="020B0503020204020204" pitchFamily="34" charset="-122"/>
              </a:rPr>
              <a:t>CIETNET</a:t>
            </a:r>
            <a:r>
              <a:rPr lang="zh-CN" altLang="en-US" dirty="0">
                <a:latin typeface="Times New Roman" panose="02020603050405020304" pitchFamily="18" charset="0"/>
                <a:ea typeface="微软雅黑" panose="020B0503020204020204" pitchFamily="34" charset="-122"/>
              </a:rPr>
              <a:t>）</a:t>
            </a:r>
          </a:p>
          <a:p>
            <a:pPr>
              <a:lnSpc>
                <a:spcPct val="150000"/>
              </a:lnSpc>
            </a:pPr>
            <a:r>
              <a:rPr lang="zh-CN" altLang="en-US" b="1" dirty="0">
                <a:latin typeface="Times New Roman" panose="02020603050405020304" pitchFamily="18" charset="0"/>
                <a:ea typeface="微软雅黑" panose="020B0503020204020204" pitchFamily="34" charset="-122"/>
              </a:rPr>
              <a:t>长城</a:t>
            </a:r>
            <a:r>
              <a:rPr lang="zh-CN" altLang="en-US" dirty="0">
                <a:latin typeface="Times New Roman" panose="02020603050405020304" pitchFamily="18" charset="0"/>
                <a:ea typeface="微软雅黑" panose="020B0503020204020204" pitchFamily="34" charset="-122"/>
              </a:rPr>
              <a:t>：中国长城互联网（</a:t>
            </a:r>
            <a:r>
              <a:rPr lang="en-US" altLang="zh-CN" dirty="0">
                <a:latin typeface="Times New Roman" panose="02020603050405020304" pitchFamily="18" charset="0"/>
                <a:ea typeface="微软雅黑" panose="020B0503020204020204" pitchFamily="34" charset="-122"/>
              </a:rPr>
              <a:t>CGWNET</a:t>
            </a:r>
            <a:r>
              <a:rPr lang="zh-CN" altLang="en-US" dirty="0">
                <a:latin typeface="Times New Roman" panose="02020603050405020304" pitchFamily="18" charset="0"/>
                <a:ea typeface="微软雅黑" panose="020B0503020204020204" pitchFamily="34" charset="-122"/>
              </a:rPr>
              <a:t>）</a:t>
            </a:r>
          </a:p>
        </p:txBody>
      </p:sp>
    </p:spTree>
    <p:extLst>
      <p:ext uri="{BB962C8B-B14F-4D97-AF65-F5344CB8AC3E}">
        <p14:creationId xmlns:p14="http://schemas.microsoft.com/office/powerpoint/2010/main" val="40211979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3.3 </a:t>
            </a:r>
            <a:r>
              <a:rPr lang="zh-CN" altLang="en-US" sz="3200" dirty="0">
                <a:solidFill>
                  <a:srgbClr val="0000FF"/>
                </a:solidFill>
                <a:latin typeface="微软雅黑" panose="020B0503020204020204" pitchFamily="34" charset="-122"/>
                <a:ea typeface="微软雅黑" panose="020B0503020204020204" pitchFamily="34" charset="-122"/>
              </a:rPr>
              <a:t>小结</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40</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1733167"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3.3 </a:t>
            </a:r>
            <a:r>
              <a:rPr lang="zh-CN" altLang="en-US" dirty="0">
                <a:solidFill>
                  <a:schemeClr val="bg1"/>
                </a:solidFill>
                <a:latin typeface="微软雅黑" panose="020B0503020204020204" pitchFamily="34" charset="-122"/>
                <a:ea typeface="微软雅黑" panose="020B0503020204020204" pitchFamily="34" charset="-122"/>
              </a:rPr>
              <a:t>虚拟化技术</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2030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marL="361950" lvl="1" indent="-361950">
              <a:lnSpc>
                <a:spcPct val="120000"/>
              </a:lnSpc>
              <a:spcBef>
                <a:spcPct val="20000"/>
              </a:spcBef>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服务器虚拟化</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是指利用虚拟化软件将</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硬件抽象为虚拟服务器。</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361950" lvl="1" indent="-361950">
              <a:lnSpc>
                <a:spcPct val="120000"/>
              </a:lnSpc>
              <a:spcBef>
                <a:spcPct val="20000"/>
              </a:spcBef>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虚拟化提供了硬件无关性、服务器整合、资源复制、对资源池更强的支持和灵活的可扩展性。</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361950" lvl="1" indent="-361950">
              <a:lnSpc>
                <a:spcPct val="120000"/>
              </a:lnSpc>
              <a:spcBef>
                <a:spcPct val="20000"/>
              </a:spcBef>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实现虚拟服务器既可以采用基于操作系统的虚拟化，也可以采用基于硬件的虚拟化。</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657560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ABE8795-FF4B-49F7-B2D3-03BA5EC4B894}"/>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实现虚拟服务器的方法包括：</a:t>
            </a:r>
          </a:p>
        </p:txBody>
      </p:sp>
      <p:sp>
        <p:nvSpPr>
          <p:cNvPr id="5" name="文本框 4">
            <a:extLst>
              <a:ext uri="{FF2B5EF4-FFF2-40B4-BE49-F238E27FC236}">
                <a16:creationId xmlns:a16="http://schemas.microsoft.com/office/drawing/2014/main" id="{8EEF4F84-1496-4DAF-8DE3-AF939CB29BFB}"/>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基于操作系统的虚拟化</a:t>
            </a:r>
          </a:p>
        </p:txBody>
      </p:sp>
      <p:sp>
        <p:nvSpPr>
          <p:cNvPr id="6" name="文本框 5">
            <a:extLst>
              <a:ext uri="{FF2B5EF4-FFF2-40B4-BE49-F238E27FC236}">
                <a16:creationId xmlns:a16="http://schemas.microsoft.com/office/drawing/2014/main" id="{4A613610-D5B0-421C-A2C3-F401F3B2FFD2}"/>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基于文件的虚拟化</a:t>
            </a:r>
          </a:p>
        </p:txBody>
      </p:sp>
      <p:sp>
        <p:nvSpPr>
          <p:cNvPr id="7" name="文本框 6">
            <a:extLst>
              <a:ext uri="{FF2B5EF4-FFF2-40B4-BE49-F238E27FC236}">
                <a16:creationId xmlns:a16="http://schemas.microsoft.com/office/drawing/2014/main" id="{78E47176-2753-41A8-BA9B-7F4D49E14FAA}"/>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基于硬件的虚拟化</a:t>
            </a:r>
          </a:p>
        </p:txBody>
      </p:sp>
      <p:sp>
        <p:nvSpPr>
          <p:cNvPr id="8" name="文本框 7">
            <a:extLst>
              <a:ext uri="{FF2B5EF4-FFF2-40B4-BE49-F238E27FC236}">
                <a16:creationId xmlns:a16="http://schemas.microsoft.com/office/drawing/2014/main" id="{B97A624F-8F45-43FF-ADD5-C80925B1D82B}"/>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基于网络的虚拟化</a:t>
            </a:r>
          </a:p>
        </p:txBody>
      </p:sp>
      <p:sp>
        <p:nvSpPr>
          <p:cNvPr id="9" name="矩形 8">
            <a:extLst>
              <a:ext uri="{FF2B5EF4-FFF2-40B4-BE49-F238E27FC236}">
                <a16:creationId xmlns:a16="http://schemas.microsoft.com/office/drawing/2014/main" id="{24AE6780-87AA-407E-AE7D-F129228AAB9A}"/>
              </a:ext>
            </a:extLst>
          </p:cNvPr>
          <p:cNvSpPr>
            <a:spLocks noChangeAspect="1"/>
          </p:cNvSpPr>
          <p:nvPr>
            <p:custDataLst>
              <p:tags r:id="rId7"/>
            </p:custDataLst>
          </p:nvPr>
        </p:nvSpPr>
        <p:spPr>
          <a:xfrm>
            <a:off x="1114425" y="285035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a:extLst>
              <a:ext uri="{FF2B5EF4-FFF2-40B4-BE49-F238E27FC236}">
                <a16:creationId xmlns:a16="http://schemas.microsoft.com/office/drawing/2014/main" id="{50A43B26-6D40-453B-8612-71B14374A128}"/>
              </a:ext>
            </a:extLst>
          </p:cNvPr>
          <p:cNvSpPr>
            <a:spLocks noChangeAspect="1"/>
          </p:cNvSpPr>
          <p:nvPr>
            <p:custDataLst>
              <p:tags r:id="rId8"/>
            </p:custDataLst>
          </p:nvPr>
        </p:nvSpPr>
        <p:spPr>
          <a:xfrm>
            <a:off x="1114425" y="3707606"/>
            <a:ext cx="514350" cy="51435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CCA99CAE-0070-4889-A207-3410A92A6ADE}"/>
              </a:ext>
            </a:extLst>
          </p:cNvPr>
          <p:cNvSpPr>
            <a:spLocks noChangeAspect="1"/>
          </p:cNvSpPr>
          <p:nvPr>
            <p:custDataLst>
              <p:tags r:id="rId9"/>
            </p:custDataLst>
          </p:nvPr>
        </p:nvSpPr>
        <p:spPr>
          <a:xfrm>
            <a:off x="1114425" y="456485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6E1F1CAD-90DF-43B1-9B06-8F1315A938E1}"/>
              </a:ext>
            </a:extLst>
          </p:cNvPr>
          <p:cNvSpPr>
            <a:spLocks noChangeAspect="1"/>
          </p:cNvSpPr>
          <p:nvPr>
            <p:custDataLst>
              <p:tags r:id="rId10"/>
            </p:custDataLst>
          </p:nvPr>
        </p:nvSpPr>
        <p:spPr>
          <a:xfrm>
            <a:off x="1114425" y="5422106"/>
            <a:ext cx="514350" cy="51435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D24182D6-26BC-4366-A2AF-6ECAABFD1794}"/>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08B551C2-B316-4A32-BC92-BC4F84DFEC06}"/>
              </a:ext>
            </a:extLst>
          </p:cNvPr>
          <p:cNvGrpSpPr/>
          <p:nvPr>
            <p:custDataLst>
              <p:tags r:id="rId12"/>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E5EB17AF-F378-4399-9305-6A5EF528960F}"/>
                </a:ext>
              </a:extLst>
            </p:cNvPr>
            <p:cNvSpPr/>
            <p:nvPr>
              <p:custDataLst>
                <p:tags r:id="rId14"/>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DDDC105B-0D12-4EEA-87A9-0333009C5099}"/>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8E68F434-6B6E-414F-8050-12749B1E3D86}"/>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7" name="TipText">
              <a:extLst>
                <a:ext uri="{FF2B5EF4-FFF2-40B4-BE49-F238E27FC236}">
                  <a16:creationId xmlns:a16="http://schemas.microsoft.com/office/drawing/2014/main" id="{4D11EAF7-066D-41E3-9651-5AA6FFE54066}"/>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A2FBBDBC-29DF-4398-8D15-94DD81C39330}"/>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7574363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90FF74F-7A5C-4251-B3F4-8EAA4C9C0671}"/>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采用虚拟化的好处包括：</a:t>
            </a:r>
          </a:p>
        </p:txBody>
      </p:sp>
      <p:sp>
        <p:nvSpPr>
          <p:cNvPr id="5" name="文本框 4">
            <a:extLst>
              <a:ext uri="{FF2B5EF4-FFF2-40B4-BE49-F238E27FC236}">
                <a16:creationId xmlns:a16="http://schemas.microsoft.com/office/drawing/2014/main" id="{D20AB836-860C-4862-8452-393EAB61F8A1}"/>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便于资源复制和移植</a:t>
            </a:r>
          </a:p>
        </p:txBody>
      </p:sp>
      <p:sp>
        <p:nvSpPr>
          <p:cNvPr id="6" name="文本框 5">
            <a:extLst>
              <a:ext uri="{FF2B5EF4-FFF2-40B4-BE49-F238E27FC236}">
                <a16:creationId xmlns:a16="http://schemas.microsoft.com/office/drawing/2014/main" id="{8475B57A-F076-4231-BD97-C9CFF823AEDA}"/>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实现服务器整合</a:t>
            </a:r>
          </a:p>
        </p:txBody>
      </p:sp>
      <p:sp>
        <p:nvSpPr>
          <p:cNvPr id="7" name="文本框 6">
            <a:extLst>
              <a:ext uri="{FF2B5EF4-FFF2-40B4-BE49-F238E27FC236}">
                <a16:creationId xmlns:a16="http://schemas.microsoft.com/office/drawing/2014/main" id="{D6EB7AA5-A38D-42C7-94CE-F8F7FB7AB4FF}"/>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提升运行效率</a:t>
            </a:r>
          </a:p>
        </p:txBody>
      </p:sp>
      <p:sp>
        <p:nvSpPr>
          <p:cNvPr id="8" name="文本框 7">
            <a:extLst>
              <a:ext uri="{FF2B5EF4-FFF2-40B4-BE49-F238E27FC236}">
                <a16:creationId xmlns:a16="http://schemas.microsoft.com/office/drawing/2014/main" id="{2C5F99C4-7798-4FDA-9B0F-1377D926C790}"/>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提升网络传输速率</a:t>
            </a:r>
          </a:p>
        </p:txBody>
      </p:sp>
      <p:sp>
        <p:nvSpPr>
          <p:cNvPr id="9" name="矩形 8">
            <a:extLst>
              <a:ext uri="{FF2B5EF4-FFF2-40B4-BE49-F238E27FC236}">
                <a16:creationId xmlns:a16="http://schemas.microsoft.com/office/drawing/2014/main" id="{527B0180-4FC3-4221-8C32-30A5073ADFC5}"/>
              </a:ext>
            </a:extLst>
          </p:cNvPr>
          <p:cNvSpPr>
            <a:spLocks noChangeAspect="1"/>
          </p:cNvSpPr>
          <p:nvPr>
            <p:custDataLst>
              <p:tags r:id="rId7"/>
            </p:custDataLst>
          </p:nvPr>
        </p:nvSpPr>
        <p:spPr>
          <a:xfrm>
            <a:off x="1114425" y="285035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a:extLst>
              <a:ext uri="{FF2B5EF4-FFF2-40B4-BE49-F238E27FC236}">
                <a16:creationId xmlns:a16="http://schemas.microsoft.com/office/drawing/2014/main" id="{D2F95614-6B6F-46CB-BEF3-B39C4AFA2DD8}"/>
              </a:ext>
            </a:extLst>
          </p:cNvPr>
          <p:cNvSpPr>
            <a:spLocks noChangeAspect="1"/>
          </p:cNvSpPr>
          <p:nvPr>
            <p:custDataLst>
              <p:tags r:id="rId8"/>
            </p:custDataLst>
          </p:nvPr>
        </p:nvSpPr>
        <p:spPr>
          <a:xfrm>
            <a:off x="1114425" y="370760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C4E54190-238A-4D1D-9BC1-1F9BB55D5D47}"/>
              </a:ext>
            </a:extLst>
          </p:cNvPr>
          <p:cNvSpPr>
            <a:spLocks noChangeAspect="1"/>
          </p:cNvSpPr>
          <p:nvPr>
            <p:custDataLst>
              <p:tags r:id="rId9"/>
            </p:custDataLst>
          </p:nvPr>
        </p:nvSpPr>
        <p:spPr>
          <a:xfrm>
            <a:off x="1114425" y="4564856"/>
            <a:ext cx="514350" cy="51435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205A72B0-CE71-4D84-8BB3-1CE85850376D}"/>
              </a:ext>
            </a:extLst>
          </p:cNvPr>
          <p:cNvSpPr>
            <a:spLocks noChangeAspect="1"/>
          </p:cNvSpPr>
          <p:nvPr>
            <p:custDataLst>
              <p:tags r:id="rId10"/>
            </p:custDataLst>
          </p:nvPr>
        </p:nvSpPr>
        <p:spPr>
          <a:xfrm>
            <a:off x="1114425" y="5422106"/>
            <a:ext cx="514350" cy="51435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1E686267-E0DC-4B14-BCF7-2CA8D6B2A402}"/>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9AB09E62-F3D1-4A12-BE72-665C64367FE6}"/>
              </a:ext>
            </a:extLst>
          </p:cNvPr>
          <p:cNvGrpSpPr/>
          <p:nvPr>
            <p:custDataLst>
              <p:tags r:id="rId12"/>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FC92D375-F848-40CC-9836-AE6FF32DF21E}"/>
                </a:ext>
              </a:extLst>
            </p:cNvPr>
            <p:cNvSpPr/>
            <p:nvPr>
              <p:custDataLst>
                <p:tags r:id="rId14"/>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3ACD015C-42DE-4DAF-A56A-4814609D2D43}"/>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76328CDC-F362-4E1A-917C-8BF9BF973D9B}"/>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7" name="TipText">
              <a:extLst>
                <a:ext uri="{FF2B5EF4-FFF2-40B4-BE49-F238E27FC236}">
                  <a16:creationId xmlns:a16="http://schemas.microsoft.com/office/drawing/2014/main" id="{A868015E-5C28-4620-8B7E-2EDB08BF29DE}"/>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8D9EBAC9-C58B-4A0D-9045-C60E475EE408}"/>
              </a:ext>
            </a:extLst>
          </p:cNvPr>
          <p:cNvPicPr>
            <a:picLocks/>
          </p:cNvPicPr>
          <p:nvPr>
            <p:custDataLst>
              <p:tags r:id="rId13"/>
            </p:custDataLst>
          </p:nvPr>
        </p:nvPicPr>
        <p:blipFill>
          <a:blip r:embed="rId2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5380143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3.4 Web</a:t>
            </a:r>
            <a:r>
              <a:rPr lang="zh-CN" altLang="en-US" sz="3200" dirty="0">
                <a:solidFill>
                  <a:srgbClr val="0000FF"/>
                </a:solidFill>
                <a:latin typeface="微软雅黑" panose="020B0503020204020204" pitchFamily="34" charset="-122"/>
                <a:ea typeface="微软雅黑" panose="020B0503020204020204" pitchFamily="34" charset="-122"/>
              </a:rPr>
              <a:t>技术</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43</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1549270"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3.4 Web</a:t>
            </a:r>
            <a:r>
              <a:rPr lang="zh-CN" altLang="en-US" dirty="0">
                <a:solidFill>
                  <a:schemeClr val="bg1"/>
                </a:solidFill>
                <a:latin typeface="微软雅黑" panose="020B0503020204020204" pitchFamily="34" charset="-122"/>
                <a:ea typeface="微软雅黑" panose="020B0503020204020204" pitchFamily="34" charset="-122"/>
              </a:rPr>
              <a:t>技术</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3664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marL="361950" lvl="1" indent="-361950">
              <a:lnSpc>
                <a:spcPct val="120000"/>
              </a:lnSpc>
              <a:spcBef>
                <a:spcPct val="20000"/>
              </a:spcBef>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基本</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技术：</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WWW</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是由通过</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Internet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访问的互联</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资源构成的系统，其两个基本组件是</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浏览器客户端和</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服务器。</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技术架构由三个基本元素组成：</a:t>
            </a: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统一资源定位符</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(Uniform Resource Locator, URL)</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：一个标准语法，用于创建指向</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资源的标识符，</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URL</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通常由逻辑网络位置构成。</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超文本传输协议</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(Hypertext Transfer Protocol, HTTP)</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：通过</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WWW</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交换内容和数据的基本通信协议，通常，</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URL</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通过</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传送。</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标记语言</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(Markup Language, HTML/XML)</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：标记语言提供一种轻量级方法来表示以</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为中心的数据和元数据。</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HTML(</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表示</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页面的样式</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XML(</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允许定义词汇表，以便通过元数据对</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数据赋以意义</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是两种主要标记语言。</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8328780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3.4 Web</a:t>
            </a:r>
            <a:r>
              <a:rPr lang="zh-CN" altLang="en-US" sz="3200" dirty="0">
                <a:solidFill>
                  <a:srgbClr val="0000FF"/>
                </a:solidFill>
                <a:latin typeface="微软雅黑" panose="020B0503020204020204" pitchFamily="34" charset="-122"/>
                <a:ea typeface="微软雅黑" panose="020B0503020204020204" pitchFamily="34" charset="-122"/>
              </a:rPr>
              <a:t>技术</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44</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1549270"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3.4 Web</a:t>
            </a:r>
            <a:r>
              <a:rPr lang="zh-CN" altLang="en-US" dirty="0">
                <a:solidFill>
                  <a:schemeClr val="bg1"/>
                </a:solidFill>
                <a:latin typeface="微软雅黑" panose="020B0503020204020204" pitchFamily="34" charset="-122"/>
                <a:ea typeface="微软雅黑" panose="020B0503020204020204" pitchFamily="34" charset="-122"/>
              </a:rPr>
              <a:t>技术</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1892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marL="361950" lvl="1" indent="-361950">
              <a:lnSpc>
                <a:spcPct val="120000"/>
              </a:lnSpc>
              <a:spcBef>
                <a:spcPct val="20000"/>
              </a:spcBef>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基本</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技术：</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WWW</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是由通过</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Internet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访问的互联</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资源构成的系统，其两个基本组件是</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浏览器客户端和</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服务器。</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技术架构由三个基本元素组成：</a:t>
            </a: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统一资源定位符</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(Uniform Resource Locator, URL)</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：一个标准语法，用于创建指向</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资源的标识符，</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URL</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通常由逻辑网络位置构成。</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文本框 8">
            <a:extLst>
              <a:ext uri="{FF2B5EF4-FFF2-40B4-BE49-F238E27FC236}">
                <a16:creationId xmlns:a16="http://schemas.microsoft.com/office/drawing/2014/main" id="{5A9007F1-31E4-4AD6-93B5-6BBF91CC8E33}"/>
              </a:ext>
            </a:extLst>
          </p:cNvPr>
          <p:cNvSpPr txBox="1"/>
          <p:nvPr/>
        </p:nvSpPr>
        <p:spPr>
          <a:xfrm>
            <a:off x="899592" y="3236783"/>
            <a:ext cx="6768752" cy="1200329"/>
          </a:xfrm>
          <a:prstGeom prst="rect">
            <a:avLst/>
          </a:prstGeom>
          <a:noFill/>
        </p:spPr>
        <p:txBody>
          <a:bodyPr wrap="square">
            <a:spAutoFit/>
          </a:bodyPr>
          <a:lstStyle/>
          <a:p>
            <a:r>
              <a:rPr lang="zh-CN" altLang="en-US" b="1" dirty="0"/>
              <a:t>示例：</a:t>
            </a:r>
            <a:endParaRPr lang="en-US" altLang="zh-CN" b="1" dirty="0"/>
          </a:p>
          <a:p>
            <a:r>
              <a:rPr lang="en-US" altLang="zh-CN" dirty="0"/>
              <a:t>https://developer.mozilla.org</a:t>
            </a:r>
          </a:p>
          <a:p>
            <a:r>
              <a:rPr lang="en-US" altLang="zh-CN" dirty="0"/>
              <a:t>https://developer.mozilla.org/en-US/docs/Learn/</a:t>
            </a:r>
          </a:p>
          <a:p>
            <a:r>
              <a:rPr lang="en-US" altLang="zh-CN" dirty="0"/>
              <a:t>https://developer.mozilla.org/en-US/search?q=URL</a:t>
            </a:r>
            <a:endParaRPr lang="zh-CN" altLang="en-US" dirty="0"/>
          </a:p>
        </p:txBody>
      </p:sp>
      <p:pic>
        <p:nvPicPr>
          <p:cNvPr id="3" name="图片 2">
            <a:extLst>
              <a:ext uri="{FF2B5EF4-FFF2-40B4-BE49-F238E27FC236}">
                <a16:creationId xmlns:a16="http://schemas.microsoft.com/office/drawing/2014/main" id="{46BFD40E-CC3B-4D8F-BE18-CF3E33962EFA}"/>
              </a:ext>
            </a:extLst>
          </p:cNvPr>
          <p:cNvPicPr>
            <a:picLocks noChangeAspect="1"/>
          </p:cNvPicPr>
          <p:nvPr/>
        </p:nvPicPr>
        <p:blipFill>
          <a:blip r:embed="rId3"/>
          <a:stretch>
            <a:fillRect/>
          </a:stretch>
        </p:blipFill>
        <p:spPr>
          <a:xfrm>
            <a:off x="116577" y="4775931"/>
            <a:ext cx="8382000" cy="1333500"/>
          </a:xfrm>
          <a:prstGeom prst="rect">
            <a:avLst/>
          </a:prstGeom>
        </p:spPr>
      </p:pic>
    </p:spTree>
    <p:extLst>
      <p:ext uri="{BB962C8B-B14F-4D97-AF65-F5344CB8AC3E}">
        <p14:creationId xmlns:p14="http://schemas.microsoft.com/office/powerpoint/2010/main" val="3123130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3.4 Web</a:t>
            </a:r>
            <a:r>
              <a:rPr lang="zh-CN" altLang="en-US" sz="3200" dirty="0">
                <a:solidFill>
                  <a:srgbClr val="0000FF"/>
                </a:solidFill>
                <a:latin typeface="微软雅黑" panose="020B0503020204020204" pitchFamily="34" charset="-122"/>
                <a:ea typeface="微软雅黑" panose="020B0503020204020204" pitchFamily="34" charset="-122"/>
              </a:rPr>
              <a:t>技术</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45</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1549270"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3.4 Web</a:t>
            </a:r>
            <a:r>
              <a:rPr lang="zh-CN" altLang="en-US" dirty="0">
                <a:solidFill>
                  <a:schemeClr val="bg1"/>
                </a:solidFill>
                <a:latin typeface="微软雅黑" panose="020B0503020204020204" pitchFamily="34" charset="-122"/>
                <a:ea typeface="微软雅黑" panose="020B0503020204020204" pitchFamily="34" charset="-122"/>
              </a:rPr>
              <a:t>技术</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260051"/>
            <a:ext cx="8712968" cy="728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统一资源定位符</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(Uniform Resource Locator, URL)</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：一个标准语法，用于创建指向</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资源的标识符，</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URL</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通常由逻辑网络位置构成。</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2" name="图片 1">
            <a:extLst>
              <a:ext uri="{FF2B5EF4-FFF2-40B4-BE49-F238E27FC236}">
                <a16:creationId xmlns:a16="http://schemas.microsoft.com/office/drawing/2014/main" id="{8CF0FEE9-215A-4627-83D4-B282BC4A3A11}"/>
              </a:ext>
            </a:extLst>
          </p:cNvPr>
          <p:cNvPicPr>
            <a:picLocks noChangeAspect="1"/>
          </p:cNvPicPr>
          <p:nvPr/>
        </p:nvPicPr>
        <p:blipFill>
          <a:blip r:embed="rId3"/>
          <a:stretch>
            <a:fillRect/>
          </a:stretch>
        </p:blipFill>
        <p:spPr>
          <a:xfrm>
            <a:off x="683568" y="2593523"/>
            <a:ext cx="6711280" cy="1067704"/>
          </a:xfrm>
          <a:prstGeom prst="rect">
            <a:avLst/>
          </a:prstGeom>
        </p:spPr>
      </p:pic>
      <p:pic>
        <p:nvPicPr>
          <p:cNvPr id="5" name="图片 4">
            <a:extLst>
              <a:ext uri="{FF2B5EF4-FFF2-40B4-BE49-F238E27FC236}">
                <a16:creationId xmlns:a16="http://schemas.microsoft.com/office/drawing/2014/main" id="{C9A33CB1-BACC-4767-B340-26DDFC3CFBE0}"/>
              </a:ext>
            </a:extLst>
          </p:cNvPr>
          <p:cNvPicPr>
            <a:picLocks noChangeAspect="1"/>
          </p:cNvPicPr>
          <p:nvPr/>
        </p:nvPicPr>
        <p:blipFill>
          <a:blip r:embed="rId4"/>
          <a:stretch>
            <a:fillRect/>
          </a:stretch>
        </p:blipFill>
        <p:spPr>
          <a:xfrm>
            <a:off x="714143" y="4470398"/>
            <a:ext cx="7248635" cy="1153192"/>
          </a:xfrm>
          <a:prstGeom prst="rect">
            <a:avLst/>
          </a:prstGeom>
        </p:spPr>
      </p:pic>
    </p:spTree>
    <p:extLst>
      <p:ext uri="{BB962C8B-B14F-4D97-AF65-F5344CB8AC3E}">
        <p14:creationId xmlns:p14="http://schemas.microsoft.com/office/powerpoint/2010/main" val="1691888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3.4 Web</a:t>
            </a:r>
            <a:r>
              <a:rPr lang="zh-CN" altLang="en-US" sz="3200" dirty="0">
                <a:solidFill>
                  <a:srgbClr val="0000FF"/>
                </a:solidFill>
                <a:latin typeface="微软雅黑" panose="020B0503020204020204" pitchFamily="34" charset="-122"/>
                <a:ea typeface="微软雅黑" panose="020B0503020204020204" pitchFamily="34" charset="-122"/>
              </a:rPr>
              <a:t>技术</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46</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1549270"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3.4 Web</a:t>
            </a:r>
            <a:r>
              <a:rPr lang="zh-CN" altLang="en-US" dirty="0">
                <a:solidFill>
                  <a:schemeClr val="bg1"/>
                </a:solidFill>
                <a:latin typeface="微软雅黑" panose="020B0503020204020204" pitchFamily="34" charset="-122"/>
                <a:ea typeface="微软雅黑" panose="020B0503020204020204" pitchFamily="34" charset="-122"/>
              </a:rPr>
              <a:t>技术</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260051"/>
            <a:ext cx="8712968" cy="728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统一资源定位符</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(Uniform Resource Locator, URL)</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：一个标准语法，用于创建指向</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资源的标识符，</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URL</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通常由逻辑网络位置构成。</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3" name="图片 2">
            <a:extLst>
              <a:ext uri="{FF2B5EF4-FFF2-40B4-BE49-F238E27FC236}">
                <a16:creationId xmlns:a16="http://schemas.microsoft.com/office/drawing/2014/main" id="{9F065069-43F6-4874-BE8B-914139463948}"/>
              </a:ext>
            </a:extLst>
          </p:cNvPr>
          <p:cNvPicPr>
            <a:picLocks noChangeAspect="1"/>
          </p:cNvPicPr>
          <p:nvPr/>
        </p:nvPicPr>
        <p:blipFill>
          <a:blip r:embed="rId3"/>
          <a:stretch>
            <a:fillRect/>
          </a:stretch>
        </p:blipFill>
        <p:spPr>
          <a:xfrm>
            <a:off x="779244" y="2303112"/>
            <a:ext cx="6336704" cy="1008112"/>
          </a:xfrm>
          <a:prstGeom prst="rect">
            <a:avLst/>
          </a:prstGeom>
        </p:spPr>
      </p:pic>
      <p:pic>
        <p:nvPicPr>
          <p:cNvPr id="9" name="图片 8">
            <a:extLst>
              <a:ext uri="{FF2B5EF4-FFF2-40B4-BE49-F238E27FC236}">
                <a16:creationId xmlns:a16="http://schemas.microsoft.com/office/drawing/2014/main" id="{E26ECBE6-4F9D-4A19-8E89-CD5FE8995583}"/>
              </a:ext>
            </a:extLst>
          </p:cNvPr>
          <p:cNvPicPr>
            <a:picLocks noChangeAspect="1"/>
          </p:cNvPicPr>
          <p:nvPr/>
        </p:nvPicPr>
        <p:blipFill>
          <a:blip r:embed="rId4"/>
          <a:stretch>
            <a:fillRect/>
          </a:stretch>
        </p:blipFill>
        <p:spPr>
          <a:xfrm>
            <a:off x="755577" y="3982430"/>
            <a:ext cx="6408711" cy="1019568"/>
          </a:xfrm>
          <a:prstGeom prst="rect">
            <a:avLst/>
          </a:prstGeom>
        </p:spPr>
      </p:pic>
      <p:pic>
        <p:nvPicPr>
          <p:cNvPr id="11" name="图片 10">
            <a:extLst>
              <a:ext uri="{FF2B5EF4-FFF2-40B4-BE49-F238E27FC236}">
                <a16:creationId xmlns:a16="http://schemas.microsoft.com/office/drawing/2014/main" id="{71CBD962-20A2-4F45-B7B7-89F03F3FEEF8}"/>
              </a:ext>
            </a:extLst>
          </p:cNvPr>
          <p:cNvPicPr>
            <a:picLocks noChangeAspect="1"/>
          </p:cNvPicPr>
          <p:nvPr/>
        </p:nvPicPr>
        <p:blipFill>
          <a:blip r:embed="rId5"/>
          <a:stretch>
            <a:fillRect/>
          </a:stretch>
        </p:blipFill>
        <p:spPr>
          <a:xfrm>
            <a:off x="882139" y="5525336"/>
            <a:ext cx="5703168" cy="907322"/>
          </a:xfrm>
          <a:prstGeom prst="rect">
            <a:avLst/>
          </a:prstGeom>
        </p:spPr>
      </p:pic>
    </p:spTree>
    <p:extLst>
      <p:ext uri="{BB962C8B-B14F-4D97-AF65-F5344CB8AC3E}">
        <p14:creationId xmlns:p14="http://schemas.microsoft.com/office/powerpoint/2010/main" val="290239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3.4 Web</a:t>
            </a:r>
            <a:r>
              <a:rPr lang="zh-CN" altLang="en-US" sz="3200" dirty="0">
                <a:solidFill>
                  <a:srgbClr val="0000FF"/>
                </a:solidFill>
                <a:latin typeface="微软雅黑" panose="020B0503020204020204" pitchFamily="34" charset="-122"/>
                <a:ea typeface="微软雅黑" panose="020B0503020204020204" pitchFamily="34" charset="-122"/>
              </a:rPr>
              <a:t>技术</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47</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1549270"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3.4 Web</a:t>
            </a:r>
            <a:r>
              <a:rPr lang="zh-CN" altLang="en-US" dirty="0">
                <a:solidFill>
                  <a:schemeClr val="bg1"/>
                </a:solidFill>
                <a:latin typeface="微软雅黑" panose="020B0503020204020204" pitchFamily="34" charset="-122"/>
                <a:ea typeface="微软雅黑" panose="020B0503020204020204" pitchFamily="34" charset="-122"/>
              </a:rPr>
              <a:t>技术</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3664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marL="361950" lvl="1" indent="-361950">
              <a:lnSpc>
                <a:spcPct val="120000"/>
              </a:lnSpc>
              <a:spcBef>
                <a:spcPct val="20000"/>
              </a:spcBef>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基本</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技术：</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WWW</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是由通过</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Internet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访问的互联</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资源构成的系统，其两个基本组件是</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浏览器客户端和</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服务器。</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技术架构由三个基本元素组成：</a:t>
            </a: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统一资源定位符</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(Uniform Resource Locator, URL)</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：一个标准语法，用于创建指向</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资源的标识符，</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URL</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通常由逻辑网络位置构成。</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超文本传输协议</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(Hypertext Transfer Protocol, HTTP)</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：通过</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WWW</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交换内容和数据的基本通信协议，通常，</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URL</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通过</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传送。</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标记语言</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(Markup Language, HTML/XML)</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：标记语言提供一种轻量级方法来表示以</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为中心的数据和元数据。</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HTML(</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表示</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页面的样式</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XML(</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允许定义词汇表，以便通过元数据对</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数据赋以意义</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是两种主要标记语言。</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41688436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3.4 Web</a:t>
            </a:r>
            <a:r>
              <a:rPr lang="zh-CN" altLang="en-US" sz="3200" dirty="0">
                <a:solidFill>
                  <a:srgbClr val="0000FF"/>
                </a:solidFill>
                <a:latin typeface="微软雅黑" panose="020B0503020204020204" pitchFamily="34" charset="-122"/>
                <a:ea typeface="微软雅黑" panose="020B0503020204020204" pitchFamily="34" charset="-122"/>
              </a:rPr>
              <a:t>技术</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48</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1549270"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3.4 Web</a:t>
            </a:r>
            <a:r>
              <a:rPr lang="zh-CN" altLang="en-US" dirty="0">
                <a:solidFill>
                  <a:schemeClr val="bg1"/>
                </a:solidFill>
                <a:latin typeface="微软雅黑" panose="020B0503020204020204" pitchFamily="34" charset="-122"/>
                <a:ea typeface="微软雅黑" panose="020B0503020204020204" pitchFamily="34" charset="-122"/>
              </a:rPr>
              <a:t>技术</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1910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marL="361950" lvl="1" indent="-361950">
              <a:lnSpc>
                <a:spcPct val="120000"/>
              </a:lnSpc>
              <a:spcBef>
                <a:spcPct val="20000"/>
              </a:spcBef>
              <a:buFont typeface="Wingdings" panose="05000000000000000000" pitchFamily="2" charset="2"/>
              <a:buChar char="n"/>
            </a:pP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应用：</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使用基于</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技术的分布式应用，一般通过</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浏览器显示用户界面，通常称为</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应用。</a:t>
            </a:r>
          </a:p>
          <a:p>
            <a:pPr lvl="1">
              <a:lnSpc>
                <a:spcPct val="120000"/>
              </a:lnSpc>
              <a:spcBef>
                <a:spcPct val="20000"/>
              </a:spcBef>
              <a:buFont typeface="Arial" panose="020B0604020202020204" pitchFamily="34" charset="0"/>
              <a:buChar char="–"/>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服务器接收用户请求后，根据应用逻辑，如果请求的是静态</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内容，则直接访问；如果是动态</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内容，则间接访问。</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已就绪的</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PaaS</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环境使得云用户可以开发和部署</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应用。</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文本框 8">
            <a:extLst>
              <a:ext uri="{FF2B5EF4-FFF2-40B4-BE49-F238E27FC236}">
                <a16:creationId xmlns:a16="http://schemas.microsoft.com/office/drawing/2014/main" id="{494657CF-79FA-418A-A29B-E6D9FDEC1FB3}"/>
              </a:ext>
            </a:extLst>
          </p:cNvPr>
          <p:cNvSpPr txBox="1"/>
          <p:nvPr/>
        </p:nvSpPr>
        <p:spPr>
          <a:xfrm>
            <a:off x="-3662" y="3645024"/>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3.4 </a:t>
            </a:r>
            <a:r>
              <a:rPr lang="zh-CN" altLang="en-US" sz="3200" dirty="0">
                <a:solidFill>
                  <a:srgbClr val="0000FF"/>
                </a:solidFill>
                <a:latin typeface="微软雅黑" panose="020B0503020204020204" pitchFamily="34" charset="-122"/>
                <a:ea typeface="微软雅黑" panose="020B0503020204020204" pitchFamily="34" charset="-122"/>
              </a:rPr>
              <a:t>小结</a:t>
            </a:r>
          </a:p>
        </p:txBody>
      </p:sp>
      <p:sp>
        <p:nvSpPr>
          <p:cNvPr id="11" name="TextBox 8">
            <a:extLst>
              <a:ext uri="{FF2B5EF4-FFF2-40B4-BE49-F238E27FC236}">
                <a16:creationId xmlns:a16="http://schemas.microsoft.com/office/drawing/2014/main" id="{E0A45043-33B5-4CDD-A305-BCF93709CB57}"/>
              </a:ext>
            </a:extLst>
          </p:cNvPr>
          <p:cNvSpPr txBox="1">
            <a:spLocks noChangeArrowheads="1"/>
          </p:cNvSpPr>
          <p:nvPr/>
        </p:nvSpPr>
        <p:spPr bwMode="auto">
          <a:xfrm>
            <a:off x="165450" y="4388842"/>
            <a:ext cx="8712968" cy="86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marL="361950" lvl="1" indent="-361950">
              <a:lnSpc>
                <a:spcPct val="120000"/>
              </a:lnSpc>
              <a:spcBef>
                <a:spcPct val="20000"/>
              </a:spcBef>
              <a:buFont typeface="Wingdings" panose="05000000000000000000" pitchFamily="2" charset="2"/>
              <a:buChar char="n"/>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技术经常被用于云服务的实现，并在前段用于远程管理云</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资源。</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361950" lvl="1" indent="-361950">
              <a:lnSpc>
                <a:spcPct val="120000"/>
              </a:lnSpc>
              <a:spcBef>
                <a:spcPct val="20000"/>
              </a:spcBef>
              <a:buFont typeface="Wingdings" panose="05000000000000000000" pitchFamily="2" charset="2"/>
              <a:buChar char="n"/>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架构的基本技术包括</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URL</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HTML</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XML</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p>
        </p:txBody>
      </p:sp>
    </p:spTree>
    <p:extLst>
      <p:ext uri="{BB962C8B-B14F-4D97-AF65-F5344CB8AC3E}">
        <p14:creationId xmlns:p14="http://schemas.microsoft.com/office/powerpoint/2010/main" val="39632352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8AE9551-7699-46DE-99B4-BFA42193410C}"/>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以下属于</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Web</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架构基本技术的是：</a:t>
            </a:r>
          </a:p>
        </p:txBody>
      </p:sp>
      <p:sp>
        <p:nvSpPr>
          <p:cNvPr id="5" name="文本框 4">
            <a:extLst>
              <a:ext uri="{FF2B5EF4-FFF2-40B4-BE49-F238E27FC236}">
                <a16:creationId xmlns:a16="http://schemas.microsoft.com/office/drawing/2014/main" id="{2919411E-191E-43AA-B14A-92C25D096F69}"/>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XML</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985E9A8F-9265-4F09-AC7E-30BC8F05D7D1}"/>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UML</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92C58378-7C5C-4FC5-B3A7-1B05059E3059}"/>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HTML</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D1BB6C82-F3A8-4239-9BEC-960BA5259869}"/>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HTTP</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a:extLst>
              <a:ext uri="{FF2B5EF4-FFF2-40B4-BE49-F238E27FC236}">
                <a16:creationId xmlns:a16="http://schemas.microsoft.com/office/drawing/2014/main" id="{89473798-9368-4809-9A78-F5A43C536662}"/>
              </a:ext>
            </a:extLst>
          </p:cNvPr>
          <p:cNvSpPr>
            <a:spLocks noChangeAspect="1"/>
          </p:cNvSpPr>
          <p:nvPr>
            <p:custDataLst>
              <p:tags r:id="rId7"/>
            </p:custDataLst>
          </p:nvPr>
        </p:nvSpPr>
        <p:spPr>
          <a:xfrm>
            <a:off x="1114425" y="285035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a:extLst>
              <a:ext uri="{FF2B5EF4-FFF2-40B4-BE49-F238E27FC236}">
                <a16:creationId xmlns:a16="http://schemas.microsoft.com/office/drawing/2014/main" id="{225B67A6-B03E-4EF2-8DD2-0470FEDF60AB}"/>
              </a:ext>
            </a:extLst>
          </p:cNvPr>
          <p:cNvSpPr>
            <a:spLocks noChangeAspect="1"/>
          </p:cNvSpPr>
          <p:nvPr>
            <p:custDataLst>
              <p:tags r:id="rId8"/>
            </p:custDataLst>
          </p:nvPr>
        </p:nvSpPr>
        <p:spPr>
          <a:xfrm>
            <a:off x="1114425" y="3707606"/>
            <a:ext cx="514350" cy="51435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81BE1B1F-6751-483A-9157-B7BC90C28C5D}"/>
              </a:ext>
            </a:extLst>
          </p:cNvPr>
          <p:cNvSpPr>
            <a:spLocks noChangeAspect="1"/>
          </p:cNvSpPr>
          <p:nvPr>
            <p:custDataLst>
              <p:tags r:id="rId9"/>
            </p:custDataLst>
          </p:nvPr>
        </p:nvSpPr>
        <p:spPr>
          <a:xfrm>
            <a:off x="1114425" y="456485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5CEAEAFC-1FE4-4F22-B078-63BCC026510E}"/>
              </a:ext>
            </a:extLst>
          </p:cNvPr>
          <p:cNvSpPr>
            <a:spLocks noChangeAspect="1"/>
          </p:cNvSpPr>
          <p:nvPr>
            <p:custDataLst>
              <p:tags r:id="rId10"/>
            </p:custDataLst>
          </p:nvPr>
        </p:nvSpPr>
        <p:spPr>
          <a:xfrm>
            <a:off x="1114425" y="542210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C72A41E8-F4BB-44EB-B036-3860B710836A}"/>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BD820F07-2DD0-421B-A9A7-1334CAFCDDC3}"/>
              </a:ext>
            </a:extLst>
          </p:cNvPr>
          <p:cNvGrpSpPr/>
          <p:nvPr>
            <p:custDataLst>
              <p:tags r:id="rId12"/>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50FB857B-42E1-4388-AB32-1B9C8CB06CA1}"/>
                </a:ext>
              </a:extLst>
            </p:cNvPr>
            <p:cNvSpPr/>
            <p:nvPr>
              <p:custDataLst>
                <p:tags r:id="rId14"/>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AAD6471F-4415-4F04-B596-C526E63A4FE6}"/>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A7CA7906-16FA-4C07-9B8C-4E0541F281D1}"/>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7" name="TipText">
              <a:extLst>
                <a:ext uri="{FF2B5EF4-FFF2-40B4-BE49-F238E27FC236}">
                  <a16:creationId xmlns:a16="http://schemas.microsoft.com/office/drawing/2014/main" id="{DC1FB562-329C-4476-83D9-0A381D031580}"/>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8237F83C-EC84-4749-9B6B-16B41E0DD3D8}"/>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12582440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692696"/>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3.1.1 Internet</a:t>
            </a:r>
            <a:r>
              <a:rPr lang="zh-CN" altLang="en-US" sz="3200" dirty="0">
                <a:solidFill>
                  <a:srgbClr val="0000FF"/>
                </a:solidFill>
                <a:latin typeface="微软雅黑" panose="020B0503020204020204" pitchFamily="34" charset="-122"/>
                <a:ea typeface="微软雅黑" panose="020B0503020204020204" pitchFamily="34" charset="-122"/>
              </a:rPr>
              <a:t>服务提供者</a:t>
            </a:r>
            <a:r>
              <a:rPr lang="en-US" altLang="zh-CN" sz="3200" dirty="0">
                <a:solidFill>
                  <a:srgbClr val="0000FF"/>
                </a:solidFill>
                <a:latin typeface="微软雅黑" panose="020B0503020204020204" pitchFamily="34" charset="-122"/>
                <a:ea typeface="微软雅黑" panose="020B0503020204020204" pitchFamily="34" charset="-122"/>
              </a:rPr>
              <a:t>(ISP)</a:t>
            </a:r>
            <a:endParaRPr lang="zh-CN" altLang="en-US" sz="3200" dirty="0">
              <a:solidFill>
                <a:srgbClr val="0000FF"/>
              </a:solidFill>
              <a:latin typeface="微软雅黑" panose="020B0503020204020204" pitchFamily="34" charset="-122"/>
              <a:ea typeface="微软雅黑" panose="020B0503020204020204" pitchFamily="34" charset="-122"/>
            </a:endParaRP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5</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3069302"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3.1 </a:t>
            </a:r>
            <a:r>
              <a:rPr lang="zh-CN" altLang="en-US" dirty="0">
                <a:solidFill>
                  <a:schemeClr val="bg1"/>
                </a:solidFill>
                <a:latin typeface="微软雅黑" panose="020B0503020204020204" pitchFamily="34" charset="-122"/>
                <a:ea typeface="微软雅黑" panose="020B0503020204020204" pitchFamily="34" charset="-122"/>
              </a:rPr>
              <a:t>宽带网络和</a:t>
            </a:r>
            <a:r>
              <a:rPr lang="en-US" altLang="zh-CN" dirty="0">
                <a:solidFill>
                  <a:schemeClr val="bg1"/>
                </a:solidFill>
                <a:latin typeface="微软雅黑" panose="020B0503020204020204" pitchFamily="34" charset="-122"/>
                <a:ea typeface="微软雅黑" panose="020B0503020204020204" pitchFamily="34" charset="-122"/>
              </a:rPr>
              <a:t>Internet</a:t>
            </a:r>
            <a:r>
              <a:rPr lang="zh-CN" altLang="en-US" dirty="0">
                <a:solidFill>
                  <a:schemeClr val="bg1"/>
                </a:solidFill>
                <a:latin typeface="微软雅黑" panose="020B0503020204020204" pitchFamily="34" charset="-122"/>
                <a:ea typeface="微软雅黑" panose="020B0503020204020204" pitchFamily="34" charset="-122"/>
              </a:rPr>
              <a:t>架构</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435885"/>
            <a:ext cx="8712968" cy="2649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marL="361950" lvl="1" indent="-361950">
              <a:lnSpc>
                <a:spcPct val="120000"/>
              </a:lnSpc>
              <a:spcBef>
                <a:spcPct val="20000"/>
              </a:spcBef>
              <a:buFont typeface="Wingdings" panose="05000000000000000000" pitchFamily="2" charset="2"/>
              <a:buChar char="n"/>
            </a:pP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Internet</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组织</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：基于无中心的供给和管理模型。</a:t>
            </a:r>
            <a:endParaRPr lang="zh-CN" altLang="en-US"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可以自由选择</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ISP</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并进行互联。</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ISP</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可以自由地部署、运营和管理他们的网络。</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虽有诸如互联网名字和编号分配机构</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ICANN</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对</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Internet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通信进行监督和协调，但没有一个中央实体对</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Internet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进行全面控制。</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政府</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规定</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和监管</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法律</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控制着境内外机构和</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ISP</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的服务提供条件，</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Internet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的某些领域仍然需要政府的法律和法规来进行管理。</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4736364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3.5 </a:t>
            </a:r>
            <a:r>
              <a:rPr lang="zh-CN" altLang="en-US" sz="3200" dirty="0">
                <a:solidFill>
                  <a:srgbClr val="0000FF"/>
                </a:solidFill>
                <a:latin typeface="微软雅黑" panose="020B0503020204020204" pitchFamily="34" charset="-122"/>
                <a:ea typeface="微软雅黑" panose="020B0503020204020204" pitchFamily="34" charset="-122"/>
              </a:rPr>
              <a:t>多租户技术</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50</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1733167"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3.5 </a:t>
            </a:r>
            <a:r>
              <a:rPr lang="zh-CN" altLang="en-US" dirty="0">
                <a:solidFill>
                  <a:schemeClr val="bg1"/>
                </a:solidFill>
                <a:latin typeface="微软雅黑" panose="020B0503020204020204" pitchFamily="34" charset="-122"/>
                <a:ea typeface="微软雅黑" panose="020B0503020204020204" pitchFamily="34" charset="-122"/>
              </a:rPr>
              <a:t>多租户技术</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381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marL="361950" lvl="1" indent="-361950">
              <a:lnSpc>
                <a:spcPct val="120000"/>
              </a:lnSpc>
              <a:spcBef>
                <a:spcPct val="20000"/>
              </a:spcBef>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多租户技术的目的：</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使多个用户在逻辑上同时访问同一个应用，每个用户对其使用、管理和定制的应用程序都有自己的视图，是该软件的一个</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专有实例</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，同时每个租户都意识不到还有其他租户在使用该应用。</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361950" lvl="1" indent="-361950">
              <a:lnSpc>
                <a:spcPct val="120000"/>
              </a:lnSpc>
              <a:spcBef>
                <a:spcPct val="20000"/>
              </a:spcBef>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每个租户可定制的应用特性：</a:t>
            </a:r>
            <a:endPar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用户界面</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(user interface)</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：租户可以定义具有专门界面外观的应用接口。</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业务流程</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(business process)</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：在实现应用时，租户可以定制业务处理的规则、逻辑和工作流。</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数据模型</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(data model)</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：租户可以扩展应用的数据模式，以包含、排除或者重命名应用数据结构的字段。</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访问控制</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(access control)</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：租户可以独立控制用户或群组的访问权限。</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2108443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3.5 </a:t>
            </a:r>
            <a:r>
              <a:rPr lang="zh-CN" altLang="en-US" sz="3200" dirty="0">
                <a:solidFill>
                  <a:srgbClr val="0000FF"/>
                </a:solidFill>
                <a:latin typeface="微软雅黑" panose="020B0503020204020204" pitchFamily="34" charset="-122"/>
                <a:ea typeface="微软雅黑" panose="020B0503020204020204" pitchFamily="34" charset="-122"/>
              </a:rPr>
              <a:t>多租户技术</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51</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1733167"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3.5 </a:t>
            </a:r>
            <a:r>
              <a:rPr lang="zh-CN" altLang="en-US" dirty="0">
                <a:solidFill>
                  <a:schemeClr val="bg1"/>
                </a:solidFill>
                <a:latin typeface="微软雅黑" panose="020B0503020204020204" pitchFamily="34" charset="-122"/>
                <a:ea typeface="微软雅黑" panose="020B0503020204020204" pitchFamily="34" charset="-122"/>
              </a:rPr>
              <a:t>多租户技术</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4477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marL="361950" lvl="1" indent="-361950">
              <a:lnSpc>
                <a:spcPct val="120000"/>
              </a:lnSpc>
              <a:spcBef>
                <a:spcPct val="20000"/>
              </a:spcBef>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多租户应用的一般特点：</a:t>
            </a:r>
            <a:endPar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使用隔离</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(usage isolation)</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：一个租户的使用行为不会影响到该应用对其他租户可用性和性能。</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数据安全</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(data security)</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：租户不能访问其他租户的数据。</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可恢复性</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(recovery)</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：每个租户的数据备份和恢复过程都是分别执行的。</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应用升级</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(application upgrade)</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：共享软件构件的同步升级不会对租户造成负面影响。</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可扩展性</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(scalability)</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：根据现有租户增长的使用需求或租户数量增加来扩展应用。</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使用计费</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(metered usage)</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：根据租户实际使用的应用处理和功能来收费。</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数据层隔离</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(data tier isolation)</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：租户拥有独立的且与其他租户隔离的数据库、表格和模式。</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1240187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3.6 </a:t>
            </a:r>
            <a:r>
              <a:rPr lang="zh-CN" altLang="en-US" sz="3200" dirty="0">
                <a:solidFill>
                  <a:srgbClr val="0000FF"/>
                </a:solidFill>
                <a:latin typeface="微软雅黑" panose="020B0503020204020204" pitchFamily="34" charset="-122"/>
                <a:ea typeface="微软雅黑" panose="020B0503020204020204" pitchFamily="34" charset="-122"/>
              </a:rPr>
              <a:t>服务技术</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52</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1502334"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3.6 </a:t>
            </a:r>
            <a:r>
              <a:rPr lang="zh-CN" altLang="en-US" dirty="0">
                <a:solidFill>
                  <a:schemeClr val="bg1"/>
                </a:solidFill>
                <a:latin typeface="微软雅黑" panose="020B0503020204020204" pitchFamily="34" charset="-122"/>
                <a:ea typeface="微软雅黑" panose="020B0503020204020204" pitchFamily="34" charset="-122"/>
              </a:rPr>
              <a:t>服务技术</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4643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marL="361950" lvl="1" indent="-361950">
              <a:lnSpc>
                <a:spcPct val="120000"/>
              </a:lnSpc>
              <a:spcBef>
                <a:spcPct val="20000"/>
              </a:spcBef>
              <a:buFont typeface="Wingdings" panose="05000000000000000000" pitchFamily="2" charset="2"/>
              <a:buChar char="n"/>
            </a:pP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服务：</a:t>
            </a:r>
            <a:endPar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服务描述语言</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(Web Service Description Language)</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：这个标记语言用于创建</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WSDL</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定义，该定义界定了</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服务的应用编程接口</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(API)</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，包括其独立的操作</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功能</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和每个操作的输入输出信息。</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XML</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模式描述语言</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(XML scheme definition language)</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服务交换的消息必须用</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XML</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表示，</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XML</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模式定义了基本</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XML</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的输入输出消息的数据结构，这些消息由</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服务来交换。</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SOAP(Simple Object Access Protocol)</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：前身为简单对象访问协议，这个标准定义了</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服务交换的请求和响应消息的通用消息格式。</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SOAP</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消息由报体和报头组成，报体是主要消息内容，报头一般包含运行时可处理的元数据。</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统一描述、发现和集成</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(Universal Description, Discovery, and Integration, UDDI)</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：该标准规定服务要进行注册，将</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WSDL</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定义发布到服务目录，以便用户发现该服务。</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4869094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3.6 </a:t>
            </a:r>
            <a:r>
              <a:rPr lang="zh-CN" altLang="en-US" sz="3200" dirty="0">
                <a:solidFill>
                  <a:srgbClr val="0000FF"/>
                </a:solidFill>
                <a:latin typeface="微软雅黑" panose="020B0503020204020204" pitchFamily="34" charset="-122"/>
                <a:ea typeface="微软雅黑" panose="020B0503020204020204" pitchFamily="34" charset="-122"/>
              </a:rPr>
              <a:t>服务技术</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53</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1502334"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3.6 </a:t>
            </a:r>
            <a:r>
              <a:rPr lang="zh-CN" altLang="en-US" dirty="0">
                <a:solidFill>
                  <a:schemeClr val="bg1"/>
                </a:solidFill>
                <a:latin typeface="微软雅黑" panose="020B0503020204020204" pitchFamily="34" charset="-122"/>
                <a:ea typeface="微软雅黑" panose="020B0503020204020204" pitchFamily="34" charset="-122"/>
              </a:rPr>
              <a:t>服务技术</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5533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marL="361950" lvl="1" indent="-361950">
              <a:lnSpc>
                <a:spcPct val="120000"/>
              </a:lnSpc>
              <a:spcBef>
                <a:spcPct val="20000"/>
              </a:spcBef>
              <a:buFont typeface="Wingdings" panose="05000000000000000000" pitchFamily="2" charset="2"/>
              <a:buChar char="n"/>
            </a:pP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REST</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服务：</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按照一组约束条件设计，没有独立的技术接口，而是采用通用技术，一般使用</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方法建立。有</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5</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个约束设计：</a:t>
            </a: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使用客户</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服务器模型。</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客户和服务器之间通过一个统一的接口来互相通讯。</a:t>
            </a: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层次化的系统。</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在一个</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REST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系统中，客户端并不会固定地与一个服务器打交道。</a:t>
            </a: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无状态。</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在一个</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REST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系统中，服务端并不会保存有关客户的任何状态。也就是说，客户端自身负责用户状态的维持，并在每次发送请求时都需要提供足够的信息。</a:t>
            </a: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可缓存。</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REST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系统需要能够恰当地缓存请求，以尽量减少服务端和客户端之间的信息传输，以提高性能。</a:t>
            </a: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统一的接口。</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一个</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REST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系统需要使用一个统一的接口来完成子系统之间以及服务与用户之间的交互。这使得</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REST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系统中的各个子系统可以独自完成演化。</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342900" lvl="1" indent="-342900">
              <a:lnSpc>
                <a:spcPct val="120000"/>
              </a:lnSpc>
              <a:spcBef>
                <a:spcPct val="20000"/>
              </a:spcBef>
              <a:buFont typeface="Wingdings" panose="05000000000000000000" pitchFamily="2" charset="2"/>
              <a:buChar char="u"/>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如果一个系统满足了上面所列出的五条约束，那么该系统就被称为是</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RESTful</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的。</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3145240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3.6 </a:t>
            </a:r>
            <a:r>
              <a:rPr lang="zh-CN" altLang="en-US" sz="3200" dirty="0">
                <a:solidFill>
                  <a:srgbClr val="0000FF"/>
                </a:solidFill>
                <a:latin typeface="微软雅黑" panose="020B0503020204020204" pitchFamily="34" charset="-122"/>
                <a:ea typeface="微软雅黑" panose="020B0503020204020204" pitchFamily="34" charset="-122"/>
              </a:rPr>
              <a:t>服务技术</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54</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1502334"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3.6 </a:t>
            </a:r>
            <a:r>
              <a:rPr lang="zh-CN" altLang="en-US" dirty="0">
                <a:solidFill>
                  <a:schemeClr val="bg1"/>
                </a:solidFill>
                <a:latin typeface="微软雅黑" panose="020B0503020204020204" pitchFamily="34" charset="-122"/>
                <a:ea typeface="微软雅黑" panose="020B0503020204020204" pitchFamily="34" charset="-122"/>
              </a:rPr>
              <a:t>服务技术</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3080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marL="361950" lvl="1" indent="-361950">
              <a:lnSpc>
                <a:spcPct val="120000"/>
              </a:lnSpc>
              <a:spcBef>
                <a:spcPct val="20000"/>
              </a:spcBef>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服务代理：</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是事件驱动程序，在运行时拦截消息。</a:t>
            </a: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主动服务代理</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：拦截并读取消息内容后，会采取一定措施，通常是修改消息的内容，或者修改消息路径。</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被动服务代理</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：读取消息后，不修改内容，而是捕捉特定内容以便进行监控、记录或报告。</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361950" lvl="1" indent="-361950">
              <a:lnSpc>
                <a:spcPct val="120000"/>
              </a:lnSpc>
              <a:spcBef>
                <a:spcPct val="20000"/>
              </a:spcBef>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服务中间件：</a:t>
            </a:r>
            <a:endPar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企业服务总线</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(ESB)</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业务流程平台</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2383315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3.6 </a:t>
            </a:r>
            <a:r>
              <a:rPr lang="zh-CN" altLang="en-US" sz="3200" dirty="0">
                <a:solidFill>
                  <a:srgbClr val="0000FF"/>
                </a:solidFill>
                <a:latin typeface="微软雅黑" panose="020B0503020204020204" pitchFamily="34" charset="-122"/>
                <a:ea typeface="微软雅黑" panose="020B0503020204020204" pitchFamily="34" charset="-122"/>
              </a:rPr>
              <a:t>小结</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55</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1502334"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3.6 </a:t>
            </a:r>
            <a:r>
              <a:rPr lang="zh-CN" altLang="en-US" dirty="0">
                <a:solidFill>
                  <a:schemeClr val="bg1"/>
                </a:solidFill>
                <a:latin typeface="微软雅黑" panose="020B0503020204020204" pitchFamily="34" charset="-122"/>
                <a:ea typeface="微软雅黑" panose="020B0503020204020204" pitchFamily="34" charset="-122"/>
              </a:rPr>
              <a:t>服务技术</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2029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marL="361950" lvl="1" indent="-361950">
              <a:lnSpc>
                <a:spcPct val="120000"/>
              </a:lnSpc>
              <a:spcBef>
                <a:spcPct val="20000"/>
              </a:spcBef>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基于</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的服务</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如</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服务和</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REST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服务</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依靠非专有通信和技术接口定义来建立基于</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技术的标准通信框架。</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361950" lvl="1" indent="-361950">
              <a:lnSpc>
                <a:spcPct val="120000"/>
              </a:lnSpc>
              <a:spcBef>
                <a:spcPct val="20000"/>
              </a:spcBef>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服务代理</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提供事件驱动运行时处理，适用于云中大量的功能。许多代理都自动部署在操作系统和基于云的产品中。</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361950" lvl="1" indent="-361950">
              <a:lnSpc>
                <a:spcPct val="120000"/>
              </a:lnSpc>
              <a:spcBef>
                <a:spcPct val="20000"/>
              </a:spcBef>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服务中间件</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如</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ESB</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和业务流程平台</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可以在云上部署。</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641013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3.1.1 Internet</a:t>
            </a:r>
            <a:r>
              <a:rPr lang="zh-CN" altLang="en-US" sz="3200" dirty="0">
                <a:solidFill>
                  <a:srgbClr val="0000FF"/>
                </a:solidFill>
                <a:latin typeface="微软雅黑" panose="020B0503020204020204" pitchFamily="34" charset="-122"/>
                <a:ea typeface="微软雅黑" panose="020B0503020204020204" pitchFamily="34" charset="-122"/>
              </a:rPr>
              <a:t>服务提供者</a:t>
            </a:r>
            <a:r>
              <a:rPr lang="en-US" altLang="zh-CN" sz="3200" dirty="0">
                <a:solidFill>
                  <a:srgbClr val="0000FF"/>
                </a:solidFill>
                <a:latin typeface="微软雅黑" panose="020B0503020204020204" pitchFamily="34" charset="-122"/>
                <a:ea typeface="微软雅黑" panose="020B0503020204020204" pitchFamily="34" charset="-122"/>
              </a:rPr>
              <a:t>(ISP)</a:t>
            </a:r>
            <a:endParaRPr lang="zh-CN" altLang="en-US" sz="3200" dirty="0">
              <a:solidFill>
                <a:srgbClr val="0000FF"/>
              </a:solidFill>
              <a:latin typeface="微软雅黑" panose="020B0503020204020204" pitchFamily="34" charset="-122"/>
              <a:ea typeface="微软雅黑" panose="020B0503020204020204" pitchFamily="34" charset="-122"/>
            </a:endParaRP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6</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3069302"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3.1 </a:t>
            </a:r>
            <a:r>
              <a:rPr lang="zh-CN" altLang="en-US" dirty="0">
                <a:solidFill>
                  <a:schemeClr val="bg1"/>
                </a:solidFill>
                <a:latin typeface="微软雅黑" panose="020B0503020204020204" pitchFamily="34" charset="-122"/>
                <a:ea typeface="微软雅黑" panose="020B0503020204020204" pitchFamily="34" charset="-122"/>
              </a:rPr>
              <a:t>宽带网络和</a:t>
            </a:r>
            <a:r>
              <a:rPr lang="en-US" altLang="zh-CN" dirty="0">
                <a:solidFill>
                  <a:schemeClr val="bg1"/>
                </a:solidFill>
                <a:latin typeface="微软雅黑" panose="020B0503020204020204" pitchFamily="34" charset="-122"/>
                <a:ea typeface="微软雅黑" panose="020B0503020204020204" pitchFamily="34" charset="-122"/>
              </a:rPr>
              <a:t>Internet</a:t>
            </a:r>
            <a:r>
              <a:rPr lang="zh-CN" altLang="en-US" dirty="0">
                <a:solidFill>
                  <a:schemeClr val="bg1"/>
                </a:solidFill>
                <a:latin typeface="微软雅黑" panose="020B0503020204020204" pitchFamily="34" charset="-122"/>
                <a:ea typeface="微软雅黑" panose="020B0503020204020204" pitchFamily="34" charset="-122"/>
              </a:rPr>
              <a:t>架构</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435885"/>
            <a:ext cx="4536504" cy="22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marL="361950" lvl="1" indent="-361950">
              <a:lnSpc>
                <a:spcPct val="120000"/>
              </a:lnSpc>
              <a:spcBef>
                <a:spcPct val="20000"/>
              </a:spcBef>
              <a:buFont typeface="Wingdings" panose="05000000000000000000" pitchFamily="2" charset="2"/>
              <a:buChar char="n"/>
            </a:pP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Internet</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拓扑</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：已经成为一种动态的、复杂的</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ISP</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集合。</a:t>
            </a:r>
            <a:endParaRPr lang="zh-CN" altLang="en-US"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ISP</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通过其</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核心协议</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高度互联互通。</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从</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主要</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ISP</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扩展出较小的分支，这些分支又向外延伸出分支，直到最终达到每一个</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Internet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电子设备。</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2" name="图片 1">
            <a:extLst>
              <a:ext uri="{FF2B5EF4-FFF2-40B4-BE49-F238E27FC236}">
                <a16:creationId xmlns:a16="http://schemas.microsoft.com/office/drawing/2014/main" id="{7E614C95-3295-4972-8D27-DD710FE2B997}"/>
              </a:ext>
            </a:extLst>
          </p:cNvPr>
          <p:cNvPicPr>
            <a:picLocks noChangeAspect="1"/>
          </p:cNvPicPr>
          <p:nvPr/>
        </p:nvPicPr>
        <p:blipFill>
          <a:blip r:embed="rId3"/>
          <a:stretch>
            <a:fillRect/>
          </a:stretch>
        </p:blipFill>
        <p:spPr>
          <a:xfrm>
            <a:off x="5004048" y="1628800"/>
            <a:ext cx="3805513" cy="4582490"/>
          </a:xfrm>
          <a:prstGeom prst="rect">
            <a:avLst/>
          </a:prstGeom>
        </p:spPr>
      </p:pic>
    </p:spTree>
    <p:extLst>
      <p:ext uri="{BB962C8B-B14F-4D97-AF65-F5344CB8AC3E}">
        <p14:creationId xmlns:p14="http://schemas.microsoft.com/office/powerpoint/2010/main" val="3684060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3.1.1 Internet</a:t>
            </a:r>
            <a:r>
              <a:rPr lang="zh-CN" altLang="en-US" sz="3200" dirty="0">
                <a:solidFill>
                  <a:srgbClr val="0000FF"/>
                </a:solidFill>
                <a:latin typeface="微软雅黑" panose="020B0503020204020204" pitchFamily="34" charset="-122"/>
                <a:ea typeface="微软雅黑" panose="020B0503020204020204" pitchFamily="34" charset="-122"/>
              </a:rPr>
              <a:t>服务提供者</a:t>
            </a:r>
            <a:r>
              <a:rPr lang="en-US" altLang="zh-CN" sz="3200" dirty="0">
                <a:solidFill>
                  <a:srgbClr val="0000FF"/>
                </a:solidFill>
                <a:latin typeface="微软雅黑" panose="020B0503020204020204" pitchFamily="34" charset="-122"/>
                <a:ea typeface="微软雅黑" panose="020B0503020204020204" pitchFamily="34" charset="-122"/>
              </a:rPr>
              <a:t>(ISP)</a:t>
            </a:r>
            <a:endParaRPr lang="zh-CN" altLang="en-US" sz="3200" dirty="0">
              <a:solidFill>
                <a:srgbClr val="0000FF"/>
              </a:solidFill>
              <a:latin typeface="微软雅黑" panose="020B0503020204020204" pitchFamily="34" charset="-122"/>
              <a:ea typeface="微软雅黑" panose="020B0503020204020204" pitchFamily="34" charset="-122"/>
            </a:endParaRP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7</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3069302"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3.1 </a:t>
            </a:r>
            <a:r>
              <a:rPr lang="zh-CN" altLang="en-US" dirty="0">
                <a:solidFill>
                  <a:schemeClr val="bg1"/>
                </a:solidFill>
                <a:latin typeface="微软雅黑" panose="020B0503020204020204" pitchFamily="34" charset="-122"/>
                <a:ea typeface="微软雅黑" panose="020B0503020204020204" pitchFamily="34" charset="-122"/>
              </a:rPr>
              <a:t>宽带网络和</a:t>
            </a:r>
            <a:r>
              <a:rPr lang="en-US" altLang="zh-CN" dirty="0">
                <a:solidFill>
                  <a:schemeClr val="bg1"/>
                </a:solidFill>
                <a:latin typeface="微软雅黑" panose="020B0503020204020204" pitchFamily="34" charset="-122"/>
                <a:ea typeface="微软雅黑" panose="020B0503020204020204" pitchFamily="34" charset="-122"/>
              </a:rPr>
              <a:t>Internet</a:t>
            </a:r>
            <a:r>
              <a:rPr lang="zh-CN" altLang="en-US" dirty="0">
                <a:solidFill>
                  <a:schemeClr val="bg1"/>
                </a:solidFill>
                <a:latin typeface="微软雅黑" panose="020B0503020204020204" pitchFamily="34" charset="-122"/>
                <a:ea typeface="微软雅黑" panose="020B0503020204020204" pitchFamily="34" charset="-122"/>
              </a:rPr>
              <a:t>架构</a:t>
            </a:r>
          </a:p>
        </p:txBody>
      </p:sp>
      <p:pic>
        <p:nvPicPr>
          <p:cNvPr id="3" name="图片 2">
            <a:extLst>
              <a:ext uri="{FF2B5EF4-FFF2-40B4-BE49-F238E27FC236}">
                <a16:creationId xmlns:a16="http://schemas.microsoft.com/office/drawing/2014/main" id="{EDBE44F1-499F-4F99-93E3-90F075798984}"/>
              </a:ext>
            </a:extLst>
          </p:cNvPr>
          <p:cNvPicPr>
            <a:picLocks noChangeAspect="1"/>
          </p:cNvPicPr>
          <p:nvPr/>
        </p:nvPicPr>
        <p:blipFill>
          <a:blip r:embed="rId3"/>
          <a:stretch>
            <a:fillRect/>
          </a:stretch>
        </p:blipFill>
        <p:spPr>
          <a:xfrm>
            <a:off x="1259632" y="1142296"/>
            <a:ext cx="6992981" cy="5734244"/>
          </a:xfrm>
          <a:prstGeom prst="rect">
            <a:avLst/>
          </a:prstGeom>
        </p:spPr>
      </p:pic>
      <p:pic>
        <p:nvPicPr>
          <p:cNvPr id="5" name="图片 4">
            <a:extLst>
              <a:ext uri="{FF2B5EF4-FFF2-40B4-BE49-F238E27FC236}">
                <a16:creationId xmlns:a16="http://schemas.microsoft.com/office/drawing/2014/main" id="{BD26EA3F-09CF-4AA4-8F69-76A47EFB81AF}"/>
              </a:ext>
            </a:extLst>
          </p:cNvPr>
          <p:cNvPicPr>
            <a:picLocks noChangeAspect="1"/>
          </p:cNvPicPr>
          <p:nvPr/>
        </p:nvPicPr>
        <p:blipFill>
          <a:blip r:embed="rId4"/>
          <a:stretch>
            <a:fillRect/>
          </a:stretch>
        </p:blipFill>
        <p:spPr>
          <a:xfrm>
            <a:off x="194652" y="0"/>
            <a:ext cx="8754695" cy="6858000"/>
          </a:xfrm>
          <a:prstGeom prst="rect">
            <a:avLst/>
          </a:prstGeom>
        </p:spPr>
      </p:pic>
    </p:spTree>
    <p:extLst>
      <p:ext uri="{BB962C8B-B14F-4D97-AF65-F5344CB8AC3E}">
        <p14:creationId xmlns:p14="http://schemas.microsoft.com/office/powerpoint/2010/main" val="3117191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3.1.1 Internet</a:t>
            </a:r>
            <a:r>
              <a:rPr lang="zh-CN" altLang="en-US" sz="3200" dirty="0">
                <a:solidFill>
                  <a:srgbClr val="0000FF"/>
                </a:solidFill>
                <a:latin typeface="微软雅黑" panose="020B0503020204020204" pitchFamily="34" charset="-122"/>
                <a:ea typeface="微软雅黑" panose="020B0503020204020204" pitchFamily="34" charset="-122"/>
              </a:rPr>
              <a:t>服务提供者</a:t>
            </a:r>
            <a:r>
              <a:rPr lang="en-US" altLang="zh-CN" sz="3200" dirty="0">
                <a:solidFill>
                  <a:srgbClr val="0000FF"/>
                </a:solidFill>
                <a:latin typeface="微软雅黑" panose="020B0503020204020204" pitchFamily="34" charset="-122"/>
                <a:ea typeface="微软雅黑" panose="020B0503020204020204" pitchFamily="34" charset="-122"/>
              </a:rPr>
              <a:t>(ISP)</a:t>
            </a:r>
            <a:endParaRPr lang="zh-CN" altLang="en-US" sz="3200" dirty="0">
              <a:solidFill>
                <a:srgbClr val="0000FF"/>
              </a:solidFill>
              <a:latin typeface="微软雅黑" panose="020B0503020204020204" pitchFamily="34" charset="-122"/>
              <a:ea typeface="微软雅黑" panose="020B0503020204020204" pitchFamily="34" charset="-122"/>
            </a:endParaRP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8</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3069302"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3.1 </a:t>
            </a:r>
            <a:r>
              <a:rPr lang="zh-CN" altLang="en-US" dirty="0">
                <a:solidFill>
                  <a:schemeClr val="bg1"/>
                </a:solidFill>
                <a:latin typeface="微软雅黑" panose="020B0503020204020204" pitchFamily="34" charset="-122"/>
                <a:ea typeface="微软雅黑" panose="020B0503020204020204" pitchFamily="34" charset="-122"/>
              </a:rPr>
              <a:t>宽带网络和</a:t>
            </a:r>
            <a:r>
              <a:rPr lang="en-US" altLang="zh-CN" dirty="0">
                <a:solidFill>
                  <a:schemeClr val="bg1"/>
                </a:solidFill>
                <a:latin typeface="微软雅黑" panose="020B0503020204020204" pitchFamily="34" charset="-122"/>
                <a:ea typeface="微软雅黑" panose="020B0503020204020204" pitchFamily="34" charset="-122"/>
              </a:rPr>
              <a:t>Internet</a:t>
            </a:r>
            <a:r>
              <a:rPr lang="zh-CN" altLang="en-US" dirty="0">
                <a:solidFill>
                  <a:schemeClr val="bg1"/>
                </a:solidFill>
                <a:latin typeface="微软雅黑" panose="020B0503020204020204" pitchFamily="34" charset="-122"/>
                <a:ea typeface="微软雅黑" panose="020B0503020204020204" pitchFamily="34" charset="-122"/>
              </a:rPr>
              <a:t>架构</a:t>
            </a:r>
          </a:p>
        </p:txBody>
      </p:sp>
      <p:pic>
        <p:nvPicPr>
          <p:cNvPr id="3" name="图片 2">
            <a:extLst>
              <a:ext uri="{FF2B5EF4-FFF2-40B4-BE49-F238E27FC236}">
                <a16:creationId xmlns:a16="http://schemas.microsoft.com/office/drawing/2014/main" id="{EDBE44F1-499F-4F99-93E3-90F075798984}"/>
              </a:ext>
            </a:extLst>
          </p:cNvPr>
          <p:cNvPicPr>
            <a:picLocks noChangeAspect="1"/>
          </p:cNvPicPr>
          <p:nvPr/>
        </p:nvPicPr>
        <p:blipFill>
          <a:blip r:embed="rId3"/>
          <a:stretch>
            <a:fillRect/>
          </a:stretch>
        </p:blipFill>
        <p:spPr>
          <a:xfrm>
            <a:off x="1259632" y="1142296"/>
            <a:ext cx="6992981" cy="5734244"/>
          </a:xfrm>
          <a:prstGeom prst="rect">
            <a:avLst/>
          </a:prstGeom>
        </p:spPr>
      </p:pic>
    </p:spTree>
    <p:extLst>
      <p:ext uri="{BB962C8B-B14F-4D97-AF65-F5344CB8AC3E}">
        <p14:creationId xmlns:p14="http://schemas.microsoft.com/office/powerpoint/2010/main" val="2670992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3.1.1 Internet</a:t>
            </a:r>
            <a:r>
              <a:rPr lang="zh-CN" altLang="en-US" sz="3200" dirty="0">
                <a:solidFill>
                  <a:srgbClr val="0000FF"/>
                </a:solidFill>
                <a:latin typeface="微软雅黑" panose="020B0503020204020204" pitchFamily="34" charset="-122"/>
                <a:ea typeface="微软雅黑" panose="020B0503020204020204" pitchFamily="34" charset="-122"/>
              </a:rPr>
              <a:t>服务提供者</a:t>
            </a:r>
            <a:r>
              <a:rPr lang="en-US" altLang="zh-CN" sz="3200" dirty="0">
                <a:solidFill>
                  <a:srgbClr val="0000FF"/>
                </a:solidFill>
                <a:latin typeface="微软雅黑" panose="020B0503020204020204" pitchFamily="34" charset="-122"/>
                <a:ea typeface="微软雅黑" panose="020B0503020204020204" pitchFamily="34" charset="-122"/>
              </a:rPr>
              <a:t>(ISP)</a:t>
            </a:r>
            <a:endParaRPr lang="zh-CN" altLang="en-US" sz="3200" dirty="0">
              <a:solidFill>
                <a:srgbClr val="0000FF"/>
              </a:solidFill>
              <a:latin typeface="微软雅黑" panose="020B0503020204020204" pitchFamily="34" charset="-122"/>
              <a:ea typeface="微软雅黑" panose="020B0503020204020204" pitchFamily="34" charset="-122"/>
            </a:endParaRP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9</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3069302"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3.1 </a:t>
            </a:r>
            <a:r>
              <a:rPr lang="zh-CN" altLang="en-US" dirty="0">
                <a:solidFill>
                  <a:schemeClr val="bg1"/>
                </a:solidFill>
                <a:latin typeface="微软雅黑" panose="020B0503020204020204" pitchFamily="34" charset="-122"/>
                <a:ea typeface="微软雅黑" panose="020B0503020204020204" pitchFamily="34" charset="-122"/>
              </a:rPr>
              <a:t>宽带网络和</a:t>
            </a:r>
            <a:r>
              <a:rPr lang="en-US" altLang="zh-CN" dirty="0">
                <a:solidFill>
                  <a:schemeClr val="bg1"/>
                </a:solidFill>
                <a:latin typeface="微软雅黑" panose="020B0503020204020204" pitchFamily="34" charset="-122"/>
                <a:ea typeface="微软雅黑" panose="020B0503020204020204" pitchFamily="34" charset="-122"/>
              </a:rPr>
              <a:t>Internet</a:t>
            </a:r>
            <a:r>
              <a:rPr lang="zh-CN" altLang="en-US" dirty="0">
                <a:solidFill>
                  <a:schemeClr val="bg1"/>
                </a:solidFill>
                <a:latin typeface="微软雅黑" panose="020B0503020204020204" pitchFamily="34" charset="-122"/>
                <a:ea typeface="微软雅黑" panose="020B0503020204020204" pitchFamily="34" charset="-122"/>
              </a:rPr>
              <a:t>架构</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435885"/>
            <a:ext cx="7488832" cy="3135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marL="361950" lvl="1" indent="-361950">
              <a:lnSpc>
                <a:spcPct val="120000"/>
              </a:lnSpc>
              <a:spcBef>
                <a:spcPct val="20000"/>
              </a:spcBef>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云用户和云提供者的通信</a:t>
            </a:r>
            <a:endPar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lvl="1" indent="0">
              <a:lnSpc>
                <a:spcPct val="120000"/>
              </a:lnSpc>
              <a:spcBef>
                <a:spcPct val="20000"/>
              </a:spcBef>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      云用户和云提供者利用以无中心的供给和管理模型为基础的</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Internet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进行通信，不受任何集中式实体的控制。</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361950" lvl="1" indent="-361950">
              <a:lnSpc>
                <a:spcPct val="120000"/>
              </a:lnSpc>
              <a:spcBef>
                <a:spcPct val="20000"/>
              </a:spcBef>
              <a:buFont typeface="Wingdings" panose="05000000000000000000" pitchFamily="2" charset="2"/>
              <a:buChar char="n"/>
            </a:pP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361950" lvl="1" indent="-361950">
              <a:lnSpc>
                <a:spcPct val="120000"/>
              </a:lnSpc>
              <a:spcBef>
                <a:spcPct val="20000"/>
              </a:spcBef>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互联架构的两个基本组成部分</a:t>
            </a:r>
            <a:endParaRPr lang="zh-CN" altLang="en-US"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无连接分组交换</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457200" lvl="1" indent="0">
              <a:lnSpc>
                <a:spcPct val="120000"/>
              </a:lnSpc>
              <a:spcBef>
                <a:spcPct val="20000"/>
              </a:spcBef>
            </a:pP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基于路由器的互联</a:t>
            </a:r>
            <a:endParaRPr lang="en-US" altLang="zh-CN" sz="180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3" name="图片 2">
            <a:extLst>
              <a:ext uri="{FF2B5EF4-FFF2-40B4-BE49-F238E27FC236}">
                <a16:creationId xmlns:a16="http://schemas.microsoft.com/office/drawing/2014/main" id="{496115D4-0337-4F74-AFE9-4332EF96072E}"/>
              </a:ext>
            </a:extLst>
          </p:cNvPr>
          <p:cNvPicPr>
            <a:picLocks noChangeAspect="1"/>
          </p:cNvPicPr>
          <p:nvPr/>
        </p:nvPicPr>
        <p:blipFill>
          <a:blip r:embed="rId3"/>
          <a:stretch>
            <a:fillRect/>
          </a:stretch>
        </p:blipFill>
        <p:spPr>
          <a:xfrm>
            <a:off x="1" y="1142297"/>
            <a:ext cx="8316416" cy="1566624"/>
          </a:xfrm>
          <a:prstGeom prst="rect">
            <a:avLst/>
          </a:prstGeom>
        </p:spPr>
      </p:pic>
    </p:spTree>
    <p:extLst>
      <p:ext uri="{BB962C8B-B14F-4D97-AF65-F5344CB8AC3E}">
        <p14:creationId xmlns:p14="http://schemas.microsoft.com/office/powerpoint/2010/main" val="223535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3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4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4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4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4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2.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5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5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6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6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6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6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9.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7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7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7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7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7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8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20649</TotalTime>
  <Words>5594</Words>
  <Application>Microsoft Office PowerPoint</Application>
  <PresentationFormat>全屏显示(4:3)</PresentationFormat>
  <Paragraphs>482</Paragraphs>
  <Slides>55</Slides>
  <Notes>51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55</vt:i4>
      </vt:variant>
    </vt:vector>
  </HeadingPairs>
  <TitlesOfParts>
    <vt:vector size="66" baseType="lpstr">
      <vt:lpstr>pingfang SC</vt:lpstr>
      <vt:lpstr>等线</vt:lpstr>
      <vt:lpstr>等线 Light</vt:lpstr>
      <vt:lpstr>微软雅黑</vt:lpstr>
      <vt:lpstr>微软雅黑</vt:lpstr>
      <vt:lpstr>微软雅黑</vt:lpstr>
      <vt:lpstr>Arial</vt:lpstr>
      <vt:lpstr>Calibri</vt:lpstr>
      <vt:lpstr>Times New Roman</vt:lpstr>
      <vt:lpstr>Wingdings</vt:lpstr>
      <vt:lpstr>自定义设计方案</vt:lpstr>
      <vt:lpstr>第三章 云使能技术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DADI</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lsk</dc:creator>
  <cp:keywords>计算机学院</cp:keywords>
  <dc:description/>
  <cp:lastModifiedBy>施 政良</cp:lastModifiedBy>
  <cp:revision>2544</cp:revision>
  <dcterms:created xsi:type="dcterms:W3CDTF">2013-05-22T02:15:00Z</dcterms:created>
  <dcterms:modified xsi:type="dcterms:W3CDTF">2022-06-03T13:37:01Z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2052-11.1.0.7989</vt:lpwstr>
  </property>
</Properties>
</file>