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5"/>
  </p:notesMasterIdLst>
  <p:sldIdLst>
    <p:sldId id="256" r:id="rId4"/>
    <p:sldId id="666" r:id="rId5"/>
    <p:sldId id="257" r:id="rId6"/>
    <p:sldId id="664" r:id="rId7"/>
    <p:sldId id="667" r:id="rId8"/>
    <p:sldId id="668" r:id="rId9"/>
    <p:sldId id="669" r:id="rId10"/>
    <p:sldId id="670" r:id="rId11"/>
    <p:sldId id="671" r:id="rId12"/>
    <p:sldId id="672" r:id="rId13"/>
    <p:sldId id="687" r:id="rId14"/>
    <p:sldId id="673" r:id="rId16"/>
    <p:sldId id="675" r:id="rId17"/>
    <p:sldId id="674" r:id="rId18"/>
    <p:sldId id="676" r:id="rId19"/>
    <p:sldId id="677" r:id="rId20"/>
    <p:sldId id="678" r:id="rId21"/>
    <p:sldId id="679" r:id="rId22"/>
    <p:sldId id="680" r:id="rId23"/>
    <p:sldId id="681" r:id="rId24"/>
    <p:sldId id="683" r:id="rId25"/>
    <p:sldId id="682" r:id="rId26"/>
    <p:sldId id="685" r:id="rId27"/>
    <p:sldId id="686" r:id="rId28"/>
    <p:sldId id="688" r:id="rId29"/>
  </p:sld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75" autoAdjust="0"/>
  </p:normalViewPr>
  <p:slideViewPr>
    <p:cSldViewPr>
      <p:cViewPr>
        <p:scale>
          <a:sx n="64" d="100"/>
          <a:sy n="64" d="100"/>
        </p:scale>
        <p:origin x="-1566" y="-126"/>
      </p:cViewPr>
      <p:guideLst>
        <p:guide orient="horz" pos="21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单击编辑备注格式</a:t>
            </a:r>
            <a:endParaRPr lang="en-US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&lt;页眉&gt;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&lt;日期/时间&gt;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&lt;页脚&gt;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EA640DC-1414-4DB2-9F7D-509490D86F94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pic>
        <p:nvPicPr>
          <p:cNvPr id="76" name="图片 7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图片 7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zh-CN" sz="6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单击此处编辑母版标题样式</a:t>
            </a:r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7/26/16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A1BD125-1E46-441A-9A3A-266B62F2C87D}" type="slidenum">
              <a:rPr lang="en-US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单击鼠标编辑大纲文字格式</a:t>
            </a:r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第二个大纲级</a:t>
            </a:r>
            <a:endParaRPr lang="zh-CN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第三大纲级别</a:t>
            </a:r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第四大纲级别</a:t>
            </a:r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第五大纲级别</a:t>
            </a:r>
            <a:endParaRPr lang="zh-CN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第六大纲级别</a:t>
            </a:r>
            <a:endParaRPr lang="zh-CN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第七大纲级别</a:t>
            </a:r>
            <a:endParaRPr lang="zh-CN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7/26/16</a:t>
            </a:r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5512032-FBE8-4A9A-88A4-AE5A89AA7A50}" type="slidenum">
              <a:rPr lang="en-US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单击鼠标编辑标题文字格式</a:t>
            </a:r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单击鼠标编辑大纲文字格式</a:t>
            </a:r>
            <a:endParaRPr lang="zh-CN" sz="2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第二个大纲级</a:t>
            </a:r>
            <a:endParaRPr lang="zh-CN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第三大纲级别</a:t>
            </a:r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第四大纲级别</a:t>
            </a:r>
            <a:endParaRPr lang="zh-CN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第五大纲级别</a:t>
            </a:r>
            <a:endParaRPr lang="zh-CN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第六大纲级别</a:t>
            </a:r>
            <a:endParaRPr lang="zh-CN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/>
              </a:rPr>
              <a:t>第七大纲级别</a:t>
            </a:r>
            <a:endParaRPr lang="zh-CN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://paste.ubuntu.com/23153807/&#13;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leetcode.com/problems/string-to-integer-atoi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://paste.ubuntu.com/23154019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leetcode.com/problems/string-to-integer-atoi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leetcode.com/problems/string-to-integer-atoi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leetcode.com/problems/string-to-integer-ato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leetcode.com/problems/string-to-integer-atoi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leetcode.com/problems/string-to-integer-atoi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://paste.ubuntu.com/23154135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://paste.ubuntu.com/23154135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leetcode.com/problems/string-to-integer-ato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leetcode.com/problems/string-to-integer-atoi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altLang="zh-CN" sz="5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my solution of</a:t>
            </a:r>
            <a:endParaRPr lang="en-US" altLang="zh-CN" sz="5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  <a:ea typeface="等线"/>
            </a:endParaRPr>
          </a:p>
          <a:p>
            <a:pPr algn="ctr">
              <a:lnSpc>
                <a:spcPct val="100000"/>
              </a:lnSpc>
            </a:pPr>
            <a:r>
              <a:rPr lang="en-US" altLang="zh-CN" sz="5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the string problems  </a:t>
            </a:r>
            <a:endParaRPr lang="en-US" altLang="zh-CN" sz="5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/>
              <a:ea typeface="等线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042600" y="4949280"/>
            <a:ext cx="205416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Jun Shi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280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等线"/>
                <a:ea typeface="等线"/>
              </a:rPr>
              <a:t>2016/9/9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793750"/>
            <a:ext cx="799147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3200" strike="noStrike" err="1">
                <a:latin typeface="Times New Roman" panose="02020603050405020304" charset="0"/>
              </a:rPr>
              <a:t>O(n) (Only traverse the string once)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200" strike="noStrike" err="1">
                <a:latin typeface="Times New Roman" panose="02020603050405020304" charset="0"/>
              </a:rPr>
              <a:t>Find first character(non-whitespace) which is plus or minus or digital , if  not , return res(initialized as 0);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200" strike="noStrike" err="1">
                <a:latin typeface="Times New Roman" panose="02020603050405020304" charset="0"/>
              </a:rPr>
              <a:t>If the fowllowing character is digital , make it as a part of the integer until find the character is not digital ; 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200" strike="noStrike" err="1">
                <a:latin typeface="Times New Roman" panose="02020603050405020304" charset="0"/>
              </a:rPr>
              <a:t>Turn the numerical part to integer and make sure the number is  an integer(the process runs through the  traversal)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6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600" strike="noStrike" err="1">
              <a:solidFill>
                <a:srgbClr val="FF0000"/>
              </a:solid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Algorithm steps</a:t>
            </a:r>
            <a:endParaRPr lang="en-US" altLang="zh-CN" sz="32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793750"/>
            <a:ext cx="799147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3200" strike="noStrike" err="1">
                <a:latin typeface="Times New Roman" panose="02020603050405020304" charset="0"/>
              </a:rPr>
              <a:t>O(n) (Only traverse the string once)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3200" strike="noStrike" err="1">
                <a:latin typeface="Times New Roman" panose="02020603050405020304" charset="0"/>
              </a:rPr>
              <a:t>for(int i = 0; i &lt; str.length(); i++){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3200" strike="noStrike" err="1">
                <a:latin typeface="Times New Roman" panose="02020603050405020304" charset="0"/>
              </a:rPr>
              <a:t>     if(str[i]!= “ ”&amp;&amp; </a:t>
            </a:r>
            <a:r>
              <a:rPr lang="en-US" altLang="zh-CN" sz="3200" err="1">
                <a:latin typeface="Times New Roman" panose="02020603050405020304" charset="0"/>
                <a:sym typeface="+mn-ea"/>
              </a:rPr>
              <a:t>first </a:t>
            </a:r>
            <a:r>
              <a:rPr lang="en-US" altLang="zh-CN" sz="3200" strike="noStrike" err="1">
                <a:latin typeface="Times New Roman" panose="02020603050405020304" charset="0"/>
              </a:rPr>
              <a:t>&amp;&amp; !isSign(str[i])   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3200" strike="noStrike" err="1">
                <a:latin typeface="Times New Roman" panose="02020603050405020304" charset="0"/>
              </a:rPr>
              <a:t>     &amp;&amp;!Digital(str[i]) )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3200" strike="noStrike" err="1">
                <a:latin typeface="Times New Roman" panose="02020603050405020304" charset="0"/>
              </a:rPr>
              <a:t>     {return 0;}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3200" strike="noStrike" err="1">
                <a:latin typeface="Times New Roman" panose="02020603050405020304" charset="0"/>
              </a:rPr>
              <a:t>     if(!first &amp;&amp; !Digital(str[i]))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3200" strike="noStrike" err="1">
                <a:latin typeface="Times New Roman" panose="02020603050405020304" charset="0"/>
              </a:rPr>
              <a:t>     { return res;}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3200" strike="noStrike" err="1">
                <a:latin typeface="Times New Roman" panose="02020603050405020304" charset="0"/>
              </a:rPr>
              <a:t>     add it  to  number (sign or digit) ;   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3200" strike="noStrike" err="1">
                <a:latin typeface="Times New Roman" panose="02020603050405020304" charset="0"/>
              </a:rPr>
              <a:t>     turn it to integer as res;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3200" strike="noStrike" err="1">
                <a:latin typeface="Times New Roman" panose="02020603050405020304" charset="0"/>
              </a:rPr>
              <a:t>  }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200" strike="noStrike" err="1">
              <a:solidFill>
                <a:srgbClr val="FF0000"/>
              </a:solid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Algorithm steps</a:t>
            </a:r>
            <a:endParaRPr lang="en-US" altLang="zh-CN" sz="32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793750"/>
            <a:ext cx="799147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6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  <a:hlinkClick r:id="rId1" tooltip=""/>
              </a:rPr>
              <a:t>http://paste.ubuntu.com/23153807/</a:t>
            </a:r>
            <a:endParaRPr lang="en-US" altLang="zh-CN" sz="3600" strike="noStrike" err="1">
              <a:latin typeface="Times New Roman" panose="02020603050405020304" charset="0"/>
              <a:hlinkClick r:id="rId1" tooltip="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600" strike="noStrike" err="1">
              <a:latin typeface="Times New Roman" panose="02020603050405020304" charset="0"/>
              <a:hlinkClick r:id="rId1" tooltip="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</a:rPr>
              <a:t>other idea</a:t>
            </a:r>
            <a:r>
              <a:rPr lang="zh-CN" altLang="en-US" sz="3600" strike="noStrike" err="1">
                <a:latin typeface="Times New Roman" panose="02020603050405020304" charset="0"/>
              </a:rPr>
              <a:t>？</a:t>
            </a:r>
            <a:endParaRPr lang="zh-CN" altLang="en-US" sz="3600" strike="noStrike" err="1">
              <a:latin typeface="Times New Roman" panose="02020603050405020304" charset="0"/>
              <a:hlinkClick r:id="rId1" tooltip="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600" strike="noStrike" err="1">
              <a:solidFill>
                <a:srgbClr val="FF0000"/>
              </a:solid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4605"/>
            <a:ext cx="45466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err="1">
                <a:latin typeface="Times New Roman" panose="02020603050405020304" charset="0"/>
              </a:rPr>
              <a:t>Solution code</a:t>
            </a:r>
            <a:endParaRPr lang="en-US" altLang="zh-CN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66090" y="899160"/>
            <a:ext cx="8436610" cy="51549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200" err="1">
                <a:latin typeface="Times New Roman" panose="02020603050405020304" charset="0"/>
                <a:sym typeface="+mn-ea"/>
              </a:rPr>
              <a:t>Title: Longest Palindromic Substring</a:t>
            </a:r>
            <a:endParaRPr lang="en-US" altLang="zh-CN" sz="3200" err="1">
              <a:latin typeface="Times New Roman" panose="02020603050405020304" charset="0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200" strike="noStrike" err="1">
                <a:latin typeface="Times New Roman" panose="02020603050405020304" charset="0"/>
              </a:rPr>
              <a:t>Description: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3200" strike="noStrike" err="1">
                <a:latin typeface="Times New Roman" panose="02020603050405020304" charset="0"/>
              </a:rPr>
              <a:t>      Given a string S, find the longest palindromic substring in S. You may assume that the maximum length of S is 1000, and there exists one unique longest palindromic substring.   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200" strike="noStrike" err="1">
              <a:latin typeface="Times New Roman" panose="02020603050405020304" charset="0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https://leetcode.com/problems/longest-palindromic-substring/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Problem 2</a:t>
            </a:r>
            <a:endParaRPr lang="en-US" altLang="zh-CN" sz="32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793750"/>
            <a:ext cx="799147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solidFill>
                  <a:schemeClr val="tx1"/>
                </a:solidFill>
                <a:latin typeface="Times New Roman" panose="02020603050405020304" charset="0"/>
              </a:rPr>
              <a:t>It's obvious ,  just begin from the middle character and judge if the two side character the same .</a:t>
            </a:r>
            <a:endParaRPr lang="en-US" altLang="zh-CN" sz="36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6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solidFill>
                  <a:schemeClr val="tx1"/>
                </a:solidFill>
                <a:latin typeface="Times New Roman" panose="02020603050405020304" charset="0"/>
              </a:rPr>
              <a:t>Key Point: </a:t>
            </a:r>
            <a:endParaRPr lang="en-US" altLang="zh-CN" sz="36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3600" strike="noStrike" err="1">
                <a:solidFill>
                  <a:schemeClr val="tx1"/>
                </a:solidFill>
                <a:latin typeface="Times New Roman" panose="02020603050405020304" charset="0"/>
              </a:rPr>
              <a:t>       Need to consider the difference of  odd and even number of  the palindromic string .</a:t>
            </a:r>
            <a:endParaRPr lang="en-US" altLang="zh-CN" sz="36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6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3600" strike="noStrike" spc="-1" err="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3600" strike="noStrike" spc="-1" err="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My mind</a:t>
            </a:r>
            <a:endParaRPr lang="en-US" altLang="zh-CN" sz="32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793750"/>
            <a:ext cx="857186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solidFill>
                  <a:schemeClr val="tx1"/>
                </a:solidFill>
                <a:latin typeface="Times New Roman" panose="02020603050405020304" charset="0"/>
              </a:rPr>
              <a:t>worst : O(n^2)(traverse once to find the middle character)</a:t>
            </a:r>
            <a:endParaRPr lang="en-US" altLang="zh-CN" sz="36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3200" strike="noStrike" err="1">
                <a:solidFill>
                  <a:schemeClr val="tx1"/>
                </a:solidFill>
                <a:latin typeface="Times New Roman" panose="02020603050405020304" charset="0"/>
              </a:rPr>
              <a:t>for (middle = 0;middle &lt; len -1; middle = middle + 0.5){</a:t>
            </a:r>
            <a:endParaRPr lang="en-US" altLang="zh-CN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514350" indent="-5143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altLang="zh-CN" sz="3200" strike="noStrike" err="1">
                <a:solidFill>
                  <a:schemeClr val="tx1"/>
                </a:solidFill>
                <a:latin typeface="Times New Roman" panose="02020603050405020304" charset="0"/>
              </a:rPr>
              <a:t>         </a:t>
            </a:r>
            <a:r>
              <a:rPr lang="en-US" altLang="zh-CN" sz="3200" err="1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curLen = </a:t>
            </a:r>
            <a:r>
              <a:rPr lang="en-US" altLang="zh-CN" sz="3200" strike="noStrike" err="1">
                <a:solidFill>
                  <a:schemeClr val="tx1"/>
                </a:solidFill>
                <a:latin typeface="Times New Roman" panose="02020603050405020304" charset="0"/>
              </a:rPr>
              <a:t>calculate current length of     </a:t>
            </a:r>
            <a:endParaRPr lang="en-US" altLang="zh-CN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+mj-lt"/>
              <a:buNone/>
            </a:pPr>
            <a:r>
              <a:rPr lang="en-US" altLang="zh-CN" sz="3200" strike="noStrike" err="1">
                <a:solidFill>
                  <a:schemeClr val="tx1"/>
                </a:solidFill>
                <a:latin typeface="Times New Roman" panose="02020603050405020304" charset="0"/>
              </a:rPr>
              <a:t>              </a:t>
            </a:r>
            <a:r>
              <a:rPr lang="en-US" altLang="zh-CN" sz="3200" err="1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palinromic string which center is middle;</a:t>
            </a:r>
            <a:r>
              <a:rPr lang="en-US" altLang="zh-CN" sz="3200" strike="noStrike" err="1">
                <a:solidFill>
                  <a:schemeClr val="tx1"/>
                </a:solidFill>
                <a:latin typeface="Times New Roman" panose="02020603050405020304" charset="0"/>
              </a:rPr>
              <a:t>     </a:t>
            </a:r>
            <a:endParaRPr lang="en-US" altLang="zh-CN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+mj-lt"/>
              <a:buNone/>
            </a:pPr>
            <a:r>
              <a:rPr lang="en-US" altLang="zh-CN" sz="3200" strike="noStrike" err="1">
                <a:solidFill>
                  <a:schemeClr val="tx1"/>
                </a:solidFill>
                <a:latin typeface="Times New Roman" panose="02020603050405020304" charset="0"/>
              </a:rPr>
              <a:t>3.        if(curLen &gt; maxLen){</a:t>
            </a:r>
            <a:endParaRPr lang="en-US" altLang="zh-CN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+mj-lt"/>
              <a:buNone/>
            </a:pPr>
            <a:r>
              <a:rPr lang="en-US" altLang="zh-CN" sz="3200" strike="noStrike" err="1">
                <a:solidFill>
                  <a:schemeClr val="tx1"/>
                </a:solidFill>
                <a:latin typeface="Times New Roman" panose="02020603050405020304" charset="0"/>
              </a:rPr>
              <a:t>4.               record  the middle and length;</a:t>
            </a:r>
            <a:endParaRPr lang="en-US" altLang="zh-CN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+mj-lt"/>
              <a:buNone/>
            </a:pPr>
            <a:r>
              <a:rPr lang="en-US" altLang="zh-CN" sz="3200" strike="noStrike" err="1">
                <a:solidFill>
                  <a:schemeClr val="tx1"/>
                </a:solidFill>
                <a:latin typeface="Times New Roman" panose="02020603050405020304" charset="0"/>
              </a:rPr>
              <a:t>5.        }</a:t>
            </a:r>
            <a:endParaRPr lang="en-US" altLang="zh-CN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+mj-lt"/>
              <a:buNone/>
            </a:pPr>
            <a:r>
              <a:rPr lang="en-US" altLang="zh-CN" sz="3200" strike="noStrike" err="1">
                <a:solidFill>
                  <a:schemeClr val="tx1"/>
                </a:solidFill>
                <a:latin typeface="Times New Roman" panose="02020603050405020304" charset="0"/>
              </a:rPr>
              <a:t>6.    }</a:t>
            </a:r>
            <a:endParaRPr lang="en-US" altLang="zh-CN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3200" strike="noStrike" spc="-1" err="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3200" strike="noStrike" spc="-1" err="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Algorithm steps</a:t>
            </a:r>
            <a:endParaRPr lang="en-US" altLang="zh-CN" sz="32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793750"/>
            <a:ext cx="857186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200" strike="noStrike" err="1">
                <a:solidFill>
                  <a:schemeClr val="tx1"/>
                </a:solidFill>
                <a:latin typeface="Times New Roman" panose="02020603050405020304" charset="0"/>
                <a:hlinkClick r:id="rId1" tooltip=""/>
              </a:rPr>
              <a:t>http://paste.ubuntu.com/23154019/</a:t>
            </a:r>
            <a:endParaRPr lang="en-US" altLang="zh-CN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3200" b="1" strike="noStrike" err="1">
                <a:solidFill>
                  <a:schemeClr val="tx1"/>
                </a:solidFill>
                <a:latin typeface="Times New Roman" panose="02020603050405020304" charset="0"/>
              </a:rPr>
              <a:t>Idea to optimize</a:t>
            </a:r>
            <a:endParaRPr lang="en-US" altLang="zh-CN" sz="3200" b="1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200" strike="noStrike" err="1">
                <a:solidFill>
                  <a:schemeClr val="tx1"/>
                </a:solidFill>
                <a:latin typeface="Times New Roman" panose="02020603050405020304" charset="0"/>
              </a:rPr>
              <a:t>The middle character can begin from the string center to the two side , will it be better?</a:t>
            </a:r>
            <a:endParaRPr lang="en-US" altLang="zh-CN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200" strike="noStrike" err="1">
                <a:solidFill>
                  <a:schemeClr val="tx1"/>
                </a:solidFill>
                <a:latin typeface="Times New Roman" panose="02020603050405020304" charset="0"/>
              </a:rPr>
              <a:t>Can we get some infomation from the forward palinromic judge ? </a:t>
            </a:r>
            <a:endParaRPr lang="zh-CN" altLang="en-US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2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3200" strike="noStrike" spc="-1" err="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3200" strike="noStrike" spc="-1" err="1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Solution code</a:t>
            </a:r>
            <a:endParaRPr lang="en-US" altLang="zh-CN" sz="32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66090" y="899160"/>
            <a:ext cx="8436610" cy="51549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200" err="1">
                <a:latin typeface="Times New Roman" panose="02020603050405020304" charset="0"/>
                <a:sym typeface="+mn-ea"/>
              </a:rPr>
              <a:t>Title: Multiply Strings</a:t>
            </a:r>
            <a:endParaRPr lang="en-US" altLang="zh-CN" sz="3200" err="1">
              <a:latin typeface="Times New Roman" panose="02020603050405020304" charset="0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200" strike="noStrike" err="1">
                <a:latin typeface="Times New Roman" panose="02020603050405020304" charset="0"/>
              </a:rPr>
              <a:t>Description: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3200" strike="noStrike" err="1">
                <a:latin typeface="Times New Roman" panose="02020603050405020304" charset="0"/>
              </a:rPr>
              <a:t>      Given two numbers represented as strings,  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3200" strike="noStrike" err="1">
                <a:latin typeface="Times New Roman" panose="02020603050405020304" charset="0"/>
              </a:rPr>
              <a:t>      return multiplication of the numbers as a string.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200" strike="noStrike" err="1">
              <a:latin typeface="Times New Roman" panose="02020603050405020304" charset="0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https://leetcode.com/problems/multiply-strings/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Problem 3</a:t>
            </a:r>
            <a:endParaRPr lang="en-US" altLang="zh-CN" sz="32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66090" y="899160"/>
            <a:ext cx="8436610" cy="51549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200" err="1">
                <a:latin typeface="Times New Roman" panose="02020603050405020304" charset="0"/>
                <a:sym typeface="+mn-ea"/>
              </a:rPr>
              <a:t>Title: Multiply Strings</a:t>
            </a:r>
            <a:endParaRPr lang="en-US" altLang="zh-CN" sz="3200" err="1">
              <a:latin typeface="Times New Roman" panose="02020603050405020304" charset="0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200" strike="noStrike" err="1">
                <a:latin typeface="Times New Roman" panose="02020603050405020304" charset="0"/>
              </a:rPr>
              <a:t>Description: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3200" strike="noStrike" err="1">
                <a:latin typeface="Times New Roman" panose="02020603050405020304" charset="0"/>
              </a:rPr>
              <a:t>      Given two numbers represented as strings,  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3200" strike="noStrike" err="1">
                <a:latin typeface="Times New Roman" panose="02020603050405020304" charset="0"/>
              </a:rPr>
              <a:t>      return multiplication of the numbers as a string.</a:t>
            </a:r>
            <a:endParaRPr lang="en-US" altLang="zh-CN" sz="32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200" strike="noStrike" err="1">
              <a:latin typeface="Times New Roman" panose="02020603050405020304" charset="0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 panose="020B0503020204020204" charset="-122"/>
                <a:ea typeface="微软雅黑" panose="020B0503020204020204" charset="-122"/>
                <a:hlinkClick r:id="rId1" action="ppaction://hlinkfile"/>
              </a:rPr>
              <a:t>https://leetcode.com/problems/multiply-strings/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Problem 3</a:t>
            </a:r>
            <a:endParaRPr lang="en-US" altLang="zh-CN" sz="32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951865"/>
            <a:ext cx="799147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</a:rPr>
              <a:t>Carefully consider 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all possible input cases. </a:t>
            </a:r>
            <a:r>
              <a:rPr lang="en-US" altLang="zh-CN" sz="3600" strike="noStrike" err="1">
                <a:latin typeface="Times New Roman" panose="02020603050405020304" charset="0"/>
              </a:rPr>
              <a:t>If you want a challenge, please do not see below and ask yourself what are the possible input cases.</a:t>
            </a:r>
            <a:endParaRPr lang="en-US" altLang="zh-CN" sz="36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  <a:hlinkClick r:id="rId1" action="ppaction://hlinkfile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  <a:hlinkClick r:id="rId1" action="ppaction://hlinkfile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</a:rPr>
              <a:t>Hint</a:t>
            </a:r>
            <a:endParaRPr lang="en-US" altLang="zh-CN" sz="32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951865"/>
            <a:ext cx="799147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err="1">
                <a:latin typeface="Times New Roman" panose="02020603050405020304" charset="0"/>
                <a:sym typeface="+mn-ea"/>
              </a:rPr>
              <a:t>Title: String to Integer (atoi)</a:t>
            </a:r>
            <a:endParaRPr lang="en-US" altLang="zh-CN" sz="3600" err="1">
              <a:latin typeface="Times New Roman" panose="02020603050405020304" charset="0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</a:rPr>
              <a:t>Description:</a:t>
            </a:r>
            <a:endParaRPr lang="en-US" altLang="zh-CN" sz="3600" strike="noStrike" err="1">
              <a:latin typeface="Times New Roman" panose="02020603050405020304" charset="0"/>
            </a:endParaRP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3600" strike="noStrike" err="1">
                <a:latin typeface="Times New Roman" panose="02020603050405020304" charset="0"/>
              </a:rPr>
              <a:t>     Implement atoi to convert a string                  </a:t>
            </a:r>
            <a:endParaRPr lang="en-US" altLang="zh-CN" sz="3600" strike="noStrike" err="1">
              <a:latin typeface="Times New Roman" panose="02020603050405020304" charset="0"/>
            </a:endParaRP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3600" strike="noStrike" err="1">
                <a:latin typeface="Times New Roman" panose="02020603050405020304" charset="0"/>
              </a:rPr>
              <a:t>     to an integer.  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</a:rPr>
              <a:t>   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  <a:hlinkClick r:id="rId1" action="ppaction://hlinkfile"/>
              </a:rPr>
              <a:t>https://leetcode.com/problems/string-to-integer-atoi/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Problem 1</a:t>
            </a:r>
            <a:endParaRPr lang="en-US" altLang="zh-CN" sz="32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951865"/>
            <a:ext cx="799147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  <a:sym typeface="+mn-ea"/>
              </a:rPr>
              <a:t>sign  ?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  <a:sym typeface="+mn-ea"/>
              </a:rPr>
              <a:t>use BigInteger (JAVA)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</a:rPr>
              <a:t>Input cases</a:t>
            </a:r>
            <a:endParaRPr lang="en-US" altLang="zh-CN" sz="32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951865"/>
            <a:ext cx="799147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  <a:sym typeface="+mn-ea"/>
              </a:rPr>
              <a:t>The numbers can be arbitrarily large and are non-negative.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  <a:sym typeface="+mn-ea"/>
              </a:rPr>
              <a:t>Converting the input string to integer is NOT allowed.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  <a:sym typeface="+mn-ea"/>
              </a:rPr>
              <a:t>You should NOT use internal library such as BigInteger.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  <a:hlinkClick r:id="rId1" action="ppaction://hlinkfile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  <a:hlinkClick r:id="rId1" action="ppaction://hlinkfile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</a:rPr>
              <a:t>Note</a:t>
            </a:r>
            <a:endParaRPr lang="en-US" altLang="zh-CN" sz="32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951865"/>
            <a:ext cx="799147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  <a:sym typeface="+mn-ea"/>
              </a:rPr>
              <a:t>Example: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  <a:sym typeface="+mn-ea"/>
              </a:rPr>
              <a:t>              43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  <a:sym typeface="+mn-ea"/>
              </a:rPr>
              <a:t>X            57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  <a:sym typeface="+mn-ea"/>
              </a:rPr>
              <a:t>            301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  <a:sym typeface="+mn-ea"/>
              </a:rPr>
              <a:t>          215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  <a:sym typeface="+mn-ea"/>
              </a:rPr>
              <a:t>          2451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  <a:sym typeface="+mn-ea"/>
              </a:rPr>
              <a:t>include 3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  <a:sym typeface="+mn-ea"/>
              </a:rPr>
              <a:t>ops :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  <a:sym typeface="+mn-ea"/>
              </a:rPr>
              <a:t>mutilpy, add, carry 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</a:rPr>
              <a:t>Analysis</a:t>
            </a:r>
            <a:endParaRPr lang="en-US" altLang="zh-CN" sz="32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746760" y="2924810"/>
            <a:ext cx="4041140" cy="127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704850" y="4119880"/>
            <a:ext cx="4041140" cy="127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951865"/>
            <a:ext cx="8393430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</a:rPr>
              <a:t> O(n^2)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</a:rPr>
              <a:t> for(int i = len1 -1; i &gt;= 0; i--){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</a:rPr>
              <a:t>    for(int j = len2 -1; j &gt;= 0; j--){{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</a:rPr>
              <a:t>       tmp = mutilply(s1[i], s2[j],carryBit);               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</a:rPr>
              <a:t>       part.push_back(tmp[0]);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</a:rPr>
              <a:t>       carryBit = tmp[1];           </a:t>
            </a: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sym typeface="+mn-ea"/>
              </a:rPr>
              <a:t> 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sym typeface="+mn-ea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</a:rPr>
              <a:t>   }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</a:rPr>
              <a:t>    add(result , part) ;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 marL="742950" indent="-742950" algn="l" fontAlgn="base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</a:rPr>
              <a:t>}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</a:rPr>
              <a:t>     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</a:rPr>
              <a:t>      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</a:rPr>
              <a:t>Algorithm steps</a:t>
            </a:r>
            <a:endParaRPr lang="en-US" altLang="zh-CN" sz="32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951865"/>
            <a:ext cx="8393430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hlinkClick r:id="rId1" tooltip=""/>
              </a:rPr>
              <a:t>http://paste.ubuntu.com/23154135/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hlinkClick r:id="rId1" tooltip="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hlinkClick r:id="rId1" tooltip="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other idea ? 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hlinkClick r:id="rId1" tooltip=""/>
              </a:rPr>
              <a:t> 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</a:rPr>
              <a:t>Solution code</a:t>
            </a:r>
            <a:endParaRPr lang="en-US" altLang="zh-CN" sz="32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951865"/>
            <a:ext cx="8393430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  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hlinkClick r:id="rId1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              </a:t>
            </a:r>
            <a:r>
              <a:rPr lang="en-US" sz="7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</a:rPr>
              <a:t>  Thank you !</a:t>
            </a:r>
            <a:r>
              <a:rPr lang="en-US" sz="7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hlinkClick r:id="rId1"/>
              </a:rPr>
              <a:t> </a:t>
            </a:r>
            <a:endParaRPr lang="en-US" sz="7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</a:rPr>
              <a:t>End</a:t>
            </a:r>
            <a:endParaRPr lang="en-US" altLang="zh-CN" sz="3200" b="1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951865"/>
            <a:ext cx="799147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</a:rPr>
              <a:t>Carefully consider 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all possible input cases. </a:t>
            </a:r>
            <a:r>
              <a:rPr lang="en-US" altLang="zh-CN" sz="3600" strike="noStrike" err="1">
                <a:latin typeface="Times New Roman" panose="02020603050405020304" charset="0"/>
              </a:rPr>
              <a:t>If you want a challenge, please do not see below and ask yourself what are the possible input cases.</a:t>
            </a:r>
            <a:endParaRPr lang="en-US" altLang="zh-CN" sz="36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  <a:sym typeface="+mn-ea"/>
              <a:hlinkClick r:id="rId1" action="ppaction://hlinkfile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err="1">
                <a:latin typeface="Times New Roman" panose="02020603050405020304" charset="0"/>
                <a:sym typeface="+mn-ea"/>
              </a:rPr>
              <a:t>Hint</a:t>
            </a:r>
            <a:endParaRPr lang="en-US" altLang="zh-CN" sz="3200" b="1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951865"/>
            <a:ext cx="799147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3600" err="1">
                <a:latin typeface="Times New Roman" panose="02020603050405020304" charset="0"/>
                <a:sym typeface="+mn-ea"/>
              </a:rPr>
              <a:t>Possible input cases</a:t>
            </a:r>
            <a:r>
              <a:rPr lang="zh-CN" altLang="en-US" sz="3600" err="1">
                <a:latin typeface="Times New Roman" panose="02020603050405020304" charset="0"/>
                <a:sym typeface="+mn-ea"/>
              </a:rPr>
              <a:t>：</a:t>
            </a:r>
            <a:endParaRPr lang="zh-CN" altLang="en-US" sz="3600" err="1">
              <a:latin typeface="Times New Roman" panose="02020603050405020304" charset="0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err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“1239893”</a:t>
            </a:r>
            <a:endParaRPr lang="en-US" altLang="zh-CN" sz="3600" strike="noStrike" err="1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</a:rPr>
              <a:t>“jsfkajfkf121”</a:t>
            </a:r>
            <a:endParaRPr lang="en-US" altLang="zh-CN" sz="36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</a:rPr>
              <a:t>“7898fsjk”</a:t>
            </a:r>
            <a:endParaRPr lang="en-US" altLang="zh-CN" sz="36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</a:rPr>
              <a:t>“fsdjaf”</a:t>
            </a:r>
            <a:endParaRPr lang="en-US" altLang="zh-CN" sz="36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</a:rPr>
              <a:t>“fsa-fs323jk+323”</a:t>
            </a:r>
            <a:endParaRPr lang="en-US" altLang="zh-CN" sz="36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solidFill>
                  <a:schemeClr val="tx1"/>
                </a:solidFill>
                <a:latin typeface="Times New Roman" panose="02020603050405020304" charset="0"/>
              </a:rPr>
              <a:t>“+-3  23fs%&amp;~*#kaj”</a:t>
            </a:r>
            <a:endParaRPr lang="en-US" altLang="zh-CN" sz="3600" strike="noStrike" err="1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</a:rPr>
              <a:t>“”</a:t>
            </a:r>
            <a:endParaRPr lang="en-US" altLang="zh-CN" sz="36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600" strike="noStrike" err="1">
              <a:latin typeface="Times New Roman" panose="02020603050405020304" charset="0"/>
            </a:endParaRP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3600" strike="noStrike" err="1">
                <a:latin typeface="Times New Roman" panose="02020603050405020304" charset="0"/>
              </a:rPr>
              <a:t>       </a:t>
            </a: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</a:rPr>
              <a:t>   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</a:endParaRPr>
          </a:p>
          <a:p>
            <a:pPr marL="571500" indent="-5715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sz="3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ea typeface="微软雅黑" panose="020B0503020204020204" charset="-122"/>
                <a:hlinkClick r:id="rId1" action="ppaction://hlinkfile"/>
              </a:rPr>
              <a:t>https://leetcode.com/problems/string-to-integer-atoi/</a:t>
            </a: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My mind</a:t>
            </a:r>
            <a:endParaRPr lang="en-US" altLang="zh-CN" sz="32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951865"/>
            <a:ext cx="799147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3600" b="1" strike="noStrike" err="1">
                <a:latin typeface="Times New Roman" panose="02020603050405020304" charset="0"/>
              </a:rPr>
              <a:t>Notes: </a:t>
            </a:r>
            <a:endParaRPr lang="en-US" altLang="zh-CN" sz="3600" b="1" strike="noStrike" err="1"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3600" strike="noStrike" err="1">
                <a:latin typeface="Times New Roman" panose="02020603050405020304" charset="0"/>
              </a:rPr>
              <a:t>    It is intended for this problem to be specified vaguely (ie, no given input specs). You are responsible to gather all the input 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requirements</a:t>
            </a:r>
            <a:r>
              <a:rPr lang="en-US" altLang="zh-CN" sz="3600" strike="noStrike" err="1">
                <a:latin typeface="Times New Roman" panose="02020603050405020304" charset="0"/>
              </a:rPr>
              <a:t> up front.</a:t>
            </a:r>
            <a:endParaRPr lang="en-US" altLang="zh-CN" sz="3600" strike="noStrike" err="1"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endParaRPr lang="en-US" altLang="zh-CN" sz="3600" strike="noStrike" err="1">
              <a:latin typeface="Times New Roman" panose="02020603050405020304" charset="0"/>
            </a:endParaRPr>
          </a:p>
          <a:p>
            <a:pPr indent="0" algn="just" fontAlgn="base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3600" b="1" strike="noStrike" err="1">
                <a:solidFill>
                  <a:srgbClr val="FF0000"/>
                </a:solidFill>
                <a:latin typeface="Times New Roman" panose="02020603050405020304" charset="0"/>
              </a:rPr>
              <a:t>remark</a:t>
            </a:r>
            <a:r>
              <a:rPr lang="zh-CN" altLang="en-US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：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you can communicate with the officer on detail of </a:t>
            </a:r>
            <a:r>
              <a:rPr lang="en-US" altLang="zh-CN" sz="3600" err="1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requirements.</a:t>
            </a:r>
            <a:endParaRPr lang="en-US" altLang="zh-CN" sz="3600" strike="noStrike" spc="-1" err="1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Requirements for atoi</a:t>
            </a:r>
            <a:endParaRPr lang="en-US" altLang="zh-CN" sz="32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951865"/>
            <a:ext cx="799147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</a:rPr>
              <a:t>The function first discards as many whitespace characters as necessary until the first 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non-whitespace</a:t>
            </a:r>
            <a:r>
              <a:rPr lang="en-US" altLang="zh-CN" sz="3600" strike="noStrike" err="1">
                <a:latin typeface="Times New Roman" panose="02020603050405020304" charset="0"/>
              </a:rPr>
              <a:t> character is found. </a:t>
            </a:r>
            <a:endParaRPr lang="en-US" altLang="zh-CN" sz="36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</a:rPr>
              <a:t>Then, starting from this character, takes an 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optional</a:t>
            </a:r>
            <a:r>
              <a:rPr lang="en-US" altLang="zh-CN" sz="3600" strike="noStrike" err="1">
                <a:latin typeface="Times New Roman" panose="02020603050405020304" charset="0"/>
              </a:rPr>
              <a:t> 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initial </a:t>
            </a:r>
            <a:r>
              <a:rPr lang="en-US" altLang="zh-CN" sz="3600" strike="noStrike" err="1">
                <a:latin typeface="Times New Roman" panose="02020603050405020304" charset="0"/>
              </a:rPr>
              <a:t>plus or minus sign 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followed by</a:t>
            </a:r>
            <a:r>
              <a:rPr lang="en-US" altLang="zh-CN" sz="3600" strike="noStrike" err="1">
                <a:latin typeface="Times New Roman" panose="02020603050405020304" charset="0"/>
              </a:rPr>
              <a:t> as many numerical digits as possible, and interprets them as a numerical value.</a:t>
            </a:r>
            <a:endParaRPr lang="en-US" altLang="zh-CN" sz="3600" strike="noStrike" err="1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Requirements for atoi</a:t>
            </a:r>
            <a:endParaRPr lang="en-US" altLang="zh-CN" sz="32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951865"/>
            <a:ext cx="799147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</a:rPr>
              <a:t>The string can contain additional characters 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after those that form the integral number,</a:t>
            </a:r>
            <a:r>
              <a:rPr lang="en-US" altLang="zh-CN" sz="3600" strike="noStrike" err="1">
                <a:latin typeface="Times New Roman" panose="02020603050405020304" charset="0"/>
              </a:rPr>
              <a:t> which are 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ignored</a:t>
            </a:r>
            <a:r>
              <a:rPr lang="en-US" altLang="zh-CN" sz="3600" strike="noStrike" err="1">
                <a:latin typeface="Times New Roman" panose="02020603050405020304" charset="0"/>
              </a:rPr>
              <a:t> and have no effect on the behavior of this function. </a:t>
            </a:r>
            <a:endParaRPr lang="en-US" altLang="zh-CN" sz="36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</a:rPr>
              <a:t>Then, starting from this character, takes an 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optional</a:t>
            </a:r>
            <a:r>
              <a:rPr lang="en-US" altLang="zh-CN" sz="3600" strike="noStrike" err="1">
                <a:latin typeface="Times New Roman" panose="02020603050405020304" charset="0"/>
              </a:rPr>
              <a:t> 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initial </a:t>
            </a:r>
            <a:r>
              <a:rPr lang="en-US" altLang="zh-CN" sz="3600" strike="noStrike" err="1">
                <a:latin typeface="Times New Roman" panose="02020603050405020304" charset="0"/>
              </a:rPr>
              <a:t>plus or minus sign 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followed by</a:t>
            </a:r>
            <a:r>
              <a:rPr lang="en-US" altLang="zh-CN" sz="3600" strike="noStrike" err="1">
                <a:latin typeface="Times New Roman" panose="02020603050405020304" charset="0"/>
              </a:rPr>
              <a:t> as many numerical digits as possible, and interprets them as a numerical value.</a:t>
            </a:r>
            <a:endParaRPr lang="en-US" altLang="zh-CN" sz="3600" strike="noStrike" err="1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36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Requirements for atoi</a:t>
            </a:r>
            <a:endParaRPr lang="en-US" altLang="zh-CN" sz="32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951865"/>
            <a:ext cx="799147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</a:rPr>
              <a:t>If 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the first sequence</a:t>
            </a:r>
            <a:r>
              <a:rPr lang="en-US" altLang="zh-CN" sz="3600" strike="noStrike" err="1">
                <a:latin typeface="Times New Roman" panose="02020603050405020304" charset="0"/>
              </a:rPr>
              <a:t> of non-whitespace characters in str is not a valid integral number, or if no such sequence exists because either str is empty or it contains only whitespace characters, 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no conversion is performed.</a:t>
            </a:r>
            <a:endParaRPr lang="en-US" altLang="zh-CN" sz="3600" strike="noStrike" err="1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600" strike="noStrike" err="1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</a:rPr>
              <a:t>If no valid conversion could be performed, 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a zero value</a:t>
            </a:r>
            <a:r>
              <a:rPr lang="en-US" altLang="zh-CN" sz="3600" strike="noStrike" err="1">
                <a:latin typeface="Times New Roman" panose="02020603050405020304" charset="0"/>
              </a:rPr>
              <a:t> is returned. </a:t>
            </a:r>
            <a:endParaRPr lang="en-US" altLang="zh-CN" sz="36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600" strike="noStrike" err="1"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Requirements for atoi</a:t>
            </a:r>
            <a:endParaRPr lang="en-US" altLang="zh-CN" sz="32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-16200"/>
            <a:ext cx="7886520" cy="67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76580" y="951865"/>
            <a:ext cx="7991475" cy="48387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3600" strike="noStrike" err="1">
                <a:latin typeface="Times New Roman" panose="02020603050405020304" charset="0"/>
              </a:rPr>
              <a:t> If the correct value is out of the range of representable values, INT_MAX (2147483647) or INT_MIN (-2147483648) is returned.</a:t>
            </a:r>
            <a:endParaRPr lang="en-US" altLang="zh-CN" sz="3600" strike="noStrike" err="1"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600" strike="noStrike" err="1">
              <a:latin typeface="Times New Roman" panose="02020603050405020304" charset="0"/>
            </a:endParaRPr>
          </a:p>
          <a:p>
            <a:pPr indent="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remark </a:t>
            </a:r>
            <a:r>
              <a:rPr lang="en-US" altLang="zh-CN" sz="3600" strike="noStrike" err="1">
                <a:latin typeface="Times New Roman" panose="02020603050405020304" charset="0"/>
              </a:rPr>
              <a:t>:   </a:t>
            </a:r>
            <a:r>
              <a:rPr lang="en-US" altLang="zh-CN" sz="3600" strike="noStrike" err="1">
                <a:solidFill>
                  <a:srgbClr val="FF0000"/>
                </a:solidFill>
                <a:latin typeface="Times New Roman" panose="02020603050405020304" charset="0"/>
              </a:rPr>
              <a:t>boudary of interger</a:t>
            </a:r>
            <a:endParaRPr lang="en-US" altLang="zh-CN" sz="3600" strike="noStrike" err="1">
              <a:solidFill>
                <a:srgbClr val="FF0000"/>
              </a:solidFill>
              <a:latin typeface="Times New Roman" panose="02020603050405020304" charset="0"/>
            </a:endParaRPr>
          </a:p>
          <a:p>
            <a:pPr marL="571500" indent="-571500" algn="l" fontAlgn="base">
              <a:lnSpc>
                <a:spcPct val="100000"/>
              </a:lnSpc>
              <a:spcBef>
                <a:spcPct val="20000"/>
              </a:spcBef>
              <a:buFont typeface="Wingdings" panose="05000000000000000000" charset="0"/>
              <a:buChar char="Ø"/>
            </a:pPr>
            <a:endParaRPr lang="en-US" altLang="zh-CN" sz="3600" strike="noStrike" err="1">
              <a:solidFill>
                <a:srgbClr val="FF0000"/>
              </a:solidFill>
              <a:latin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390" y="75565"/>
            <a:ext cx="45466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</a:rPr>
              <a:t>Requirements for atoi</a:t>
            </a:r>
            <a:endParaRPr lang="en-US" altLang="zh-CN" sz="32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PasaLab-Template-By-CloudTang</Template>
  <TotalTime>0</TotalTime>
  <Words>5014</Words>
  <Application>WPS 演示</Application>
  <PresentationFormat>全屏显示(4:3)</PresentationFormat>
  <Paragraphs>273</Paragraphs>
  <Slides>25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宋体</vt:lpstr>
      <vt:lpstr>Wingdings</vt:lpstr>
      <vt:lpstr>Calibri Light</vt:lpstr>
      <vt:lpstr>Calibri</vt:lpstr>
      <vt:lpstr>Times New Roman</vt:lpstr>
      <vt:lpstr>Symbol</vt:lpstr>
      <vt:lpstr>Arial</vt:lpstr>
      <vt:lpstr>等线</vt:lpstr>
      <vt:lpstr>黑体</vt:lpstr>
      <vt:lpstr>微软雅黑</vt:lpstr>
      <vt:lpstr>华文中宋</vt:lpstr>
      <vt:lpstr>Segoe Print</vt:lpstr>
      <vt:lpstr>Calibri</vt:lpstr>
      <vt:lpstr>DejaVu Sans</vt:lpstr>
      <vt:lpstr>DejaVu Sans</vt:lpstr>
      <vt:lpstr>DejaVu Sans</vt:lpstr>
      <vt:lpstr>Wingdings</vt:lpstr>
      <vt:lpstr>Times New Roman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近期工作汇报</dc:title>
  <dc:creator>黄圣彬</dc:creator>
  <cp:lastModifiedBy>Jun</cp:lastModifiedBy>
  <cp:revision>354</cp:revision>
  <dcterms:created xsi:type="dcterms:W3CDTF">2016-06-26T13:20:00Z</dcterms:created>
  <dcterms:modified xsi:type="dcterms:W3CDTF">2016-09-09T11:55:06Z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70</vt:i4>
  </property>
  <property fmtid="{D5CDD505-2E9C-101B-9397-08002B2CF9AE}" pid="12" name="KSOProductBuildVer">
    <vt:lpwstr>2052-10.1.0.5866</vt:lpwstr>
  </property>
</Properties>
</file>