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960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23" autoAdjust="0"/>
  </p:normalViewPr>
  <p:slideViewPr>
    <p:cSldViewPr snapToGrid="0">
      <p:cViewPr varScale="1">
        <p:scale>
          <a:sx n="76" d="100"/>
          <a:sy n="76" d="100"/>
        </p:scale>
        <p:origin x="27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CF28A-FCF8-4150-B55D-FC933AE49EFE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6FE4A-AB08-4783-B673-8026C0B2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本次课结束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4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体系结构、微体系结构、实现：</a:t>
            </a:r>
            <a:endParaRPr lang="en-US" altLang="zh-CN" dirty="0"/>
          </a:p>
          <a:p>
            <a:r>
              <a:rPr lang="zh-CN" altLang="en-US" dirty="0"/>
              <a:t>指令集体系结构（</a:t>
            </a:r>
            <a:r>
              <a:rPr lang="en-US" altLang="zh-CN" dirty="0"/>
              <a:t>ISA</a:t>
            </a:r>
            <a:r>
              <a:rPr lang="zh-CN" altLang="en-US" dirty="0"/>
              <a:t>）： 描述了程序员看到的计算机的抽象视图，并且定义了汇编语言和编程模型。 之所以说它是抽象的，是因为它并没有考虑计算机的实现。微体系结构：描述了一种指令集体系结构的实现方式。微体系结构关注计算机的内部设计系统体系结构：关注包括处理器、存储器、总线、和外设在内的整个系统</a:t>
            </a:r>
          </a:p>
          <a:p>
            <a:r>
              <a:rPr lang="en-US" altLang="zh-CN" dirty="0"/>
              <a:t>————————————————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计算机体系结构解决的是计算机系统在总体上、功能上需要解决的问题，它和计算机组成、计算机实现是不同的概念。一种体系结构可能有多种组成，一种组成也可能有多种物理实现。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系统结构的逻辑实现，包括机器内部数据流和控制流的组成以及逻辑设计等。其目标是合理地把各种部件、设备组成计算机，以实现特定的系统结构，同时满足所希望达到的性能价格比。一般而言，计算机组成研究的范围包括：确定数据通路的宽度、确定各种操作对功能部件的共享程度、确定专用的功能部件、确定功能部件的并行度、设计缓冲和排队策略、设计控制机构和确定采用何种可靠技术等。计算机组成的物理实现。包括处理机、主存等部件的物理结构，器件的集成度和速度，器件、模块、插件、底板的划分与连接，专用器件的设计，信号传输技术，电源、冷却及装配等技术以及相关的制造工艺和技术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9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袁春风</a:t>
            </a:r>
            <a:endParaRPr lang="en-US" altLang="zh-CN" dirty="0"/>
          </a:p>
          <a:p>
            <a:r>
              <a:rPr lang="zh-CN" altLang="en-US" dirty="0"/>
              <a:t>机器指令、伪指令、微指令、汇编指令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1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程序设计者角度所看到的计算机属性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9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27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机器指令的基本格式，特点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6FE4A-AB08-4783-B673-8026C0B2EE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5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起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"/>
          <a:stretch>
            <a:fillRect/>
          </a:stretch>
        </p:blipFill>
        <p:spPr>
          <a:xfrm>
            <a:off x="-1963" y="0"/>
            <a:ext cx="12193963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38669" y="9053"/>
            <a:ext cx="8512703" cy="6844420"/>
          </a:xfrm>
          <a:prstGeom prst="rect">
            <a:avLst/>
          </a:prstGeom>
          <a:blipFill dpi="0" rotWithShape="1">
            <a:blip r:embed="rId3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2220" b="-121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55000"/>
                </a:schemeClr>
              </a:gs>
              <a:gs pos="0">
                <a:schemeClr val="bg1">
                  <a:alpha val="1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73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_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156D90B-DD80-49B6-BC3B-942A0808FF57}"/>
              </a:ext>
            </a:extLst>
          </p:cNvPr>
          <p:cNvCxnSpPr>
            <a:cxnSpLocks/>
          </p:cNvCxnSpPr>
          <p:nvPr userDrawn="1"/>
        </p:nvCxnSpPr>
        <p:spPr>
          <a:xfrm>
            <a:off x="1129087" y="4472742"/>
            <a:ext cx="10058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>
            <a:extLst>
              <a:ext uri="{FF2B5EF4-FFF2-40B4-BE49-F238E27FC236}">
                <a16:creationId xmlns:a16="http://schemas.microsoft.com/office/drawing/2014/main" id="{7C44C8F0-D07F-47C1-AA9E-F8796575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83" y="3147178"/>
            <a:ext cx="10058403" cy="1325563"/>
          </a:xfrm>
        </p:spPr>
        <p:txBody>
          <a:bodyPr anchor="b" anchorCtr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634E471E-1D01-459D-B42E-7B85F4BC4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9083" y="4472741"/>
            <a:ext cx="10058403" cy="91440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979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有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945723-6F6C-400F-9B44-F214E025CBC5}"/>
              </a:ext>
            </a:extLst>
          </p:cNvPr>
          <p:cNvCxnSpPr/>
          <p:nvPr/>
        </p:nvCxnSpPr>
        <p:spPr>
          <a:xfrm>
            <a:off x="3746829" y="1784044"/>
            <a:ext cx="4810641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2"/>
          <p:cNvSpPr>
            <a:spLocks noGrp="1"/>
          </p:cNvSpPr>
          <p:nvPr>
            <p:ph type="body" sz="quarter" idx="12"/>
          </p:nvPr>
        </p:nvSpPr>
        <p:spPr>
          <a:xfrm>
            <a:off x="980385" y="2067410"/>
            <a:ext cx="10361692" cy="4175127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342900" indent="-34290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/>
            </a:lvl1pPr>
            <a:lvl2pPr marL="7429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/>
            </a:lvl2pPr>
            <a:lvl3pPr marL="12001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3pPr>
            <a:lvl4pPr marL="16573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4pPr>
            <a:lvl5pPr marL="2114550" indent="-285750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/>
          </a:bodyPr>
          <a:lstStyle>
            <a:lvl1pPr algn="ctr">
              <a:defRPr sz="2800" b="1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7999EA-BF15-4D21-ACAD-2CA2778B2685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0CDD6F-2F4A-40DE-9B01-D6ECEF0C1F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74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967492" y="1381991"/>
            <a:ext cx="10295453" cy="4930885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743BB-66D1-4AB3-8BDB-FC570531F4FD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DD6D0F-98C3-416A-9B2D-51EAF9A74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48819" y="275013"/>
            <a:ext cx="6931312" cy="4811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b="1" kern="1200" spc="15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等线" panose="02010600030101010101" pitchFamily="2" charset="-122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148819" y="786290"/>
            <a:ext cx="4290279" cy="3792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569926" y="1381991"/>
            <a:ext cx="5473065" cy="4930885"/>
          </a:xfrm>
          <a:ln>
            <a:solidFill>
              <a:schemeClr val="accent1"/>
            </a:solidFill>
            <a:prstDash val="dash"/>
          </a:ln>
        </p:spPr>
        <p:txBody>
          <a:bodyPr lIns="216000" tIns="144000" rIns="216000" bIns="14400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C743BB-66D1-4AB3-8BDB-FC570531F4FD}"/>
              </a:ext>
            </a:extLst>
          </p:cNvPr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DD6D0F-98C3-416A-9B2D-51EAF9A74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CE12139D-5FAF-4E7A-9B2E-60C229F7B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8923" y="1409608"/>
            <a:ext cx="5539803" cy="4903267"/>
          </a:xfr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966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439752"/>
            <a:ext cx="12192001" cy="418248"/>
          </a:xfrm>
          <a:prstGeom prst="rect">
            <a:avLst/>
          </a:prstGeom>
          <a:gradFill flip="none" rotWithShape="1">
            <a:gsLst>
              <a:gs pos="39000">
                <a:srgbClr val="10609D"/>
              </a:gs>
              <a:gs pos="78000">
                <a:srgbClr val="0075E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1060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08366" y="278225"/>
            <a:ext cx="1987534" cy="830997"/>
            <a:chOff x="908364" y="278221"/>
            <a:chExt cx="1987534" cy="830996"/>
          </a:xfrm>
        </p:grpSpPr>
        <p:sp>
          <p:nvSpPr>
            <p:cNvPr id="12" name="矩形 11"/>
            <p:cNvSpPr/>
            <p:nvPr/>
          </p:nvSpPr>
          <p:spPr>
            <a:xfrm>
              <a:off x="908364" y="801440"/>
              <a:ext cx="13479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Topic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本章内容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08366" y="1410009"/>
            <a:ext cx="10609557" cy="4850113"/>
          </a:xfrm>
        </p:spPr>
        <p:txBody>
          <a:bodyPr/>
          <a:lstStyle>
            <a:lvl1pPr marL="324000" indent="-457200" algn="l" defTabSz="913765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10609D"/>
              </a:buClr>
              <a:buFont typeface="Wingdings" panose="05000000000000000000" pitchFamily="2" charset="2"/>
              <a:buChar char="p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2pPr>
            <a:lvl3pPr marL="11430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3pPr>
            <a:lvl4pPr marL="16002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lnSpc>
                <a:spcPct val="150000"/>
              </a:lnSpc>
              <a:buClr>
                <a:srgbClr val="10609D"/>
              </a:buClr>
              <a:buFont typeface="Wingdings" panose="05000000000000000000" pitchFamily="2" charset="2"/>
              <a:buChar char="p"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34626-F826-4FE7-88FD-6CF526374F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61" y="6439752"/>
            <a:ext cx="1570264" cy="4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580C1-FC1A-47E7-AF0A-DC4E60801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EC6E6-0037-4806-BC8D-52E39C1ED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5F1DC-90A2-4BDC-BA11-3D9FDAD1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3B64-F85B-427D-8E49-9ABBD957151F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48A4A-5789-46B9-A78C-8F55C004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12B60-B754-4801-BC0B-A87F98E1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739-923D-44BB-A78E-2D36E37D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3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D7F228-5E1F-4C51-ACD7-5A2476382E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FF226C-DBED-48C3-8189-67B398D55B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3E1DE2-202C-475C-8B0E-04C474729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DF5F-E2FB-4D51-99B7-60761E7465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82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75000">
                <a:schemeClr val="bg1">
                  <a:alpha val="79000"/>
                </a:schemeClr>
              </a:gs>
              <a:gs pos="100000">
                <a:schemeClr val="bg1">
                  <a:alpha val="71000"/>
                </a:schemeClr>
              </a:gs>
              <a:gs pos="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4031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8" b="71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35651" y="0"/>
            <a:ext cx="4243649" cy="4898572"/>
          </a:xfrm>
          <a:prstGeom prst="rect">
            <a:avLst/>
          </a:prstGeom>
          <a:blipFill dpi="0" rotWithShape="1"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3779" r="-100598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6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19159" y="2613495"/>
            <a:ext cx="4534741" cy="4231805"/>
          </a:xfrm>
          <a:prstGeom prst="rect">
            <a:avLst/>
          </a:prstGeom>
          <a:blipFill dpi="0" rotWithShape="1">
            <a:blip r:embed="rId3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87722" b="-1011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3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15065" r="346"/>
          <a:stretch>
            <a:fillRect/>
          </a:stretch>
        </p:blipFill>
        <p:spPr>
          <a:xfrm>
            <a:off x="-1" y="0"/>
            <a:ext cx="12192001" cy="689391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100" y="2601649"/>
            <a:ext cx="4218251" cy="4256351"/>
          </a:xfrm>
          <a:prstGeom prst="rect">
            <a:avLst/>
          </a:prstGeom>
          <a:blipFill dpi="0" rotWithShape="1">
            <a:blip r:embed="rId3" cstate="print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1806" b="-10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556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>
            <a:fillRect/>
          </a:stretch>
        </p:blipFill>
        <p:spPr>
          <a:xfrm>
            <a:off x="2" y="0"/>
            <a:ext cx="12180271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3785" y="-1"/>
            <a:ext cx="8512703" cy="4033961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10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01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3785" y="410482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74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935651" y="-12700"/>
            <a:ext cx="4243649" cy="6870700"/>
          </a:xfrm>
          <a:prstGeom prst="rect">
            <a:avLst/>
          </a:prstGeom>
          <a:blipFill dpi="0" rotWithShape="1">
            <a:blip r:embed="rId3" cstate="print">
              <a:alphaModFix amt="3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859" r="-100598" b="-120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617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_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9" r="29019"/>
          <a:stretch/>
        </p:blipFill>
        <p:spPr>
          <a:xfrm>
            <a:off x="7459378" y="0"/>
            <a:ext cx="4732622" cy="4472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10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3B64-F85B-427D-8E49-9ABBD957151F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6739-923D-44BB-A78E-2D36E37DB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4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5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6" r:id="rId16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A5BA45-0AFD-46C2-A2B4-D429D05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程序的机器级表示</a:t>
            </a:r>
            <a:r>
              <a:rPr lang="zh-CN" altLang="en-US"/>
              <a:t>：基础知识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5618676-3F49-4C24-BF15-87F134619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Machine-Level Programming : Basics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6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/>
              <a:t>Intel</a:t>
            </a:r>
            <a:r>
              <a:rPr lang="zh-CN" altLang="en-US" dirty="0"/>
              <a:t>处理器体系结构的历史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History of Intel processors and architectures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语言，汇编语言和机器语言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C, assembly and machine code</a:t>
            </a:r>
          </a:p>
        </p:txBody>
      </p:sp>
    </p:spTree>
    <p:extLst>
      <p:ext uri="{BB962C8B-B14F-4D97-AF65-F5344CB8AC3E}">
        <p14:creationId xmlns:p14="http://schemas.microsoft.com/office/powerpoint/2010/main" val="373572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语言，汇编语言和机器语言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C, assembly and machine code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0055" y="2067410"/>
            <a:ext cx="5666945" cy="41751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C00000"/>
                </a:solidFill>
              </a:rPr>
              <a:t>体系结构：</a:t>
            </a:r>
            <a:r>
              <a:rPr lang="zh-CN" altLang="en-US" sz="1600" dirty="0"/>
              <a:t>（指令集体系结构，</a:t>
            </a:r>
            <a:r>
              <a:rPr lang="en-US" altLang="zh-CN" sz="1600" b="1" dirty="0">
                <a:solidFill>
                  <a:srgbClr val="FF0000"/>
                </a:solidFill>
              </a:rPr>
              <a:t>ISA</a:t>
            </a:r>
            <a:r>
              <a:rPr lang="zh-CN" altLang="en-US" sz="1600" dirty="0"/>
              <a:t>）编写汇编代码时需要理解的处理器设计部分。</a:t>
            </a:r>
            <a:endParaRPr lang="en-US" altLang="zh-CN" sz="16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Architecture: </a:t>
            </a:r>
            <a:r>
              <a:rPr lang="en-US" altLang="zh-CN" sz="1400" dirty="0"/>
              <a:t>(also ISA: instruction set architecture) The parts of a processor design that one needs to understand to write assembly code. 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例如：指令集规范、寄存器组织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Examples:  instruction set specification, registers.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C00000"/>
                </a:solidFill>
              </a:rPr>
              <a:t>微体系结构：</a:t>
            </a:r>
            <a:r>
              <a:rPr lang="zh-CN" altLang="en-US" sz="1600" dirty="0"/>
              <a:t>体系结构的具体实现</a:t>
            </a:r>
            <a:endParaRPr lang="en-US" altLang="zh-CN" sz="16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Microarchitecture: </a:t>
            </a:r>
            <a:r>
              <a:rPr lang="en-US" altLang="zh-CN" sz="1400" dirty="0"/>
              <a:t>Implementation of the architecture.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例如：高速缓存大小、核心频率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Examples: cache sizes and core frequency.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819" y="1165504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定义</a:t>
            </a:r>
            <a:br>
              <a:rPr lang="en-US" altLang="zh-CN" dirty="0"/>
            </a:br>
            <a:r>
              <a:rPr lang="en-US" altLang="zh-CN" dirty="0"/>
              <a:t>Definitions</a:t>
            </a:r>
            <a:endParaRPr lang="zh-CN" altLang="en-US" dirty="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0DDB438-1F88-498E-B905-29097FA77FCE}"/>
              </a:ext>
            </a:extLst>
          </p:cNvPr>
          <p:cNvSpPr txBox="1">
            <a:spLocks/>
          </p:cNvSpPr>
          <p:nvPr/>
        </p:nvSpPr>
        <p:spPr>
          <a:xfrm>
            <a:off x="6724649" y="2067410"/>
            <a:ext cx="5029201" cy="417512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144000" rIns="216000" bIns="144000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代码格式</a:t>
            </a:r>
            <a:endParaRPr lang="en-US" altLang="zh-CN" sz="14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Code Forms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b="1" dirty="0">
                <a:solidFill>
                  <a:srgbClr val="C00000"/>
                </a:solidFill>
              </a:rPr>
              <a:t>机器语言：</a:t>
            </a:r>
            <a:r>
              <a:rPr lang="zh-CN" altLang="en-US" sz="1400" dirty="0"/>
              <a:t>处理器可以直接执行的字节级的程序</a:t>
            </a:r>
            <a:r>
              <a:rPr lang="en-US" altLang="zh-CN" sz="1400" b="1" dirty="0">
                <a:solidFill>
                  <a:srgbClr val="C00000"/>
                </a:solidFill>
              </a:rPr>
              <a:t>Machine Code: </a:t>
            </a:r>
            <a:r>
              <a:rPr lang="en-US" altLang="zh-CN" sz="1400" dirty="0"/>
              <a:t>The byte-level programs that a processor executes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b="1" dirty="0">
                <a:solidFill>
                  <a:srgbClr val="C00000"/>
                </a:solidFill>
              </a:rPr>
              <a:t>汇编语言：</a:t>
            </a:r>
            <a:r>
              <a:rPr lang="zh-CN" altLang="en-US" sz="1400" dirty="0"/>
              <a:t>文本形式的机器语言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b="1" dirty="0">
                <a:solidFill>
                  <a:srgbClr val="C00000"/>
                </a:solidFill>
              </a:rPr>
              <a:t>Assembly Code: </a:t>
            </a:r>
            <a:r>
              <a:rPr lang="en-US" altLang="zh-CN" sz="1400" dirty="0"/>
              <a:t>A text representation of machine code</a:t>
            </a:r>
          </a:p>
          <a:p>
            <a:pPr marL="342900" lvl="1" indent="-342900">
              <a:lnSpc>
                <a:spcPct val="120000"/>
              </a:lnSpc>
              <a:spcBef>
                <a:spcPts val="1000"/>
              </a:spcBef>
              <a:tabLst>
                <a:tab pos="2349500" algn="l"/>
              </a:tabLst>
            </a:pPr>
            <a:r>
              <a:rPr lang="zh-CN" altLang="en-US" sz="1400" dirty="0"/>
              <a:t>常见的指令集体系结构举例：</a:t>
            </a:r>
            <a:endParaRPr lang="en-US" altLang="zh-CN" sz="14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Example ISAs: </a:t>
            </a:r>
          </a:p>
          <a:p>
            <a:pPr lvl="1"/>
            <a:r>
              <a:rPr lang="en-US" altLang="zh-CN" sz="1400" dirty="0"/>
              <a:t>Intel: x86, IA32, Itanium, x86-64</a:t>
            </a:r>
          </a:p>
          <a:p>
            <a:pPr lvl="1"/>
            <a:r>
              <a:rPr lang="en-US" altLang="zh-CN" sz="1400" dirty="0"/>
              <a:t>ARM</a:t>
            </a:r>
            <a:r>
              <a:rPr lang="zh-CN" altLang="en-US" sz="1400" dirty="0"/>
              <a:t>：几乎所有的移动电话中都使用</a:t>
            </a:r>
            <a:endParaRPr lang="en-US" altLang="zh-CN" sz="1400" dirty="0"/>
          </a:p>
          <a:p>
            <a:pPr marL="741600" lvl="1" indent="0">
              <a:lnSpc>
                <a:spcPct val="13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500" dirty="0"/>
              <a:t>ARM: Used in almost all mobile phones</a:t>
            </a:r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1679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3">
            <a:extLst>
              <a:ext uri="{FF2B5EF4-FFF2-40B4-BE49-F238E27FC236}">
                <a16:creationId xmlns:a16="http://schemas.microsoft.com/office/drawing/2014/main" id="{85583C49-9ADD-47D4-9A43-B202A5851879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013077"/>
            <a:ext cx="6751638" cy="3016250"/>
            <a:chOff x="1689" y="1054"/>
            <a:chExt cx="4253" cy="1900"/>
          </a:xfrm>
        </p:grpSpPr>
        <p:sp>
          <p:nvSpPr>
            <p:cNvPr id="23558" name="Rectangle 4">
              <a:extLst>
                <a:ext uri="{FF2B5EF4-FFF2-40B4-BE49-F238E27FC236}">
                  <a16:creationId xmlns:a16="http://schemas.microsoft.com/office/drawing/2014/main" id="{62AF9F25-6067-4F49-9A43-8148EFF39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" y="2064"/>
              <a:ext cx="27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I/O</a:t>
              </a:r>
            </a:p>
          </p:txBody>
        </p:sp>
        <p:sp>
          <p:nvSpPr>
            <p:cNvPr id="23559" name="Rectangle 5">
              <a:extLst>
                <a:ext uri="{FF2B5EF4-FFF2-40B4-BE49-F238E27FC236}">
                  <a16:creationId xmlns:a16="http://schemas.microsoft.com/office/drawing/2014/main" id="{92540877-B746-40D4-B1CA-4856A4220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762"/>
              <a:ext cx="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23560" name="Rectangle 6">
              <a:extLst>
                <a:ext uri="{FF2B5EF4-FFF2-40B4-BE49-F238E27FC236}">
                  <a16:creationId xmlns:a16="http://schemas.microsoft.com/office/drawing/2014/main" id="{0035BB9B-22AC-4137-95F3-BC3ECB1A8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054"/>
              <a:ext cx="38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CPU</a:t>
              </a:r>
            </a:p>
          </p:txBody>
        </p:sp>
        <p:sp>
          <p:nvSpPr>
            <p:cNvPr id="23561" name="Rectangle 7">
              <a:extLst>
                <a:ext uri="{FF2B5EF4-FFF2-40B4-BE49-F238E27FC236}">
                  <a16:creationId xmlns:a16="http://schemas.microsoft.com/office/drawing/2014/main" id="{7FB04EDE-D31D-4A5C-A7D8-EDDD1173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2041"/>
              <a:ext cx="1960" cy="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23562" name="Line 8">
              <a:extLst>
                <a:ext uri="{FF2B5EF4-FFF2-40B4-BE49-F238E27FC236}">
                  <a16:creationId xmlns:a16="http://schemas.microsoft.com/office/drawing/2014/main" id="{E9CA5D83-EFBD-45BC-8CDD-5B774A5B0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041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Rectangle 9">
              <a:extLst>
                <a:ext uri="{FF2B5EF4-FFF2-40B4-BE49-F238E27FC236}">
                  <a16:creationId xmlns:a16="http://schemas.microsoft.com/office/drawing/2014/main" id="{31ECDDD8-2265-4325-BC62-FD5AF764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1519"/>
              <a:ext cx="71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Compiler</a:t>
              </a:r>
            </a:p>
          </p:txBody>
        </p:sp>
        <p:sp>
          <p:nvSpPr>
            <p:cNvPr id="23564" name="Rectangle 10">
              <a:extLst>
                <a:ext uri="{FF2B5EF4-FFF2-40B4-BE49-F238E27FC236}">
                  <a16:creationId xmlns:a16="http://schemas.microsoft.com/office/drawing/2014/main" id="{BEADAB42-5CE6-4995-9FAF-CB2883D53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553"/>
              <a:ext cx="712" cy="1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23565" name="Rectangle 11">
              <a:extLst>
                <a:ext uri="{FF2B5EF4-FFF2-40B4-BE49-F238E27FC236}">
                  <a16:creationId xmlns:a16="http://schemas.microsoft.com/office/drawing/2014/main" id="{4A5E475E-2682-4FD0-97B5-AA8AD091B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1460"/>
              <a:ext cx="76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Operating</a:t>
              </a:r>
            </a:p>
          </p:txBody>
        </p:sp>
        <p:sp>
          <p:nvSpPr>
            <p:cNvPr id="23566" name="Rectangle 12">
              <a:extLst>
                <a:ext uri="{FF2B5EF4-FFF2-40B4-BE49-F238E27FC236}">
                  <a16:creationId xmlns:a16="http://schemas.microsoft.com/office/drawing/2014/main" id="{878EA1E7-64B0-4B69-8676-815A7F76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635"/>
              <a:ext cx="59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System</a:t>
              </a:r>
            </a:p>
          </p:txBody>
        </p:sp>
        <p:sp>
          <p:nvSpPr>
            <p:cNvPr id="23567" name="Line 13">
              <a:extLst>
                <a:ext uri="{FF2B5EF4-FFF2-40B4-BE49-F238E27FC236}">
                  <a16:creationId xmlns:a16="http://schemas.microsoft.com/office/drawing/2014/main" id="{041CB2E7-A72F-4804-BF94-E261A0CDF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0" y="1395"/>
              <a:ext cx="0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4">
              <a:extLst>
                <a:ext uri="{FF2B5EF4-FFF2-40B4-BE49-F238E27FC236}">
                  <a16:creationId xmlns:a16="http://schemas.microsoft.com/office/drawing/2014/main" id="{CC153AA9-4158-45DF-A846-DBAE194D6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4" y="1399"/>
              <a:ext cx="1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5">
              <a:extLst>
                <a:ext uri="{FF2B5EF4-FFF2-40B4-BE49-F238E27FC236}">
                  <a16:creationId xmlns:a16="http://schemas.microsoft.com/office/drawing/2014/main" id="{11739542-D6FF-4BA7-BC70-3A466C3CE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1403"/>
              <a:ext cx="0" cy="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Rectangle 16">
              <a:extLst>
                <a:ext uri="{FF2B5EF4-FFF2-40B4-BE49-F238E27FC236}">
                  <a16:creationId xmlns:a16="http://schemas.microsoft.com/office/drawing/2014/main" id="{B69A2765-120E-4E86-89F7-04E66D0F4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" y="1113"/>
              <a:ext cx="87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Application</a:t>
              </a:r>
            </a:p>
          </p:txBody>
        </p:sp>
        <p:sp>
          <p:nvSpPr>
            <p:cNvPr id="23571" name="Line 17">
              <a:extLst>
                <a:ext uri="{FF2B5EF4-FFF2-40B4-BE49-F238E27FC236}">
                  <a16:creationId xmlns:a16="http://schemas.microsoft.com/office/drawing/2014/main" id="{B826B2C5-B513-4930-B2E7-E9B61E0AD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4" y="1054"/>
              <a:ext cx="0" cy="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18">
              <a:extLst>
                <a:ext uri="{FF2B5EF4-FFF2-40B4-BE49-F238E27FC236}">
                  <a16:creationId xmlns:a16="http://schemas.microsoft.com/office/drawing/2014/main" id="{BBF2F216-1D64-40C1-9927-30E885DEB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" y="1063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19">
              <a:extLst>
                <a:ext uri="{FF2B5EF4-FFF2-40B4-BE49-F238E27FC236}">
                  <a16:creationId xmlns:a16="http://schemas.microsoft.com/office/drawing/2014/main" id="{951809A9-CC15-4928-B34F-1C69DC0BC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1063"/>
              <a:ext cx="0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Rectangle 20">
              <a:extLst>
                <a:ext uri="{FF2B5EF4-FFF2-40B4-BE49-F238E27FC236}">
                  <a16:creationId xmlns:a16="http://schemas.microsoft.com/office/drawing/2014/main" id="{5F7BC76A-7B65-409C-B909-F49A254CA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351"/>
              <a:ext cx="104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Digital Design</a:t>
              </a:r>
            </a:p>
          </p:txBody>
        </p:sp>
        <p:sp>
          <p:nvSpPr>
            <p:cNvPr id="23575" name="Rectangle 21">
              <a:extLst>
                <a:ext uri="{FF2B5EF4-FFF2-40B4-BE49-F238E27FC236}">
                  <a16:creationId xmlns:a16="http://schemas.microsoft.com/office/drawing/2014/main" id="{2FBF5428-EE97-4FDC-B510-A3870DC52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303"/>
              <a:ext cx="1672" cy="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23576" name="Rectangle 22">
              <a:extLst>
                <a:ext uri="{FF2B5EF4-FFF2-40B4-BE49-F238E27FC236}">
                  <a16:creationId xmlns:a16="http://schemas.microsoft.com/office/drawing/2014/main" id="{9F849F39-EF11-48C8-A959-3BF35B7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2605"/>
              <a:ext cx="106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Circuit Design</a:t>
              </a:r>
            </a:p>
          </p:txBody>
        </p:sp>
        <p:sp>
          <p:nvSpPr>
            <p:cNvPr id="23577" name="Rectangle 23">
              <a:extLst>
                <a:ext uri="{FF2B5EF4-FFF2-40B4-BE49-F238E27FC236}">
                  <a16:creationId xmlns:a16="http://schemas.microsoft.com/office/drawing/2014/main" id="{BE961723-68D4-40F5-A068-37F5B7791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2539"/>
              <a:ext cx="1416" cy="2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23578" name="Rectangle 25" descr="50%">
              <a:extLst>
                <a:ext uri="{FF2B5EF4-FFF2-40B4-BE49-F238E27FC236}">
                  <a16:creationId xmlns:a16="http://schemas.microsoft.com/office/drawing/2014/main" id="{5BA62C39-9620-42BB-A3E8-96A1D20E9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1928"/>
              <a:ext cx="2472" cy="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23579" name="Rectangle 26">
              <a:extLst>
                <a:ext uri="{FF2B5EF4-FFF2-40B4-BE49-F238E27FC236}">
                  <a16:creationId xmlns:a16="http://schemas.microsoft.com/office/drawing/2014/main" id="{BE9BFB9F-F6D0-4478-8439-25E2CB39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1818"/>
              <a:ext cx="108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Instruction Set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 Architecture</a:t>
              </a:r>
            </a:p>
          </p:txBody>
        </p:sp>
        <p:sp>
          <p:nvSpPr>
            <p:cNvPr id="23580" name="Rectangle 37">
              <a:extLst>
                <a:ext uri="{FF2B5EF4-FFF2-40B4-BE49-F238E27FC236}">
                  <a16:creationId xmlns:a16="http://schemas.microsoft.com/office/drawing/2014/main" id="{2403F109-D2ED-4968-8BF2-299D8CC22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063"/>
              <a:ext cx="32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MM</a:t>
              </a:r>
            </a:p>
          </p:txBody>
        </p:sp>
        <p:sp>
          <p:nvSpPr>
            <p:cNvPr id="23581" name="Line 38">
              <a:extLst>
                <a:ext uri="{FF2B5EF4-FFF2-40B4-BE49-F238E27FC236}">
                  <a16:creationId xmlns:a16="http://schemas.microsoft.com/office/drawing/2014/main" id="{924BFC27-3FA8-47AB-A7F5-5DE406485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2040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Oval 1029">
              <a:extLst>
                <a:ext uri="{FF2B5EF4-FFF2-40B4-BE49-F238E27FC236}">
                  <a16:creationId xmlns:a16="http://schemas.microsoft.com/office/drawing/2014/main" id="{4E646F3D-DA83-4CB2-9086-054CC9D7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" y="1706"/>
              <a:ext cx="4253" cy="677"/>
            </a:xfrm>
            <a:prstGeom prst="ellipse">
              <a:avLst/>
            </a:prstGeom>
            <a:solidFill>
              <a:schemeClr val="hlink">
                <a:alpha val="7843"/>
              </a:schemeClr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23583" name="Rectangle 1031">
              <a:extLst>
                <a:ext uri="{FF2B5EF4-FFF2-40B4-BE49-F238E27FC236}">
                  <a16:creationId xmlns:a16="http://schemas.microsoft.com/office/drawing/2014/main" id="{50246935-AEFC-4960-BDD8-7F0FCCB1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1708"/>
              <a:ext cx="86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Assembler</a:t>
              </a:r>
            </a:p>
          </p:txBody>
        </p:sp>
        <p:sp>
          <p:nvSpPr>
            <p:cNvPr id="23584" name="Rectangle 1032">
              <a:extLst>
                <a:ext uri="{FF2B5EF4-FFF2-40B4-BE49-F238E27FC236}">
                  <a16:creationId xmlns:a16="http://schemas.microsoft.com/office/drawing/2014/main" id="{6FC07F65-BF23-4CB6-B996-DD9C384B6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731"/>
              <a:ext cx="883" cy="1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E0E73FE-EDA0-4051-B9A1-448BAE0ED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9212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latin typeface="Arial Black" panose="020B0A04020102020204" pitchFamily="34" charset="0"/>
              </a:rPr>
              <a:t>补充说明：指令集体系结构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530B765-F403-44E1-A7D4-EC7F535A6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925" y="1122365"/>
            <a:ext cx="8370888" cy="2520950"/>
          </a:xfrm>
        </p:spPr>
        <p:txBody>
          <a:bodyPr/>
          <a:lstStyle/>
          <a:p>
            <a:r>
              <a:rPr lang="en-US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Instruction Set Architecture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）位于软件和硬件之间</a:t>
            </a:r>
          </a:p>
          <a:p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硬件的功能通过</a:t>
            </a:r>
            <a:r>
              <a:rPr lang="en-US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提供出来</a:t>
            </a:r>
          </a:p>
          <a:p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软件通过</a:t>
            </a:r>
            <a:r>
              <a:rPr lang="en-US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规定的</a:t>
            </a:r>
            <a:r>
              <a:rPr lang="en-US" altLang="zh-CN" sz="23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3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23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使用硬件</a:t>
            </a:r>
          </a:p>
        </p:txBody>
      </p:sp>
      <p:sp>
        <p:nvSpPr>
          <p:cNvPr id="602144" name="Rectangle 32">
            <a:extLst>
              <a:ext uri="{FF2B5EF4-FFF2-40B4-BE49-F238E27FC236}">
                <a16:creationId xmlns:a16="http://schemas.microsoft.com/office/drawing/2014/main" id="{AA3DA64B-C434-416E-A29C-F8C2BED6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2405590"/>
            <a:ext cx="8802688" cy="4408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规定了：</a:t>
            </a:r>
          </a:p>
          <a:p>
            <a:pPr lvl="1"/>
            <a:r>
              <a:rPr lang="zh-CN" altLang="en-US" dirty="0">
                <a:ea typeface="微软雅黑" panose="020B0503020204020204" pitchFamily="34" charset="-122"/>
              </a:rPr>
              <a:t>可执行的指令的集合，包括</a:t>
            </a:r>
            <a:r>
              <a:rPr lang="zh-CN" altLang="en-US" dirty="0">
                <a:solidFill>
                  <a:srgbClr val="CC3300"/>
                </a:solidFill>
                <a:ea typeface="微软雅黑" panose="020B0503020204020204" pitchFamily="34" charset="-122"/>
              </a:rPr>
              <a:t>指令格式</a:t>
            </a:r>
            <a:r>
              <a:rPr lang="zh-CN" altLang="en-US" dirty="0"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C3300"/>
                </a:solidFill>
                <a:ea typeface="微软雅黑" panose="020B0503020204020204" pitchFamily="34" charset="-122"/>
              </a:rPr>
              <a:t>操作种类</a:t>
            </a:r>
            <a:r>
              <a:rPr lang="zh-CN" altLang="en-US" dirty="0">
                <a:ea typeface="微软雅黑" panose="020B0503020204020204" pitchFamily="34" charset="-122"/>
              </a:rPr>
              <a:t>以及每种操作对应的操作数的相应规定；</a:t>
            </a:r>
          </a:p>
          <a:p>
            <a:pPr lvl="1"/>
            <a:r>
              <a:rPr lang="zh-CN" altLang="en-US" dirty="0">
                <a:ea typeface="微软雅黑" panose="020B0503020204020204" pitchFamily="34" charset="-122"/>
              </a:rPr>
              <a:t>指令可以接受的</a:t>
            </a:r>
            <a:r>
              <a:rPr lang="zh-CN" altLang="en-US" dirty="0">
                <a:solidFill>
                  <a:srgbClr val="CC3300"/>
                </a:solidFill>
                <a:ea typeface="微软雅黑" panose="020B0503020204020204" pitchFamily="34" charset="-122"/>
              </a:rPr>
              <a:t>操作数的类型</a:t>
            </a:r>
            <a:r>
              <a:rPr lang="zh-CN" altLang="en-US" dirty="0">
                <a:ea typeface="微软雅黑" panose="020B0503020204020204" pitchFamily="34" charset="-122"/>
              </a:rPr>
              <a:t>；</a:t>
            </a:r>
          </a:p>
          <a:p>
            <a:pPr lvl="1"/>
            <a:r>
              <a:rPr lang="zh-CN" altLang="en-US" dirty="0">
                <a:ea typeface="微软雅黑" panose="020B0503020204020204" pitchFamily="34" charset="-122"/>
              </a:rPr>
              <a:t>操作数所能存放的寄存器组的结构，包括每个</a:t>
            </a:r>
            <a:r>
              <a:rPr lang="zh-CN" altLang="en-US" dirty="0">
                <a:solidFill>
                  <a:srgbClr val="CC3300"/>
                </a:solidFill>
                <a:ea typeface="微软雅黑" panose="020B0503020204020204" pitchFamily="34" charset="-122"/>
              </a:rPr>
              <a:t>寄存器的名称、编号、长度和用途</a:t>
            </a:r>
            <a:r>
              <a:rPr lang="zh-CN" altLang="en-US" dirty="0">
                <a:ea typeface="微软雅黑" panose="020B0503020204020204" pitchFamily="34" charset="-122"/>
              </a:rPr>
              <a:t>；</a:t>
            </a:r>
          </a:p>
          <a:p>
            <a:pPr lvl="1"/>
            <a:r>
              <a:rPr lang="zh-CN" altLang="en-US" dirty="0">
                <a:ea typeface="微软雅黑" panose="020B0503020204020204" pitchFamily="34" charset="-122"/>
              </a:rPr>
              <a:t>操作数所能存放的</a:t>
            </a:r>
            <a:r>
              <a:rPr lang="zh-CN" altLang="en-US" dirty="0">
                <a:solidFill>
                  <a:srgbClr val="CC3300"/>
                </a:solidFill>
                <a:ea typeface="微软雅黑" panose="020B0503020204020204" pitchFamily="34" charset="-122"/>
              </a:rPr>
              <a:t>存储空间的大小和编址方式</a:t>
            </a:r>
            <a:r>
              <a:rPr lang="zh-CN" altLang="en-US" dirty="0">
                <a:ea typeface="微软雅黑" panose="020B0503020204020204" pitchFamily="34" charset="-122"/>
              </a:rPr>
              <a:t>；</a:t>
            </a:r>
          </a:p>
          <a:p>
            <a:pPr lvl="1"/>
            <a:r>
              <a:rPr lang="zh-CN" altLang="en-US" dirty="0">
                <a:ea typeface="微软雅黑" panose="020B0503020204020204" pitchFamily="34" charset="-122"/>
              </a:rPr>
              <a:t>操作数在存储空间存放时按照</a:t>
            </a:r>
            <a:r>
              <a:rPr lang="zh-CN" altLang="en-US" dirty="0">
                <a:solidFill>
                  <a:srgbClr val="CC3300"/>
                </a:solidFill>
                <a:ea typeface="微软雅黑" panose="020B0503020204020204" pitchFamily="34" charset="-122"/>
              </a:rPr>
              <a:t>大端还是小端方式存放</a:t>
            </a:r>
            <a:r>
              <a:rPr lang="zh-CN" altLang="en-US" dirty="0">
                <a:ea typeface="微软雅黑" panose="020B0503020204020204" pitchFamily="34" charset="-122"/>
              </a:rPr>
              <a:t>；</a:t>
            </a:r>
          </a:p>
          <a:p>
            <a:pPr lvl="1"/>
            <a:r>
              <a:rPr lang="zh-CN" altLang="en-US" dirty="0">
                <a:ea typeface="微软雅黑" panose="020B0503020204020204" pitchFamily="34" charset="-122"/>
              </a:rPr>
              <a:t>指令获取操作数的方式，即</a:t>
            </a:r>
            <a:r>
              <a:rPr lang="zh-CN" altLang="en-US" dirty="0">
                <a:solidFill>
                  <a:srgbClr val="CC3300"/>
                </a:solidFill>
                <a:ea typeface="微软雅黑" panose="020B0503020204020204" pitchFamily="34" charset="-122"/>
              </a:rPr>
              <a:t>寻址方式</a:t>
            </a:r>
            <a:r>
              <a:rPr lang="zh-CN" altLang="en-US" dirty="0">
                <a:ea typeface="微软雅黑" panose="020B0503020204020204" pitchFamily="34" charset="-122"/>
              </a:rPr>
              <a:t>；</a:t>
            </a:r>
          </a:p>
          <a:p>
            <a:pPr lvl="1"/>
            <a:r>
              <a:rPr lang="zh-CN" altLang="en-US" dirty="0">
                <a:ea typeface="微软雅黑" panose="020B0503020204020204" pitchFamily="34" charset="-122"/>
              </a:rPr>
              <a:t>指令执行过程的控制方式，包括</a:t>
            </a:r>
            <a:r>
              <a:rPr lang="zh-CN" altLang="en-US" dirty="0">
                <a:solidFill>
                  <a:srgbClr val="CC3300"/>
                </a:solidFill>
                <a:ea typeface="微软雅黑" panose="020B0503020204020204" pitchFamily="34" charset="-122"/>
              </a:rPr>
              <a:t>程序计数器</a:t>
            </a:r>
            <a:r>
              <a:rPr lang="zh-CN" altLang="en-US" dirty="0"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C3300"/>
                </a:solidFill>
                <a:ea typeface="微软雅黑" panose="020B0503020204020204" pitchFamily="34" charset="-122"/>
              </a:rPr>
              <a:t>条件码定义</a:t>
            </a:r>
            <a:r>
              <a:rPr lang="zh-CN" altLang="en-US" dirty="0">
                <a:ea typeface="微软雅黑" panose="020B0503020204020204" pitchFamily="34" charset="-122"/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语言，汇编语言和机器语言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C, assembly and machine code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8214" y="3254984"/>
            <a:ext cx="3638558" cy="3051357"/>
          </a:xfrm>
        </p:spPr>
        <p:txBody>
          <a:bodyPr tIns="72000" bIns="72000" numCol="1">
            <a:normAutofit lnSpcReduction="10000"/>
          </a:bodyPr>
          <a:lstStyle/>
          <a:p>
            <a:pPr>
              <a:lnSpc>
                <a:spcPct val="120000"/>
              </a:lnSpc>
              <a:tabLst>
                <a:tab pos="2349500" algn="l"/>
              </a:tabLst>
            </a:pPr>
            <a:r>
              <a:rPr lang="en-US" altLang="zh-CN" sz="1500" b="1" dirty="0">
                <a:solidFill>
                  <a:srgbClr val="FF0000"/>
                </a:solidFill>
              </a:rPr>
              <a:t>PC</a:t>
            </a:r>
            <a:r>
              <a:rPr lang="zh-CN" altLang="en-US" sz="1500" b="1" dirty="0">
                <a:solidFill>
                  <a:srgbClr val="FF0000"/>
                </a:solidFill>
              </a:rPr>
              <a:t>：程序计数器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 marL="284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PC: Program counter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300" dirty="0"/>
              <a:t>存储下一条将要执行的指令的地址</a:t>
            </a:r>
            <a:endParaRPr lang="en-US" altLang="zh-CN" sz="1300" dirty="0"/>
          </a:p>
          <a:p>
            <a:pPr marL="741600" lvl="1" indent="0">
              <a:lnSpc>
                <a:spcPct val="120000"/>
              </a:lnSpc>
              <a:buNone/>
              <a:tabLst>
                <a:tab pos="2349500" algn="l"/>
              </a:tabLst>
            </a:pPr>
            <a:r>
              <a:rPr lang="en-US" altLang="zh-CN" sz="1300" dirty="0"/>
              <a:t>Address of next instruction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300" b="1" dirty="0">
                <a:solidFill>
                  <a:srgbClr val="FF0000"/>
                </a:solidFill>
              </a:rPr>
              <a:t>在</a:t>
            </a:r>
            <a:r>
              <a:rPr lang="en-US" altLang="zh-CN" sz="1300" b="1" dirty="0">
                <a:solidFill>
                  <a:srgbClr val="FF0000"/>
                </a:solidFill>
              </a:rPr>
              <a:t>x86-64</a:t>
            </a:r>
            <a:r>
              <a:rPr lang="zh-CN" altLang="en-US" sz="1300" b="1" dirty="0">
                <a:solidFill>
                  <a:srgbClr val="FF0000"/>
                </a:solidFill>
              </a:rPr>
              <a:t>中的名称为 </a:t>
            </a:r>
            <a:r>
              <a:rPr lang="en-US" altLang="zh-CN" sz="1300" b="1" dirty="0">
                <a:solidFill>
                  <a:srgbClr val="FF0000"/>
                </a:solidFill>
              </a:rPr>
              <a:t>RIP</a:t>
            </a:r>
          </a:p>
          <a:p>
            <a:pPr marL="741600" lvl="1" indent="0">
              <a:lnSpc>
                <a:spcPct val="120000"/>
              </a:lnSpc>
              <a:buNone/>
              <a:tabLst>
                <a:tab pos="2349500" algn="l"/>
              </a:tabLst>
            </a:pPr>
            <a:r>
              <a:rPr lang="en-US" altLang="zh-CN" sz="1300" dirty="0"/>
              <a:t>Called “RIP” (x86-64)</a:t>
            </a:r>
            <a:endParaRPr lang="en-US" altLang="zh-CN" sz="1500" dirty="0"/>
          </a:p>
          <a:p>
            <a:pPr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500" dirty="0"/>
              <a:t>寄存器文件</a:t>
            </a:r>
            <a:endParaRPr lang="en-US" altLang="zh-CN" sz="1500" dirty="0"/>
          </a:p>
          <a:p>
            <a:pPr marL="2844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Register file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300" dirty="0"/>
              <a:t>程序的数据会频繁地使用它来存储</a:t>
            </a:r>
            <a:endParaRPr lang="en-US" altLang="zh-CN" sz="1300" dirty="0"/>
          </a:p>
          <a:p>
            <a:pPr marL="741600" lvl="1" indent="0">
              <a:lnSpc>
                <a:spcPct val="120000"/>
              </a:lnSpc>
              <a:buNone/>
              <a:tabLst>
                <a:tab pos="2349500" algn="l"/>
              </a:tabLst>
            </a:pPr>
            <a:r>
              <a:rPr lang="en-US" altLang="zh-CN" sz="1300" dirty="0"/>
              <a:t>Heavily used program data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57644" y="395915"/>
            <a:ext cx="5351929" cy="509588"/>
          </a:xfrm>
        </p:spPr>
        <p:txBody>
          <a:bodyPr>
            <a:noAutofit/>
          </a:bodyPr>
          <a:lstStyle/>
          <a:p>
            <a:pPr algn="ctr"/>
            <a:r>
              <a:rPr lang="zh-CN" altLang="en-US" sz="2500" b="1" dirty="0">
                <a:latin typeface="+mn-ea"/>
                <a:ea typeface="+mn-ea"/>
              </a:rPr>
              <a:t>汇编语言</a:t>
            </a:r>
            <a:r>
              <a:rPr lang="en-US" altLang="zh-CN" sz="2500" b="1" dirty="0">
                <a:latin typeface="+mn-ea"/>
                <a:ea typeface="+mn-ea"/>
              </a:rPr>
              <a:t>/</a:t>
            </a:r>
            <a:r>
              <a:rPr lang="zh-CN" altLang="en-US" sz="2500" b="1" dirty="0">
                <a:latin typeface="+mn-ea"/>
                <a:ea typeface="+mn-ea"/>
              </a:rPr>
              <a:t>机器语言视角下的计算机</a:t>
            </a:r>
            <a:br>
              <a:rPr lang="en-US" altLang="zh-CN" sz="2500" b="1" dirty="0">
                <a:latin typeface="+mn-ea"/>
                <a:ea typeface="+mn-ea"/>
              </a:rPr>
            </a:br>
            <a:r>
              <a:rPr lang="en-US" altLang="zh-CN" sz="2500" b="1" dirty="0">
                <a:latin typeface="+mn-ea"/>
                <a:ea typeface="+mn-ea"/>
              </a:rPr>
              <a:t>Assembly/Machine Code View</a:t>
            </a:r>
            <a:endParaRPr lang="zh-CN" altLang="en-US" sz="2500" b="1" dirty="0">
              <a:latin typeface="+mn-ea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A66EBCC-023B-465B-94E9-612CEC9041E2}"/>
              </a:ext>
            </a:extLst>
          </p:cNvPr>
          <p:cNvGrpSpPr/>
          <p:nvPr/>
        </p:nvGrpSpPr>
        <p:grpSpPr>
          <a:xfrm>
            <a:off x="5536121" y="1286541"/>
            <a:ext cx="5088020" cy="1676734"/>
            <a:chOff x="3043382" y="1871914"/>
            <a:chExt cx="6705600" cy="2209800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F22CE39-CB5C-4983-B610-EACC80545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382" y="1871914"/>
              <a:ext cx="3200400" cy="2209800"/>
            </a:xfrm>
            <a:prstGeom prst="rect">
              <a:avLst/>
            </a:prstGeom>
            <a:solidFill>
              <a:srgbClr val="EFBFB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CPU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F438ECE8-4B71-4BEB-87A3-DC2901B03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282" y="2786314"/>
              <a:ext cx="533400" cy="45720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PC</a:t>
              </a: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8890831-7DD8-4CE1-99E5-10D7724A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782" y="2176714"/>
              <a:ext cx="1676400" cy="76200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Registers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E9F5017-739D-4887-A6DF-67FF3A42F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382" y="1871914"/>
              <a:ext cx="1752600" cy="2209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Memory</a:t>
              </a: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235A3C57-C0FA-4EE0-90C7-604F052A9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1180" y="2535216"/>
              <a:ext cx="1143000" cy="10918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Code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Data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D2108EA-DC25-4702-98E8-48B593852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3782" y="2506914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CBF11FC4-9DF0-40B5-952C-C2314500F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3782" y="3040314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5F746194-3964-4099-BAAD-ACD6ED4E2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3782" y="3573714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ffectLst/>
          </p:spPr>
          <p:txBody>
            <a:bodyPr wrap="none" anchor="ctr"/>
            <a:lstStyle/>
            <a:p>
              <a:endParaRPr lang="en-US" sz="1400" dirty="0">
                <a:latin typeface="Calibri" pitchFamily="34" charset="0"/>
              </a:endParaRP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16946459-D43E-4DC1-9B75-66BF13CCD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3782" y="2100515"/>
              <a:ext cx="1752599" cy="4428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Addresses</a:t>
              </a:r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35D49D95-F084-4CD1-8F43-CAD4E6FA9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3782" y="2659315"/>
              <a:ext cx="1752599" cy="4428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F1CE8222-E4BD-4A39-AEC9-BE1FD8064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3782" y="3192716"/>
              <a:ext cx="1676400" cy="4428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Instructions</a:t>
              </a: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A5A7BE82-72FD-4BE4-A3F8-3AEE85DFF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582" y="3091114"/>
              <a:ext cx="1066800" cy="68580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Condition</a:t>
              </a:r>
            </a:p>
            <a:p>
              <a:pPr algn="ctr"/>
              <a:r>
                <a:rPr lang="en-US" sz="1400" dirty="0">
                  <a:latin typeface="Calibri" pitchFamily="34" charset="0"/>
                </a:rPr>
                <a:t>Codes</a:t>
              </a: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B0245FC-5E0F-4EC7-B72F-F69AA13F7E14}"/>
              </a:ext>
            </a:extLst>
          </p:cNvPr>
          <p:cNvCxnSpPr/>
          <p:nvPr/>
        </p:nvCxnSpPr>
        <p:spPr>
          <a:xfrm>
            <a:off x="6750005" y="914468"/>
            <a:ext cx="4810641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75EA"/>
                </a:gs>
                <a:gs pos="100000">
                  <a:srgbClr val="0075E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BC5B519-D1F0-4074-BACE-8B5CE9F71870}"/>
              </a:ext>
            </a:extLst>
          </p:cNvPr>
          <p:cNvSpPr/>
          <p:nvPr/>
        </p:nvSpPr>
        <p:spPr>
          <a:xfrm>
            <a:off x="1672689" y="1842105"/>
            <a:ext cx="2990402" cy="7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/>
              <a:t>程序员可见的状态</a:t>
            </a:r>
            <a:endParaRPr lang="en-US" altLang="zh-CN" b="1" dirty="0"/>
          </a:p>
          <a:p>
            <a:pPr algn="ctr">
              <a:lnSpc>
                <a:spcPct val="120000"/>
              </a:lnSpc>
            </a:pPr>
            <a:r>
              <a:rPr lang="en-US" altLang="zh-CN" b="1" dirty="0"/>
              <a:t>Programmer-Visible State </a:t>
            </a:r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C1AB554F-D9E5-48BF-9B11-6A3E69BE469C}"/>
              </a:ext>
            </a:extLst>
          </p:cNvPr>
          <p:cNvSpPr txBox="1">
            <a:spLocks/>
          </p:cNvSpPr>
          <p:nvPr/>
        </p:nvSpPr>
        <p:spPr>
          <a:xfrm>
            <a:off x="4263895" y="3224405"/>
            <a:ext cx="3638557" cy="308193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72000" numCol="1" rtlCol="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500" dirty="0"/>
              <a:t>条件码</a:t>
            </a:r>
          </a:p>
          <a:p>
            <a:pPr marL="28440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</a:tabLst>
            </a:pPr>
            <a:r>
              <a:rPr lang="en-US" altLang="zh-CN" sz="1400" dirty="0"/>
              <a:t>Condition codes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300" dirty="0"/>
              <a:t>存储最近一次算术逻辑运算的状态信息</a:t>
            </a:r>
          </a:p>
          <a:p>
            <a:pPr marL="741600" lvl="1" indent="0">
              <a:lnSpc>
                <a:spcPct val="120000"/>
              </a:lnSpc>
              <a:buFont typeface="Wingdings" panose="05000000000000000000" pitchFamily="2" charset="2"/>
              <a:buNone/>
              <a:tabLst>
                <a:tab pos="2349500" algn="l"/>
              </a:tabLst>
            </a:pPr>
            <a:r>
              <a:rPr lang="en-US" altLang="zh-CN" sz="1300" dirty="0"/>
              <a:t>Store status information about most recent arithmetic or logical operation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300" dirty="0"/>
              <a:t>用于条件分支</a:t>
            </a:r>
          </a:p>
          <a:p>
            <a:pPr marL="741600" lvl="1" indent="0">
              <a:lnSpc>
                <a:spcPct val="120000"/>
              </a:lnSpc>
              <a:buFont typeface="Wingdings" panose="05000000000000000000" pitchFamily="2" charset="2"/>
              <a:buNone/>
              <a:tabLst>
                <a:tab pos="2349500" algn="l"/>
              </a:tabLst>
            </a:pPr>
            <a:r>
              <a:rPr lang="en-US" altLang="zh-CN" sz="1300" dirty="0"/>
              <a:t>Used for conditional branching</a:t>
            </a:r>
          </a:p>
          <a:p>
            <a:pPr marL="1198800" lvl="2" indent="0">
              <a:lnSpc>
                <a:spcPct val="120000"/>
              </a:lnSpc>
              <a:buFont typeface="Wingdings" panose="05000000000000000000" pitchFamily="2" charset="2"/>
              <a:buNone/>
              <a:tabLst>
                <a:tab pos="2349500" algn="l"/>
              </a:tabLst>
            </a:pPr>
            <a:endParaRPr lang="en-US" altLang="zh-CN" sz="1300" dirty="0"/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4438A307-45D8-4B5C-8C8A-42374C101033}"/>
              </a:ext>
            </a:extLst>
          </p:cNvPr>
          <p:cNvSpPr txBox="1">
            <a:spLocks/>
          </p:cNvSpPr>
          <p:nvPr/>
        </p:nvSpPr>
        <p:spPr>
          <a:xfrm>
            <a:off x="8116325" y="3254984"/>
            <a:ext cx="3465162" cy="305470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72000" numCol="1" rtlCol="0">
            <a:normAutofit/>
          </a:bodyPr>
          <a:lstStyle>
            <a:lvl1pPr marL="228600" indent="-2286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500" dirty="0"/>
              <a:t>存储器</a:t>
            </a:r>
          </a:p>
          <a:p>
            <a:pPr marL="28440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</a:tabLst>
            </a:pPr>
            <a:r>
              <a:rPr lang="en-US" altLang="zh-CN" sz="1500" dirty="0"/>
              <a:t>Memory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300" dirty="0"/>
              <a:t>基于</a:t>
            </a:r>
            <a:r>
              <a:rPr lang="zh-CN" altLang="en-US" sz="1300" b="1" dirty="0">
                <a:solidFill>
                  <a:srgbClr val="FF0000"/>
                </a:solidFill>
              </a:rPr>
              <a:t>字节寻址</a:t>
            </a:r>
            <a:r>
              <a:rPr lang="zh-CN" altLang="en-US" sz="1300" dirty="0"/>
              <a:t>的阵列</a:t>
            </a:r>
          </a:p>
          <a:p>
            <a:pPr marL="741600" lvl="1" indent="0">
              <a:lnSpc>
                <a:spcPct val="120000"/>
              </a:lnSpc>
              <a:buFont typeface="Wingdings" panose="05000000000000000000" pitchFamily="2" charset="2"/>
              <a:buNone/>
              <a:tabLst>
                <a:tab pos="2349500" algn="l"/>
              </a:tabLst>
            </a:pPr>
            <a:r>
              <a:rPr lang="en-US" altLang="zh-CN" sz="1300" dirty="0"/>
              <a:t>Byte addressable array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300" dirty="0"/>
              <a:t>存储程序和用户数据</a:t>
            </a:r>
          </a:p>
          <a:p>
            <a:pPr marL="741600" lvl="1" indent="0">
              <a:lnSpc>
                <a:spcPct val="120000"/>
              </a:lnSpc>
              <a:buFont typeface="Wingdings" panose="05000000000000000000" pitchFamily="2" charset="2"/>
              <a:buNone/>
              <a:tabLst>
                <a:tab pos="2349500" algn="l"/>
              </a:tabLst>
            </a:pPr>
            <a:r>
              <a:rPr lang="en-US" altLang="zh-CN" sz="1300" dirty="0"/>
              <a:t>Code and user data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300" dirty="0"/>
              <a:t>存储栈数据（以实现过程的支持）</a:t>
            </a:r>
          </a:p>
          <a:p>
            <a:pPr marL="741600" lvl="1" indent="0">
              <a:lnSpc>
                <a:spcPct val="120000"/>
              </a:lnSpc>
              <a:buFont typeface="Wingdings" panose="05000000000000000000" pitchFamily="2" charset="2"/>
              <a:buNone/>
              <a:tabLst>
                <a:tab pos="2349500" algn="l"/>
              </a:tabLst>
            </a:pPr>
            <a:r>
              <a:rPr lang="en-US" altLang="zh-CN" sz="1300" dirty="0"/>
              <a:t>Stack to support procedures</a:t>
            </a:r>
          </a:p>
          <a:p>
            <a:pPr marL="1198800" lvl="2" indent="0">
              <a:lnSpc>
                <a:spcPct val="120000"/>
              </a:lnSpc>
              <a:buFont typeface="Wingdings" panose="05000000000000000000" pitchFamily="2" charset="2"/>
              <a:buNone/>
              <a:tabLst>
                <a:tab pos="2349500" algn="l"/>
              </a:tabLst>
            </a:pP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44452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语言，汇编语言和机器语言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C, assembly and machine code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60332" y="2140069"/>
            <a:ext cx="5930115" cy="2732101"/>
          </a:xfrm>
        </p:spPr>
        <p:txBody>
          <a:bodyPr tIns="72000" bIns="72000" numCol="1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700" dirty="0"/>
              <a:t>代码文件：</a:t>
            </a:r>
            <a:r>
              <a:rPr lang="en-US" altLang="zh-CN" sz="1700" dirty="0"/>
              <a:t>p1.c  p2.c</a:t>
            </a:r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zh-CN" sz="1700" dirty="0"/>
              <a:t>Code in files  p1.c p2.c</a:t>
            </a:r>
          </a:p>
          <a:p>
            <a:pPr>
              <a:lnSpc>
                <a:spcPct val="120000"/>
              </a:lnSpc>
            </a:pPr>
            <a:r>
              <a:rPr lang="zh-CN" altLang="en-US" sz="1700" dirty="0"/>
              <a:t>编译命令：</a:t>
            </a:r>
            <a:r>
              <a:rPr lang="en-US" altLang="zh-CN" sz="1700" b="1" dirty="0" err="1"/>
              <a:t>gcc</a:t>
            </a:r>
            <a:r>
              <a:rPr lang="en-US" altLang="zh-CN" sz="1700" b="1" dirty="0"/>
              <a:t> –</a:t>
            </a:r>
            <a:r>
              <a:rPr lang="en-US" altLang="zh-CN" sz="1700" b="1" dirty="0" err="1"/>
              <a:t>Og</a:t>
            </a:r>
            <a:r>
              <a:rPr lang="en-US" altLang="zh-CN" sz="1700" b="1" dirty="0"/>
              <a:t> p1.c p2.c -o p</a:t>
            </a:r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/>
              <a:t>Compile with command:  </a:t>
            </a:r>
            <a:r>
              <a:rPr lang="en-US" altLang="zh-CN" sz="1700" b="1" dirty="0" err="1"/>
              <a:t>gcc</a:t>
            </a:r>
            <a:r>
              <a:rPr lang="en-US" altLang="zh-CN" sz="1700" b="1" dirty="0"/>
              <a:t> –</a:t>
            </a:r>
            <a:r>
              <a:rPr lang="en-US" altLang="zh-CN" sz="1700" b="1" dirty="0" err="1"/>
              <a:t>Og</a:t>
            </a:r>
            <a:r>
              <a:rPr lang="en-US" altLang="zh-CN" sz="1700" b="1" dirty="0"/>
              <a:t> p1.c p2.c -o p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500" dirty="0"/>
              <a:t>使用基本的编译优化选项 </a:t>
            </a:r>
            <a:r>
              <a:rPr lang="en-US" altLang="zh-CN" sz="1500" b="1" dirty="0"/>
              <a:t>–</a:t>
            </a:r>
            <a:r>
              <a:rPr lang="en-US" altLang="zh-CN" sz="1500" b="1" dirty="0" err="1"/>
              <a:t>Og</a:t>
            </a:r>
            <a:r>
              <a:rPr lang="en-US" altLang="zh-CN" sz="1500" b="1" dirty="0"/>
              <a:t> </a:t>
            </a:r>
            <a:r>
              <a:rPr lang="zh-CN" altLang="en-US" sz="1500" b="1" dirty="0"/>
              <a:t>（最新版本</a:t>
            </a:r>
            <a:r>
              <a:rPr lang="en-US" altLang="zh-CN" sz="1500" b="1" dirty="0"/>
              <a:t>GCC</a:t>
            </a:r>
            <a:r>
              <a:rPr lang="zh-CN" altLang="en-US" sz="1500" b="1" dirty="0"/>
              <a:t>支持）</a:t>
            </a:r>
            <a:endParaRPr lang="en-US" altLang="zh-CN" sz="1500" b="1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Use basic optimizations  </a:t>
            </a:r>
            <a:r>
              <a:rPr lang="en-US" altLang="zh-CN" sz="1400" b="1" dirty="0"/>
              <a:t>-</a:t>
            </a:r>
            <a:r>
              <a:rPr lang="en-US" altLang="zh-CN" sz="1400" b="1" dirty="0" err="1"/>
              <a:t>Og</a:t>
            </a:r>
            <a:r>
              <a:rPr lang="en-US" altLang="zh-CN" sz="1400" dirty="0"/>
              <a:t>  [New to recent versions of GCC]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500" dirty="0"/>
              <a:t>将编译结果写入文件 </a:t>
            </a:r>
            <a:r>
              <a:rPr lang="en-US" altLang="zh-CN" sz="1500" b="1" dirty="0"/>
              <a:t>p</a:t>
            </a:r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Put resulting binary in file </a:t>
            </a:r>
            <a:r>
              <a:rPr lang="en-US" altLang="zh-CN" sz="1400" b="1" dirty="0"/>
              <a:t>p</a:t>
            </a:r>
          </a:p>
          <a:p>
            <a:pPr marL="1198800" lvl="2" indent="0">
              <a:lnSpc>
                <a:spcPct val="120000"/>
              </a:lnSpc>
              <a:buNone/>
              <a:tabLst>
                <a:tab pos="2349500" algn="l"/>
              </a:tabLst>
            </a:pPr>
            <a:endParaRPr lang="en-US" altLang="zh-CN" sz="13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C</a:t>
            </a:r>
            <a:r>
              <a:rPr lang="zh-CN" altLang="en-US" dirty="0"/>
              <a:t>语言代码转换为机器语言</a:t>
            </a:r>
            <a:br>
              <a:rPr lang="en-US" altLang="zh-CN" dirty="0"/>
            </a:br>
            <a:r>
              <a:rPr lang="en-US" altLang="zh-CN" dirty="0"/>
              <a:t>Turning C into Object Code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FE73B0-C158-4138-B473-AF548845F816}"/>
              </a:ext>
            </a:extLst>
          </p:cNvPr>
          <p:cNvGrpSpPr/>
          <p:nvPr/>
        </p:nvGrpSpPr>
        <p:grpSpPr>
          <a:xfrm>
            <a:off x="586037" y="2861529"/>
            <a:ext cx="6870697" cy="2781363"/>
            <a:chOff x="828677" y="2514602"/>
            <a:chExt cx="8662455" cy="3900137"/>
          </a:xfrm>
        </p:grpSpPr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623FEDEA-A2FF-4AB7-AB4A-F37C80B6A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7" y="2514602"/>
              <a:ext cx="727074" cy="5142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text</a:t>
              </a:r>
            </a:p>
          </p:txBody>
        </p:sp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1E237E5B-FAAA-4FB3-8C57-82888FAB4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7" y="3655702"/>
              <a:ext cx="727074" cy="5142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text</a:t>
              </a:r>
            </a:p>
          </p:txBody>
        </p:sp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DD35F771-DF38-4D85-B50E-0560A0E41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77" y="4724402"/>
              <a:ext cx="1000125" cy="5142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binary</a:t>
              </a:r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4DE91135-D365-4F8F-A94F-CC0C1EF9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77" y="5867401"/>
              <a:ext cx="1000125" cy="5142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binary</a:t>
              </a: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CF6A558D-667F-4B1B-A76C-3194ADF2D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388" y="2977235"/>
              <a:ext cx="0" cy="6803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A99F160A-DA43-48F1-8A36-02F21B432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774" y="3124202"/>
              <a:ext cx="2501900" cy="4711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Compiler (</a:t>
              </a:r>
              <a:r>
                <a:rPr lang="en-US" sz="1600" dirty="0" err="1">
                  <a:latin typeface="Courier New" pitchFamily="49" charset="0"/>
                </a:rPr>
                <a:t>gcc</a:t>
              </a:r>
              <a:r>
                <a:rPr lang="en-US" sz="1600" dirty="0">
                  <a:latin typeface="Courier New" pitchFamily="49" charset="0"/>
                </a:rPr>
                <a:t> -S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54AA8978-288E-4880-BCEF-22AD02436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900" y="4191002"/>
              <a:ext cx="3048000" cy="4711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Assembler (</a:t>
              </a:r>
              <a:r>
                <a:rPr lang="en-US" sz="1600" dirty="0" err="1">
                  <a:latin typeface="Courier New" pitchFamily="49" charset="0"/>
                </a:rPr>
                <a:t>gcc</a:t>
              </a:r>
              <a:r>
                <a:rPr lang="en-US" sz="1600" dirty="0">
                  <a:latin typeface="Calibri" pitchFamily="34" charset="0"/>
                </a:rPr>
                <a:t> or </a:t>
              </a:r>
              <a:r>
                <a:rPr lang="en-US" sz="1600" dirty="0">
                  <a:latin typeface="Courier New" pitchFamily="49" charset="0"/>
                </a:rPr>
                <a:t>as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5FFB3EFC-051E-432F-9BBE-170DC575B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777" y="5334002"/>
              <a:ext cx="2638426" cy="4711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Linker (</a:t>
              </a:r>
              <a:r>
                <a:rPr lang="en-US" sz="1600" dirty="0" err="1">
                  <a:latin typeface="Courier New" pitchFamily="49" charset="0"/>
                </a:rPr>
                <a:t>gcc</a:t>
              </a:r>
              <a:r>
                <a:rPr lang="en-US" sz="1600" dirty="0">
                  <a:latin typeface="Calibri" pitchFamily="34" charset="0"/>
                </a:rPr>
                <a:t> or</a:t>
              </a:r>
              <a:r>
                <a:rPr lang="en-US" sz="1600" dirty="0">
                  <a:latin typeface="Courier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</a:rPr>
                <a:t>ld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204F1A46-B62F-4EDF-8F74-30FBF090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19" y="2579690"/>
              <a:ext cx="3748088" cy="471137"/>
            </a:xfrm>
            <a:prstGeom prst="rect">
              <a:avLst/>
            </a:prstGeom>
            <a:solidFill>
              <a:srgbClr val="F6F5B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C program (</a:t>
              </a:r>
              <a:r>
                <a:rPr lang="en-US" sz="1600" dirty="0">
                  <a:latin typeface="Courier New" pitchFamily="49" charset="0"/>
                </a:rPr>
                <a:t>p1.c p2.c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E6CA9F46-6B63-46B6-B9AB-2F2355BF5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19" y="3657602"/>
              <a:ext cx="3748088" cy="471137"/>
            </a:xfrm>
            <a:prstGeom prst="rect">
              <a:avLst/>
            </a:prstGeom>
            <a:solidFill>
              <a:srgbClr val="F6F5B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 err="1">
                  <a:latin typeface="Calibri" pitchFamily="34" charset="0"/>
                </a:rPr>
                <a:t>Asm</a:t>
              </a:r>
              <a:r>
                <a:rPr lang="en-US" sz="1600" dirty="0">
                  <a:latin typeface="Calibri" pitchFamily="34" charset="0"/>
                </a:rPr>
                <a:t> program (</a:t>
              </a:r>
              <a:r>
                <a:rPr lang="en-US" sz="1600" dirty="0">
                  <a:latin typeface="Courier New" pitchFamily="49" charset="0"/>
                </a:rPr>
                <a:t>p1.s p2.s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CE8BD3CA-1A26-49BC-AFB1-567B0D4DA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20" y="4800603"/>
              <a:ext cx="3748087" cy="4711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Object program (</a:t>
              </a:r>
              <a:r>
                <a:rPr lang="en-US" sz="1600" dirty="0">
                  <a:latin typeface="Courier New" pitchFamily="49" charset="0"/>
                </a:rPr>
                <a:t>p1.o p2.o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3E5F60F5-0E8F-41CB-946E-D16D9ECC3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19" y="5943602"/>
              <a:ext cx="3748088" cy="471137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Executable program (</a:t>
              </a:r>
              <a:r>
                <a:rPr lang="en-US" sz="1600" dirty="0">
                  <a:latin typeface="Courier New" pitchFamily="49" charset="0"/>
                </a:rPr>
                <a:t>p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33" name="Line 14">
              <a:extLst>
                <a:ext uri="{FF2B5EF4-FFF2-40B4-BE49-F238E27FC236}">
                  <a16:creationId xmlns:a16="http://schemas.microsoft.com/office/drawing/2014/main" id="{379BE883-E94E-4F87-B1A9-9912BA39C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388" y="4055147"/>
              <a:ext cx="0" cy="726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39931009-9EC3-4C1C-A500-ED67B6DB5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388" y="5198147"/>
              <a:ext cx="0" cy="726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D12F39FE-04EC-4E7F-875E-49F358A43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199" y="5941595"/>
              <a:ext cx="2360933" cy="4711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Static libraries (</a:t>
              </a:r>
              <a:r>
                <a:rPr lang="en-US" sz="1600" dirty="0">
                  <a:latin typeface="Courier New" pitchFamily="49" charset="0"/>
                </a:rPr>
                <a:t>.a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AE0DB1BD-D28E-4215-BFBC-7C417BB57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65814" y="6190670"/>
              <a:ext cx="1287579" cy="64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39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语言，汇编语言和机器语言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C, assembly and machine code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5158" y="4626894"/>
            <a:ext cx="4932659" cy="1645860"/>
          </a:xfrm>
        </p:spPr>
        <p:txBody>
          <a:bodyPr tIns="72000" bIns="72000" numCol="1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700" dirty="0"/>
              <a:t>使用下面的命令生成</a:t>
            </a:r>
            <a:endParaRPr lang="en-US" altLang="zh-CN" sz="17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zh-CN" sz="1700" dirty="0"/>
              <a:t>Obtain with command</a:t>
            </a:r>
          </a:p>
          <a:p>
            <a:pPr marL="34200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zh-CN" sz="1700" b="1" dirty="0"/>
              <a:t>gcc –Og –S sum.c</a:t>
            </a:r>
          </a:p>
          <a:p>
            <a:pPr>
              <a:lnSpc>
                <a:spcPct val="120000"/>
              </a:lnSpc>
            </a:pPr>
            <a:r>
              <a:rPr lang="zh-CN" altLang="en-US" sz="1700" dirty="0"/>
              <a:t>生成文件：</a:t>
            </a:r>
            <a:r>
              <a:rPr lang="en-US" altLang="zh-CN" sz="1700" b="1" dirty="0" err="1"/>
              <a:t>sum.s</a:t>
            </a:r>
            <a:endParaRPr lang="en-US" altLang="zh-CN" sz="1700" b="1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700" dirty="0"/>
              <a:t>Produces file </a:t>
            </a:r>
            <a:r>
              <a:rPr lang="en-US" altLang="zh-CN" sz="1700" b="1" dirty="0" err="1"/>
              <a:t>sum.s</a:t>
            </a:r>
            <a:endParaRPr lang="en-US" altLang="zh-CN" sz="13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81" y="1132489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C</a:t>
            </a:r>
            <a:r>
              <a:rPr lang="zh-CN" altLang="en-US" dirty="0"/>
              <a:t>语言代码编译为汇编代码</a:t>
            </a:r>
            <a:br>
              <a:rPr lang="en-US" altLang="zh-CN" dirty="0"/>
            </a:br>
            <a:r>
              <a:rPr lang="en-US" altLang="zh-CN" dirty="0"/>
              <a:t>Compiling Into Assembly</a:t>
            </a:r>
            <a:endParaRPr lang="zh-CN" altLang="en-US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F9628B53-B10B-44C8-A375-D67390627DA7}"/>
              </a:ext>
            </a:extLst>
          </p:cNvPr>
          <p:cNvSpPr txBox="1">
            <a:spLocks noChangeArrowheads="1"/>
          </p:cNvSpPr>
          <p:nvPr/>
        </p:nvSpPr>
        <p:spPr>
          <a:xfrm>
            <a:off x="1069181" y="1889264"/>
            <a:ext cx="2818389" cy="499028"/>
          </a:xfrm>
          <a:prstGeom prst="rect">
            <a:avLst/>
          </a:prstGeom>
          <a:noFill/>
          <a:ln/>
        </p:spPr>
        <p:txBody>
          <a:bodyPr vert="horz" lIns="90487" tIns="44450" rIns="90487" bIns="44450" rtlCol="0">
            <a:noAutofit/>
          </a:bodyPr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76"/>
              </a:spcBef>
              <a:buFont typeface="Arial" panose="020B0604020202020204" pitchFamily="34" charset="0"/>
              <a:buNone/>
            </a:pPr>
            <a:r>
              <a:rPr lang="en-US" altLang="zh-CN" sz="1600" b="1" dirty="0"/>
              <a:t>C</a:t>
            </a:r>
            <a:r>
              <a:rPr lang="zh-CN" altLang="en-US" sz="1600" b="1" dirty="0"/>
              <a:t>代码</a:t>
            </a:r>
            <a:endParaRPr lang="en-US" sz="1600" b="1" dirty="0"/>
          </a:p>
          <a:p>
            <a:pPr>
              <a:spcBef>
                <a:spcPts val="576"/>
              </a:spcBef>
              <a:buFont typeface="Arial" panose="020B0604020202020204" pitchFamily="34" charset="0"/>
              <a:buNone/>
            </a:pPr>
            <a:r>
              <a:rPr lang="en-US" sz="1600" b="1" dirty="0"/>
              <a:t>C Code (</a:t>
            </a:r>
            <a:r>
              <a:rPr lang="en-US" sz="1600" b="1" dirty="0" err="1"/>
              <a:t>sum.c</a:t>
            </a:r>
            <a:r>
              <a:rPr lang="en-US" sz="1600" b="1" dirty="0"/>
              <a:t>)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5302DB84-7B73-4F40-A800-FA7A4029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81" y="2506952"/>
            <a:ext cx="4808636" cy="184409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sumstore</a:t>
            </a:r>
            <a:r>
              <a:rPr lang="en-US" sz="1600" dirty="0">
                <a:latin typeface="Consolas" panose="020B0609020204030204" pitchFamily="49" charset="0"/>
              </a:rPr>
              <a:t>(long x, long y, long *</a:t>
            </a:r>
            <a:r>
              <a:rPr lang="en-US" sz="1600" dirty="0" err="1">
                <a:latin typeface="Consolas" panose="020B0609020204030204" pitchFamily="49" charset="0"/>
              </a:rPr>
              <a:t>dest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*</a:t>
            </a:r>
            <a:r>
              <a:rPr lang="en-US" sz="1600" dirty="0" err="1">
                <a:latin typeface="Consolas" panose="020B0609020204030204" pitchFamily="49" charset="0"/>
              </a:rPr>
              <a:t>dest</a:t>
            </a:r>
            <a:r>
              <a:rPr lang="en-US" sz="1600" dirty="0">
                <a:latin typeface="Consolas" panose="020B0609020204030204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5305A882-C9B1-4277-8483-32AF63E4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007" y="2506951"/>
            <a:ext cx="4195763" cy="184409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600" dirty="0" err="1">
                <a:latin typeface="Consolas" panose="020B0609020204030204" pitchFamily="49" charset="0"/>
              </a:rPr>
              <a:t>sumstore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pushq</a:t>
            </a:r>
            <a:r>
              <a:rPr lang="en-US" sz="1600" dirty="0">
                <a:latin typeface="Consolas" panose="020B0609020204030204" pitchFamily="49" charset="0"/>
              </a:rPr>
              <a:t>   %</a:t>
            </a:r>
            <a:r>
              <a:rPr lang="en-US" sz="1600" dirty="0" err="1">
                <a:latin typeface="Consolas" panose="020B0609020204030204" pitchFamily="49" charset="0"/>
              </a:rPr>
              <a:t>rbx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movq</a:t>
            </a:r>
            <a:r>
              <a:rPr lang="en-US" sz="1600" dirty="0">
                <a:latin typeface="Consolas" panose="020B0609020204030204" pitchFamily="49" charset="0"/>
              </a:rPr>
              <a:t>    %</a:t>
            </a:r>
            <a:r>
              <a:rPr lang="en-US" sz="1600" dirty="0" err="1">
                <a:latin typeface="Consolas" panose="020B0609020204030204" pitchFamily="49" charset="0"/>
              </a:rPr>
              <a:t>rdx</a:t>
            </a:r>
            <a:r>
              <a:rPr lang="en-US" sz="1600" dirty="0">
                <a:latin typeface="Consolas" panose="020B0609020204030204" pitchFamily="49" charset="0"/>
              </a:rPr>
              <a:t>, %</a:t>
            </a:r>
            <a:r>
              <a:rPr lang="en-US" sz="1600" dirty="0" err="1">
                <a:latin typeface="Consolas" panose="020B0609020204030204" pitchFamily="49" charset="0"/>
              </a:rPr>
              <a:t>rbx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movq</a:t>
            </a:r>
            <a:r>
              <a:rPr lang="en-US" sz="1600" dirty="0">
                <a:latin typeface="Consolas" panose="020B0609020204030204" pitchFamily="49" charset="0"/>
              </a:rPr>
              <a:t>    %</a:t>
            </a:r>
            <a:r>
              <a:rPr lang="en-US" sz="1600" dirty="0" err="1">
                <a:latin typeface="Consolas" panose="020B0609020204030204" pitchFamily="49" charset="0"/>
              </a:rPr>
              <a:t>rax</a:t>
            </a:r>
            <a:r>
              <a:rPr lang="en-US" sz="1600" dirty="0">
                <a:latin typeface="Consolas" panose="020B0609020204030204" pitchFamily="49" charset="0"/>
              </a:rPr>
              <a:t>, (%</a:t>
            </a:r>
            <a:r>
              <a:rPr lang="en-US" sz="1600" dirty="0" err="1">
                <a:latin typeface="Consolas" panose="020B0609020204030204" pitchFamily="49" charset="0"/>
              </a:rPr>
              <a:t>rbx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popq</a:t>
            </a:r>
            <a:r>
              <a:rPr lang="en-US" sz="1600" dirty="0">
                <a:latin typeface="Consolas" panose="020B0609020204030204" pitchFamily="49" charset="0"/>
              </a:rPr>
              <a:t>    %</a:t>
            </a:r>
            <a:r>
              <a:rPr lang="en-US" sz="1600" dirty="0" err="1">
                <a:latin typeface="Consolas" panose="020B0609020204030204" pitchFamily="49" charset="0"/>
              </a:rPr>
              <a:t>rbx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ret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E753A4AB-B8DD-44F9-A793-74B61738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007" y="1846754"/>
            <a:ext cx="4114800" cy="584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altLang="zh-CN" sz="1600" b="1" dirty="0">
                <a:latin typeface="Calibri" pitchFamily="34" charset="0"/>
              </a:rPr>
              <a:t>X86-64</a:t>
            </a:r>
            <a:r>
              <a:rPr lang="zh-CN" altLang="en-US" sz="1600" b="1" dirty="0">
                <a:latin typeface="Calibri" pitchFamily="34" charset="0"/>
              </a:rPr>
              <a:t>汇编</a:t>
            </a:r>
            <a:endParaRPr lang="en-US" sz="1600" b="1" dirty="0">
              <a:latin typeface="Calibri" pitchFamily="34" charset="0"/>
            </a:endParaRPr>
          </a:p>
          <a:p>
            <a:pPr marL="223838" indent="-223838" defTabSz="895350">
              <a:spcBef>
                <a:spcPct val="30000"/>
              </a:spcBef>
            </a:pPr>
            <a:r>
              <a:rPr lang="en-US" sz="1600" b="1" dirty="0">
                <a:latin typeface="Calibri" pitchFamily="34" charset="0"/>
              </a:rPr>
              <a:t>Generated x86-64 Assembly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5893A8-CC2A-4C6C-9950-D419BD351B16}"/>
              </a:ext>
            </a:extLst>
          </p:cNvPr>
          <p:cNvSpPr txBox="1"/>
          <p:nvPr/>
        </p:nvSpPr>
        <p:spPr>
          <a:xfrm>
            <a:off x="6096000" y="4656927"/>
            <a:ext cx="4784436" cy="161582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警告：由于编译选项的不同和</a:t>
            </a:r>
            <a:r>
              <a:rPr lang="en-US" altLang="zh-CN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版本的不同可能会得到不同的编译结果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: Will get very different results on other machines due to different versions of </a:t>
            </a:r>
            <a:r>
              <a:rPr lang="en-US" altLang="zh-CN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4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语言，汇编语言和机器语言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C, assembly and machine code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7972" y="1779150"/>
            <a:ext cx="10662699" cy="46560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/>
              <a:t>整数：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4</a:t>
            </a:r>
            <a:r>
              <a:rPr lang="zh-CN" altLang="en-US" sz="1600" dirty="0"/>
              <a:t>或</a:t>
            </a:r>
            <a:r>
              <a:rPr lang="en-US" altLang="zh-CN" sz="1600" dirty="0"/>
              <a:t>8</a:t>
            </a:r>
            <a:r>
              <a:rPr lang="zh-CN" altLang="en-US" sz="1600" dirty="0"/>
              <a:t>字节的</a:t>
            </a:r>
            <a:endParaRPr lang="en-US" altLang="zh-CN" sz="16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“Integer” data of 1, 2, 4, or 8 bytes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600" dirty="0"/>
              <a:t>数据的值</a:t>
            </a:r>
            <a:endParaRPr lang="en-US" altLang="zh-CN" sz="16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600" dirty="0"/>
              <a:t>Data values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600" dirty="0"/>
              <a:t>地址 （无类型的指针）</a:t>
            </a:r>
            <a:endParaRPr lang="en-US" altLang="zh-CN" sz="16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600" dirty="0"/>
              <a:t>Addresses (untyped pointers)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/>
              <a:t>浮点数：</a:t>
            </a: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8</a:t>
            </a:r>
            <a:r>
              <a:rPr lang="zh-CN" altLang="en-US" sz="1600" dirty="0"/>
              <a:t>或</a:t>
            </a:r>
            <a:r>
              <a:rPr lang="en-US" altLang="zh-CN" sz="1600" dirty="0"/>
              <a:t>10</a:t>
            </a:r>
            <a:r>
              <a:rPr lang="zh-CN" altLang="en-US" sz="1600" dirty="0"/>
              <a:t>字节</a:t>
            </a:r>
            <a:endParaRPr lang="en-US" altLang="zh-CN" sz="1600" dirty="0"/>
          </a:p>
          <a:p>
            <a:pPr marL="3420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/>
              <a:t>Floating point data of 4, 8, or 10 bytes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/>
              <a:t>代码：</a:t>
            </a:r>
            <a:r>
              <a:rPr lang="zh-CN" altLang="en-US" sz="1600" dirty="0"/>
              <a:t>指令的字节序列编码</a:t>
            </a:r>
            <a:endParaRPr lang="en-US" altLang="zh-CN" sz="1600" dirty="0"/>
          </a:p>
          <a:p>
            <a:pPr marL="3420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/>
              <a:t>Code: Byte sequences encoding series of instructions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没有聚合类型</a:t>
            </a:r>
            <a:r>
              <a:rPr lang="zh-CN" altLang="en-US" sz="1600" dirty="0"/>
              <a:t>，例如：数组或结构体</a:t>
            </a:r>
            <a:endParaRPr lang="en-US" altLang="zh-CN" sz="1600" dirty="0"/>
          </a:p>
          <a:p>
            <a:pPr marL="3420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/>
              <a:t>No aggregate types such as arrays or structures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600" dirty="0"/>
              <a:t>这些在汇编语言中都都表现为在内存中连续分配的字节</a:t>
            </a:r>
            <a:endParaRPr lang="en-US" altLang="zh-CN" sz="16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600" dirty="0"/>
              <a:t>Just contiguously allocated bytes in memory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122871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汇编语言的特征：数据类型</a:t>
            </a:r>
            <a:br>
              <a:rPr lang="en-US" altLang="zh-CN" dirty="0"/>
            </a:br>
            <a:r>
              <a:rPr lang="en-US" altLang="zh-CN" dirty="0"/>
              <a:t>Assembly Characteristics: 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39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语言，汇编语言和机器语言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C, assembly and machine code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0385" y="1773871"/>
            <a:ext cx="10178605" cy="38863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对寄存器或存储器数据执行</a:t>
            </a:r>
            <a:r>
              <a:rPr lang="zh-CN" altLang="en-US" b="1" dirty="0"/>
              <a:t>算术</a:t>
            </a:r>
            <a:r>
              <a:rPr lang="en-US" altLang="zh-CN" b="1" dirty="0"/>
              <a:t>/</a:t>
            </a:r>
            <a:r>
              <a:rPr lang="zh-CN" altLang="en-US" b="1" dirty="0"/>
              <a:t>逻辑运算 </a:t>
            </a:r>
            <a:r>
              <a:rPr lang="en-US" altLang="zh-CN" sz="1800" dirty="0"/>
              <a:t>Perform arithmetic function on register or memory data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在寄存器和存储器间</a:t>
            </a:r>
            <a:r>
              <a:rPr lang="zh-CN" altLang="en-US" b="1" dirty="0"/>
              <a:t>传输数据 </a:t>
            </a:r>
            <a:r>
              <a:rPr lang="en-US" altLang="zh-CN" sz="1800" dirty="0"/>
              <a:t>Transfer data between memory and register</a:t>
            </a:r>
            <a:endParaRPr lang="en-US" altLang="zh-CN" dirty="0"/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2000" dirty="0"/>
              <a:t>将数据从存储器加载至寄存器</a:t>
            </a:r>
            <a:r>
              <a:rPr lang="en-US" altLang="zh-CN" dirty="0"/>
              <a:t>Load data from memory into register</a:t>
            </a:r>
            <a:endParaRPr lang="en-US" altLang="zh-CN" sz="2000" dirty="0"/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2000" dirty="0"/>
              <a:t>将寄存器的数据存储至存储器</a:t>
            </a:r>
            <a:r>
              <a:rPr lang="en-US" altLang="zh-CN" dirty="0"/>
              <a:t>Store register data into memory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转移控制</a:t>
            </a:r>
            <a:r>
              <a:rPr lang="en-US" altLang="zh-CN" sz="1800" dirty="0"/>
              <a:t>Transfer control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2000" dirty="0"/>
              <a:t>无条件跳转 至</a:t>
            </a:r>
            <a:r>
              <a:rPr lang="en-US" altLang="zh-CN" sz="2000" dirty="0"/>
              <a:t>/</a:t>
            </a:r>
            <a:r>
              <a:rPr lang="zh-CN" altLang="en-US" sz="2000" dirty="0"/>
              <a:t>从 过程</a:t>
            </a:r>
            <a:r>
              <a:rPr lang="en-US" altLang="zh-CN" dirty="0"/>
              <a:t>Unconditional jumps to/from procedures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2000" dirty="0"/>
              <a:t>条件分支</a:t>
            </a:r>
            <a:r>
              <a:rPr lang="en-US" altLang="zh-CN" dirty="0"/>
              <a:t>Conditional branches</a:t>
            </a:r>
            <a:endParaRPr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109343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汇编语言的特征：操作</a:t>
            </a:r>
            <a:br>
              <a:rPr lang="en-US" altLang="zh-CN" dirty="0"/>
            </a:br>
            <a:r>
              <a:rPr lang="en-US" altLang="zh-CN" dirty="0"/>
              <a:t>Assembly Characteristics: Data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25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语言，汇编语言和机器语言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C, assembly and machine code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8185" y="1826959"/>
            <a:ext cx="7467618" cy="4244752"/>
          </a:xfrm>
        </p:spPr>
        <p:txBody>
          <a:bodyPr numCol="2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500" b="1" dirty="0"/>
              <a:t>汇编器</a:t>
            </a:r>
            <a:endParaRPr lang="en-US" altLang="zh-CN" sz="1500" b="1" dirty="0"/>
          </a:p>
          <a:p>
            <a:pPr marL="3420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/>
              <a:t>Assembler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b="1" dirty="0"/>
              <a:t>将 </a:t>
            </a:r>
            <a:r>
              <a:rPr lang="en-US" altLang="zh-CN" sz="1400" b="1" dirty="0"/>
              <a:t>.s </a:t>
            </a:r>
            <a:r>
              <a:rPr lang="zh-CN" altLang="en-US" sz="1400" b="1" dirty="0"/>
              <a:t>翻译为 </a:t>
            </a:r>
            <a:r>
              <a:rPr lang="en-US" altLang="zh-CN" sz="1400" b="1" dirty="0"/>
              <a:t>.o</a:t>
            </a:r>
          </a:p>
          <a:p>
            <a:pPr marL="741600" lvl="1" indent="0">
              <a:lnSpc>
                <a:spcPct val="13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Translates .s into .o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对每条指令进行二进制编码</a:t>
            </a:r>
            <a:endParaRPr lang="en-US" altLang="zh-CN" sz="1400" dirty="0"/>
          </a:p>
          <a:p>
            <a:pPr marL="741600" lvl="1" indent="0">
              <a:lnSpc>
                <a:spcPct val="13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Binary encoding of each instruction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几乎是完整的可执行代码</a:t>
            </a:r>
            <a:endParaRPr lang="en-US" altLang="zh-CN" sz="1400" dirty="0"/>
          </a:p>
          <a:p>
            <a:pPr marL="741600" lvl="1" indent="0">
              <a:lnSpc>
                <a:spcPct val="13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Nearly-complete image of executable code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缺少了不同文件的链接信息</a:t>
            </a:r>
            <a:endParaRPr lang="en-US" altLang="zh-CN" sz="1400" dirty="0"/>
          </a:p>
          <a:p>
            <a:pPr marL="741600" lvl="1" indent="0">
              <a:lnSpc>
                <a:spcPct val="13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Missing linkages between code in different files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500" dirty="0"/>
          </a:p>
          <a:p>
            <a:pPr>
              <a:lnSpc>
                <a:spcPct val="120000"/>
              </a:lnSpc>
            </a:pPr>
            <a:r>
              <a:rPr lang="zh-CN" altLang="en-US" sz="1500" b="1" dirty="0"/>
              <a:t>链接器</a:t>
            </a:r>
            <a:endParaRPr lang="en-US" altLang="zh-CN" sz="1500" b="1" dirty="0"/>
          </a:p>
          <a:p>
            <a:pPr marL="3420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/>
              <a:t>Linker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实现了不同文件间的引用</a:t>
            </a:r>
            <a:endParaRPr lang="en-US" altLang="zh-CN" sz="1400" dirty="0"/>
          </a:p>
          <a:p>
            <a:pPr marL="741600" lvl="1" indent="0">
              <a:lnSpc>
                <a:spcPct val="13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Resolves references between files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与静态链接库进行了结合</a:t>
            </a:r>
            <a:endParaRPr lang="en-US" altLang="zh-CN" sz="1400" dirty="0"/>
          </a:p>
          <a:p>
            <a:pPr marL="741600" lvl="1" indent="0">
              <a:lnSpc>
                <a:spcPct val="13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Combines with static run-time libraries</a:t>
            </a:r>
          </a:p>
          <a:p>
            <a:pPr lvl="2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200" dirty="0"/>
              <a:t>例如：代码中的 </a:t>
            </a:r>
            <a:r>
              <a:rPr lang="en-US" altLang="zh-CN" sz="1200" dirty="0"/>
              <a:t>malloc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printf</a:t>
            </a:r>
            <a:endParaRPr lang="en-US" altLang="zh-CN" sz="1200" dirty="0"/>
          </a:p>
          <a:p>
            <a:pPr marL="11988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200" dirty="0"/>
              <a:t>E.g., code for malloc, </a:t>
            </a:r>
            <a:r>
              <a:rPr lang="en-US" altLang="zh-CN" sz="1200" dirty="0" err="1"/>
              <a:t>printf</a:t>
            </a:r>
            <a:endParaRPr lang="en-US" altLang="zh-CN" sz="1200" dirty="0"/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某些库是需要动态链接的</a:t>
            </a:r>
            <a:endParaRPr lang="en-US" altLang="zh-CN" sz="1400" dirty="0"/>
          </a:p>
          <a:p>
            <a:pPr marL="741600" lvl="1" indent="0">
              <a:lnSpc>
                <a:spcPct val="13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Some libraries are dynamically linked</a:t>
            </a:r>
          </a:p>
          <a:p>
            <a:pPr lvl="2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200" dirty="0"/>
              <a:t>链接将出现在程序开始执行时</a:t>
            </a:r>
            <a:endParaRPr lang="en-US" altLang="zh-CN" sz="1200" dirty="0"/>
          </a:p>
          <a:p>
            <a:pPr marL="1198800" lvl="2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300" dirty="0"/>
              <a:t>Linking occurs when program begins execution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51" y="1043465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目标码</a:t>
            </a:r>
            <a:br>
              <a:rPr lang="en-US" altLang="zh-CN" dirty="0"/>
            </a:br>
            <a:r>
              <a:rPr lang="en-US" altLang="zh-CN" dirty="0"/>
              <a:t>Object Code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609D2B-EFF1-4391-9B81-0E80218E6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90" y="1553787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000" dirty="0" err="1">
                <a:latin typeface="Consolas" panose="020B0609020204030204" pitchFamily="49" charset="0"/>
              </a:rPr>
              <a:t>sumstore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480EF85-DAEC-48CC-8369-302220A32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90" y="1947244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   0xc3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67B23F11-69B3-4631-A44C-77A48D048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13" y="4260804"/>
            <a:ext cx="3716172" cy="19311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defTabSz="895350">
              <a:spcBef>
                <a:spcPct val="30000"/>
              </a:spcBef>
              <a:buFontTx/>
              <a:buChar char="•"/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14</a:t>
            </a:r>
            <a:r>
              <a:rPr lang="zh-CN" altLang="en-US" sz="1600" dirty="0">
                <a:solidFill>
                  <a:srgbClr val="C00000"/>
                </a:solidFill>
                <a:latin typeface="Calibri" pitchFamily="34" charset="0"/>
              </a:rPr>
              <a:t>个字节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  <a:p>
            <a:pPr marL="338138" lvl="1" defTabSz="895350">
              <a:spcBef>
                <a:spcPct val="30000"/>
              </a:spcBef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    Total of 14 bytes</a:t>
            </a:r>
          </a:p>
          <a:p>
            <a:pPr marL="560388" lvl="1" indent="-222250" defTabSz="895350">
              <a:spcBef>
                <a:spcPct val="30000"/>
              </a:spcBef>
              <a:buFontTx/>
              <a:buChar char="•"/>
            </a:pPr>
            <a:r>
              <a:rPr lang="zh-CN" altLang="en-US" sz="1600" dirty="0">
                <a:solidFill>
                  <a:srgbClr val="C00000"/>
                </a:solidFill>
                <a:latin typeface="Calibri" pitchFamily="34" charset="0"/>
              </a:rPr>
              <a:t>不等长指令，</a:t>
            </a:r>
            <a:r>
              <a:rPr lang="en-US" altLang="zh-CN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Calibri" pitchFamily="34" charset="0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Calibri" pitchFamily="34" charset="0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Calibri" pitchFamily="34" charset="0"/>
              </a:rPr>
              <a:t>或</a:t>
            </a:r>
            <a:r>
              <a:rPr lang="en-US" altLang="zh-CN" sz="1600" dirty="0">
                <a:solidFill>
                  <a:srgbClr val="C00000"/>
                </a:solidFill>
                <a:latin typeface="Calibri" pitchFamily="34" charset="0"/>
              </a:rPr>
              <a:t>5</a:t>
            </a:r>
            <a:r>
              <a:rPr lang="zh-CN" altLang="en-US" sz="1600" dirty="0">
                <a:solidFill>
                  <a:srgbClr val="C00000"/>
                </a:solidFill>
                <a:latin typeface="Calibri" pitchFamily="34" charset="0"/>
              </a:rPr>
              <a:t>个字节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  <a:p>
            <a:pPr marL="338138" lvl="1" defTabSz="895350">
              <a:spcBef>
                <a:spcPct val="30000"/>
              </a:spcBef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    Each instruction 1, 3, or 5 bytes</a:t>
            </a:r>
          </a:p>
          <a:p>
            <a:pPr marL="560388" lvl="1" indent="-222250" defTabSz="895350">
              <a:spcBef>
                <a:spcPct val="30000"/>
              </a:spcBef>
              <a:buFontTx/>
              <a:buChar char="•"/>
            </a:pPr>
            <a:r>
              <a:rPr lang="zh-CN" altLang="en-US" sz="1600" dirty="0">
                <a:solidFill>
                  <a:srgbClr val="C00000"/>
                </a:solidFill>
                <a:latin typeface="Calibri" pitchFamily="34" charset="0"/>
              </a:rPr>
              <a:t>起始地址 </a:t>
            </a:r>
            <a:r>
              <a:rPr lang="en-US" altLang="zh-CN" sz="1600" dirty="0">
                <a:solidFill>
                  <a:srgbClr val="C00000"/>
                </a:solidFill>
                <a:latin typeface="Calibri" pitchFamily="34" charset="0"/>
              </a:rPr>
              <a:t>0x0400595</a:t>
            </a:r>
            <a:endParaRPr lang="en-US" sz="1600" dirty="0">
              <a:solidFill>
                <a:srgbClr val="C00000"/>
              </a:solidFill>
              <a:latin typeface="Calibri" pitchFamily="34" charset="0"/>
            </a:endParaRPr>
          </a:p>
          <a:p>
            <a:pPr marL="338138" lvl="1" defTabSz="895350">
              <a:spcBef>
                <a:spcPct val="30000"/>
              </a:spcBef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    Starts at address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  <p:extLst>
      <p:ext uri="{BB962C8B-B14F-4D97-AF65-F5344CB8AC3E}">
        <p14:creationId xmlns:p14="http://schemas.microsoft.com/office/powerpoint/2010/main" val="3230304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语言，汇编语言和机器语言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C, assembly and machine code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86421" y="1754326"/>
            <a:ext cx="5712547" cy="4646100"/>
          </a:xfrm>
        </p:spPr>
        <p:txBody>
          <a:bodyPr tIns="36000" bIns="36000" numCol="1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1700" b="1" dirty="0"/>
              <a:t>C</a:t>
            </a:r>
            <a:r>
              <a:rPr lang="zh-CN" altLang="en-US" sz="1700" b="1" dirty="0"/>
              <a:t>代码（</a:t>
            </a:r>
            <a:r>
              <a:rPr lang="en-US" altLang="zh-CN" sz="1500" b="1" dirty="0"/>
              <a:t>C Code</a:t>
            </a:r>
            <a:r>
              <a:rPr lang="zh-CN" altLang="en-US" sz="1500" b="1" dirty="0"/>
              <a:t>）</a:t>
            </a:r>
            <a:endParaRPr lang="en-US" altLang="zh-CN" sz="1500" b="1" dirty="0"/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将 </a:t>
            </a:r>
            <a:r>
              <a:rPr lang="en-US" altLang="zh-CN" sz="1400" b="1" dirty="0"/>
              <a:t>t</a:t>
            </a:r>
            <a:r>
              <a:rPr lang="en-US" altLang="zh-CN" sz="1400" dirty="0"/>
              <a:t> </a:t>
            </a:r>
            <a:r>
              <a:rPr lang="zh-CN" altLang="en-US" sz="1400" dirty="0"/>
              <a:t>的值存储至 </a:t>
            </a:r>
            <a:r>
              <a:rPr lang="en-US" altLang="zh-CN" sz="1400" b="1" dirty="0" err="1"/>
              <a:t>dest</a:t>
            </a:r>
            <a:r>
              <a:rPr lang="en-US" altLang="zh-CN" sz="1400" b="1" dirty="0"/>
              <a:t> </a:t>
            </a:r>
            <a:r>
              <a:rPr lang="zh-CN" altLang="en-US" sz="1400" dirty="0"/>
              <a:t>指向的地址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Store value </a:t>
            </a:r>
            <a:r>
              <a:rPr lang="en-US" altLang="zh-CN" sz="1400" b="1" dirty="0"/>
              <a:t>t</a:t>
            </a:r>
            <a:r>
              <a:rPr lang="en-US" altLang="zh-CN" sz="1400" dirty="0"/>
              <a:t> where designated by </a:t>
            </a:r>
            <a:r>
              <a:rPr lang="en-US" altLang="zh-CN" sz="1400" b="1" dirty="0" err="1"/>
              <a:t>dest</a:t>
            </a:r>
            <a:endParaRPr lang="en-US" altLang="zh-CN" sz="1400" b="1" dirty="0"/>
          </a:p>
          <a:p>
            <a:pPr marL="342900" lvl="1" indent="-342900">
              <a:lnSpc>
                <a:spcPct val="120000"/>
              </a:lnSpc>
              <a:spcBef>
                <a:spcPts val="1000"/>
              </a:spcBef>
              <a:tabLst>
                <a:tab pos="2349500" algn="l"/>
              </a:tabLst>
            </a:pPr>
            <a:r>
              <a:rPr lang="zh-CN" altLang="en-US" sz="1700" b="1" dirty="0"/>
              <a:t>汇编（</a:t>
            </a:r>
            <a:r>
              <a:rPr lang="en-US" altLang="zh-CN" sz="1500" b="1" dirty="0"/>
              <a:t>Assembly</a:t>
            </a:r>
            <a:r>
              <a:rPr lang="zh-CN" altLang="en-US" sz="1500" b="1" dirty="0"/>
              <a:t>）</a:t>
            </a:r>
            <a:endParaRPr lang="en-US" altLang="zh-CN" sz="1500" b="1" dirty="0"/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将</a:t>
            </a:r>
            <a:r>
              <a:rPr lang="en-US" altLang="zh-CN" sz="1400" dirty="0"/>
              <a:t>8</a:t>
            </a:r>
            <a:r>
              <a:rPr lang="zh-CN" altLang="en-US" sz="1400" dirty="0"/>
              <a:t>字节的数据（在</a:t>
            </a:r>
            <a:r>
              <a:rPr lang="en-US" altLang="zh-CN" sz="1400" dirty="0"/>
              <a:t>x86-64</a:t>
            </a:r>
            <a:r>
              <a:rPr lang="zh-CN" altLang="en-US" sz="1400" dirty="0"/>
              <a:t>中称为四字）移动至存储器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Move 8-byte value  (Quad words in x86-64 parlance) to memory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操作数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Operands</a:t>
            </a:r>
          </a:p>
          <a:p>
            <a:pPr lvl="2">
              <a:lnSpc>
                <a:spcPct val="120000"/>
              </a:lnSpc>
              <a:tabLst>
                <a:tab pos="2349500" algn="l"/>
              </a:tabLst>
            </a:pPr>
            <a:r>
              <a:rPr lang="en-US" altLang="zh-CN" sz="1200" b="1" dirty="0">
                <a:latin typeface="Consolas" panose="020B0609020204030204" pitchFamily="49" charset="0"/>
              </a:rPr>
              <a:t>t</a:t>
            </a:r>
            <a:r>
              <a:rPr lang="en-US" altLang="zh-CN" sz="1200" dirty="0"/>
              <a:t>:	Register	</a:t>
            </a:r>
            <a:r>
              <a:rPr lang="en-US" altLang="zh-CN" sz="1200" b="1" dirty="0">
                <a:latin typeface="Consolas" panose="020B0609020204030204" pitchFamily="49" charset="0"/>
              </a:rPr>
              <a:t>%</a:t>
            </a:r>
            <a:r>
              <a:rPr lang="en-US" altLang="zh-CN" sz="1200" b="1" dirty="0" err="1">
                <a:latin typeface="Consolas" panose="020B0609020204030204" pitchFamily="49" charset="0"/>
              </a:rPr>
              <a:t>rax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pPr lvl="2">
              <a:lnSpc>
                <a:spcPct val="120000"/>
              </a:lnSpc>
              <a:tabLst>
                <a:tab pos="2349500" algn="l"/>
              </a:tabLst>
            </a:pPr>
            <a:r>
              <a:rPr lang="en-US" altLang="zh-CN" sz="1200" b="1" dirty="0" err="1">
                <a:latin typeface="Consolas" panose="020B0609020204030204" pitchFamily="49" charset="0"/>
              </a:rPr>
              <a:t>dest</a:t>
            </a:r>
            <a:r>
              <a:rPr lang="en-US" altLang="zh-CN" sz="1200" dirty="0"/>
              <a:t>:	Register	</a:t>
            </a:r>
            <a:r>
              <a:rPr lang="en-US" altLang="zh-CN" sz="1200" b="1" dirty="0">
                <a:latin typeface="Consolas" panose="020B0609020204030204" pitchFamily="49" charset="0"/>
              </a:rPr>
              <a:t>%</a:t>
            </a:r>
            <a:r>
              <a:rPr lang="en-US" altLang="zh-CN" sz="1200" b="1" dirty="0" err="1">
                <a:latin typeface="Consolas" panose="020B0609020204030204" pitchFamily="49" charset="0"/>
              </a:rPr>
              <a:t>rbx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pPr lvl="2">
              <a:lnSpc>
                <a:spcPct val="120000"/>
              </a:lnSpc>
              <a:tabLst>
                <a:tab pos="2349500" algn="l"/>
              </a:tabLst>
            </a:pPr>
            <a:r>
              <a:rPr lang="en-US" altLang="zh-CN" sz="1200" b="1" dirty="0">
                <a:latin typeface="Consolas" panose="020B0609020204030204" pitchFamily="49" charset="0"/>
              </a:rPr>
              <a:t>*</a:t>
            </a:r>
            <a:r>
              <a:rPr lang="en-US" altLang="zh-CN" sz="1200" b="1" dirty="0" err="1">
                <a:latin typeface="Consolas" panose="020B0609020204030204" pitchFamily="49" charset="0"/>
              </a:rPr>
              <a:t>dest</a:t>
            </a:r>
            <a:r>
              <a:rPr lang="en-US" altLang="zh-CN" sz="1200" dirty="0"/>
              <a:t>: 	Memory	</a:t>
            </a:r>
            <a:r>
              <a:rPr lang="en-US" altLang="zh-CN" sz="1200" b="1" dirty="0">
                <a:latin typeface="Consolas" panose="020B0609020204030204" pitchFamily="49" charset="0"/>
              </a:rPr>
              <a:t>M[%</a:t>
            </a:r>
            <a:r>
              <a:rPr lang="en-US" altLang="zh-CN" sz="1200" b="1" dirty="0" err="1">
                <a:latin typeface="Consolas" panose="020B0609020204030204" pitchFamily="49" charset="0"/>
              </a:rPr>
              <a:t>rbx</a:t>
            </a:r>
            <a:r>
              <a:rPr lang="en-US" altLang="zh-CN" sz="1200" b="1" dirty="0">
                <a:latin typeface="Consolas" panose="020B0609020204030204" pitchFamily="49" charset="0"/>
              </a:rPr>
              <a:t>]</a:t>
            </a:r>
          </a:p>
          <a:p>
            <a:pPr marL="342900" lvl="1" indent="-342900">
              <a:lnSpc>
                <a:spcPct val="120000"/>
              </a:lnSpc>
              <a:spcBef>
                <a:spcPts val="1000"/>
              </a:spcBef>
              <a:tabLst>
                <a:tab pos="2349500" algn="l"/>
              </a:tabLst>
            </a:pPr>
            <a:r>
              <a:rPr lang="zh-CN" altLang="en-US" sz="1700" b="1" dirty="0"/>
              <a:t>目标码（机器指令）</a:t>
            </a:r>
            <a:r>
              <a:rPr lang="en-US" altLang="zh-CN" sz="1500" b="1" dirty="0"/>
              <a:t>Object Code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en-US" altLang="zh-CN" sz="1400" dirty="0"/>
              <a:t>3</a:t>
            </a:r>
            <a:r>
              <a:rPr lang="zh-CN" altLang="en-US" sz="1400" dirty="0"/>
              <a:t>字节指令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500" dirty="0"/>
              <a:t>3-byte instruction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存储于地址 </a:t>
            </a:r>
            <a:r>
              <a:rPr lang="en-US" altLang="zh-CN" sz="1400" dirty="0"/>
              <a:t>0x40059e</a:t>
            </a:r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500" dirty="0"/>
              <a:t>Stored at address 0x40059e</a:t>
            </a:r>
            <a:endParaRPr lang="en-US" altLang="zh-CN" sz="1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213" y="966570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举例：机器指令</a:t>
            </a:r>
            <a:br>
              <a:rPr lang="en-US" altLang="zh-CN" dirty="0"/>
            </a:br>
            <a:r>
              <a:rPr lang="en-US" altLang="zh-CN" dirty="0"/>
              <a:t>Machine Instruction Example</a:t>
            </a:r>
            <a:endParaRPr lang="zh-CN" alt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5FA0536-D463-4B99-B66E-859172131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16" y="1785296"/>
            <a:ext cx="296014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 = t;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BE37ACF-62B1-4493-BA4C-8B96BF9AF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196" y="2662317"/>
            <a:ext cx="296256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549400" algn="l"/>
              </a:tabLst>
            </a:pPr>
            <a:r>
              <a:rPr lang="en-US" dirty="0" err="1">
                <a:latin typeface="Consolas" panose="020B0609020204030204" pitchFamily="49" charset="0"/>
              </a:rPr>
              <a:t>movq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(%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01A56CD-3D82-4B59-9FFD-57DDD403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196" y="4896012"/>
            <a:ext cx="296256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292100" algn="l"/>
              </a:tabLst>
            </a:pPr>
            <a:r>
              <a:rPr lang="en-US" dirty="0">
                <a:latin typeface="Consolas" panose="020B0609020204030204" pitchFamily="49" charset="0"/>
              </a:rPr>
              <a:t>0x40059e:  48 89 03</a:t>
            </a:r>
          </a:p>
        </p:txBody>
      </p:sp>
    </p:spTree>
    <p:extLst>
      <p:ext uri="{BB962C8B-B14F-4D97-AF65-F5344CB8AC3E}">
        <p14:creationId xmlns:p14="http://schemas.microsoft.com/office/powerpoint/2010/main" val="5656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2E1C5-38EA-4A2B-8F72-06096FE18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处理器体系结构的历史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History of Intel processors and architectures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/>
              <a:t>C</a:t>
            </a:r>
            <a:r>
              <a:rPr lang="zh-CN" altLang="en-US" dirty="0"/>
              <a:t>语言，汇编语言和机器语言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C, assembly and machine code</a:t>
            </a:r>
          </a:p>
        </p:txBody>
      </p:sp>
    </p:spTree>
    <p:extLst>
      <p:ext uri="{BB962C8B-B14F-4D97-AF65-F5344CB8AC3E}">
        <p14:creationId xmlns:p14="http://schemas.microsoft.com/office/powerpoint/2010/main" val="305292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语言，汇编语言和机器语言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C, assembly and machine code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4307" y="2077799"/>
            <a:ext cx="5630125" cy="4030275"/>
          </a:xfrm>
        </p:spPr>
        <p:txBody>
          <a:bodyPr tIns="36000" bIns="36000" numCol="1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反汇编器</a:t>
            </a:r>
            <a:endParaRPr lang="en-US" altLang="zh-CN" sz="18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Disassembler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600" dirty="0"/>
              <a:t>将 </a:t>
            </a:r>
            <a:r>
              <a:rPr lang="en-US" altLang="zh-CN" sz="1600" b="1" dirty="0"/>
              <a:t>t</a:t>
            </a:r>
            <a:r>
              <a:rPr lang="en-US" altLang="zh-CN" sz="1600" dirty="0"/>
              <a:t> </a:t>
            </a:r>
            <a:r>
              <a:rPr lang="zh-CN" altLang="en-US" sz="1600" dirty="0"/>
              <a:t>的值存储至 </a:t>
            </a:r>
            <a:r>
              <a:rPr lang="en-US" altLang="zh-CN" sz="1600" b="1" dirty="0" err="1"/>
              <a:t>dest</a:t>
            </a:r>
            <a:r>
              <a:rPr lang="en-US" altLang="zh-CN" sz="1600" b="1" dirty="0"/>
              <a:t> </a:t>
            </a:r>
            <a:r>
              <a:rPr lang="zh-CN" altLang="en-US" sz="1600" dirty="0"/>
              <a:t>指向的地址</a:t>
            </a:r>
            <a:endParaRPr lang="en-US" altLang="zh-CN" sz="16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600" dirty="0"/>
              <a:t>Store value </a:t>
            </a:r>
            <a:r>
              <a:rPr lang="en-US" altLang="zh-CN" sz="1600" b="1" dirty="0"/>
              <a:t>t</a:t>
            </a:r>
            <a:r>
              <a:rPr lang="en-US" altLang="zh-CN" sz="1600" dirty="0"/>
              <a:t> where designated by </a:t>
            </a:r>
            <a:r>
              <a:rPr lang="en-US" altLang="zh-CN" sz="1600" b="1" dirty="0" err="1"/>
              <a:t>dest</a:t>
            </a:r>
            <a:endParaRPr lang="en-US" altLang="zh-CN" sz="1600" b="1" dirty="0"/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600" dirty="0"/>
              <a:t>探索目标码的一个十分有用的工具</a:t>
            </a:r>
            <a:endParaRPr lang="en-US" altLang="zh-CN" sz="16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600" dirty="0"/>
              <a:t>Useful tool for examining object code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600" dirty="0"/>
              <a:t>可以分析指令的编码序列</a:t>
            </a:r>
            <a:endParaRPr lang="en-US" altLang="zh-CN" sz="16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600" dirty="0"/>
              <a:t>Analyzes bit pattern of series of instructions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600" dirty="0"/>
              <a:t>根据目标码重新生成汇编代码</a:t>
            </a:r>
            <a:endParaRPr lang="en-US" altLang="zh-CN" sz="16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600" dirty="0"/>
              <a:t>Produces approximate rendition of assembly code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600" dirty="0"/>
              <a:t>可以</a:t>
            </a:r>
            <a:r>
              <a:rPr lang="zh-CN" altLang="en-US" sz="1600" b="1" dirty="0"/>
              <a:t>对任何可执行程序文件和</a:t>
            </a:r>
            <a:r>
              <a:rPr lang="en-US" altLang="zh-CN" sz="1600" b="1" dirty="0"/>
              <a:t>.o</a:t>
            </a:r>
            <a:r>
              <a:rPr lang="zh-CN" altLang="en-US" sz="1600" b="1" dirty="0"/>
              <a:t>文件进行反汇编</a:t>
            </a:r>
            <a:endParaRPr lang="en-US" altLang="zh-CN" sz="1600" b="1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600" dirty="0"/>
              <a:t>Can be run on either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(complete executable) or .o file</a:t>
            </a:r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endParaRPr lang="en-US" altLang="zh-CN" sz="1400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反汇编目标码</a:t>
            </a:r>
            <a:br>
              <a:rPr lang="en-US" altLang="zh-CN" dirty="0"/>
            </a:br>
            <a:r>
              <a:rPr lang="en-US" altLang="zh-CN" dirty="0"/>
              <a:t>Disassembling Object Code</a:t>
            </a:r>
            <a:endParaRPr lang="zh-CN" alt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1D00171-850C-4B6E-9E51-5E1F7E3D1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41" y="1680684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/>
            <a:r>
              <a:rPr lang="zh-CN" altLang="en-US" sz="1600" dirty="0">
                <a:solidFill>
                  <a:schemeClr val="tx2"/>
                </a:solidFill>
                <a:latin typeface="Calibri" pitchFamily="34" charset="0"/>
              </a:rPr>
              <a:t>反汇编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/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/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93D1AA3-7C1C-484A-B054-32970A636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75" y="2281280"/>
            <a:ext cx="5630125" cy="184409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0000000000400595 &lt;</a:t>
            </a:r>
            <a:r>
              <a:rPr lang="en-US" sz="1600" dirty="0" err="1">
                <a:latin typeface="Consolas" panose="020B0609020204030204" pitchFamily="49" charset="0"/>
              </a:rPr>
              <a:t>sumstore</a:t>
            </a:r>
            <a:r>
              <a:rPr lang="en-US" sz="1600" dirty="0">
                <a:latin typeface="Consolas" panose="020B0609020204030204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400595:  53               push   %</a:t>
            </a:r>
            <a:r>
              <a:rPr lang="en-US" sz="1600" dirty="0" err="1">
                <a:latin typeface="Consolas" panose="020B0609020204030204" pitchFamily="49" charset="0"/>
              </a:rPr>
              <a:t>rbx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400596:  48 89 d3         </a:t>
            </a:r>
            <a:r>
              <a:rPr lang="en-US" sz="1600" dirty="0" err="1">
                <a:latin typeface="Consolas" panose="020B0609020204030204" pitchFamily="49" charset="0"/>
              </a:rPr>
              <a:t>mov</a:t>
            </a:r>
            <a:r>
              <a:rPr lang="en-US" sz="1600" dirty="0">
                <a:latin typeface="Consolas" panose="020B0609020204030204" pitchFamily="49" charset="0"/>
              </a:rPr>
              <a:t>    %</a:t>
            </a:r>
            <a:r>
              <a:rPr lang="en-US" sz="1600" dirty="0" err="1">
                <a:latin typeface="Consolas" panose="020B0609020204030204" pitchFamily="49" charset="0"/>
              </a:rPr>
              <a:t>rdx</a:t>
            </a:r>
            <a:r>
              <a:rPr lang="en-US" sz="1600" dirty="0">
                <a:latin typeface="Consolas" panose="020B0609020204030204" pitchFamily="49" charset="0"/>
              </a:rPr>
              <a:t>,%</a:t>
            </a:r>
            <a:r>
              <a:rPr lang="en-US" sz="1600" dirty="0" err="1">
                <a:latin typeface="Consolas" panose="020B0609020204030204" pitchFamily="49" charset="0"/>
              </a:rPr>
              <a:t>rbx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400599:  e8 f2 </a:t>
            </a:r>
            <a:r>
              <a:rPr lang="en-US" sz="1600" dirty="0" err="1">
                <a:latin typeface="Consolas" panose="020B0609020204030204" pitchFamily="49" charset="0"/>
              </a:rPr>
              <a:t>ff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ff</a:t>
            </a: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callq</a:t>
            </a:r>
            <a:r>
              <a:rPr lang="en-US" sz="1600" dirty="0">
                <a:latin typeface="Consolas" panose="020B0609020204030204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40059e:  48 89 03         </a:t>
            </a:r>
            <a:r>
              <a:rPr lang="en-US" sz="1600" dirty="0" err="1">
                <a:latin typeface="Consolas" panose="020B0609020204030204" pitchFamily="49" charset="0"/>
              </a:rPr>
              <a:t>mov</a:t>
            </a:r>
            <a:r>
              <a:rPr lang="en-US" sz="1600" dirty="0">
                <a:latin typeface="Consolas" panose="020B0609020204030204" pitchFamily="49" charset="0"/>
              </a:rPr>
              <a:t>    %</a:t>
            </a:r>
            <a:r>
              <a:rPr lang="en-US" sz="1600" dirty="0" err="1">
                <a:latin typeface="Consolas" panose="020B0609020204030204" pitchFamily="49" charset="0"/>
              </a:rPr>
              <a:t>rax</a:t>
            </a:r>
            <a:r>
              <a:rPr lang="en-US" sz="1600" dirty="0">
                <a:latin typeface="Consolas" panose="020B0609020204030204" pitchFamily="49" charset="0"/>
              </a:rPr>
              <a:t>,(%</a:t>
            </a:r>
            <a:r>
              <a:rPr lang="en-US" sz="1600" dirty="0" err="1">
                <a:latin typeface="Consolas" panose="020B0609020204030204" pitchFamily="49" charset="0"/>
              </a:rPr>
              <a:t>rbx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4005a1:  5b               pop    %</a:t>
            </a:r>
            <a:r>
              <a:rPr lang="en-US" sz="1600" dirty="0" err="1">
                <a:latin typeface="Consolas" panose="020B0609020204030204" pitchFamily="49" charset="0"/>
              </a:rPr>
              <a:t>rbx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4005a2:  c3               </a:t>
            </a:r>
            <a:r>
              <a:rPr lang="en-US" sz="1600" dirty="0" err="1">
                <a:latin typeface="Consolas" panose="020B0609020204030204" pitchFamily="49" charset="0"/>
              </a:rPr>
              <a:t>retq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CA0CB4-5140-4112-A7A9-1E131B39058E}"/>
              </a:ext>
            </a:extLst>
          </p:cNvPr>
          <p:cNvSpPr/>
          <p:nvPr/>
        </p:nvSpPr>
        <p:spPr>
          <a:xfrm>
            <a:off x="7917773" y="2281280"/>
            <a:ext cx="2303195" cy="401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00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err="1">
                <a:latin typeface="Consolas" panose="020B0609020204030204" pitchFamily="49" charset="0"/>
              </a:rPr>
              <a:t>objdump</a:t>
            </a:r>
            <a:r>
              <a:rPr lang="en-US" altLang="zh-CN" b="1" dirty="0">
                <a:latin typeface="Consolas" panose="020B0609020204030204" pitchFamily="49" charset="0"/>
              </a:rPr>
              <a:t> –d sum</a:t>
            </a:r>
          </a:p>
        </p:txBody>
      </p:sp>
    </p:spTree>
    <p:extLst>
      <p:ext uri="{BB962C8B-B14F-4D97-AF65-F5344CB8AC3E}">
        <p14:creationId xmlns:p14="http://schemas.microsoft.com/office/powerpoint/2010/main" val="133067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语言，汇编语言和机器语言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C, assembly and machine code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5118" y="3953164"/>
            <a:ext cx="6260045" cy="2415710"/>
          </a:xfrm>
        </p:spPr>
        <p:txBody>
          <a:bodyPr tIns="36000" bIns="36000" numCol="1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使用</a:t>
            </a:r>
            <a:r>
              <a:rPr lang="en-US" altLang="zh-CN" sz="1800" dirty="0" err="1"/>
              <a:t>gdb</a:t>
            </a:r>
            <a:r>
              <a:rPr lang="zh-CN" altLang="en-US" sz="1800" dirty="0"/>
              <a:t>调试器</a:t>
            </a:r>
            <a:endParaRPr lang="en-US" altLang="zh-CN" sz="18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Within </a:t>
            </a:r>
            <a:r>
              <a:rPr lang="en-US" altLang="zh-CN" sz="1800" dirty="0" err="1"/>
              <a:t>gdb</a:t>
            </a:r>
            <a:r>
              <a:rPr lang="en-US" altLang="zh-CN" sz="1800" dirty="0"/>
              <a:t> Debugger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b="1" dirty="0" err="1">
                <a:latin typeface="Consolas" panose="020B0609020204030204" pitchFamily="49" charset="0"/>
              </a:rPr>
              <a:t>gdb</a:t>
            </a:r>
            <a:r>
              <a:rPr lang="en-US" altLang="zh-CN" b="1" dirty="0">
                <a:latin typeface="Consolas" panose="020B0609020204030204" pitchFamily="49" charset="0"/>
              </a:rPr>
              <a:t> sum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600" dirty="0"/>
              <a:t>反汇编过程（函数）</a:t>
            </a:r>
            <a:endParaRPr lang="en-US" altLang="zh-CN" sz="16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600" dirty="0"/>
              <a:t>Disassemble procedure</a:t>
            </a:r>
          </a:p>
          <a:p>
            <a:pPr marL="4788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600" b="1" dirty="0">
                <a:latin typeface="Consolas" panose="020B0609020204030204" pitchFamily="49" charset="0"/>
              </a:rPr>
              <a:t>disassemble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sumstore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600" dirty="0"/>
              <a:t>反汇编从</a:t>
            </a:r>
            <a:r>
              <a:rPr lang="en-US" altLang="zh-CN" sz="1600" dirty="0" err="1"/>
              <a:t>sumstore</a:t>
            </a:r>
            <a:r>
              <a:rPr lang="zh-CN" altLang="en-US" sz="1600" dirty="0"/>
              <a:t>开始的的</a:t>
            </a:r>
            <a:r>
              <a:rPr lang="en-US" altLang="zh-CN" sz="1600" dirty="0"/>
              <a:t>14</a:t>
            </a:r>
            <a:r>
              <a:rPr lang="zh-CN" altLang="en-US" sz="1600" dirty="0"/>
              <a:t>个字节目标码</a:t>
            </a:r>
            <a:endParaRPr lang="en-US" altLang="zh-CN" sz="16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600" dirty="0"/>
              <a:t>Examine the 14 bytes starting at </a:t>
            </a:r>
            <a:r>
              <a:rPr lang="en-US" altLang="zh-CN" sz="1600" dirty="0" err="1"/>
              <a:t>sumstore</a:t>
            </a:r>
            <a:endParaRPr lang="en-US" altLang="zh-CN" sz="1400" b="1" dirty="0"/>
          </a:p>
          <a:p>
            <a:pPr marL="4788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600" b="1" dirty="0">
                <a:latin typeface="Consolas" panose="020B0609020204030204" pitchFamily="49" charset="0"/>
              </a:rPr>
              <a:t>x/14xb </a:t>
            </a:r>
            <a:r>
              <a:rPr lang="en-US" altLang="zh-CN" sz="1600" b="1" dirty="0" err="1">
                <a:latin typeface="Consolas" panose="020B0609020204030204" pitchFamily="49" charset="0"/>
              </a:rPr>
              <a:t>sumstore</a:t>
            </a:r>
            <a:endParaRPr lang="en-US" altLang="zh-CN" sz="1600" b="1" dirty="0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另一种反汇编方法</a:t>
            </a:r>
            <a:br>
              <a:rPr lang="en-US" altLang="zh-CN" dirty="0"/>
            </a:br>
            <a:r>
              <a:rPr lang="en-US" altLang="zh-CN" dirty="0"/>
              <a:t>Alternate Disassembly</a:t>
            </a:r>
            <a:endParaRPr lang="zh-CN" alt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1D00171-850C-4B6E-9E51-5E1F7E3D1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068" y="1422707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/>
            <a:r>
              <a:rPr lang="zh-CN" altLang="en-US" sz="1600" dirty="0">
                <a:solidFill>
                  <a:schemeClr val="tx2"/>
                </a:solidFill>
                <a:latin typeface="Calibri" pitchFamily="34" charset="0"/>
              </a:rPr>
              <a:t>反汇编</a:t>
            </a:r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/>
            <a:r>
              <a:rPr lang="en-US" sz="16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/>
            <a:endParaRPr lang="en-US" sz="16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8F668AA-3ECC-4E36-8D48-FB54EEF71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413" y="1412218"/>
            <a:ext cx="1308100" cy="510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/>
            <a:r>
              <a:rPr lang="zh-CN" altLang="en-US" sz="1600" b="1" dirty="0">
                <a:solidFill>
                  <a:schemeClr val="tx2"/>
                </a:solidFill>
                <a:latin typeface="Calibri" pitchFamily="34" charset="0"/>
              </a:rPr>
              <a:t>目标码</a:t>
            </a:r>
            <a:endParaRPr lang="en-US" sz="1600" b="1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/>
            <a:r>
              <a:rPr lang="en-US" sz="1600" b="1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CD64EA0-F46D-4E2E-BE20-760BF7AFB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235" y="2011041"/>
            <a:ext cx="1621278" cy="3768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0xc3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6E89604-6990-4FE9-B9D5-48639988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118" y="2023707"/>
            <a:ext cx="5723737" cy="184409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Dump of assembler code for function </a:t>
            </a:r>
            <a:r>
              <a:rPr lang="en-US" sz="1600" dirty="0" err="1">
                <a:latin typeface="Consolas" panose="020B0609020204030204" pitchFamily="49" charset="0"/>
              </a:rPr>
              <a:t>sumstore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0x0000000000400595 &lt;+0&gt;: push   %</a:t>
            </a:r>
            <a:r>
              <a:rPr lang="en-US" sz="1600" dirty="0" err="1">
                <a:latin typeface="Consolas" panose="020B0609020204030204" pitchFamily="49" charset="0"/>
              </a:rPr>
              <a:t>rbx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0x0000000000400596 &lt;+1&gt;: </a:t>
            </a:r>
            <a:r>
              <a:rPr lang="en-US" sz="1600" dirty="0" err="1">
                <a:latin typeface="Consolas" panose="020B0609020204030204" pitchFamily="49" charset="0"/>
              </a:rPr>
              <a:t>mov</a:t>
            </a:r>
            <a:r>
              <a:rPr lang="en-US" sz="1600" dirty="0">
                <a:latin typeface="Consolas" panose="020B0609020204030204" pitchFamily="49" charset="0"/>
              </a:rPr>
              <a:t>    %</a:t>
            </a:r>
            <a:r>
              <a:rPr lang="en-US" sz="1600" dirty="0" err="1">
                <a:latin typeface="Consolas" panose="020B0609020204030204" pitchFamily="49" charset="0"/>
              </a:rPr>
              <a:t>rdx</a:t>
            </a:r>
            <a:r>
              <a:rPr lang="en-US" sz="1600" dirty="0">
                <a:latin typeface="Consolas" panose="020B0609020204030204" pitchFamily="49" charset="0"/>
              </a:rPr>
              <a:t>,%</a:t>
            </a:r>
            <a:r>
              <a:rPr lang="en-US" sz="1600" dirty="0" err="1">
                <a:latin typeface="Consolas" panose="020B0609020204030204" pitchFamily="49" charset="0"/>
              </a:rPr>
              <a:t>rbx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0x0000000000400599 &lt;+4&gt;: </a:t>
            </a:r>
            <a:r>
              <a:rPr lang="en-US" sz="1600" dirty="0" err="1">
                <a:latin typeface="Consolas" panose="020B0609020204030204" pitchFamily="49" charset="0"/>
              </a:rPr>
              <a:t>callq</a:t>
            </a:r>
            <a:r>
              <a:rPr lang="en-US" sz="1600" dirty="0">
                <a:latin typeface="Consolas" panose="020B0609020204030204" pitchFamily="49" charset="0"/>
              </a:rPr>
              <a:t>  0x400590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0x000000000040059e &lt;+9&gt;: </a:t>
            </a:r>
            <a:r>
              <a:rPr lang="en-US" sz="1600" dirty="0" err="1">
                <a:latin typeface="Consolas" panose="020B0609020204030204" pitchFamily="49" charset="0"/>
              </a:rPr>
              <a:t>mov</a:t>
            </a:r>
            <a:r>
              <a:rPr lang="en-US" sz="1600" dirty="0">
                <a:latin typeface="Consolas" panose="020B0609020204030204" pitchFamily="49" charset="0"/>
              </a:rPr>
              <a:t>    %</a:t>
            </a:r>
            <a:r>
              <a:rPr lang="en-US" sz="1600" dirty="0" err="1">
                <a:latin typeface="Consolas" panose="020B0609020204030204" pitchFamily="49" charset="0"/>
              </a:rPr>
              <a:t>rax</a:t>
            </a:r>
            <a:r>
              <a:rPr lang="en-US" sz="1600" dirty="0">
                <a:latin typeface="Consolas" panose="020B0609020204030204" pitchFamily="49" charset="0"/>
              </a:rPr>
              <a:t>,(%</a:t>
            </a:r>
            <a:r>
              <a:rPr lang="en-US" sz="1600" dirty="0" err="1">
                <a:latin typeface="Consolas" panose="020B0609020204030204" pitchFamily="49" charset="0"/>
              </a:rPr>
              <a:t>rbx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0x00000000004005a1 &lt;+12&gt;:pop    %</a:t>
            </a:r>
            <a:r>
              <a:rPr lang="en-US" sz="1600" dirty="0" err="1">
                <a:latin typeface="Consolas" panose="020B0609020204030204" pitchFamily="49" charset="0"/>
              </a:rPr>
              <a:t>rbx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0x00000000004005a2 &lt;+13&gt;:</a:t>
            </a:r>
            <a:r>
              <a:rPr lang="en-US" sz="1600" dirty="0" err="1">
                <a:latin typeface="Consolas" panose="020B0609020204030204" pitchFamily="49" charset="0"/>
              </a:rPr>
              <a:t>retq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sz="16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3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语言，汇编语言和机器语言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C, assembly and machine code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69482" y="2281280"/>
            <a:ext cx="3666669" cy="3690754"/>
          </a:xfrm>
        </p:spPr>
        <p:txBody>
          <a:bodyPr tIns="36000" bIns="36000" numCol="1">
            <a:normAutofit/>
          </a:bodyPr>
          <a:lstStyle/>
          <a:p>
            <a:r>
              <a:rPr lang="zh-CN" altLang="en-US" dirty="0"/>
              <a:t>所有的可执行文件</a:t>
            </a:r>
            <a:endParaRPr lang="en-US" altLang="zh-CN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Anything that can be interpreted as executable code</a:t>
            </a:r>
          </a:p>
          <a:p>
            <a:r>
              <a:rPr lang="zh-CN" altLang="en-US" dirty="0"/>
              <a:t>反汇编程序分析机器指令并重建为汇编代码</a:t>
            </a:r>
            <a:endParaRPr lang="en-US" altLang="zh-CN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Disassembler examines bytes and reconstructs assembly source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什么文件可以被反汇编？</a:t>
            </a:r>
            <a:br>
              <a:rPr lang="en-US" altLang="zh-CN" dirty="0"/>
            </a:br>
            <a:r>
              <a:rPr lang="en-US" altLang="zh-CN" dirty="0"/>
              <a:t>What Can be Disassembled?</a:t>
            </a:r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542F539-38BD-4561-9564-FACE30039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39" y="2281280"/>
            <a:ext cx="7598229" cy="36907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% </a:t>
            </a:r>
            <a:r>
              <a:rPr lang="en-US" dirty="0" err="1">
                <a:latin typeface="Consolas" panose="020B0609020204030204" pitchFamily="49" charset="0"/>
              </a:rPr>
              <a:t>objdump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 WINWORD.EXE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WINWORD.EXE:   file format pei-i386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No symbols in "WINWORD.EXE".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Disassembly of section .text: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30001000 &lt;.text&gt;: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30001000:  55             push   %</a:t>
            </a:r>
            <a:r>
              <a:rPr lang="en-US" dirty="0" err="1">
                <a:latin typeface="Consolas" panose="020B0609020204030204" pitchFamily="49" charset="0"/>
              </a:rPr>
              <a:t>ebp</a:t>
            </a:r>
            <a:endParaRPr lang="en-US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30001001:  8b </a:t>
            </a:r>
            <a:r>
              <a:rPr lang="en-US" dirty="0" err="1">
                <a:latin typeface="Consolas" panose="020B0609020204030204" pitchFamily="49" charset="0"/>
              </a:rPr>
              <a:t>ec</a:t>
            </a:r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 err="1">
                <a:latin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</a:rPr>
              <a:t>    %</a:t>
            </a:r>
            <a:r>
              <a:rPr lang="en-US" dirty="0" err="1">
                <a:latin typeface="Consolas" panose="020B0609020204030204" pitchFamily="49" charset="0"/>
              </a:rPr>
              <a:t>esp,%ebp</a:t>
            </a:r>
            <a:endParaRPr lang="en-US" dirty="0"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30001003:  6a ff          push   $0xffffffff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30001005:  68 90 10 00 30 push   $0x30001090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nsolas" panose="020B0609020204030204" pitchFamily="49" charset="0"/>
              </a:rPr>
              <a:t>3000100a:  68 91 dc 4c 30 push   $0x304cdc91</a:t>
            </a:r>
          </a:p>
        </p:txBody>
      </p:sp>
    </p:spTree>
    <p:extLst>
      <p:ext uri="{BB962C8B-B14F-4D97-AF65-F5344CB8AC3E}">
        <p14:creationId xmlns:p14="http://schemas.microsoft.com/office/powerpoint/2010/main" val="167202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处理器体系结构的历史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History of Intel processors and architectures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4253" y="1871914"/>
            <a:ext cx="4949603" cy="43706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在笔记本、桌面和服务器市场占有统治低位</a:t>
            </a:r>
            <a:endParaRPr lang="en-US" altLang="zh-CN" sz="2400" dirty="0"/>
          </a:p>
          <a:p>
            <a:pPr marL="342000" indent="0">
              <a:lnSpc>
                <a:spcPct val="130000"/>
              </a:lnSpc>
              <a:buNone/>
            </a:pPr>
            <a:r>
              <a:rPr lang="en-US" altLang="zh-CN" sz="2400" dirty="0"/>
              <a:t>Totally dominate laptop/desktop/server market</a:t>
            </a: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一个不断演进的设计过程</a:t>
            </a:r>
            <a:endParaRPr lang="en-US" altLang="zh-CN" sz="2400" dirty="0"/>
          </a:p>
          <a:p>
            <a:pPr marL="342000" indent="0">
              <a:lnSpc>
                <a:spcPct val="130000"/>
              </a:lnSpc>
              <a:buNone/>
            </a:pPr>
            <a:r>
              <a:rPr lang="en-US" altLang="zh-CN" sz="2400" dirty="0"/>
              <a:t>Evolutionary design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向后兼容至</a:t>
            </a:r>
            <a:r>
              <a:rPr lang="en-US" altLang="zh-CN" sz="2400" dirty="0"/>
              <a:t>8086</a:t>
            </a:r>
            <a:r>
              <a:rPr lang="zh-CN" altLang="en-US" sz="2400" dirty="0"/>
              <a:t>处理器（诞生于</a:t>
            </a:r>
            <a:r>
              <a:rPr lang="en-US" altLang="zh-CN" sz="2400" dirty="0"/>
              <a:t>1978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pPr marL="741600" lvl="1" indent="0">
              <a:lnSpc>
                <a:spcPct val="130000"/>
              </a:lnSpc>
              <a:buNone/>
            </a:pPr>
            <a:r>
              <a:rPr lang="en-US" altLang="zh-CN" sz="2400" dirty="0"/>
              <a:t>Backwards compatible up until 8086, introduced in 1978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随着时间增加了许多新的特性</a:t>
            </a:r>
            <a:endParaRPr lang="en-US" altLang="zh-CN" sz="2400" dirty="0"/>
          </a:p>
          <a:p>
            <a:pPr marL="741600" lvl="1" indent="0">
              <a:lnSpc>
                <a:spcPct val="130000"/>
              </a:lnSpc>
              <a:buNone/>
            </a:pPr>
            <a:r>
              <a:rPr lang="en-US" altLang="zh-CN" sz="2400" dirty="0"/>
              <a:t>Added more features as time goes on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x86</a:t>
            </a:r>
            <a:r>
              <a:rPr lang="zh-CN" altLang="en-US" dirty="0"/>
              <a:t>系列处理器</a:t>
            </a:r>
            <a:br>
              <a:rPr lang="en-US" altLang="zh-CN" dirty="0"/>
            </a:br>
            <a:r>
              <a:rPr lang="en-US" altLang="zh-CN" sz="2200" dirty="0"/>
              <a:t>Intel x86 Processors</a:t>
            </a:r>
            <a:endParaRPr lang="zh-CN" altLang="en-US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46CA79FB-1436-4CDD-932E-CBD601693193}"/>
              </a:ext>
            </a:extLst>
          </p:cNvPr>
          <p:cNvSpPr txBox="1">
            <a:spLocks/>
          </p:cNvSpPr>
          <p:nvPr/>
        </p:nvSpPr>
        <p:spPr>
          <a:xfrm>
            <a:off x="5754253" y="1871914"/>
            <a:ext cx="5857756" cy="437062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72000" rIns="216000" bIns="36000" rtlCol="0">
            <a:normAutofit fontScale="55000" lnSpcReduction="20000"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900" b="1" dirty="0">
                <a:solidFill>
                  <a:srgbClr val="FF0000"/>
                </a:solidFill>
              </a:rPr>
              <a:t>复杂指令集</a:t>
            </a:r>
            <a:r>
              <a:rPr lang="zh-CN" altLang="en-US" sz="2900" dirty="0"/>
              <a:t>计算机（</a:t>
            </a:r>
            <a:r>
              <a:rPr lang="en-US" altLang="zh-CN" sz="2900" dirty="0"/>
              <a:t>CISC</a:t>
            </a:r>
            <a:r>
              <a:rPr lang="zh-CN" altLang="en-US" sz="2900" dirty="0"/>
              <a:t>）</a:t>
            </a:r>
            <a:endParaRPr lang="en-US" altLang="zh-CN" sz="29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Complex instruction set computer (CISC)</a:t>
            </a:r>
          </a:p>
          <a:p>
            <a:pPr lvl="1">
              <a:lnSpc>
                <a:spcPct val="120000"/>
              </a:lnSpc>
            </a:pPr>
            <a:r>
              <a:rPr lang="zh-CN" altLang="en-US" sz="2900" dirty="0"/>
              <a:t>指令多、指令格式复杂</a:t>
            </a:r>
            <a:endParaRPr lang="en-US" altLang="zh-CN" sz="29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Many different instructions with many different formats</a:t>
            </a:r>
          </a:p>
          <a:p>
            <a:pPr lvl="2">
              <a:lnSpc>
                <a:spcPct val="120000"/>
              </a:lnSpc>
            </a:pPr>
            <a:r>
              <a:rPr lang="zh-CN" altLang="en-US" sz="2900" dirty="0"/>
              <a:t>在</a:t>
            </a:r>
            <a:r>
              <a:rPr lang="en-US" altLang="zh-CN" sz="2900" dirty="0"/>
              <a:t>Linux</a:t>
            </a:r>
            <a:r>
              <a:rPr lang="zh-CN" altLang="en-US" sz="2900" dirty="0"/>
              <a:t>程序中只使用其中一个子集</a:t>
            </a:r>
            <a:endParaRPr lang="en-US" altLang="zh-CN" sz="2900" dirty="0"/>
          </a:p>
          <a:p>
            <a:pPr marL="11988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500" dirty="0"/>
              <a:t>But, only small subset encountered with Linux programs</a:t>
            </a:r>
          </a:p>
          <a:p>
            <a:pPr lvl="1">
              <a:lnSpc>
                <a:spcPct val="120000"/>
              </a:lnSpc>
            </a:pPr>
            <a:r>
              <a:rPr lang="zh-CN" altLang="en-US" sz="2900" dirty="0"/>
              <a:t>理论上</a:t>
            </a:r>
            <a:r>
              <a:rPr lang="en-US" altLang="zh-CN" sz="2900" dirty="0"/>
              <a:t>CISC</a:t>
            </a:r>
            <a:r>
              <a:rPr lang="zh-CN" altLang="en-US" sz="2900" dirty="0"/>
              <a:t>的性能很难与精简指令集计算机（</a:t>
            </a:r>
            <a:r>
              <a:rPr lang="en-US" altLang="zh-CN" sz="2900" dirty="0"/>
              <a:t>RISC</a:t>
            </a:r>
            <a:r>
              <a:rPr lang="zh-CN" altLang="en-US" sz="2900" dirty="0"/>
              <a:t>）相匹敌</a:t>
            </a:r>
            <a:endParaRPr lang="en-US" altLang="zh-CN" sz="29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Hard to match performance of Reduced Instruction Set Computers (RISC)</a:t>
            </a:r>
          </a:p>
          <a:p>
            <a:pPr lvl="1">
              <a:lnSpc>
                <a:spcPct val="120000"/>
              </a:lnSpc>
            </a:pPr>
            <a:r>
              <a:rPr lang="zh-CN" altLang="en-US" sz="2900" dirty="0"/>
              <a:t>但是</a:t>
            </a:r>
            <a:r>
              <a:rPr lang="en-US" altLang="zh-CN" sz="2900" dirty="0"/>
              <a:t>Intel</a:t>
            </a:r>
            <a:r>
              <a:rPr lang="zh-CN" altLang="en-US" sz="2900" dirty="0"/>
              <a:t>采用了</a:t>
            </a:r>
            <a:r>
              <a:rPr lang="en-US" altLang="zh-CN" sz="2900" dirty="0"/>
              <a:t>CISC</a:t>
            </a:r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900" dirty="0"/>
              <a:t>But, Intel has done just that!</a:t>
            </a:r>
          </a:p>
          <a:p>
            <a:pPr lvl="2">
              <a:lnSpc>
                <a:spcPct val="120000"/>
              </a:lnSpc>
            </a:pPr>
            <a:r>
              <a:rPr lang="zh-CN" altLang="en-US" sz="2900" dirty="0"/>
              <a:t>在低功耗情况下，速度会有影响</a:t>
            </a:r>
            <a:endParaRPr lang="en-US" altLang="zh-CN" sz="2900" dirty="0"/>
          </a:p>
          <a:p>
            <a:pPr marL="11988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500" dirty="0"/>
              <a:t>In terms of speed.  Less so for low power.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23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处理器体系结构的历史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History of Intel processors and architectures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9199" y="1905015"/>
            <a:ext cx="10409060" cy="4264082"/>
          </a:xfrm>
        </p:spPr>
        <p:txBody>
          <a:bodyPr tIns="72000" bIns="36000">
            <a:normAutofit fontScale="85000" lnSpcReduction="10000"/>
          </a:bodyPr>
          <a:lstStyle/>
          <a:p>
            <a:pPr marL="223838" indent="-223838" defTabSz="895350">
              <a:lnSpc>
                <a:spcPct val="134000"/>
              </a:lnSpc>
              <a:spcBef>
                <a:spcPts val="0"/>
              </a:spcBef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i="1" dirty="0">
                <a:solidFill>
                  <a:srgbClr val="C00000"/>
                </a:solidFill>
              </a:rPr>
              <a:t>	</a:t>
            </a:r>
            <a:r>
              <a:rPr lang="en-US" altLang="zh-CN" b="1" i="1" dirty="0">
                <a:solidFill>
                  <a:srgbClr val="C00000"/>
                </a:solidFill>
              </a:rPr>
              <a:t>Name	Date	Transistors	MHz</a:t>
            </a:r>
          </a:p>
          <a:p>
            <a:pPr marL="223838" indent="-223838" defTabSz="895350">
              <a:lnSpc>
                <a:spcPct val="1340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b="1" dirty="0"/>
              <a:t>8086	1978	29K	5-10</a:t>
            </a:r>
          </a:p>
          <a:p>
            <a:pPr marL="560388" lvl="1" indent="-222250" defTabSz="895350">
              <a:lnSpc>
                <a:spcPct val="1340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处理器，</a:t>
            </a:r>
            <a:r>
              <a:rPr lang="en-US" altLang="zh-CN" dirty="0"/>
              <a:t>IBM PC</a:t>
            </a:r>
            <a:r>
              <a:rPr lang="zh-CN" altLang="en-US" dirty="0"/>
              <a:t>计算机，</a:t>
            </a:r>
            <a:r>
              <a:rPr lang="en-US" altLang="zh-CN" dirty="0"/>
              <a:t> DOS</a:t>
            </a:r>
            <a:r>
              <a:rPr lang="zh-CN" altLang="en-US" dirty="0"/>
              <a:t>操作系统</a:t>
            </a:r>
            <a:r>
              <a:rPr lang="en-US" altLang="zh-CN" dirty="0"/>
              <a:t>(First 16-bit Intel processor.  Basis for IBM PC &amp; DOS)</a:t>
            </a:r>
          </a:p>
          <a:p>
            <a:pPr marL="560388" lvl="1" indent="-222250" defTabSz="895350">
              <a:lnSpc>
                <a:spcPct val="1340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dirty="0"/>
              <a:t>1MB</a:t>
            </a:r>
            <a:r>
              <a:rPr lang="zh-CN" altLang="en-US" dirty="0"/>
              <a:t>寻址空间</a:t>
            </a:r>
            <a:r>
              <a:rPr lang="en-US" altLang="zh-CN" dirty="0"/>
              <a:t>(1MB address space)</a:t>
            </a:r>
          </a:p>
          <a:p>
            <a:pPr marL="223838" indent="-223838" defTabSz="895350">
              <a:lnSpc>
                <a:spcPct val="1340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b="1" dirty="0"/>
              <a:t>386	1985	275K	16-33</a:t>
            </a:r>
          </a:p>
          <a:p>
            <a:pPr marL="560388" lvl="1" indent="-222250" defTabSz="895350">
              <a:lnSpc>
                <a:spcPct val="1340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Intel</a:t>
            </a:r>
            <a:r>
              <a:rPr lang="zh-CN" altLang="en-US" dirty="0"/>
              <a:t>处理器，采用</a:t>
            </a:r>
            <a:r>
              <a:rPr lang="en-US" altLang="zh-CN" dirty="0"/>
              <a:t>IA32</a:t>
            </a:r>
            <a:r>
              <a:rPr lang="zh-CN" altLang="en-US" dirty="0"/>
              <a:t>体系结构</a:t>
            </a:r>
            <a:r>
              <a:rPr lang="en-US" altLang="zh-CN" dirty="0"/>
              <a:t>(First 32 bit Intel processor , referred to as IA32)</a:t>
            </a:r>
          </a:p>
          <a:p>
            <a:pPr marL="560388" lvl="1" indent="-222250" defTabSz="895350">
              <a:lnSpc>
                <a:spcPct val="1340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增加了扁平寻址，可以运行</a:t>
            </a:r>
            <a:r>
              <a:rPr lang="en-US" altLang="zh-CN" dirty="0"/>
              <a:t>Unix</a:t>
            </a:r>
            <a:r>
              <a:rPr lang="zh-CN" altLang="en-US" dirty="0"/>
              <a:t>操作系统</a:t>
            </a:r>
            <a:r>
              <a:rPr lang="en-US" altLang="zh-CN" dirty="0"/>
              <a:t>(Added “flat addressing”, capable of running Unix)</a:t>
            </a:r>
          </a:p>
          <a:p>
            <a:pPr marL="160338" indent="-222250" defTabSz="895350">
              <a:lnSpc>
                <a:spcPct val="1340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b="1" dirty="0"/>
              <a:t>Pentium 4E	2004	125M	2800-3800</a:t>
            </a:r>
          </a:p>
          <a:p>
            <a:pPr marL="560388" lvl="1" indent="-222250" defTabSz="895350">
              <a:lnSpc>
                <a:spcPct val="1340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Intel x86</a:t>
            </a:r>
            <a:r>
              <a:rPr lang="zh-CN" altLang="en-US" dirty="0"/>
              <a:t>处理器，采用</a:t>
            </a:r>
            <a:r>
              <a:rPr lang="en-US" altLang="zh-CN" dirty="0"/>
              <a:t>x86-64</a:t>
            </a:r>
            <a:r>
              <a:rPr lang="zh-CN" altLang="en-US" dirty="0"/>
              <a:t>体系架构</a:t>
            </a:r>
            <a:r>
              <a:rPr lang="en-US" altLang="zh-CN" dirty="0"/>
              <a:t>(First 64-bit Intel x86 processor, referred to as x86-64)</a:t>
            </a:r>
          </a:p>
          <a:p>
            <a:pPr marL="160338" indent="-222250" defTabSz="895350">
              <a:lnSpc>
                <a:spcPct val="1340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b="1" dirty="0"/>
              <a:t>Core 2	2006	291M	1060-3500</a:t>
            </a:r>
          </a:p>
          <a:p>
            <a:pPr marL="560388" lvl="1" indent="-222250" defTabSz="895350">
              <a:lnSpc>
                <a:spcPct val="1340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zh-CN" altLang="en-US" dirty="0"/>
              <a:t>第一个双核</a:t>
            </a:r>
            <a:r>
              <a:rPr lang="en-US" altLang="zh-CN" dirty="0"/>
              <a:t>Intel</a:t>
            </a:r>
            <a:r>
              <a:rPr lang="zh-CN" altLang="en-US" dirty="0"/>
              <a:t>处理器</a:t>
            </a:r>
            <a:r>
              <a:rPr lang="en-US" altLang="zh-CN" dirty="0"/>
              <a:t>(First multi-core Intel processor)</a:t>
            </a:r>
          </a:p>
          <a:p>
            <a:pPr marL="160338" indent="-222250" defTabSz="895350">
              <a:lnSpc>
                <a:spcPct val="1340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b="1" dirty="0"/>
              <a:t>Core i7	2008	731M	1700-3900</a:t>
            </a:r>
          </a:p>
          <a:p>
            <a:pPr marL="160338" indent="-222250" defTabSz="895350">
              <a:lnSpc>
                <a:spcPct val="134000"/>
              </a:lnSpc>
              <a:spcBef>
                <a:spcPts val="0"/>
              </a:spcBef>
              <a:tabLst>
                <a:tab pos="2055813" algn="l"/>
                <a:tab pos="3884613" algn="l"/>
                <a:tab pos="5946775" algn="l"/>
              </a:tabLst>
            </a:pPr>
            <a:r>
              <a:rPr lang="en-US" altLang="zh-CN" b="1" dirty="0"/>
              <a:t>Core i9	2017	     7G	3300-4500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6" y="1122871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Intel x86</a:t>
            </a:r>
            <a:r>
              <a:rPr lang="zh-CN" altLang="en-US" dirty="0"/>
              <a:t>系列的进化：里程碑</a:t>
            </a:r>
            <a:br>
              <a:rPr lang="en-US" altLang="zh-CN" dirty="0"/>
            </a:br>
            <a:r>
              <a:rPr lang="en-US" altLang="zh-CN" dirty="0"/>
              <a:t>Intel x86 Evolution: Milestones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45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处理器体系结构的历史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History of Intel processors and architectures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0055" y="2067410"/>
            <a:ext cx="5646163" cy="417512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tabLst>
                <a:tab pos="2349500" algn="l"/>
              </a:tabLst>
            </a:pPr>
            <a:r>
              <a:rPr lang="zh-CN" altLang="en-US" sz="2900" dirty="0"/>
              <a:t>新特性的加入</a:t>
            </a:r>
            <a:endParaRPr lang="en-US" altLang="zh-CN" sz="2900" dirty="0"/>
          </a:p>
          <a:p>
            <a:pPr marL="342000" indent="0">
              <a:lnSpc>
                <a:spcPct val="130000"/>
              </a:lnSpc>
              <a:buNone/>
              <a:tabLst>
                <a:tab pos="2349500" algn="l"/>
              </a:tabLst>
            </a:pPr>
            <a:r>
              <a:rPr lang="en-US" altLang="zh-CN" sz="2900" dirty="0"/>
              <a:t>Added Features</a:t>
            </a:r>
          </a:p>
          <a:p>
            <a:pPr lvl="1">
              <a:lnSpc>
                <a:spcPct val="130000"/>
              </a:lnSpc>
              <a:tabLst>
                <a:tab pos="2349500" algn="l"/>
              </a:tabLst>
            </a:pPr>
            <a:r>
              <a:rPr lang="zh-CN" altLang="en-US" sz="2500" dirty="0"/>
              <a:t>多媒体操作的指令支持</a:t>
            </a:r>
            <a:endParaRPr lang="en-US" altLang="zh-CN" sz="2500" dirty="0"/>
          </a:p>
          <a:p>
            <a:pPr marL="741600" lvl="1" indent="0">
              <a:lnSpc>
                <a:spcPct val="130000"/>
              </a:lnSpc>
              <a:buNone/>
              <a:tabLst>
                <a:tab pos="2349500" algn="l"/>
              </a:tabLst>
            </a:pPr>
            <a:r>
              <a:rPr lang="en-US" altLang="zh-CN" sz="2500" dirty="0"/>
              <a:t>Instructions to support multimedia operations</a:t>
            </a:r>
          </a:p>
          <a:p>
            <a:pPr lvl="1">
              <a:lnSpc>
                <a:spcPct val="130000"/>
              </a:lnSpc>
              <a:tabLst>
                <a:tab pos="2349500" algn="l"/>
              </a:tabLst>
            </a:pPr>
            <a:r>
              <a:rPr lang="zh-CN" altLang="en-US" sz="2500" dirty="0"/>
              <a:t>提供了更高效的条件操作指令</a:t>
            </a:r>
            <a:endParaRPr lang="en-US" altLang="zh-CN" sz="2500" dirty="0"/>
          </a:p>
          <a:p>
            <a:pPr marL="741600" lvl="1" indent="0">
              <a:lnSpc>
                <a:spcPct val="130000"/>
              </a:lnSpc>
              <a:buNone/>
              <a:tabLst>
                <a:tab pos="2349500" algn="l"/>
              </a:tabLst>
            </a:pPr>
            <a:r>
              <a:rPr lang="en-US" altLang="zh-CN" sz="2500" dirty="0"/>
              <a:t>Instructions to enable more efficient conditional operations</a:t>
            </a:r>
          </a:p>
          <a:p>
            <a:pPr lvl="1">
              <a:lnSpc>
                <a:spcPct val="130000"/>
              </a:lnSpc>
              <a:tabLst>
                <a:tab pos="2349500" algn="l"/>
              </a:tabLst>
            </a:pPr>
            <a:r>
              <a:rPr lang="zh-CN" altLang="en-US" sz="2500" dirty="0"/>
              <a:t>机器字长从</a:t>
            </a:r>
            <a:r>
              <a:rPr lang="en-US" altLang="zh-CN" sz="2500" dirty="0"/>
              <a:t>32</a:t>
            </a:r>
            <a:r>
              <a:rPr lang="zh-CN" altLang="en-US" sz="2500" dirty="0"/>
              <a:t>位变为</a:t>
            </a:r>
            <a:r>
              <a:rPr lang="en-US" altLang="zh-CN" sz="2500" dirty="0"/>
              <a:t>64</a:t>
            </a:r>
            <a:r>
              <a:rPr lang="zh-CN" altLang="en-US" sz="2500" dirty="0"/>
              <a:t>位</a:t>
            </a:r>
            <a:endParaRPr lang="en-US" altLang="zh-CN" sz="2500" dirty="0"/>
          </a:p>
          <a:p>
            <a:pPr marL="741600" lvl="1" indent="0">
              <a:lnSpc>
                <a:spcPct val="130000"/>
              </a:lnSpc>
              <a:buNone/>
              <a:tabLst>
                <a:tab pos="2349500" algn="l"/>
              </a:tabLst>
            </a:pPr>
            <a:r>
              <a:rPr lang="en-US" altLang="zh-CN" sz="2500" dirty="0"/>
              <a:t>Transition from 32 bits to 64 bits</a:t>
            </a:r>
          </a:p>
          <a:p>
            <a:pPr lvl="1">
              <a:lnSpc>
                <a:spcPct val="130000"/>
              </a:lnSpc>
              <a:tabLst>
                <a:tab pos="2349500" algn="l"/>
              </a:tabLst>
            </a:pPr>
            <a:r>
              <a:rPr lang="zh-CN" altLang="en-US" sz="2500" dirty="0"/>
              <a:t>多核</a:t>
            </a:r>
            <a:endParaRPr lang="en-US" altLang="zh-CN" sz="2500" dirty="0"/>
          </a:p>
          <a:p>
            <a:pPr marL="741600" lvl="1" indent="0">
              <a:lnSpc>
                <a:spcPct val="130000"/>
              </a:lnSpc>
              <a:buNone/>
              <a:tabLst>
                <a:tab pos="2349500" algn="l"/>
              </a:tabLst>
            </a:pPr>
            <a:r>
              <a:rPr lang="en-US" altLang="zh-CN" sz="2500" dirty="0"/>
              <a:t>More cores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x86</a:t>
            </a:r>
            <a:r>
              <a:rPr lang="zh-CN" altLang="en-US" dirty="0"/>
              <a:t>系列处理器</a:t>
            </a:r>
            <a:br>
              <a:rPr lang="en-US" altLang="zh-CN" dirty="0"/>
            </a:br>
            <a:r>
              <a:rPr lang="en-US" altLang="zh-CN" dirty="0"/>
              <a:t>Intel x86 Processors</a:t>
            </a:r>
            <a:endParaRPr lang="zh-CN" alt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54EB857-BD29-47B6-9830-CEA5A93DC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9173" y="2689442"/>
            <a:ext cx="3675018" cy="255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760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处理器体系结构的历史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History of Intel processors and architectures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3007" y="2677010"/>
            <a:ext cx="5646163" cy="2735499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tabLst>
                <a:tab pos="2349500" algn="l"/>
              </a:tabLst>
            </a:pPr>
            <a:r>
              <a:rPr lang="zh-CN" altLang="en-US" sz="2400" dirty="0"/>
              <a:t>单位面积上可以容纳的晶体管数量几乎每两年增加一倍</a:t>
            </a:r>
            <a:endParaRPr lang="en-US" altLang="zh-CN" sz="2400" dirty="0"/>
          </a:p>
          <a:p>
            <a:pPr marL="342000" indent="0">
              <a:lnSpc>
                <a:spcPct val="130000"/>
              </a:lnSpc>
              <a:buNone/>
              <a:tabLst>
                <a:tab pos="2349500" algn="l"/>
              </a:tabLst>
            </a:pPr>
            <a:r>
              <a:rPr lang="en-US" altLang="zh-CN" sz="2400" dirty="0"/>
              <a:t>The number of transistors in a dense integrated circuit doubles approximately every two years.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摩尔定律</a:t>
            </a:r>
            <a:br>
              <a:rPr lang="en-US" altLang="zh-CN" dirty="0"/>
            </a:br>
            <a:r>
              <a:rPr lang="en-US" altLang="zh-CN" dirty="0"/>
              <a:t>Moore’s Law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4E198E-6853-411B-AF85-03AEC29080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" t="9076" r="1763" b="5147"/>
          <a:stretch/>
        </p:blipFill>
        <p:spPr>
          <a:xfrm>
            <a:off x="362830" y="1938101"/>
            <a:ext cx="5292436" cy="43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5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处理器体系结构的历史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History of Intel processors and architectures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Core i7 Broadwell 2015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183EBCB-D0BC-4F33-887A-7F732FC6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8843" y="1862242"/>
            <a:ext cx="5032853" cy="4380295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0960185D-2414-45BD-ACEE-22E5FDA72B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098" y="2443064"/>
            <a:ext cx="6151418" cy="3628646"/>
          </a:xfrm>
        </p:spPr>
        <p:txBody>
          <a:bodyPr numCol="2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/>
              <a:t>桌面版</a:t>
            </a:r>
            <a:endParaRPr lang="en-US" altLang="zh-CN" sz="1800" dirty="0"/>
          </a:p>
          <a:p>
            <a:pPr marL="342000" indent="0">
              <a:lnSpc>
                <a:spcPct val="130000"/>
              </a:lnSpc>
              <a:buNone/>
            </a:pPr>
            <a:r>
              <a:rPr lang="en-US" altLang="zh-CN" sz="1800" dirty="0"/>
              <a:t>Desktop Model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核</a:t>
            </a:r>
            <a:endParaRPr lang="en-US" altLang="zh-CN" dirty="0"/>
          </a:p>
          <a:p>
            <a:pPr marL="741600" lvl="1" indent="0">
              <a:lnSpc>
                <a:spcPct val="130000"/>
              </a:lnSpc>
              <a:buNone/>
              <a:tabLst>
                <a:tab pos="2349500" algn="l"/>
              </a:tabLst>
            </a:pPr>
            <a:r>
              <a:rPr lang="en-US" altLang="zh-CN" dirty="0"/>
              <a:t>4 cores</a:t>
            </a:r>
          </a:p>
          <a:p>
            <a:pPr lvl="1">
              <a:lnSpc>
                <a:spcPct val="130000"/>
              </a:lnSpc>
              <a:tabLst>
                <a:tab pos="2349500" algn="l"/>
              </a:tabLst>
            </a:pPr>
            <a:r>
              <a:rPr lang="zh-CN" altLang="en-US" dirty="0"/>
              <a:t>集成图形单元（显卡）</a:t>
            </a:r>
            <a:endParaRPr lang="en-US" altLang="zh-CN" dirty="0"/>
          </a:p>
          <a:p>
            <a:pPr marL="741600" lvl="1" indent="0">
              <a:lnSpc>
                <a:spcPct val="130000"/>
              </a:lnSpc>
              <a:buNone/>
              <a:tabLst>
                <a:tab pos="2349500" algn="l"/>
              </a:tabLst>
            </a:pPr>
            <a:r>
              <a:rPr lang="en-US" altLang="zh-CN" dirty="0"/>
              <a:t>Integrated graphics</a:t>
            </a:r>
          </a:p>
          <a:p>
            <a:pPr lvl="1">
              <a:lnSpc>
                <a:spcPct val="130000"/>
              </a:lnSpc>
              <a:tabLst>
                <a:tab pos="2349500" algn="l"/>
              </a:tabLst>
            </a:pPr>
            <a:r>
              <a:rPr lang="en-US" altLang="zh-CN" dirty="0"/>
              <a:t>3.3-3.8 GHz</a:t>
            </a:r>
          </a:p>
          <a:p>
            <a:pPr lvl="1">
              <a:lnSpc>
                <a:spcPct val="130000"/>
              </a:lnSpc>
              <a:tabLst>
                <a:tab pos="2349500" algn="l"/>
              </a:tabLst>
            </a:pPr>
            <a:r>
              <a:rPr lang="en-US" altLang="zh-CN" dirty="0"/>
              <a:t>65W</a:t>
            </a:r>
          </a:p>
          <a:p>
            <a:pPr>
              <a:lnSpc>
                <a:spcPct val="130000"/>
              </a:lnSpc>
            </a:pPr>
            <a:r>
              <a:rPr lang="zh-CN" altLang="en-US" sz="1800" dirty="0"/>
              <a:t>服务器版</a:t>
            </a:r>
            <a:endParaRPr lang="en-US" altLang="zh-CN" sz="1800" dirty="0"/>
          </a:p>
          <a:p>
            <a:pPr marL="342000" indent="0">
              <a:lnSpc>
                <a:spcPct val="130000"/>
              </a:lnSpc>
              <a:buNone/>
            </a:pPr>
            <a:r>
              <a:rPr lang="en-US" altLang="zh-CN" sz="1800" dirty="0"/>
              <a:t>Server Model</a:t>
            </a:r>
          </a:p>
          <a:p>
            <a:pPr lvl="1">
              <a:lnSpc>
                <a:spcPct val="130000"/>
              </a:lnSpc>
              <a:tabLst>
                <a:tab pos="2349500" algn="l"/>
              </a:tabLst>
            </a:pPr>
            <a:r>
              <a:rPr lang="en-US" altLang="zh-CN" sz="1600" dirty="0"/>
              <a:t>8</a:t>
            </a:r>
            <a:r>
              <a:rPr lang="zh-CN" altLang="en-US" sz="1600" dirty="0"/>
              <a:t>核</a:t>
            </a:r>
            <a:endParaRPr lang="en-US" altLang="zh-CN" sz="1600" dirty="0"/>
          </a:p>
          <a:p>
            <a:pPr marL="741600" lvl="1" indent="0">
              <a:lnSpc>
                <a:spcPct val="130000"/>
              </a:lnSpc>
              <a:buNone/>
              <a:tabLst>
                <a:tab pos="2349500" algn="l"/>
              </a:tabLst>
            </a:pPr>
            <a:r>
              <a:rPr lang="en-US" altLang="zh-CN" dirty="0"/>
              <a:t>8 cores</a:t>
            </a:r>
          </a:p>
          <a:p>
            <a:pPr lvl="1">
              <a:lnSpc>
                <a:spcPct val="130000"/>
              </a:lnSpc>
              <a:tabLst>
                <a:tab pos="2349500" algn="l"/>
              </a:tabLst>
            </a:pPr>
            <a:r>
              <a:rPr lang="zh-CN" altLang="en-US" sz="1600" dirty="0"/>
              <a:t>集成 </a:t>
            </a:r>
            <a:r>
              <a:rPr lang="en-US" altLang="zh-CN" sz="1600" dirty="0"/>
              <a:t>I/O</a:t>
            </a:r>
          </a:p>
          <a:p>
            <a:pPr marL="741600" lvl="1" indent="0">
              <a:lnSpc>
                <a:spcPct val="130000"/>
              </a:lnSpc>
              <a:buNone/>
              <a:tabLst>
                <a:tab pos="2349500" algn="l"/>
              </a:tabLst>
            </a:pPr>
            <a:r>
              <a:rPr lang="en-US" altLang="zh-CN" dirty="0"/>
              <a:t>Integrated I/O</a:t>
            </a:r>
          </a:p>
          <a:p>
            <a:pPr lvl="1">
              <a:lnSpc>
                <a:spcPct val="130000"/>
              </a:lnSpc>
              <a:tabLst>
                <a:tab pos="2349500" algn="l"/>
              </a:tabLst>
            </a:pPr>
            <a:r>
              <a:rPr lang="en-US" altLang="zh-CN" sz="1600" dirty="0"/>
              <a:t>2-2.6 GHz</a:t>
            </a:r>
          </a:p>
          <a:p>
            <a:pPr lvl="1">
              <a:lnSpc>
                <a:spcPct val="130000"/>
              </a:lnSpc>
              <a:tabLst>
                <a:tab pos="2349500" algn="l"/>
              </a:tabLst>
            </a:pPr>
            <a:r>
              <a:rPr lang="en-US" altLang="zh-CN" sz="1600" dirty="0"/>
              <a:t>45W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562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处理器体系结构的历史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History of Intel processors and architectures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0055" y="2067410"/>
            <a:ext cx="5666945" cy="41751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历史上</a:t>
            </a:r>
            <a:endParaRPr lang="en-US" altLang="zh-CN" sz="14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Historically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en-US" altLang="zh-CN" sz="1400" dirty="0"/>
              <a:t>AMD</a:t>
            </a:r>
            <a:r>
              <a:rPr lang="zh-CN" altLang="en-US" sz="1400" dirty="0"/>
              <a:t>仅仅跟随着</a:t>
            </a:r>
            <a:r>
              <a:rPr lang="en-US" altLang="zh-CN" sz="1400" dirty="0"/>
              <a:t>Intel</a:t>
            </a:r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AMD has followed just behind Intel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性能稍差，价格更便宜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A little bit slower, a lot cheaper</a:t>
            </a:r>
          </a:p>
          <a:p>
            <a:pPr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随后</a:t>
            </a:r>
            <a:endParaRPr lang="en-US" altLang="zh-CN" sz="14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600" dirty="0"/>
              <a:t>Then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从</a:t>
            </a:r>
            <a:r>
              <a:rPr lang="en-US" altLang="zh-CN" sz="1400" dirty="0"/>
              <a:t>DEC</a:t>
            </a:r>
            <a:r>
              <a:rPr lang="zh-CN" altLang="en-US" sz="1400" dirty="0"/>
              <a:t>和其他业绩下降的公司招聘顶级电路设计师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Recruited top circuit designers from Digital Equipment Corp. and other downward trending companies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提出了</a:t>
            </a:r>
            <a:r>
              <a:rPr lang="en-US" altLang="zh-CN" sz="1400" dirty="0"/>
              <a:t>Opteron</a:t>
            </a:r>
            <a:r>
              <a:rPr lang="zh-CN" altLang="en-US" sz="1400" dirty="0"/>
              <a:t>架构：成为</a:t>
            </a:r>
            <a:r>
              <a:rPr lang="en-US" altLang="zh-CN" sz="1400" dirty="0"/>
              <a:t>Pentium 4</a:t>
            </a:r>
            <a:r>
              <a:rPr lang="zh-CN" altLang="en-US" sz="1400" dirty="0"/>
              <a:t>的有力竞争对手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Built Opteron: tough competitor to Pentium 4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引入了</a:t>
            </a:r>
            <a:r>
              <a:rPr lang="en-US" altLang="zh-CN" sz="1400" dirty="0"/>
              <a:t>x86-64</a:t>
            </a:r>
            <a:r>
              <a:rPr lang="zh-CN" altLang="en-US" sz="1400" dirty="0"/>
              <a:t>架构，自主的扩展到</a:t>
            </a:r>
            <a:r>
              <a:rPr lang="en-US" altLang="zh-CN" sz="1400" dirty="0"/>
              <a:t>64</a:t>
            </a:r>
            <a:r>
              <a:rPr lang="zh-CN" altLang="en-US" sz="1400" dirty="0"/>
              <a:t>位体系结构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Developed x86-64, their own extension to 64 bits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X86</a:t>
            </a:r>
            <a:r>
              <a:rPr lang="zh-CN" altLang="en-US" dirty="0"/>
              <a:t>兼容处理器：</a:t>
            </a:r>
            <a:r>
              <a:rPr lang="en-US" altLang="zh-CN" dirty="0"/>
              <a:t>AMD</a:t>
            </a:r>
            <a:br>
              <a:rPr lang="en-US" altLang="zh-CN" dirty="0"/>
            </a:br>
            <a:r>
              <a:rPr lang="en-US" altLang="zh-CN" dirty="0"/>
              <a:t>x86 Clones: Advanced Micro Devices (AMD)</a:t>
            </a:r>
            <a:endParaRPr lang="zh-CN" altLang="en-US" dirty="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0DDB438-1F88-498E-B905-29097FA77FCE}"/>
              </a:ext>
            </a:extLst>
          </p:cNvPr>
          <p:cNvSpPr txBox="1">
            <a:spLocks/>
          </p:cNvSpPr>
          <p:nvPr/>
        </p:nvSpPr>
        <p:spPr>
          <a:xfrm>
            <a:off x="6724649" y="2067410"/>
            <a:ext cx="5029201" cy="417512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144000" rIns="216000" bIns="144000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近年来</a:t>
            </a:r>
            <a:endParaRPr lang="en-US" altLang="zh-CN" sz="14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</a:tabLst>
            </a:pPr>
            <a:r>
              <a:rPr lang="en-US" altLang="zh-CN" sz="1400" dirty="0"/>
              <a:t>Recent Years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en-US" altLang="zh-CN" sz="1400" dirty="0"/>
              <a:t>Intel</a:t>
            </a:r>
            <a:r>
              <a:rPr lang="zh-CN" altLang="en-US" sz="1400" dirty="0"/>
              <a:t>重新迎头赶上，重新占据了半导体技术的世界主导地位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</a:tabLst>
            </a:pPr>
            <a:r>
              <a:rPr lang="en-US" altLang="zh-CN" sz="1400" dirty="0"/>
              <a:t>Intel got its act together</a:t>
            </a:r>
            <a:r>
              <a:rPr lang="zh-CN" altLang="en-US" sz="1400" dirty="0"/>
              <a:t>，</a:t>
            </a:r>
            <a:r>
              <a:rPr lang="en-US" altLang="zh-CN" sz="1400" dirty="0"/>
              <a:t>leading the world in semiconductor technology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en-US" altLang="zh-CN" sz="1400" dirty="0"/>
              <a:t>AMD</a:t>
            </a:r>
            <a:r>
              <a:rPr lang="zh-CN" altLang="en-US" sz="1400" dirty="0"/>
              <a:t>稍有落后，依赖外部的半导体代工厂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2349500" algn="l"/>
              </a:tabLst>
            </a:pPr>
            <a:r>
              <a:rPr lang="en-US" altLang="zh-CN" sz="1400" dirty="0"/>
              <a:t>AMD has fallen behind, which relies on external semiconductor manufacturer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669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F3EA-767B-40EA-A3B1-5D4D6D38E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Intel</a:t>
            </a:r>
            <a:r>
              <a:rPr lang="zh-CN" altLang="en-US" dirty="0"/>
              <a:t>处理器体系结构的历史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6309F-F70C-4F89-806F-D71612E6E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History of Intel processors and architectures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37381-77A4-4712-92D1-D189E53EA9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0055" y="1918094"/>
            <a:ext cx="5045800" cy="4370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/>
              <a:t>2001</a:t>
            </a:r>
            <a:r>
              <a:rPr lang="zh-CN" altLang="en-US" sz="1500" b="1" dirty="0"/>
              <a:t>年：</a:t>
            </a:r>
            <a:r>
              <a:rPr lang="en-US" altLang="zh-CN" sz="1500" b="1" dirty="0"/>
              <a:t>Intel</a:t>
            </a:r>
            <a:r>
              <a:rPr lang="zh-CN" altLang="en-US" sz="1500" b="1" dirty="0"/>
              <a:t>试图从</a:t>
            </a:r>
            <a:r>
              <a:rPr lang="en-US" altLang="zh-CN" sz="1500" b="1" dirty="0"/>
              <a:t>IA32</a:t>
            </a:r>
            <a:r>
              <a:rPr lang="zh-CN" altLang="en-US" sz="1500" b="1" dirty="0"/>
              <a:t>彻底转变为</a:t>
            </a:r>
            <a:r>
              <a:rPr lang="en-US" altLang="zh-CN" sz="1500" b="1" dirty="0"/>
              <a:t>IA64</a:t>
            </a:r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/>
              <a:t>2001: Intel Attempted Radical Shift from IA32 to IA64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500" dirty="0"/>
              <a:t>完全不同的体系结构（安腾）</a:t>
            </a:r>
            <a:endParaRPr lang="en-US" altLang="zh-CN" sz="15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500" dirty="0"/>
              <a:t>Totally different architecture (Itanium)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500" dirty="0"/>
              <a:t>以</a:t>
            </a:r>
            <a:r>
              <a:rPr lang="en-US" altLang="zh-CN" sz="1500" b="1" dirty="0">
                <a:solidFill>
                  <a:srgbClr val="FF0000"/>
                </a:solidFill>
              </a:rPr>
              <a:t>legacy</a:t>
            </a:r>
            <a:r>
              <a:rPr lang="zh-CN" altLang="en-US" sz="1500" b="1" dirty="0">
                <a:solidFill>
                  <a:srgbClr val="FF0000"/>
                </a:solidFill>
              </a:rPr>
              <a:t>（传统）模式</a:t>
            </a:r>
            <a:r>
              <a:rPr lang="zh-CN" altLang="en-US" sz="1500" dirty="0"/>
              <a:t>执行</a:t>
            </a:r>
            <a:r>
              <a:rPr lang="en-US" altLang="zh-CN" sz="1500" dirty="0"/>
              <a:t>IA32</a:t>
            </a:r>
            <a:r>
              <a:rPr lang="zh-CN" altLang="en-US" sz="1500" dirty="0"/>
              <a:t>的指令</a:t>
            </a:r>
            <a:endParaRPr lang="en-US" altLang="zh-CN" sz="15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500" dirty="0"/>
              <a:t>Executes IA32 code only as legacy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500" dirty="0"/>
              <a:t>性能令人失望</a:t>
            </a:r>
            <a:r>
              <a:rPr lang="en-US" altLang="zh-CN" sz="1500" dirty="0"/>
              <a:t>Performance disappointing</a:t>
            </a:r>
          </a:p>
          <a:p>
            <a:pPr>
              <a:lnSpc>
                <a:spcPct val="120000"/>
              </a:lnSpc>
            </a:pPr>
            <a:r>
              <a:rPr lang="en-US" altLang="zh-CN" sz="1500" dirty="0"/>
              <a:t>2003</a:t>
            </a:r>
            <a:r>
              <a:rPr lang="zh-CN" altLang="en-US" sz="1500" dirty="0"/>
              <a:t>年：</a:t>
            </a:r>
            <a:r>
              <a:rPr lang="en-US" altLang="zh-CN" sz="1500" dirty="0"/>
              <a:t>AMD</a:t>
            </a:r>
            <a:r>
              <a:rPr lang="zh-CN" altLang="en-US" sz="1500" dirty="0"/>
              <a:t>提出了体系结构进化的解决方案</a:t>
            </a:r>
            <a:endParaRPr lang="en-US" altLang="zh-CN" sz="15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2003: AMD Stepped in with Evolutionary Solution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en-US" altLang="zh-CN" sz="1400" b="1" dirty="0">
                <a:solidFill>
                  <a:srgbClr val="FF0000"/>
                </a:solidFill>
              </a:rPr>
              <a:t>x86-64</a:t>
            </a:r>
            <a:r>
              <a:rPr lang="zh-CN" altLang="en-US" sz="1400" b="1" dirty="0">
                <a:solidFill>
                  <a:srgbClr val="FF0000"/>
                </a:solidFill>
              </a:rPr>
              <a:t>位体系结构（现称为</a:t>
            </a:r>
            <a:r>
              <a:rPr lang="en-US" altLang="zh-CN" sz="1400" b="1" dirty="0">
                <a:solidFill>
                  <a:srgbClr val="FF0000"/>
                </a:solidFill>
              </a:rPr>
              <a:t>AMD64</a:t>
            </a:r>
            <a:r>
              <a:rPr lang="zh-CN" altLang="en-US" sz="1400" b="1" dirty="0">
                <a:solidFill>
                  <a:srgbClr val="FF0000"/>
                </a:solidFill>
              </a:rPr>
              <a:t>）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400" dirty="0"/>
              <a:t>x86-64 (now called “AMD64”)</a:t>
            </a:r>
          </a:p>
          <a:p>
            <a:pPr>
              <a:lnSpc>
                <a:spcPct val="120000"/>
              </a:lnSpc>
            </a:pPr>
            <a:r>
              <a:rPr lang="en-US" altLang="zh-CN" sz="1500" dirty="0"/>
              <a:t>Intel</a:t>
            </a:r>
            <a:r>
              <a:rPr lang="zh-CN" altLang="en-US" sz="1500" dirty="0"/>
              <a:t>觉得应该专注于发展</a:t>
            </a:r>
            <a:r>
              <a:rPr lang="en-US" altLang="zh-CN" sz="1500" dirty="0"/>
              <a:t>IA64</a:t>
            </a:r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Intel Felt Obligated to Focus on IA64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不承认技术路线的失误，不认可</a:t>
            </a:r>
            <a:r>
              <a:rPr lang="en-US" altLang="zh-CN" sz="1400" dirty="0"/>
              <a:t>AMD</a:t>
            </a:r>
            <a:r>
              <a:rPr lang="zh-CN" altLang="en-US" sz="1400" dirty="0"/>
              <a:t>方案更优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500" dirty="0"/>
              <a:t>Hard to admit mistake or that AMD is better</a:t>
            </a:r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endParaRPr lang="en-US" altLang="zh-CN" sz="1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6AC14-A361-447A-B18B-7E73BBA6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1263548"/>
            <a:ext cx="10318139" cy="510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Intel 64</a:t>
            </a:r>
            <a:r>
              <a:rPr lang="zh-CN" altLang="en-US" dirty="0"/>
              <a:t>位处理器曲折的发展历史</a:t>
            </a:r>
            <a:br>
              <a:rPr lang="en-US" altLang="zh-CN" dirty="0"/>
            </a:br>
            <a:r>
              <a:rPr lang="en-US" altLang="zh-CN" dirty="0"/>
              <a:t>Intel’s 64-Bit History</a:t>
            </a:r>
            <a:endParaRPr lang="zh-CN" altLang="en-US" dirty="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0DDB438-1F88-498E-B905-29097FA77FCE}"/>
              </a:ext>
            </a:extLst>
          </p:cNvPr>
          <p:cNvSpPr txBox="1">
            <a:spLocks/>
          </p:cNvSpPr>
          <p:nvPr/>
        </p:nvSpPr>
        <p:spPr>
          <a:xfrm>
            <a:off x="6183007" y="1918094"/>
            <a:ext cx="5803494" cy="437062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216000" tIns="144000" rIns="216000" bIns="144000" rtlCol="0">
            <a:normAutofit/>
          </a:bodyPr>
          <a:lstStyle>
            <a:lvl1pPr marL="342900" indent="-342900" algn="l" defTabSz="913765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3765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500" dirty="0"/>
              <a:t>2004</a:t>
            </a:r>
            <a:r>
              <a:rPr lang="zh-CN" altLang="en-US" sz="1500" dirty="0"/>
              <a:t>年：</a:t>
            </a:r>
            <a:r>
              <a:rPr lang="en-US" altLang="zh-CN" sz="1500" dirty="0"/>
              <a:t>Intel</a:t>
            </a:r>
            <a:r>
              <a:rPr lang="zh-CN" altLang="en-US" sz="1500" dirty="0"/>
              <a:t>提出了</a:t>
            </a:r>
            <a:r>
              <a:rPr lang="en-US" altLang="zh-CN" sz="1500" dirty="0"/>
              <a:t>EM64T</a:t>
            </a:r>
            <a:r>
              <a:rPr lang="zh-CN" altLang="en-US" sz="1500" dirty="0"/>
              <a:t>体系结构实现对</a:t>
            </a:r>
            <a:r>
              <a:rPr lang="en-US" altLang="zh-CN" sz="1500" dirty="0"/>
              <a:t>IA32</a:t>
            </a:r>
            <a:r>
              <a:rPr lang="zh-CN" altLang="en-US" sz="1500" dirty="0"/>
              <a:t>的</a:t>
            </a:r>
            <a:r>
              <a:rPr lang="en-US" altLang="zh-CN" sz="1500" dirty="0"/>
              <a:t>64</a:t>
            </a:r>
            <a:r>
              <a:rPr lang="zh-CN" altLang="en-US" sz="1500" dirty="0"/>
              <a:t>位扩展</a:t>
            </a:r>
            <a:endParaRPr lang="en-US" altLang="zh-CN" sz="15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/>
              <a:t>2004: Intel Announces EM64T extension to IA32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扩展实现了</a:t>
            </a:r>
            <a:r>
              <a:rPr lang="en-US" altLang="zh-CN" sz="1400" dirty="0"/>
              <a:t>64</a:t>
            </a:r>
            <a:r>
              <a:rPr lang="zh-CN" altLang="en-US" sz="1400" dirty="0"/>
              <a:t>位内存寻址技术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500" dirty="0"/>
              <a:t>Extended Memory 64-bit Technology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几乎与</a:t>
            </a:r>
            <a:r>
              <a:rPr lang="en-US" altLang="zh-CN" sz="1400" dirty="0"/>
              <a:t>x86-64</a:t>
            </a:r>
            <a:r>
              <a:rPr lang="zh-CN" altLang="en-US" sz="1400" dirty="0"/>
              <a:t>相同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500" dirty="0"/>
              <a:t>Almost identical to x86-64!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2019</a:t>
            </a:r>
            <a:r>
              <a:rPr lang="zh-CN" altLang="en-US" sz="1500" dirty="0"/>
              <a:t>年：英特尔宣布放弃</a:t>
            </a:r>
            <a:r>
              <a:rPr lang="en-US" altLang="zh-CN" sz="1500" dirty="0"/>
              <a:t>IA64</a:t>
            </a:r>
            <a:r>
              <a:rPr lang="zh-CN" altLang="en-US" sz="1500" dirty="0"/>
              <a:t>架构</a:t>
            </a:r>
            <a:endParaRPr lang="en-US" altLang="zh-CN" sz="1500" dirty="0"/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/>
              <a:t>2019: Intel announced abandonment of IA64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除低端</a:t>
            </a:r>
            <a:r>
              <a:rPr lang="en-US" altLang="zh-CN" sz="1400" dirty="0"/>
              <a:t>x86</a:t>
            </a:r>
            <a:r>
              <a:rPr lang="zh-CN" altLang="en-US" sz="1400" dirty="0"/>
              <a:t>处理器外，其他处理器均支持</a:t>
            </a:r>
            <a:r>
              <a:rPr lang="en-US" altLang="zh-CN" sz="1400" dirty="0"/>
              <a:t>x86-64</a:t>
            </a:r>
          </a:p>
          <a:p>
            <a:pPr marL="34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500" dirty="0"/>
              <a:t>All but low-end x86 processors support x86-64</a:t>
            </a:r>
          </a:p>
          <a:p>
            <a:pPr lvl="1">
              <a:lnSpc>
                <a:spcPct val="120000"/>
              </a:lnSpc>
              <a:tabLst>
                <a:tab pos="2349500" algn="l"/>
              </a:tabLst>
            </a:pPr>
            <a:r>
              <a:rPr lang="zh-CN" altLang="en-US" sz="1400" dirty="0"/>
              <a:t>但是目前许多程序仍然在</a:t>
            </a:r>
            <a:r>
              <a:rPr lang="en-US" altLang="zh-CN" sz="1400" dirty="0"/>
              <a:t>32</a:t>
            </a:r>
            <a:r>
              <a:rPr lang="zh-CN" altLang="en-US" sz="1400" dirty="0"/>
              <a:t>位模式下运行</a:t>
            </a:r>
            <a:endParaRPr lang="en-US" altLang="zh-CN" sz="1400" dirty="0"/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r>
              <a:rPr lang="en-US" altLang="zh-CN" sz="1500" dirty="0"/>
              <a:t>But, lots of code still runs in 32-bit mode</a:t>
            </a:r>
          </a:p>
          <a:p>
            <a:pPr marL="7416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2349500" algn="l"/>
              </a:tabLst>
            </a:pPr>
            <a:endParaRPr lang="en-US" altLang="zh-CN" sz="1500" dirty="0"/>
          </a:p>
          <a:p>
            <a:pPr>
              <a:lnSpc>
                <a:spcPct val="120000"/>
              </a:lnSpc>
              <a:tabLst>
                <a:tab pos="2349500" algn="l"/>
              </a:tabLst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0524505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chemeClr val="tx1"/>
            </a:gs>
            <a:gs pos="57000">
              <a:srgbClr val="000000">
                <a:alpha val="92000"/>
              </a:srgbClr>
            </a:gs>
            <a:gs pos="0">
              <a:schemeClr val="tx1">
                <a:alpha val="23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EFE7884B-4433-4C46-A817-BA59EDB15F6E}" vid="{8E5BEACC-A70B-4D3F-8F77-2B4F9DDD05D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1735</TotalTime>
  <Words>2924</Words>
  <Application>Microsoft Office PowerPoint</Application>
  <PresentationFormat>宽屏</PresentationFormat>
  <Paragraphs>473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Courier</vt:lpstr>
      <vt:lpstr>等线</vt:lpstr>
      <vt:lpstr>等线 Light</vt:lpstr>
      <vt:lpstr>宋体</vt:lpstr>
      <vt:lpstr>微软雅黑</vt:lpstr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演示文稿1</vt:lpstr>
      <vt:lpstr>程序的机器级表示：基础知识</vt:lpstr>
      <vt:lpstr>PowerPoint 演示文稿</vt:lpstr>
      <vt:lpstr>Intel x86系列处理器 Intel x86 Processors</vt:lpstr>
      <vt:lpstr>Intel x86系列的进化：里程碑 Intel x86 Evolution: Milestones</vt:lpstr>
      <vt:lpstr>Intel x86系列处理器 Intel x86 Processors</vt:lpstr>
      <vt:lpstr>摩尔定律 Moore’s Law</vt:lpstr>
      <vt:lpstr>Core i7 Broadwell 2015</vt:lpstr>
      <vt:lpstr>X86兼容处理器：AMD x86 Clones: Advanced Micro Devices (AMD)</vt:lpstr>
      <vt:lpstr>Intel 64位处理器曲折的发展历史 Intel’s 64-Bit History</vt:lpstr>
      <vt:lpstr>PowerPoint 演示文稿</vt:lpstr>
      <vt:lpstr>定义 Definitions</vt:lpstr>
      <vt:lpstr>补充说明：指令集体系结构ISA</vt:lpstr>
      <vt:lpstr>汇编语言/机器语言视角下的计算机 Assembly/Machine Code View</vt:lpstr>
      <vt:lpstr>将C语言代码转换为机器语言 Turning C into Object Code</vt:lpstr>
      <vt:lpstr>将C语言代码编译为汇编代码 Compiling Into Assembly</vt:lpstr>
      <vt:lpstr>汇编语言的特征：数据类型 Assembly Characteristics: Data Types</vt:lpstr>
      <vt:lpstr>汇编语言的特征：操作 Assembly Characteristics: Data Types</vt:lpstr>
      <vt:lpstr>目标码 Object Code</vt:lpstr>
      <vt:lpstr>举例：机器指令 Machine Instruction Example</vt:lpstr>
      <vt:lpstr>反汇编目标码 Disassembling Object Code</vt:lpstr>
      <vt:lpstr>另一种反汇编方法 Alternate Disassembly</vt:lpstr>
      <vt:lpstr>什么文件可以被反汇编？ What Can be Disassembled?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Youmeng</dc:creator>
  <cp:lastModifiedBy>xuewei</cp:lastModifiedBy>
  <cp:revision>375</cp:revision>
  <dcterms:created xsi:type="dcterms:W3CDTF">2022-02-14T18:13:02Z</dcterms:created>
  <dcterms:modified xsi:type="dcterms:W3CDTF">2023-03-15T03:52:23Z</dcterms:modified>
</cp:coreProperties>
</file>