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8" r:id="rId2"/>
    <p:sldId id="28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 snapToGrid="0">
      <p:cViewPr varScale="1">
        <p:scale>
          <a:sx n="91" d="100"/>
          <a:sy n="9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F28A-FCF8-4150-B55D-FC933AE49EF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FE4A-AB08-4783-B673-8026C0B2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指令的基本格式</a:t>
            </a:r>
            <a:endParaRPr lang="en-US" altLang="zh-CN" dirty="0"/>
          </a:p>
          <a:p>
            <a:r>
              <a:rPr lang="zh-CN" altLang="en-US" dirty="0"/>
              <a:t>除了操作码，其它都可选</a:t>
            </a:r>
            <a:endParaRPr lang="en-US" altLang="zh-CN" dirty="0"/>
          </a:p>
          <a:p>
            <a:r>
              <a:rPr lang="zh-CN" altLang="en-US" dirty="0"/>
              <a:t>字节的整数倍</a:t>
            </a:r>
            <a:endParaRPr lang="en-US" altLang="zh-CN" dirty="0"/>
          </a:p>
          <a:p>
            <a:r>
              <a:rPr lang="zh-CN" altLang="en-US" dirty="0"/>
              <a:t>操作码长度可变</a:t>
            </a:r>
            <a:endParaRPr lang="en-US" altLang="zh-CN" dirty="0"/>
          </a:p>
          <a:p>
            <a:r>
              <a:rPr lang="zh-CN" altLang="en-US" dirty="0"/>
              <a:t>下一条指令的地址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9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寻址方式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本次课结束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8669" y="9053"/>
            <a:ext cx="8512703" cy="6844420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220" b="-121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3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D90B-DD80-49B6-BC3B-942A0808FF57}"/>
              </a:ext>
            </a:extLst>
          </p:cNvPr>
          <p:cNvCxnSpPr>
            <a:cxnSpLocks/>
          </p:cNvCxnSpPr>
          <p:nvPr userDrawn="1"/>
        </p:nvCxnSpPr>
        <p:spPr>
          <a:xfrm>
            <a:off x="1129087" y="4472742"/>
            <a:ext cx="10058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7C44C8F0-D07F-47C1-AA9E-F879657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3147178"/>
            <a:ext cx="10058403" cy="1325563"/>
          </a:xfrm>
        </p:spPr>
        <p:txBody>
          <a:bodyPr anchor="b" anchorCtr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34E471E-1D01-459D-B42E-7B85F4BC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83" y="4472741"/>
            <a:ext cx="10058403" cy="9144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79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有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945723-6F6C-400F-9B44-F214E025CBC5}"/>
              </a:ext>
            </a:extLst>
          </p:cNvPr>
          <p:cNvCxnSpPr/>
          <p:nvPr/>
        </p:nvCxnSpPr>
        <p:spPr>
          <a:xfrm>
            <a:off x="3746829" y="1784044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10361692" cy="4175127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/>
            </a:lvl1pPr>
            <a:lvl2pPr marL="7429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/>
            </a:lvl2pPr>
            <a:lvl3pPr marL="12001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3pPr>
            <a:lvl4pPr marL="16573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4pPr>
            <a:lvl5pPr marL="21145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/>
          </a:bodyPr>
          <a:lstStyle>
            <a:lvl1pPr algn="ctr">
              <a:defRPr sz="2800" b="1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99EA-BF15-4D21-ACAD-2CA2778B2685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DD6F-2F4A-40DE-9B01-D6ECEF0C1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967492" y="1381991"/>
            <a:ext cx="10295453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569926" y="1381991"/>
            <a:ext cx="5473065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E12139D-5FAF-4E7A-9B2E-60C229F7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923" y="1409608"/>
            <a:ext cx="5539803" cy="4903267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966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1987534" cy="830997"/>
            <a:chOff x="908364" y="278221"/>
            <a:chExt cx="1987534" cy="830996"/>
          </a:xfrm>
        </p:grpSpPr>
        <p:sp>
          <p:nvSpPr>
            <p:cNvPr id="12" name="矩形 11"/>
            <p:cNvSpPr/>
            <p:nvPr/>
          </p:nvSpPr>
          <p:spPr>
            <a:xfrm>
              <a:off x="908364" y="801440"/>
              <a:ext cx="1347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Topic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本章内容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08366" y="1410009"/>
            <a:ext cx="10609557" cy="4850113"/>
          </a:xfrm>
        </p:spPr>
        <p:txBody>
          <a:bodyPr/>
          <a:lstStyle>
            <a:lvl1pPr marL="324000" indent="-457200" algn="l" defTabSz="913765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10609D"/>
              </a:buClr>
              <a:buFont typeface="Wingdings" panose="05000000000000000000" pitchFamily="2" charset="2"/>
              <a:buChar char="p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3pPr>
            <a:lvl4pPr marL="16002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34626-F826-4FE7-88FD-6CF52637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0C1-FC1A-47E7-AF0A-DC4E608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EC6E6-0037-4806-BC8D-52E39C1E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F1DC-90A2-4BDC-BA11-3D9FDAD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3B64-F85B-427D-8E49-9ABBD957151F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8A4A-5789-46B9-A78C-8F55C00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2B60-B754-4801-BC0B-A87F98E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03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5651" y="0"/>
            <a:ext cx="4243649" cy="489857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3779" r="-100598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19159" y="2613495"/>
            <a:ext cx="4534741" cy="4231805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87722" b="-1011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" y="2601649"/>
            <a:ext cx="4218251" cy="4256351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1806"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-1"/>
            <a:ext cx="8512703" cy="4033961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1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01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74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35651" y="-12700"/>
            <a:ext cx="4243649" cy="6870700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859" r="-100598" b="-12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17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3B64-F85B-427D-8E49-9ABBD957151F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A5BA45-0AFD-46C2-A2B4-D429D05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程序的机器级表示：基本操作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618676-3F49-4C24-BF15-87F134619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Machine-Level Programming : Basic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473" y="2067409"/>
            <a:ext cx="5004989" cy="4175127"/>
          </a:xfrm>
        </p:spPr>
        <p:txBody>
          <a:bodyPr numCol="1"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间接寻址   </a:t>
            </a:r>
            <a:r>
              <a:rPr lang="en-US" altLang="zh-CN" dirty="0">
                <a:latin typeface="Consolas" panose="020B0609020204030204" pitchFamily="49" charset="0"/>
              </a:rPr>
              <a:t>(R)    Mem[Reg[R]]</a:t>
            </a: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Normal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dirty="0"/>
              <a:t>寄存器 </a:t>
            </a:r>
            <a:r>
              <a:rPr lang="en-US" altLang="zh-CN" b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指向了存储器的地址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Register </a:t>
            </a:r>
            <a:r>
              <a:rPr lang="en-US" altLang="zh-CN" b="1" dirty="0"/>
              <a:t>R</a:t>
            </a:r>
            <a:r>
              <a:rPr lang="en-US" altLang="zh-CN" dirty="0"/>
              <a:t> specifies memory address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语言中的指针作用相同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Pointer dereferencing in C</a:t>
            </a:r>
          </a:p>
          <a:p>
            <a:pPr marL="400050" lvl="1" indent="0">
              <a:buNone/>
              <a:tabLst>
                <a:tab pos="2349500" algn="l"/>
                <a:tab pos="4114800" algn="l"/>
              </a:tabLst>
            </a:pPr>
            <a:r>
              <a:rPr lang="en-US" altLang="zh-CN" sz="2400" b="1" dirty="0" err="1">
                <a:latin typeface="Consolas" panose="020B0609020204030204" pitchFamily="49" charset="0"/>
              </a:rPr>
              <a:t>movq</a:t>
            </a:r>
            <a:r>
              <a:rPr lang="en-US" altLang="zh-CN" sz="2400" b="1" dirty="0">
                <a:latin typeface="Consolas" panose="020B0609020204030204" pitchFamily="49" charset="0"/>
              </a:rPr>
              <a:t> (%</a:t>
            </a:r>
            <a:r>
              <a:rPr lang="en-US" altLang="zh-CN" sz="2400" b="1" dirty="0" err="1">
                <a:latin typeface="Consolas" panose="020B0609020204030204" pitchFamily="49" charset="0"/>
              </a:rPr>
              <a:t>rcx</a:t>
            </a:r>
            <a:r>
              <a:rPr lang="en-US" altLang="zh-CN" sz="2400" b="1" dirty="0">
                <a:latin typeface="Consolas" panose="020B0609020204030204" pitchFamily="49" charset="0"/>
              </a:rPr>
              <a:t>),%</a:t>
            </a:r>
            <a:r>
              <a:rPr lang="en-US" altLang="zh-CN" sz="2400" b="1" dirty="0" err="1">
                <a:latin typeface="Consolas" panose="020B0609020204030204" pitchFamily="49" charset="0"/>
              </a:rPr>
              <a:t>rax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几种简单的存储器寻址模式</a:t>
            </a:r>
            <a:br>
              <a:rPr lang="en-US" altLang="zh-CN" dirty="0"/>
            </a:br>
            <a:r>
              <a:rPr lang="en-US" altLang="zh-CN" sz="2200" dirty="0"/>
              <a:t>Simple Memory Addressing Modes</a:t>
            </a:r>
            <a:endParaRPr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D961AAC1-4679-4FAE-9E22-7F0AFC7B3B97}"/>
              </a:ext>
            </a:extLst>
          </p:cNvPr>
          <p:cNvSpPr txBox="1">
            <a:spLocks/>
          </p:cNvSpPr>
          <p:nvPr/>
        </p:nvSpPr>
        <p:spPr>
          <a:xfrm>
            <a:off x="5726545" y="2067409"/>
            <a:ext cx="6031346" cy="417512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基地址</a:t>
            </a:r>
            <a:r>
              <a:rPr lang="en-US" altLang="zh-CN" dirty="0"/>
              <a:t>+</a:t>
            </a:r>
            <a:r>
              <a:rPr lang="zh-CN" altLang="en-US" dirty="0"/>
              <a:t>偏移量寻址    </a:t>
            </a:r>
            <a:r>
              <a:rPr lang="en-US" altLang="zh-CN" sz="1800" dirty="0">
                <a:latin typeface="Consolas" panose="020B0609020204030204" pitchFamily="49" charset="0"/>
              </a:rPr>
              <a:t>D(R)    Mem[Reg[R]+D]</a:t>
            </a:r>
          </a:p>
          <a:p>
            <a:pPr marL="230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</a:t>
            </a:r>
            <a:r>
              <a:rPr lang="en-US" altLang="zh-CN" sz="1800" dirty="0"/>
              <a:t>Displacement               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dirty="0"/>
              <a:t>寄存器 </a:t>
            </a:r>
            <a:r>
              <a:rPr lang="en-US" altLang="zh-CN" b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指定了存储器区域的开始位置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Register </a:t>
            </a:r>
            <a:r>
              <a:rPr lang="en-US" altLang="zh-CN" b="1" dirty="0"/>
              <a:t>R</a:t>
            </a:r>
            <a:r>
              <a:rPr lang="en-US" altLang="zh-CN" dirty="0"/>
              <a:t> specifies start of memory region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dirty="0"/>
              <a:t>常数 </a:t>
            </a:r>
            <a:r>
              <a:rPr lang="en-US" altLang="zh-CN" b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是偏移量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Constant displacement D specifies offset</a:t>
            </a:r>
          </a:p>
          <a:p>
            <a:pPr marL="400050" lvl="1" indent="0"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2400" b="1" dirty="0" err="1">
                <a:latin typeface="Consolas" panose="020B0609020204030204" pitchFamily="49" charset="0"/>
              </a:rPr>
              <a:t>movq</a:t>
            </a:r>
            <a:r>
              <a:rPr lang="en-US" altLang="zh-CN" sz="2400" b="1" dirty="0">
                <a:latin typeface="Consolas" panose="020B0609020204030204" pitchFamily="49" charset="0"/>
              </a:rPr>
              <a:t> 8(%</a:t>
            </a:r>
            <a:r>
              <a:rPr lang="en-US" altLang="zh-CN" sz="2400" b="1" dirty="0" err="1">
                <a:latin typeface="Consolas" panose="020B0609020204030204" pitchFamily="49" charset="0"/>
              </a:rPr>
              <a:t>rbp</a:t>
            </a:r>
            <a:r>
              <a:rPr lang="en-US" altLang="zh-CN" sz="2400" b="1" dirty="0">
                <a:latin typeface="Consolas" panose="020B0609020204030204" pitchFamily="49" charset="0"/>
              </a:rPr>
              <a:t>),%</a:t>
            </a:r>
            <a:r>
              <a:rPr lang="en-US" altLang="zh-CN" sz="2400" b="1" dirty="0" err="1">
                <a:latin typeface="Consolas" panose="020B0609020204030204" pitchFamily="49" charset="0"/>
              </a:rPr>
              <a:t>rdx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7413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举例：简单寻址模式</a:t>
            </a:r>
            <a:br>
              <a:rPr lang="en-US" altLang="zh-CN" dirty="0"/>
            </a:br>
            <a:r>
              <a:rPr lang="en-US" altLang="zh-CN" sz="2700" dirty="0"/>
              <a:t>Example: Simple Memory Addressing 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06A416-2CA7-4CBB-9FAD-C2C8CB39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69" y="2675104"/>
            <a:ext cx="4229878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void swap (long *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r>
              <a:rPr lang="en-US" dirty="0">
                <a:latin typeface="Consolas" panose="020B0609020204030204" pitchFamily="49" charset="0"/>
              </a:rPr>
              <a:t>, long *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long t0 = *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long t1 = *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r>
              <a:rPr lang="en-US" dirty="0">
                <a:latin typeface="Consolas" panose="020B0609020204030204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r>
              <a:rPr lang="en-US" dirty="0">
                <a:latin typeface="Consolas" panose="020B0609020204030204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0B00FA-D5EA-4F48-8A2E-556D3A22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831" y="2813558"/>
            <a:ext cx="4191000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3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107913"/>
            <a:ext cx="10318139" cy="6659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swap() </a:t>
            </a:r>
            <a:r>
              <a:rPr lang="zh-CN" altLang="en-US" dirty="0"/>
              <a:t>分析</a:t>
            </a:r>
            <a:br>
              <a:rPr lang="en-US" altLang="zh-CN" dirty="0"/>
            </a:br>
            <a:r>
              <a:rPr lang="en-US" altLang="zh-CN" sz="2200" dirty="0"/>
              <a:t>Understanding swap()</a:t>
            </a:r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E06C84-D6D7-4BDD-A593-B798553C72AE}"/>
              </a:ext>
            </a:extLst>
          </p:cNvPr>
          <p:cNvGrpSpPr/>
          <p:nvPr/>
        </p:nvGrpSpPr>
        <p:grpSpPr>
          <a:xfrm>
            <a:off x="5985129" y="2645264"/>
            <a:ext cx="1752600" cy="1752600"/>
            <a:chOff x="9111129" y="1790700"/>
            <a:chExt cx="1752600" cy="1752600"/>
          </a:xfrm>
        </p:grpSpPr>
        <p:sp>
          <p:nvSpPr>
            <p:cNvPr id="10" name="Rectangle 43">
              <a:extLst>
                <a:ext uri="{FF2B5EF4-FFF2-40B4-BE49-F238E27FC236}">
                  <a16:creationId xmlns:a16="http://schemas.microsoft.com/office/drawing/2014/main" id="{0CFFD913-32C7-427E-99FF-EB8793E3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F30AF3C4-EF94-4830-B940-705636D23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rsi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DCADB260-8A35-49D1-9C00-E1A530F6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rax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46">
              <a:extLst>
                <a:ext uri="{FF2B5EF4-FFF2-40B4-BE49-F238E27FC236}">
                  <a16:creationId xmlns:a16="http://schemas.microsoft.com/office/drawing/2014/main" id="{7AF9B51D-491B-4D99-93C5-E082F78DE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3977D7E4-299C-4A87-A2B7-BAE89EB39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5" name="Rectangle 53">
              <a:extLst>
                <a:ext uri="{FF2B5EF4-FFF2-40B4-BE49-F238E27FC236}">
                  <a16:creationId xmlns:a16="http://schemas.microsoft.com/office/drawing/2014/main" id="{2B32683D-A538-46D9-8D10-35E131940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6" name="Rectangle 54">
              <a:extLst>
                <a:ext uri="{FF2B5EF4-FFF2-40B4-BE49-F238E27FC236}">
                  <a16:creationId xmlns:a16="http://schemas.microsoft.com/office/drawing/2014/main" id="{22B03176-7CE0-4651-92D5-EDE276CCB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7" name="Rectangle 55">
              <a:extLst>
                <a:ext uri="{FF2B5EF4-FFF2-40B4-BE49-F238E27FC236}">
                  <a16:creationId xmlns:a16="http://schemas.microsoft.com/office/drawing/2014/main" id="{656EB044-F9BC-4358-A7A8-9FAB960E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43D4A164-09DB-4118-9329-CB578E631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45" y="2066194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(long *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r>
              <a:rPr lang="en-US" dirty="0">
                <a:latin typeface="Consolas" panose="020B0609020204030204" pitchFamily="49" charset="0"/>
              </a:rPr>
              <a:t>, long *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long t0 = *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long t1 = *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r>
              <a:rPr lang="en-US" dirty="0">
                <a:latin typeface="Consolas" panose="020B0609020204030204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r>
              <a:rPr lang="en-US" dirty="0">
                <a:latin typeface="Consolas" panose="020B0609020204030204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D6D102EE-0EB0-42DF-BFA9-BD2302DCD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678" y="1698012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DBD3A5D7-AAAD-4599-977B-7F0A9610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460" y="4561553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nsolas" panose="020B0609020204030204" pitchFamily="49" charset="0"/>
              </a:rPr>
              <a:t>Register	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xp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rsi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yp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	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rdx</a:t>
            </a:r>
            <a:r>
              <a:rPr lang="en-US" dirty="0">
                <a:latin typeface="Consolas" panose="020B0609020204030204" pitchFamily="49" charset="0"/>
              </a:rPr>
              <a:t>	t1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FEA78EF-3D20-45B5-8F58-03E227E3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65" y="4523872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41677088-3056-4F11-902D-EA5F0A2D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707" y="2083477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23" name="Straight Arrow Connector 2">
            <a:extLst>
              <a:ext uri="{FF2B5EF4-FFF2-40B4-BE49-F238E27FC236}">
                <a16:creationId xmlns:a16="http://schemas.microsoft.com/office/drawing/2014/main" id="{FE1EAC52-770D-4D12-822E-372D8D208095}"/>
              </a:ext>
            </a:extLst>
          </p:cNvPr>
          <p:cNvCxnSpPr>
            <a:endCxn id="28" idx="1"/>
          </p:cNvCxnSpPr>
          <p:nvPr/>
        </p:nvCxnSpPr>
        <p:spPr bwMode="auto">
          <a:xfrm flipV="1">
            <a:off x="7368307" y="2511452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>
            <a:extLst>
              <a:ext uri="{FF2B5EF4-FFF2-40B4-BE49-F238E27FC236}">
                <a16:creationId xmlns:a16="http://schemas.microsoft.com/office/drawing/2014/main" id="{AA0F89EE-72D3-4E84-B3B2-BA4BAE216650}"/>
              </a:ext>
            </a:extLst>
          </p:cNvPr>
          <p:cNvCxnSpPr/>
          <p:nvPr/>
        </p:nvCxnSpPr>
        <p:spPr bwMode="auto">
          <a:xfrm>
            <a:off x="7368308" y="3302676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4">
            <a:extLst>
              <a:ext uri="{FF2B5EF4-FFF2-40B4-BE49-F238E27FC236}">
                <a16:creationId xmlns:a16="http://schemas.microsoft.com/office/drawing/2014/main" id="{1363C604-7D4D-4A32-9373-7D9231BC3A76}"/>
              </a:ext>
            </a:extLst>
          </p:cNvPr>
          <p:cNvSpPr/>
          <p:nvPr/>
        </p:nvSpPr>
        <p:spPr bwMode="auto">
          <a:xfrm>
            <a:off x="7292107" y="2769276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BB1B7D7E-BEFB-471B-86AB-52EAC6B241CE}"/>
              </a:ext>
            </a:extLst>
          </p:cNvPr>
          <p:cNvSpPr/>
          <p:nvPr/>
        </p:nvSpPr>
        <p:spPr bwMode="auto">
          <a:xfrm>
            <a:off x="7292107" y="3226476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69273A2D-8F84-4FA7-BE61-EF61060264D8}"/>
              </a:ext>
            </a:extLst>
          </p:cNvPr>
          <p:cNvGrpSpPr/>
          <p:nvPr/>
        </p:nvGrpSpPr>
        <p:grpSpPr>
          <a:xfrm>
            <a:off x="8834485" y="2320951"/>
            <a:ext cx="1066800" cy="1905000"/>
            <a:chOff x="7181178" y="1456675"/>
            <a:chExt cx="1066800" cy="1905000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4B8C5156-3002-49E7-9D59-3825BB8F7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1EC4E17A-7423-4D20-925B-6CEB1457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80A8155D-A8CD-4E36-AF1B-1A8B36770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1DEE68E5-B8C5-423A-AE5C-3CEC810C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AF2C6F6C-4D19-4E3A-9FF4-8C59CF4FB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20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swap() </a:t>
            </a:r>
            <a:r>
              <a:rPr lang="zh-CN" altLang="en-US" dirty="0"/>
              <a:t>分析</a:t>
            </a:r>
            <a:br>
              <a:rPr lang="en-US" altLang="zh-CN" dirty="0"/>
            </a:br>
            <a:r>
              <a:rPr lang="en-US" altLang="zh-CN" dirty="0"/>
              <a:t>Understanding swap()</a:t>
            </a:r>
            <a:endParaRPr lang="zh-CN" altLang="en-US" dirty="0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07FD292-AABD-4F15-8D47-AA1BE23F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497" y="241109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123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0C7B6425-E935-4858-A259-5BC81D41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497" y="279209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DC5F4539-D57B-428D-BD7A-C3C2FCA6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497" y="317309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51BE17E7-8ECF-4A34-A4B7-E4B19878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497" y="355409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C8BD9DAE-1B1A-4794-A057-CA9481280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497" y="393509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456</a:t>
            </a:r>
          </a:p>
        </p:txBody>
      </p:sp>
      <p:grpSp>
        <p:nvGrpSpPr>
          <p:cNvPr id="39" name="Group 63">
            <a:extLst>
              <a:ext uri="{FF2B5EF4-FFF2-40B4-BE49-F238E27FC236}">
                <a16:creationId xmlns:a16="http://schemas.microsoft.com/office/drawing/2014/main" id="{40FAB344-D833-42C4-8E48-67AD77BCCB3E}"/>
              </a:ext>
            </a:extLst>
          </p:cNvPr>
          <p:cNvGrpSpPr/>
          <p:nvPr/>
        </p:nvGrpSpPr>
        <p:grpSpPr>
          <a:xfrm>
            <a:off x="3179768" y="2563496"/>
            <a:ext cx="1752600" cy="1752600"/>
            <a:chOff x="9111129" y="1790700"/>
            <a:chExt cx="1752600" cy="1752600"/>
          </a:xfrm>
        </p:grpSpPr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E38583A3-FEAA-4C67-8D3D-1CF4889F8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682BCFF2-CD6F-4C48-A8E0-DDBFF03E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rsi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3E07E48F-9C98-4AA1-A593-BF81833A6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rax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EAFE1027-7607-45E8-9EA6-073041CA0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52">
              <a:extLst>
                <a:ext uri="{FF2B5EF4-FFF2-40B4-BE49-F238E27FC236}">
                  <a16:creationId xmlns:a16="http://schemas.microsoft.com/office/drawing/2014/main" id="{987E5B41-59F2-46C2-908B-77A12DF9F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</a:t>
              </a:r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9CA20F05-0564-4F76-96A2-E974C9B4D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</a:t>
              </a:r>
            </a:p>
          </p:txBody>
        </p:sp>
        <p:sp>
          <p:nvSpPr>
            <p:cNvPr id="46" name="Rectangle 54">
              <a:extLst>
                <a:ext uri="{FF2B5EF4-FFF2-40B4-BE49-F238E27FC236}">
                  <a16:creationId xmlns:a16="http://schemas.microsoft.com/office/drawing/2014/main" id="{8145E2D1-7058-4307-AFEB-C432E3E0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47" name="Rectangle 55">
              <a:extLst>
                <a:ext uri="{FF2B5EF4-FFF2-40B4-BE49-F238E27FC236}">
                  <a16:creationId xmlns:a16="http://schemas.microsoft.com/office/drawing/2014/main" id="{257EBA6E-F659-436D-A3AC-DEBD4704A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 Box 5">
            <a:extLst>
              <a:ext uri="{FF2B5EF4-FFF2-40B4-BE49-F238E27FC236}">
                <a16:creationId xmlns:a16="http://schemas.microsoft.com/office/drawing/2014/main" id="{090786FA-8A3B-4A80-B2D8-54943B7E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346" y="2001709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246F9C07-CF55-490D-9166-8B1679AF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088" y="1928720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0BB5EE63-4A90-4F46-A926-14A9B529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4467616"/>
            <a:ext cx="5867400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5F48FC23-B46E-4371-903D-D217AB5C881F}"/>
              </a:ext>
            </a:extLst>
          </p:cNvPr>
          <p:cNvGrpSpPr/>
          <p:nvPr/>
        </p:nvGrpSpPr>
        <p:grpSpPr>
          <a:xfrm>
            <a:off x="8267497" y="2163432"/>
            <a:ext cx="1219200" cy="2190764"/>
            <a:chOff x="6096000" y="1414046"/>
            <a:chExt cx="1219200" cy="2190764"/>
          </a:xfrm>
        </p:grpSpPr>
        <p:sp>
          <p:nvSpPr>
            <p:cNvPr id="52" name="Text Box 34">
              <a:extLst>
                <a:ext uri="{FF2B5EF4-FFF2-40B4-BE49-F238E27FC236}">
                  <a16:creationId xmlns:a16="http://schemas.microsoft.com/office/drawing/2014/main" id="{6FC9FB0A-0433-469C-8580-21F74E8D6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 </a:t>
              </a:r>
            </a:p>
          </p:txBody>
        </p:sp>
        <p:sp>
          <p:nvSpPr>
            <p:cNvPr id="53" name="Text Box 35">
              <a:extLst>
                <a:ext uri="{FF2B5EF4-FFF2-40B4-BE49-F238E27FC236}">
                  <a16:creationId xmlns:a16="http://schemas.microsoft.com/office/drawing/2014/main" id="{96958B18-5096-41E7-BA29-0FB91AC7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0x118</a:t>
              </a:r>
            </a:p>
          </p:txBody>
        </p:sp>
        <p:sp>
          <p:nvSpPr>
            <p:cNvPr id="54" name="Text Box 36">
              <a:extLst>
                <a:ext uri="{FF2B5EF4-FFF2-40B4-BE49-F238E27FC236}">
                  <a16:creationId xmlns:a16="http://schemas.microsoft.com/office/drawing/2014/main" id="{8D2F1755-A885-4C6F-92D4-B324C144F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0x110 </a:t>
              </a:r>
            </a:p>
          </p:txBody>
        </p:sp>
        <p:sp>
          <p:nvSpPr>
            <p:cNvPr id="55" name="Text Box 37">
              <a:extLst>
                <a:ext uri="{FF2B5EF4-FFF2-40B4-BE49-F238E27FC236}">
                  <a16:creationId xmlns:a16="http://schemas.microsoft.com/office/drawing/2014/main" id="{A9F088D6-0C59-42BA-B9B4-869E18D70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0x108 </a:t>
              </a:r>
            </a:p>
          </p:txBody>
        </p:sp>
        <p:sp>
          <p:nvSpPr>
            <p:cNvPr id="56" name="Text Box 38">
              <a:extLst>
                <a:ext uri="{FF2B5EF4-FFF2-40B4-BE49-F238E27FC236}">
                  <a16:creationId xmlns:a16="http://schemas.microsoft.com/office/drawing/2014/main" id="{AE9B0111-B9A0-4616-9F7D-B68C3400A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 </a:t>
              </a:r>
            </a:p>
          </p:txBody>
        </p: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3813F7A9-EBB8-490D-A905-D0B42DF99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89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swap() </a:t>
            </a:r>
            <a:r>
              <a:rPr lang="zh-CN" altLang="en-US" dirty="0"/>
              <a:t>分析</a:t>
            </a:r>
            <a:br>
              <a:rPr lang="en-US" altLang="zh-CN" dirty="0"/>
            </a:br>
            <a:r>
              <a:rPr lang="en-US" altLang="zh-CN" dirty="0"/>
              <a:t>Understanding swap()</a:t>
            </a:r>
            <a:endParaRPr lang="zh-CN" altLang="en-US" dirty="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3180F7F-49F1-4B31-8B82-BB3F9A7C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334" y="2406984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123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60F24557-4EEB-478C-844A-DC0534ED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334" y="2787984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B98C7507-8946-4296-8F3C-EE6CB5A0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334" y="3168984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4BB3649-4B89-4751-93CC-74E385FD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334" y="3549984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7E8FE1D9-2699-4FB7-BBF4-EDA83ECE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334" y="3930984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456</a:t>
            </a:r>
          </a:p>
        </p:txBody>
      </p:sp>
      <p:grpSp>
        <p:nvGrpSpPr>
          <p:cNvPr id="58" name="Group 63">
            <a:extLst>
              <a:ext uri="{FF2B5EF4-FFF2-40B4-BE49-F238E27FC236}">
                <a16:creationId xmlns:a16="http://schemas.microsoft.com/office/drawing/2014/main" id="{816E25A3-56C3-4327-998C-62AD5FFCF2CD}"/>
              </a:ext>
            </a:extLst>
          </p:cNvPr>
          <p:cNvGrpSpPr/>
          <p:nvPr/>
        </p:nvGrpSpPr>
        <p:grpSpPr>
          <a:xfrm>
            <a:off x="3179570" y="2567930"/>
            <a:ext cx="1752600" cy="1744054"/>
            <a:chOff x="9111129" y="1790700"/>
            <a:chExt cx="1752600" cy="1744054"/>
          </a:xfrm>
        </p:grpSpPr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06EDE6A7-E5EF-4DC2-81B0-EB3845D7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44">
              <a:extLst>
                <a:ext uri="{FF2B5EF4-FFF2-40B4-BE49-F238E27FC236}">
                  <a16:creationId xmlns:a16="http://schemas.microsoft.com/office/drawing/2014/main" id="{EF63C8DB-2FAC-4D5C-B5A4-3D2636A7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rsi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478ADBF3-F880-4F16-895D-6D81D93EA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rax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angle 46">
              <a:extLst>
                <a:ext uri="{FF2B5EF4-FFF2-40B4-BE49-F238E27FC236}">
                  <a16:creationId xmlns:a16="http://schemas.microsoft.com/office/drawing/2014/main" id="{C71C7DBC-FD28-45B8-9990-B8DC9D467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53754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59DCDA46-3215-4505-9585-AE022CD7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</a:t>
              </a:r>
            </a:p>
          </p:txBody>
        </p:sp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FD74B4FE-92C0-4572-A08A-BEA363AC5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</a:t>
              </a:r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4125EAA7-C7E3-4659-8CE9-FF82DD26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1FF9E2DE-4F02-4300-AD3D-2020224C0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53754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nsolas" panose="020B0609020204030204" pitchFamily="49" charset="0"/>
              </a:endParaRPr>
            </a:p>
          </p:txBody>
        </p:sp>
      </p:grpSp>
      <p:sp>
        <p:nvSpPr>
          <p:cNvPr id="67" name="Text Box 5">
            <a:extLst>
              <a:ext uri="{FF2B5EF4-FFF2-40B4-BE49-F238E27FC236}">
                <a16:creationId xmlns:a16="http://schemas.microsoft.com/office/drawing/2014/main" id="{772B2940-6C6A-4096-85CC-A0060A9E4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148" y="200614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68" name="Text Box 5">
            <a:extLst>
              <a:ext uri="{FF2B5EF4-FFF2-40B4-BE49-F238E27FC236}">
                <a16:creationId xmlns:a16="http://schemas.microsoft.com/office/drawing/2014/main" id="{91D5ABAE-A64F-4617-9300-E7EF6416F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471" y="1931166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69" name="Straight Arrow Connector 77">
            <a:extLst>
              <a:ext uri="{FF2B5EF4-FFF2-40B4-BE49-F238E27FC236}">
                <a16:creationId xmlns:a16="http://schemas.microsoft.com/office/drawing/2014/main" id="{8FC77F53-06A7-4279-B76D-518FCA76778C}"/>
              </a:ext>
            </a:extLst>
          </p:cNvPr>
          <p:cNvCxnSpPr>
            <a:stCxn id="29" idx="1"/>
            <a:endCxn id="65" idx="3"/>
          </p:cNvCxnSpPr>
          <p:nvPr/>
        </p:nvCxnSpPr>
        <p:spPr bwMode="auto">
          <a:xfrm flipH="1">
            <a:off x="4932170" y="2597484"/>
            <a:ext cx="2178164" cy="107534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4">
            <a:extLst>
              <a:ext uri="{FF2B5EF4-FFF2-40B4-BE49-F238E27FC236}">
                <a16:creationId xmlns:a16="http://schemas.microsoft.com/office/drawing/2014/main" id="{5B3CCEDA-4993-486B-8383-DEF9A89D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478" y="4465672"/>
            <a:ext cx="5867400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Consolas" panose="020B0609020204030204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71" name="Group 29">
            <a:extLst>
              <a:ext uri="{FF2B5EF4-FFF2-40B4-BE49-F238E27FC236}">
                <a16:creationId xmlns:a16="http://schemas.microsoft.com/office/drawing/2014/main" id="{42A46C35-B5D4-40A3-90A2-EE1A6F1E97E9}"/>
              </a:ext>
            </a:extLst>
          </p:cNvPr>
          <p:cNvGrpSpPr/>
          <p:nvPr/>
        </p:nvGrpSpPr>
        <p:grpSpPr>
          <a:xfrm>
            <a:off x="8253334" y="2167866"/>
            <a:ext cx="1219200" cy="2190764"/>
            <a:chOff x="6096000" y="1414046"/>
            <a:chExt cx="1219200" cy="2190764"/>
          </a:xfrm>
        </p:grpSpPr>
        <p:sp>
          <p:nvSpPr>
            <p:cNvPr id="72" name="Text Box 34">
              <a:extLst>
                <a:ext uri="{FF2B5EF4-FFF2-40B4-BE49-F238E27FC236}">
                  <a16:creationId xmlns:a16="http://schemas.microsoft.com/office/drawing/2014/main" id="{1A916115-C7CD-423A-8CB7-90217F06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 </a:t>
              </a:r>
            </a:p>
          </p:txBody>
        </p:sp>
        <p:sp>
          <p:nvSpPr>
            <p:cNvPr id="73" name="Text Box 35">
              <a:extLst>
                <a:ext uri="{FF2B5EF4-FFF2-40B4-BE49-F238E27FC236}">
                  <a16:creationId xmlns:a16="http://schemas.microsoft.com/office/drawing/2014/main" id="{CE32E8F3-BB23-4A91-A967-34744A194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CC58CA28-41A1-44C1-AC52-694F2B571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0x110 </a:t>
              </a:r>
            </a:p>
          </p:txBody>
        </p:sp>
        <p:sp>
          <p:nvSpPr>
            <p:cNvPr id="75" name="Text Box 37">
              <a:extLst>
                <a:ext uri="{FF2B5EF4-FFF2-40B4-BE49-F238E27FC236}">
                  <a16:creationId xmlns:a16="http://schemas.microsoft.com/office/drawing/2014/main" id="{C5B4E9C6-3A95-4982-A801-981D0EC19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0x108 </a:t>
              </a:r>
            </a:p>
          </p:txBody>
        </p:sp>
        <p:sp>
          <p:nvSpPr>
            <p:cNvPr id="76" name="Text Box 38">
              <a:extLst>
                <a:ext uri="{FF2B5EF4-FFF2-40B4-BE49-F238E27FC236}">
                  <a16:creationId xmlns:a16="http://schemas.microsoft.com/office/drawing/2014/main" id="{78A1ECB3-8F5F-4815-90AC-F2039F09E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 </a:t>
              </a:r>
            </a:p>
          </p:txBody>
        </p:sp>
        <p:sp>
          <p:nvSpPr>
            <p:cNvPr id="77" name="Text Box 34">
              <a:extLst>
                <a:ext uri="{FF2B5EF4-FFF2-40B4-BE49-F238E27FC236}">
                  <a16:creationId xmlns:a16="http://schemas.microsoft.com/office/drawing/2014/main" id="{5A1153CE-8F63-4D72-B4D3-F46887A1F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80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swap() </a:t>
            </a:r>
            <a:r>
              <a:rPr lang="zh-CN" altLang="en-US" dirty="0"/>
              <a:t>分析</a:t>
            </a:r>
            <a:br>
              <a:rPr lang="en-US" altLang="zh-CN" dirty="0"/>
            </a:br>
            <a:r>
              <a:rPr lang="en-US" altLang="zh-CN" dirty="0"/>
              <a:t>Understanding swap()</a:t>
            </a:r>
            <a:endParaRPr lang="zh-CN" altLang="en-US" dirty="0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EA21126-A42B-4E52-B11C-97806269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993" y="240220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123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D67C65DC-E2DF-4390-A770-4CDC6BEA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993" y="278320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2D589AE2-19EE-4DED-A7D4-D694F63B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993" y="316420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4E714995-D0E7-4D03-A69D-EA1F165C7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993" y="354520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EE34A90F-4CA3-4983-8A75-823F99A7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993" y="3926203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456</a:t>
            </a:r>
          </a:p>
        </p:txBody>
      </p:sp>
      <p:grpSp>
        <p:nvGrpSpPr>
          <p:cNvPr id="39" name="Group 63">
            <a:extLst>
              <a:ext uri="{FF2B5EF4-FFF2-40B4-BE49-F238E27FC236}">
                <a16:creationId xmlns:a16="http://schemas.microsoft.com/office/drawing/2014/main" id="{2675A732-AE66-4188-B349-6021CFF90024}"/>
              </a:ext>
            </a:extLst>
          </p:cNvPr>
          <p:cNvGrpSpPr/>
          <p:nvPr/>
        </p:nvGrpSpPr>
        <p:grpSpPr>
          <a:xfrm>
            <a:off x="3189172" y="2554603"/>
            <a:ext cx="1752600" cy="1752600"/>
            <a:chOff x="9111129" y="1790700"/>
            <a:chExt cx="1752600" cy="1752600"/>
          </a:xfrm>
        </p:grpSpPr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CB71E38F-1068-4005-97F4-E0F6C166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E6BE6ABA-013C-4EAD-8063-AD2CFCF7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rsi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1B9BA34A-9D5D-4ADB-842A-30157DF11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rax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95228493-A911-4972-BD6F-B04013EC1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52">
              <a:extLst>
                <a:ext uri="{FF2B5EF4-FFF2-40B4-BE49-F238E27FC236}">
                  <a16:creationId xmlns:a16="http://schemas.microsoft.com/office/drawing/2014/main" id="{BC289028-160E-498F-8838-452AF8BB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</a:t>
              </a:r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00E109DC-99E1-434C-845A-DA1E38C38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</a:t>
              </a:r>
            </a:p>
          </p:txBody>
        </p:sp>
        <p:sp>
          <p:nvSpPr>
            <p:cNvPr id="46" name="Rectangle 54">
              <a:extLst>
                <a:ext uri="{FF2B5EF4-FFF2-40B4-BE49-F238E27FC236}">
                  <a16:creationId xmlns:a16="http://schemas.microsoft.com/office/drawing/2014/main" id="{0F83565E-ED49-4444-9B96-95F06CCAB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47" name="Rectangle 55">
              <a:extLst>
                <a:ext uri="{FF2B5EF4-FFF2-40B4-BE49-F238E27FC236}">
                  <a16:creationId xmlns:a16="http://schemas.microsoft.com/office/drawing/2014/main" id="{55599D6D-5C34-4559-8F70-24DB5DA7C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456</a:t>
              </a:r>
            </a:p>
          </p:txBody>
        </p:sp>
      </p:grpSp>
      <p:sp>
        <p:nvSpPr>
          <p:cNvPr id="48" name="Text Box 5">
            <a:extLst>
              <a:ext uri="{FF2B5EF4-FFF2-40B4-BE49-F238E27FC236}">
                <a16:creationId xmlns:a16="http://schemas.microsoft.com/office/drawing/2014/main" id="{6D870695-095E-4925-8EB0-056015C1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750" y="1992816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91C15640-A832-43A2-8AFC-EDAD0225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584" y="1935057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50" name="Straight Arrow Connector 77">
            <a:extLst>
              <a:ext uri="{FF2B5EF4-FFF2-40B4-BE49-F238E27FC236}">
                <a16:creationId xmlns:a16="http://schemas.microsoft.com/office/drawing/2014/main" id="{CB77308A-70CC-4A6E-B527-1F98CD626A67}"/>
              </a:ext>
            </a:extLst>
          </p:cNvPr>
          <p:cNvCxnSpPr>
            <a:stCxn id="38" idx="1"/>
            <a:endCxn id="47" idx="3"/>
          </p:cNvCxnSpPr>
          <p:nvPr/>
        </p:nvCxnSpPr>
        <p:spPr bwMode="auto">
          <a:xfrm flipH="1">
            <a:off x="4941772" y="4116703"/>
            <a:ext cx="2209221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">
            <a:extLst>
              <a:ext uri="{FF2B5EF4-FFF2-40B4-BE49-F238E27FC236}">
                <a16:creationId xmlns:a16="http://schemas.microsoft.com/office/drawing/2014/main" id="{1990F7BF-D3FD-41B5-B5FE-0BCFD015A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85" y="4458757"/>
            <a:ext cx="5867400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nsolas" panose="020B0609020204030204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2" name="Group 30">
            <a:extLst>
              <a:ext uri="{FF2B5EF4-FFF2-40B4-BE49-F238E27FC236}">
                <a16:creationId xmlns:a16="http://schemas.microsoft.com/office/drawing/2014/main" id="{9AB7AA2C-9D50-44E3-976F-83139D0CF483}"/>
              </a:ext>
            </a:extLst>
          </p:cNvPr>
          <p:cNvGrpSpPr/>
          <p:nvPr/>
        </p:nvGrpSpPr>
        <p:grpSpPr>
          <a:xfrm>
            <a:off x="8293993" y="2154539"/>
            <a:ext cx="1219200" cy="2190764"/>
            <a:chOff x="6096000" y="1414046"/>
            <a:chExt cx="1219200" cy="2190764"/>
          </a:xfrm>
        </p:grpSpPr>
        <p:sp>
          <p:nvSpPr>
            <p:cNvPr id="53" name="Text Box 34">
              <a:extLst>
                <a:ext uri="{FF2B5EF4-FFF2-40B4-BE49-F238E27FC236}">
                  <a16:creationId xmlns:a16="http://schemas.microsoft.com/office/drawing/2014/main" id="{BE5A220F-2F98-4C64-A6D1-B35AE9922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 </a:t>
              </a:r>
            </a:p>
          </p:txBody>
        </p:sp>
        <p:sp>
          <p:nvSpPr>
            <p:cNvPr id="54" name="Text Box 35">
              <a:extLst>
                <a:ext uri="{FF2B5EF4-FFF2-40B4-BE49-F238E27FC236}">
                  <a16:creationId xmlns:a16="http://schemas.microsoft.com/office/drawing/2014/main" id="{724A7AB6-74BE-4761-8208-A02DED75A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0x118</a:t>
              </a:r>
            </a:p>
          </p:txBody>
        </p:sp>
        <p:sp>
          <p:nvSpPr>
            <p:cNvPr id="55" name="Text Box 36">
              <a:extLst>
                <a:ext uri="{FF2B5EF4-FFF2-40B4-BE49-F238E27FC236}">
                  <a16:creationId xmlns:a16="http://schemas.microsoft.com/office/drawing/2014/main" id="{9ADB2BC3-F5A5-4D79-9B1D-FBACF95A2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0x110 </a:t>
              </a:r>
            </a:p>
          </p:txBody>
        </p:sp>
        <p:sp>
          <p:nvSpPr>
            <p:cNvPr id="56" name="Text Box 37">
              <a:extLst>
                <a:ext uri="{FF2B5EF4-FFF2-40B4-BE49-F238E27FC236}">
                  <a16:creationId xmlns:a16="http://schemas.microsoft.com/office/drawing/2014/main" id="{33FB35B1-C7D6-4934-9AF2-9670EFE1A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0x108 </a:t>
              </a:r>
            </a:p>
          </p:txBody>
        </p:sp>
        <p:sp>
          <p:nvSpPr>
            <p:cNvPr id="57" name="Text Box 38">
              <a:extLst>
                <a:ext uri="{FF2B5EF4-FFF2-40B4-BE49-F238E27FC236}">
                  <a16:creationId xmlns:a16="http://schemas.microsoft.com/office/drawing/2014/main" id="{84A47165-8864-4DDB-85C2-887E6AAE6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 </a:t>
              </a: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3A36003E-C55D-42E1-8E76-999B0B4B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92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swap() </a:t>
            </a:r>
            <a:r>
              <a:rPr lang="zh-CN" altLang="en-US" dirty="0"/>
              <a:t>分析</a:t>
            </a:r>
            <a:br>
              <a:rPr lang="en-US" altLang="zh-CN" dirty="0"/>
            </a:br>
            <a:r>
              <a:rPr lang="en-US" altLang="zh-CN" dirty="0"/>
              <a:t>Understanding swap()</a:t>
            </a:r>
            <a:endParaRPr lang="zh-CN" altLang="en-US" dirty="0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D651964C-85E8-4012-B955-DAEFCC0B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947" y="239844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456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CA9FC6D5-C649-4683-A8F5-9DA87B5B6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947" y="277944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52C1778-D602-40AB-8E3E-D62BC408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947" y="316044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B880C84A-7F08-4855-8135-439B5D5E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947" y="354144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8" name="Rectangle 20">
            <a:extLst>
              <a:ext uri="{FF2B5EF4-FFF2-40B4-BE49-F238E27FC236}">
                <a16:creationId xmlns:a16="http://schemas.microsoft.com/office/drawing/2014/main" id="{0A7395A1-47F9-4DD6-BB6C-93D7888F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947" y="392244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456</a:t>
            </a:r>
          </a:p>
        </p:txBody>
      </p:sp>
      <p:grpSp>
        <p:nvGrpSpPr>
          <p:cNvPr id="59" name="Group 63">
            <a:extLst>
              <a:ext uri="{FF2B5EF4-FFF2-40B4-BE49-F238E27FC236}">
                <a16:creationId xmlns:a16="http://schemas.microsoft.com/office/drawing/2014/main" id="{A41D1D3B-2D77-4D3F-A87F-DD0E18370B36}"/>
              </a:ext>
            </a:extLst>
          </p:cNvPr>
          <p:cNvGrpSpPr/>
          <p:nvPr/>
        </p:nvGrpSpPr>
        <p:grpSpPr>
          <a:xfrm>
            <a:off x="3186672" y="2550841"/>
            <a:ext cx="1752600" cy="1752600"/>
            <a:chOff x="9111129" y="1790700"/>
            <a:chExt cx="1752600" cy="1752600"/>
          </a:xfrm>
        </p:grpSpPr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84E2A4FB-2B11-4C7E-AE30-0669A6055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8B196E7B-CA7C-48A2-9FF2-7088E9660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rsi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F1DBC7A0-70F4-4AA4-BDDB-A9DD81D3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rax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CAF6EC12-8366-4218-B328-60AACEA6B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" name="Rectangle 52">
              <a:extLst>
                <a:ext uri="{FF2B5EF4-FFF2-40B4-BE49-F238E27FC236}">
                  <a16:creationId xmlns:a16="http://schemas.microsoft.com/office/drawing/2014/main" id="{BC1E943A-5061-417E-8AFC-232DB374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</a:t>
              </a:r>
            </a:p>
          </p:txBody>
        </p:sp>
        <p:sp>
          <p:nvSpPr>
            <p:cNvPr id="65" name="Rectangle 53">
              <a:extLst>
                <a:ext uri="{FF2B5EF4-FFF2-40B4-BE49-F238E27FC236}">
                  <a16:creationId xmlns:a16="http://schemas.microsoft.com/office/drawing/2014/main" id="{D4265850-2C0B-407C-9DC0-9E37B1078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EC6A2774-EE40-4793-BFE8-C4666AAA3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67" name="Rectangle 55">
              <a:extLst>
                <a:ext uri="{FF2B5EF4-FFF2-40B4-BE49-F238E27FC236}">
                  <a16:creationId xmlns:a16="http://schemas.microsoft.com/office/drawing/2014/main" id="{442E31D9-E767-4E17-96C7-CFF8FD97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456</a:t>
              </a:r>
            </a:p>
          </p:txBody>
        </p:sp>
      </p:grpSp>
      <p:sp>
        <p:nvSpPr>
          <p:cNvPr id="68" name="Text Box 5">
            <a:extLst>
              <a:ext uri="{FF2B5EF4-FFF2-40B4-BE49-F238E27FC236}">
                <a16:creationId xmlns:a16="http://schemas.microsoft.com/office/drawing/2014/main" id="{F52707D7-E5F5-49E4-9C9F-A69578059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250" y="1989054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E69F611D-C6EC-4AC9-83B9-1F1C08DE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538" y="1939800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0" name="Straight Arrow Connector 77">
            <a:extLst>
              <a:ext uri="{FF2B5EF4-FFF2-40B4-BE49-F238E27FC236}">
                <a16:creationId xmlns:a16="http://schemas.microsoft.com/office/drawing/2014/main" id="{346F0381-BF80-4312-A52A-96E4BCC0AB9B}"/>
              </a:ext>
            </a:extLst>
          </p:cNvPr>
          <p:cNvCxnSpPr>
            <a:stCxn id="67" idx="3"/>
            <a:endCxn id="30" idx="1"/>
          </p:cNvCxnSpPr>
          <p:nvPr/>
        </p:nvCxnSpPr>
        <p:spPr bwMode="auto">
          <a:xfrm flipV="1">
            <a:off x="4939272" y="2588941"/>
            <a:ext cx="2200675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4">
            <a:extLst>
              <a:ext uri="{FF2B5EF4-FFF2-40B4-BE49-F238E27FC236}">
                <a16:creationId xmlns:a16="http://schemas.microsoft.com/office/drawing/2014/main" id="{0EC3BD67-E8A0-443F-9E59-5F82838B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938" y="4459757"/>
            <a:ext cx="5867400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nsolas" panose="020B0609020204030204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72" name="Group 29">
            <a:extLst>
              <a:ext uri="{FF2B5EF4-FFF2-40B4-BE49-F238E27FC236}">
                <a16:creationId xmlns:a16="http://schemas.microsoft.com/office/drawing/2014/main" id="{9D5D09E8-A344-447E-84DB-7BBD3AEB1210}"/>
              </a:ext>
            </a:extLst>
          </p:cNvPr>
          <p:cNvGrpSpPr/>
          <p:nvPr/>
        </p:nvGrpSpPr>
        <p:grpSpPr>
          <a:xfrm>
            <a:off x="8282947" y="2150777"/>
            <a:ext cx="1219200" cy="2190764"/>
            <a:chOff x="6096000" y="1414046"/>
            <a:chExt cx="1219200" cy="2190764"/>
          </a:xfrm>
        </p:grpSpPr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4E97EFBB-9EE7-4029-8F59-A84F0E51F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 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A10D8F54-DF24-46EF-9874-E1E31C2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0x118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27826FB7-24D1-4D65-99FD-CE92F347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0x110 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364C913F-DB00-478D-8069-5F4D9E638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0x108 </a:t>
              </a:r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9BD06BAE-BD09-4415-BCA3-41E5165B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 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FE8B4A23-C282-48EA-A8CA-07252EE21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8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swap() </a:t>
            </a:r>
            <a:r>
              <a:rPr lang="zh-CN" altLang="en-US" dirty="0"/>
              <a:t>分析</a:t>
            </a:r>
            <a:br>
              <a:rPr lang="en-US" altLang="zh-CN" dirty="0"/>
            </a:br>
            <a:r>
              <a:rPr lang="en-US" altLang="zh-CN" dirty="0"/>
              <a:t>Understanding swap()</a:t>
            </a:r>
            <a:endParaRPr lang="zh-CN" altLang="en-US" dirty="0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F2F254B-F95B-4DFA-B2C9-6E807912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69" y="240294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456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9EF04E66-C0D7-4EE5-9180-B8213F27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69" y="278394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DC4DD08F-50E6-4467-8F7E-F4FD5557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69" y="316494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7471FA71-A285-44C4-89E1-63C23788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69" y="354594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A3BF80D5-DD45-413D-83FE-98BB3636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69" y="3926946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</a:p>
        </p:txBody>
      </p:sp>
      <p:grpSp>
        <p:nvGrpSpPr>
          <p:cNvPr id="39" name="Group 63">
            <a:extLst>
              <a:ext uri="{FF2B5EF4-FFF2-40B4-BE49-F238E27FC236}">
                <a16:creationId xmlns:a16="http://schemas.microsoft.com/office/drawing/2014/main" id="{9E0EF1B3-8C48-4337-85CF-980D411E840E}"/>
              </a:ext>
            </a:extLst>
          </p:cNvPr>
          <p:cNvGrpSpPr/>
          <p:nvPr/>
        </p:nvGrpSpPr>
        <p:grpSpPr>
          <a:xfrm>
            <a:off x="3199528" y="2555346"/>
            <a:ext cx="1752600" cy="1752600"/>
            <a:chOff x="9111129" y="1790700"/>
            <a:chExt cx="1752600" cy="1752600"/>
          </a:xfrm>
        </p:grpSpPr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5162A8B5-81CB-4BB4-AC5F-F25A6B16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1910778B-0D9E-4223-A1A6-469B8E2C9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rsi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641CFEDB-CAEE-43A7-8EC9-D8CFB02E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rax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EA800A22-79B9-4739-BFB8-658F02D5B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52">
              <a:extLst>
                <a:ext uri="{FF2B5EF4-FFF2-40B4-BE49-F238E27FC236}">
                  <a16:creationId xmlns:a16="http://schemas.microsoft.com/office/drawing/2014/main" id="{16438626-290E-45EA-A76E-3DCF7396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</a:t>
              </a:r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B3A7E18E-71FC-4A33-81F5-16B31C4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</a:t>
              </a:r>
            </a:p>
          </p:txBody>
        </p:sp>
        <p:sp>
          <p:nvSpPr>
            <p:cNvPr id="46" name="Rectangle 54">
              <a:extLst>
                <a:ext uri="{FF2B5EF4-FFF2-40B4-BE49-F238E27FC236}">
                  <a16:creationId xmlns:a16="http://schemas.microsoft.com/office/drawing/2014/main" id="{405CF4D0-4339-4936-AA0B-0829E777A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47" name="Rectangle 55">
              <a:extLst>
                <a:ext uri="{FF2B5EF4-FFF2-40B4-BE49-F238E27FC236}">
                  <a16:creationId xmlns:a16="http://schemas.microsoft.com/office/drawing/2014/main" id="{9BCE4DEB-955A-4CE9-895A-FE943583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456</a:t>
              </a:r>
            </a:p>
          </p:txBody>
        </p:sp>
      </p:grpSp>
      <p:sp>
        <p:nvSpPr>
          <p:cNvPr id="48" name="Text Box 5">
            <a:extLst>
              <a:ext uri="{FF2B5EF4-FFF2-40B4-BE49-F238E27FC236}">
                <a16:creationId xmlns:a16="http://schemas.microsoft.com/office/drawing/2014/main" id="{E2934B27-E963-41E3-BE2B-8A9F031A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106" y="1993559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76514AC-A0D7-4BF1-BFF5-19804410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760" y="1936519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50" name="Straight Arrow Connector 77">
            <a:extLst>
              <a:ext uri="{FF2B5EF4-FFF2-40B4-BE49-F238E27FC236}">
                <a16:creationId xmlns:a16="http://schemas.microsoft.com/office/drawing/2014/main" id="{5F994FCC-8FA6-4E39-A1FD-155509E878CF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 bwMode="auto">
          <a:xfrm>
            <a:off x="4952128" y="3660246"/>
            <a:ext cx="2175041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">
            <a:extLst>
              <a:ext uri="{FF2B5EF4-FFF2-40B4-BE49-F238E27FC236}">
                <a16:creationId xmlns:a16="http://schemas.microsoft.com/office/drawing/2014/main" id="{D7E98C47-6852-4240-B91D-13A158D8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616" y="4449806"/>
            <a:ext cx="5867400" cy="175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o-RO" dirty="0">
                <a:latin typeface="Consolas" panose="020B0609020204030204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</a:t>
            </a:r>
            <a:r>
              <a:rPr lang="ro-RO" dirty="0">
                <a:solidFill>
                  <a:srgbClr val="FF0000"/>
                </a:solidFill>
                <a:latin typeface="Consolas" panose="020B0609020204030204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nsolas" panose="020B0609020204030204" pitchFamily="49" charset="0"/>
              </a:rPr>
              <a:t>   ret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3195A506-5FE6-48BC-9CCC-B397AE86601E}"/>
              </a:ext>
            </a:extLst>
          </p:cNvPr>
          <p:cNvGrpSpPr/>
          <p:nvPr/>
        </p:nvGrpSpPr>
        <p:grpSpPr>
          <a:xfrm>
            <a:off x="8270169" y="2155282"/>
            <a:ext cx="1219200" cy="2190764"/>
            <a:chOff x="6096000" y="1414046"/>
            <a:chExt cx="1219200" cy="2190764"/>
          </a:xfrm>
        </p:grpSpPr>
        <p:sp>
          <p:nvSpPr>
            <p:cNvPr id="53" name="Text Box 34">
              <a:extLst>
                <a:ext uri="{FF2B5EF4-FFF2-40B4-BE49-F238E27FC236}">
                  <a16:creationId xmlns:a16="http://schemas.microsoft.com/office/drawing/2014/main" id="{D93A3558-B0A9-4631-AB00-3AFFB7F9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0x120 </a:t>
              </a:r>
            </a:p>
          </p:txBody>
        </p:sp>
        <p:sp>
          <p:nvSpPr>
            <p:cNvPr id="54" name="Text Box 35">
              <a:extLst>
                <a:ext uri="{FF2B5EF4-FFF2-40B4-BE49-F238E27FC236}">
                  <a16:creationId xmlns:a16="http://schemas.microsoft.com/office/drawing/2014/main" id="{985B96C5-A1CB-4733-9060-96C309F7B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0x118</a:t>
              </a:r>
            </a:p>
          </p:txBody>
        </p:sp>
        <p:sp>
          <p:nvSpPr>
            <p:cNvPr id="55" name="Text Box 36">
              <a:extLst>
                <a:ext uri="{FF2B5EF4-FFF2-40B4-BE49-F238E27FC236}">
                  <a16:creationId xmlns:a16="http://schemas.microsoft.com/office/drawing/2014/main" id="{0F3A5366-99E5-4E51-8DF0-13C74C599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0x110 </a:t>
              </a:r>
            </a:p>
          </p:txBody>
        </p:sp>
        <p:sp>
          <p:nvSpPr>
            <p:cNvPr id="56" name="Text Box 37">
              <a:extLst>
                <a:ext uri="{FF2B5EF4-FFF2-40B4-BE49-F238E27FC236}">
                  <a16:creationId xmlns:a16="http://schemas.microsoft.com/office/drawing/2014/main" id="{9213ABB3-E839-4F2B-A8C3-E0847068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0x108 </a:t>
              </a:r>
            </a:p>
          </p:txBody>
        </p:sp>
        <p:sp>
          <p:nvSpPr>
            <p:cNvPr id="57" name="Text Box 38">
              <a:extLst>
                <a:ext uri="{FF2B5EF4-FFF2-40B4-BE49-F238E27FC236}">
                  <a16:creationId xmlns:a16="http://schemas.microsoft.com/office/drawing/2014/main" id="{3F005001-A86E-4EFC-97E3-D3BB67D6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</a:rPr>
                <a:t>0x100 </a:t>
              </a: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A2893518-3F1F-4E9D-91BB-23D83CA5E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56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054" y="2067410"/>
            <a:ext cx="10675906" cy="4175127"/>
          </a:xfrm>
        </p:spPr>
        <p:txBody>
          <a:bodyPr numCol="1">
            <a:normAutofit lnSpcReduction="10000"/>
          </a:bodyPr>
          <a:lstStyle/>
          <a:p>
            <a:pPr marL="230400" indent="-230400"/>
            <a:r>
              <a:rPr lang="zh-CN" altLang="en-US" dirty="0"/>
              <a:t>一般形式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Most General Form</a:t>
            </a:r>
          </a:p>
          <a:p>
            <a:pPr marL="630450" lvl="1" indent="-230400"/>
            <a:r>
              <a:rPr lang="en-US" altLang="zh-CN" dirty="0"/>
              <a:t>D</a:t>
            </a:r>
            <a:r>
              <a:rPr lang="zh-CN" altLang="en-US" dirty="0"/>
              <a:t>：常数偏移量，可以为 </a:t>
            </a:r>
            <a:r>
              <a:rPr lang="en-US" altLang="zh-CN" dirty="0"/>
              <a:t>1,2,4</a:t>
            </a:r>
            <a:r>
              <a:rPr lang="zh-CN" altLang="en-US" dirty="0"/>
              <a:t>或</a:t>
            </a:r>
            <a:r>
              <a:rPr lang="en-US" altLang="zh-CN" dirty="0"/>
              <a:t>8</a:t>
            </a:r>
            <a:r>
              <a:rPr lang="zh-CN" altLang="en-US" dirty="0"/>
              <a:t>字节整数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D: 	Constant “displacement” 1, 2, 4 or 8 bytes</a:t>
            </a:r>
          </a:p>
          <a:p>
            <a:pPr marL="630450" lvl="1" indent="-230400"/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zh-CN" altLang="en-US" dirty="0"/>
              <a:t>：基地址寄存器</a:t>
            </a:r>
            <a:r>
              <a:rPr lang="en-US" altLang="zh-CN" dirty="0"/>
              <a:t>16</a:t>
            </a:r>
            <a:r>
              <a:rPr lang="zh-CN" altLang="en-US" dirty="0"/>
              <a:t>个寄存器之一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:  Base register: Any of 16 integer registers</a:t>
            </a:r>
          </a:p>
          <a:p>
            <a:pPr marL="630450" lvl="1" indent="-230400"/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：变址寄存器，除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zh-CN" altLang="en-US" dirty="0"/>
              <a:t>外的其他寄存器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Ri:	Index register: Any, except for 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450" lvl="1" indent="-230400"/>
            <a:r>
              <a:rPr lang="en-US" altLang="zh-CN" dirty="0"/>
              <a:t>S</a:t>
            </a:r>
            <a:r>
              <a:rPr lang="zh-CN" altLang="en-US" dirty="0"/>
              <a:t>：比例因子：可以为</a:t>
            </a:r>
            <a:r>
              <a:rPr lang="en-US" altLang="zh-CN" dirty="0"/>
              <a:t>1,2,4</a:t>
            </a:r>
            <a:r>
              <a:rPr lang="zh-CN" altLang="en-US" dirty="0"/>
              <a:t>或</a:t>
            </a:r>
            <a:r>
              <a:rPr lang="en-US" altLang="zh-CN" dirty="0"/>
              <a:t>8 </a:t>
            </a:r>
            <a:r>
              <a:rPr lang="zh-CN" altLang="en-US" dirty="0"/>
              <a:t>（为什么是这些数字？）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S:  Scale: 1, 2, 4, or 8 (</a:t>
            </a:r>
            <a:r>
              <a:rPr lang="en-US" altLang="zh-CN" dirty="0">
                <a:solidFill>
                  <a:srgbClr val="C00000"/>
                </a:solidFill>
              </a:rPr>
              <a:t>why these numbers?</a:t>
            </a:r>
            <a:r>
              <a:rPr lang="en-US" altLang="zh-CN" dirty="0"/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完整的存储器寻址模式</a:t>
            </a:r>
            <a:br>
              <a:rPr lang="en-US" altLang="zh-CN" dirty="0"/>
            </a:br>
            <a:r>
              <a:rPr lang="en-US" altLang="zh-CN" dirty="0"/>
              <a:t>Complete Memory Addressing Modes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E77F3C-4367-48DF-A015-17CC4FE9BA10}"/>
              </a:ext>
            </a:extLst>
          </p:cNvPr>
          <p:cNvSpPr/>
          <p:nvPr/>
        </p:nvSpPr>
        <p:spPr>
          <a:xfrm>
            <a:off x="6502223" y="2994951"/>
            <a:ext cx="4747490" cy="2127634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23838" indent="-223838" defTabSz="895350">
              <a:lnSpc>
                <a:spcPct val="150000"/>
              </a:lnSpc>
              <a:tabLst>
                <a:tab pos="1206500" algn="l"/>
                <a:tab pos="3657600" algn="l"/>
              </a:tabLst>
            </a:pPr>
            <a:r>
              <a:rPr lang="zh-CN" altLang="en-US"/>
              <a:t>一些特殊形式</a:t>
            </a:r>
            <a:endParaRPr lang="en-US" altLang="zh-CN"/>
          </a:p>
          <a:p>
            <a:pPr marL="223838" indent="-223838" defTabSz="895350">
              <a:lnSpc>
                <a:spcPct val="150000"/>
              </a:lnSpc>
              <a:tabLst>
                <a:tab pos="1206500" algn="l"/>
                <a:tab pos="3657600" algn="l"/>
              </a:tabLst>
            </a:pPr>
            <a:r>
              <a:rPr lang="en-US" altLang="zh-CN"/>
              <a:t>Special Cases</a:t>
            </a:r>
          </a:p>
          <a:p>
            <a:pPr marL="223838" indent="-223838" defTabSz="895350">
              <a:lnSpc>
                <a:spcPct val="150000"/>
              </a:lnSpc>
              <a:buNone/>
              <a:tabLst>
                <a:tab pos="1206500" algn="l"/>
                <a:tab pos="3657600" algn="l"/>
              </a:tabLst>
            </a:pPr>
            <a:r>
              <a:rPr lang="en-US" altLang="zh-CN"/>
              <a:t>	     (R</a:t>
            </a:r>
            <a:r>
              <a:rPr lang="en-US" altLang="zh-CN" baseline="-25000"/>
              <a:t>b</a:t>
            </a:r>
            <a:r>
              <a:rPr lang="en-US" altLang="zh-CN"/>
              <a:t>, R</a:t>
            </a:r>
            <a:r>
              <a:rPr lang="en-US" altLang="zh-CN" baseline="-25000"/>
              <a:t>i</a:t>
            </a:r>
            <a:r>
              <a:rPr lang="en-US" altLang="zh-CN"/>
              <a:t>)          Mem[Reg[R</a:t>
            </a:r>
            <a:r>
              <a:rPr lang="en-US" altLang="zh-CN" baseline="-25000"/>
              <a:t>b</a:t>
            </a:r>
            <a:r>
              <a:rPr lang="en-US" altLang="zh-CN"/>
              <a:t>] + Reg[R</a:t>
            </a:r>
            <a:r>
              <a:rPr lang="en-US" altLang="zh-CN" baseline="-25000"/>
              <a:t>i</a:t>
            </a:r>
            <a:r>
              <a:rPr lang="en-US" altLang="zh-CN"/>
              <a:t>]]</a:t>
            </a:r>
          </a:p>
          <a:p>
            <a:pPr marL="223838" indent="-223838" defTabSz="895350">
              <a:lnSpc>
                <a:spcPct val="150000"/>
              </a:lnSpc>
              <a:buNone/>
              <a:tabLst>
                <a:tab pos="1206500" algn="l"/>
                <a:tab pos="3657600" algn="l"/>
              </a:tabLst>
            </a:pPr>
            <a:r>
              <a:rPr lang="en-US" altLang="zh-CN"/>
              <a:t>	    D(R</a:t>
            </a:r>
            <a:r>
              <a:rPr lang="en-US" altLang="zh-CN" baseline="-25000"/>
              <a:t>b</a:t>
            </a:r>
            <a:r>
              <a:rPr lang="en-US" altLang="zh-CN"/>
              <a:t>, R</a:t>
            </a:r>
            <a:r>
              <a:rPr lang="en-US" altLang="zh-CN" baseline="-25000"/>
              <a:t>i</a:t>
            </a:r>
            <a:r>
              <a:rPr lang="en-US" altLang="zh-CN"/>
              <a:t>)         Mem[Reg[R</a:t>
            </a:r>
            <a:r>
              <a:rPr lang="en-US" altLang="zh-CN" baseline="-25000"/>
              <a:t>b</a:t>
            </a:r>
            <a:r>
              <a:rPr lang="en-US" altLang="zh-CN"/>
              <a:t>] + Reg[R</a:t>
            </a:r>
            <a:r>
              <a:rPr lang="en-US" altLang="zh-CN" baseline="-25000"/>
              <a:t>i</a:t>
            </a:r>
            <a:r>
              <a:rPr lang="en-US" altLang="zh-CN"/>
              <a:t>] + D]</a:t>
            </a:r>
          </a:p>
          <a:p>
            <a:pPr marL="223838" indent="-223838" defTabSz="895350">
              <a:lnSpc>
                <a:spcPct val="150000"/>
              </a:lnSpc>
              <a:buNone/>
              <a:tabLst>
                <a:tab pos="1206500" algn="l"/>
                <a:tab pos="3657600" algn="l"/>
              </a:tabLst>
            </a:pPr>
            <a:r>
              <a:rPr lang="en-US" altLang="zh-CN"/>
              <a:t>	    (R</a:t>
            </a:r>
            <a:r>
              <a:rPr lang="en-US" altLang="zh-CN" baseline="-25000"/>
              <a:t>b</a:t>
            </a:r>
            <a:r>
              <a:rPr lang="en-US" altLang="zh-CN"/>
              <a:t>, R</a:t>
            </a:r>
            <a:r>
              <a:rPr lang="en-US" altLang="zh-CN" baseline="-25000"/>
              <a:t>i</a:t>
            </a:r>
            <a:r>
              <a:rPr lang="en-US" altLang="zh-CN"/>
              <a:t>, S)        Mem[Reg[R</a:t>
            </a:r>
            <a:r>
              <a:rPr lang="en-US" altLang="zh-CN" baseline="-25000"/>
              <a:t>b</a:t>
            </a:r>
            <a:r>
              <a:rPr lang="en-US" altLang="zh-CN"/>
              <a:t>] + S * Reg[R</a:t>
            </a:r>
            <a:r>
              <a:rPr lang="en-US" altLang="zh-CN" baseline="-25000"/>
              <a:t>i</a:t>
            </a:r>
            <a:r>
              <a:rPr lang="en-US" altLang="zh-CN"/>
              <a:t>]]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2AE7D8-67A2-4AC1-B106-3BE131D1D3BF}"/>
              </a:ext>
            </a:extLst>
          </p:cNvPr>
          <p:cNvSpPr/>
          <p:nvPr/>
        </p:nvSpPr>
        <p:spPr>
          <a:xfrm>
            <a:off x="3829995" y="2318870"/>
            <a:ext cx="5960550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8" indent="-223838" defTabSz="895350">
              <a:lnSpc>
                <a:spcPct val="110000"/>
              </a:lnSpc>
              <a:buNone/>
              <a:tabLst>
                <a:tab pos="1206500" algn="l"/>
                <a:tab pos="3657600" algn="l"/>
              </a:tabLst>
            </a:pPr>
            <a:r>
              <a:rPr lang="en-US" altLang="zh-CN" sz="2000" dirty="0"/>
              <a:t>D(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b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S)	       Mem[Reg[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b</a:t>
            </a:r>
            <a:r>
              <a:rPr lang="en-US" altLang="zh-CN" sz="2000" dirty="0"/>
              <a:t>] + S * Reg[R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] + D]</a:t>
            </a:r>
          </a:p>
        </p:txBody>
      </p:sp>
    </p:spTree>
    <p:extLst>
      <p:ext uri="{BB962C8B-B14F-4D97-AF65-F5344CB8AC3E}">
        <p14:creationId xmlns:p14="http://schemas.microsoft.com/office/powerpoint/2010/main" val="344153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小练习：地址计算</a:t>
            </a:r>
            <a:br>
              <a:rPr lang="en-US" altLang="zh-CN" dirty="0"/>
            </a:br>
            <a:r>
              <a:rPr lang="en-US" altLang="zh-CN" dirty="0"/>
              <a:t>Exercise: Computing Address</a:t>
            </a:r>
            <a:endParaRPr lang="zh-CN" altLang="en-US" dirty="0"/>
          </a:p>
        </p:txBody>
      </p:sp>
      <p:graphicFrame>
        <p:nvGraphicFramePr>
          <p:cNvPr id="8" name="Group 79">
            <a:extLst>
              <a:ext uri="{FF2B5EF4-FFF2-40B4-BE49-F238E27FC236}">
                <a16:creationId xmlns:a16="http://schemas.microsoft.com/office/drawing/2014/main" id="{EAE814C9-E1CC-47F5-9A2D-C8D018EE8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0256"/>
              </p:ext>
            </p:extLst>
          </p:nvPr>
        </p:nvGraphicFramePr>
        <p:xfrm>
          <a:off x="2472231" y="353171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8">
            <a:extLst>
              <a:ext uri="{FF2B5EF4-FFF2-40B4-BE49-F238E27FC236}">
                <a16:creationId xmlns:a16="http://schemas.microsoft.com/office/drawing/2014/main" id="{C9AD72E6-21CB-4A41-80BF-9916D9C8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86141"/>
              </p:ext>
            </p:extLst>
          </p:nvPr>
        </p:nvGraphicFramePr>
        <p:xfrm>
          <a:off x="2472231" y="353933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62">
            <a:extLst>
              <a:ext uri="{FF2B5EF4-FFF2-40B4-BE49-F238E27FC236}">
                <a16:creationId xmlns:a16="http://schemas.microsoft.com/office/drawing/2014/main" id="{620CA711-7302-4B66-980C-5D00DF63C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33524"/>
              </p:ext>
            </p:extLst>
          </p:nvPr>
        </p:nvGraphicFramePr>
        <p:xfrm>
          <a:off x="2472231" y="2157398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x86 registers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数据移动指令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Move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算术、逻辑运算指令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Arithmetic &amp;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052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x86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x86 registers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数据移动指令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Move</a:t>
            </a:r>
          </a:p>
          <a:p>
            <a:r>
              <a:rPr lang="zh-CN" altLang="en-US" dirty="0"/>
              <a:t>算术、逻辑运算指令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Arithmetic &amp;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22406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算术、逻辑运算指令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Arithmetic &amp; logical operations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2922" y="2056777"/>
            <a:ext cx="5662072" cy="4175127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leaq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450" lvl="1" indent="-230400"/>
            <a:r>
              <a:rPr lang="en-US" altLang="zh-CN" dirty="0" err="1"/>
              <a:t>Src</a:t>
            </a:r>
            <a:r>
              <a:rPr lang="zh-CN" altLang="en-US" dirty="0"/>
              <a:t>是寻址模式表达式</a:t>
            </a:r>
            <a:endParaRPr lang="en-US" altLang="zh-CN" dirty="0"/>
          </a:p>
          <a:p>
            <a:pPr marL="6300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 is address mode expression</a:t>
            </a:r>
          </a:p>
          <a:p>
            <a:pPr marL="630450" lvl="1" indent="-230400"/>
            <a:r>
              <a:rPr lang="zh-CN" altLang="en-US" dirty="0"/>
              <a:t>将表达式计算的地址写入</a:t>
            </a:r>
            <a:r>
              <a:rPr lang="en-US" altLang="zh-CN" dirty="0" err="1"/>
              <a:t>Dst</a:t>
            </a:r>
            <a:endParaRPr lang="en-US" altLang="zh-CN" dirty="0"/>
          </a:p>
          <a:p>
            <a:pPr marL="6300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Dst</a:t>
            </a:r>
            <a:r>
              <a:rPr lang="en-US" altLang="zh-CN" dirty="0"/>
              <a:t> to address denoted by expression</a:t>
            </a:r>
          </a:p>
          <a:p>
            <a:pPr marL="230400" indent="-230400"/>
            <a:r>
              <a:rPr lang="en-US" altLang="zh-CN" dirty="0"/>
              <a:t> </a:t>
            </a:r>
            <a:r>
              <a:rPr lang="zh-CN" altLang="en-US" dirty="0"/>
              <a:t>用途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Uses</a:t>
            </a:r>
          </a:p>
          <a:p>
            <a:pPr marL="630450" lvl="1" indent="-230400"/>
            <a:r>
              <a:rPr lang="zh-CN" altLang="en-US" dirty="0"/>
              <a:t> 计算地址（计算过程中不需要引用存储器）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Computing addresses without a memory reference</a:t>
            </a:r>
          </a:p>
          <a:p>
            <a:pPr marL="1087650" lvl="2" indent="-230400"/>
            <a:r>
              <a:rPr lang="en-US" altLang="zh-CN" dirty="0">
                <a:latin typeface="Consolas" panose="020B0609020204030204" pitchFamily="49" charset="0"/>
                <a:sym typeface="Courier New Bold" charset="0"/>
              </a:rPr>
              <a:t>p = &amp;x[</a:t>
            </a:r>
            <a:r>
              <a:rPr lang="en-US" altLang="zh-CN" dirty="0" err="1">
                <a:latin typeface="Consolas" panose="020B0609020204030204" pitchFamily="49" charset="0"/>
                <a:sym typeface="Courier New Bold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sym typeface="Courier New Bold" charset="0"/>
              </a:rPr>
              <a:t>]</a:t>
            </a:r>
          </a:p>
          <a:p>
            <a:pPr marL="630450" lvl="1" indent="-230400"/>
            <a:r>
              <a:rPr lang="zh-CN" altLang="en-US" dirty="0">
                <a:latin typeface="Consolas" panose="020B0609020204030204" pitchFamily="49" charset="0"/>
              </a:rPr>
              <a:t>计算模式为 </a:t>
            </a:r>
            <a:r>
              <a:rPr lang="en-US" altLang="zh-CN" dirty="0">
                <a:latin typeface="Consolas" panose="020B0609020204030204" pitchFamily="49" charset="0"/>
              </a:rPr>
              <a:t>x + k*y </a:t>
            </a:r>
            <a:r>
              <a:rPr lang="zh-CN" altLang="en-US" dirty="0">
                <a:latin typeface="Consolas" panose="020B0609020204030204" pitchFamily="49" charset="0"/>
              </a:rPr>
              <a:t>的表达式 （普通的算术运算）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Computing arithmetic expressions of the form x + k*y</a:t>
            </a:r>
          </a:p>
          <a:p>
            <a:pPr marL="1087650" lvl="2" indent="-230400"/>
            <a:r>
              <a:rPr lang="en-US" altLang="zh-CN" dirty="0">
                <a:latin typeface="Consolas" panose="020B0609020204030204" pitchFamily="49" charset="0"/>
              </a:rPr>
              <a:t>k = 1, 2, 4, or 8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地址计算指令</a:t>
            </a:r>
            <a:br>
              <a:rPr lang="en-US" altLang="zh-CN" dirty="0"/>
            </a:br>
            <a:r>
              <a:rPr lang="en-US" altLang="zh-CN" dirty="0"/>
              <a:t>Address Computation Instruction</a:t>
            </a:r>
            <a:endParaRPr lang="zh-CN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0C11A7-8A6A-449D-BF81-8097B7D1E0D0}"/>
              </a:ext>
            </a:extLst>
          </p:cNvPr>
          <p:cNvSpPr>
            <a:spLocks/>
          </p:cNvSpPr>
          <p:nvPr/>
        </p:nvSpPr>
        <p:spPr bwMode="auto">
          <a:xfrm>
            <a:off x="6483451" y="2454939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B76DB8-827B-4A47-B3D8-85AEDB71191B}"/>
              </a:ext>
            </a:extLst>
          </p:cNvPr>
          <p:cNvSpPr>
            <a:spLocks/>
          </p:cNvSpPr>
          <p:nvPr/>
        </p:nvSpPr>
        <p:spPr bwMode="auto">
          <a:xfrm>
            <a:off x="6483451" y="4963583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nsolas" panose="020B0609020204030204" pitchFamily="49" charset="0"/>
                <a:cs typeface="Courier New" charset="0"/>
                <a:sym typeface="Courier New" charset="0"/>
              </a:rPr>
              <a:t>leaq</a:t>
            </a:r>
            <a:r>
              <a:rPr lang="en-US" dirty="0">
                <a:latin typeface="Consolas" panose="020B0609020204030204" pitchFamily="49" charset="0"/>
                <a:cs typeface="Courier New" charset="0"/>
                <a:sym typeface="Courier New" charset="0"/>
              </a:rPr>
              <a:t> (%rdi,%rdi,2), %</a:t>
            </a:r>
            <a:r>
              <a:rPr lang="en-US" dirty="0" err="1">
                <a:latin typeface="Consolas" panose="020B0609020204030204" pitchFamily="49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urier New" charset="0"/>
                <a:sym typeface="Courier New" charset="0"/>
              </a:rPr>
              <a:t> # t &lt;- </a:t>
            </a:r>
            <a:r>
              <a:rPr lang="en-US" dirty="0" err="1">
                <a:latin typeface="Consolas" panose="020B0609020204030204" pitchFamily="49" charset="0"/>
                <a:cs typeface="Courier New" charset="0"/>
                <a:sym typeface="Courier New" charset="0"/>
              </a:rPr>
              <a:t>x+x</a:t>
            </a:r>
            <a:r>
              <a:rPr lang="en-US" dirty="0">
                <a:latin typeface="Consolas" panose="020B0609020204030204" pitchFamily="49" charset="0"/>
                <a:cs typeface="Courier New" charset="0"/>
                <a:sym typeface="Courier New" charset="0"/>
              </a:rPr>
              <a:t>*2</a:t>
            </a:r>
            <a:endParaRPr lang="en-US" dirty="0">
              <a:latin typeface="Consolas" panose="020B0609020204030204" pitchFamily="49" charset="0"/>
              <a:ea typeface="Lucida Grande" charset="0"/>
              <a:cs typeface="Lucida Grande" charset="0"/>
              <a:sym typeface="Arial Narrow" charset="0"/>
            </a:endParaRPr>
          </a:p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nsolas" panose="020B0609020204030204" pitchFamily="49" charset="0"/>
                <a:cs typeface="Courier New" charset="0"/>
                <a:sym typeface="Courier New" charset="0"/>
              </a:rPr>
              <a:t>salq</a:t>
            </a:r>
            <a:r>
              <a:rPr lang="en-US" dirty="0">
                <a:latin typeface="Consolas" panose="020B0609020204030204" pitchFamily="49" charset="0"/>
                <a:cs typeface="Courier New" charset="0"/>
                <a:sym typeface="Courier New" charset="0"/>
              </a:rPr>
              <a:t> $2, %</a:t>
            </a:r>
            <a:r>
              <a:rPr lang="en-US" dirty="0" err="1">
                <a:latin typeface="Consolas" panose="020B0609020204030204" pitchFamily="49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urier New" charset="0"/>
                <a:sym typeface="Courier New" charset="0"/>
              </a:rPr>
              <a:t>            # return t&lt;&lt;2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2A8AD73-A8F7-48F2-BD58-9B938689F7FC}"/>
              </a:ext>
            </a:extLst>
          </p:cNvPr>
          <p:cNvSpPr>
            <a:spLocks/>
          </p:cNvSpPr>
          <p:nvPr/>
        </p:nvSpPr>
        <p:spPr bwMode="auto">
          <a:xfrm>
            <a:off x="6483451" y="4322033"/>
            <a:ext cx="3251531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编译后的汇编指令</a:t>
            </a:r>
            <a:endParaRPr lang="en-US" sz="200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5354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算术、逻辑运算指令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Arithmetic &amp; logical operations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0242" y="2067410"/>
            <a:ext cx="4774018" cy="4175127"/>
          </a:xfrm>
        </p:spPr>
        <p:txBody>
          <a:bodyPr numCol="1">
            <a:normAutofit/>
          </a:bodyPr>
          <a:lstStyle/>
          <a:p>
            <a:pPr marL="230400" indent="-230400"/>
            <a:r>
              <a:rPr lang="zh-CN" altLang="en-US" dirty="0"/>
              <a:t>两操作数指令（双目运算）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Two Operands Instructions</a:t>
            </a:r>
          </a:p>
          <a:p>
            <a:pPr marL="230400" indent="-230400"/>
            <a:r>
              <a:rPr lang="zh-CN" altLang="en-US" dirty="0"/>
              <a:t>注意操作数的顺序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Watch out for argument order!</a:t>
            </a:r>
          </a:p>
          <a:p>
            <a:pPr marL="230400" indent="-230400"/>
            <a:r>
              <a:rPr lang="zh-CN" altLang="en-US" dirty="0"/>
              <a:t>有符号数和无符号数指令没有区别（为什么？）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No distinction between signed and unsigned int (why?)</a:t>
            </a:r>
          </a:p>
          <a:p>
            <a:pPr marL="230400" indent="-230400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一些算术运算指令</a:t>
            </a:r>
            <a:br>
              <a:rPr lang="en-US" altLang="zh-CN" dirty="0"/>
            </a:br>
            <a:r>
              <a:rPr lang="en-US" altLang="zh-CN" dirty="0"/>
              <a:t>Some Arithmetic Operations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18A7E1-6344-4386-9B91-37F7C850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06756"/>
              </p:ext>
            </p:extLst>
          </p:nvPr>
        </p:nvGraphicFramePr>
        <p:xfrm>
          <a:off x="5341158" y="2243443"/>
          <a:ext cx="65850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11">
                  <a:extLst>
                    <a:ext uri="{9D8B030D-6E8A-4147-A177-3AD203B41FA5}">
                      <a16:colId xmlns:a16="http://schemas.microsoft.com/office/drawing/2014/main" val="672150106"/>
                    </a:ext>
                  </a:extLst>
                </a:gridCol>
                <a:gridCol w="4054417">
                  <a:extLst>
                    <a:ext uri="{9D8B030D-6E8A-4147-A177-3AD203B41FA5}">
                      <a16:colId xmlns:a16="http://schemas.microsoft.com/office/drawing/2014/main" val="3672698259"/>
                    </a:ext>
                  </a:extLst>
                </a:gridCol>
              </a:tblGrid>
              <a:tr h="279411"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36122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addq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+ </a:t>
                      </a:r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18887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subq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Symbol"/>
                        </a:rPr>
                        <a:t>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8029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imulq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* </a:t>
                      </a:r>
                      <a:r>
                        <a:rPr lang="en-US" altLang="zh-CN" dirty="0" err="1"/>
                        <a:t>Src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96152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salq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&lt;&lt;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Also called </a:t>
                      </a:r>
                      <a:r>
                        <a:rPr lang="en-US" altLang="zh-CN" dirty="0" err="1">
                          <a:solidFill>
                            <a:srgbClr val="980002"/>
                          </a:solidFill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shlq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97565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sarq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&gt;&gt;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Arithmetic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85139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shrq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&gt;&gt;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Logical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44523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xorq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^ </a:t>
                      </a:r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2972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andq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&amp; </a:t>
                      </a:r>
                      <a:r>
                        <a:rPr lang="en-US" altLang="zh-CN" dirty="0" err="1"/>
                        <a:t>Src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58647"/>
                  </a:ext>
                </a:extLst>
              </a:tr>
              <a:tr h="27941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orq</a:t>
                      </a:r>
                      <a:r>
                        <a:rPr lang="en-US" altLang="zh-CN" dirty="0">
                          <a:solidFill>
                            <a:srgbClr val="980002"/>
                          </a:solidFill>
                          <a:latin typeface="Calibri Bold Italic" charset="0"/>
                          <a:ea typeface="ヒラギノ角ゴ ProN W6" charset="0"/>
                          <a:cs typeface="ヒラギノ角ゴ ProN W6" charset="0"/>
                          <a:sym typeface="Calibri Bold Italic" charset="0"/>
                        </a:rPr>
                        <a:t>	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Src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,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Dest</a:t>
                      </a:r>
                      <a:r>
                        <a:rPr lang="en-US" altLang="zh-CN" dirty="0"/>
                        <a:t> | </a:t>
                      </a:r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9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4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算术、逻辑运算指令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Arithmetic &amp; logical operations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075" y="3157859"/>
            <a:ext cx="4774018" cy="1994227"/>
          </a:xfrm>
        </p:spPr>
        <p:txBody>
          <a:bodyPr numCol="1">
            <a:normAutofit lnSpcReduction="10000"/>
          </a:bodyPr>
          <a:lstStyle/>
          <a:p>
            <a:pPr marL="230400" indent="-230400"/>
            <a:r>
              <a:rPr lang="zh-CN" altLang="en-US" dirty="0"/>
              <a:t>单操作数指令（单目运算）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One Operand Instructions</a:t>
            </a:r>
          </a:p>
          <a:p>
            <a:pPr marL="230400" indent="-230400"/>
            <a:r>
              <a:rPr lang="en-US" altLang="zh-CN" dirty="0"/>
              <a:t> </a:t>
            </a:r>
            <a:r>
              <a:rPr lang="zh-CN" altLang="en-US" dirty="0"/>
              <a:t>更多的指令介绍见教材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See book for more instructions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一些算术运算指令</a:t>
            </a:r>
            <a:br>
              <a:rPr lang="en-US" altLang="zh-CN" dirty="0"/>
            </a:br>
            <a:r>
              <a:rPr lang="en-US" altLang="zh-CN" dirty="0"/>
              <a:t>Some Arithmetic Operations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18A7E1-6344-4386-9B91-37F7C850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2634"/>
              </p:ext>
            </p:extLst>
          </p:nvPr>
        </p:nvGraphicFramePr>
        <p:xfrm>
          <a:off x="6183007" y="2921583"/>
          <a:ext cx="4866097" cy="246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522">
                  <a:extLst>
                    <a:ext uri="{9D8B030D-6E8A-4147-A177-3AD203B41FA5}">
                      <a16:colId xmlns:a16="http://schemas.microsoft.com/office/drawing/2014/main" val="672150106"/>
                    </a:ext>
                  </a:extLst>
                </a:gridCol>
                <a:gridCol w="2618575">
                  <a:extLst>
                    <a:ext uri="{9D8B030D-6E8A-4147-A177-3AD203B41FA5}">
                      <a16:colId xmlns:a16="http://schemas.microsoft.com/office/drawing/2014/main" val="3672698259"/>
                    </a:ext>
                  </a:extLst>
                </a:gridCol>
              </a:tblGrid>
              <a:tr h="49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Format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Computation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836122"/>
                  </a:ext>
                </a:extLst>
              </a:tr>
              <a:tr h="49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incq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r>
                        <a:rPr lang="en-US" altLang="zh-CN" i="0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= </a:t>
                      </a:r>
                      <a:r>
                        <a:rPr lang="en-US" altLang="zh-CN" i="0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r>
                        <a:rPr lang="en-US" altLang="zh-CN" i="0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+ 1</a:t>
                      </a:r>
                      <a:endParaRPr lang="en-US" altLang="zh-CN" i="0" dirty="0">
                        <a:latin typeface="Calibri Italic" charset="0"/>
                        <a:sym typeface="Calibri Ital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18887"/>
                  </a:ext>
                </a:extLst>
              </a:tr>
              <a:tr h="49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decq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kern="1200" dirty="0" err="1">
                          <a:solidFill>
                            <a:schemeClr val="dk1"/>
                          </a:solidFill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= </a:t>
                      </a:r>
                      <a:r>
                        <a:rPr lang="en-US" altLang="zh-CN" sz="1800" i="0" kern="1200" dirty="0" err="1">
                          <a:solidFill>
                            <a:schemeClr val="dk1"/>
                          </a:solidFill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</a:t>
                      </a:r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latin typeface="Calibri Italic" charset="0"/>
                          <a:ea typeface="Calibri Italic" charset="0"/>
                          <a:cs typeface="Calibri Italic" charset="0"/>
                          <a:sym typeface="Symbol"/>
                        </a:rPr>
                        <a:t></a:t>
                      </a:r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  <a:endParaRPr lang="en-US" altLang="zh-CN" sz="1800" i="0" kern="1200" dirty="0">
                        <a:solidFill>
                          <a:schemeClr val="dk1"/>
                        </a:solidFill>
                        <a:latin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08029"/>
                  </a:ext>
                </a:extLst>
              </a:tr>
              <a:tr h="49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negq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= 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Symbol"/>
                        </a:rPr>
                        <a:t>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996152"/>
                  </a:ext>
                </a:extLst>
              </a:tr>
              <a:tr h="49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notq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 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r>
                        <a:rPr lang="en-US" altLang="zh-CN" dirty="0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= ~</a:t>
                      </a:r>
                      <a:r>
                        <a:rPr lang="en-US" altLang="zh-CN" dirty="0" err="1"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Dest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39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1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算术、逻辑运算指令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Arithmetic &amp; logical operations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1290" y="2006508"/>
            <a:ext cx="3768687" cy="3862664"/>
          </a:xfrm>
        </p:spPr>
        <p:txBody>
          <a:bodyPr numCol="1">
            <a:normAutofit fontScale="92500" lnSpcReduction="10000"/>
          </a:bodyPr>
          <a:lstStyle/>
          <a:p>
            <a:pPr marL="230400" indent="-230400"/>
            <a:r>
              <a:rPr lang="zh-CN" altLang="en-US" dirty="0"/>
              <a:t>需要关注的指令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Interesting Instructions</a:t>
            </a:r>
          </a:p>
          <a:p>
            <a:pPr lvl="1" indent="-342900"/>
            <a:r>
              <a:rPr lang="en-US" altLang="zh-CN" b="1" dirty="0" err="1">
                <a:latin typeface="Consolas" panose="020B0609020204030204" pitchFamily="49" charset="0"/>
                <a:cs typeface="Courier New"/>
              </a:rPr>
              <a:t>leaq</a:t>
            </a:r>
            <a:r>
              <a:rPr lang="en-US" altLang="zh-CN" dirty="0"/>
              <a:t>: </a:t>
            </a:r>
            <a:r>
              <a:rPr lang="zh-CN" altLang="en-US" dirty="0"/>
              <a:t>地址计算</a:t>
            </a:r>
            <a:endParaRPr lang="en-US" altLang="zh-CN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latin typeface="Consolas" panose="020B0609020204030204" pitchFamily="49" charset="0"/>
                <a:cs typeface="Courier New"/>
              </a:rPr>
              <a:t>leaq</a:t>
            </a:r>
            <a:r>
              <a:rPr lang="en-US" altLang="zh-CN" dirty="0"/>
              <a:t>: address computation</a:t>
            </a:r>
          </a:p>
          <a:p>
            <a:pPr lvl="1" indent="-342900"/>
            <a:r>
              <a:rPr lang="en-US" altLang="zh-CN" b="1" dirty="0" err="1">
                <a:latin typeface="Consolas" panose="020B0609020204030204" pitchFamily="49" charset="0"/>
                <a:cs typeface="Courier New"/>
              </a:rPr>
              <a:t>salq</a:t>
            </a:r>
            <a:r>
              <a:rPr lang="en-US" altLang="zh-CN" dirty="0"/>
              <a:t>: </a:t>
            </a:r>
            <a:r>
              <a:rPr lang="zh-CN" altLang="en-US" dirty="0"/>
              <a:t>左移</a:t>
            </a:r>
            <a:endParaRPr lang="en-US" altLang="zh-CN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b="1" dirty="0" err="1">
                <a:latin typeface="Consolas" panose="020B0609020204030204" pitchFamily="49" charset="0"/>
                <a:cs typeface="Courier New"/>
              </a:rPr>
              <a:t>salq</a:t>
            </a:r>
            <a:r>
              <a:rPr lang="en-US" altLang="zh-CN" sz="1900" b="1" dirty="0">
                <a:latin typeface="Consolas" panose="020B0609020204030204" pitchFamily="49" charset="0"/>
                <a:cs typeface="Courier New"/>
              </a:rPr>
              <a:t>: </a:t>
            </a:r>
            <a:r>
              <a:rPr lang="en-US" altLang="zh-CN" dirty="0"/>
              <a:t>shift</a:t>
            </a:r>
          </a:p>
          <a:p>
            <a:pPr lvl="1" indent="-342900"/>
            <a:r>
              <a:rPr lang="en-US" altLang="zh-CN" b="1" dirty="0" err="1">
                <a:latin typeface="Consolas" panose="020B0609020204030204" pitchFamily="49" charset="0"/>
                <a:cs typeface="Courier New"/>
              </a:rPr>
              <a:t>imulq</a:t>
            </a:r>
            <a:r>
              <a:rPr lang="en-US" altLang="zh-CN" dirty="0"/>
              <a:t>: </a:t>
            </a:r>
            <a:r>
              <a:rPr lang="zh-CN" altLang="en-US" dirty="0"/>
              <a:t>乘法</a:t>
            </a:r>
            <a:endParaRPr lang="en-US" altLang="zh-CN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b="1" dirty="0" err="1">
                <a:latin typeface="Consolas" panose="020B0609020204030204" pitchFamily="49" charset="0"/>
                <a:cs typeface="Courier New"/>
              </a:rPr>
              <a:t>imulq</a:t>
            </a:r>
            <a:r>
              <a:rPr lang="en-US" altLang="zh-CN" sz="1900" b="1" dirty="0">
                <a:latin typeface="Consolas" panose="020B0609020204030204" pitchFamily="49" charset="0"/>
                <a:cs typeface="Courier New"/>
              </a:rPr>
              <a:t>: </a:t>
            </a:r>
            <a:r>
              <a:rPr lang="en-US" altLang="zh-CN" dirty="0"/>
              <a:t>multiplication</a:t>
            </a:r>
          </a:p>
          <a:p>
            <a:pPr lvl="2" indent="-342900"/>
            <a:r>
              <a:rPr lang="zh-CN" altLang="en-US" dirty="0"/>
              <a:t>只出现了一次</a:t>
            </a:r>
            <a:endParaRPr lang="en-US" altLang="zh-CN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But, only used once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举例：算术运算</a:t>
            </a:r>
            <a:br>
              <a:rPr lang="en-US" altLang="zh-CN" dirty="0"/>
            </a:br>
            <a:r>
              <a:rPr lang="en-US" altLang="zh-CN" dirty="0"/>
              <a:t>Arithmetic Expression Example</a:t>
            </a:r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0EE153-4493-4997-B9BD-578878A5BCA4}"/>
              </a:ext>
            </a:extLst>
          </p:cNvPr>
          <p:cNvSpPr>
            <a:spLocks/>
          </p:cNvSpPr>
          <p:nvPr/>
        </p:nvSpPr>
        <p:spPr bwMode="auto">
          <a:xfrm>
            <a:off x="357765" y="2006508"/>
            <a:ext cx="3410924" cy="43088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80000" rIns="180000" bIns="180000"/>
          <a:lstStyle/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D2414A1-D461-4C89-9CD7-CAA1A98CA097}"/>
              </a:ext>
            </a:extLst>
          </p:cNvPr>
          <p:cNvSpPr>
            <a:spLocks/>
          </p:cNvSpPr>
          <p:nvPr/>
        </p:nvSpPr>
        <p:spPr bwMode="auto">
          <a:xfrm>
            <a:off x="3947186" y="2006508"/>
            <a:ext cx="4127500" cy="2671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180000" tIns="180000" rIns="180000" bIns="1800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9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算术、逻辑运算指令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Arithmetic &amp; logical operations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45540" y="3862258"/>
            <a:ext cx="4414148" cy="2443745"/>
          </a:xfrm>
        </p:spPr>
        <p:txBody>
          <a:bodyPr lIns="144000" tIns="72000" rIns="144000" bIns="72000" numCol="1">
            <a:normAutofit fontScale="62500" lnSpcReduction="20000"/>
          </a:bodyPr>
          <a:lstStyle/>
          <a:p>
            <a:pPr marL="230400" indent="-230400">
              <a:lnSpc>
                <a:spcPct val="120000"/>
              </a:lnSpc>
            </a:pPr>
            <a:r>
              <a:rPr lang="zh-CN" altLang="en-US" dirty="0"/>
              <a:t>指令顺序和</a:t>
            </a:r>
            <a:r>
              <a:rPr lang="en-US" altLang="zh-CN" dirty="0"/>
              <a:t>C</a:t>
            </a:r>
            <a:r>
              <a:rPr lang="zh-CN" altLang="en-US" dirty="0"/>
              <a:t>语言语句顺序不同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Instructions in different order from C code</a:t>
            </a:r>
          </a:p>
          <a:p>
            <a:pPr marL="230400" indent="-230400">
              <a:lnSpc>
                <a:spcPct val="120000"/>
              </a:lnSpc>
            </a:pPr>
            <a:r>
              <a:rPr lang="zh-CN" altLang="en-US" dirty="0"/>
              <a:t>一些表达式需要由多条指令组合实现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Some expressions require multiple instructions</a:t>
            </a:r>
          </a:p>
          <a:p>
            <a:pPr marL="230400" indent="-230400">
              <a:lnSpc>
                <a:spcPct val="120000"/>
              </a:lnSpc>
            </a:pPr>
            <a:r>
              <a:rPr lang="zh-CN" altLang="en-US" dirty="0"/>
              <a:t>一些指令可以实现多个表达式的功能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Some instructions cover multiple expressions</a:t>
            </a:r>
          </a:p>
          <a:p>
            <a:pPr marL="230400" indent="-230400">
              <a:lnSpc>
                <a:spcPct val="120000"/>
              </a:lnSpc>
            </a:pPr>
            <a:r>
              <a:rPr lang="en-US" altLang="zh-CN" b="1" dirty="0"/>
              <a:t>(</a:t>
            </a:r>
            <a:r>
              <a:rPr lang="en-US" altLang="zh-CN" b="1" dirty="0" err="1"/>
              <a:t>x+y+z</a:t>
            </a:r>
            <a:r>
              <a:rPr lang="en-US" altLang="zh-CN" b="1" dirty="0"/>
              <a:t>)*(x+4+48*y)</a:t>
            </a:r>
            <a:r>
              <a:rPr lang="zh-CN" altLang="en-US" dirty="0"/>
              <a:t>可以得到相同的汇编代码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Get exact same code when compile: </a:t>
            </a:r>
            <a:r>
              <a:rPr lang="en-US" altLang="zh-CN" sz="2300" b="1" dirty="0"/>
              <a:t>(</a:t>
            </a:r>
            <a:r>
              <a:rPr lang="en-US" altLang="zh-CN" sz="2300" b="1" dirty="0" err="1"/>
              <a:t>x+y+z</a:t>
            </a:r>
            <a:r>
              <a:rPr lang="en-US" altLang="zh-CN" sz="2300" b="1" dirty="0"/>
              <a:t>)*(x+4+48*y)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786290"/>
            <a:ext cx="10318139" cy="859470"/>
          </a:xfrm>
        </p:spPr>
        <p:txBody>
          <a:bodyPr>
            <a:normAutofit/>
          </a:bodyPr>
          <a:lstStyle/>
          <a:p>
            <a:r>
              <a:rPr lang="zh-CN" altLang="en-US" dirty="0"/>
              <a:t>分析：算术运算示例</a:t>
            </a:r>
            <a:br>
              <a:rPr lang="en-US" altLang="zh-CN" dirty="0"/>
            </a:br>
            <a:r>
              <a:rPr lang="en-US" altLang="zh-CN" sz="2200" dirty="0"/>
              <a:t>Understanding Arithmetic Expression Example        </a:t>
            </a:r>
            <a:endParaRPr lang="zh-CN" altLang="en-US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B21C078-D801-429F-94CB-52F89E4A8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55308"/>
              </p:ext>
            </p:extLst>
          </p:nvPr>
        </p:nvGraphicFramePr>
        <p:xfrm>
          <a:off x="8934208" y="1216025"/>
          <a:ext cx="3225480" cy="2560320"/>
        </p:xfrm>
        <a:graphic>
          <a:graphicData uri="http://schemas.openxmlformats.org/drawingml/2006/table">
            <a:tbl>
              <a:tblPr firstRow="1" bandRow="1"/>
              <a:tblGrid>
                <a:gridCol w="1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t1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alibri"/>
                        </a:rPr>
                        <a:t>,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t2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alibri"/>
                        </a:rPr>
                        <a:t>, </a:t>
                      </a:r>
                      <a:r>
                        <a:rPr lang="en-US" sz="1800" b="1" i="0" baseline="0" dirty="0" err="1">
                          <a:latin typeface="Consolas" panose="020B0609020204030204" pitchFamily="49" charset="0"/>
                          <a:cs typeface="Courier New"/>
                        </a:rPr>
                        <a:t>rval</a:t>
                      </a:r>
                      <a:endParaRPr lang="en-US"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t4</a:t>
                      </a:r>
                      <a:endParaRPr lang="en-US"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rcx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t5</a:t>
                      </a:r>
                      <a:endParaRPr lang="en-US"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090D453C-6351-492A-8981-71D252F96D26}"/>
              </a:ext>
            </a:extLst>
          </p:cNvPr>
          <p:cNvSpPr>
            <a:spLocks/>
          </p:cNvSpPr>
          <p:nvPr/>
        </p:nvSpPr>
        <p:spPr bwMode="auto">
          <a:xfrm>
            <a:off x="118312" y="1871915"/>
            <a:ext cx="3427503" cy="43758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80000" rIns="180000" bIns="180000"/>
          <a:lstStyle/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t2 = z+t1;</a:t>
            </a: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t3 = x+4;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t4 = y * 48;</a:t>
            </a: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t5 = t3 + t4;</a:t>
            </a: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07528A-713A-49EA-BC9C-965E396B6E25}"/>
              </a:ext>
            </a:extLst>
          </p:cNvPr>
          <p:cNvSpPr>
            <a:spLocks/>
          </p:cNvSpPr>
          <p:nvPr/>
        </p:nvSpPr>
        <p:spPr bwMode="auto">
          <a:xfrm>
            <a:off x="3636328" y="1879516"/>
            <a:ext cx="4051011" cy="3042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180000" tIns="36000" rIns="180000" bIns="36000"/>
          <a:lstStyle/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solidFill>
                <a:srgbClr val="FF9933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1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算术、逻辑运算指令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Arithmetic &amp; logical operations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92744"/>
            <a:ext cx="10318139" cy="4811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另一个例子</a:t>
            </a:r>
            <a:br>
              <a:rPr lang="en-US" altLang="zh-CN" dirty="0"/>
            </a:br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5424247-C7E1-48D5-84A7-8A73D2539E65}"/>
              </a:ext>
            </a:extLst>
          </p:cNvPr>
          <p:cNvSpPr>
            <a:spLocks/>
          </p:cNvSpPr>
          <p:nvPr/>
        </p:nvSpPr>
        <p:spPr bwMode="auto">
          <a:xfrm>
            <a:off x="893712" y="2408088"/>
            <a:ext cx="4463143" cy="2888208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360000" tIns="72000" rIns="360000" bIns="72000">
            <a:spAutoFit/>
          </a:bodyPr>
          <a:lstStyle/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return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DE36111-38DE-4CF2-AABD-2C5DEC547A59}"/>
              </a:ext>
            </a:extLst>
          </p:cNvPr>
          <p:cNvSpPr>
            <a:spLocks/>
          </p:cNvSpPr>
          <p:nvPr/>
        </p:nvSpPr>
        <p:spPr bwMode="auto">
          <a:xfrm>
            <a:off x="6211539" y="2408089"/>
            <a:ext cx="4743683" cy="2556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180000" tIns="180000" rIns="180000" bIns="180000"/>
          <a:lstStyle/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altLang="zh-CN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xorq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</a:t>
            </a:r>
            <a:r>
              <a:rPr lang="en-US" altLang="zh-CN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ax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sarq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$17,  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$8185, 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1233223-08CA-4FFD-881D-40F9C6DFA34C}"/>
              </a:ext>
            </a:extLst>
          </p:cNvPr>
          <p:cNvSpPr>
            <a:spLocks/>
          </p:cNvSpPr>
          <p:nvPr/>
        </p:nvSpPr>
        <p:spPr bwMode="auto">
          <a:xfrm>
            <a:off x="6351808" y="5428315"/>
            <a:ext cx="4463143" cy="307777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baseline="30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= 8192, 2</a:t>
            </a:r>
            <a:r>
              <a:rPr lang="en-US" sz="2000" baseline="30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– 7 = 8185</a:t>
            </a:r>
          </a:p>
        </p:txBody>
      </p:sp>
    </p:spTree>
    <p:extLst>
      <p:ext uri="{BB962C8B-B14F-4D97-AF65-F5344CB8AC3E}">
        <p14:creationId xmlns:p14="http://schemas.microsoft.com/office/powerpoint/2010/main" val="36859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71C38-0399-4DE7-A180-4A25A8AF7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8819" y="275013"/>
            <a:ext cx="6931312" cy="481125"/>
          </a:xfrm>
        </p:spPr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寄存器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B0C617-5140-4777-B9BD-1AE9848EEF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x86 registers</a:t>
            </a:r>
            <a:endParaRPr lang="zh-CN" altLang="en-US" dirty="0"/>
          </a:p>
        </p:txBody>
      </p:sp>
      <p:sp>
        <p:nvSpPr>
          <p:cNvPr id="76" name="内容占位符 75">
            <a:extLst>
              <a:ext uri="{FF2B5EF4-FFF2-40B4-BE49-F238E27FC236}">
                <a16:creationId xmlns:a16="http://schemas.microsoft.com/office/drawing/2014/main" id="{CE37DB63-28EE-4131-8FBE-6C6E8993F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2387" y="2457756"/>
            <a:ext cx="3959731" cy="273280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x86-64 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230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x86-64 registers</a:t>
            </a:r>
          </a:p>
          <a:p>
            <a:pPr lvl="1"/>
            <a:r>
              <a:rPr lang="zh-CN" altLang="en-US" sz="1800" dirty="0"/>
              <a:t>每个寄存器的低</a:t>
            </a:r>
            <a:r>
              <a:rPr lang="en-US" altLang="zh-CN" sz="1800" dirty="0"/>
              <a:t>4/2/1</a:t>
            </a:r>
            <a:r>
              <a:rPr lang="zh-CN" altLang="en-US" sz="1800" dirty="0"/>
              <a:t>字节都</a:t>
            </a:r>
            <a:r>
              <a:rPr lang="zh-CN" altLang="en-US" sz="1800" b="1" dirty="0">
                <a:solidFill>
                  <a:srgbClr val="FF0000"/>
                </a:solidFill>
              </a:rPr>
              <a:t>有唯一的标识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687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Can reference low-order 4 bytes (also low-order 1 &amp; 2 bytes)</a:t>
            </a:r>
          </a:p>
          <a:p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F02E6D8-9B03-4318-92E7-EE85493A1D42}"/>
              </a:ext>
            </a:extLst>
          </p:cNvPr>
          <p:cNvGrpSpPr/>
          <p:nvPr/>
        </p:nvGrpSpPr>
        <p:grpSpPr>
          <a:xfrm>
            <a:off x="4162119" y="756138"/>
            <a:ext cx="7880907" cy="5313286"/>
            <a:chOff x="4242366" y="796172"/>
            <a:chExt cx="7880907" cy="53132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4CBBD84-BD11-4692-9FC1-849E70BF3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2366" y="1195656"/>
              <a:ext cx="7675529" cy="49138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E6420CB-166A-4C53-A08C-73A9B8B75183}"/>
                </a:ext>
              </a:extLst>
            </p:cNvPr>
            <p:cNvSpPr txBox="1"/>
            <p:nvPr/>
          </p:nvSpPr>
          <p:spPr>
            <a:xfrm>
              <a:off x="4285501" y="796172"/>
              <a:ext cx="3839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63                         31                     0</a:t>
              </a:r>
              <a:endParaRPr lang="zh-CN" altLang="en-US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129F493-9353-4854-84EC-81C75592C931}"/>
                </a:ext>
              </a:extLst>
            </p:cNvPr>
            <p:cNvSpPr txBox="1"/>
            <p:nvPr/>
          </p:nvSpPr>
          <p:spPr>
            <a:xfrm>
              <a:off x="8283760" y="796172"/>
              <a:ext cx="3839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63                         31                     0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2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71C38-0399-4DE7-A180-4A25A8AF7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718" y="237178"/>
            <a:ext cx="6931312" cy="481125"/>
          </a:xfrm>
        </p:spPr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寄存器</a:t>
            </a:r>
          </a:p>
        </p:txBody>
      </p:sp>
      <p:sp>
        <p:nvSpPr>
          <p:cNvPr id="76" name="内容占位符 75">
            <a:extLst>
              <a:ext uri="{FF2B5EF4-FFF2-40B4-BE49-F238E27FC236}">
                <a16:creationId xmlns:a16="http://schemas.microsoft.com/office/drawing/2014/main" id="{CE37DB63-28EE-4131-8FBE-6C6E8993F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98703" y="477741"/>
            <a:ext cx="3546518" cy="1061298"/>
          </a:xfrm>
        </p:spPr>
        <p:txBody>
          <a:bodyPr>
            <a:normAutofit/>
          </a:bodyPr>
          <a:lstStyle/>
          <a:p>
            <a:r>
              <a:rPr lang="en-US" altLang="zh-CN" dirty="0"/>
              <a:t> IA32 (x86-32) 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230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IA32 (x86-32) registers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925969-BD96-455F-930A-09E24C6D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61" y="657739"/>
            <a:ext cx="4344452" cy="57926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4DF2112-C6CB-4EE7-8E98-C69B16759062}"/>
              </a:ext>
            </a:extLst>
          </p:cNvPr>
          <p:cNvSpPr/>
          <p:nvPr/>
        </p:nvSpPr>
        <p:spPr>
          <a:xfrm>
            <a:off x="515605" y="274732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x86-64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55A0BD-F071-4ED9-87AB-FAF5C7EF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83" y="1703988"/>
            <a:ext cx="6058211" cy="40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x86</a:t>
            </a:r>
            <a:r>
              <a:rPr lang="zh-CN" altLang="en-US" dirty="0"/>
              <a:t>寄存器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x86 registers</a:t>
            </a:r>
          </a:p>
          <a:p>
            <a:r>
              <a:rPr lang="zh-CN" altLang="en-US" dirty="0"/>
              <a:t>数据移动指令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Move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算术、逻辑运算指令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Arithmetic &amp;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43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[label :]  [opcode]   [operand 1]  [, operand 2]</a:t>
            </a:r>
          </a:p>
          <a:p>
            <a:pPr marL="0" indent="0"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/>
              <a:t>标号：</a:t>
            </a:r>
            <a:r>
              <a:rPr lang="en-US" altLang="zh-CN" sz="2400" b="1" dirty="0"/>
              <a:t>]  [</a:t>
            </a:r>
            <a:r>
              <a:rPr lang="zh-CN" altLang="en-US" sz="2400" b="1" dirty="0">
                <a:solidFill>
                  <a:srgbClr val="FF0000"/>
                </a:solidFill>
              </a:rPr>
              <a:t>操作码</a:t>
            </a:r>
            <a:r>
              <a:rPr lang="en-US" altLang="zh-CN" sz="2400" b="1" dirty="0"/>
              <a:t>]   [</a:t>
            </a:r>
            <a:r>
              <a:rPr lang="zh-CN" altLang="en-US" sz="2400" b="1" dirty="0"/>
              <a:t>操作数</a:t>
            </a:r>
            <a:r>
              <a:rPr lang="en-US" altLang="zh-CN" sz="2400" b="1" dirty="0"/>
              <a:t>1   ]  [</a:t>
            </a:r>
            <a:r>
              <a:rPr lang="zh-CN" altLang="en-US" sz="2400" b="1" dirty="0"/>
              <a:t>，操作数</a:t>
            </a:r>
            <a:r>
              <a:rPr lang="en-US" altLang="zh-CN" sz="2400" b="1" dirty="0"/>
              <a:t>2  ]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 assembly</a:t>
            </a:r>
            <a:r>
              <a:rPr lang="zh-CN" altLang="en-US" sz="2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1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l1: 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altLang="zh-CN" sz="2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$5  ,  %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altLang="zh-CN" sz="2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$-16,  (%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assembly</a:t>
            </a:r>
            <a:r>
              <a:rPr lang="zh-CN" altLang="en-US" sz="2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1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l1:  mov 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, 5</a:t>
            </a:r>
          </a:p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     add  QWORD PTR[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], -16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汇编语言格式</a:t>
            </a:r>
            <a:br>
              <a:rPr lang="en-US" altLang="zh-CN" dirty="0"/>
            </a:br>
            <a:r>
              <a:rPr lang="en-US" altLang="zh-CN" dirty="0"/>
              <a:t>Assembly Code Format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6E42B-E615-4E1F-BFFF-2AC623842E16}"/>
              </a:ext>
            </a:extLst>
          </p:cNvPr>
          <p:cNvSpPr txBox="1"/>
          <p:nvPr/>
        </p:nvSpPr>
        <p:spPr>
          <a:xfrm>
            <a:off x="1034042" y="2210552"/>
            <a:ext cx="941264" cy="418495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BD9384-F286-4CEE-A052-77E99CAEBF44}"/>
              </a:ext>
            </a:extLst>
          </p:cNvPr>
          <p:cNvSpPr txBox="1"/>
          <p:nvPr/>
        </p:nvSpPr>
        <p:spPr>
          <a:xfrm>
            <a:off x="3039660" y="2210551"/>
            <a:ext cx="1264588" cy="418495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5273ED-B66E-4DAE-9A33-6F338FDA4881}"/>
              </a:ext>
            </a:extLst>
          </p:cNvPr>
          <p:cNvSpPr txBox="1"/>
          <p:nvPr/>
        </p:nvSpPr>
        <p:spPr>
          <a:xfrm>
            <a:off x="4368319" y="2210550"/>
            <a:ext cx="1355522" cy="418496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6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643" y="1828800"/>
            <a:ext cx="11175541" cy="4413737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movq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latin typeface="Consolas" panose="020B0609020204030204" pitchFamily="49" charset="0"/>
              </a:rPr>
              <a:t>Source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latin typeface="Consolas" panose="020B0609020204030204" pitchFamily="49" charset="0"/>
              </a:rPr>
              <a:t>Dest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-230400"/>
            <a:r>
              <a:rPr lang="zh-CN" altLang="en-US" b="1" dirty="0"/>
              <a:t>操作数类型</a:t>
            </a:r>
            <a:r>
              <a:rPr lang="en-US" altLang="zh-CN" dirty="0"/>
              <a:t>Operand Types</a:t>
            </a:r>
          </a:p>
          <a:p>
            <a:pPr marL="630450" lvl="1" indent="-230400"/>
            <a:r>
              <a:rPr lang="zh-CN" altLang="en-US" b="1" dirty="0">
                <a:solidFill>
                  <a:srgbClr val="C00000"/>
                </a:solidFill>
              </a:rPr>
              <a:t>立即数：</a:t>
            </a:r>
            <a:r>
              <a:rPr lang="zh-CN" altLang="en-US" dirty="0"/>
              <a:t>整数常量</a:t>
            </a:r>
            <a:r>
              <a:rPr lang="en-US" altLang="zh-CN" b="1" i="1" dirty="0">
                <a:solidFill>
                  <a:srgbClr val="C00000"/>
                </a:solidFill>
              </a:rPr>
              <a:t>Immediate:</a:t>
            </a:r>
            <a:r>
              <a:rPr lang="en-US" altLang="zh-CN" dirty="0"/>
              <a:t> Constant integer data</a:t>
            </a:r>
          </a:p>
          <a:p>
            <a:pPr marL="1087650" lvl="2" indent="-230400"/>
            <a:r>
              <a:rPr lang="zh-CN" altLang="en-US" dirty="0"/>
              <a:t>例如：</a:t>
            </a:r>
            <a:r>
              <a:rPr lang="en-US" altLang="zh-CN" dirty="0"/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$0x400, $-533</a:t>
            </a:r>
          </a:p>
          <a:p>
            <a:pPr marL="1087650" lvl="2" indent="-230400"/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语言中的常数类似，但需要加前缀 </a:t>
            </a:r>
            <a:r>
              <a:rPr lang="en-US" altLang="zh-CN" b="1" dirty="0">
                <a:latin typeface="Consolas" panose="020B0609020204030204" pitchFamily="49" charset="0"/>
              </a:rPr>
              <a:t>$</a:t>
            </a:r>
            <a:endParaRPr lang="en-US" altLang="zh-CN" dirty="0"/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/>
              <a:t>Like C constant, but prefixed with ‘</a:t>
            </a:r>
            <a:r>
              <a:rPr lang="en-US" altLang="zh-CN" sz="1800" b="1" dirty="0">
                <a:latin typeface="Consolas" panose="020B0609020204030204" pitchFamily="49" charset="0"/>
              </a:rPr>
              <a:t>$</a:t>
            </a:r>
            <a:r>
              <a:rPr lang="en-US" altLang="zh-CN" sz="1700" dirty="0"/>
              <a:t>’</a:t>
            </a:r>
          </a:p>
          <a:p>
            <a:pPr marL="1087650" lvl="2" indent="-230400"/>
            <a:r>
              <a:rPr lang="zh-CN" altLang="en-US" dirty="0"/>
              <a:t>被编码为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或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endParaRPr lang="en-US" altLang="zh-CN" dirty="0"/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/>
              <a:t>Encoded with 1, 2,  4 or 8 bytes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寄存器：</a:t>
            </a:r>
            <a:r>
              <a:rPr lang="zh-CN" altLang="en-US" dirty="0"/>
              <a:t>十六个</a:t>
            </a:r>
            <a:r>
              <a:rPr lang="zh-CN" altLang="en-US" b="1" dirty="0"/>
              <a:t>整数</a:t>
            </a:r>
            <a:r>
              <a:rPr lang="zh-CN" altLang="en-US" dirty="0"/>
              <a:t>寄存器之一</a:t>
            </a:r>
            <a:endParaRPr lang="en-US" altLang="zh-CN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Register: </a:t>
            </a:r>
            <a:r>
              <a:rPr lang="en-US" altLang="zh-CN" dirty="0"/>
              <a:t>One of 16 integer registers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latin typeface="Consolas" panose="020B0609020204030204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>
                <a:latin typeface="Consolas" panose="020B0609020204030204" pitchFamily="49" charset="0"/>
              </a:rPr>
              <a:t>%r13</a:t>
            </a:r>
          </a:p>
          <a:p>
            <a:pPr lvl="2"/>
            <a:r>
              <a:rPr lang="en-US" altLang="zh-CN" b="1" dirty="0"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latin typeface="Consolas" panose="020B0609020204030204" pitchFamily="49" charset="0"/>
              </a:rPr>
              <a:t>rsp</a:t>
            </a:r>
            <a:r>
              <a:rPr lang="zh-CN" altLang="en-US" dirty="0">
                <a:latin typeface="Consolas" panose="020B0609020204030204" pitchFamily="49" charset="0"/>
              </a:rPr>
              <a:t>有特殊用途，通常不使用</a:t>
            </a:r>
            <a:endParaRPr lang="en-US" altLang="zh-CN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But </a:t>
            </a:r>
            <a:r>
              <a:rPr lang="en-US" altLang="zh-CN" b="1" dirty="0"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latin typeface="Consolas" panose="020B0609020204030204" pitchFamily="49" charset="0"/>
              </a:rPr>
              <a:t>rsp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reserved for special use</a:t>
            </a:r>
          </a:p>
          <a:p>
            <a:pPr lvl="2"/>
            <a:r>
              <a:rPr lang="zh-CN" altLang="en-US" dirty="0"/>
              <a:t>其他寄存器在一些特殊的指令中也会有特殊用途</a:t>
            </a:r>
            <a:endParaRPr lang="en-US" altLang="zh-CN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Others have special uses for particular instructions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存储器：</a:t>
            </a:r>
            <a:r>
              <a:rPr lang="zh-CN" altLang="en-US" dirty="0"/>
              <a:t>指向的内存中</a:t>
            </a:r>
            <a:r>
              <a:rPr lang="en-US" altLang="zh-CN" dirty="0"/>
              <a:t>8</a:t>
            </a:r>
            <a:r>
              <a:rPr lang="zh-CN" altLang="en-US" dirty="0"/>
              <a:t>个连续字节，由寄存器给出地址</a:t>
            </a:r>
            <a:endParaRPr lang="en-US" altLang="zh-CN" i="1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Memory: </a:t>
            </a:r>
            <a:r>
              <a:rPr lang="en-US" altLang="zh-CN" dirty="0"/>
              <a:t>8 consecutive bytes of memory at address given by register</a:t>
            </a:r>
          </a:p>
          <a:p>
            <a:pPr lvl="2"/>
            <a:r>
              <a:rPr lang="zh-CN" altLang="en-US" dirty="0"/>
              <a:t>一个简单的例子：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%</a:t>
            </a:r>
            <a:r>
              <a:rPr lang="en-US" altLang="zh-CN" b="1" dirty="0" err="1">
                <a:latin typeface="Consolas" panose="020B0609020204030204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)</a:t>
            </a:r>
            <a:endParaRPr lang="en-US" altLang="zh-CN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Simplest example: </a:t>
            </a:r>
            <a:r>
              <a:rPr lang="en-US" altLang="zh-CN" sz="1400" b="1" dirty="0">
                <a:latin typeface="Courier New" pitchFamily="49" charset="0"/>
              </a:rPr>
              <a:t>(</a:t>
            </a:r>
            <a:r>
              <a:rPr lang="en-US" altLang="zh-CN" sz="1400" b="1" dirty="0">
                <a:latin typeface="Consolas" panose="020B0609020204030204" pitchFamily="49" charset="0"/>
              </a:rPr>
              <a:t>%</a:t>
            </a:r>
            <a:r>
              <a:rPr lang="en-US" altLang="zh-CN" sz="1400" b="1" dirty="0" err="1">
                <a:latin typeface="Consolas" panose="020B0609020204030204" pitchFamily="49" charset="0"/>
              </a:rPr>
              <a:t>rax</a:t>
            </a:r>
            <a:r>
              <a:rPr lang="en-US" altLang="zh-CN" sz="1400" b="1" dirty="0">
                <a:latin typeface="Courier New" pitchFamily="49" charset="0"/>
              </a:rPr>
              <a:t>)</a:t>
            </a:r>
            <a:endParaRPr lang="en-US" altLang="zh-CN" sz="1500" dirty="0"/>
          </a:p>
          <a:p>
            <a:pPr lvl="2"/>
            <a:r>
              <a:rPr lang="zh-CN" altLang="en-US" dirty="0"/>
              <a:t>有很多其他的“寻址模式”</a:t>
            </a:r>
            <a:endParaRPr lang="en-US" altLang="zh-CN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Various other “address modes”</a:t>
            </a:r>
            <a:endParaRPr lang="zh-CN" altLang="en-US" sz="15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01" y="1110459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数据移动指令</a:t>
            </a:r>
            <a:br>
              <a:rPr lang="en-US" altLang="zh-CN" dirty="0"/>
            </a:br>
            <a:r>
              <a:rPr lang="en-US" altLang="zh-CN" dirty="0"/>
              <a:t>Moving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6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048535"/>
            <a:ext cx="10318139" cy="72533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movq</a:t>
            </a:r>
            <a:r>
              <a:rPr lang="en-US" altLang="zh-CN" dirty="0"/>
              <a:t> </a:t>
            </a:r>
            <a:r>
              <a:rPr lang="zh-CN" altLang="en-US" dirty="0"/>
              <a:t>指令操作数的组合</a:t>
            </a:r>
            <a:br>
              <a:rPr lang="en-US" altLang="zh-CN" dirty="0"/>
            </a:br>
            <a:r>
              <a:rPr lang="en-US" altLang="zh-CN" sz="2000" dirty="0" err="1"/>
              <a:t>movq</a:t>
            </a:r>
            <a:r>
              <a:rPr lang="en-US" altLang="zh-CN" sz="2000" dirty="0"/>
              <a:t> Operand Combinations</a:t>
            </a:r>
            <a:endParaRPr lang="zh-CN" alt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A417B25-8EA7-408C-9892-01C50D770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347" y="4300580"/>
            <a:ext cx="88222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Calibri" pitchFamily="34" charset="0"/>
              </a:rPr>
              <a:t>movq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61AB2EC-7A82-4074-A265-C768434E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7" y="323378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1CD642BA-8018-48B6-8C40-02452650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7" y="430058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43C673C7-5DB3-4E0C-B96E-2EB5FFE7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8" y="5443580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2C97AA8-9B5C-4789-B5AE-6B259536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147" y="300518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0A6BABE-0CA0-4F2D-8986-67B700DC8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148" y="3462380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DE0510BA-8EB5-4967-834F-77236A67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147" y="414818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E64640B-A045-4836-8D06-878C8F6B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148" y="4594268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9CDF8AA-055F-4C56-A350-46CA6C0BF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147" y="544358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CE0BBF05-C669-454E-9764-0E5C4061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436" y="2044562"/>
            <a:ext cx="1210588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源操作数</a:t>
            </a:r>
            <a:endParaRPr lang="en-US" sz="2000" b="1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latin typeface="Calibri" pitchFamily="34" charset="0"/>
              </a:rPr>
              <a:t>Src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2E6DE1C5-CAA8-48DA-96C3-010DA20F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941" y="2037265"/>
            <a:ext cx="1467068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目标操作数</a:t>
            </a:r>
            <a:endParaRPr lang="en-US" sz="2000" b="1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 err="1">
                <a:latin typeface="Calibri" pitchFamily="34" charset="0"/>
              </a:rPr>
              <a:t>Dest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9" name="AutoShape 20">
            <a:extLst>
              <a:ext uri="{FF2B5EF4-FFF2-40B4-BE49-F238E27FC236}">
                <a16:creationId xmlns:a16="http://schemas.microsoft.com/office/drawing/2014/main" id="{E58E12FB-91F6-4306-99FB-6A37E4A682D8}"/>
              </a:ext>
            </a:extLst>
          </p:cNvPr>
          <p:cNvSpPr>
            <a:spLocks/>
          </p:cNvSpPr>
          <p:nvPr/>
        </p:nvSpPr>
        <p:spPr bwMode="auto">
          <a:xfrm>
            <a:off x="2653147" y="3157579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087A82B1-00A9-47DC-BFE6-C09F67842D50}"/>
              </a:ext>
            </a:extLst>
          </p:cNvPr>
          <p:cNvSpPr>
            <a:spLocks/>
          </p:cNvSpPr>
          <p:nvPr/>
        </p:nvSpPr>
        <p:spPr bwMode="auto">
          <a:xfrm>
            <a:off x="3872347" y="3081379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id="{8FAF018B-79C3-4C42-9883-7B344BA9B3C6}"/>
              </a:ext>
            </a:extLst>
          </p:cNvPr>
          <p:cNvSpPr>
            <a:spLocks/>
          </p:cNvSpPr>
          <p:nvPr/>
        </p:nvSpPr>
        <p:spPr bwMode="auto">
          <a:xfrm>
            <a:off x="3872347" y="4224379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56CDFC8F-06A2-46A7-895B-1568DDA2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169" y="2041767"/>
            <a:ext cx="1346844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等价</a:t>
            </a:r>
            <a:r>
              <a:rPr lang="en-US" altLang="zh-CN" sz="2000" b="1" dirty="0">
                <a:latin typeface="Calibri" pitchFamily="34" charset="0"/>
              </a:rPr>
              <a:t>C</a:t>
            </a:r>
            <a:r>
              <a:rPr lang="zh-CN" altLang="en-US" sz="2000" b="1" dirty="0">
                <a:latin typeface="Calibri" pitchFamily="34" charset="0"/>
              </a:rPr>
              <a:t>语言</a:t>
            </a:r>
            <a:endParaRPr lang="en-US" sz="2000" b="1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</a:rPr>
              <a:t>C Analog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03BC8FE5-925D-4817-B22A-E292E057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35342"/>
            <a:ext cx="244169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movq</a:t>
            </a:r>
            <a:r>
              <a:rPr lang="en-US" sz="2000" dirty="0">
                <a:latin typeface="Consolas" panose="020B0609020204030204" pitchFamily="49" charset="0"/>
              </a:rPr>
              <a:t> $0x4,  %rax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BD981A32-4195-45E9-BDA4-8AA2EDAD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937" y="3035343"/>
            <a:ext cx="173637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nsolas" panose="020B0609020204030204" pitchFamily="49" charset="0"/>
              </a:rPr>
              <a:t>temp = 0x4;</a:t>
            </a: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57F6FD17-7F06-4906-9D6A-87F280DF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92542"/>
            <a:ext cx="272382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movq</a:t>
            </a:r>
            <a:r>
              <a:rPr lang="en-US" sz="2000" dirty="0">
                <a:latin typeface="Consolas" panose="020B0609020204030204" pitchFamily="49" charset="0"/>
              </a:rPr>
              <a:t> $-147, (%</a:t>
            </a:r>
            <a:r>
              <a:rPr lang="en-US" sz="2000" dirty="0" err="1">
                <a:latin typeface="Consolas" panose="020B0609020204030204" pitchFamily="49" charset="0"/>
              </a:rPr>
              <a:t>rax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F22621E7-5EE1-4F61-8C2C-BB6AFFE6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937" y="3492543"/>
            <a:ext cx="159530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nsolas" panose="020B0609020204030204" pitchFamily="49" charset="0"/>
              </a:rPr>
              <a:t>*p = -147;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71F8AD22-58B5-4C03-8690-9FA3AD17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78342"/>
            <a:ext cx="244169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movq</a:t>
            </a:r>
            <a:r>
              <a:rPr lang="en-US" sz="2000" dirty="0">
                <a:latin typeface="Consolas" panose="020B0609020204030204" pitchFamily="49" charset="0"/>
              </a:rPr>
              <a:t> %</a:t>
            </a:r>
            <a:r>
              <a:rPr lang="en-US" sz="2000" dirty="0" err="1">
                <a:latin typeface="Consolas" panose="020B0609020204030204" pitchFamily="49" charset="0"/>
              </a:rPr>
              <a:t>rax</a:t>
            </a:r>
            <a:r>
              <a:rPr lang="en-US" sz="2000" dirty="0">
                <a:latin typeface="Consolas" panose="020B0609020204030204" pitchFamily="49" charset="0"/>
              </a:rPr>
              <a:t>,  %</a:t>
            </a:r>
            <a:r>
              <a:rPr lang="en-US" sz="2000" dirty="0" err="1">
                <a:latin typeface="Consolas" panose="020B0609020204030204" pitchFamily="49" charset="0"/>
              </a:rPr>
              <a:t>rdx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FEBDC2D-99D6-4396-BF4B-7B5D30E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937" y="4178343"/>
            <a:ext cx="21595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nsolas" panose="020B0609020204030204" pitchFamily="49" charset="0"/>
              </a:rPr>
              <a:t>temp2 = temp1;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764A213A-50FB-43F7-8CDF-1E03ACFB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24429"/>
            <a:ext cx="272382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movq</a:t>
            </a:r>
            <a:r>
              <a:rPr lang="en-US" sz="2000" dirty="0">
                <a:latin typeface="Consolas" panose="020B0609020204030204" pitchFamily="49" charset="0"/>
              </a:rPr>
              <a:t> %</a:t>
            </a:r>
            <a:r>
              <a:rPr lang="en-US" sz="2000" dirty="0" err="1">
                <a:latin typeface="Consolas" panose="020B0609020204030204" pitchFamily="49" charset="0"/>
              </a:rPr>
              <a:t>rax</a:t>
            </a:r>
            <a:r>
              <a:rPr lang="en-US" sz="2000" dirty="0">
                <a:latin typeface="Consolas" panose="020B0609020204030204" pitchFamily="49" charset="0"/>
              </a:rPr>
              <a:t>,  (%</a:t>
            </a:r>
            <a:r>
              <a:rPr lang="en-US" sz="2000" dirty="0" err="1">
                <a:latin typeface="Consolas" panose="020B0609020204030204" pitchFamily="49" charset="0"/>
              </a:rPr>
              <a:t>rdx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43E1B738-BCAA-4DDC-B48C-639715938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937" y="4624430"/>
            <a:ext cx="159530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nsolas" panose="020B0609020204030204" pitchFamily="49" charset="0"/>
              </a:rPr>
              <a:t>*p = temp;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338AD56B-C619-4953-8AE8-FD9C76A3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73742"/>
            <a:ext cx="25827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movq</a:t>
            </a:r>
            <a:r>
              <a:rPr lang="en-US" sz="2000" dirty="0">
                <a:latin typeface="Consolas" panose="020B0609020204030204" pitchFamily="49" charset="0"/>
              </a:rPr>
              <a:t> (%</a:t>
            </a:r>
            <a:r>
              <a:rPr lang="en-US" sz="2000" dirty="0" err="1">
                <a:latin typeface="Consolas" panose="020B0609020204030204" pitchFamily="49" charset="0"/>
              </a:rPr>
              <a:t>rax</a:t>
            </a:r>
            <a:r>
              <a:rPr lang="en-US" sz="2000" dirty="0">
                <a:latin typeface="Consolas" panose="020B0609020204030204" pitchFamily="49" charset="0"/>
              </a:rPr>
              <a:t>), %</a:t>
            </a:r>
            <a:r>
              <a:rPr lang="en-US" sz="2000" dirty="0" err="1">
                <a:latin typeface="Consolas" panose="020B0609020204030204" pitchFamily="49" charset="0"/>
              </a:rPr>
              <a:t>rdx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076231FF-3D8D-40A2-9421-A5A40601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937" y="5473743"/>
            <a:ext cx="159530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nsolas" panose="020B0609020204030204" pitchFamily="49" charset="0"/>
              </a:rPr>
              <a:t>temp = *p;</a:t>
            </a: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96B8F5C0-D53B-4FCA-B2C5-D3478FFD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1280"/>
            <a:ext cx="15424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</a:t>
            </a:r>
            <a:r>
              <a:rPr lang="en-US" sz="2400" dirty="0">
                <a:latin typeface="Calibri" pitchFamily="34" charset="0"/>
              </a:rPr>
              <a:t>,     </a:t>
            </a: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数据移动指令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213" y="1213010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数据格式</a:t>
            </a:r>
            <a:br>
              <a:rPr lang="en-US" altLang="zh-CN" dirty="0"/>
            </a:br>
            <a:r>
              <a:rPr lang="en-US" altLang="zh-CN" sz="2700" dirty="0"/>
              <a:t>Data Formats</a:t>
            </a:r>
            <a:endParaRPr lang="zh-CN" altLang="en-US" dirty="0"/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6F6F0C0B-BF5F-4905-BD03-F61BC85B4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551662"/>
              </p:ext>
            </p:extLst>
          </p:nvPr>
        </p:nvGraphicFramePr>
        <p:xfrm>
          <a:off x="1086678" y="2048350"/>
          <a:ext cx="100186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036509048"/>
                    </a:ext>
                  </a:extLst>
                </a:gridCol>
                <a:gridCol w="3360429">
                  <a:extLst>
                    <a:ext uri="{9D8B030D-6E8A-4147-A177-3AD203B41FA5}">
                      <a16:colId xmlns:a16="http://schemas.microsoft.com/office/drawing/2014/main" val="2086482863"/>
                    </a:ext>
                  </a:extLst>
                </a:gridCol>
                <a:gridCol w="2410365">
                  <a:extLst>
                    <a:ext uri="{9D8B030D-6E8A-4147-A177-3AD203B41FA5}">
                      <a16:colId xmlns:a16="http://schemas.microsoft.com/office/drawing/2014/main" val="2319243180"/>
                    </a:ext>
                  </a:extLst>
                </a:gridCol>
                <a:gridCol w="1743189">
                  <a:extLst>
                    <a:ext uri="{9D8B030D-6E8A-4147-A177-3AD203B41FA5}">
                      <a16:colId xmlns:a16="http://schemas.microsoft.com/office/drawing/2014/main" val="2983899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r>
                        <a:rPr lang="zh-CN" altLang="en-US" sz="2400" dirty="0"/>
                        <a:t>语言类型声明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C declaration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数据类型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Data type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操作码后缀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Opcode suffix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大小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Size(bytes)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74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char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Byte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252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short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Word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7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int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Double Word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long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Quad Word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3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char *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Quad Word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19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float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Single precision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2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Double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Double precision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327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56854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EFE7884B-4433-4C46-A817-BA59EDB15F6E}" vid="{8E5BEACC-A70B-4D3F-8F77-2B4F9DDD05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1726</TotalTime>
  <Words>2208</Words>
  <Application>Microsoft Office PowerPoint</Application>
  <PresentationFormat>宽屏</PresentationFormat>
  <Paragraphs>550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Lucida Grande</vt:lpstr>
      <vt:lpstr>Monaco</vt:lpstr>
      <vt:lpstr>ヒラギノ角ゴ ProN W3</vt:lpstr>
      <vt:lpstr>ヒラギノ角ゴ ProN W6</vt:lpstr>
      <vt:lpstr>等线</vt:lpstr>
      <vt:lpstr>等线 Light</vt:lpstr>
      <vt:lpstr>微软雅黑</vt:lpstr>
      <vt:lpstr>Arial</vt:lpstr>
      <vt:lpstr>Arial Narrow</vt:lpstr>
      <vt:lpstr>Calibri</vt:lpstr>
      <vt:lpstr>Calibri Bold</vt:lpstr>
      <vt:lpstr>Calibri Bold Italic</vt:lpstr>
      <vt:lpstr>Calibri Italic</vt:lpstr>
      <vt:lpstr>Consolas</vt:lpstr>
      <vt:lpstr>Courier New</vt:lpstr>
      <vt:lpstr>Courier New Bold</vt:lpstr>
      <vt:lpstr>Symbol</vt:lpstr>
      <vt:lpstr>Wingdings</vt:lpstr>
      <vt:lpstr>Wingdings 2</vt:lpstr>
      <vt:lpstr>演示文稿1</vt:lpstr>
      <vt:lpstr>程序的机器级表示：基本操作</vt:lpstr>
      <vt:lpstr>PowerPoint 演示文稿</vt:lpstr>
      <vt:lpstr>PowerPoint 演示文稿</vt:lpstr>
      <vt:lpstr>PowerPoint 演示文稿</vt:lpstr>
      <vt:lpstr>PowerPoint 演示文稿</vt:lpstr>
      <vt:lpstr>汇编语言格式 Assembly Code Format</vt:lpstr>
      <vt:lpstr>数据移动指令 Moving Data</vt:lpstr>
      <vt:lpstr>movq 指令操作数的组合 movq Operand Combinations</vt:lpstr>
      <vt:lpstr>数据格式 Data Formats</vt:lpstr>
      <vt:lpstr>几种简单的存储器寻址模式 Simple Memory Addressing Modes</vt:lpstr>
      <vt:lpstr>举例：简单寻址模式 Example: Simple Memory Addressing </vt:lpstr>
      <vt:lpstr>swap() 分析 Understanding swap()</vt:lpstr>
      <vt:lpstr>swap() 分析 Understanding swap()</vt:lpstr>
      <vt:lpstr>swap() 分析 Understanding swap()</vt:lpstr>
      <vt:lpstr>swap() 分析 Understanding swap()</vt:lpstr>
      <vt:lpstr>swap() 分析 Understanding swap()</vt:lpstr>
      <vt:lpstr>swap() 分析 Understanding swap()</vt:lpstr>
      <vt:lpstr>完整的存储器寻址模式 Complete Memory Addressing Modes</vt:lpstr>
      <vt:lpstr>小练习：地址计算 Exercise: Computing Address</vt:lpstr>
      <vt:lpstr>PowerPoint 演示文稿</vt:lpstr>
      <vt:lpstr>地址计算指令 Address Computation Instruction</vt:lpstr>
      <vt:lpstr>一些算术运算指令 Some Arithmetic Operations</vt:lpstr>
      <vt:lpstr>一些算术运算指令 Some Arithmetic Operations</vt:lpstr>
      <vt:lpstr>举例：算术运算 Arithmetic Expression Example</vt:lpstr>
      <vt:lpstr>分析：算术运算示例 Understanding Arithmetic Expression Example        </vt:lpstr>
      <vt:lpstr>另一个例子 Another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Youmeng</dc:creator>
  <cp:lastModifiedBy>xuewei</cp:lastModifiedBy>
  <cp:revision>398</cp:revision>
  <dcterms:created xsi:type="dcterms:W3CDTF">2022-02-14T18:13:02Z</dcterms:created>
  <dcterms:modified xsi:type="dcterms:W3CDTF">2023-03-15T07:05:05Z</dcterms:modified>
</cp:coreProperties>
</file>