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88" r:id="rId2"/>
    <p:sldId id="289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4" r:id="rId36"/>
    <p:sldId id="333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0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8" autoAdjust="0"/>
  </p:normalViewPr>
  <p:slideViewPr>
    <p:cSldViewPr snapToGrid="0">
      <p:cViewPr varScale="1">
        <p:scale>
          <a:sx n="77" d="100"/>
          <a:sy n="77" d="100"/>
        </p:scale>
        <p:origin x="2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F28A-FCF8-4150-B55D-FC933AE49EFE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FE4A-AB08-4783-B673-8026C0B2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控制指令的执行顺序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0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4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5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8669" y="9053"/>
            <a:ext cx="8512703" cy="6844420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220" b="-121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73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D90B-DD80-49B6-BC3B-942A0808FF57}"/>
              </a:ext>
            </a:extLst>
          </p:cNvPr>
          <p:cNvCxnSpPr>
            <a:cxnSpLocks/>
          </p:cNvCxnSpPr>
          <p:nvPr userDrawn="1"/>
        </p:nvCxnSpPr>
        <p:spPr>
          <a:xfrm>
            <a:off x="1129087" y="4472742"/>
            <a:ext cx="10058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7C44C8F0-D07F-47C1-AA9E-F879657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3147178"/>
            <a:ext cx="10058403" cy="1325563"/>
          </a:xfrm>
        </p:spPr>
        <p:txBody>
          <a:bodyPr anchor="b" anchorCtr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34E471E-1D01-459D-B42E-7B85F4BC4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9083" y="4472741"/>
            <a:ext cx="10058403" cy="9144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79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有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945723-6F6C-400F-9B44-F214E025CBC5}"/>
              </a:ext>
            </a:extLst>
          </p:cNvPr>
          <p:cNvCxnSpPr/>
          <p:nvPr/>
        </p:nvCxnSpPr>
        <p:spPr>
          <a:xfrm>
            <a:off x="3746829" y="1784044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10361692" cy="4175127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/>
            </a:lvl1pPr>
            <a:lvl2pPr marL="7429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/>
            </a:lvl2pPr>
            <a:lvl3pPr marL="12001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3pPr>
            <a:lvl4pPr marL="16573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4pPr>
            <a:lvl5pPr marL="21145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/>
          </a:bodyPr>
          <a:lstStyle>
            <a:lvl1pPr algn="ctr">
              <a:defRPr sz="2800" b="1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99EA-BF15-4D21-ACAD-2CA2778B2685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0CDD6F-2F4A-40DE-9B01-D6ECEF0C1F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967492" y="1381991"/>
            <a:ext cx="10295453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569926" y="1381991"/>
            <a:ext cx="5473065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E12139D-5FAF-4E7A-9B2E-60C229F7B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923" y="1409608"/>
            <a:ext cx="5539803" cy="4903267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966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366" y="278225"/>
            <a:ext cx="1987534" cy="830997"/>
            <a:chOff x="908364" y="278221"/>
            <a:chExt cx="1987534" cy="830996"/>
          </a:xfrm>
        </p:grpSpPr>
        <p:sp>
          <p:nvSpPr>
            <p:cNvPr id="12" name="矩形 11"/>
            <p:cNvSpPr/>
            <p:nvPr/>
          </p:nvSpPr>
          <p:spPr>
            <a:xfrm>
              <a:off x="908364" y="801440"/>
              <a:ext cx="1347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Topic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本章内容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08366" y="1410009"/>
            <a:ext cx="10609557" cy="4850113"/>
          </a:xfrm>
        </p:spPr>
        <p:txBody>
          <a:bodyPr/>
          <a:lstStyle>
            <a:lvl1pPr marL="324000" indent="-457200" algn="l" defTabSz="913765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10609D"/>
              </a:buClr>
              <a:buFont typeface="Wingdings" panose="05000000000000000000" pitchFamily="2" charset="2"/>
              <a:buChar char="p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3pPr>
            <a:lvl4pPr marL="16002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34626-F826-4FE7-88FD-6CF526374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0C1-FC1A-47E7-AF0A-DC4E6080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EC6E6-0037-4806-BC8D-52E39C1E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F1DC-90A2-4BDC-BA11-3D9FDAD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3B64-F85B-427D-8E49-9ABBD957151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48A4A-5789-46B9-A78C-8F55C00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2B60-B754-4801-BC0B-A87F98E1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03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5651" y="0"/>
            <a:ext cx="4243649" cy="489857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3779" r="-100598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19159" y="2613495"/>
            <a:ext cx="4534741" cy="4231805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87722" b="-1011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3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" y="2601649"/>
            <a:ext cx="4218251" cy="4256351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1806" b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-1"/>
            <a:ext cx="8512703" cy="4033961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1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01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74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35651" y="-12700"/>
            <a:ext cx="4243649" cy="6870700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859" r="-100598" b="-120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17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3B64-F85B-427D-8E49-9ABBD957151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A5BA45-0AFD-46C2-A2B4-D429D05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程序的机器级表示：控制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5618676-3F49-4C24-BF15-87F134619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Machine-Level Programming :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6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条件码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 codes</a:t>
            </a:r>
          </a:p>
          <a:p>
            <a:r>
              <a:rPr lang="zh-CN" altLang="en-US" dirty="0"/>
              <a:t>条件分支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Conditional branches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循环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 Loops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Switch Statements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3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128" y="2757936"/>
            <a:ext cx="4170347" cy="2726107"/>
          </a:xfrm>
        </p:spPr>
        <p:txBody>
          <a:bodyPr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b="1" dirty="0" err="1"/>
              <a:t>jX</a:t>
            </a:r>
            <a:r>
              <a:rPr lang="zh-CN" altLang="en-US" b="1" dirty="0"/>
              <a:t>指令</a:t>
            </a:r>
            <a:endParaRPr lang="en-US" altLang="zh-CN" b="1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 err="1"/>
              <a:t>jX</a:t>
            </a:r>
            <a:r>
              <a:rPr lang="en-US" altLang="zh-CN" dirty="0"/>
              <a:t> Instruction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根据条件码跳转到代码的其他位置执行</a:t>
            </a:r>
            <a:endParaRPr lang="fr-FR" altLang="zh-CN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Jump to different part of code depending on condition codes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跳转</a:t>
            </a:r>
            <a:br>
              <a:rPr lang="en-US" altLang="zh-CN" dirty="0"/>
            </a:br>
            <a:r>
              <a:rPr lang="en-US" altLang="zh-CN" sz="2200" b="0" dirty="0"/>
              <a:t>Jumping</a:t>
            </a:r>
            <a:endParaRPr lang="zh-CN" altLang="en-US" b="0" dirty="0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5FE6E0C0-65B2-46CC-B13B-822619FA0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82856"/>
              </p:ext>
            </p:extLst>
          </p:nvPr>
        </p:nvGraphicFramePr>
        <p:xfrm>
          <a:off x="5032131" y="2170270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（无条件）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0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跳转指令的编码</a:t>
            </a:r>
            <a:br>
              <a:rPr lang="en-US" altLang="zh-CN" dirty="0"/>
            </a:br>
            <a:r>
              <a:rPr lang="en-US" altLang="zh-CN" sz="2200" b="0" dirty="0"/>
              <a:t>Jump Instruction Encoding</a:t>
            </a:r>
            <a:endParaRPr lang="zh-CN" altLang="en-US" b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799F9E8-5301-4164-8D52-97C8B008A1F6}"/>
              </a:ext>
            </a:extLst>
          </p:cNvPr>
          <p:cNvSpPr>
            <a:spLocks/>
          </p:cNvSpPr>
          <p:nvPr/>
        </p:nvSpPr>
        <p:spPr bwMode="auto">
          <a:xfrm>
            <a:off x="1541661" y="4494834"/>
            <a:ext cx="8892754" cy="1916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wrap="square" lIns="180000" tIns="108000" rIns="180000" bIns="108000">
            <a:spAutoFit/>
          </a:bodyPr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4004d0:		48 89 f8			</a:t>
            </a:r>
            <a:r>
              <a:rPr lang="en-US" altLang="zh-CN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altLang="zh-CN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altLang="zh-CN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altLang="zh-CN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4004d3:		eb </a:t>
            </a:r>
            <a:r>
              <a:rPr lang="en-US" altLang="zh-CN" b="1" dirty="0">
                <a:solidFill>
                  <a:srgbClr val="0066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03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	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4004d8&lt;loop+0x8&gt;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4004d5:		48 d1 f8	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4004d8:		48 85 c0			testq	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4004db:		7f </a:t>
            </a:r>
            <a:r>
              <a:rPr lang="en-US" b="1" dirty="0">
                <a:solidFill>
                  <a:srgbClr val="0066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f8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	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jg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4004d5&lt;loop+0x5&gt;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4004dd:		f3 c3			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repz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retq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92E2545-3DEA-4569-B305-590D1485A9EF}"/>
              </a:ext>
            </a:extLst>
          </p:cNvPr>
          <p:cNvSpPr>
            <a:spLocks/>
          </p:cNvSpPr>
          <p:nvPr/>
        </p:nvSpPr>
        <p:spPr bwMode="auto">
          <a:xfrm>
            <a:off x="1541661" y="1881150"/>
            <a:ext cx="4394200" cy="25068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altLang="zh-CN" sz="1600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	.L2</a:t>
            </a:r>
          </a:p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altLang="zh-CN" sz="1600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testq	%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altLang="zh-CN" sz="1600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jg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	.L3</a:t>
            </a:r>
          </a:p>
          <a:p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rep; ret</a:t>
            </a:r>
            <a:endParaRPr lang="en-US" sz="1600" b="1" dirty="0">
              <a:latin typeface="Consolas" panose="020B0609020204030204" pitchFamily="49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0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912" y="1871914"/>
            <a:ext cx="6011543" cy="1349461"/>
          </a:xfrm>
        </p:spPr>
        <p:txBody>
          <a:bodyPr>
            <a:normAutofit fontScale="92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生成汇编代码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Generation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&gt; </a:t>
            </a:r>
            <a:r>
              <a:rPr lang="en-US" altLang="zh-CN" b="1" dirty="0" err="1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 -S –</a:t>
            </a:r>
            <a:r>
              <a:rPr lang="en-US" altLang="zh-CN" b="1" dirty="0" err="1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fno</a:t>
            </a:r>
            <a:r>
              <a:rPr lang="en-US" altLang="zh-CN" b="1" dirty="0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-if-conversion </a:t>
            </a:r>
            <a:r>
              <a:rPr lang="en-US" altLang="zh-CN" b="1" dirty="0" err="1">
                <a:solidFill>
                  <a:srgbClr val="800000"/>
                </a:solidFill>
                <a:latin typeface="Consolas" panose="020B0609020204030204" pitchFamily="49" charset="0"/>
                <a:cs typeface="Courier New"/>
              </a:rPr>
              <a:t>control.c</a:t>
            </a:r>
            <a:endParaRPr lang="en-US" altLang="zh-CN" b="1" dirty="0">
              <a:solidFill>
                <a:srgbClr val="800000"/>
              </a:solidFill>
              <a:latin typeface="Consolas" panose="020B0609020204030204" pitchFamily="49" charset="0"/>
              <a:cs typeface="Courier New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084040"/>
            <a:ext cx="10318139" cy="6898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条件分支示例（早期模式）</a:t>
            </a:r>
            <a:br>
              <a:rPr lang="en-US" altLang="zh-CN" dirty="0"/>
            </a:br>
            <a:r>
              <a:rPr lang="en-US" altLang="zh-CN" sz="2200" b="0" dirty="0"/>
              <a:t>Conditional Branch Example (Old Style)</a:t>
            </a:r>
            <a:endParaRPr lang="zh-CN" altLang="en-US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5E7BE9-F3AA-4540-921B-636E024F0D1E}"/>
              </a:ext>
            </a:extLst>
          </p:cNvPr>
          <p:cNvSpPr>
            <a:spLocks/>
          </p:cNvSpPr>
          <p:nvPr/>
        </p:nvSpPr>
        <p:spPr bwMode="auto">
          <a:xfrm>
            <a:off x="453912" y="3352855"/>
            <a:ext cx="4053406" cy="29212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3D7746-441F-4F9F-BFA5-E5263B65EE2D}"/>
              </a:ext>
            </a:extLst>
          </p:cNvPr>
          <p:cNvSpPr txBox="1"/>
          <p:nvPr/>
        </p:nvSpPr>
        <p:spPr>
          <a:xfrm>
            <a:off x="3205268" y="587131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control.c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4F7252-B9C8-435C-BCA6-2490DD69191D}"/>
              </a:ext>
            </a:extLst>
          </p:cNvPr>
          <p:cNvSpPr>
            <a:spLocks/>
          </p:cNvSpPr>
          <p:nvPr/>
        </p:nvSpPr>
        <p:spPr bwMode="auto">
          <a:xfrm>
            <a:off x="4828742" y="3319419"/>
            <a:ext cx="4394200" cy="2988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80000" tIns="108000" rIns="180000" bIns="108000">
            <a:spAutoFit/>
          </a:bodyPr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CC0000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CC0000"/>
              </a:solidFill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10350AA2-5D61-4ABE-AD34-AF7A431C0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1026"/>
              </p:ext>
            </p:extLst>
          </p:nvPr>
        </p:nvGraphicFramePr>
        <p:xfrm>
          <a:off x="9456882" y="4051468"/>
          <a:ext cx="261937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76409" y="1866624"/>
            <a:ext cx="4721685" cy="1441408"/>
          </a:xfrm>
        </p:spPr>
        <p:txBody>
          <a:bodyPr tIns="72000" bIns="72000">
            <a:normAutofit fontScale="77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C</a:t>
            </a:r>
            <a:r>
              <a:rPr lang="zh-CN" altLang="en-US" dirty="0"/>
              <a:t>语言允许使用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C allows </a:t>
            </a:r>
            <a:r>
              <a:rPr lang="en-US" altLang="zh-CN" dirty="0" err="1"/>
              <a:t>goto</a:t>
            </a:r>
            <a:r>
              <a:rPr lang="en-US" altLang="zh-CN" dirty="0"/>
              <a:t> statement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跳转至标签所在位置的语句继续执行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Jump to position designated by label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goto</a:t>
            </a:r>
            <a:r>
              <a:rPr lang="zh-CN" altLang="en-US" dirty="0"/>
              <a:t>语句等价表示</a:t>
            </a:r>
            <a:br>
              <a:rPr lang="en-US" altLang="zh-CN" dirty="0"/>
            </a:br>
            <a:r>
              <a:rPr lang="en-US" altLang="zh-CN" sz="2200" b="0" dirty="0"/>
              <a:t>Expressing with </a:t>
            </a:r>
            <a:r>
              <a:rPr lang="en-US" altLang="zh-CN" sz="2200" b="0" dirty="0" err="1"/>
              <a:t>goto</a:t>
            </a:r>
            <a:r>
              <a:rPr lang="en-US" altLang="zh-CN" sz="2200" b="0" dirty="0"/>
              <a:t> Code</a:t>
            </a:r>
            <a:endParaRPr lang="zh-CN" altLang="en-US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5E7BE9-F3AA-4540-921B-636E024F0D1E}"/>
              </a:ext>
            </a:extLst>
          </p:cNvPr>
          <p:cNvSpPr>
            <a:spLocks/>
          </p:cNvSpPr>
          <p:nvPr/>
        </p:nvSpPr>
        <p:spPr bwMode="auto">
          <a:xfrm>
            <a:off x="2244688" y="3398238"/>
            <a:ext cx="4053406" cy="29212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A241488-6CE8-443D-BC57-2BD99DD04D3D}"/>
              </a:ext>
            </a:extLst>
          </p:cNvPr>
          <p:cNvSpPr>
            <a:spLocks/>
          </p:cNvSpPr>
          <p:nvPr/>
        </p:nvSpPr>
        <p:spPr bwMode="auto">
          <a:xfrm>
            <a:off x="6566651" y="1866623"/>
            <a:ext cx="4330831" cy="44528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71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4476346"/>
            <a:ext cx="5522015" cy="1766191"/>
          </a:xfrm>
        </p:spPr>
        <p:txBody>
          <a:bodyPr>
            <a:normAutofit fontScale="85000"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为</a:t>
            </a:r>
            <a:r>
              <a:rPr lang="en-US" altLang="zh-CN" dirty="0"/>
              <a:t>Then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表达式创建独立的代码块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separate code regions for then &amp; else expressions</a:t>
            </a:r>
          </a:p>
          <a:p>
            <a:pPr marL="223838" indent="-223838" defTabSz="895350">
              <a:lnSpc>
                <a:spcPct val="160000"/>
              </a:lnSpc>
              <a:tabLst>
                <a:tab pos="2349500" algn="l"/>
                <a:tab pos="4114800" algn="l"/>
              </a:tabLst>
            </a:pPr>
            <a:r>
              <a:rPr lang="zh-CN" altLang="en-US" dirty="0"/>
              <a:t>根据条件选择合适的一个代码块并执行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Execute appropriate one</a:t>
            </a:r>
          </a:p>
          <a:p>
            <a:pPr marL="223838" indent="-223838" defTabSz="895350">
              <a:lnSpc>
                <a:spcPct val="160000"/>
              </a:lnSpc>
              <a:tabLst>
                <a:tab pos="2349500" algn="l"/>
                <a:tab pos="4114800" algn="l"/>
              </a:tabLst>
            </a:pP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条件表达式的翻译（使用分支）</a:t>
            </a:r>
            <a:br>
              <a:rPr lang="en-US" altLang="zh-CN" dirty="0"/>
            </a:br>
            <a:r>
              <a:rPr lang="en-US" altLang="zh-CN" sz="2200" b="0" dirty="0"/>
              <a:t>General Conditional Expression Translation (Using Branches)</a:t>
            </a:r>
            <a:endParaRPr lang="zh-CN" altLang="en-US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623684-C226-4B1C-936A-EBDA1A6B2021}"/>
              </a:ext>
            </a:extLst>
          </p:cNvPr>
          <p:cNvSpPr>
            <a:spLocks/>
          </p:cNvSpPr>
          <p:nvPr/>
        </p:nvSpPr>
        <p:spPr bwMode="auto">
          <a:xfrm>
            <a:off x="1263564" y="1937155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</a:t>
            </a: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代码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>
              <a:spcBef>
                <a:spcPts val="863"/>
              </a:spcBef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155CA0-1DFA-4244-8BE6-BE3B32FF7FD3}"/>
              </a:ext>
            </a:extLst>
          </p:cNvPr>
          <p:cNvSpPr>
            <a:spLocks/>
          </p:cNvSpPr>
          <p:nvPr/>
        </p:nvSpPr>
        <p:spPr bwMode="auto">
          <a:xfrm>
            <a:off x="1263564" y="2752768"/>
            <a:ext cx="4832436" cy="64051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pPr algn="l"/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i="1" dirty="0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i="1" dirty="0" err="1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b="1" i="1" dirty="0" err="1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73B4CE-69D3-4334-8C79-FAC76E7E4407}"/>
              </a:ext>
            </a:extLst>
          </p:cNvPr>
          <p:cNvSpPr>
            <a:spLocks/>
          </p:cNvSpPr>
          <p:nvPr/>
        </p:nvSpPr>
        <p:spPr bwMode="auto">
          <a:xfrm>
            <a:off x="1263564" y="3547721"/>
            <a:ext cx="3149600" cy="640515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>
              <a:tabLst>
                <a:tab pos="2794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39B46FF-573F-425B-BD7E-C225530C072A}"/>
              </a:ext>
            </a:extLst>
          </p:cNvPr>
          <p:cNvSpPr>
            <a:spLocks/>
          </p:cNvSpPr>
          <p:nvPr/>
        </p:nvSpPr>
        <p:spPr bwMode="auto">
          <a:xfrm>
            <a:off x="6839038" y="1937155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altLang="zh-CN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语句版本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>
              <a:spcBef>
                <a:spcPts val="863"/>
              </a:spcBef>
            </a:pPr>
            <a:r>
              <a:rPr lang="en-US" altLang="zh-CN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oto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18A3B25-E5E6-4852-82A6-76387DF2DD80}"/>
              </a:ext>
            </a:extLst>
          </p:cNvPr>
          <p:cNvSpPr>
            <a:spLocks/>
          </p:cNvSpPr>
          <p:nvPr/>
        </p:nvSpPr>
        <p:spPr bwMode="auto">
          <a:xfrm>
            <a:off x="6907213" y="2669764"/>
            <a:ext cx="3746500" cy="3186083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b="1" i="1" dirty="0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								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i="1" dirty="0" err="1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i="1" dirty="0" err="1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4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3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3147" y="1782166"/>
            <a:ext cx="6500317" cy="4333143"/>
          </a:xfrm>
        </p:spPr>
        <p:txBody>
          <a:bodyPr>
            <a:normAutofit fontScale="77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条件数据移动指令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Conditional Move Instructions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指令的功能：             </a:t>
            </a:r>
            <a:r>
              <a:rPr lang="en-US" altLang="zh-CN" dirty="0">
                <a:latin typeface="Consolas" panose="020B0609020204030204" pitchFamily="49" charset="0"/>
              </a:rPr>
              <a:t>if (Test) </a:t>
            </a:r>
            <a:r>
              <a:rPr lang="en-US" altLang="zh-CN" dirty="0" err="1">
                <a:latin typeface="Consolas" panose="020B0609020204030204" pitchFamily="49" charset="0"/>
              </a:rPr>
              <a:t>Dest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altLang="zh-CN" dirty="0" err="1">
                <a:latin typeface="Consolas" panose="020B0609020204030204" pitchFamily="49" charset="0"/>
                <a:sym typeface="Wingdings" pitchFamily="2" charset="2"/>
              </a:rPr>
              <a:t>Src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Instruction supports:  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1995</a:t>
            </a:r>
            <a:r>
              <a:rPr lang="zh-CN" altLang="en-US" dirty="0"/>
              <a:t>年后的</a:t>
            </a:r>
            <a:r>
              <a:rPr lang="en-US" altLang="zh-CN" dirty="0"/>
              <a:t>x86</a:t>
            </a:r>
            <a:r>
              <a:rPr lang="zh-CN" altLang="en-US" dirty="0"/>
              <a:t>处理器开始支持</a:t>
            </a:r>
            <a:r>
              <a:rPr lang="en-US" altLang="zh-CN" dirty="0"/>
              <a:t>Supported in post-1995 x86 processors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GCC</a:t>
            </a:r>
            <a:r>
              <a:rPr lang="zh-CN" altLang="en-US" dirty="0"/>
              <a:t>在编译时会尝试使用这个指令翻译条件分支</a:t>
            </a:r>
            <a:r>
              <a:rPr lang="en-US" altLang="zh-CN" dirty="0"/>
              <a:t>GCC tries to use them</a:t>
            </a:r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zh-CN" altLang="en-US" dirty="0">
                <a:sym typeface="Calibri Bold" charset="0"/>
              </a:rPr>
              <a:t>仅当保证逻辑安全的时候使用</a:t>
            </a:r>
            <a:endParaRPr lang="en-US" altLang="zh-CN" dirty="0">
              <a:sym typeface="Calibri Bold" charset="0"/>
            </a:endParaRP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dirty="0">
                <a:sym typeface="Courier New Bold" charset="0"/>
              </a:rPr>
              <a:t>But, only when known to be safe</a:t>
            </a:r>
          </a:p>
          <a:p>
            <a:pPr marL="223838" lvl="2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2000" dirty="0">
                <a:sym typeface="Courier New Bold" charset="0"/>
              </a:rPr>
              <a:t>为什么使用条件数据移动指令？</a:t>
            </a:r>
            <a:r>
              <a:rPr lang="en-US" altLang="zh-CN" sz="2000" dirty="0">
                <a:sym typeface="Courier New Bold" charset="0"/>
              </a:rPr>
              <a:t>Why</a:t>
            </a:r>
            <a:r>
              <a:rPr lang="zh-CN" altLang="en-US" sz="2000" dirty="0">
                <a:sym typeface="Courier New Bold" charset="0"/>
              </a:rPr>
              <a:t>？</a:t>
            </a:r>
            <a:endParaRPr lang="en-US" altLang="zh-CN" sz="2000" dirty="0">
              <a:sym typeface="Courier New Bold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900" dirty="0">
                <a:sym typeface="Courier New Bold" charset="0"/>
              </a:rPr>
              <a:t>分支会破坏流水线的指令流，影响处理器性能</a:t>
            </a:r>
            <a:endParaRPr lang="en-US" altLang="zh-CN" sz="1900" dirty="0">
              <a:sym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>
                <a:sym typeface="Courier New Bold" charset="0"/>
              </a:rPr>
              <a:t>Branches are very disruptive to instruction flow through pipelines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900" b="1" dirty="0">
                <a:sym typeface="Courier New Bold" charset="0"/>
              </a:rPr>
              <a:t>条件数据移动指令不需要改变控制流</a:t>
            </a:r>
            <a:endParaRPr lang="en-US" altLang="zh-CN" sz="1900" b="1" dirty="0">
              <a:sym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>
                <a:sym typeface="Courier New Bold" charset="0"/>
              </a:rPr>
              <a:t>Conditional moves do not require control transfer</a:t>
            </a:r>
            <a:endParaRPr lang="zh-CN" altLang="en-US" sz="19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213" y="1129360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使用条件数据移动指令</a:t>
            </a:r>
            <a:br>
              <a:rPr lang="en-US" altLang="zh-CN" dirty="0"/>
            </a:br>
            <a:r>
              <a:rPr lang="en-US" altLang="zh-CN" sz="2200" b="0" dirty="0"/>
              <a:t>Using Conditional Moves</a:t>
            </a:r>
            <a:endParaRPr lang="zh-CN" altLang="en-US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C8B7F3-0927-4881-BBB6-1A8A476072FA}"/>
              </a:ext>
            </a:extLst>
          </p:cNvPr>
          <p:cNvSpPr>
            <a:spLocks/>
          </p:cNvSpPr>
          <p:nvPr/>
        </p:nvSpPr>
        <p:spPr bwMode="auto">
          <a:xfrm>
            <a:off x="7772866" y="1855368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/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</a:t>
            </a: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代码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1F0F3DF-FA59-45B4-9C55-7DA97E17662C}"/>
              </a:ext>
            </a:extLst>
          </p:cNvPr>
          <p:cNvSpPr>
            <a:spLocks/>
          </p:cNvSpPr>
          <p:nvPr/>
        </p:nvSpPr>
        <p:spPr bwMode="auto">
          <a:xfrm>
            <a:off x="7772866" y="2465634"/>
            <a:ext cx="2514600" cy="115696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72000" rIns="180000" bIns="72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i="1" dirty="0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b="1" i="1" dirty="0" err="1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b="1" i="1" dirty="0" err="1">
                <a:latin typeface="Consolas" panose="020B0609020204030204" pitchFamily="49" charset="0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EBEDEA9-033C-4898-897D-41A2F3325A92}"/>
              </a:ext>
            </a:extLst>
          </p:cNvPr>
          <p:cNvSpPr>
            <a:spLocks/>
          </p:cNvSpPr>
          <p:nvPr/>
        </p:nvSpPr>
        <p:spPr bwMode="auto">
          <a:xfrm>
            <a:off x="7772866" y="3693202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/>
            <a:r>
              <a:rPr lang="en-US" altLang="zh-CN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语句版本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/>
            <a:r>
              <a:rPr lang="en-US" altLang="zh-CN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oto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DFB80F-B10D-4A3B-B14D-6B59C3FEFC82}"/>
              </a:ext>
            </a:extLst>
          </p:cNvPr>
          <p:cNvSpPr>
            <a:spLocks/>
          </p:cNvSpPr>
          <p:nvPr/>
        </p:nvSpPr>
        <p:spPr bwMode="auto">
          <a:xfrm>
            <a:off x="7772866" y="4353388"/>
            <a:ext cx="3438749" cy="200123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72000" rIns="180000" bIns="72000">
            <a:spAutoFit/>
          </a:bodyPr>
          <a:lstStyle/>
          <a:p>
            <a:pPr>
              <a:lnSpc>
                <a:spcPct val="125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b="1" i="1" dirty="0" err="1">
                <a:latin typeface="Consolas" panose="020B0609020204030204" pitchFamily="49" charset="0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>
              <a:lnSpc>
                <a:spcPct val="125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i="1" dirty="0" err="1">
                <a:latin typeface="Consolas" panose="020B0609020204030204" pitchFamily="49" charset="0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b="1" i="1" dirty="0">
                <a:latin typeface="Consolas" panose="020B0609020204030204" pitchFamily="49" charset="0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lnSpc>
                <a:spcPct val="125000"/>
              </a:lnSpc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1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流水线</a:t>
            </a:r>
            <a:br>
              <a:rPr lang="en-US" altLang="zh-CN" dirty="0"/>
            </a:br>
            <a:r>
              <a:rPr lang="en-US" altLang="zh-CN" sz="2200" b="0" dirty="0"/>
              <a:t>Pipeline</a:t>
            </a:r>
            <a:endParaRPr lang="zh-CN" altLang="en-US" b="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43549C-ACBA-4F48-80C5-37A8D378797D}"/>
              </a:ext>
            </a:extLst>
          </p:cNvPr>
          <p:cNvGrpSpPr/>
          <p:nvPr/>
        </p:nvGrpSpPr>
        <p:grpSpPr>
          <a:xfrm>
            <a:off x="2788949" y="2533217"/>
            <a:ext cx="7239000" cy="1073150"/>
            <a:chOff x="2788949" y="2533217"/>
            <a:chExt cx="7239000" cy="1073150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58881A6E-1472-48BB-B281-E55C92CC9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949" y="3600017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DC7100B-9859-4347-91FC-C922A5DD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462" y="3272992"/>
              <a:ext cx="631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9" tIns="44446" rIns="90479" bIns="44446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1600" b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46EAE533-9192-4037-9C4F-A6183D7BB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149" y="2533217"/>
              <a:ext cx="1752600" cy="3048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3235C100-CF81-4CC9-8365-C330B208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949" y="2533217"/>
              <a:ext cx="838200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1430" tIns="45716" rIns="91430" bIns="45716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en-US" altLang="zh-CN" sz="1600" b="0">
                  <a:ea typeface="宋体" panose="02010600030101010101" pitchFamily="2" charset="-122"/>
                </a:rPr>
                <a:t>OP1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C023910-E466-489C-8F9B-3096CF18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949" y="2838017"/>
              <a:ext cx="838200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1430" tIns="45716" rIns="91430" bIns="45716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en-US" altLang="zh-CN" sz="1600" b="0">
                  <a:ea typeface="宋体" panose="02010600030101010101" pitchFamily="2" charset="-122"/>
                </a:rPr>
                <a:t>OP2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B4D415CA-7154-4E50-9F48-71D297F56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749" y="2838017"/>
              <a:ext cx="1752600" cy="3048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1346EDA4-8066-42EF-B236-EDA4CFA7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349" y="3142817"/>
              <a:ext cx="1752600" cy="3048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FC7CFF9B-B64D-4BD4-B36A-FE0E01C65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949" y="3142817"/>
              <a:ext cx="838200" cy="3048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1430" tIns="45716" rIns="91430" bIns="45716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en-US" altLang="zh-CN" sz="1600" b="0">
                  <a:ea typeface="宋体" panose="02010600030101010101" pitchFamily="2" charset="-122"/>
                </a:rPr>
                <a:t>OP3</a:t>
              </a:r>
            </a:p>
          </p:txBody>
        </p:sp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1B55A126-43EE-4F23-A2AF-32BFD369F46C}"/>
              </a:ext>
            </a:extLst>
          </p:cNvPr>
          <p:cNvGrpSpPr>
            <a:grpSpLocks/>
          </p:cNvGrpSpPr>
          <p:nvPr/>
        </p:nvGrpSpPr>
        <p:grpSpPr bwMode="auto">
          <a:xfrm>
            <a:off x="3108036" y="4612339"/>
            <a:ext cx="3886200" cy="1247775"/>
            <a:chOff x="336" y="2766"/>
            <a:chExt cx="2448" cy="786"/>
          </a:xfrm>
        </p:grpSpPr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259B6C26-FE16-4666-82FB-8BB63AAD4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B6A3D0AC-CD97-4CAB-A5A5-640D0DE6B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41C5F43A-52F0-4B83-8AA4-E49E37F8D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9" tIns="44446" rIns="90479" bIns="44446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zh-CN" sz="1600" b="0">
                    <a:latin typeface="Arial" panose="020B0604020202020204" pitchFamily="34" charset="0"/>
                    <a:ea typeface="宋体" panose="02010600030101010101" pitchFamily="2" charset="-122"/>
                  </a:rPr>
                  <a:t>Time</a:t>
                </a:r>
              </a:p>
            </p:txBody>
          </p:sp>
          <p:grpSp>
            <p:nvGrpSpPr>
              <p:cNvPr id="25" name="Group 15">
                <a:extLst>
                  <a:ext uri="{FF2B5EF4-FFF2-40B4-BE49-F238E27FC236}">
                    <a16:creationId xmlns:a16="http://schemas.microsoft.com/office/drawing/2014/main" id="{50A4C1DB-EAF3-4202-A285-1D3E6DE408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34" name="Rectangle 16">
                  <a:extLst>
                    <a:ext uri="{FF2B5EF4-FFF2-40B4-BE49-F238E27FC236}">
                      <a16:creationId xmlns:a16="http://schemas.microsoft.com/office/drawing/2014/main" id="{308508EF-3854-4214-8978-E09919C87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 dirty="0"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35" name="Rectangle 17">
                  <a:extLst>
                    <a:ext uri="{FF2B5EF4-FFF2-40B4-BE49-F238E27FC236}">
                      <a16:creationId xmlns:a16="http://schemas.microsoft.com/office/drawing/2014/main" id="{1258A5D3-01F5-45FA-970E-8BC40A959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 dirty="0"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36" name="Rectangle 18">
                  <a:extLst>
                    <a:ext uri="{FF2B5EF4-FFF2-40B4-BE49-F238E27FC236}">
                      <a16:creationId xmlns:a16="http://schemas.microsoft.com/office/drawing/2014/main" id="{FEE94F9C-6EEE-47A0-8249-83E76A7C00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26" name="Group 19">
                <a:extLst>
                  <a:ext uri="{FF2B5EF4-FFF2-40B4-BE49-F238E27FC236}">
                    <a16:creationId xmlns:a16="http://schemas.microsoft.com/office/drawing/2014/main" id="{0BC1A457-C8F7-41B1-9892-0456A4527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5A58EE13-B6C1-4A13-917E-3935ACDF8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 dirty="0"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E1843C-B23A-4B45-801C-E0C49C702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2C1F4FD4-C073-40C1-A21A-6EDC76F8A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27" name="Group 23">
                <a:extLst>
                  <a:ext uri="{FF2B5EF4-FFF2-40B4-BE49-F238E27FC236}">
                    <a16:creationId xmlns:a16="http://schemas.microsoft.com/office/drawing/2014/main" id="{D9D8B549-7F89-4CE5-BDC2-D2E3EC6BD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8" name="Rectangle 24">
                  <a:extLst>
                    <a:ext uri="{FF2B5EF4-FFF2-40B4-BE49-F238E27FC236}">
                      <a16:creationId xmlns:a16="http://schemas.microsoft.com/office/drawing/2014/main" id="{BCBA6431-928B-4E2C-98A9-005B51C0D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29" name="Rectangle 25">
                  <a:extLst>
                    <a:ext uri="{FF2B5EF4-FFF2-40B4-BE49-F238E27FC236}">
                      <a16:creationId xmlns:a16="http://schemas.microsoft.com/office/drawing/2014/main" id="{5DE86480-B10D-4B13-BC79-2BDA72481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0939E8BE-97AA-49F7-9159-E4C6F5B53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6" rIns="91430" bIns="45716" anchor="ctr"/>
                <a:lstStyle>
                  <a:lvl1pPr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</a:pPr>
                  <a:r>
                    <a:rPr lang="en-US" altLang="zh-CN" sz="1600" b="0"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</p:grp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5915476-2688-4653-AC8B-B2109B8A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en-US" altLang="zh-CN" sz="1600" b="0">
                  <a:ea typeface="宋体" panose="02010600030101010101" pitchFamily="2" charset="-122"/>
                </a:rPr>
                <a:t>OP1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FE54A5AC-1619-4DF1-A71D-BDE9F9ADA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en-US" altLang="zh-CN" sz="1600" b="0">
                  <a:ea typeface="宋体" panose="02010600030101010101" pitchFamily="2" charset="-122"/>
                </a:rPr>
                <a:t>OP2</a:t>
              </a: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944A281D-2C56-4DE0-8BAB-551D599C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</a:pPr>
              <a:r>
                <a:rPr lang="en-US" altLang="zh-CN" sz="1600" b="0">
                  <a:ea typeface="宋体" panose="02010600030101010101" pitchFamily="2" charset="-122"/>
                </a:rPr>
                <a:t>OP3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3DB23273-3AE8-4626-9584-E2404D5A80AB}"/>
              </a:ext>
            </a:extLst>
          </p:cNvPr>
          <p:cNvSpPr txBox="1"/>
          <p:nvPr/>
        </p:nvSpPr>
        <p:spPr>
          <a:xfrm>
            <a:off x="3102119" y="1846296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无流水线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Unpipelined</a:t>
            </a:r>
            <a:endParaRPr lang="zh-CN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A6B02B-3009-4DF8-9837-F8CD3B6591FF}"/>
              </a:ext>
            </a:extLst>
          </p:cNvPr>
          <p:cNvSpPr/>
          <p:nvPr/>
        </p:nvSpPr>
        <p:spPr>
          <a:xfrm>
            <a:off x="3102119" y="3925779"/>
            <a:ext cx="1930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a typeface="宋体" pitchFamily="2" charset="-122"/>
              </a:rPr>
              <a:t>3</a:t>
            </a:r>
            <a:r>
              <a:rPr lang="zh-CN" altLang="en-US" b="1" dirty="0">
                <a:ea typeface="宋体" pitchFamily="2" charset="-122"/>
              </a:rPr>
              <a:t>阶段流水线</a:t>
            </a:r>
            <a:endParaRPr lang="en-US" altLang="zh-CN" b="1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b="1" dirty="0">
                <a:ea typeface="宋体" pitchFamily="2" charset="-122"/>
              </a:rPr>
              <a:t>3-Way Pipelined</a:t>
            </a:r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9AB97F5F-515B-4C06-8147-B2E3067FE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9098" y="4398026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A57FBF-148C-4317-B1F5-5D114B2D5C11}"/>
              </a:ext>
            </a:extLst>
          </p:cNvPr>
          <p:cNvSpPr/>
          <p:nvPr/>
        </p:nvSpPr>
        <p:spPr>
          <a:xfrm>
            <a:off x="7779774" y="4636449"/>
            <a:ext cx="3562303" cy="92333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最多可以有三条指令同时执行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0"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Up to 3 operations in process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4205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举例：条件数据移动指令</a:t>
            </a:r>
            <a:br>
              <a:rPr lang="en-US" altLang="zh-CN" dirty="0"/>
            </a:br>
            <a:r>
              <a:rPr lang="en-US" altLang="zh-CN" sz="2200" b="0" dirty="0"/>
              <a:t>Conditional Move Example</a:t>
            </a:r>
            <a:endParaRPr lang="zh-CN" altLang="en-US" b="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F0B8176-E6D6-4FAF-9B42-32C17281674E}"/>
              </a:ext>
            </a:extLst>
          </p:cNvPr>
          <p:cNvSpPr>
            <a:spLocks/>
          </p:cNvSpPr>
          <p:nvPr/>
        </p:nvSpPr>
        <p:spPr bwMode="auto">
          <a:xfrm>
            <a:off x="5288485" y="3194131"/>
            <a:ext cx="6642100" cy="313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b="1" dirty="0">
                <a:solidFill>
                  <a:srgbClr val="0000FF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b="1" dirty="0">
                <a:solidFill>
                  <a:srgbClr val="CC0000"/>
                </a:solidFill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90EDDEA-DD63-454E-A510-BE7F740EA12D}"/>
              </a:ext>
            </a:extLst>
          </p:cNvPr>
          <p:cNvSpPr>
            <a:spLocks/>
          </p:cNvSpPr>
          <p:nvPr/>
        </p:nvSpPr>
        <p:spPr bwMode="auto">
          <a:xfrm>
            <a:off x="639546" y="2403141"/>
            <a:ext cx="4235123" cy="285650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631199-DF6B-4671-9482-5C2CB804B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13004"/>
              </p:ext>
            </p:extLst>
          </p:nvPr>
        </p:nvGraphicFramePr>
        <p:xfrm>
          <a:off x="8577785" y="1274471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01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条件分支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Conditional branches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1974080"/>
            <a:ext cx="10361692" cy="4268458"/>
          </a:xfrm>
        </p:spPr>
        <p:txBody>
          <a:bodyPr>
            <a:normAutofit fontScale="85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大量的计算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Expensive Computations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条件数据移动指令会将所有的结果提前计算出来</a:t>
            </a:r>
            <a:endParaRPr lang="fr-FR" altLang="zh-CN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Both values get computed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只有计算都非常简单的时候，使用条件数据移动指令才会有意义</a:t>
            </a:r>
            <a:endParaRPr lang="en-US" altLang="zh-CN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Only makes sense when computations are very simple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2000" dirty="0"/>
              <a:t>存在风险的计算</a:t>
            </a:r>
            <a:endParaRPr lang="en-US" altLang="zh-CN" sz="2000" dirty="0"/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000" dirty="0"/>
              <a:t>Risky Computations</a:t>
            </a:r>
          </a:p>
          <a:p>
            <a:pPr marL="623888" lvl="1" indent="-223838" defTabSz="895350">
              <a:lnSpc>
                <a:spcPct val="160000"/>
              </a:lnSpc>
              <a:tabLst>
                <a:tab pos="2349500" algn="l"/>
                <a:tab pos="4114800" algn="l"/>
              </a:tabLst>
            </a:pPr>
            <a:r>
              <a:rPr lang="zh-CN" altLang="en-US" dirty="0">
                <a:sym typeface="Calibri Bold" charset="0"/>
              </a:rPr>
              <a:t>可能导致程序出错</a:t>
            </a:r>
            <a:endParaRPr lang="en-US" altLang="zh-CN" dirty="0">
              <a:sym typeface="Calibri Bold" charset="0"/>
            </a:endParaRPr>
          </a:p>
          <a:p>
            <a:pPr marL="630000" lvl="1" indent="0" defTabSz="89535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>
                <a:sym typeface="Calibri Bold" charset="0"/>
              </a:rPr>
              <a:t>May have undesirable effects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sz="2100" dirty="0">
                <a:sym typeface="Calibri Bold" charset="0"/>
              </a:rPr>
              <a:t>有副作用的计算</a:t>
            </a:r>
            <a:endParaRPr lang="en-US" altLang="zh-CN" sz="2100" dirty="0">
              <a:sym typeface="Calibri Bold" charset="0"/>
            </a:endParaRPr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>
                <a:sym typeface="Calibri Bold" charset="0"/>
              </a:rPr>
              <a:t>Computations with side effects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endParaRPr lang="en-US" altLang="zh-CN" sz="2100" dirty="0">
              <a:sym typeface="Calibri Bold" charset="0"/>
            </a:endParaRPr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2000" dirty="0"/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endParaRPr lang="en-US" altLang="zh-CN" sz="2000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不能使用条件数据移动指令的情况</a:t>
            </a:r>
            <a:br>
              <a:rPr lang="en-US" altLang="zh-CN" dirty="0"/>
            </a:br>
            <a:r>
              <a:rPr lang="en-US" altLang="zh-CN" sz="2200" b="0" dirty="0"/>
              <a:t>Bad Cases for Conditional Move</a:t>
            </a:r>
            <a:endParaRPr lang="zh-CN" altLang="en-US" b="0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856404-037B-463C-8CD4-60C08FB7F2F3}"/>
              </a:ext>
            </a:extLst>
          </p:cNvPr>
          <p:cNvSpPr>
            <a:spLocks/>
          </p:cNvSpPr>
          <p:nvPr/>
        </p:nvSpPr>
        <p:spPr bwMode="auto">
          <a:xfrm>
            <a:off x="4614475" y="213431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8100" rIns="180000" bIns="38100"/>
          <a:lstStyle/>
          <a:p>
            <a:pPr algn="l"/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8F9402A-31CA-4298-9972-47DDA5B8FE69}"/>
              </a:ext>
            </a:extLst>
          </p:cNvPr>
          <p:cNvSpPr>
            <a:spLocks/>
          </p:cNvSpPr>
          <p:nvPr/>
        </p:nvSpPr>
        <p:spPr bwMode="auto">
          <a:xfrm>
            <a:off x="4614475" y="4108309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8100" rIns="180000" bIns="38100"/>
          <a:lstStyle/>
          <a:p>
            <a:pPr algn="l"/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0FA1162-9C70-4FB2-ABF2-D58FC4CC3BC1}"/>
              </a:ext>
            </a:extLst>
          </p:cNvPr>
          <p:cNvSpPr>
            <a:spLocks/>
          </p:cNvSpPr>
          <p:nvPr/>
        </p:nvSpPr>
        <p:spPr bwMode="auto">
          <a:xfrm>
            <a:off x="4614475" y="5475585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8100" rIns="180000" bIns="38100"/>
          <a:lstStyle/>
          <a:p>
            <a:pPr algn="l"/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</p:spTree>
    <p:extLst>
      <p:ext uri="{BB962C8B-B14F-4D97-AF65-F5344CB8AC3E}">
        <p14:creationId xmlns:p14="http://schemas.microsoft.com/office/powerpoint/2010/main" val="413367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条件码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 codes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条件分支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Conditional branches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循环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 Loops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Switch Statements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条件码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 codes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条件分支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Conditional branches</a:t>
            </a:r>
          </a:p>
          <a:p>
            <a:r>
              <a:rPr lang="zh-CN" altLang="en-US" dirty="0"/>
              <a:t>循环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 Loops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Switch Statements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75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4426" y="2514651"/>
            <a:ext cx="2577675" cy="3234457"/>
          </a:xfrm>
        </p:spPr>
        <p:txBody>
          <a:bodyPr>
            <a:normAutofit fontScale="77500" lnSpcReduction="20000"/>
          </a:bodyPr>
          <a:lstStyle/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zh-CN" altLang="en-US" dirty="0"/>
              <a:t>编码中“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 defTabSz="895350"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Count number of 1’s in argument x </a:t>
            </a:r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dirty="0"/>
              <a:t>使用条件分支决定继续或退出循环</a:t>
            </a:r>
            <a:endParaRPr lang="en-US" altLang="zh-CN" dirty="0"/>
          </a:p>
          <a:p>
            <a:pPr marL="0" indent="0" defTabSz="895350"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Use conditional branch to either continue looping or to exit loop</a:t>
            </a: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循环示例</a:t>
            </a:r>
            <a:br>
              <a:rPr lang="en-US" altLang="zh-CN" dirty="0"/>
            </a:br>
            <a:r>
              <a:rPr lang="en-US" altLang="zh-CN" sz="2200" b="0" dirty="0"/>
              <a:t>“Do-While” Loop Example</a:t>
            </a:r>
            <a:endParaRPr lang="zh-CN" altLang="en-US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AB88AC-D51C-460F-B4A5-C61CA71F3FF6}"/>
              </a:ext>
            </a:extLst>
          </p:cNvPr>
          <p:cNvSpPr>
            <a:spLocks/>
          </p:cNvSpPr>
          <p:nvPr/>
        </p:nvSpPr>
        <p:spPr bwMode="auto">
          <a:xfrm>
            <a:off x="139899" y="205903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BD6EC7-728C-4EBB-9A62-0E7395B544AF}"/>
              </a:ext>
            </a:extLst>
          </p:cNvPr>
          <p:cNvSpPr>
            <a:spLocks/>
          </p:cNvSpPr>
          <p:nvPr/>
        </p:nvSpPr>
        <p:spPr bwMode="auto">
          <a:xfrm>
            <a:off x="139899" y="2516188"/>
            <a:ext cx="4396509" cy="323445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72000" rIns="180000" bIns="72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9AB0A-D863-42D0-B1A8-E90871D9FD3E}"/>
              </a:ext>
            </a:extLst>
          </p:cNvPr>
          <p:cNvSpPr>
            <a:spLocks/>
          </p:cNvSpPr>
          <p:nvPr/>
        </p:nvSpPr>
        <p:spPr bwMode="auto">
          <a:xfrm>
            <a:off x="4646735" y="205903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altLang="zh-CN" sz="20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</a:t>
            </a:r>
            <a:r>
              <a:rPr lang="en-US" sz="20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oto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887EE6A-45AE-4027-9A07-36A7084FB697}"/>
              </a:ext>
            </a:extLst>
          </p:cNvPr>
          <p:cNvSpPr>
            <a:spLocks/>
          </p:cNvSpPr>
          <p:nvPr/>
        </p:nvSpPr>
        <p:spPr bwMode="auto">
          <a:xfrm>
            <a:off x="4646735" y="2514651"/>
            <a:ext cx="4717363" cy="3234457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72000" rIns="180000" bIns="72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05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循环编译后的结果</a:t>
            </a:r>
            <a:br>
              <a:rPr lang="en-US" altLang="zh-CN" dirty="0"/>
            </a:br>
            <a:r>
              <a:rPr lang="en-US" altLang="zh-CN" sz="2200" b="0" dirty="0"/>
              <a:t>“Do-While” Loop Compilation</a:t>
            </a:r>
            <a:endParaRPr lang="zh-CN" altLang="en-US" b="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2B485F3-F8F5-4B19-AB59-17B743DA31AA}"/>
              </a:ext>
            </a:extLst>
          </p:cNvPr>
          <p:cNvSpPr>
            <a:spLocks/>
          </p:cNvSpPr>
          <p:nvPr/>
        </p:nvSpPr>
        <p:spPr bwMode="auto">
          <a:xfrm>
            <a:off x="514973" y="2705540"/>
            <a:ext cx="4637204" cy="27111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36F015C-B536-4E2F-8C1A-55771688F687}"/>
              </a:ext>
            </a:extLst>
          </p:cNvPr>
          <p:cNvSpPr>
            <a:spLocks/>
          </p:cNvSpPr>
          <p:nvPr/>
        </p:nvSpPr>
        <p:spPr bwMode="auto">
          <a:xfrm>
            <a:off x="522175" y="216928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altLang="zh-CN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3266615-DB8C-4577-9068-E97CDE064238}"/>
              </a:ext>
            </a:extLst>
          </p:cNvPr>
          <p:cNvSpPr>
            <a:spLocks/>
          </p:cNvSpPr>
          <p:nvPr/>
        </p:nvSpPr>
        <p:spPr bwMode="auto">
          <a:xfrm>
            <a:off x="5649321" y="2567041"/>
            <a:ext cx="5876671" cy="2988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wrap="square" lIns="180000" tIns="108000" rIns="180000" bIns="108000">
            <a:spAutoFit/>
          </a:bodyPr>
          <a:lstStyle/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# loop: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$1, %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addq    %rdx, %rax	</a:t>
            </a:r>
            <a:r>
              <a:rPr lang="en-US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	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#  result += t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BA5D35EB-CB58-4D9B-B7B8-CF51D1530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5895"/>
              </p:ext>
            </p:extLst>
          </p:nvPr>
        </p:nvGraphicFramePr>
        <p:xfrm>
          <a:off x="8701826" y="1248539"/>
          <a:ext cx="282416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6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循环通用的翻译方式</a:t>
            </a:r>
            <a:br>
              <a:rPr lang="en-US" altLang="zh-CN" dirty="0"/>
            </a:br>
            <a:r>
              <a:rPr lang="en-US" altLang="zh-CN" sz="2200" b="0" dirty="0"/>
              <a:t>General “Do-While” Translation</a:t>
            </a:r>
            <a:endParaRPr lang="zh-CN" altLang="en-US" b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7D8380-C7A5-43B0-A4BD-62C0BD9527A4}"/>
              </a:ext>
            </a:extLst>
          </p:cNvPr>
          <p:cNvSpPr>
            <a:spLocks/>
          </p:cNvSpPr>
          <p:nvPr/>
        </p:nvSpPr>
        <p:spPr bwMode="auto">
          <a:xfrm>
            <a:off x="3111500" y="2096944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205E03B-D8EB-45A8-AF40-BE1B44597A31}"/>
              </a:ext>
            </a:extLst>
          </p:cNvPr>
          <p:cNvSpPr>
            <a:spLocks/>
          </p:cNvSpPr>
          <p:nvPr/>
        </p:nvSpPr>
        <p:spPr bwMode="auto">
          <a:xfrm>
            <a:off x="3200400" y="2509694"/>
            <a:ext cx="2895600" cy="125685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i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9CEEFE-7F10-4EC6-90CC-5308A6674019}"/>
              </a:ext>
            </a:extLst>
          </p:cNvPr>
          <p:cNvSpPr>
            <a:spLocks/>
          </p:cNvSpPr>
          <p:nvPr/>
        </p:nvSpPr>
        <p:spPr bwMode="auto">
          <a:xfrm>
            <a:off x="6477000" y="208741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9B0184F-C477-4F30-8C9D-90C4597D50A7}"/>
              </a:ext>
            </a:extLst>
          </p:cNvPr>
          <p:cNvSpPr>
            <a:spLocks/>
          </p:cNvSpPr>
          <p:nvPr/>
        </p:nvSpPr>
        <p:spPr bwMode="auto">
          <a:xfrm>
            <a:off x="6553200" y="2500169"/>
            <a:ext cx="2743200" cy="1603104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i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49096A0-9320-4848-911B-66D7F97A9529}"/>
              </a:ext>
            </a:extLst>
          </p:cNvPr>
          <p:cNvSpPr>
            <a:spLocks/>
          </p:cNvSpPr>
          <p:nvPr/>
        </p:nvSpPr>
        <p:spPr bwMode="auto">
          <a:xfrm>
            <a:off x="4015509" y="4322387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/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/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/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    …</a:t>
            </a:r>
          </a:p>
          <a:p>
            <a:pPr algn="l"/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/>
            <a:r>
              <a:rPr lang="en-US" sz="2000" b="1">
                <a:latin typeface="Consolas" panose="020B0609020204030204" pitchFamily="49" charset="0"/>
                <a:ea typeface="Monaco" charset="0"/>
                <a:cs typeface="Courier New"/>
                <a:sym typeface="Monaco" charset="0"/>
              </a:rPr>
              <a:t>}</a:t>
            </a:r>
            <a:endParaRPr lang="en-US" sz="2000" b="1" dirty="0">
              <a:latin typeface="Consolas" panose="020B0609020204030204" pitchFamily="49" charset="0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838B19-010C-449E-8E6B-AB5E5B08FF9C}"/>
              </a:ext>
            </a:extLst>
          </p:cNvPr>
          <p:cNvSpPr/>
          <p:nvPr/>
        </p:nvSpPr>
        <p:spPr>
          <a:xfrm>
            <a:off x="3151909" y="432238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Body:</a:t>
            </a:r>
          </a:p>
        </p:txBody>
      </p:sp>
    </p:spTree>
    <p:extLst>
      <p:ext uri="{BB962C8B-B14F-4D97-AF65-F5344CB8AC3E}">
        <p14:creationId xmlns:p14="http://schemas.microsoft.com/office/powerpoint/2010/main" val="46296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1974080"/>
            <a:ext cx="3868706" cy="1646575"/>
          </a:xfrm>
        </p:spPr>
        <p:txBody>
          <a:bodyPr>
            <a:normAutofit fontScale="85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“跳转到中间”翻译方法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“Jump-to-middle” translation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使用 </a:t>
            </a:r>
            <a:r>
              <a:rPr lang="en-US" altLang="zh-CN" dirty="0"/>
              <a:t>–</a:t>
            </a:r>
            <a:r>
              <a:rPr lang="en-US" altLang="zh-CN" dirty="0" err="1"/>
              <a:t>Og</a:t>
            </a:r>
            <a:r>
              <a:rPr lang="en-US" altLang="zh-CN" dirty="0"/>
              <a:t> </a:t>
            </a:r>
            <a:r>
              <a:rPr lang="zh-CN" altLang="en-US" dirty="0"/>
              <a:t>编译优化选项生成代码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Used with -</a:t>
            </a:r>
            <a:r>
              <a:rPr lang="en-US" altLang="zh-CN" dirty="0" err="1"/>
              <a:t>Og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循环通用的翻译方式 </a:t>
            </a:r>
            <a:r>
              <a:rPr lang="en-US" altLang="zh-CN" dirty="0"/>
              <a:t>#1</a:t>
            </a:r>
            <a:br>
              <a:rPr lang="en-US" altLang="zh-CN" dirty="0"/>
            </a:br>
            <a:r>
              <a:rPr lang="en-US" altLang="zh-CN" sz="2200" b="0" dirty="0"/>
              <a:t>General “While” Translation #1</a:t>
            </a:r>
            <a:endParaRPr lang="zh-CN" altLang="en-US" b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342C26-3AD8-4DC6-9345-31B288E33853}"/>
              </a:ext>
            </a:extLst>
          </p:cNvPr>
          <p:cNvSpPr>
            <a:spLocks/>
          </p:cNvSpPr>
          <p:nvPr/>
        </p:nvSpPr>
        <p:spPr bwMode="auto">
          <a:xfrm>
            <a:off x="2004290" y="386195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C84E9C8-61B1-4C4D-AA13-D74F52F522DB}"/>
              </a:ext>
            </a:extLst>
          </p:cNvPr>
          <p:cNvSpPr>
            <a:spLocks/>
          </p:cNvSpPr>
          <p:nvPr/>
        </p:nvSpPr>
        <p:spPr bwMode="auto">
          <a:xfrm>
            <a:off x="2080490" y="4281055"/>
            <a:ext cx="2514600" cy="9875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FBB03BF-8079-4175-B9A7-C26460D30CBE}"/>
              </a:ext>
            </a:extLst>
          </p:cNvPr>
          <p:cNvSpPr>
            <a:spLocks/>
          </p:cNvSpPr>
          <p:nvPr/>
        </p:nvSpPr>
        <p:spPr bwMode="auto">
          <a:xfrm>
            <a:off x="6881090" y="2871356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CBFA158-D31E-4750-BF3A-344010012293}"/>
              </a:ext>
            </a:extLst>
          </p:cNvPr>
          <p:cNvSpPr>
            <a:spLocks/>
          </p:cNvSpPr>
          <p:nvPr/>
        </p:nvSpPr>
        <p:spPr bwMode="auto">
          <a:xfrm>
            <a:off x="6957290" y="3290455"/>
            <a:ext cx="3429000" cy="2911154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5000"/>
              </a:lnSpc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E39F51A5-D257-44CD-BC8C-2DF48D8D6330}"/>
              </a:ext>
            </a:extLst>
          </p:cNvPr>
          <p:cNvSpPr>
            <a:spLocks/>
          </p:cNvSpPr>
          <p:nvPr/>
        </p:nvSpPr>
        <p:spPr bwMode="auto">
          <a:xfrm rot="16200000">
            <a:off x="5407890" y="401283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1034" y="163359"/>
            <a:ext cx="3412275" cy="2004290"/>
          </a:xfrm>
          <a:ln w="1905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与 </a:t>
            </a:r>
            <a:r>
              <a:rPr lang="en-US" altLang="zh-CN" dirty="0">
                <a:solidFill>
                  <a:srgbClr val="FF0000"/>
                </a:solidFill>
              </a:rPr>
              <a:t>do-while </a:t>
            </a:r>
            <a:r>
              <a:rPr lang="zh-CN" altLang="en-US" dirty="0">
                <a:solidFill>
                  <a:srgbClr val="FF0000"/>
                </a:solidFill>
              </a:rPr>
              <a:t>循环相比，循环开始前先跳转至循环条件检测的位置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Compared with do-while version of function, initial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starts loop at test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</a:t>
            </a:r>
            <a:r>
              <a:rPr lang="en-US" altLang="zh-CN" dirty="0"/>
              <a:t>While</a:t>
            </a:r>
            <a:r>
              <a:rPr lang="zh-CN" altLang="en-US" dirty="0"/>
              <a:t>循环 </a:t>
            </a:r>
            <a:r>
              <a:rPr lang="en-US" altLang="zh-CN" dirty="0"/>
              <a:t>#1</a:t>
            </a:r>
            <a:br>
              <a:rPr lang="en-US" altLang="zh-CN" dirty="0"/>
            </a:br>
            <a:r>
              <a:rPr lang="en-US" altLang="zh-CN" sz="2200" b="0" dirty="0"/>
              <a:t>While Loop Example #1</a:t>
            </a:r>
            <a:endParaRPr lang="zh-CN" altLang="en-US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BC3C77-5266-4E31-A4DF-E493CD4D1BFF}"/>
              </a:ext>
            </a:extLst>
          </p:cNvPr>
          <p:cNvSpPr>
            <a:spLocks/>
          </p:cNvSpPr>
          <p:nvPr/>
        </p:nvSpPr>
        <p:spPr bwMode="auto">
          <a:xfrm>
            <a:off x="1042785" y="1815306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9EE152-ECCE-42D4-96BE-FEC1AFBDC57A}"/>
              </a:ext>
            </a:extLst>
          </p:cNvPr>
          <p:cNvSpPr>
            <a:spLocks/>
          </p:cNvSpPr>
          <p:nvPr/>
        </p:nvSpPr>
        <p:spPr bwMode="auto">
          <a:xfrm>
            <a:off x="1042785" y="2260105"/>
            <a:ext cx="4785359" cy="333434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EE6C7A-C242-47B4-BF02-3C14E725C32C}"/>
              </a:ext>
            </a:extLst>
          </p:cNvPr>
          <p:cNvSpPr>
            <a:spLocks/>
          </p:cNvSpPr>
          <p:nvPr/>
        </p:nvSpPr>
        <p:spPr bwMode="auto">
          <a:xfrm>
            <a:off x="6089634" y="1815306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3BF63D0-4F84-4F9E-AD26-F79F4A382ED7}"/>
              </a:ext>
            </a:extLst>
          </p:cNvPr>
          <p:cNvSpPr>
            <a:spLocks/>
          </p:cNvSpPr>
          <p:nvPr/>
        </p:nvSpPr>
        <p:spPr bwMode="auto">
          <a:xfrm>
            <a:off x="6162659" y="2231230"/>
            <a:ext cx="5132635" cy="4026844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pcount_goto_jtm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long result = 0;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result += x &amp; 0x1;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x &gt;&gt;= 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if(x)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return result;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41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62347" y="2191461"/>
            <a:ext cx="4469071" cy="1060417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使用 </a:t>
            </a:r>
            <a:r>
              <a:rPr lang="en-US" altLang="zh-CN" dirty="0"/>
              <a:t>–O1 </a:t>
            </a:r>
            <a:r>
              <a:rPr lang="zh-CN" altLang="en-US" dirty="0"/>
              <a:t>编译优化选项生成代码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Used with –O1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循环通用的翻译方式 </a:t>
            </a:r>
            <a:r>
              <a:rPr lang="en-US" altLang="zh-CN" dirty="0"/>
              <a:t>#2</a:t>
            </a:r>
            <a:br>
              <a:rPr lang="en-US" altLang="zh-CN" dirty="0"/>
            </a:br>
            <a:r>
              <a:rPr lang="en-US" altLang="zh-CN" sz="2200" b="0" dirty="0"/>
              <a:t>General “While” Translation #2</a:t>
            </a:r>
            <a:endParaRPr lang="zh-CN" altLang="en-US" b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0990B82-42F3-4695-AE38-9C6A195FA5F3}"/>
              </a:ext>
            </a:extLst>
          </p:cNvPr>
          <p:cNvSpPr>
            <a:spLocks/>
          </p:cNvSpPr>
          <p:nvPr/>
        </p:nvSpPr>
        <p:spPr bwMode="auto">
          <a:xfrm>
            <a:off x="1953490" y="191071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92BE41A-5AEA-4216-A4AF-9FB6FB16474A}"/>
              </a:ext>
            </a:extLst>
          </p:cNvPr>
          <p:cNvSpPr>
            <a:spLocks/>
          </p:cNvSpPr>
          <p:nvPr/>
        </p:nvSpPr>
        <p:spPr bwMode="auto">
          <a:xfrm>
            <a:off x="2029690" y="2393311"/>
            <a:ext cx="2514600" cy="83366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D900944-126B-45F7-87A0-BA8932949387}"/>
              </a:ext>
            </a:extLst>
          </p:cNvPr>
          <p:cNvSpPr>
            <a:spLocks/>
          </p:cNvSpPr>
          <p:nvPr/>
        </p:nvSpPr>
        <p:spPr bwMode="auto">
          <a:xfrm>
            <a:off x="2105890" y="3814727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4AB1293-B405-4460-9615-A0B51D563C8A}"/>
              </a:ext>
            </a:extLst>
          </p:cNvPr>
          <p:cNvSpPr>
            <a:spLocks/>
          </p:cNvSpPr>
          <p:nvPr/>
        </p:nvSpPr>
        <p:spPr bwMode="auto">
          <a:xfrm>
            <a:off x="2029690" y="4233827"/>
            <a:ext cx="3048000" cy="206476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000" i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52EF6C3-F9CC-448D-91B2-3105C3D48A50}"/>
              </a:ext>
            </a:extLst>
          </p:cNvPr>
          <p:cNvSpPr>
            <a:spLocks/>
          </p:cNvSpPr>
          <p:nvPr/>
        </p:nvSpPr>
        <p:spPr bwMode="auto">
          <a:xfrm>
            <a:off x="6830290" y="34797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F0F02BC-0358-4E82-B120-0C4C2EEEA8BF}"/>
              </a:ext>
            </a:extLst>
          </p:cNvPr>
          <p:cNvSpPr>
            <a:spLocks/>
          </p:cNvSpPr>
          <p:nvPr/>
        </p:nvSpPr>
        <p:spPr bwMode="auto">
          <a:xfrm>
            <a:off x="6906490" y="3898862"/>
            <a:ext cx="3429000" cy="237254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!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000" i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latin typeface="Consolas" panose="020B0609020204030204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2954E66C-A810-4790-90B4-64D9F4A6DFF4}"/>
              </a:ext>
            </a:extLst>
          </p:cNvPr>
          <p:cNvSpPr>
            <a:spLocks/>
          </p:cNvSpPr>
          <p:nvPr/>
        </p:nvSpPr>
        <p:spPr bwMode="auto">
          <a:xfrm>
            <a:off x="3088410" y="3370227"/>
            <a:ext cx="762000" cy="444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18340300-432B-4A33-A67A-B78FBA9D1B75}"/>
              </a:ext>
            </a:extLst>
          </p:cNvPr>
          <p:cNvSpPr>
            <a:spLocks/>
          </p:cNvSpPr>
          <p:nvPr/>
        </p:nvSpPr>
        <p:spPr bwMode="auto">
          <a:xfrm rot="16200000">
            <a:off x="5611090" y="4305264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1034" y="163359"/>
            <a:ext cx="3412275" cy="2004290"/>
          </a:xfrm>
          <a:ln w="1905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与 </a:t>
            </a:r>
            <a:r>
              <a:rPr lang="en-US" altLang="zh-CN" dirty="0">
                <a:solidFill>
                  <a:srgbClr val="FF0000"/>
                </a:solidFill>
              </a:rPr>
              <a:t>do-while </a:t>
            </a:r>
            <a:r>
              <a:rPr lang="zh-CN" altLang="en-US" dirty="0">
                <a:solidFill>
                  <a:srgbClr val="FF0000"/>
                </a:solidFill>
              </a:rPr>
              <a:t>循环相比，循环开始前先检测循环条件，再进入循环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Compared with do-while version of function, initial conditional guards entrance to loop</a:t>
            </a:r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</a:t>
            </a:r>
            <a:r>
              <a:rPr lang="en-US" altLang="zh-CN" dirty="0"/>
              <a:t>While</a:t>
            </a:r>
            <a:r>
              <a:rPr lang="zh-CN" altLang="en-US" dirty="0"/>
              <a:t>循环 </a:t>
            </a:r>
            <a:r>
              <a:rPr lang="en-US" altLang="zh-CN" dirty="0"/>
              <a:t>#2</a:t>
            </a:r>
            <a:br>
              <a:rPr lang="en-US" altLang="zh-CN" dirty="0"/>
            </a:br>
            <a:r>
              <a:rPr lang="en-US" altLang="zh-CN" sz="2200" b="0" dirty="0"/>
              <a:t>While Loop Example #2</a:t>
            </a:r>
            <a:endParaRPr lang="zh-CN" altLang="en-US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BC3C77-5266-4E31-A4DF-E493CD4D1BFF}"/>
              </a:ext>
            </a:extLst>
          </p:cNvPr>
          <p:cNvSpPr>
            <a:spLocks/>
          </p:cNvSpPr>
          <p:nvPr/>
        </p:nvSpPr>
        <p:spPr bwMode="auto">
          <a:xfrm>
            <a:off x="1042785" y="1815306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9EE152-ECCE-42D4-96BE-FEC1AFBDC57A}"/>
              </a:ext>
            </a:extLst>
          </p:cNvPr>
          <p:cNvSpPr>
            <a:spLocks/>
          </p:cNvSpPr>
          <p:nvPr/>
        </p:nvSpPr>
        <p:spPr bwMode="auto">
          <a:xfrm>
            <a:off x="1042785" y="2260105"/>
            <a:ext cx="4785359" cy="333434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82AA680-9A43-43B2-96B2-04FC65B8288E}"/>
              </a:ext>
            </a:extLst>
          </p:cNvPr>
          <p:cNvSpPr>
            <a:spLocks/>
          </p:cNvSpPr>
          <p:nvPr/>
        </p:nvSpPr>
        <p:spPr bwMode="auto">
          <a:xfrm>
            <a:off x="6000609" y="1815306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9A3FAE-43C0-488D-BBD9-7E9054B2B49F}"/>
              </a:ext>
            </a:extLst>
          </p:cNvPr>
          <p:cNvSpPr>
            <a:spLocks/>
          </p:cNvSpPr>
          <p:nvPr/>
        </p:nvSpPr>
        <p:spPr bwMode="auto">
          <a:xfrm>
            <a:off x="6073634" y="2231230"/>
            <a:ext cx="5075581" cy="4026844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pcount_goto_dw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>
              <a:lnSpc>
                <a:spcPct val="125000"/>
              </a:lnSpc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844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循环一般形式</a:t>
            </a:r>
            <a:br>
              <a:rPr lang="en-US" altLang="zh-CN" dirty="0"/>
            </a:br>
            <a:r>
              <a:rPr lang="en-US" altLang="zh-CN" sz="2200" b="0" dirty="0"/>
              <a:t>“For” Loop Form</a:t>
            </a:r>
            <a:endParaRPr lang="zh-CN" altLang="en-US" b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5F85FDB-641A-46AA-B1B1-3961ADC8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07" y="1991074"/>
            <a:ext cx="4248728" cy="83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600" dirty="0">
                <a:latin typeface="Consolas" panose="020B0609020204030204" pitchFamily="49" charset="0"/>
              </a:rPr>
              <a:t>for (</a:t>
            </a:r>
            <a:r>
              <a:rPr lang="en-US" sz="1600" i="1" dirty="0" err="1">
                <a:latin typeface="Consolas" panose="020B0609020204030204" pitchFamily="49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i="1" dirty="0">
                <a:latin typeface="Consolas" panose="020B0609020204030204" pitchFamily="49" charset="0"/>
              </a:rPr>
              <a:t>Test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i="1" dirty="0">
                <a:latin typeface="Consolas" panose="020B0609020204030204" pitchFamily="49" charset="0"/>
              </a:rPr>
              <a:t>Update 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i="1" dirty="0"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7D42157-85EF-4BB4-BFDF-A0BBF1C7952D}"/>
              </a:ext>
            </a:extLst>
          </p:cNvPr>
          <p:cNvSpPr>
            <a:spLocks/>
          </p:cNvSpPr>
          <p:nvPr/>
        </p:nvSpPr>
        <p:spPr bwMode="auto">
          <a:xfrm>
            <a:off x="823307" y="2922638"/>
            <a:ext cx="4248728" cy="339772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36000" rIns="180000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#define WSIZE   8*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94CAE98-1A07-465E-92CA-8981EEED1184}"/>
              </a:ext>
            </a:extLst>
          </p:cNvPr>
          <p:cNvSpPr>
            <a:spLocks/>
          </p:cNvSpPr>
          <p:nvPr/>
        </p:nvSpPr>
        <p:spPr bwMode="auto">
          <a:xfrm>
            <a:off x="7107843" y="2180473"/>
            <a:ext cx="2133600" cy="35394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8100" rIns="180000" bIns="38100">
            <a:spAutoFit/>
          </a:bodyPr>
          <a:lstStyle/>
          <a:p>
            <a:pPr algn="l"/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10A8222A-FD54-46C9-BBF8-DB17B9E17BBE}"/>
              </a:ext>
            </a:extLst>
          </p:cNvPr>
          <p:cNvSpPr>
            <a:spLocks/>
          </p:cNvSpPr>
          <p:nvPr/>
        </p:nvSpPr>
        <p:spPr bwMode="auto">
          <a:xfrm>
            <a:off x="7107843" y="2918678"/>
            <a:ext cx="2133600" cy="35394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8100" rIns="180000" bIns="38100">
            <a:spAutoFit/>
          </a:bodyPr>
          <a:lstStyle/>
          <a:p>
            <a:pPr algn="l"/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15B0691-2457-456C-BC69-420EEB7A2241}"/>
              </a:ext>
            </a:extLst>
          </p:cNvPr>
          <p:cNvSpPr>
            <a:spLocks/>
          </p:cNvSpPr>
          <p:nvPr/>
        </p:nvSpPr>
        <p:spPr bwMode="auto">
          <a:xfrm>
            <a:off x="7119967" y="3761298"/>
            <a:ext cx="2133600" cy="323165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8100" rIns="180000" bIns="38100">
            <a:spAutoFit/>
          </a:bodyPr>
          <a:lstStyle/>
          <a:p>
            <a:pPr algn="l"/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5FB67CF-F3C8-4E44-A42B-DA8E25C70230}"/>
              </a:ext>
            </a:extLst>
          </p:cNvPr>
          <p:cNvSpPr>
            <a:spLocks/>
          </p:cNvSpPr>
          <p:nvPr/>
        </p:nvSpPr>
        <p:spPr bwMode="auto">
          <a:xfrm>
            <a:off x="7119967" y="4540459"/>
            <a:ext cx="4114800" cy="1269578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6000" rIns="180000" bIns="0">
            <a:spAutoFit/>
          </a:bodyPr>
          <a:lstStyle/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1BDEDBA-66F9-400C-B742-55E8FA6A6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37" y="2151068"/>
            <a:ext cx="957406" cy="7676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zh-CN" altLang="en-US" b="1" dirty="0">
                <a:solidFill>
                  <a:schemeClr val="tx2"/>
                </a:solidFill>
                <a:latin typeface="+mj-lt"/>
                <a:cs typeface="Calibri"/>
              </a:rPr>
              <a:t>初始化</a:t>
            </a:r>
            <a:endParaRPr lang="en-US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defTabSz="895350">
              <a:spcBef>
                <a:spcPct val="30000"/>
              </a:spcBef>
            </a:pPr>
            <a:r>
              <a:rPr lang="en-US" b="1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634E42E-EB1A-431E-B5E0-D32B494DF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37" y="2898615"/>
            <a:ext cx="774788" cy="741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zh-CN" altLang="en-US" b="1" dirty="0">
                <a:solidFill>
                  <a:schemeClr val="tx2"/>
                </a:solidFill>
                <a:latin typeface="+mj-lt"/>
                <a:cs typeface="Calibri"/>
              </a:rPr>
              <a:t>检测</a:t>
            </a:r>
            <a:endParaRPr lang="en-US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defTabSz="895350">
              <a:spcBef>
                <a:spcPct val="30000"/>
              </a:spcBef>
            </a:pPr>
            <a:r>
              <a:rPr lang="en-US" b="1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defTabSz="895350"/>
            <a:endParaRPr lang="en-US" b="1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A33F1283-24D0-4E4B-A46D-953672B3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37" y="3713126"/>
            <a:ext cx="957406" cy="7417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zh-CN" altLang="en-US" b="1" dirty="0">
                <a:solidFill>
                  <a:schemeClr val="tx2"/>
                </a:solidFill>
                <a:latin typeface="+mj-lt"/>
                <a:cs typeface="Calibri"/>
              </a:rPr>
              <a:t>更新</a:t>
            </a:r>
            <a:endParaRPr lang="en-US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defTabSz="895350">
              <a:spcBef>
                <a:spcPct val="30000"/>
              </a:spcBef>
            </a:pPr>
            <a:r>
              <a:rPr lang="en-US" b="1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FEFC52D-7F0F-4545-BE7C-0F5D4AC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37" y="4497619"/>
            <a:ext cx="1011062" cy="802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zh-CN" altLang="en-US" b="1" dirty="0">
                <a:solidFill>
                  <a:schemeClr val="tx2"/>
                </a:solidFill>
                <a:cs typeface="Calibri"/>
              </a:rPr>
              <a:t>循环体</a:t>
            </a:r>
            <a:endParaRPr lang="en-US" altLang="zh-CN" b="1" dirty="0">
              <a:solidFill>
                <a:schemeClr val="tx2"/>
              </a:solidFill>
              <a:cs typeface="Calibri"/>
            </a:endParaRPr>
          </a:p>
          <a:p>
            <a:pPr marL="223838" indent="-223838" defTabSz="895350">
              <a:spcBef>
                <a:spcPct val="30000"/>
              </a:spcBef>
            </a:pPr>
            <a:r>
              <a:rPr lang="en-US" b="1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B354844-0922-44D9-96CA-84E6A077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07" y="1249877"/>
            <a:ext cx="3448050" cy="452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zh-CN" altLang="en-US" b="1" dirty="0">
                <a:solidFill>
                  <a:schemeClr val="tx2"/>
                </a:solidFill>
                <a:latin typeface="+mj-lt"/>
                <a:cs typeface="Calibri"/>
              </a:rPr>
              <a:t>一般形式</a:t>
            </a:r>
            <a:endParaRPr lang="en-US" b="1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defTabSz="895350">
              <a:spcBef>
                <a:spcPct val="30000"/>
              </a:spcBef>
            </a:pPr>
            <a:r>
              <a:rPr lang="en-US" b="1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/>
            <a:endParaRPr lang="en-US" b="1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29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“For” Loop </a:t>
            </a:r>
            <a:r>
              <a:rPr lang="en-US" altLang="zh-CN" dirty="0">
                <a:sym typeface="Wingdings" pitchFamily="2" charset="2"/>
              </a:rPr>
              <a:t> While Loop  </a:t>
            </a:r>
            <a:r>
              <a:rPr lang="en-US" altLang="zh-CN" dirty="0" err="1">
                <a:sym typeface="Wingdings" pitchFamily="2" charset="2"/>
              </a:rPr>
              <a:t>Goto</a:t>
            </a:r>
            <a:endParaRPr lang="zh-CN" altLang="en-US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AA9F3E2-5579-4EB7-8A06-D288E29F04E2}"/>
              </a:ext>
            </a:extLst>
          </p:cNvPr>
          <p:cNvSpPr>
            <a:spLocks/>
          </p:cNvSpPr>
          <p:nvPr/>
        </p:nvSpPr>
        <p:spPr bwMode="auto">
          <a:xfrm>
            <a:off x="5376722" y="4002955"/>
            <a:ext cx="2743200" cy="236139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60000" tIns="72000" rIns="360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</a:rPr>
              <a:t>Init;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Body</a:t>
            </a:r>
            <a:endParaRPr lang="en-US" i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621A0354-132D-4643-A8FD-6573A9E6F3F3}"/>
              </a:ext>
            </a:extLst>
          </p:cNvPr>
          <p:cNvSpPr>
            <a:spLocks/>
          </p:cNvSpPr>
          <p:nvPr/>
        </p:nvSpPr>
        <p:spPr bwMode="auto">
          <a:xfrm>
            <a:off x="8899699" y="1954405"/>
            <a:ext cx="2514600" cy="263839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60000" tIns="72000" rIns="360000" bIns="7200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i="1" dirty="0">
                <a:latin typeface="Consolas" panose="020B0609020204030204" pitchFamily="49" charset="0"/>
                <a:cs typeface="Courier New" pitchFamily="49" charset="0"/>
              </a:rPr>
              <a:t>Init;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Body</a:t>
            </a:r>
            <a:endParaRPr lang="en-US" b="1" i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Update</a:t>
            </a:r>
            <a:endParaRPr lang="en-US" b="1" i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b="1" i="1" dirty="0">
                <a:latin typeface="Consolas" panose="020B0609020204030204" pitchFamily="49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Arial Narro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7" name="AutoShape 11">
            <a:extLst>
              <a:ext uri="{FF2B5EF4-FFF2-40B4-BE49-F238E27FC236}">
                <a16:creationId xmlns:a16="http://schemas.microsoft.com/office/drawing/2014/main" id="{24647822-89F9-437E-A917-CEDDAE1F1AA4}"/>
              </a:ext>
            </a:extLst>
          </p:cNvPr>
          <p:cNvSpPr>
            <a:spLocks/>
          </p:cNvSpPr>
          <p:nvPr/>
        </p:nvSpPr>
        <p:spPr bwMode="auto">
          <a:xfrm rot="16200000">
            <a:off x="4479153" y="4609984"/>
            <a:ext cx="762000" cy="854439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Bent-Up Arrow 32">
            <a:extLst>
              <a:ext uri="{FF2B5EF4-FFF2-40B4-BE49-F238E27FC236}">
                <a16:creationId xmlns:a16="http://schemas.microsoft.com/office/drawing/2014/main" id="{53C2EB60-ABD6-44BE-9EA8-F5B5EB5DBE8A}"/>
              </a:ext>
            </a:extLst>
          </p:cNvPr>
          <p:cNvSpPr/>
          <p:nvPr/>
        </p:nvSpPr>
        <p:spPr bwMode="auto">
          <a:xfrm>
            <a:off x="8365985" y="4656203"/>
            <a:ext cx="2170145" cy="1181100"/>
          </a:xfrm>
          <a:prstGeom prst="bentUpArrow">
            <a:avLst>
              <a:gd name="adj1" fmla="val 15574"/>
              <a:gd name="adj2" fmla="val 25428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6F55D1F-BD07-49AF-8217-CF476C20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472" y="2083549"/>
            <a:ext cx="3886200" cy="6994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360000" tIns="72000" rIns="360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for (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</a:rPr>
              <a:t>Init; Test; Update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b="1" i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</a:rPr>
              <a:t>Body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E32603A4-5E34-4B64-BB78-021396BAB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72" y="1556518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For Version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437F52A-D23E-4198-927E-4A96D7F8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22" y="4376753"/>
            <a:ext cx="2819400" cy="153040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60000" tIns="72000" rIns="360000" bIns="7200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  <a:cs typeface="Courier New" pitchFamily="49" charset="0"/>
              </a:rPr>
              <a:t>Init;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</a:rPr>
              <a:t>Test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) {</a:t>
            </a:r>
          </a:p>
          <a:p>
            <a:r>
              <a:rPr lang="en-US" b="1" i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  <a:cs typeface="Courier New" pitchFamily="49" charset="0"/>
              </a:rPr>
              <a:t>Body</a:t>
            </a:r>
          </a:p>
          <a:p>
            <a:r>
              <a:rPr lang="en-US" i="1" dirty="0">
                <a:latin typeface="Consolas" panose="020B0609020204030204" pitchFamily="49" charset="0"/>
                <a:cs typeface="Courier New" pitchFamily="49" charset="0"/>
              </a:rPr>
              <a:t>    Update;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30EA854-824A-42B6-907E-6363AEA7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472" y="3894203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While Version</a:t>
            </a:r>
          </a:p>
        </p:txBody>
      </p:sp>
      <p:sp>
        <p:nvSpPr>
          <p:cNvPr id="33" name="AutoShape 10">
            <a:extLst>
              <a:ext uri="{FF2B5EF4-FFF2-40B4-BE49-F238E27FC236}">
                <a16:creationId xmlns:a16="http://schemas.microsoft.com/office/drawing/2014/main" id="{DF860A94-366C-4BA4-989B-9A0D136F791A}"/>
              </a:ext>
            </a:extLst>
          </p:cNvPr>
          <p:cNvSpPr>
            <a:spLocks/>
          </p:cNvSpPr>
          <p:nvPr/>
        </p:nvSpPr>
        <p:spPr bwMode="auto">
          <a:xfrm>
            <a:off x="2766872" y="3006791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 codes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4740" y="2109926"/>
            <a:ext cx="5105812" cy="4158338"/>
          </a:xfrm>
        </p:spPr>
        <p:txBody>
          <a:bodyPr numCol="1">
            <a:normAutofit fontScale="77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2600" b="1" dirty="0"/>
              <a:t>当前程序的执行信息</a:t>
            </a:r>
            <a:endParaRPr lang="en-US" altLang="zh-CN" sz="2600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Information about currently executing program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900" dirty="0"/>
              <a:t>临时数据</a:t>
            </a:r>
            <a:endParaRPr lang="en-US" altLang="zh-CN" sz="1900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/>
              <a:t>Temporary data</a:t>
            </a:r>
            <a:br>
              <a:rPr lang="en-US" altLang="zh-CN" sz="1900" dirty="0"/>
            </a:br>
            <a:r>
              <a:rPr lang="en-US" altLang="zh-CN" sz="1900" dirty="0">
                <a:latin typeface="Consolas" panose="020B0609020204030204" pitchFamily="49" charset="0"/>
              </a:rPr>
              <a:t>( </a:t>
            </a:r>
            <a:r>
              <a:rPr lang="en-US" altLang="zh-CN" sz="1900" dirty="0">
                <a:latin typeface="Consolas" panose="020B0609020204030204" pitchFamily="49" charset="0"/>
                <a:sym typeface="Courier New Bold" charset="0"/>
              </a:rPr>
              <a:t>%</a:t>
            </a:r>
            <a:r>
              <a:rPr lang="en-US" altLang="zh-CN" sz="1900" dirty="0" err="1">
                <a:latin typeface="Consolas" panose="020B0609020204030204" pitchFamily="49" charset="0"/>
                <a:sym typeface="Courier New Bold" charset="0"/>
              </a:rPr>
              <a:t>rax</a:t>
            </a:r>
            <a:r>
              <a:rPr lang="en-US" altLang="zh-CN" sz="1900" dirty="0">
                <a:latin typeface="Consolas" panose="020B0609020204030204" pitchFamily="49" charset="0"/>
              </a:rPr>
              <a:t>, … )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900" dirty="0"/>
              <a:t>运行时栈的位置（栈顶）</a:t>
            </a:r>
            <a:endParaRPr lang="en-US" altLang="zh-CN" sz="1900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900" dirty="0"/>
              <a:t>Location of runtime stack</a:t>
            </a:r>
            <a:br>
              <a:rPr lang="en-US" altLang="zh-CN" sz="1900" dirty="0"/>
            </a:br>
            <a:r>
              <a:rPr lang="en-US" altLang="zh-CN" dirty="0">
                <a:latin typeface="Consolas" panose="020B0609020204030204" pitchFamily="49" charset="0"/>
              </a:rPr>
              <a:t>( </a:t>
            </a:r>
            <a:r>
              <a:rPr lang="en-US" altLang="zh-CN" dirty="0">
                <a:latin typeface="Consolas" panose="020B0609020204030204" pitchFamily="49" charset="0"/>
                <a:sym typeface="Courier New Bold" charset="0"/>
              </a:rPr>
              <a:t>%</a:t>
            </a:r>
            <a:r>
              <a:rPr lang="en-US" altLang="zh-CN" dirty="0" err="1">
                <a:latin typeface="Consolas" panose="020B0609020204030204" pitchFamily="49" charset="0"/>
                <a:sym typeface="Courier New Bold" charset="0"/>
              </a:rPr>
              <a:t>rsp</a:t>
            </a:r>
            <a:r>
              <a:rPr lang="en-US" altLang="zh-CN" dirty="0">
                <a:latin typeface="Consolas" panose="020B0609020204030204" pitchFamily="49" charset="0"/>
              </a:rPr>
              <a:t> )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900" dirty="0"/>
              <a:t>当前代码控制点的位置（即将要执行的指令地址）</a:t>
            </a:r>
            <a:endParaRPr lang="en-US" altLang="zh-CN" sz="1900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Location of current code control point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( </a:t>
            </a:r>
            <a:r>
              <a:rPr lang="en-US" altLang="zh-CN" dirty="0">
                <a:latin typeface="Consolas" panose="020B0609020204030204" pitchFamily="49" charset="0"/>
                <a:sym typeface="Courier New Bold" charset="0"/>
              </a:rPr>
              <a:t>%rip</a:t>
            </a:r>
            <a:r>
              <a:rPr lang="en-US" altLang="zh-CN" dirty="0">
                <a:latin typeface="Consolas" panose="020B0609020204030204" pitchFamily="49" charset="0"/>
              </a:rPr>
              <a:t>, … )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dirty="0"/>
              <a:t>最近一次指令执行的状态</a:t>
            </a:r>
            <a:endParaRPr lang="en-US" altLang="zh-CN" dirty="0"/>
          </a:p>
          <a:p>
            <a:pPr marL="6300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Status of recent tests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( </a:t>
            </a:r>
            <a:r>
              <a:rPr lang="en-US" altLang="zh-CN" dirty="0">
                <a:latin typeface="Consolas" panose="020B0609020204030204" pitchFamily="49" charset="0"/>
                <a:sym typeface="Calibri Bold" charset="0"/>
              </a:rPr>
              <a:t>CF, ZF, SF, OF</a:t>
            </a:r>
            <a:r>
              <a:rPr lang="en-US" altLang="zh-CN" dirty="0">
                <a:latin typeface="Consolas" panose="020B0609020204030204" pitchFamily="49" charset="0"/>
              </a:rPr>
              <a:t> )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处理器状态（</a:t>
            </a:r>
            <a:r>
              <a:rPr lang="en-US" altLang="zh-CN" dirty="0"/>
              <a:t>x86-64</a:t>
            </a:r>
            <a:r>
              <a:rPr lang="zh-CN" altLang="en-US" dirty="0"/>
              <a:t>，部分的）</a:t>
            </a:r>
            <a:br>
              <a:rPr lang="en-US" altLang="zh-CN" dirty="0"/>
            </a:br>
            <a:r>
              <a:rPr lang="en-US" altLang="zh-CN" sz="2200" b="0" dirty="0"/>
              <a:t>Processor State (x86-64, Partial)</a:t>
            </a:r>
            <a:endParaRPr lang="zh-CN" altLang="en-US" b="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1214B78-153B-4F0E-9FDB-7E6E0DD08EF4}"/>
              </a:ext>
            </a:extLst>
          </p:cNvPr>
          <p:cNvSpPr>
            <a:spLocks/>
          </p:cNvSpPr>
          <p:nvPr/>
        </p:nvSpPr>
        <p:spPr bwMode="auto">
          <a:xfrm>
            <a:off x="7478347" y="5252717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38748-611B-4AD9-B9ED-7AFFB605440C}"/>
              </a:ext>
            </a:extLst>
          </p:cNvPr>
          <p:cNvSpPr>
            <a:spLocks/>
          </p:cNvSpPr>
          <p:nvPr/>
        </p:nvSpPr>
        <p:spPr bwMode="auto">
          <a:xfrm>
            <a:off x="7469802" y="1825146"/>
            <a:ext cx="1037015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554C800-4942-489D-B8BC-98CDC43BD2B0}"/>
              </a:ext>
            </a:extLst>
          </p:cNvPr>
          <p:cNvSpPr>
            <a:spLocks/>
          </p:cNvSpPr>
          <p:nvPr/>
        </p:nvSpPr>
        <p:spPr bwMode="auto">
          <a:xfrm>
            <a:off x="5574300" y="4414809"/>
            <a:ext cx="1904047" cy="66172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当前栈顶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F351713-AD51-4197-8CA2-855A090A6FA3}"/>
              </a:ext>
            </a:extLst>
          </p:cNvPr>
          <p:cNvSpPr>
            <a:spLocks/>
          </p:cNvSpPr>
          <p:nvPr/>
        </p:nvSpPr>
        <p:spPr bwMode="auto">
          <a:xfrm>
            <a:off x="9554975" y="5122605"/>
            <a:ext cx="2503853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指令指针（程序计数器）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6E5AAB6-9099-42FD-92B2-9DBA48F2F9B4}"/>
              </a:ext>
            </a:extLst>
          </p:cNvPr>
          <p:cNvSpPr>
            <a:spLocks/>
          </p:cNvSpPr>
          <p:nvPr/>
        </p:nvSpPr>
        <p:spPr bwMode="auto">
          <a:xfrm>
            <a:off x="7471759" y="5870863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4A07A64-9EE3-4422-8ECC-48F1C9F1D9CF}"/>
              </a:ext>
            </a:extLst>
          </p:cNvPr>
          <p:cNvSpPr>
            <a:spLocks/>
          </p:cNvSpPr>
          <p:nvPr/>
        </p:nvSpPr>
        <p:spPr bwMode="auto">
          <a:xfrm>
            <a:off x="8144859" y="5870863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9C169EA4-2E2A-48E3-889A-7AADB567FD1B}"/>
              </a:ext>
            </a:extLst>
          </p:cNvPr>
          <p:cNvSpPr>
            <a:spLocks/>
          </p:cNvSpPr>
          <p:nvPr/>
        </p:nvSpPr>
        <p:spPr bwMode="auto">
          <a:xfrm>
            <a:off x="8817959" y="5870863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2E7DC63-4BDA-46D1-97CE-690339BE279C}"/>
              </a:ext>
            </a:extLst>
          </p:cNvPr>
          <p:cNvSpPr>
            <a:spLocks/>
          </p:cNvSpPr>
          <p:nvPr/>
        </p:nvSpPr>
        <p:spPr bwMode="auto">
          <a:xfrm>
            <a:off x="9491059" y="5870863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FB719DC-448A-4C87-9FFA-F7E94E0423D2}"/>
              </a:ext>
            </a:extLst>
          </p:cNvPr>
          <p:cNvSpPr>
            <a:spLocks/>
          </p:cNvSpPr>
          <p:nvPr/>
        </p:nvSpPr>
        <p:spPr bwMode="auto">
          <a:xfrm>
            <a:off x="10164159" y="5805726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条件码</a:t>
            </a:r>
            <a:endParaRPr lang="en-US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algn="l"/>
            <a:r>
              <a:rPr lang="en-US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17" name="Group 25">
            <a:extLst>
              <a:ext uri="{FF2B5EF4-FFF2-40B4-BE49-F238E27FC236}">
                <a16:creationId xmlns:a16="http://schemas.microsoft.com/office/drawing/2014/main" id="{04B46888-236C-4EA8-B973-80FD2A214207}"/>
              </a:ext>
            </a:extLst>
          </p:cNvPr>
          <p:cNvGrpSpPr/>
          <p:nvPr/>
        </p:nvGrpSpPr>
        <p:grpSpPr>
          <a:xfrm>
            <a:off x="7478347" y="2231069"/>
            <a:ext cx="4296228" cy="2743200"/>
            <a:chOff x="762000" y="1143000"/>
            <a:chExt cx="7518400" cy="4800600"/>
          </a:xfrm>
        </p:grpSpPr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A5A2E60D-9251-4B3B-AA1E-3A9CEBBA3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2BD2731F-83D6-40DF-927C-C08C0E06A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F6CB2592-9C52-423F-9B9A-7FE3BDFB0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6DEB686F-90E9-43D8-B840-6A19F7563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57FD545B-D549-4979-8233-41F352FB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197975D5-5A0D-4884-A650-7181DD353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395DDFDB-4174-44EB-8CA4-3261890F3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D0E409F5-AE17-48E6-9FD5-719ECB211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B99FFE57-4451-4569-89E9-BDE0E250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2FC59D33-AD50-4D14-BD4E-B63EB2B90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rax</a:t>
              </a:r>
              <a:endPara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45CF5712-EBF7-45DA-AD10-9A47218E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dirty="0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rbx</a:t>
              </a:r>
              <a:endParaRPr lang="en-US" dirty="0">
                <a:latin typeface="Consolas" panose="020B0609020204030204" pitchFamily="49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9B4A6006-2B46-4E27-8125-A1E5B6C0B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65A6A840-FCBC-4F20-963C-D61431DFB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590B6B9A-8EDD-4C75-84B6-3F865CAC0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1A2E7046-5040-4053-8C57-666A12B91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D155CFC7-32CB-4F70-AC3D-86F85F933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>
                  <a:latin typeface="Consolas" panose="020B0609020204030204" pitchFamily="49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4" name="Straight Arrow Connector 2">
            <a:extLst>
              <a:ext uri="{FF2B5EF4-FFF2-40B4-BE49-F238E27FC236}">
                <a16:creationId xmlns:a16="http://schemas.microsoft.com/office/drawing/2014/main" id="{168CA2BD-6BD1-489C-ABBC-02AD5EE3CFC1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flipV="1">
            <a:off x="6648628" y="4473526"/>
            <a:ext cx="829719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413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996176"/>
            <a:ext cx="10318139" cy="777694"/>
          </a:xfrm>
        </p:spPr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与</a:t>
            </a:r>
            <a:r>
              <a:rPr lang="en-US" altLang="zh-CN" dirty="0"/>
              <a:t>While</a:t>
            </a:r>
            <a:r>
              <a:rPr lang="zh-CN" altLang="en-US" dirty="0"/>
              <a:t>之间的转换</a:t>
            </a:r>
            <a:br>
              <a:rPr lang="en-US" altLang="zh-CN" dirty="0"/>
            </a:br>
            <a:r>
              <a:rPr lang="en-US" altLang="zh-CN" sz="2200" b="0" dirty="0"/>
              <a:t>For-While Conversion</a:t>
            </a:r>
            <a:endParaRPr lang="zh-CN" altLang="en-US" b="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9A0BC0F-199E-4360-92A7-AEE3FE6457B0}"/>
              </a:ext>
            </a:extLst>
          </p:cNvPr>
          <p:cNvSpPr>
            <a:spLocks/>
          </p:cNvSpPr>
          <p:nvPr/>
        </p:nvSpPr>
        <p:spPr bwMode="auto">
          <a:xfrm>
            <a:off x="6503234" y="2126369"/>
            <a:ext cx="5392131" cy="415868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36000" rIns="180000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pcount_for_while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(unsigned long x)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600" b="1" dirty="0" err="1">
                <a:solidFill>
                  <a:srgbClr val="FF66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FF66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unsigned bit = (x &gt;&gt; </a:t>
            </a:r>
            <a:r>
              <a:rPr lang="en-US" sz="16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>
              <a:lnSpc>
                <a:spcPct val="125000"/>
              </a:lnSpc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3180BF7-F315-4994-BE28-D549627F0F7C}"/>
              </a:ext>
            </a:extLst>
          </p:cNvPr>
          <p:cNvSpPr>
            <a:spLocks/>
          </p:cNvSpPr>
          <p:nvPr/>
        </p:nvSpPr>
        <p:spPr bwMode="auto">
          <a:xfrm>
            <a:off x="1742197" y="2319696"/>
            <a:ext cx="2133600" cy="495108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9F31F67-9E45-4BF0-BBB2-E540BC6E9C48}"/>
              </a:ext>
            </a:extLst>
          </p:cNvPr>
          <p:cNvSpPr>
            <a:spLocks/>
          </p:cNvSpPr>
          <p:nvPr/>
        </p:nvSpPr>
        <p:spPr bwMode="auto">
          <a:xfrm>
            <a:off x="1742197" y="3000538"/>
            <a:ext cx="2133600" cy="495108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b="1" dirty="0" err="1">
                <a:solidFill>
                  <a:srgbClr val="FF66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1123FB7-16B2-47E6-A24A-92D091D03A40}"/>
              </a:ext>
            </a:extLst>
          </p:cNvPr>
          <p:cNvSpPr>
            <a:spLocks/>
          </p:cNvSpPr>
          <p:nvPr/>
        </p:nvSpPr>
        <p:spPr bwMode="auto">
          <a:xfrm>
            <a:off x="1742197" y="3745222"/>
            <a:ext cx="2133600" cy="495108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2B1FF12-DEF1-49E0-86DD-BC0EA9C570FF}"/>
              </a:ext>
            </a:extLst>
          </p:cNvPr>
          <p:cNvSpPr>
            <a:spLocks/>
          </p:cNvSpPr>
          <p:nvPr/>
        </p:nvSpPr>
        <p:spPr bwMode="auto">
          <a:xfrm>
            <a:off x="1742197" y="4473739"/>
            <a:ext cx="4440810" cy="1326105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unsigned bit = (x &gt;&gt; </a:t>
            </a:r>
            <a:r>
              <a:rPr lang="en-US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0782079-7A77-4801-9DB6-64E6C0C3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972" y="2360875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b="1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defTabSz="895350"/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7AB76A7-8D7B-4F26-9C13-96AA57AA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3013663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b="1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defTabSz="895350"/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1E90DBE5-A254-44EE-BCC1-5658BBA15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96" y="371721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b="1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B95EC51A-93D6-4189-99EE-7ACE841B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04" y="442999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b="1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defTabSz="895350"/>
            <a:endParaRPr lang="en-US" sz="2400" b="1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82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Loops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9717" y="1293599"/>
            <a:ext cx="5048481" cy="509588"/>
          </a:xfrm>
        </p:spPr>
        <p:txBody>
          <a:bodyPr>
            <a:noAutofit/>
          </a:bodyPr>
          <a:lstStyle/>
          <a:p>
            <a:pPr algn="ctr"/>
            <a:r>
              <a:rPr lang="zh-CN" altLang="en-US" sz="2500" b="1" dirty="0">
                <a:latin typeface="+mn-ea"/>
                <a:ea typeface="+mn-ea"/>
              </a:rPr>
              <a:t>举例：</a:t>
            </a:r>
            <a:r>
              <a:rPr lang="en-US" altLang="zh-CN" sz="2500" b="1" dirty="0">
                <a:latin typeface="+mn-ea"/>
                <a:ea typeface="+mn-ea"/>
              </a:rPr>
              <a:t>For</a:t>
            </a:r>
            <a:r>
              <a:rPr lang="zh-CN" altLang="en-US" sz="2500" b="1" dirty="0">
                <a:latin typeface="+mn-ea"/>
                <a:ea typeface="+mn-ea"/>
              </a:rPr>
              <a:t>循环编译后的结果</a:t>
            </a:r>
            <a:br>
              <a:rPr lang="en-US" altLang="zh-CN" sz="2500" b="1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“For” Loop Conversion Example</a:t>
            </a:r>
            <a:endParaRPr lang="zh-CN" altLang="en-US" sz="2500" dirty="0">
              <a:latin typeface="+mn-ea"/>
              <a:ea typeface="+mn-ea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C43B14F-E78F-4D91-95A7-DBC65657DD24}"/>
              </a:ext>
            </a:extLst>
          </p:cNvPr>
          <p:cNvSpPr>
            <a:spLocks/>
          </p:cNvSpPr>
          <p:nvPr/>
        </p:nvSpPr>
        <p:spPr bwMode="auto">
          <a:xfrm>
            <a:off x="1423661" y="2913477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AD74124-37A2-475F-A737-F257E4CD6569}"/>
              </a:ext>
            </a:extLst>
          </p:cNvPr>
          <p:cNvSpPr txBox="1">
            <a:spLocks noChangeArrowheads="1"/>
          </p:cNvSpPr>
          <p:nvPr/>
        </p:nvSpPr>
        <p:spPr>
          <a:xfrm>
            <a:off x="7320008" y="246819"/>
            <a:ext cx="3443815" cy="96774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在这个例子中，初始的循环条件检测可以编译器被优化掉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Initial test can be optimized away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31F4C67-0C93-4F61-8C33-BD51FC9FE988}"/>
              </a:ext>
            </a:extLst>
          </p:cNvPr>
          <p:cNvSpPr>
            <a:spLocks/>
          </p:cNvSpPr>
          <p:nvPr/>
        </p:nvSpPr>
        <p:spPr bwMode="auto">
          <a:xfrm>
            <a:off x="1376609" y="3382280"/>
            <a:ext cx="4191000" cy="260761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360000" tIns="72000" rIns="360000" bIns="72000">
            <a:spAutoFit/>
          </a:bodyPr>
          <a:lstStyle/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E1C6E2C6-F11A-4B34-94CB-6AFE68DB311C}"/>
              </a:ext>
            </a:extLst>
          </p:cNvPr>
          <p:cNvSpPr>
            <a:spLocks/>
          </p:cNvSpPr>
          <p:nvPr/>
        </p:nvSpPr>
        <p:spPr bwMode="auto">
          <a:xfrm>
            <a:off x="6545811" y="134133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0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CA89FE5D-7489-46FD-B24C-AB0AFF4026FA}"/>
              </a:ext>
            </a:extLst>
          </p:cNvPr>
          <p:cNvSpPr>
            <a:spLocks/>
          </p:cNvSpPr>
          <p:nvPr/>
        </p:nvSpPr>
        <p:spPr bwMode="auto">
          <a:xfrm>
            <a:off x="6571211" y="1694243"/>
            <a:ext cx="4495800" cy="457738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360000" tIns="36000" rIns="360000" bIns="0">
            <a:spAutoFit/>
          </a:bodyPr>
          <a:lstStyle/>
          <a:p>
            <a:pPr algn="l"/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6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600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6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6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600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6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7D01A708-1C63-42D3-A8E7-6111194E2645}"/>
              </a:ext>
            </a:extLst>
          </p:cNvPr>
          <p:cNvSpPr txBox="1"/>
          <p:nvPr/>
        </p:nvSpPr>
        <p:spPr>
          <a:xfrm>
            <a:off x="9276311" y="2656342"/>
            <a:ext cx="45076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EFDCEDB2-1671-48D1-8A52-CC303A511E08}"/>
              </a:ext>
            </a:extLst>
          </p:cNvPr>
          <p:cNvSpPr txBox="1"/>
          <p:nvPr/>
        </p:nvSpPr>
        <p:spPr>
          <a:xfrm>
            <a:off x="9276312" y="3122648"/>
            <a:ext cx="63010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i="1" dirty="0">
                <a:latin typeface="+mj-lt"/>
              </a:rPr>
              <a:t>Test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F15D712B-4CA7-4642-ABA9-19E70DC88FCD}"/>
              </a:ext>
            </a:extLst>
          </p:cNvPr>
          <p:cNvSpPr txBox="1"/>
          <p:nvPr/>
        </p:nvSpPr>
        <p:spPr>
          <a:xfrm>
            <a:off x="10353271" y="3644382"/>
            <a:ext cx="5934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+mj-lt"/>
              </a:rPr>
              <a:t>Body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E269E481-2F79-40D2-A153-5EE25B7A5632}"/>
              </a:ext>
            </a:extLst>
          </p:cNvPr>
          <p:cNvSpPr txBox="1"/>
          <p:nvPr/>
        </p:nvSpPr>
        <p:spPr>
          <a:xfrm>
            <a:off x="9241353" y="4565298"/>
            <a:ext cx="78810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+mj-lt"/>
              </a:rPr>
              <a:t>Update</a:t>
            </a: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6FFF7850-5448-425E-96AE-2831EB06B7A3}"/>
              </a:ext>
            </a:extLst>
          </p:cNvPr>
          <p:cNvSpPr txBox="1"/>
          <p:nvPr/>
        </p:nvSpPr>
        <p:spPr>
          <a:xfrm>
            <a:off x="9260404" y="4960555"/>
            <a:ext cx="75000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Test</a:t>
            </a: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26ADCD1A-5A6C-4E21-93F4-1869B7E7B512}"/>
              </a:ext>
            </a:extLst>
          </p:cNvPr>
          <p:cNvGrpSpPr/>
          <p:nvPr/>
        </p:nvGrpSpPr>
        <p:grpSpPr>
          <a:xfrm>
            <a:off x="7104611" y="3092902"/>
            <a:ext cx="2171700" cy="376951"/>
            <a:chOff x="5106737" y="2851026"/>
            <a:chExt cx="2209800" cy="533400"/>
          </a:xfrm>
        </p:grpSpPr>
        <p:cxnSp>
          <p:nvCxnSpPr>
            <p:cNvPr id="34" name="Straight Connector 17">
              <a:extLst>
                <a:ext uri="{FF2B5EF4-FFF2-40B4-BE49-F238E27FC236}">
                  <a16:creationId xmlns:a16="http://schemas.microsoft.com/office/drawing/2014/main" id="{DF1479BE-C2A7-4841-8F5F-4F9EF46596E3}"/>
                </a:ext>
              </a:extLst>
            </p:cNvPr>
            <p:cNvCxnSpPr/>
            <p:nvPr/>
          </p:nvCxnSpPr>
          <p:spPr bwMode="auto">
            <a:xfrm>
              <a:off x="5106737" y="2851026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18">
              <a:extLst>
                <a:ext uri="{FF2B5EF4-FFF2-40B4-BE49-F238E27FC236}">
                  <a16:creationId xmlns:a16="http://schemas.microsoft.com/office/drawing/2014/main" id="{58E6EEBA-734D-4121-85AC-A625BC4CFD50}"/>
                </a:ext>
              </a:extLst>
            </p:cNvPr>
            <p:cNvCxnSpPr/>
            <p:nvPr/>
          </p:nvCxnSpPr>
          <p:spPr bwMode="auto">
            <a:xfrm flipH="1">
              <a:off x="5106737" y="2851026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1F7CF31-5DCA-4C28-A106-3FE542813E10}"/>
              </a:ext>
            </a:extLst>
          </p:cNvPr>
          <p:cNvCxnSpPr/>
          <p:nvPr/>
        </p:nvCxnSpPr>
        <p:spPr>
          <a:xfrm>
            <a:off x="946597" y="1803187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8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条件码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 codes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条件分支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Conditional branches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循环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 Loops</a:t>
            </a:r>
          </a:p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     Switch Statements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537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3556" y="2087676"/>
            <a:ext cx="3864297" cy="4103280"/>
          </a:xfrm>
        </p:spPr>
        <p:txBody>
          <a:bodyPr>
            <a:normAutofit fontScale="925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多个</a:t>
            </a:r>
            <a:r>
              <a:rPr lang="en-US" altLang="zh-CN" dirty="0"/>
              <a:t>case</a:t>
            </a:r>
            <a:r>
              <a:rPr lang="zh-CN" altLang="en-US" dirty="0"/>
              <a:t>共用同一语句块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100" dirty="0"/>
              <a:t>Multiple case labels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 5 &amp; 6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Case</a:t>
            </a:r>
            <a:r>
              <a:rPr lang="zh-CN" altLang="en-US"/>
              <a:t>贯穿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Fall through cases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 2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Case</a:t>
            </a:r>
            <a:r>
              <a:rPr lang="zh-CN" altLang="en-US" dirty="0"/>
              <a:t>缺失（</a:t>
            </a:r>
            <a:r>
              <a:rPr lang="en-US" altLang="zh-CN" dirty="0"/>
              <a:t>case</a:t>
            </a:r>
            <a:r>
              <a:rPr lang="zh-CN" altLang="en-US" dirty="0"/>
              <a:t>值不连续）</a:t>
            </a:r>
            <a:endParaRPr lang="en-US" altLang="zh-CN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2200" dirty="0"/>
              <a:t>Missing cases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sz="2200" dirty="0"/>
              <a:t> 4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3490" y="1268713"/>
            <a:ext cx="4964430" cy="509588"/>
          </a:xfrm>
        </p:spPr>
        <p:txBody>
          <a:bodyPr>
            <a:noAutofit/>
          </a:bodyPr>
          <a:lstStyle/>
          <a:p>
            <a:pPr algn="ctr"/>
            <a:r>
              <a:rPr lang="en-US" altLang="zh-CN" sz="2500" b="1" dirty="0">
                <a:latin typeface="+mn-lt"/>
              </a:rPr>
              <a:t>Switch</a:t>
            </a:r>
            <a:r>
              <a:rPr lang="zh-CN" altLang="en-US" sz="2500" b="1" dirty="0">
                <a:latin typeface="+mn-ea"/>
                <a:ea typeface="+mn-ea"/>
              </a:rPr>
              <a:t>语句示例</a:t>
            </a:r>
            <a:br>
              <a:rPr lang="en-US" altLang="zh-CN" sz="2500" b="1" dirty="0">
                <a:latin typeface="+mn-lt"/>
              </a:rPr>
            </a:br>
            <a:r>
              <a:rPr lang="en-US" altLang="zh-CN" sz="2000" dirty="0">
                <a:latin typeface="+mn-lt"/>
              </a:rPr>
              <a:t>Switch Statement Example</a:t>
            </a:r>
            <a:endParaRPr lang="zh-CN" altLang="en-US" sz="25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879BB-3630-49E0-928A-E1C87215329F}"/>
              </a:ext>
            </a:extLst>
          </p:cNvPr>
          <p:cNvSpPr>
            <a:spLocks/>
          </p:cNvSpPr>
          <p:nvPr/>
        </p:nvSpPr>
        <p:spPr bwMode="auto">
          <a:xfrm>
            <a:off x="6752904" y="204194"/>
            <a:ext cx="5203596" cy="61724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39600" rIns="108000" bIns="38100" anchor="ctr" anchorCtr="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(long x, long y, long z)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EC6FA9-C2EF-47D1-A559-181DCB342C42}"/>
              </a:ext>
            </a:extLst>
          </p:cNvPr>
          <p:cNvCxnSpPr/>
          <p:nvPr/>
        </p:nvCxnSpPr>
        <p:spPr>
          <a:xfrm>
            <a:off x="1407279" y="1784345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4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跳转表的结构</a:t>
            </a:r>
            <a:br>
              <a:rPr lang="en-US" altLang="zh-CN" dirty="0"/>
            </a:br>
            <a:r>
              <a:rPr lang="en-US" altLang="zh-CN" sz="2200" b="0" dirty="0"/>
              <a:t>Jump Table Structure</a:t>
            </a:r>
            <a:endParaRPr lang="zh-CN" altLang="en-US" b="0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FF0D57A1-7CF0-4357-A6B5-FA46E32D234D}"/>
              </a:ext>
            </a:extLst>
          </p:cNvPr>
          <p:cNvGrpSpPr>
            <a:grpSpLocks/>
          </p:cNvGrpSpPr>
          <p:nvPr/>
        </p:nvGrpSpPr>
        <p:grpSpPr bwMode="auto">
          <a:xfrm>
            <a:off x="4908082" y="2868220"/>
            <a:ext cx="2352692" cy="2225842"/>
            <a:chOff x="1632" y="912"/>
            <a:chExt cx="1632" cy="1536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1BF205A-CB87-4174-81FE-CAEA86DCD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912"/>
              <a:ext cx="1008" cy="240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dirty="0">
                  <a:latin typeface="Consolas" panose="020B0609020204030204" pitchFamily="49" charset="0"/>
                  <a:ea typeface="宋体" panose="02010600030101010101" pitchFamily="2" charset="-122"/>
                </a:rPr>
                <a:t>Targ0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A4EA456-FAA5-45CB-9C96-CFA0A16C8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52"/>
              <a:ext cx="1008" cy="240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Targ1</a:t>
              </a: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6CDECF5-3E31-4D78-8309-DD337A0F8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92"/>
              <a:ext cx="1008" cy="240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Targ2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8A62EA6-6BBA-4757-853E-63EAE184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08"/>
              <a:ext cx="1008" cy="240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dirty="0" err="1">
                  <a:latin typeface="Consolas" panose="020B0609020204030204" pitchFamily="49" charset="0"/>
                  <a:ea typeface="宋体" panose="02010600030101010101" pitchFamily="2" charset="-122"/>
                </a:rPr>
                <a:t>Targ</a:t>
              </a:r>
              <a:r>
                <a:rPr kumimoji="0" lang="en-US" altLang="zh-CN" sz="1800" dirty="0">
                  <a:latin typeface="Consolas" panose="020B0609020204030204" pitchFamily="49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1800" i="1" dirty="0">
                  <a:latin typeface="Consolas" panose="020B0609020204030204" pitchFamily="49" charset="0"/>
                  <a:ea typeface="宋体" panose="02010600030101010101" pitchFamily="2" charset="-122"/>
                </a:rPr>
                <a:t>n</a:t>
              </a:r>
              <a:r>
                <a:rPr kumimoji="0" lang="en-US" altLang="zh-CN" sz="1800" dirty="0">
                  <a:latin typeface="Consolas" panose="020B0609020204030204" pitchFamily="49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6B1279C-5891-42A5-97FD-EF4C33391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1008" cy="576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latin typeface="Consolas" panose="020B0609020204030204" pitchFamily="49" charset="0"/>
                  <a:ea typeface="宋体" panose="02010600030101010101" pitchFamily="2" charset="-122"/>
                </a:rPr>
                <a:t>•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latin typeface="Consolas" panose="020B0609020204030204" pitchFamily="49" charset="0"/>
                  <a:ea typeface="宋体" panose="02010600030101010101" pitchFamily="2" charset="-122"/>
                </a:rPr>
                <a:t>•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latin typeface="Consolas" panose="020B0609020204030204" pitchFamily="49" charset="0"/>
                  <a:ea typeface="宋体" panose="02010600030101010101" pitchFamily="2" charset="-122"/>
                </a:rPr>
                <a:t>•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CC09EAB1-1A0E-4E6D-84A0-CDA58CD42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912"/>
              <a:ext cx="56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>
                  <a:latin typeface="Consolas" panose="020B0609020204030204" pitchFamily="49" charset="0"/>
                  <a:ea typeface="宋体" panose="02010600030101010101" pitchFamily="2" charset="-122"/>
                </a:rPr>
                <a:t>jtab:</a:t>
              </a:r>
            </a:p>
          </p:txBody>
        </p:sp>
      </p:grpSp>
      <p:sp>
        <p:nvSpPr>
          <p:cNvPr id="16" name="Rectangle 10">
            <a:extLst>
              <a:ext uri="{FF2B5EF4-FFF2-40B4-BE49-F238E27FC236}">
                <a16:creationId xmlns:a16="http://schemas.microsoft.com/office/drawing/2014/main" id="{67005AD9-F71F-4BE7-BE6D-867177A2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469" y="2076421"/>
            <a:ext cx="15906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dirty="0">
                <a:latin typeface="Helvetica" panose="020B0604020202020204" pitchFamily="34" charset="0"/>
                <a:ea typeface="宋体" panose="02010600030101010101" pitchFamily="2" charset="-122"/>
              </a:rPr>
              <a:t>跳转表</a:t>
            </a:r>
            <a:endParaRPr kumimoji="0" lang="en-US" altLang="zh-CN" dirty="0"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dirty="0">
                <a:latin typeface="Helvetica" panose="020B0604020202020204" pitchFamily="34" charset="0"/>
                <a:ea typeface="宋体" panose="02010600030101010101" pitchFamily="2" charset="-122"/>
              </a:rPr>
              <a:t>Jump Table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013B79-33E9-4E31-884B-D350AD99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224" y="5922786"/>
            <a:ext cx="3140999" cy="46446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  <a:extLst/>
        </p:spPr>
        <p:txBody>
          <a:bodyPr wrap="square" lIns="144000" tIns="72000" rIns="144000" bIns="7200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 err="1">
                <a:latin typeface="Consolas" panose="020B0609020204030204" pitchFamily="49" charset="0"/>
              </a:rPr>
              <a:t>goto</a:t>
            </a:r>
            <a:r>
              <a:rPr lang="en-US" altLang="zh-CN" b="1" dirty="0">
                <a:latin typeface="Consolas" panose="020B0609020204030204" pitchFamily="49" charset="0"/>
              </a:rPr>
              <a:t> *</a:t>
            </a:r>
            <a:r>
              <a:rPr lang="en-US" altLang="zh-CN" b="1" dirty="0" err="1">
                <a:latin typeface="Consolas" panose="020B0609020204030204" pitchFamily="49" charset="0"/>
              </a:rPr>
              <a:t>JTab</a:t>
            </a:r>
            <a:r>
              <a:rPr lang="en-US" altLang="zh-CN" b="1" dirty="0">
                <a:latin typeface="Consolas" panose="020B0609020204030204" pitchFamily="49" charset="0"/>
              </a:rPr>
              <a:t>[op];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26983F5-B124-4907-8B6C-210D5E48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224" y="5271286"/>
            <a:ext cx="29034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zh-CN" altLang="en-US" sz="1800" dirty="0">
                <a:latin typeface="Helvetica" panose="020B0604020202020204" pitchFamily="34" charset="0"/>
                <a:ea typeface="宋体" panose="02010600030101010101" pitchFamily="2" charset="-122"/>
              </a:rPr>
              <a:t>翻译后 （扩展</a:t>
            </a:r>
            <a:r>
              <a:rPr kumimoji="0" lang="en-US" altLang="zh-CN" sz="1800" dirty="0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0" lang="zh-CN" altLang="en-US" sz="1800" dirty="0">
                <a:latin typeface="Helvetica" panose="020B0604020202020204" pitchFamily="34" charset="0"/>
                <a:ea typeface="宋体" panose="02010600030101010101" pitchFamily="2" charset="-122"/>
              </a:rPr>
              <a:t>）</a:t>
            </a:r>
            <a:endParaRPr kumimoji="0" lang="en-US" altLang="zh-CN" sz="1800" dirty="0"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kumimoji="0" lang="en-US" altLang="zh-CN" sz="1800" dirty="0">
                <a:latin typeface="Helvetica" panose="020B0604020202020204" pitchFamily="34" charset="0"/>
                <a:ea typeface="宋体" panose="02010600030101010101" pitchFamily="2" charset="-122"/>
              </a:rPr>
              <a:t>Translation </a:t>
            </a:r>
            <a:r>
              <a:rPr kumimoji="0" lang="en-US" altLang="zh-CN" sz="1800" dirty="0">
                <a:latin typeface="Helvetica" panose="020B0604020202020204" pitchFamily="34" charset="0"/>
                <a:ea typeface="宋体" panose="02010600030101010101" pitchFamily="2" charset="-122"/>
                <a:sym typeface="Calibri Bold" charset="0"/>
              </a:rPr>
              <a:t>(Extended C)</a:t>
            </a:r>
            <a:endParaRPr kumimoji="0" lang="en-US" altLang="zh-CN" sz="1800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B12F853E-EBB6-4190-933E-58C19978D592}"/>
              </a:ext>
            </a:extLst>
          </p:cNvPr>
          <p:cNvGrpSpPr>
            <a:grpSpLocks/>
          </p:cNvGrpSpPr>
          <p:nvPr/>
        </p:nvGrpSpPr>
        <p:grpSpPr bwMode="auto">
          <a:xfrm>
            <a:off x="7542759" y="2877647"/>
            <a:ext cx="3632344" cy="2701925"/>
            <a:chOff x="3096" y="528"/>
            <a:chExt cx="2494" cy="3120"/>
          </a:xfrm>
        </p:grpSpPr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75258185-065E-476C-8543-AFFF125E2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5" y="528"/>
              <a:ext cx="2235" cy="528"/>
              <a:chOff x="2827" y="576"/>
              <a:chExt cx="2235" cy="528"/>
            </a:xfrm>
          </p:grpSpPr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6A207733-8F7E-43CF-B94B-81E9646B7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1270" cy="528"/>
              </a:xfrm>
              <a:prstGeom prst="rect">
                <a:avLst/>
              </a:prstGeom>
              <a:solidFill>
                <a:srgbClr val="99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Code Block 0</a:t>
                </a:r>
              </a:p>
            </p:txBody>
          </p: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148AAE53-96A9-4C16-A461-1C94F00C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665"/>
                <a:ext cx="973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Targ</a:t>
                </a: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0:</a:t>
                </a:r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22B17724-CA6E-48AB-8664-D16CF3116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5" y="1152"/>
              <a:ext cx="2235" cy="528"/>
              <a:chOff x="2827" y="1440"/>
              <a:chExt cx="2235" cy="528"/>
            </a:xfrm>
          </p:grpSpPr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6605855D-0892-4ACC-8FE0-436A8A09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1270" cy="528"/>
              </a:xfrm>
              <a:prstGeom prst="rect">
                <a:avLst/>
              </a:prstGeom>
              <a:solidFill>
                <a:srgbClr val="99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Code Block 1</a:t>
                </a:r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BA8B4E26-0274-4079-928E-D011A7281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528"/>
                <a:ext cx="973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Targ</a:t>
                </a: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1:</a:t>
                </a:r>
              </a:p>
            </p:txBody>
          </p:sp>
        </p:grp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466B1DCE-F096-4598-A1E3-09E5E414F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5" y="1776"/>
              <a:ext cx="2235" cy="528"/>
              <a:chOff x="2827" y="2304"/>
              <a:chExt cx="2235" cy="528"/>
            </a:xfrm>
          </p:grpSpPr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7D8D3268-416E-4703-8B72-BF435F574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270" cy="528"/>
              </a:xfrm>
              <a:prstGeom prst="rect">
                <a:avLst/>
              </a:prstGeom>
              <a:solidFill>
                <a:srgbClr val="99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Code Block 2</a:t>
                </a:r>
              </a:p>
            </p:txBody>
          </p:sp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6B7104F1-8755-4A75-8366-5877D9DE7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2395"/>
                <a:ext cx="973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Targ</a:t>
                </a: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2:</a:t>
                </a: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B1FBBC9C-32B3-4C82-BA0D-5AB8EBC07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" y="3120"/>
              <a:ext cx="2494" cy="528"/>
              <a:chOff x="2588" y="3168"/>
              <a:chExt cx="2494" cy="5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48E08-0C0C-4CFD-A54A-C9602B737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168"/>
                <a:ext cx="1290" cy="528"/>
              </a:xfrm>
              <a:prstGeom prst="rect">
                <a:avLst/>
              </a:prstGeom>
              <a:solidFill>
                <a:srgbClr val="99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Code Block </a:t>
                </a:r>
                <a:r>
                  <a:rPr kumimoji="0"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n</a:t>
                </a: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–1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2A625B-D46C-443F-B70B-EDCF0A5C3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3254"/>
                <a:ext cx="1204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800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Targ</a:t>
                </a: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1800" i="1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n</a:t>
                </a:r>
                <a:r>
                  <a:rPr kumimoji="0" lang="en-US" altLang="zh-CN" sz="18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-1:</a:t>
                </a:r>
              </a:p>
            </p:txBody>
          </p:sp>
        </p:grp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49698C97-7D36-4770-9F44-277EDE34C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00"/>
              <a:ext cx="100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latin typeface="Consolas" panose="020B0609020204030204" pitchFamily="49" charset="0"/>
                  <a:ea typeface="宋体" panose="02010600030101010101" pitchFamily="2" charset="-122"/>
                </a:rPr>
                <a:t>•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latin typeface="Consolas" panose="020B0609020204030204" pitchFamily="49" charset="0"/>
                  <a:ea typeface="宋体" panose="02010600030101010101" pitchFamily="2" charset="-122"/>
                </a:rPr>
                <a:t>•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latin typeface="Consolas" panose="020B0609020204030204" pitchFamily="49" charset="0"/>
                  <a:ea typeface="宋体" panose="02010600030101010101" pitchFamily="2" charset="-122"/>
                </a:rPr>
                <a:t>•</a:t>
              </a:r>
            </a:p>
          </p:txBody>
        </p:sp>
      </p:grpSp>
      <p:sp>
        <p:nvSpPr>
          <p:cNvPr id="33" name="Rectangle 27">
            <a:extLst>
              <a:ext uri="{FF2B5EF4-FFF2-40B4-BE49-F238E27FC236}">
                <a16:creationId xmlns:a16="http://schemas.microsoft.com/office/drawing/2014/main" id="{C5D4F5D4-F8A8-4723-AB4A-E68CE2BE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659" y="2076421"/>
            <a:ext cx="25074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dirty="0">
                <a:latin typeface="Helvetica" panose="020B0604020202020204" pitchFamily="34" charset="0"/>
                <a:ea typeface="宋体" panose="02010600030101010101" pitchFamily="2" charset="-122"/>
              </a:rPr>
              <a:t>跳转目标（语句块）</a:t>
            </a:r>
            <a:endParaRPr kumimoji="0" lang="en-US" altLang="zh-CN" dirty="0"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dirty="0">
                <a:latin typeface="Helvetica" panose="020B0604020202020204" pitchFamily="34" charset="0"/>
                <a:ea typeface="宋体" panose="02010600030101010101" pitchFamily="2" charset="-122"/>
              </a:rPr>
              <a:t>Jump Targets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84C25F-BA6F-4A09-8554-A3E28D5EEFDC}"/>
              </a:ext>
            </a:extLst>
          </p:cNvPr>
          <p:cNvSpPr/>
          <p:nvPr/>
        </p:nvSpPr>
        <p:spPr>
          <a:xfrm>
            <a:off x="1295224" y="2357109"/>
            <a:ext cx="3140999" cy="281851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 wrap="square" lIns="144000" tIns="36000" rIns="144000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switch(x) {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  case val_0:</a:t>
            </a:r>
          </a:p>
          <a:p>
            <a:pPr lvl="1"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Block 0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  case val_1:</a:t>
            </a:r>
          </a:p>
          <a:p>
            <a:pPr lvl="1"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Block 1</a:t>
            </a:r>
          </a:p>
          <a:p>
            <a:pPr lvl="1"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......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  case val_n-1: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	Block n-1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524840AE-A990-4BA5-A64B-FFDF564C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17" y="1756038"/>
            <a:ext cx="209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800" dirty="0">
                <a:latin typeface="Helvetica" panose="020B0604020202020204" pitchFamily="34" charset="0"/>
                <a:ea typeface="宋体" panose="02010600030101010101" pitchFamily="2" charset="-122"/>
              </a:rPr>
              <a:t>Switch</a:t>
            </a:r>
            <a:r>
              <a:rPr kumimoji="0" lang="zh-CN" altLang="en-US" sz="1800" dirty="0">
                <a:latin typeface="Helvetica" panose="020B0604020202020204" pitchFamily="34" charset="0"/>
                <a:ea typeface="宋体" panose="02010600030101010101" pitchFamily="2" charset="-122"/>
              </a:rPr>
              <a:t>的一般形式</a:t>
            </a:r>
            <a:endParaRPr kumimoji="0" lang="en-US" altLang="zh-CN" sz="1800" dirty="0"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800" dirty="0">
                <a:latin typeface="Helvetica" panose="020B0604020202020204" pitchFamily="34" charset="0"/>
                <a:ea typeface="宋体" panose="02010600030101010101" pitchFamily="2" charset="-122"/>
              </a:rPr>
              <a:t>Switch Form</a:t>
            </a:r>
          </a:p>
        </p:txBody>
      </p:sp>
    </p:spTree>
    <p:extLst>
      <p:ext uri="{BB962C8B-B14F-4D97-AF65-F5344CB8AC3E}">
        <p14:creationId xmlns:p14="http://schemas.microsoft.com/office/powerpoint/2010/main" val="1277282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分析跳转表 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sz="2200" b="0" dirty="0"/>
              <a:t>Understanding Jump Table 1</a:t>
            </a:r>
            <a:endParaRPr lang="zh-CN" altLang="en-US" b="0" dirty="0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CDACF54B-A927-4BD5-B68B-030CB25E3613}"/>
              </a:ext>
            </a:extLst>
          </p:cNvPr>
          <p:cNvSpPr>
            <a:spLocks/>
          </p:cNvSpPr>
          <p:nvPr/>
        </p:nvSpPr>
        <p:spPr bwMode="auto">
          <a:xfrm>
            <a:off x="1148819" y="194877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1E2B5AB2-76D6-4CC7-AA10-4A9D7052D56F}"/>
              </a:ext>
            </a:extLst>
          </p:cNvPr>
          <p:cNvSpPr>
            <a:spLocks/>
          </p:cNvSpPr>
          <p:nvPr/>
        </p:nvSpPr>
        <p:spPr bwMode="auto">
          <a:xfrm>
            <a:off x="1148819" y="4255409"/>
            <a:ext cx="6023402" cy="212724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>
              <a:lnSpc>
                <a:spcPct val="125000"/>
              </a:lnSpc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setup:</a:t>
            </a:r>
          </a:p>
          <a:p>
            <a:pPr>
              <a:lnSpc>
                <a:spcPct val="125000"/>
              </a:lnSpc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cmpq    $6, %rdi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x:6</a:t>
            </a:r>
          </a:p>
          <a:p>
            <a:pPr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#</a:t>
            </a:r>
            <a:r>
              <a:rPr lang="cs-CZ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Use default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goto *JTab[x]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39" name="Straight Arrow Connector 19">
            <a:extLst>
              <a:ext uri="{FF2B5EF4-FFF2-40B4-BE49-F238E27FC236}">
                <a16:creationId xmlns:a16="http://schemas.microsoft.com/office/drawing/2014/main" id="{F5F727DD-E257-4317-9457-49020FFEE65D}"/>
              </a:ext>
            </a:extLst>
          </p:cNvPr>
          <p:cNvCxnSpPr>
            <a:cxnSpLocks/>
            <a:stCxn id="40" idx="1"/>
          </p:cNvCxnSpPr>
          <p:nvPr/>
        </p:nvCxnSpPr>
        <p:spPr bwMode="auto">
          <a:xfrm flipH="1">
            <a:off x="5554375" y="5132787"/>
            <a:ext cx="318458" cy="584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21">
            <a:extLst>
              <a:ext uri="{FF2B5EF4-FFF2-40B4-BE49-F238E27FC236}">
                <a16:creationId xmlns:a16="http://schemas.microsoft.com/office/drawing/2014/main" id="{D88E3947-1973-42BA-AC9C-8BB7C1B298F7}"/>
              </a:ext>
            </a:extLst>
          </p:cNvPr>
          <p:cNvSpPr txBox="1"/>
          <p:nvPr/>
        </p:nvSpPr>
        <p:spPr>
          <a:xfrm>
            <a:off x="5872833" y="4671122"/>
            <a:ext cx="237535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j-lt"/>
              </a:rPr>
              <a:t>默认值的范围是多少？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What range of values takes default?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0762981D-DAF3-4F84-A69C-E2A2F939962D}"/>
              </a:ext>
            </a:extLst>
          </p:cNvPr>
          <p:cNvSpPr txBox="1"/>
          <p:nvPr/>
        </p:nvSpPr>
        <p:spPr>
          <a:xfrm>
            <a:off x="8625403" y="4568299"/>
            <a:ext cx="2926518" cy="13234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</a:rPr>
              <a:t>注意：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</a:rPr>
              <a:t>w 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</a:rPr>
              <a:t>并没有在</a:t>
            </a:r>
            <a:r>
              <a:rPr lang="en-US" altLang="zh-CN" sz="2000" dirty="0">
                <a:solidFill>
                  <a:srgbClr val="C00000"/>
                </a:solidFill>
                <a:latin typeface="Calibri" pitchFamily="34" charset="0"/>
              </a:rPr>
              <a:t>switch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</a:rPr>
              <a:t>开始前初始化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w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28CFD7FD-3E18-42B6-AD1D-088FF4F1F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0381" y="2029988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72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分析跳转表 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sz="2200" b="0" dirty="0"/>
              <a:t>Understanding Jump Table 2</a:t>
            </a:r>
            <a:endParaRPr lang="zh-CN" altLang="en-US" sz="2200" b="0" dirty="0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CDACF54B-A927-4BD5-B68B-030CB25E3613}"/>
              </a:ext>
            </a:extLst>
          </p:cNvPr>
          <p:cNvSpPr>
            <a:spLocks/>
          </p:cNvSpPr>
          <p:nvPr/>
        </p:nvSpPr>
        <p:spPr bwMode="auto">
          <a:xfrm>
            <a:off x="1193270" y="1870589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1E2B5AB2-76D6-4CC7-AA10-4A9D7052D56F}"/>
              </a:ext>
            </a:extLst>
          </p:cNvPr>
          <p:cNvSpPr>
            <a:spLocks/>
          </p:cNvSpPr>
          <p:nvPr/>
        </p:nvSpPr>
        <p:spPr bwMode="auto">
          <a:xfrm>
            <a:off x="2351086" y="4207045"/>
            <a:ext cx="6023402" cy="212724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>
              <a:lnSpc>
                <a:spcPct val="125000"/>
              </a:lnSpc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setup</a:t>
            </a:r>
            <a:r>
              <a:rPr lang="zh-CN" alt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：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lnSpc>
                <a:spcPct val="125000"/>
              </a:lnSpc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cmpq    $6, %rdi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x:6</a:t>
            </a:r>
          </a:p>
          <a:p>
            <a:pPr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#</a:t>
            </a:r>
            <a:r>
              <a:rPr lang="cs-CZ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Use default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lnSpc>
                <a:spcPct val="125000"/>
              </a:lnSpc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goto *JTab[x]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33C119A-FA2D-47BC-B7EA-B6BCC1F2389D}"/>
              </a:ext>
            </a:extLst>
          </p:cNvPr>
          <p:cNvSpPr>
            <a:spLocks/>
          </p:cNvSpPr>
          <p:nvPr/>
        </p:nvSpPr>
        <p:spPr bwMode="auto">
          <a:xfrm>
            <a:off x="8134881" y="2362209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A26A74FA-D5AB-474B-9DE7-7927716DD6C4}"/>
              </a:ext>
            </a:extLst>
          </p:cNvPr>
          <p:cNvSpPr>
            <a:spLocks/>
          </p:cNvSpPr>
          <p:nvPr/>
        </p:nvSpPr>
        <p:spPr bwMode="auto">
          <a:xfrm>
            <a:off x="8211081" y="2743209"/>
            <a:ext cx="2832100" cy="2539157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>
            <a:spAutoFit/>
          </a:bodyPr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600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600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747235-C891-4224-8004-B520653F6A64}"/>
              </a:ext>
            </a:extLst>
          </p:cNvPr>
          <p:cNvSpPr>
            <a:spLocks/>
          </p:cNvSpPr>
          <p:nvPr/>
        </p:nvSpPr>
        <p:spPr bwMode="auto">
          <a:xfrm>
            <a:off x="451351" y="5756239"/>
            <a:ext cx="1622028" cy="630942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间接跳转</a:t>
            </a:r>
            <a:endParaRPr lang="en-US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jump</a:t>
            </a:r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35719DDD-A0FC-4643-B11C-3EC45620929B}"/>
              </a:ext>
            </a:extLst>
          </p:cNvPr>
          <p:cNvSpPr>
            <a:spLocks/>
          </p:cNvSpPr>
          <p:nvPr/>
        </p:nvSpPr>
        <p:spPr bwMode="auto">
          <a:xfrm>
            <a:off x="2073379" y="5983113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6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3490" y="1268713"/>
            <a:ext cx="4964430" cy="509588"/>
          </a:xfrm>
        </p:spPr>
        <p:txBody>
          <a:bodyPr>
            <a:noAutofit/>
          </a:bodyPr>
          <a:lstStyle/>
          <a:p>
            <a:pPr algn="ctr"/>
            <a:r>
              <a:rPr lang="en-US" altLang="zh-CN" sz="2500" b="1" dirty="0">
                <a:latin typeface="+mn-ea"/>
                <a:ea typeface="+mn-ea"/>
              </a:rPr>
              <a:t>Setup</a:t>
            </a:r>
            <a:r>
              <a:rPr lang="zh-CN" altLang="en-US" sz="2500" b="1" dirty="0">
                <a:latin typeface="+mn-ea"/>
                <a:ea typeface="+mn-ea"/>
              </a:rPr>
              <a:t>部分汇编语句说明</a:t>
            </a:r>
            <a:br>
              <a:rPr lang="zh-CN" altLang="en-US" sz="2500" b="1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Reading Condition Codes</a:t>
            </a:r>
            <a:endParaRPr lang="zh-CN" altLang="en-US" sz="2500" dirty="0">
              <a:latin typeface="+mn-ea"/>
              <a:ea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EC6FA9-C2EF-47D1-A559-181DCB342C42}"/>
              </a:ext>
            </a:extLst>
          </p:cNvPr>
          <p:cNvCxnSpPr/>
          <p:nvPr/>
        </p:nvCxnSpPr>
        <p:spPr>
          <a:xfrm>
            <a:off x="1407279" y="1784345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893AB671-EFDD-4753-A561-9C3ECD2F588F}"/>
              </a:ext>
            </a:extLst>
          </p:cNvPr>
          <p:cNvSpPr txBox="1">
            <a:spLocks/>
          </p:cNvSpPr>
          <p:nvPr/>
        </p:nvSpPr>
        <p:spPr>
          <a:xfrm>
            <a:off x="6371709" y="76201"/>
            <a:ext cx="5582166" cy="630554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rtlCol="0">
            <a:normAutofit fontScale="92500"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跳转表结构</a:t>
            </a:r>
          </a:p>
          <a:p>
            <a:pPr marL="230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Jump Table Structure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基地址是 </a:t>
            </a:r>
            <a:r>
              <a:rPr lang="en-US" altLang="zh-CN" sz="1600" dirty="0"/>
              <a:t>.L4</a:t>
            </a: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Base address at .L4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每个跳转目标需要</a:t>
            </a:r>
            <a:r>
              <a:rPr lang="en-US" altLang="zh-CN" sz="1600" dirty="0"/>
              <a:t>8</a:t>
            </a:r>
            <a:r>
              <a:rPr lang="zh-CN" altLang="en-US" sz="1600" dirty="0"/>
              <a:t>个字节（指向目标语句块的地址）</a:t>
            </a: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Each target requires 8 bytes</a:t>
            </a:r>
          </a:p>
          <a:p>
            <a:pPr marL="166688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b="1" dirty="0">
                <a:solidFill>
                  <a:srgbClr val="C00000"/>
                </a:solidFill>
              </a:rPr>
              <a:t>直接跳转</a:t>
            </a:r>
            <a:r>
              <a:rPr lang="zh-CN" altLang="en-US" sz="1600" dirty="0"/>
              <a:t>：</a:t>
            </a:r>
            <a:r>
              <a:rPr lang="zh-CN" alt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altLang="zh-CN" sz="1600" dirty="0"/>
          </a:p>
          <a:p>
            <a:pPr marL="172800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b="1" dirty="0">
                <a:solidFill>
                  <a:srgbClr val="C00000"/>
                </a:solidFill>
              </a:rPr>
              <a:t> Direct</a:t>
            </a:r>
            <a:r>
              <a:rPr lang="en-US" altLang="zh-CN" sz="1600" dirty="0"/>
              <a:t>:       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.L8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直接跳转至</a:t>
            </a:r>
            <a:r>
              <a:rPr lang="en-US" altLang="zh-CN" sz="1600" dirty="0"/>
              <a:t>.L8</a:t>
            </a:r>
            <a:r>
              <a:rPr lang="zh-CN" altLang="en-US" sz="1600" dirty="0"/>
              <a:t>标签所指向地址的指令</a:t>
            </a: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Jump target is denoted by label .L8</a:t>
            </a:r>
          </a:p>
          <a:p>
            <a:pPr marL="166688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b="1" dirty="0">
                <a:solidFill>
                  <a:srgbClr val="C00000"/>
                </a:solidFill>
              </a:rPr>
              <a:t>间接跳转</a:t>
            </a:r>
            <a:r>
              <a:rPr lang="zh-CN" altLang="en-US" sz="1600" dirty="0"/>
              <a:t>：</a:t>
            </a:r>
            <a:r>
              <a:rPr lang="zh-CN" alt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altLang="zh-CN" sz="1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172800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b="1" dirty="0">
                <a:solidFill>
                  <a:srgbClr val="C00000"/>
                </a:solidFill>
              </a:rPr>
              <a:t> Indirect</a:t>
            </a:r>
            <a:r>
              <a:rPr lang="en-US" altLang="zh-CN" sz="1600" dirty="0"/>
              <a:t>:      </a:t>
            </a:r>
            <a:r>
              <a:rPr lang="en-US" altLang="zh-CN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altLang="zh-CN" sz="1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跳转表起始地址</a:t>
            </a:r>
            <a:r>
              <a:rPr lang="en-US" altLang="zh-CN" sz="1600" dirty="0"/>
              <a:t>.L4</a:t>
            </a: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Start of jump table: .L4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缩放因子必须是</a:t>
            </a:r>
            <a:r>
              <a:rPr lang="en-US" altLang="zh-CN" sz="1600" dirty="0"/>
              <a:t>8</a:t>
            </a:r>
            <a:r>
              <a:rPr lang="zh-CN" altLang="en-US" sz="1600" dirty="0"/>
              <a:t>的整倍数（每个地址是</a:t>
            </a:r>
            <a:r>
              <a:rPr lang="en-US" altLang="zh-CN" sz="1600" dirty="0"/>
              <a:t>8</a:t>
            </a:r>
            <a:r>
              <a:rPr lang="zh-CN" altLang="en-US" sz="1600" dirty="0"/>
              <a:t>个字节）</a:t>
            </a: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Must scale by factor of 8 (addresses are 8 bytes)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从地址 </a:t>
            </a:r>
            <a:r>
              <a:rPr lang="en-US" altLang="zh-CN" sz="1600" dirty="0">
                <a:sym typeface="Courier New Bold" charset="0"/>
              </a:rPr>
              <a:t>.L4 + x*8 </a:t>
            </a:r>
            <a:r>
              <a:rPr lang="zh-CN" altLang="en-US" sz="1600" dirty="0">
                <a:sym typeface="Courier New Bold" charset="0"/>
              </a:rPr>
              <a:t>处获得跳转目标的位置</a:t>
            </a:r>
            <a:endParaRPr lang="en-US" altLang="zh-CN" sz="1600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Fetch target from effective Address </a:t>
            </a:r>
            <a:r>
              <a:rPr lang="en-US" altLang="zh-CN" sz="16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.L4 + x*8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1087650" lvl="2" indent="-23040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>
                <a:sym typeface="Calibri Bold" charset="0"/>
              </a:rPr>
              <a:t>仅限于</a:t>
            </a:r>
            <a:r>
              <a:rPr lang="zh-CN" altLang="en-US" sz="1400" dirty="0"/>
              <a:t> </a:t>
            </a:r>
            <a:r>
              <a:rPr lang="en-US" altLang="zh-CN" sz="1400" dirty="0"/>
              <a:t>0 ≤ </a:t>
            </a:r>
            <a:r>
              <a:rPr lang="en-US" altLang="zh-CN" sz="1400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x</a:t>
            </a:r>
            <a:r>
              <a:rPr lang="en-US" altLang="zh-CN" sz="1400" dirty="0"/>
              <a:t> ≤ 6</a:t>
            </a:r>
            <a:r>
              <a:rPr lang="zh-CN" altLang="en-US" sz="1400" dirty="0"/>
              <a:t>的情况</a:t>
            </a:r>
            <a:endParaRPr lang="zh-CN" altLang="en-US" sz="1600" dirty="0">
              <a:sym typeface="Calibri Bold" charset="0"/>
            </a:endParaRP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>
                <a:sym typeface="Courier New Bold" charset="0"/>
              </a:rPr>
              <a:t>Only for  0 ≤ x ≤ 6</a:t>
            </a:r>
            <a:endParaRPr lang="en-US" sz="16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C0CB85D-519D-4D74-B7A1-D2CF896E3C2F}"/>
              </a:ext>
            </a:extLst>
          </p:cNvPr>
          <p:cNvSpPr>
            <a:spLocks/>
          </p:cNvSpPr>
          <p:nvPr/>
        </p:nvSpPr>
        <p:spPr bwMode="auto">
          <a:xfrm>
            <a:off x="2246466" y="2128725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817F354-F49A-4AF6-9EDD-3F73EEF27C98}"/>
              </a:ext>
            </a:extLst>
          </p:cNvPr>
          <p:cNvSpPr>
            <a:spLocks/>
          </p:cNvSpPr>
          <p:nvPr/>
        </p:nvSpPr>
        <p:spPr bwMode="auto">
          <a:xfrm>
            <a:off x="2246466" y="2601189"/>
            <a:ext cx="3189402" cy="2988098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21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分析跳转表 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sz="2200" b="0" dirty="0"/>
              <a:t>Understanding Jump Table 3</a:t>
            </a:r>
            <a:endParaRPr lang="zh-CN" altLang="en-US" b="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08E7506-F1A4-4EB4-A853-26DD569390F9}"/>
              </a:ext>
            </a:extLst>
          </p:cNvPr>
          <p:cNvSpPr>
            <a:spLocks/>
          </p:cNvSpPr>
          <p:nvPr/>
        </p:nvSpPr>
        <p:spPr bwMode="auto">
          <a:xfrm>
            <a:off x="2233662" y="2444255"/>
            <a:ext cx="3355942" cy="2988098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5AD6F1C-5F23-48B7-9DA2-5248B41EA52A}"/>
              </a:ext>
            </a:extLst>
          </p:cNvPr>
          <p:cNvSpPr>
            <a:spLocks/>
          </p:cNvSpPr>
          <p:nvPr/>
        </p:nvSpPr>
        <p:spPr bwMode="auto">
          <a:xfrm>
            <a:off x="2233662" y="193708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11C4AA2-1350-4A4E-86DB-44B3399430E6}"/>
              </a:ext>
            </a:extLst>
          </p:cNvPr>
          <p:cNvSpPr>
            <a:spLocks/>
          </p:cNvSpPr>
          <p:nvPr/>
        </p:nvSpPr>
        <p:spPr bwMode="auto">
          <a:xfrm>
            <a:off x="6884938" y="1976079"/>
            <a:ext cx="4432300" cy="424702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ED104CF8-D4CB-43F3-BEAD-D62B5B306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298" y="3579561"/>
            <a:ext cx="2208831" cy="197896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D9A87C5A-B015-4832-A187-959C933587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127298" y="2444254"/>
            <a:ext cx="2178377" cy="1328946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1B256C28-99A5-44E3-838F-961941602E7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127298" y="3162300"/>
            <a:ext cx="2219946" cy="87760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CCE90C22-A8E3-429C-B355-65C063CF8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597" y="3899373"/>
            <a:ext cx="2232647" cy="423618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5D941209-576C-4AC8-90D1-66FACE26C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596" y="4630997"/>
            <a:ext cx="2221533" cy="92752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7B014DD2-75AE-400A-B3C3-6C5A18F4D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5710" y="4630996"/>
            <a:ext cx="2232646" cy="23620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5E674D26-CCB9-4A37-A0FC-CABDE386F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5710" y="4867201"/>
            <a:ext cx="2221534" cy="30602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代码块（</a:t>
            </a:r>
            <a:r>
              <a:rPr lang="en-US" altLang="zh-CN" dirty="0"/>
              <a:t>x==1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sz="2200" b="0" dirty="0"/>
              <a:t>Code Blocks (x == 1)</a:t>
            </a:r>
            <a:endParaRPr lang="zh-CN" altLang="en-US" b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1FC8FD-394D-48DA-8431-A6DDB5838D6B}"/>
              </a:ext>
            </a:extLst>
          </p:cNvPr>
          <p:cNvSpPr>
            <a:spLocks/>
          </p:cNvSpPr>
          <p:nvPr/>
        </p:nvSpPr>
        <p:spPr bwMode="auto">
          <a:xfrm>
            <a:off x="6096000" y="2561795"/>
            <a:ext cx="4737100" cy="1326105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DC89A2-CB17-40A9-B7A0-D7A1354D2E43}"/>
              </a:ext>
            </a:extLst>
          </p:cNvPr>
          <p:cNvSpPr>
            <a:spLocks/>
          </p:cNvSpPr>
          <p:nvPr/>
        </p:nvSpPr>
        <p:spPr bwMode="auto">
          <a:xfrm>
            <a:off x="2133600" y="2281280"/>
            <a:ext cx="3448050" cy="188010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switch(x)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w = y*z;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break;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EC1D21A-239B-4A80-A1D8-3A88FD82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94447"/>
              </p:ext>
            </p:extLst>
          </p:nvPr>
        </p:nvGraphicFramePr>
        <p:xfrm>
          <a:off x="4506607" y="4334305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7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 codes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555" y="2067410"/>
            <a:ext cx="3647954" cy="4175127"/>
          </a:xfrm>
        </p:spPr>
        <p:txBody>
          <a:bodyPr numCol="1"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位寄存器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Single bit registers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dirty="0">
              <a:latin typeface="Consolas" panose="020B0609020204030204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endParaRPr lang="en-US" altLang="zh-CN" dirty="0">
              <a:latin typeface="Consolas" panose="020B0609020204030204" pitchFamily="49" charset="0"/>
            </a:endParaRPr>
          </a:p>
          <a:p>
            <a:pPr marL="630450" lvl="1" indent="-230400">
              <a:tabLst>
                <a:tab pos="2349500" algn="l"/>
                <a:tab pos="4114800" algn="l"/>
              </a:tabLst>
            </a:pPr>
            <a:endParaRPr lang="en-US" altLang="zh-CN" sz="19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条件码（隐式设置）</a:t>
            </a:r>
            <a:br>
              <a:rPr lang="en-US" altLang="zh-CN" dirty="0"/>
            </a:br>
            <a:r>
              <a:rPr lang="en-US" altLang="zh-CN" sz="2200" b="0" dirty="0"/>
              <a:t>Condition Codes (Implicit Setting)</a:t>
            </a:r>
            <a:endParaRPr lang="zh-CN" altLang="en-US" b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2413A8-ADE7-488B-96E0-166CB7E3F0C1}"/>
              </a:ext>
            </a:extLst>
          </p:cNvPr>
          <p:cNvSpPr/>
          <p:nvPr/>
        </p:nvSpPr>
        <p:spPr>
          <a:xfrm>
            <a:off x="714615" y="3086564"/>
            <a:ext cx="3346665" cy="2763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lvl="1" indent="0">
              <a:lnSpc>
                <a:spcPct val="125000"/>
              </a:lnSpc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16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    </a:t>
            </a:r>
            <a:r>
              <a:rPr lang="en-US" altLang="zh-CN" sz="1600" dirty="0"/>
              <a:t> Carry Flag (for unsigned) </a:t>
            </a:r>
          </a:p>
          <a:p>
            <a:pPr marL="317500" lvl="1" indent="0">
              <a:lnSpc>
                <a:spcPct val="125000"/>
              </a:lnSpc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1600" dirty="0"/>
              <a:t>         </a:t>
            </a:r>
            <a:r>
              <a:rPr lang="zh-CN" altLang="en-US" sz="1600" dirty="0"/>
              <a:t>进位标志（无符号数）</a:t>
            </a:r>
            <a:endParaRPr lang="en-US" altLang="zh-CN" sz="1600" dirty="0"/>
          </a:p>
          <a:p>
            <a:pPr marL="317500" lvl="1">
              <a:lnSpc>
                <a:spcPct val="125000"/>
              </a:lnSpc>
              <a:spcBef>
                <a:spcPts val="6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16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altLang="zh-CN" sz="1600" dirty="0"/>
              <a:t>      Sign Flag (for signed)</a:t>
            </a:r>
          </a:p>
          <a:p>
            <a:pPr marL="317500" lvl="1" indent="0">
              <a:lnSpc>
                <a:spcPct val="125000"/>
              </a:lnSpc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1600" dirty="0"/>
              <a:t>     </a:t>
            </a:r>
            <a:r>
              <a:rPr lang="en-US" altLang="zh-CN" sz="1600" dirty="0"/>
              <a:t>    </a:t>
            </a:r>
            <a:r>
              <a:rPr lang="zh-CN" altLang="en-US" sz="1600" dirty="0"/>
              <a:t>符号标志（有符号数）</a:t>
            </a:r>
            <a:endParaRPr lang="en-US" altLang="zh-CN" sz="1600" dirty="0"/>
          </a:p>
          <a:p>
            <a:pPr marL="317500" lvl="1" indent="0">
              <a:lnSpc>
                <a:spcPct val="125000"/>
              </a:lnSpc>
              <a:spcBef>
                <a:spcPts val="6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16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      </a:t>
            </a:r>
            <a:r>
              <a:rPr lang="en-US" altLang="zh-CN" sz="1600" dirty="0"/>
              <a:t>Zero Flag</a:t>
            </a:r>
          </a:p>
          <a:p>
            <a:pPr marL="317500" lvl="1" indent="0">
              <a:lnSpc>
                <a:spcPct val="125000"/>
              </a:lnSpc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1600" dirty="0"/>
              <a:t>         </a:t>
            </a:r>
            <a:r>
              <a:rPr lang="zh-CN" altLang="en-US" sz="1600" dirty="0"/>
              <a:t>零标志</a:t>
            </a:r>
            <a:endParaRPr lang="en-US" altLang="zh-CN" sz="1600" dirty="0"/>
          </a:p>
          <a:p>
            <a:pPr marL="317500" lvl="1" indent="0">
              <a:lnSpc>
                <a:spcPct val="125000"/>
              </a:lnSpc>
              <a:spcBef>
                <a:spcPts val="6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16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altLang="zh-CN" sz="1600" dirty="0"/>
              <a:t>     Overflow Flag (for signed)</a:t>
            </a:r>
          </a:p>
          <a:p>
            <a:pPr marL="317500" lvl="1" indent="0">
              <a:lnSpc>
                <a:spcPct val="125000"/>
              </a:lnSpc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1600" dirty="0"/>
              <a:t>         溢出标志（有符号数）</a:t>
            </a:r>
            <a:endParaRPr lang="en-US" altLang="zh-CN" sz="1600" dirty="0"/>
          </a:p>
        </p:txBody>
      </p:sp>
      <p:sp>
        <p:nvSpPr>
          <p:cNvPr id="35" name="文本占位符 5">
            <a:extLst>
              <a:ext uri="{FF2B5EF4-FFF2-40B4-BE49-F238E27FC236}">
                <a16:creationId xmlns:a16="http://schemas.microsoft.com/office/drawing/2014/main" id="{B8A11B7B-3877-44DF-8456-ADDAFC2C3072}"/>
              </a:ext>
            </a:extLst>
          </p:cNvPr>
          <p:cNvSpPr txBox="1">
            <a:spLocks/>
          </p:cNvSpPr>
          <p:nvPr/>
        </p:nvSpPr>
        <p:spPr>
          <a:xfrm>
            <a:off x="4470274" y="2056768"/>
            <a:ext cx="7007111" cy="418576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numCol="1" rtlCol="0">
            <a:normAutofit fontScale="850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b="1" dirty="0">
                <a:latin typeface="Consolas" panose="020B0609020204030204" pitchFamily="49" charset="0"/>
              </a:rPr>
              <a:t>通过算术运算可以隐式设置条件码</a:t>
            </a:r>
            <a:r>
              <a:rPr lang="zh-CN" altLang="en-US" dirty="0">
                <a:latin typeface="Consolas" panose="020B0609020204030204" pitchFamily="49" charset="0"/>
              </a:rPr>
              <a:t>（可以把它看做是运算的副作用）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Implicitly set (think of it as side effect) by arithmetic operations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例如：  </a:t>
            </a:r>
            <a:r>
              <a:rPr lang="fr-FR" altLang="zh-CN" dirty="0">
                <a:latin typeface="Consolas" panose="020B0609020204030204" pitchFamily="49" charset="0"/>
              </a:rPr>
              <a:t>addq Src,Dest </a:t>
            </a:r>
            <a:r>
              <a:rPr lang="fr-FR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fr-FR" altLang="zh-CN" dirty="0">
                <a:latin typeface="Consolas" panose="020B0609020204030204" pitchFamily="49" charset="0"/>
              </a:rPr>
              <a:t> t = a+b</a:t>
            </a: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  <a:tab pos="4114800" algn="l"/>
              </a:tabLst>
            </a:pPr>
            <a:r>
              <a:rPr lang="fr-FR" altLang="zh-CN" dirty="0"/>
              <a:t>Example:</a:t>
            </a:r>
            <a:r>
              <a:rPr lang="fr-FR" altLang="zh-CN" dirty="0">
                <a:latin typeface="Consolas" panose="020B0609020204030204" pitchFamily="49" charset="0"/>
              </a:rPr>
              <a:t> addq Src,Dest </a:t>
            </a:r>
            <a:r>
              <a:rPr lang="fr-FR" altLang="zh-CN" sz="2100" dirty="0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fr-FR" altLang="zh-CN" dirty="0">
                <a:latin typeface="Consolas" panose="020B0609020204030204" pitchFamily="49" charset="0"/>
              </a:rPr>
              <a:t> t = a+b</a:t>
            </a:r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</a:rPr>
              <a:t>CF </a:t>
            </a:r>
            <a:r>
              <a:rPr lang="zh-CN" altLang="en-US" dirty="0"/>
              <a:t>被置位，如果运算时出现了超出最高位的进位（无符号数运算溢出）</a:t>
            </a:r>
            <a:endParaRPr lang="en-US" altLang="zh-CN" dirty="0"/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CF</a:t>
            </a:r>
            <a:r>
              <a:rPr lang="en-US" altLang="zh-CN" sz="1700" dirty="0">
                <a:sym typeface="Calibri Bold" charset="0"/>
              </a:rPr>
              <a:t> set</a:t>
            </a:r>
            <a:r>
              <a:rPr lang="en-US" altLang="zh-CN" sz="1700" dirty="0"/>
              <a:t> if carry out from most significant bit (unsigned overflow)</a:t>
            </a:r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ZF </a:t>
            </a:r>
            <a:r>
              <a:rPr lang="zh-CN" altLang="en-US" dirty="0">
                <a:sym typeface="Calibri Bold" charset="0"/>
              </a:rPr>
              <a:t>被置位，如果 </a:t>
            </a:r>
            <a:r>
              <a:rPr lang="en-US" altLang="zh-CN" dirty="0">
                <a:sym typeface="Calibri Bold" charset="0"/>
              </a:rPr>
              <a:t>t == 0</a:t>
            </a: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ZF</a:t>
            </a:r>
            <a:r>
              <a:rPr lang="en-US" altLang="zh-CN" sz="1700" dirty="0">
                <a:sym typeface="Calibri Bold" charset="0"/>
              </a:rPr>
              <a:t> set</a:t>
            </a:r>
            <a:r>
              <a:rPr lang="en-US" altLang="zh-CN" sz="1700" dirty="0"/>
              <a:t> if </a:t>
            </a:r>
            <a:r>
              <a:rPr lang="en-US" altLang="zh-CN" sz="1700" dirty="0">
                <a:sym typeface="Courier New Bold" charset="0"/>
              </a:rPr>
              <a:t>t == 0</a:t>
            </a:r>
            <a:endParaRPr lang="en-US" altLang="zh-CN" sz="1700" dirty="0"/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SF </a:t>
            </a:r>
            <a:r>
              <a:rPr lang="zh-CN" altLang="en-US" dirty="0">
                <a:sym typeface="Calibri Bold" charset="0"/>
              </a:rPr>
              <a:t>被置位，如果 </a:t>
            </a:r>
            <a:r>
              <a:rPr lang="en-US" altLang="zh-CN" dirty="0">
                <a:sym typeface="Calibri Bold" charset="0"/>
              </a:rPr>
              <a:t>t&lt;0 </a:t>
            </a:r>
            <a:r>
              <a:rPr lang="zh-CN" altLang="en-US" dirty="0">
                <a:sym typeface="Calibri Bold" charset="0"/>
              </a:rPr>
              <a:t>（看做是有符号数）</a:t>
            </a:r>
            <a:endParaRPr lang="en-US" altLang="zh-CN" dirty="0">
              <a:sym typeface="Calibri Bold" charset="0"/>
            </a:endParaRP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SF </a:t>
            </a:r>
            <a:r>
              <a:rPr lang="en-US" altLang="zh-CN" sz="1700" dirty="0">
                <a:sym typeface="Calibri Bold" charset="0"/>
              </a:rPr>
              <a:t>set</a:t>
            </a:r>
            <a:r>
              <a:rPr lang="en-US" altLang="zh-CN" sz="1700" dirty="0"/>
              <a:t> if </a:t>
            </a:r>
            <a:r>
              <a:rPr lang="en-US" altLang="zh-CN" sz="1700" dirty="0">
                <a:sym typeface="Courier New Bold" charset="0"/>
              </a:rPr>
              <a:t>t &lt; 0</a:t>
            </a:r>
            <a:r>
              <a:rPr lang="en-US" altLang="zh-CN" sz="1700" dirty="0"/>
              <a:t> (as signed)</a:t>
            </a:r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OF </a:t>
            </a:r>
            <a:r>
              <a:rPr lang="zh-CN" altLang="en-US" dirty="0">
                <a:sym typeface="Calibri Bold" charset="0"/>
              </a:rPr>
              <a:t>被置位，如果有符号数运算出现了溢出</a:t>
            </a:r>
            <a:endParaRPr lang="en-US" altLang="zh-CN" dirty="0">
              <a:sym typeface="Calibri Bold" charset="0"/>
            </a:endParaRP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OF</a:t>
            </a:r>
            <a:r>
              <a:rPr lang="en-US" altLang="zh-CN" sz="1700" dirty="0">
                <a:sym typeface="Calibri Bold" charset="0"/>
              </a:rPr>
              <a:t> set</a:t>
            </a:r>
            <a:r>
              <a:rPr lang="en-US" altLang="zh-CN" sz="1700" dirty="0"/>
              <a:t> if two’s-complement (signed) overflow</a:t>
            </a: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fr-FR" altLang="zh-CN" sz="1700" b="1" dirty="0"/>
              <a:t>(a&gt;0 &amp;&amp; b&gt;0 &amp;&amp; t&lt;0) || (a&lt;0 &amp;&amp; b&lt;0 &amp;&amp; t&gt;=0)</a:t>
            </a:r>
            <a:endParaRPr lang="en-US" altLang="zh-CN" sz="1700" b="1" dirty="0"/>
          </a:p>
          <a:p>
            <a:pPr marL="630450" lvl="1" indent="-230400">
              <a:tabLst>
                <a:tab pos="2349500" algn="l"/>
                <a:tab pos="4114800" algn="l"/>
              </a:tabLst>
            </a:pPr>
            <a:endParaRPr lang="en-US" altLang="zh-CN" sz="19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DA1DCA-B3DC-45F1-B905-98D4FF3C7CE3}"/>
              </a:ext>
            </a:extLst>
          </p:cNvPr>
          <p:cNvSpPr txBox="1"/>
          <p:nvPr/>
        </p:nvSpPr>
        <p:spPr>
          <a:xfrm>
            <a:off x="8785460" y="1266522"/>
            <a:ext cx="2691925" cy="5847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 Bold" charset="0"/>
                <a:sym typeface="Courier New Bold" charset="0"/>
              </a:rPr>
              <a:t>leaq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zh-CN" altLang="en-US" sz="1600" dirty="0">
                <a:solidFill>
                  <a:srgbClr val="C00000"/>
                </a:solidFill>
              </a:rPr>
              <a:t>指令不修改条件码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Not set by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cs typeface="Courier New Bold" charset="0"/>
                <a:sym typeface="Courier New Bold" charset="0"/>
              </a:rPr>
              <a:t>leaq</a:t>
            </a:r>
            <a:r>
              <a:rPr lang="en-US" altLang="zh-CN" sz="1600" dirty="0">
                <a:solidFill>
                  <a:srgbClr val="C00000"/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22820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处理落入另一个</a:t>
            </a:r>
            <a:r>
              <a:rPr lang="en-US" altLang="zh-CN" dirty="0"/>
              <a:t>case</a:t>
            </a:r>
            <a:r>
              <a:rPr lang="zh-CN" altLang="en-US" dirty="0"/>
              <a:t>的情况</a:t>
            </a:r>
            <a:br>
              <a:rPr lang="en-US" altLang="zh-CN" dirty="0"/>
            </a:br>
            <a:r>
              <a:rPr lang="en-US" altLang="zh-CN" sz="2200" b="0" dirty="0"/>
              <a:t>Handling Fall-Through</a:t>
            </a:r>
            <a:endParaRPr lang="zh-CN" altLang="en-US" b="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C9C5C1-B8FA-486D-B160-BCB39B24DA47}"/>
              </a:ext>
            </a:extLst>
          </p:cNvPr>
          <p:cNvSpPr>
            <a:spLocks/>
          </p:cNvSpPr>
          <p:nvPr/>
        </p:nvSpPr>
        <p:spPr bwMode="auto">
          <a:xfrm>
            <a:off x="2301875" y="2089252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1C0E41A-0D58-4134-B591-54F120D4FAF7}"/>
              </a:ext>
            </a:extLst>
          </p:cNvPr>
          <p:cNvSpPr>
            <a:spLocks/>
          </p:cNvSpPr>
          <p:nvPr/>
        </p:nvSpPr>
        <p:spPr bwMode="auto">
          <a:xfrm>
            <a:off x="8334375" y="4984852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C41EFE9-BAFF-456F-9EB0-E1EE784BCD9A}"/>
              </a:ext>
            </a:extLst>
          </p:cNvPr>
          <p:cNvSpPr>
            <a:spLocks/>
          </p:cNvSpPr>
          <p:nvPr/>
        </p:nvSpPr>
        <p:spPr bwMode="auto">
          <a:xfrm>
            <a:off x="6353175" y="2698852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D44CDF9-E33E-43DD-A2DA-C8F3365FFB10}"/>
              </a:ext>
            </a:extLst>
          </p:cNvPr>
          <p:cNvSpPr>
            <a:spLocks/>
          </p:cNvSpPr>
          <p:nvPr/>
        </p:nvSpPr>
        <p:spPr bwMode="auto">
          <a:xfrm>
            <a:off x="8334375" y="5746852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A4641BD7-049C-4C66-8926-28099D4E0CF7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3914775" y="3194152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C3EA8F79-F3E9-4244-A207-07400A82C9FB}"/>
              </a:ext>
            </a:extLst>
          </p:cNvPr>
          <p:cNvCxnSpPr>
            <a:endCxn id="12" idx="1"/>
          </p:cNvCxnSpPr>
          <p:nvPr/>
        </p:nvCxnSpPr>
        <p:spPr bwMode="auto">
          <a:xfrm>
            <a:off x="4067175" y="4299052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2">
            <a:extLst>
              <a:ext uri="{FF2B5EF4-FFF2-40B4-BE49-F238E27FC236}">
                <a16:creationId xmlns:a16="http://schemas.microsoft.com/office/drawing/2014/main" id="{B206236C-241F-4504-8422-CD3D12EB0A89}"/>
              </a:ext>
            </a:extLst>
          </p:cNvPr>
          <p:cNvCxnSpPr>
            <a:stCxn id="13" idx="2"/>
          </p:cNvCxnSpPr>
          <p:nvPr/>
        </p:nvCxnSpPr>
        <p:spPr bwMode="auto">
          <a:xfrm>
            <a:off x="7724775" y="3689452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7888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代码块（</a:t>
            </a:r>
            <a:r>
              <a:rPr lang="en-US" altLang="zh-CN" dirty="0"/>
              <a:t>x==2</a:t>
            </a:r>
            <a:r>
              <a:rPr lang="zh-CN" altLang="en-US" dirty="0"/>
              <a:t>，</a:t>
            </a:r>
            <a:r>
              <a:rPr lang="en-US" altLang="zh-CN" dirty="0"/>
              <a:t>x==3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sz="2200" b="0" dirty="0"/>
              <a:t>Code Blocks (x==2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x==3)</a:t>
            </a:r>
            <a:endParaRPr lang="zh-CN" altLang="en-US" b="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FF3C0D8-54C7-44D8-832A-9761567F2647}"/>
              </a:ext>
            </a:extLst>
          </p:cNvPr>
          <p:cNvSpPr>
            <a:spLocks/>
          </p:cNvSpPr>
          <p:nvPr/>
        </p:nvSpPr>
        <p:spPr bwMode="auto">
          <a:xfrm>
            <a:off x="4190804" y="2715777"/>
            <a:ext cx="5041900" cy="2988098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A745503-1750-4630-A796-190EA6D457A6}"/>
              </a:ext>
            </a:extLst>
          </p:cNvPr>
          <p:cNvSpPr>
            <a:spLocks/>
          </p:cNvSpPr>
          <p:nvPr/>
        </p:nvSpPr>
        <p:spPr bwMode="auto">
          <a:xfrm>
            <a:off x="229198" y="2529614"/>
            <a:ext cx="3670300" cy="354209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long w = 1;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. . .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759DB31-D22B-4D27-AEA3-6B482F28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44143"/>
              </p:ext>
            </p:extLst>
          </p:nvPr>
        </p:nvGraphicFramePr>
        <p:xfrm>
          <a:off x="9410700" y="3179131"/>
          <a:ext cx="264795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363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代码块（</a:t>
            </a:r>
            <a:r>
              <a:rPr lang="en-US" altLang="zh-CN" dirty="0"/>
              <a:t>x==5</a:t>
            </a:r>
            <a:r>
              <a:rPr lang="zh-CN" altLang="en-US" dirty="0"/>
              <a:t>，</a:t>
            </a:r>
            <a:r>
              <a:rPr lang="en-US" altLang="zh-CN" dirty="0"/>
              <a:t>x==6</a:t>
            </a:r>
            <a:r>
              <a:rPr lang="zh-CN" altLang="en-US" dirty="0"/>
              <a:t>，缺省）</a:t>
            </a:r>
            <a:br>
              <a:rPr lang="en-US" altLang="zh-CN" dirty="0"/>
            </a:br>
            <a:r>
              <a:rPr lang="en-US" altLang="zh-CN" sz="2200" b="0" dirty="0"/>
              <a:t>Code Blocks (x==5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x==6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default)</a:t>
            </a:r>
            <a:endParaRPr lang="zh-CN" altLang="en-US" sz="2200" b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780DE72-2BBA-459B-A90C-9E80106E45FE}"/>
              </a:ext>
            </a:extLst>
          </p:cNvPr>
          <p:cNvSpPr>
            <a:spLocks/>
          </p:cNvSpPr>
          <p:nvPr/>
        </p:nvSpPr>
        <p:spPr bwMode="auto">
          <a:xfrm>
            <a:off x="4364037" y="3042526"/>
            <a:ext cx="4010025" cy="2157102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E944537-D418-49E8-B654-712A151F396E}"/>
              </a:ext>
            </a:extLst>
          </p:cNvPr>
          <p:cNvSpPr>
            <a:spLocks/>
          </p:cNvSpPr>
          <p:nvPr/>
        </p:nvSpPr>
        <p:spPr bwMode="auto">
          <a:xfrm>
            <a:off x="261398" y="2765527"/>
            <a:ext cx="3898900" cy="2711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180000" tIns="108000" rIns="180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B98D33CB-3B4C-4499-8E6D-FCC786405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71712"/>
              </p:ext>
            </p:extLst>
          </p:nvPr>
        </p:nvGraphicFramePr>
        <p:xfrm>
          <a:off x="8577802" y="3168577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rsi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rax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99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没有从</a:t>
            </a:r>
            <a:r>
              <a:rPr lang="en-US" altLang="zh-CN" dirty="0"/>
              <a:t>0</a:t>
            </a:r>
            <a:r>
              <a:rPr lang="zh-CN" altLang="en-US" dirty="0"/>
              <a:t>处开始的情况</a:t>
            </a:r>
            <a:br>
              <a:rPr lang="en-US" altLang="zh-CN" dirty="0"/>
            </a:br>
            <a:r>
              <a:rPr lang="en-US" altLang="zh-CN" sz="2200" b="0" dirty="0"/>
              <a:t>Case does not Start From 0</a:t>
            </a:r>
            <a:endParaRPr lang="zh-CN" altLang="en-US" b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5E322B2-AF8F-4CB9-80C5-2E8BEC320D04}"/>
              </a:ext>
            </a:extLst>
          </p:cNvPr>
          <p:cNvSpPr>
            <a:spLocks/>
          </p:cNvSpPr>
          <p:nvPr/>
        </p:nvSpPr>
        <p:spPr bwMode="auto">
          <a:xfrm>
            <a:off x="570203" y="2053711"/>
            <a:ext cx="5112778" cy="401799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08000" tIns="39600" rIns="108000" bIns="38100" anchor="ctr" anchorCtr="0">
            <a:spAutoFit/>
          </a:bodyPr>
          <a:lstStyle/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void switch_eg_2 (long x) {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10000: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……</a:t>
            </a: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10002:</a:t>
            </a:r>
          </a:p>
          <a:p>
            <a:r>
              <a:rPr lang="en-US" altLang="zh-CN" sz="1600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……</a:t>
            </a:r>
            <a:endParaRPr lang="en-US" altLang="zh-CN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Arial Narrow Bold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case 10003:</a:t>
            </a:r>
          </a:p>
          <a:p>
            <a:r>
              <a:rPr lang="en-US" altLang="zh-CN" sz="1600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……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1000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5:</a:t>
            </a:r>
          </a:p>
          <a:p>
            <a:r>
              <a:rPr lang="en-US" altLang="zh-CN" sz="1600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……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1000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6:</a:t>
            </a:r>
          </a:p>
          <a:p>
            <a:r>
              <a:rPr lang="en-US" altLang="zh-CN" sz="1600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……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</a:t>
            </a:r>
            <a:r>
              <a:rPr lang="en-US" altLang="zh-CN" sz="1600" b="1" dirty="0">
                <a:latin typeface="Consolas" panose="020B0609020204030204" pitchFamily="49" charset="0"/>
                <a:ea typeface="Lucida Grande" charset="0"/>
                <a:cs typeface="Courier New" pitchFamily="49" charset="0"/>
                <a:sym typeface="Courier New Bold" charset="0"/>
              </a:rPr>
              <a:t>……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208A5B0-51F1-4C1B-8C7C-A9CD05804A7E}"/>
              </a:ext>
            </a:extLst>
          </p:cNvPr>
          <p:cNvSpPr>
            <a:spLocks/>
          </p:cNvSpPr>
          <p:nvPr/>
        </p:nvSpPr>
        <p:spPr bwMode="auto">
          <a:xfrm>
            <a:off x="5981700" y="2923073"/>
            <a:ext cx="5761611" cy="1627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>
              <a:lnSpc>
                <a:spcPct val="125000"/>
              </a:lnSpc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switch_eg_2:</a:t>
            </a:r>
          </a:p>
          <a:p>
            <a:pPr algn="l">
              <a:lnSpc>
                <a:spcPct val="125000"/>
              </a:lnSpc>
            </a:pP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-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$10000(%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%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=%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–10000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25000"/>
              </a:lnSpc>
            </a:pP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cmpq $6, %r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      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x:6</a:t>
            </a:r>
          </a:p>
          <a:p>
            <a:pPr algn="l">
              <a:lnSpc>
                <a:spcPct val="125000"/>
              </a:lnSpc>
            </a:pP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ja   .L8           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Use default</a:t>
            </a:r>
          </a:p>
          <a:p>
            <a:pPr algn="l">
              <a:lnSpc>
                <a:spcPct val="125000"/>
              </a:lnSpc>
            </a:pP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jmp  *.L4(,%r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i,8) 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# goto *JTab[x]</a:t>
            </a:r>
            <a:endParaRPr lang="en-US" sz="1600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2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稀疏的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sz="2200" b="0" dirty="0"/>
              <a:t>Sparse Switch Statements</a:t>
            </a:r>
            <a:endParaRPr lang="zh-CN" altLang="en-US" b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BC52DB-819C-4D4D-B77D-FB1D57F20B6F}"/>
              </a:ext>
            </a:extLst>
          </p:cNvPr>
          <p:cNvSpPr>
            <a:spLocks/>
          </p:cNvSpPr>
          <p:nvPr/>
        </p:nvSpPr>
        <p:spPr bwMode="auto">
          <a:xfrm>
            <a:off x="678180" y="1977966"/>
            <a:ext cx="2725690" cy="243410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0:  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. . .</a:t>
            </a:r>
            <a:endParaRPr lang="en-US" altLang="zh-CN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1000: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. . .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case 92027:</a:t>
            </a:r>
          </a:p>
          <a:p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 . . .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0FBCB67-9F27-4FE1-A384-F4A7EC7D3D36}"/>
              </a:ext>
            </a:extLst>
          </p:cNvPr>
          <p:cNvSpPr>
            <a:spLocks/>
          </p:cNvSpPr>
          <p:nvPr/>
        </p:nvSpPr>
        <p:spPr bwMode="auto">
          <a:xfrm>
            <a:off x="3878008" y="1977966"/>
            <a:ext cx="3122179" cy="4122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wrap="square" lIns="180000" tIns="72000" rIns="180000" bIns="36000">
            <a:spAutoFit/>
          </a:bodyPr>
          <a:lstStyle/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if () {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	if () {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altLang="zh-CN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} else {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altLang="zh-CN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}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} else {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altLang="zh-CN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if () {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altLang="zh-CN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altLang="zh-CN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} else {</a:t>
            </a: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altLang="zh-CN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altLang="zh-CN" sz="1600" b="1" dirty="0">
              <a:latin typeface="Consolas" panose="020B0609020204030204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altLang="zh-CN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  }</a:t>
            </a:r>
            <a:endParaRPr lang="en-US" sz="1600" b="1" dirty="0">
              <a:latin typeface="Consolas" panose="020B0609020204030204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lnSpc>
                <a:spcPct val="125000"/>
              </a:lnSpc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3B9DDE4C-C7C9-4D23-A217-9CBB90C38D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24724" y="2543361"/>
            <a:ext cx="4562475" cy="1868706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/>
              <a:t>将翻译为二分查找的语句 </a:t>
            </a:r>
            <a:r>
              <a:rPr lang="en-US" altLang="zh-CN" sz="1800" dirty="0"/>
              <a:t>O(log n)</a:t>
            </a:r>
          </a:p>
          <a:p>
            <a:pPr marL="229950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may translate into binary search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dirty="0"/>
              <a:t>而不是退化为 </a:t>
            </a:r>
            <a:r>
              <a:rPr lang="en-US" altLang="zh-CN" sz="1800" dirty="0"/>
              <a:t>if-elseif-elseif-else O(n)</a:t>
            </a:r>
          </a:p>
          <a:p>
            <a:pPr marL="229950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800" dirty="0"/>
              <a:t>not if-elseif-elseif-else O(n)</a:t>
            </a:r>
          </a:p>
        </p:txBody>
      </p:sp>
    </p:spTree>
    <p:extLst>
      <p:ext uri="{BB962C8B-B14F-4D97-AF65-F5344CB8AC3E}">
        <p14:creationId xmlns:p14="http://schemas.microsoft.com/office/powerpoint/2010/main" val="1131861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3784" y="1844206"/>
            <a:ext cx="5403273" cy="4547359"/>
          </a:xfrm>
        </p:spPr>
        <p:txBody>
          <a:bodyPr tIns="72000" bIns="36000">
            <a:normAutofit fontScale="92500" lnSpcReduction="20000"/>
          </a:bodyPr>
          <a:lstStyle/>
          <a:p>
            <a:pPr marL="223838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</a:t>
            </a:r>
            <a:r>
              <a:rPr lang="zh-CN" altLang="en-US" sz="1600" dirty="0"/>
              <a:t>语言的控制方法</a:t>
            </a:r>
            <a:endParaRPr lang="en-US" altLang="zh-CN" sz="16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 Control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en-US" altLang="zh-CN" sz="1400" dirty="0">
                <a:cs typeface="Courier New Bold" charset="0"/>
              </a:rPr>
              <a:t>if-then-else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en-US" altLang="zh-CN" sz="1400" dirty="0">
                <a:cs typeface="Courier New Bold" charset="0"/>
              </a:rPr>
              <a:t>do-while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en-US" altLang="zh-CN" sz="1400" dirty="0">
                <a:cs typeface="Courier New Bold" charset="0"/>
              </a:rPr>
              <a:t>while, for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en-US" altLang="zh-CN" sz="1400" dirty="0">
                <a:cs typeface="Courier New Bold" charset="0"/>
              </a:rPr>
              <a:t>switch</a:t>
            </a:r>
          </a:p>
          <a:p>
            <a:pPr marL="223838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汇编语言的控制方法</a:t>
            </a:r>
            <a:endParaRPr lang="en-US" altLang="zh-CN" sz="16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Assembler Control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>
                <a:cs typeface="Courier New Bold" charset="0"/>
              </a:rPr>
              <a:t>条件跳转</a:t>
            </a:r>
            <a:endParaRPr lang="en-US" altLang="zh-CN" sz="1600" dirty="0">
              <a:cs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Conditional jump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>
                <a:cs typeface="Courier New Bold" charset="0"/>
              </a:rPr>
              <a:t>条件数据移动</a:t>
            </a:r>
            <a:endParaRPr lang="en-US" altLang="zh-CN" sz="1600" dirty="0">
              <a:cs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Conditional move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>
                <a:cs typeface="Courier New Bold" charset="0"/>
              </a:rPr>
              <a:t>间接跳转（利用跳转表实现）</a:t>
            </a:r>
            <a:endParaRPr lang="en-US" altLang="zh-CN" sz="1600" dirty="0">
              <a:cs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Indirect jump (via jump tables)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>
                <a:cs typeface="Courier New Bold" charset="0"/>
              </a:rPr>
              <a:t>编译器通过自动生成代码序列实现更复杂的控制</a:t>
            </a:r>
            <a:endParaRPr lang="en-US" altLang="zh-CN" sz="1600" dirty="0">
              <a:cs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Compiler generates code sequence to implement more complex control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  <a:br>
              <a:rPr lang="en-US" altLang="zh-CN" dirty="0"/>
            </a:br>
            <a:r>
              <a:rPr lang="en-US" altLang="zh-CN" sz="2200" b="0" dirty="0"/>
              <a:t>Summarizing</a:t>
            </a:r>
            <a:endParaRPr lang="zh-CN" altLang="en-US" b="0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9CF2B55D-2D31-4E77-B6FA-4FFB7806F989}"/>
              </a:ext>
            </a:extLst>
          </p:cNvPr>
          <p:cNvSpPr txBox="1">
            <a:spLocks/>
          </p:cNvSpPr>
          <p:nvPr/>
        </p:nvSpPr>
        <p:spPr>
          <a:xfrm>
            <a:off x="6807201" y="1844205"/>
            <a:ext cx="4368800" cy="454735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144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600" dirty="0"/>
              <a:t>标准技术</a:t>
            </a:r>
            <a:endParaRPr lang="en-US" altLang="zh-CN" sz="16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/>
              <a:t>Standard Techniques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400" dirty="0">
                <a:cs typeface="Courier New Bold" charset="0"/>
              </a:rPr>
              <a:t>将循环转换为</a:t>
            </a:r>
            <a:r>
              <a:rPr lang="en-US" altLang="zh-CN" sz="1400" dirty="0">
                <a:cs typeface="Courier New Bold" charset="0"/>
              </a:rPr>
              <a:t>do-while </a:t>
            </a:r>
            <a:r>
              <a:rPr lang="zh-CN" altLang="en-US" sz="1400" dirty="0">
                <a:cs typeface="Courier New Bold" charset="0"/>
              </a:rPr>
              <a:t>或 </a:t>
            </a:r>
            <a:r>
              <a:rPr lang="en-US" altLang="zh-CN" sz="1400" dirty="0">
                <a:cs typeface="Courier New Bold" charset="0"/>
              </a:rPr>
              <a:t>jump-to-middle</a:t>
            </a:r>
            <a:r>
              <a:rPr lang="zh-CN" altLang="en-US" sz="1400" dirty="0">
                <a:cs typeface="Courier New Bold" charset="0"/>
              </a:rPr>
              <a:t>形式</a:t>
            </a:r>
            <a:r>
              <a:rPr lang="en-US" altLang="zh-CN" sz="1400" dirty="0">
                <a:cs typeface="Courier New Bold" charset="0"/>
              </a:rPr>
              <a:t>(</a:t>
            </a:r>
            <a:r>
              <a:rPr lang="zh-CN" altLang="en-US" sz="1400">
                <a:cs typeface="Courier New Bold" charset="0"/>
              </a:rPr>
              <a:t>直接转换为</a:t>
            </a:r>
            <a:r>
              <a:rPr lang="en-US" altLang="zh-CN" sz="1400">
                <a:cs typeface="Courier New Bold" charset="0"/>
              </a:rPr>
              <a:t>goto</a:t>
            </a:r>
            <a:r>
              <a:rPr lang="en-US" altLang="zh-CN" sz="1400" dirty="0">
                <a:cs typeface="Courier New Bold" charset="0"/>
              </a:rPr>
              <a:t>)</a:t>
            </a: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Loops converted to do-while or jump-to-middle form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400" dirty="0">
                <a:cs typeface="Courier New Bold" charset="0"/>
              </a:rPr>
              <a:t>大规模的</a:t>
            </a:r>
            <a:r>
              <a:rPr lang="en-US" altLang="zh-CN" sz="1400" dirty="0">
                <a:cs typeface="Courier New Bold" charset="0"/>
              </a:rPr>
              <a:t>switch</a:t>
            </a:r>
            <a:r>
              <a:rPr lang="zh-CN" altLang="en-US" sz="1400" dirty="0">
                <a:cs typeface="Courier New Bold" charset="0"/>
              </a:rPr>
              <a:t>语句可以使用跳转表实现</a:t>
            </a:r>
            <a:endParaRPr lang="en-US" altLang="zh-CN" sz="1400" dirty="0">
              <a:cs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Large switch statements use jump tables</a:t>
            </a:r>
          </a:p>
          <a:p>
            <a:pPr marL="623888" lvl="1" indent="-223838" defTabSz="895350">
              <a:lnSpc>
                <a:spcPct val="120000"/>
              </a:lnSpc>
              <a:tabLst>
                <a:tab pos="2349500" algn="l"/>
                <a:tab pos="4114800" algn="l"/>
              </a:tabLst>
            </a:pPr>
            <a:r>
              <a:rPr lang="zh-CN" altLang="en-US" sz="1400" dirty="0">
                <a:cs typeface="Courier New Bold" charset="0"/>
              </a:rPr>
              <a:t>稀疏的</a:t>
            </a:r>
            <a:r>
              <a:rPr lang="en-US" altLang="zh-CN" sz="1400" dirty="0">
                <a:cs typeface="Courier New Bold" charset="0"/>
              </a:rPr>
              <a:t>switch</a:t>
            </a:r>
            <a:r>
              <a:rPr lang="zh-CN" altLang="en-US" sz="1400" dirty="0">
                <a:cs typeface="Courier New Bold" charset="0"/>
              </a:rPr>
              <a:t>语句可以使用决策树（二分查找）实现</a:t>
            </a:r>
            <a:endParaRPr lang="en-US" altLang="zh-CN" sz="1400" dirty="0">
              <a:cs typeface="Courier New Bold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Sparse switch statements may use decision trees </a:t>
            </a:r>
          </a:p>
        </p:txBody>
      </p:sp>
    </p:spTree>
    <p:extLst>
      <p:ext uri="{BB962C8B-B14F-4D97-AF65-F5344CB8AC3E}">
        <p14:creationId xmlns:p14="http://schemas.microsoft.com/office/powerpoint/2010/main" val="16930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 codes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1974080"/>
            <a:ext cx="10361692" cy="4268458"/>
          </a:xfrm>
        </p:spPr>
        <p:txBody>
          <a:bodyPr>
            <a:normAutofit fontScale="85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zh-CN" altLang="en-US" b="1" dirty="0">
                <a:latin typeface="Consolas" panose="020B0609020204030204" pitchFamily="49" charset="0"/>
              </a:rPr>
              <a:t>比较指令可以显式设置条件码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Explicit Setting by Compare Instruction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 err="1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cmpq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 err="1">
                <a:latin typeface="Consolas" panose="020B0609020204030204" pitchFamily="49" charset="0"/>
              </a:rPr>
              <a:t>cmpq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b,a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这条指令和</a:t>
            </a:r>
            <a:r>
              <a:rPr lang="en-US" altLang="zh-CN" dirty="0">
                <a:latin typeface="Consolas" panose="020B0609020204030204" pitchFamily="49" charset="0"/>
              </a:rPr>
              <a:t>a-b</a:t>
            </a:r>
            <a:r>
              <a:rPr lang="zh-CN" altLang="en-US" dirty="0">
                <a:latin typeface="Consolas" panose="020B0609020204030204" pitchFamily="49" charset="0"/>
              </a:rPr>
              <a:t>的作用类似，但</a:t>
            </a:r>
            <a:r>
              <a:rPr lang="zh-CN" altLang="en-US" b="1" dirty="0">
                <a:latin typeface="Consolas" panose="020B0609020204030204" pitchFamily="49" charset="0"/>
              </a:rPr>
              <a:t>不需要将结果写入目标寄存器</a:t>
            </a:r>
            <a:endParaRPr lang="fr-FR" altLang="zh-CN" b="1" dirty="0">
              <a:latin typeface="Consolas" panose="020B0609020204030204" pitchFamily="49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 err="1">
                <a:latin typeface="Consolas" panose="020B0609020204030204" pitchFamily="49" charset="0"/>
              </a:rPr>
              <a:t>cmpq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b,a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like computing </a:t>
            </a:r>
            <a:r>
              <a:rPr lang="en-US" altLang="zh-CN" b="1" dirty="0"/>
              <a:t>a-b</a:t>
            </a:r>
            <a:r>
              <a:rPr lang="en-US" altLang="zh-CN" dirty="0"/>
              <a:t> without setting destination</a:t>
            </a:r>
            <a:endParaRPr lang="fr-FR" altLang="zh-CN" dirty="0"/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</a:rPr>
              <a:t>CF </a:t>
            </a:r>
            <a:r>
              <a:rPr lang="zh-CN" altLang="en-US" dirty="0"/>
              <a:t>被置位，如果运算时出现了超出最高位的借位（用于无符号数比较）</a:t>
            </a:r>
            <a:endParaRPr lang="en-US" altLang="zh-CN" dirty="0"/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CF</a:t>
            </a:r>
            <a:r>
              <a:rPr lang="en-US" altLang="zh-CN" sz="1700" dirty="0">
                <a:sym typeface="Calibri Bold" charset="0"/>
              </a:rPr>
              <a:t> set</a:t>
            </a:r>
            <a:r>
              <a:rPr lang="en-US" altLang="zh-CN" sz="1700" dirty="0"/>
              <a:t> if carry out from most significant bit (used for unsigned comparisons)</a:t>
            </a:r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ZF </a:t>
            </a:r>
            <a:r>
              <a:rPr lang="zh-CN" altLang="en-US" dirty="0">
                <a:sym typeface="Calibri Bold" charset="0"/>
              </a:rPr>
              <a:t>被置位，如果 </a:t>
            </a:r>
            <a:r>
              <a:rPr lang="en-US" altLang="zh-CN" dirty="0">
                <a:sym typeface="Calibri Bold" charset="0"/>
              </a:rPr>
              <a:t>a == b</a:t>
            </a: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ZF</a:t>
            </a:r>
            <a:r>
              <a:rPr lang="en-US" altLang="zh-CN" sz="1700" dirty="0">
                <a:sym typeface="Calibri Bold" charset="0"/>
              </a:rPr>
              <a:t> set</a:t>
            </a:r>
            <a:r>
              <a:rPr lang="en-US" altLang="zh-CN" sz="1700" dirty="0"/>
              <a:t> if a </a:t>
            </a:r>
            <a:r>
              <a:rPr lang="en-US" altLang="zh-CN" sz="1700" dirty="0">
                <a:sym typeface="Courier New Bold" charset="0"/>
              </a:rPr>
              <a:t>== b</a:t>
            </a:r>
            <a:endParaRPr lang="en-US" altLang="zh-CN" sz="1700" dirty="0"/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SF </a:t>
            </a:r>
            <a:r>
              <a:rPr lang="zh-CN" altLang="en-US" dirty="0">
                <a:sym typeface="Calibri Bold" charset="0"/>
              </a:rPr>
              <a:t>被置位，如果 </a:t>
            </a:r>
            <a:r>
              <a:rPr lang="en-US" altLang="zh-CN" dirty="0">
                <a:sym typeface="Calibri Bold" charset="0"/>
              </a:rPr>
              <a:t>(a-b) &lt; 0 </a:t>
            </a:r>
            <a:r>
              <a:rPr lang="zh-CN" altLang="en-US" dirty="0">
                <a:sym typeface="Calibri Bold" charset="0"/>
              </a:rPr>
              <a:t>（看做是有符号数）</a:t>
            </a:r>
            <a:endParaRPr lang="en-US" altLang="zh-CN" dirty="0">
              <a:sym typeface="Calibri Bold" charset="0"/>
            </a:endParaRP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SF </a:t>
            </a:r>
            <a:r>
              <a:rPr lang="en-US" altLang="zh-CN" sz="1700" dirty="0">
                <a:sym typeface="Calibri Bold" charset="0"/>
              </a:rPr>
              <a:t>set</a:t>
            </a:r>
            <a:r>
              <a:rPr lang="en-US" altLang="zh-CN" sz="1700" dirty="0"/>
              <a:t> if </a:t>
            </a:r>
            <a:r>
              <a:rPr lang="en-US" altLang="zh-CN" sz="1700" dirty="0">
                <a:sym typeface="Courier New Bold" charset="0"/>
              </a:rPr>
              <a:t>(a-b) &lt; 0 (as signed)</a:t>
            </a:r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OF </a:t>
            </a:r>
            <a:r>
              <a:rPr lang="zh-CN" altLang="en-US" dirty="0">
                <a:sym typeface="Calibri Bold" charset="0"/>
              </a:rPr>
              <a:t>被置位，如果有符号数运算出现了溢出</a:t>
            </a:r>
            <a:endParaRPr lang="en-US" altLang="zh-CN" dirty="0">
              <a:sym typeface="Calibri Bold" charset="0"/>
            </a:endParaRP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OF</a:t>
            </a:r>
            <a:r>
              <a:rPr lang="en-US" altLang="zh-CN" sz="1700" dirty="0">
                <a:sym typeface="Calibri Bold" charset="0"/>
              </a:rPr>
              <a:t> set</a:t>
            </a:r>
            <a:r>
              <a:rPr lang="en-US" altLang="zh-CN" sz="1700" dirty="0"/>
              <a:t> if two’s-complement (signed) overflow</a:t>
            </a: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pt-BR" altLang="zh-CN" sz="1700" b="1" dirty="0"/>
              <a:t> (a&gt;0 &amp;&amp; b&lt;0 &amp;&amp; (a-b)&lt;0) || (a&lt;0 &amp;&amp; b&gt;0 &amp;&amp; (a-b)&gt;0)</a:t>
            </a:r>
            <a:endParaRPr lang="en-US" altLang="zh-CN" sz="1700" b="1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条件码（显式设置：比较指令）</a:t>
            </a:r>
            <a:br>
              <a:rPr lang="en-US" altLang="zh-CN" dirty="0"/>
            </a:br>
            <a:r>
              <a:rPr lang="en-US" altLang="zh-CN" sz="2200" b="0" dirty="0"/>
              <a:t>Condition Codes (Explicit Setting</a:t>
            </a:r>
            <a:r>
              <a:rPr lang="zh-CN" altLang="en-US" sz="2200" b="0" dirty="0"/>
              <a:t>：</a:t>
            </a:r>
            <a:r>
              <a:rPr lang="en-US" altLang="zh-CN" sz="2200" b="0" dirty="0"/>
              <a:t>Compare)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46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 codes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1974080"/>
            <a:ext cx="10361692" cy="4268458"/>
          </a:xfrm>
        </p:spPr>
        <p:txBody>
          <a:bodyPr>
            <a:normAutofit fontScale="85000" lnSpcReduction="2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zh-CN" altLang="en-US" b="1" dirty="0">
                <a:latin typeface="Consolas" panose="020B0609020204030204" pitchFamily="49" charset="0"/>
              </a:rPr>
              <a:t>测试指令也可以显式设置条件码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Explicit Setting by Test Instruction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>
                <a:latin typeface="Consolas" panose="020B0609020204030204" pitchFamily="49" charset="0"/>
                <a:cs typeface="Courier New Bold" charset="0"/>
                <a:sym typeface="Courier New Bold" charset="0"/>
              </a:rPr>
              <a:t>testq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altLang="zh-CN" dirty="0">
                <a:latin typeface="Consolas" panose="020B0609020204030204" pitchFamily="49" charset="0"/>
              </a:rPr>
              <a:t>testq </a:t>
            </a:r>
            <a:r>
              <a:rPr lang="en-US" altLang="zh-CN" dirty="0" err="1">
                <a:latin typeface="Consolas" panose="020B0609020204030204" pitchFamily="49" charset="0"/>
              </a:rPr>
              <a:t>b,a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这条指令和</a:t>
            </a:r>
            <a:r>
              <a:rPr lang="en-US" altLang="zh-CN" dirty="0" err="1">
                <a:latin typeface="Consolas" panose="020B0609020204030204" pitchFamily="49" charset="0"/>
              </a:rPr>
              <a:t>a&amp;b</a:t>
            </a:r>
            <a:r>
              <a:rPr lang="zh-CN" altLang="en-US" dirty="0">
                <a:latin typeface="Consolas" panose="020B0609020204030204" pitchFamily="49" charset="0"/>
              </a:rPr>
              <a:t>的作用类似，但不需要将结果写入目标寄存器</a:t>
            </a:r>
            <a:endParaRPr lang="fr-FR" altLang="zh-CN" dirty="0">
              <a:latin typeface="Consolas" panose="020B0609020204030204" pitchFamily="49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>
                <a:latin typeface="Consolas" panose="020B0609020204030204" pitchFamily="49" charset="0"/>
              </a:rPr>
              <a:t>testq </a:t>
            </a:r>
            <a:r>
              <a:rPr lang="en-US" altLang="zh-CN" dirty="0" err="1">
                <a:latin typeface="Consolas" panose="020B0609020204030204" pitchFamily="49" charset="0"/>
              </a:rPr>
              <a:t>b,a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like computing </a:t>
            </a:r>
            <a:r>
              <a:rPr lang="en-US" altLang="zh-CN" b="1" dirty="0" err="1"/>
              <a:t>a&amp;b</a:t>
            </a:r>
            <a:r>
              <a:rPr lang="en-US" altLang="zh-CN" dirty="0"/>
              <a:t> without setting destination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根据 </a:t>
            </a:r>
            <a:r>
              <a:rPr lang="en-US" altLang="zh-CN" dirty="0">
                <a:latin typeface="Consolas" panose="020B0609020204030204" pitchFamily="49" charset="0"/>
              </a:rPr>
              <a:t>Src1&amp;Src2 </a:t>
            </a:r>
            <a:r>
              <a:rPr lang="zh-CN" altLang="en-US" dirty="0">
                <a:latin typeface="Consolas" panose="020B0609020204030204" pitchFamily="49" charset="0"/>
              </a:rPr>
              <a:t>的结果设置条件码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Sets condition codes based on value of Src1 &amp; Src2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>
                <a:latin typeface="Consolas" panose="020B0609020204030204" pitchFamily="49" charset="0"/>
              </a:rPr>
              <a:t>用于对一个操作数的某几个位进行掩码检测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dirty="0"/>
              <a:t>Useful to have one of the operands be a mask</a:t>
            </a:r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ZF </a:t>
            </a:r>
            <a:r>
              <a:rPr lang="zh-CN" altLang="en-US" dirty="0">
                <a:sym typeface="Calibri Bold" charset="0"/>
              </a:rPr>
              <a:t>被置位，当 </a:t>
            </a:r>
            <a:r>
              <a:rPr lang="en-US" altLang="zh-CN" dirty="0" err="1">
                <a:sym typeface="Calibri Bold" charset="0"/>
              </a:rPr>
              <a:t>a&amp;b</a:t>
            </a:r>
            <a:r>
              <a:rPr lang="en-US" altLang="zh-CN" dirty="0">
                <a:sym typeface="Calibri Bold" charset="0"/>
              </a:rPr>
              <a:t> == 0</a:t>
            </a: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ZF</a:t>
            </a:r>
            <a:r>
              <a:rPr lang="en-US" altLang="zh-CN" sz="1700" dirty="0">
                <a:sym typeface="Calibri Bold" charset="0"/>
              </a:rPr>
              <a:t> set</a:t>
            </a:r>
            <a:r>
              <a:rPr lang="en-US" altLang="zh-CN" sz="1700" dirty="0"/>
              <a:t> if </a:t>
            </a:r>
            <a:r>
              <a:rPr lang="en-US" altLang="zh-CN" sz="1700" dirty="0" err="1"/>
              <a:t>a&amp;b</a:t>
            </a:r>
            <a:r>
              <a:rPr lang="en-US" altLang="zh-CN" sz="1700" dirty="0"/>
              <a:t> </a:t>
            </a:r>
            <a:r>
              <a:rPr lang="en-US" altLang="zh-CN" sz="1700" dirty="0">
                <a:sym typeface="Courier New Bold" charset="0"/>
              </a:rPr>
              <a:t>== 0</a:t>
            </a:r>
            <a:endParaRPr lang="en-US" altLang="zh-CN" sz="1700" dirty="0"/>
          </a:p>
          <a:p>
            <a:pPr marL="1087650" lvl="2" indent="-230400">
              <a:tabLst>
                <a:tab pos="2349500" algn="l"/>
                <a:tab pos="4114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Calibri Bold" charset="0"/>
              </a:rPr>
              <a:t>SF </a:t>
            </a:r>
            <a:r>
              <a:rPr lang="zh-CN" altLang="en-US" dirty="0">
                <a:sym typeface="Calibri Bold" charset="0"/>
              </a:rPr>
              <a:t>被置位，如果 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en-US" altLang="zh-CN" dirty="0" err="1">
                <a:sym typeface="Calibri Bold" charset="0"/>
              </a:rPr>
              <a:t>a&amp;b</a:t>
            </a:r>
            <a:r>
              <a:rPr lang="en-US" altLang="zh-CN" dirty="0">
                <a:sym typeface="Calibri Bold" charset="0"/>
              </a:rPr>
              <a:t>) &lt; 0</a:t>
            </a:r>
          </a:p>
          <a:p>
            <a:pPr marL="10872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700" b="1" dirty="0">
                <a:solidFill>
                  <a:srgbClr val="C00000"/>
                </a:solidFill>
                <a:sym typeface="Calibri Bold" charset="0"/>
              </a:rPr>
              <a:t>SF </a:t>
            </a:r>
            <a:r>
              <a:rPr lang="en-US" altLang="zh-CN" sz="1700" dirty="0">
                <a:sym typeface="Calibri Bold" charset="0"/>
              </a:rPr>
              <a:t>set</a:t>
            </a:r>
            <a:r>
              <a:rPr lang="en-US" altLang="zh-CN" sz="1700" dirty="0"/>
              <a:t> if </a:t>
            </a:r>
            <a:r>
              <a:rPr lang="en-US" altLang="zh-CN" sz="1700" dirty="0">
                <a:sym typeface="Courier New Bold" charset="0"/>
              </a:rPr>
              <a:t>(</a:t>
            </a:r>
            <a:r>
              <a:rPr lang="en-US" altLang="zh-CN" sz="1700" dirty="0" err="1">
                <a:sym typeface="Courier New Bold" charset="0"/>
              </a:rPr>
              <a:t>a&amp;b</a:t>
            </a:r>
            <a:r>
              <a:rPr lang="en-US" altLang="zh-CN" sz="1700" dirty="0">
                <a:sym typeface="Courier New Bold" charset="0"/>
              </a:rPr>
              <a:t>) &lt; 0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条件码（显式设置：测试指令）</a:t>
            </a:r>
            <a:br>
              <a:rPr lang="en-US" altLang="zh-CN" dirty="0"/>
            </a:br>
            <a:r>
              <a:rPr lang="en-US" altLang="zh-CN" sz="2200" b="0" dirty="0"/>
              <a:t>Condition Codes (Explicit Setting</a:t>
            </a:r>
            <a:r>
              <a:rPr lang="zh-CN" altLang="en-US" sz="2200" b="0" dirty="0"/>
              <a:t>：</a:t>
            </a:r>
            <a:r>
              <a:rPr lang="en-US" altLang="zh-CN" sz="2200" b="0" dirty="0"/>
              <a:t>Test)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98520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 codes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568" y="2463699"/>
            <a:ext cx="4215906" cy="3227679"/>
          </a:xfrm>
        </p:spPr>
        <p:txBody>
          <a:bodyPr>
            <a:normAutofit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altLang="zh-CN" sz="1600" dirty="0" err="1"/>
              <a:t>SetX</a:t>
            </a:r>
            <a:r>
              <a:rPr lang="zh-CN" altLang="en-US" sz="1600" dirty="0"/>
              <a:t>指令</a:t>
            </a:r>
            <a:endParaRPr lang="en-US" altLang="zh-CN" sz="1600" dirty="0"/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600" dirty="0" err="1"/>
              <a:t>SetX</a:t>
            </a:r>
            <a:r>
              <a:rPr lang="en-US" altLang="zh-CN" sz="1600" dirty="0"/>
              <a:t> Instructions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>
                <a:cs typeface="Courier New Bold" charset="0"/>
                <a:sym typeface="Courier New Bold" charset="0"/>
              </a:rPr>
              <a:t>根据条件码表达式将目标寄存器的最后一个字节修改为</a:t>
            </a:r>
            <a:r>
              <a:rPr lang="en-US" altLang="zh-CN" sz="1400" dirty="0">
                <a:cs typeface="Courier New Bold" charset="0"/>
                <a:sym typeface="Courier New Bold" charset="0"/>
              </a:rPr>
              <a:t>0</a:t>
            </a:r>
            <a:r>
              <a:rPr lang="zh-CN" altLang="en-US" sz="1400" dirty="0">
                <a:cs typeface="Courier New Bold" charset="0"/>
                <a:sym typeface="Courier New Bold" charset="0"/>
              </a:rPr>
              <a:t>或</a:t>
            </a:r>
            <a:r>
              <a:rPr lang="en-US" altLang="zh-CN" sz="1400" dirty="0">
                <a:cs typeface="Courier New Bold" charset="0"/>
                <a:sym typeface="Courier New Bold" charset="0"/>
              </a:rPr>
              <a:t>1</a:t>
            </a:r>
          </a:p>
          <a:p>
            <a:pPr marL="630000" lvl="1" indent="0" defTabSz="89535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Set low-order byte of destination to 0 or 1 based on combinations of condition codes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不会影响目标寄存器最高</a:t>
            </a:r>
            <a:r>
              <a:rPr lang="en-US" altLang="zh-CN" sz="1400" dirty="0"/>
              <a:t>7</a:t>
            </a:r>
            <a:r>
              <a:rPr lang="zh-CN" altLang="en-US" sz="1400" dirty="0"/>
              <a:t>个字节的值</a:t>
            </a:r>
            <a:endParaRPr lang="fr-FR" altLang="zh-CN" sz="1400" dirty="0"/>
          </a:p>
          <a:p>
            <a:pPr marL="630000" lvl="1" indent="0" defTabSz="89535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Does not alter remaining 7 bytes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读取条件码</a:t>
            </a:r>
            <a:br>
              <a:rPr lang="en-US" altLang="zh-CN" dirty="0"/>
            </a:br>
            <a:r>
              <a:rPr lang="en-US" altLang="zh-CN" sz="2200" b="0" dirty="0"/>
              <a:t>Reading Condition Codes</a:t>
            </a:r>
            <a:endParaRPr lang="zh-CN" altLang="en-US" b="0" dirty="0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093AC85A-99F6-4242-89BA-F50F63E84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86742"/>
              </p:ext>
            </p:extLst>
          </p:nvPr>
        </p:nvGraphicFramePr>
        <p:xfrm>
          <a:off x="5117589" y="2289379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 codes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x86-64 </a:t>
            </a:r>
            <a:r>
              <a:rPr lang="zh-CN" altLang="en-US" dirty="0"/>
              <a:t>各寄存器中最后一个字节的名称</a:t>
            </a:r>
            <a:br>
              <a:rPr lang="en-US" altLang="zh-CN" dirty="0"/>
            </a:br>
            <a:r>
              <a:rPr lang="en-US" altLang="zh-CN" sz="2200" b="0" dirty="0"/>
              <a:t>Referencing low-order byte of x86-64 Register</a:t>
            </a:r>
            <a:endParaRPr lang="zh-CN" altLang="en-US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A1A134-F345-45F9-8648-D9FE4B1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04" y="2013405"/>
            <a:ext cx="6682811" cy="42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7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条件码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Condition codes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8EB0BCF-1AF7-4CCD-9199-9B37A2F5B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0120" y="3248061"/>
            <a:ext cx="3871245" cy="1836069"/>
          </a:xfrm>
          <a:ln>
            <a:solidFill>
              <a:srgbClr val="FF0000"/>
            </a:solidFill>
            <a:prstDash val="lgDash"/>
          </a:ln>
        </p:spPr>
        <p:txBody>
          <a:bodyPr>
            <a:normAutofit fontScale="85000" lnSpcReduction="20000"/>
          </a:bodyPr>
          <a:lstStyle/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x86-64</a:t>
            </a:r>
            <a:r>
              <a:rPr lang="zh-CN" altLang="en-US" dirty="0">
                <a:solidFill>
                  <a:srgbClr val="FF0000"/>
                </a:solidFill>
              </a:rPr>
              <a:t>指令集中，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位操作指令会将目标寄存器的高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位清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In x86-64 ISA, 32-bit instructions also set upper 32 bits to 0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读取条件码</a:t>
            </a:r>
            <a:br>
              <a:rPr lang="en-US" altLang="zh-CN" dirty="0"/>
            </a:br>
            <a:r>
              <a:rPr lang="en-US" altLang="zh-CN" sz="2200" b="0" dirty="0"/>
              <a:t>Reading Condition Codes</a:t>
            </a:r>
            <a:endParaRPr lang="zh-CN" altLang="en-US" b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2E2C59-C06A-42E7-9C14-71DAD6748862}"/>
              </a:ext>
            </a:extLst>
          </p:cNvPr>
          <p:cNvSpPr>
            <a:spLocks/>
          </p:cNvSpPr>
          <p:nvPr/>
        </p:nvSpPr>
        <p:spPr bwMode="auto">
          <a:xfrm>
            <a:off x="733645" y="4415864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nsolas" panose="020B0609020204030204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BD5B18C-88F5-47B9-969E-78F3AF9B5BB6}"/>
              </a:ext>
            </a:extLst>
          </p:cNvPr>
          <p:cNvSpPr>
            <a:spLocks/>
          </p:cNvSpPr>
          <p:nvPr/>
        </p:nvSpPr>
        <p:spPr bwMode="auto">
          <a:xfrm>
            <a:off x="733645" y="2677582"/>
            <a:ext cx="3274333" cy="152111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0000" tIns="38100" rIns="180000" bIns="38100" anchor="ctr" anchorCtr="0"/>
          <a:lstStyle/>
          <a:p>
            <a:pPr algn="l"/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BD2C341-4BCE-469E-A425-7027E5E56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78733"/>
              </p:ext>
            </p:extLst>
          </p:nvPr>
        </p:nvGraphicFramePr>
        <p:xfrm>
          <a:off x="4142999" y="2676140"/>
          <a:ext cx="322004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nsolas" panose="020B0609020204030204" pitchFamily="49" charset="0"/>
                          <a:cs typeface="Courier New"/>
                        </a:rPr>
                        <a:t>rdi</a:t>
                      </a:r>
                      <a:endParaRPr lang="en-US" b="1" i="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%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rsi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nsolas" panose="020B0609020204030204" pitchFamily="49" charset="0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%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rax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7203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EFE7884B-4433-4C46-A817-BA59EDB15F6E}" vid="{8E5BEACC-A70B-4D3F-8F77-2B4F9DDD05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4106</TotalTime>
  <Words>4522</Words>
  <Application>Microsoft Office PowerPoint</Application>
  <PresentationFormat>宽屏</PresentationFormat>
  <Paragraphs>1147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8" baseType="lpstr">
      <vt:lpstr>Gill Sans</vt:lpstr>
      <vt:lpstr>Lucida Grande</vt:lpstr>
      <vt:lpstr>Monaco</vt:lpstr>
      <vt:lpstr>ヒラギノ角ゴ ProN W3</vt:lpstr>
      <vt:lpstr>ヒラギノ角ゴ ProN W6</vt:lpstr>
      <vt:lpstr>等线</vt:lpstr>
      <vt:lpstr>等线 Light</vt:lpstr>
      <vt:lpstr>宋体</vt:lpstr>
      <vt:lpstr>微软雅黑</vt:lpstr>
      <vt:lpstr>Arial</vt:lpstr>
      <vt:lpstr>Arial Narrow Bold</vt:lpstr>
      <vt:lpstr>Calibri</vt:lpstr>
      <vt:lpstr>Calibri Bold</vt:lpstr>
      <vt:lpstr>Calibri Bold Italic</vt:lpstr>
      <vt:lpstr>Calibri Italic</vt:lpstr>
      <vt:lpstr>Consolas</vt:lpstr>
      <vt:lpstr>Courier New</vt:lpstr>
      <vt:lpstr>Courier New Bold</vt:lpstr>
      <vt:lpstr>Courier New Bold Italic</vt:lpstr>
      <vt:lpstr>Helvetica</vt:lpstr>
      <vt:lpstr>Wingdings</vt:lpstr>
      <vt:lpstr>Wingdings 2</vt:lpstr>
      <vt:lpstr>演示文稿1</vt:lpstr>
      <vt:lpstr>程序的机器级表示：控制</vt:lpstr>
      <vt:lpstr>PowerPoint 演示文稿</vt:lpstr>
      <vt:lpstr>处理器状态（x86-64，部分的） Processor State (x86-64, Partial)</vt:lpstr>
      <vt:lpstr>条件码（隐式设置） Condition Codes (Implicit Setting)</vt:lpstr>
      <vt:lpstr>条件码（显式设置：比较指令） Condition Codes (Explicit Setting：Compare)</vt:lpstr>
      <vt:lpstr>条件码（显式设置：测试指令） Condition Codes (Explicit Setting：Test)</vt:lpstr>
      <vt:lpstr>读取条件码 Reading Condition Codes</vt:lpstr>
      <vt:lpstr>x86-64 各寄存器中最后一个字节的名称 Referencing low-order byte of x86-64 Register</vt:lpstr>
      <vt:lpstr>读取条件码 Reading Condition Codes</vt:lpstr>
      <vt:lpstr>PowerPoint 演示文稿</vt:lpstr>
      <vt:lpstr>跳转 Jumping</vt:lpstr>
      <vt:lpstr>跳转指令的编码 Jump Instruction Encoding</vt:lpstr>
      <vt:lpstr>条件分支示例（早期模式） Conditional Branch Example (Old Style)</vt:lpstr>
      <vt:lpstr>使用goto语句等价表示 Expressing with goto Code</vt:lpstr>
      <vt:lpstr>条件表达式的翻译（使用分支） General Conditional Expression Translation (Using Branches)</vt:lpstr>
      <vt:lpstr>使用条件数据移动指令 Using Conditional Moves</vt:lpstr>
      <vt:lpstr>流水线 Pipeline</vt:lpstr>
      <vt:lpstr>举例：条件数据移动指令 Conditional Move Example</vt:lpstr>
      <vt:lpstr>不能使用条件数据移动指令的情况 Bad Cases for Conditional Move</vt:lpstr>
      <vt:lpstr>PowerPoint 演示文稿</vt:lpstr>
      <vt:lpstr>Do-While循环示例 “Do-While” Loop Example</vt:lpstr>
      <vt:lpstr>Do-While循环编译后的结果 “Do-While” Loop Compilation</vt:lpstr>
      <vt:lpstr>Do-While循环通用的翻译方式 General “Do-While” Translation</vt:lpstr>
      <vt:lpstr>While循环通用的翻译方式 #1 General “While” Translation #1</vt:lpstr>
      <vt:lpstr>举例：While循环 #1 While Loop Example #1</vt:lpstr>
      <vt:lpstr>While循环通用的翻译方式 #2 General “While” Translation #2</vt:lpstr>
      <vt:lpstr>举例：While循环 #2 While Loop Example #2</vt:lpstr>
      <vt:lpstr>For循环一般形式 “For” Loop Form</vt:lpstr>
      <vt:lpstr>“For” Loop  While Loop  Goto</vt:lpstr>
      <vt:lpstr>For与While之间的转换 For-While Conversion</vt:lpstr>
      <vt:lpstr>举例：For循环编译后的结果 “For” Loop Conversion Example</vt:lpstr>
      <vt:lpstr>PowerPoint 演示文稿</vt:lpstr>
      <vt:lpstr>Switch语句示例 Switch Statement Example</vt:lpstr>
      <vt:lpstr>跳转表的结构 Jump Table Structure</vt:lpstr>
      <vt:lpstr>分析跳转表 1 Understanding Jump Table 1</vt:lpstr>
      <vt:lpstr>分析跳转表 2 Understanding Jump Table 2</vt:lpstr>
      <vt:lpstr>Setup部分汇编语句说明 Reading Condition Codes</vt:lpstr>
      <vt:lpstr>分析跳转表 3 Understanding Jump Table 3</vt:lpstr>
      <vt:lpstr>代码块（x==1） Code Blocks (x == 1)</vt:lpstr>
      <vt:lpstr>处理落入另一个case的情况 Handling Fall-Through</vt:lpstr>
      <vt:lpstr>代码块（x==2，x==3） Code Blocks (x==2，x==3)</vt:lpstr>
      <vt:lpstr>代码块（x==5，x==6，缺省） Code Blocks (x==5，x==6，default)</vt:lpstr>
      <vt:lpstr>没有从0处开始的情况 Case does not Start From 0</vt:lpstr>
      <vt:lpstr>稀疏的switch语句 Sparse Switch Statements</vt:lpstr>
      <vt:lpstr>总结 Summarizing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Youmeng</dc:creator>
  <cp:lastModifiedBy>xuewei</cp:lastModifiedBy>
  <cp:revision>506</cp:revision>
  <dcterms:created xsi:type="dcterms:W3CDTF">2022-02-14T18:13:02Z</dcterms:created>
  <dcterms:modified xsi:type="dcterms:W3CDTF">2023-03-21T09:12:47Z</dcterms:modified>
</cp:coreProperties>
</file>