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88" r:id="rId2"/>
    <p:sldId id="289" r:id="rId3"/>
    <p:sldId id="299" r:id="rId4"/>
    <p:sldId id="345" r:id="rId5"/>
    <p:sldId id="346" r:id="rId6"/>
    <p:sldId id="347" r:id="rId7"/>
    <p:sldId id="344" r:id="rId8"/>
    <p:sldId id="348" r:id="rId9"/>
    <p:sldId id="349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73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86" r:id="rId34"/>
    <p:sldId id="374" r:id="rId35"/>
    <p:sldId id="376" r:id="rId36"/>
    <p:sldId id="377" r:id="rId37"/>
    <p:sldId id="378" r:id="rId38"/>
    <p:sldId id="379" r:id="rId39"/>
    <p:sldId id="380" r:id="rId40"/>
    <p:sldId id="375" r:id="rId41"/>
    <p:sldId id="381" r:id="rId42"/>
    <p:sldId id="382" r:id="rId43"/>
    <p:sldId id="383" r:id="rId44"/>
    <p:sldId id="384" r:id="rId45"/>
    <p:sldId id="385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5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7" autoAdjust="0"/>
  </p:normalViewPr>
  <p:slideViewPr>
    <p:cSldViewPr snapToGrid="0">
      <p:cViewPr varScale="1">
        <p:scale>
          <a:sx n="76" d="100"/>
          <a:sy n="76" d="100"/>
        </p:scale>
        <p:origin x="2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CF28A-FCF8-4150-B55D-FC933AE49EFE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6FE4A-AB08-4783-B673-8026C0B2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如何理解：</a:t>
            </a:r>
            <a:r>
              <a:rPr lang="en-US" altLang="zh-CN" dirty="0"/>
              <a:t>X86-64</a:t>
            </a:r>
            <a:r>
              <a:rPr lang="zh-CN" altLang="en-US" dirty="0"/>
              <a:t>在实现某个过程时，只选择当前过程所需要的机制</a:t>
            </a:r>
            <a:endParaRPr lang="en-US" altLang="zh-CN" dirty="0"/>
          </a:p>
          <a:p>
            <a:r>
              <a:rPr lang="zh-CN" altLang="en-US" dirty="0"/>
              <a:t>当过程不需要使用存储空间时，则不需要实现存储管理机制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4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过程调用前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3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过程调用后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返回地址入栈，指令计数器更新为过程的入口地址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44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当过程返回前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6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当过程返回后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5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8669" y="9053"/>
            <a:ext cx="8512703" cy="6844420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2220" b="-121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73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56D90B-DD80-49B6-BC3B-942A0808FF57}"/>
              </a:ext>
            </a:extLst>
          </p:cNvPr>
          <p:cNvCxnSpPr>
            <a:cxnSpLocks/>
          </p:cNvCxnSpPr>
          <p:nvPr userDrawn="1"/>
        </p:nvCxnSpPr>
        <p:spPr>
          <a:xfrm>
            <a:off x="1129087" y="4472742"/>
            <a:ext cx="10058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>
            <a:extLst>
              <a:ext uri="{FF2B5EF4-FFF2-40B4-BE49-F238E27FC236}">
                <a16:creationId xmlns:a16="http://schemas.microsoft.com/office/drawing/2014/main" id="{7C44C8F0-D07F-47C1-AA9E-F8796575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3" y="3147178"/>
            <a:ext cx="10058403" cy="1325563"/>
          </a:xfrm>
        </p:spPr>
        <p:txBody>
          <a:bodyPr anchor="b" anchorCtr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34E471E-1D01-459D-B42E-7B85F4BC4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9083" y="4472741"/>
            <a:ext cx="10058403" cy="9144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979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有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945723-6F6C-400F-9B44-F214E025CBC5}"/>
              </a:ext>
            </a:extLst>
          </p:cNvPr>
          <p:cNvCxnSpPr/>
          <p:nvPr/>
        </p:nvCxnSpPr>
        <p:spPr>
          <a:xfrm>
            <a:off x="3746829" y="1784044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980385" y="2067410"/>
            <a:ext cx="10361692" cy="4175127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342900" indent="-34290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/>
            </a:lvl1pPr>
            <a:lvl2pPr marL="7429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/>
            </a:lvl2pPr>
            <a:lvl3pPr marL="12001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3pPr>
            <a:lvl4pPr marL="16573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4pPr>
            <a:lvl5pPr marL="21145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/>
          </a:bodyPr>
          <a:lstStyle>
            <a:lvl1pPr algn="ctr">
              <a:defRPr sz="2800" b="1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99EA-BF15-4D21-ACAD-2CA2778B2685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0CDD6F-2F4A-40DE-9B01-D6ECEF0C1F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74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967492" y="1381991"/>
            <a:ext cx="10295453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569926" y="1381991"/>
            <a:ext cx="5473065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E12139D-5FAF-4E7A-9B2E-60C229F7B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8923" y="1409608"/>
            <a:ext cx="5539803" cy="4903267"/>
          </a:xfr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966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8366" y="278225"/>
            <a:ext cx="1987534" cy="830997"/>
            <a:chOff x="908364" y="278221"/>
            <a:chExt cx="1987534" cy="830996"/>
          </a:xfrm>
        </p:grpSpPr>
        <p:sp>
          <p:nvSpPr>
            <p:cNvPr id="12" name="矩形 11"/>
            <p:cNvSpPr/>
            <p:nvPr/>
          </p:nvSpPr>
          <p:spPr>
            <a:xfrm>
              <a:off x="908364" y="801440"/>
              <a:ext cx="13479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Topic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本章内容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08366" y="1410009"/>
            <a:ext cx="10609557" cy="4850113"/>
          </a:xfrm>
        </p:spPr>
        <p:txBody>
          <a:bodyPr/>
          <a:lstStyle>
            <a:lvl1pPr marL="324000" indent="-457200" algn="l" defTabSz="913765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10609D"/>
              </a:buClr>
              <a:buFont typeface="Wingdings" panose="05000000000000000000" pitchFamily="2" charset="2"/>
              <a:buChar char="p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2pPr>
            <a:lvl3pPr marL="11430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3pPr>
            <a:lvl4pPr marL="16002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34626-F826-4FE7-88FD-6CF526374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80C1-FC1A-47E7-AF0A-DC4E6080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EC6E6-0037-4806-BC8D-52E39C1E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5F1DC-90A2-4BDC-BA11-3D9FDAD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3B64-F85B-427D-8E49-9ABBD957151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48A4A-5789-46B9-A78C-8F55C00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2B60-B754-4801-BC0B-A87F98E1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403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5651" y="0"/>
            <a:ext cx="4243649" cy="489857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3779" r="-100598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6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19159" y="2613495"/>
            <a:ext cx="4534741" cy="4231805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87722" b="-1011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3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00" y="2601649"/>
            <a:ext cx="4218251" cy="4256351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1806" b="-10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5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-1"/>
            <a:ext cx="8512703" cy="4033961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1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01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74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35651" y="-12700"/>
            <a:ext cx="4243649" cy="6870700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859" r="-100598" b="-120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17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0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3B64-F85B-427D-8E49-9ABBD957151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5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A5BA45-0AFD-46C2-A2B4-D429D05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程序的机器级表示：过程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5618676-3F49-4C24-BF15-87F134619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Machine-Level Programming : Procedures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6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举例：控制流转移</a:t>
            </a:r>
            <a:br>
              <a:rPr lang="en-US" altLang="zh-CN" dirty="0"/>
            </a:br>
            <a:r>
              <a:rPr lang="en-US" altLang="zh-CN" dirty="0"/>
              <a:t>Passing Control Flow Examples</a:t>
            </a:r>
            <a:endParaRPr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81FF38B-F490-4871-AF9B-476B2C1FE423}"/>
              </a:ext>
            </a:extLst>
          </p:cNvPr>
          <p:cNvSpPr>
            <a:spLocks/>
          </p:cNvSpPr>
          <p:nvPr/>
        </p:nvSpPr>
        <p:spPr bwMode="auto">
          <a:xfrm>
            <a:off x="1004618" y="4827411"/>
            <a:ext cx="3632376" cy="1461939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mult2 (long a, long b)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3D19439-7568-47E8-ADA0-88233F0C9361}"/>
              </a:ext>
            </a:extLst>
          </p:cNvPr>
          <p:cNvSpPr>
            <a:spLocks/>
          </p:cNvSpPr>
          <p:nvPr/>
        </p:nvSpPr>
        <p:spPr bwMode="auto">
          <a:xfrm>
            <a:off x="739757" y="2440511"/>
            <a:ext cx="4321341" cy="17389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(long x, long y, long *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3CDF967-89AF-4126-9669-371D5D2AE58F}"/>
              </a:ext>
            </a:extLst>
          </p:cNvPr>
          <p:cNvSpPr>
            <a:spLocks/>
          </p:cNvSpPr>
          <p:nvPr/>
        </p:nvSpPr>
        <p:spPr bwMode="auto">
          <a:xfrm>
            <a:off x="5371758" y="4965911"/>
            <a:ext cx="5867400" cy="118494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>
            <a:spAutoFit/>
          </a:bodyPr>
          <a:lstStyle/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400550:  mov    %rdi,%rax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a 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400553:  imul   %rsi,%rax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a * b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400557:  retq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       </a:t>
            </a:r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Return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7362943-531F-449F-9C8F-434E19D0EBC2}"/>
              </a:ext>
            </a:extLst>
          </p:cNvPr>
          <p:cNvSpPr>
            <a:spLocks/>
          </p:cNvSpPr>
          <p:nvPr/>
        </p:nvSpPr>
        <p:spPr bwMode="auto">
          <a:xfrm>
            <a:off x="5371758" y="2281280"/>
            <a:ext cx="6209424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400540: push   %rbx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    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Save %rbx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400541: mov    %rdx,%rbx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Save dest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400550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&lt;mult2&gt;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mult2(x,y)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400549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 mov    %rax,(%rbx)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Save at dest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40054c: pop    %rbx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    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Restore %rbx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40054d: retq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           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Return</a:t>
            </a:r>
          </a:p>
        </p:txBody>
      </p:sp>
    </p:spTree>
    <p:extLst>
      <p:ext uri="{BB962C8B-B14F-4D97-AF65-F5344CB8AC3E}">
        <p14:creationId xmlns:p14="http://schemas.microsoft.com/office/powerpoint/2010/main" val="295095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举例：控制流转移 </a:t>
            </a:r>
            <a:r>
              <a:rPr lang="en-US" altLang="zh-CN" dirty="0"/>
              <a:t>#1</a:t>
            </a:r>
            <a:br>
              <a:rPr lang="en-US" altLang="zh-CN" dirty="0"/>
            </a:br>
            <a:r>
              <a:rPr lang="en-US" altLang="zh-CN" dirty="0"/>
              <a:t>Passing Control Flow Examples #1</a:t>
            </a:r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979F5D9-5C5A-44AD-8D35-4B6EF587F208}"/>
              </a:ext>
            </a:extLst>
          </p:cNvPr>
          <p:cNvSpPr>
            <a:spLocks/>
          </p:cNvSpPr>
          <p:nvPr/>
        </p:nvSpPr>
        <p:spPr bwMode="auto">
          <a:xfrm>
            <a:off x="3191198" y="4777056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C3501D15-9D0F-4C95-8FC4-B30F831E2C2C}"/>
              </a:ext>
            </a:extLst>
          </p:cNvPr>
          <p:cNvSpPr>
            <a:spLocks/>
          </p:cNvSpPr>
          <p:nvPr/>
        </p:nvSpPr>
        <p:spPr bwMode="auto">
          <a:xfrm>
            <a:off x="3191198" y="2110056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56BF6DB-9CE1-4270-9F84-0C6F412BE30A}"/>
              </a:ext>
            </a:extLst>
          </p:cNvPr>
          <p:cNvSpPr>
            <a:spLocks/>
          </p:cNvSpPr>
          <p:nvPr/>
        </p:nvSpPr>
        <p:spPr bwMode="auto">
          <a:xfrm>
            <a:off x="9210998" y="4319856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B82B96B-C834-45AA-9AEC-803D8F8EC6EC}"/>
              </a:ext>
            </a:extLst>
          </p:cNvPr>
          <p:cNvSpPr>
            <a:spLocks/>
          </p:cNvSpPr>
          <p:nvPr/>
        </p:nvSpPr>
        <p:spPr bwMode="auto">
          <a:xfrm>
            <a:off x="9210998" y="3710256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2695388-B852-496D-9FA9-E64B414E00EE}"/>
              </a:ext>
            </a:extLst>
          </p:cNvPr>
          <p:cNvSpPr>
            <a:spLocks/>
          </p:cNvSpPr>
          <p:nvPr/>
        </p:nvSpPr>
        <p:spPr bwMode="auto">
          <a:xfrm>
            <a:off x="9210998" y="1195656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</p:txBody>
      </p:sp>
      <p:sp>
        <p:nvSpPr>
          <p:cNvPr id="18" name="Arc 19">
            <a:extLst>
              <a:ext uri="{FF2B5EF4-FFF2-40B4-BE49-F238E27FC236}">
                <a16:creationId xmlns:a16="http://schemas.microsoft.com/office/drawing/2014/main" id="{B7243AB5-EF58-45CA-9A6D-603B3946BF6A}"/>
              </a:ext>
            </a:extLst>
          </p:cNvPr>
          <p:cNvSpPr/>
          <p:nvPr/>
        </p:nvSpPr>
        <p:spPr bwMode="auto">
          <a:xfrm flipV="1">
            <a:off x="9591998" y="2948256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B9AC21E8-D53E-4088-AAA9-6BA78A606965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4207079" y="3147744"/>
            <a:ext cx="5003919" cy="13626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C3B42499-9449-47DC-88D7-C217FF1E315E}"/>
              </a:ext>
            </a:extLst>
          </p:cNvPr>
          <p:cNvSpPr>
            <a:spLocks/>
          </p:cNvSpPr>
          <p:nvPr/>
        </p:nvSpPr>
        <p:spPr bwMode="auto">
          <a:xfrm>
            <a:off x="8434711" y="3710256"/>
            <a:ext cx="638175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DD2768F-BADB-4E9D-9FE5-D2A83BCC28DC}"/>
              </a:ext>
            </a:extLst>
          </p:cNvPr>
          <p:cNvSpPr>
            <a:spLocks/>
          </p:cNvSpPr>
          <p:nvPr/>
        </p:nvSpPr>
        <p:spPr bwMode="auto">
          <a:xfrm>
            <a:off x="8296599" y="2719656"/>
            <a:ext cx="7762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B96DA6F-BCFA-47BE-B92A-9B34E8288C83}"/>
              </a:ext>
            </a:extLst>
          </p:cNvPr>
          <p:cNvSpPr>
            <a:spLocks/>
          </p:cNvSpPr>
          <p:nvPr/>
        </p:nvSpPr>
        <p:spPr bwMode="auto">
          <a:xfrm>
            <a:off x="8296599" y="2338656"/>
            <a:ext cx="7762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8D61EC-5FAD-45B4-B80E-17A1EFDF12C8}"/>
              </a:ext>
            </a:extLst>
          </p:cNvPr>
          <p:cNvSpPr>
            <a:spLocks/>
          </p:cNvSpPr>
          <p:nvPr/>
        </p:nvSpPr>
        <p:spPr bwMode="auto">
          <a:xfrm>
            <a:off x="8296599" y="1957656"/>
            <a:ext cx="7762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F438FB75-68BE-4540-9EE9-04C29DD9EF1D}"/>
              </a:ext>
            </a:extLst>
          </p:cNvPr>
          <p:cNvSpPr>
            <a:spLocks/>
          </p:cNvSpPr>
          <p:nvPr/>
        </p:nvSpPr>
        <p:spPr bwMode="auto">
          <a:xfrm>
            <a:off x="8434711" y="4319856"/>
            <a:ext cx="638175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160809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举例：控制流转移 </a:t>
            </a:r>
            <a:r>
              <a:rPr lang="en-US" altLang="zh-CN" dirty="0"/>
              <a:t>#2</a:t>
            </a:r>
            <a:br>
              <a:rPr lang="en-US" altLang="zh-CN" dirty="0"/>
            </a:br>
            <a:r>
              <a:rPr lang="en-US" altLang="zh-CN" dirty="0"/>
              <a:t>Passing Control Flow Examples #2</a:t>
            </a:r>
            <a:endParaRPr lang="zh-CN" altLang="en-US" dirty="0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8FF65290-EE3C-41E5-B46F-93D45A824758}"/>
              </a:ext>
            </a:extLst>
          </p:cNvPr>
          <p:cNvSpPr>
            <a:spLocks/>
          </p:cNvSpPr>
          <p:nvPr/>
        </p:nvSpPr>
        <p:spPr bwMode="auto">
          <a:xfrm>
            <a:off x="3427411" y="4777056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15755CAD-FA20-4536-9E90-186D303237C1}"/>
              </a:ext>
            </a:extLst>
          </p:cNvPr>
          <p:cNvSpPr>
            <a:spLocks/>
          </p:cNvSpPr>
          <p:nvPr/>
        </p:nvSpPr>
        <p:spPr bwMode="auto">
          <a:xfrm>
            <a:off x="3427411" y="2110056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400549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 mov    %rax,(%rbx)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920DDBE-A913-4B5C-9997-C8BAE7AD59E5}"/>
              </a:ext>
            </a:extLst>
          </p:cNvPr>
          <p:cNvSpPr>
            <a:spLocks/>
          </p:cNvSpPr>
          <p:nvPr/>
        </p:nvSpPr>
        <p:spPr bwMode="auto">
          <a:xfrm>
            <a:off x="9447211" y="4319856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6E8F81D-35BF-46CC-AFC9-42B1C0A604B8}"/>
              </a:ext>
            </a:extLst>
          </p:cNvPr>
          <p:cNvSpPr>
            <a:spLocks/>
          </p:cNvSpPr>
          <p:nvPr/>
        </p:nvSpPr>
        <p:spPr bwMode="auto">
          <a:xfrm>
            <a:off x="9447211" y="3710256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BA101FAA-60F3-4058-8349-B95A5C4632D0}"/>
              </a:ext>
            </a:extLst>
          </p:cNvPr>
          <p:cNvSpPr>
            <a:spLocks/>
          </p:cNvSpPr>
          <p:nvPr/>
        </p:nvSpPr>
        <p:spPr bwMode="auto">
          <a:xfrm>
            <a:off x="9447211" y="3100656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B7BE8306-4837-4B11-A900-DA7964428B87}"/>
              </a:ext>
            </a:extLst>
          </p:cNvPr>
          <p:cNvSpPr>
            <a:spLocks/>
          </p:cNvSpPr>
          <p:nvPr/>
        </p:nvSpPr>
        <p:spPr bwMode="auto">
          <a:xfrm>
            <a:off x="9447211" y="1195656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•</a:t>
            </a: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•</a:t>
            </a: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•</a:t>
            </a:r>
          </a:p>
        </p:txBody>
      </p:sp>
      <p:sp>
        <p:nvSpPr>
          <p:cNvPr id="31" name="Arc 19">
            <a:extLst>
              <a:ext uri="{FF2B5EF4-FFF2-40B4-BE49-F238E27FC236}">
                <a16:creationId xmlns:a16="http://schemas.microsoft.com/office/drawing/2014/main" id="{731D16D9-9029-453B-B2DA-EFF99A6F7766}"/>
              </a:ext>
            </a:extLst>
          </p:cNvPr>
          <p:cNvSpPr/>
          <p:nvPr/>
        </p:nvSpPr>
        <p:spPr bwMode="auto">
          <a:xfrm flipV="1">
            <a:off x="9828211" y="3253056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Consolas" panose="020B0609020204030204" pitchFamily="49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2" name="Straight Arrow Connector 21">
            <a:extLst>
              <a:ext uri="{FF2B5EF4-FFF2-40B4-BE49-F238E27FC236}">
                <a16:creationId xmlns:a16="http://schemas.microsoft.com/office/drawing/2014/main" id="{AA24DA04-C412-4C91-ADD6-B27E528C00DC}"/>
              </a:ext>
            </a:extLst>
          </p:cNvPr>
          <p:cNvCxnSpPr>
            <a:stCxn id="27" idx="1"/>
          </p:cNvCxnSpPr>
          <p:nvPr/>
        </p:nvCxnSpPr>
        <p:spPr bwMode="auto">
          <a:xfrm flipH="1">
            <a:off x="7237411" y="4510356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18">
            <a:extLst>
              <a:ext uri="{FF2B5EF4-FFF2-40B4-BE49-F238E27FC236}">
                <a16:creationId xmlns:a16="http://schemas.microsoft.com/office/drawing/2014/main" id="{5E69FAC4-FED0-4BA8-ACCE-2930E95C8A8C}"/>
              </a:ext>
            </a:extLst>
          </p:cNvPr>
          <p:cNvCxnSpPr/>
          <p:nvPr/>
        </p:nvCxnSpPr>
        <p:spPr bwMode="auto">
          <a:xfrm flipH="1">
            <a:off x="7313611" y="3329256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4" name="Group 4">
            <a:extLst>
              <a:ext uri="{FF2B5EF4-FFF2-40B4-BE49-F238E27FC236}">
                <a16:creationId xmlns:a16="http://schemas.microsoft.com/office/drawing/2014/main" id="{B3073BC2-76FC-4A3F-A79D-E162F35F69DE}"/>
              </a:ext>
            </a:extLst>
          </p:cNvPr>
          <p:cNvGrpSpPr/>
          <p:nvPr/>
        </p:nvGrpSpPr>
        <p:grpSpPr>
          <a:xfrm>
            <a:off x="8532812" y="1957656"/>
            <a:ext cx="776287" cy="2743200"/>
            <a:chOff x="5334000" y="1143000"/>
            <a:chExt cx="776287" cy="2743200"/>
          </a:xfrm>
        </p:grpSpPr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39AD44FB-3CB7-46BE-8073-E263573F5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96D01B71-2212-4751-B8BA-AD21BE569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92740160-89CF-486E-B4C7-7DD859802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236FC31-B842-4A67-9EC2-7480B2EEE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FEC74637-965C-4410-81B4-1958BE22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C1E556A5-C784-46A5-80D0-F992B4DD5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46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举例：控制流转移 </a:t>
            </a:r>
            <a:r>
              <a:rPr lang="en-US" altLang="zh-CN" dirty="0"/>
              <a:t>#3</a:t>
            </a:r>
            <a:br>
              <a:rPr lang="en-US" altLang="zh-CN" dirty="0"/>
            </a:br>
            <a:r>
              <a:rPr lang="en-US" altLang="zh-CN" dirty="0"/>
              <a:t>Passing Control Flow Examples #3</a:t>
            </a:r>
            <a:endParaRPr lang="zh-CN" alt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5D73A69-51C7-48BF-9930-BAFF92B61691}"/>
              </a:ext>
            </a:extLst>
          </p:cNvPr>
          <p:cNvSpPr>
            <a:spLocks/>
          </p:cNvSpPr>
          <p:nvPr/>
        </p:nvSpPr>
        <p:spPr bwMode="auto">
          <a:xfrm>
            <a:off x="3848100" y="4777056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57713D18-CB4B-42BD-9DCC-15BA9F4EBB5B}"/>
              </a:ext>
            </a:extLst>
          </p:cNvPr>
          <p:cNvSpPr>
            <a:spLocks/>
          </p:cNvSpPr>
          <p:nvPr/>
        </p:nvSpPr>
        <p:spPr bwMode="auto">
          <a:xfrm>
            <a:off x="3848100" y="2110056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DAEE66-8039-442C-BF55-F79CDD1027A5}"/>
              </a:ext>
            </a:extLst>
          </p:cNvPr>
          <p:cNvSpPr>
            <a:spLocks/>
          </p:cNvSpPr>
          <p:nvPr/>
        </p:nvSpPr>
        <p:spPr bwMode="auto">
          <a:xfrm>
            <a:off x="9867900" y="4319856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1ACD4345-E6B7-4CFF-86ED-D92406641D06}"/>
              </a:ext>
            </a:extLst>
          </p:cNvPr>
          <p:cNvSpPr>
            <a:spLocks/>
          </p:cNvSpPr>
          <p:nvPr/>
        </p:nvSpPr>
        <p:spPr bwMode="auto">
          <a:xfrm>
            <a:off x="9867900" y="3710256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D4F72392-E691-4D47-9A20-65A56D8BFFAA}"/>
              </a:ext>
            </a:extLst>
          </p:cNvPr>
          <p:cNvSpPr>
            <a:spLocks/>
          </p:cNvSpPr>
          <p:nvPr/>
        </p:nvSpPr>
        <p:spPr bwMode="auto">
          <a:xfrm>
            <a:off x="9867900" y="3100656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D8AEC69C-33D0-4842-84C4-C2A6EA28DBD7}"/>
              </a:ext>
            </a:extLst>
          </p:cNvPr>
          <p:cNvSpPr>
            <a:spLocks/>
          </p:cNvSpPr>
          <p:nvPr/>
        </p:nvSpPr>
        <p:spPr bwMode="auto">
          <a:xfrm>
            <a:off x="9867900" y="1195656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•</a:t>
            </a: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•</a:t>
            </a: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•</a:t>
            </a:r>
          </a:p>
        </p:txBody>
      </p:sp>
      <p:sp>
        <p:nvSpPr>
          <p:cNvPr id="43" name="Arc 19">
            <a:extLst>
              <a:ext uri="{FF2B5EF4-FFF2-40B4-BE49-F238E27FC236}">
                <a16:creationId xmlns:a16="http://schemas.microsoft.com/office/drawing/2014/main" id="{2E15BF3B-9666-46B4-A66B-B6A839592D7E}"/>
              </a:ext>
            </a:extLst>
          </p:cNvPr>
          <p:cNvSpPr/>
          <p:nvPr/>
        </p:nvSpPr>
        <p:spPr bwMode="auto">
          <a:xfrm flipV="1">
            <a:off x="10248900" y="3253056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Consolas" panose="020B0609020204030204" pitchFamily="49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4" name="Straight Arrow Connector 21">
            <a:extLst>
              <a:ext uri="{FF2B5EF4-FFF2-40B4-BE49-F238E27FC236}">
                <a16:creationId xmlns:a16="http://schemas.microsoft.com/office/drawing/2014/main" id="{FA827719-EE2C-4D20-9791-E48D182E284E}"/>
              </a:ext>
            </a:extLst>
          </p:cNvPr>
          <p:cNvCxnSpPr>
            <a:stCxn id="23" idx="1"/>
          </p:cNvCxnSpPr>
          <p:nvPr/>
        </p:nvCxnSpPr>
        <p:spPr bwMode="auto">
          <a:xfrm flipH="1">
            <a:off x="5981700" y="4510356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18">
            <a:extLst>
              <a:ext uri="{FF2B5EF4-FFF2-40B4-BE49-F238E27FC236}">
                <a16:creationId xmlns:a16="http://schemas.microsoft.com/office/drawing/2014/main" id="{FA37D5DA-DBA3-4DF1-A85A-14ECB5EE94C8}"/>
              </a:ext>
            </a:extLst>
          </p:cNvPr>
          <p:cNvCxnSpPr/>
          <p:nvPr/>
        </p:nvCxnSpPr>
        <p:spPr bwMode="auto">
          <a:xfrm flipH="1">
            <a:off x="7734300" y="3329256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6" name="Group 20">
            <a:extLst>
              <a:ext uri="{FF2B5EF4-FFF2-40B4-BE49-F238E27FC236}">
                <a16:creationId xmlns:a16="http://schemas.microsoft.com/office/drawing/2014/main" id="{0D9AC887-6648-4601-B19B-F8B19DA47B8B}"/>
              </a:ext>
            </a:extLst>
          </p:cNvPr>
          <p:cNvGrpSpPr/>
          <p:nvPr/>
        </p:nvGrpSpPr>
        <p:grpSpPr>
          <a:xfrm>
            <a:off x="8953501" y="1957656"/>
            <a:ext cx="776287" cy="2743200"/>
            <a:chOff x="5334000" y="1143000"/>
            <a:chExt cx="776287" cy="2743200"/>
          </a:xfrm>
        </p:grpSpPr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A42EB4FC-91B9-49E6-B3E5-19F297C89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38E04426-49C3-4C26-843E-1EA3DF5FB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7BE8D434-E838-4DE4-8656-61CB9EE67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A4D236CD-A35D-4A60-BD9C-3B20DA52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D39FD671-72F0-4208-8E3F-9C306376B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E48AED41-D670-4390-80CC-E504EF933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23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举例：控制流转移 </a:t>
            </a:r>
            <a:r>
              <a:rPr lang="en-US" altLang="zh-CN" dirty="0"/>
              <a:t>#4</a:t>
            </a:r>
            <a:br>
              <a:rPr lang="en-US" altLang="zh-CN" dirty="0"/>
            </a:br>
            <a:r>
              <a:rPr lang="en-US" altLang="zh-CN" dirty="0"/>
              <a:t>Passing Control Flow Examples #4</a:t>
            </a:r>
            <a:endParaRPr lang="zh-CN" altLang="en-US" dirty="0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9C56F7D-AD97-4D92-98E4-7C4827F576FA}"/>
              </a:ext>
            </a:extLst>
          </p:cNvPr>
          <p:cNvSpPr>
            <a:spLocks/>
          </p:cNvSpPr>
          <p:nvPr/>
        </p:nvSpPr>
        <p:spPr bwMode="auto">
          <a:xfrm>
            <a:off x="3377303" y="4777056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4B3B0D20-F9C4-44B4-9377-014ECD018115}"/>
              </a:ext>
            </a:extLst>
          </p:cNvPr>
          <p:cNvSpPr>
            <a:spLocks/>
          </p:cNvSpPr>
          <p:nvPr/>
        </p:nvSpPr>
        <p:spPr bwMode="auto">
          <a:xfrm>
            <a:off x="3377303" y="2110056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733BA6C9-A660-4E26-8288-913460A7A65A}"/>
              </a:ext>
            </a:extLst>
          </p:cNvPr>
          <p:cNvSpPr>
            <a:spLocks/>
          </p:cNvSpPr>
          <p:nvPr/>
        </p:nvSpPr>
        <p:spPr bwMode="auto">
          <a:xfrm>
            <a:off x="9397103" y="4319856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125028D-0E47-4D94-BAC5-CCAB245951AC}"/>
              </a:ext>
            </a:extLst>
          </p:cNvPr>
          <p:cNvSpPr>
            <a:spLocks/>
          </p:cNvSpPr>
          <p:nvPr/>
        </p:nvSpPr>
        <p:spPr bwMode="auto">
          <a:xfrm>
            <a:off x="9397103" y="3710256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58D1C78-AB16-4B20-8DBD-0D0EA96311E0}"/>
              </a:ext>
            </a:extLst>
          </p:cNvPr>
          <p:cNvSpPr>
            <a:spLocks/>
          </p:cNvSpPr>
          <p:nvPr/>
        </p:nvSpPr>
        <p:spPr bwMode="auto">
          <a:xfrm>
            <a:off x="9397103" y="1195656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•</a:t>
            </a: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•</a:t>
            </a: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•</a:t>
            </a:r>
          </a:p>
        </p:txBody>
      </p:sp>
      <p:sp>
        <p:nvSpPr>
          <p:cNvPr id="30" name="Arc 19">
            <a:extLst>
              <a:ext uri="{FF2B5EF4-FFF2-40B4-BE49-F238E27FC236}">
                <a16:creationId xmlns:a16="http://schemas.microsoft.com/office/drawing/2014/main" id="{52761E11-4383-4E4B-A660-6F8A85B2C448}"/>
              </a:ext>
            </a:extLst>
          </p:cNvPr>
          <p:cNvSpPr/>
          <p:nvPr/>
        </p:nvSpPr>
        <p:spPr bwMode="auto">
          <a:xfrm flipV="1">
            <a:off x="9778103" y="2948256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Consolas" panose="020B0609020204030204" pitchFamily="49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1" name="Straight Arrow Connector 21">
            <a:extLst>
              <a:ext uri="{FF2B5EF4-FFF2-40B4-BE49-F238E27FC236}">
                <a16:creationId xmlns:a16="http://schemas.microsoft.com/office/drawing/2014/main" id="{DF446342-428C-450A-ADC4-AAF97529D051}"/>
              </a:ext>
            </a:extLst>
          </p:cNvPr>
          <p:cNvCxnSpPr>
            <a:stCxn id="27" idx="1"/>
          </p:cNvCxnSpPr>
          <p:nvPr/>
        </p:nvCxnSpPr>
        <p:spPr bwMode="auto">
          <a:xfrm flipH="1" flipV="1">
            <a:off x="7263503" y="3405456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">
            <a:extLst>
              <a:ext uri="{FF2B5EF4-FFF2-40B4-BE49-F238E27FC236}">
                <a16:creationId xmlns:a16="http://schemas.microsoft.com/office/drawing/2014/main" id="{69DBCBB4-9C37-4DF2-883D-D771C030A87E}"/>
              </a:ext>
            </a:extLst>
          </p:cNvPr>
          <p:cNvSpPr>
            <a:spLocks/>
          </p:cNvSpPr>
          <p:nvPr/>
        </p:nvSpPr>
        <p:spPr bwMode="auto">
          <a:xfrm>
            <a:off x="8620816" y="3710256"/>
            <a:ext cx="638175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14B65DB0-1AE0-4258-8008-26703EE87949}"/>
              </a:ext>
            </a:extLst>
          </p:cNvPr>
          <p:cNvSpPr>
            <a:spLocks/>
          </p:cNvSpPr>
          <p:nvPr/>
        </p:nvSpPr>
        <p:spPr bwMode="auto">
          <a:xfrm>
            <a:off x="8482704" y="2719656"/>
            <a:ext cx="7762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B3F02BC8-F325-4F4A-9FA3-A58ED17E91FD}"/>
              </a:ext>
            </a:extLst>
          </p:cNvPr>
          <p:cNvSpPr>
            <a:spLocks/>
          </p:cNvSpPr>
          <p:nvPr/>
        </p:nvSpPr>
        <p:spPr bwMode="auto">
          <a:xfrm>
            <a:off x="8482704" y="2338656"/>
            <a:ext cx="7762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7AE5049A-72E5-4C81-A356-0E56C4530069}"/>
              </a:ext>
            </a:extLst>
          </p:cNvPr>
          <p:cNvSpPr>
            <a:spLocks/>
          </p:cNvSpPr>
          <p:nvPr/>
        </p:nvSpPr>
        <p:spPr bwMode="auto">
          <a:xfrm>
            <a:off x="8482704" y="1957656"/>
            <a:ext cx="7762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24183D21-A19C-494D-96B7-C9A56FD033FC}"/>
              </a:ext>
            </a:extLst>
          </p:cNvPr>
          <p:cNvSpPr>
            <a:spLocks/>
          </p:cNvSpPr>
          <p:nvPr/>
        </p:nvSpPr>
        <p:spPr bwMode="auto">
          <a:xfrm>
            <a:off x="8620816" y="4319856"/>
            <a:ext cx="638175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77685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栈的结构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Stack Structure</a:t>
            </a:r>
          </a:p>
          <a:p>
            <a:r>
              <a:rPr lang="zh-CN" altLang="en-US" dirty="0"/>
              <a:t>过程调用规范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Calling Conventions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600" dirty="0"/>
              <a:t>控制流转移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     Passing Control Flow</a:t>
            </a:r>
          </a:p>
          <a:p>
            <a:pPr lvl="1"/>
            <a:r>
              <a:rPr lang="zh-CN" altLang="en-US" sz="2600" dirty="0"/>
              <a:t>数据传递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      Passing Data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500" dirty="0"/>
              <a:t>存储管理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600" dirty="0"/>
              <a:t>           Memory Management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递归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Recursion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138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过程数据流</a:t>
            </a:r>
            <a:br>
              <a:rPr lang="en-US" altLang="zh-CN" dirty="0"/>
            </a:br>
            <a:r>
              <a:rPr lang="en-US" altLang="zh-CN" dirty="0"/>
              <a:t>Procedure Data Flow</a:t>
            </a:r>
            <a:endParaRPr lang="zh-CN" alt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A4C43DA-C0AC-49C9-A965-CFE7A1846D28}"/>
              </a:ext>
            </a:extLst>
          </p:cNvPr>
          <p:cNvSpPr txBox="1">
            <a:spLocks/>
          </p:cNvSpPr>
          <p:nvPr/>
        </p:nvSpPr>
        <p:spPr>
          <a:xfrm>
            <a:off x="1023938" y="1986739"/>
            <a:ext cx="4938713" cy="406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前</a:t>
            </a:r>
            <a:r>
              <a:rPr lang="en-US" altLang="zh-CN" sz="2000" dirty="0"/>
              <a:t>6</a:t>
            </a:r>
            <a:r>
              <a:rPr lang="zh-CN" altLang="en-US" sz="2000" dirty="0"/>
              <a:t>个参数通过寄存器传递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First 6 arguments </a:t>
            </a:r>
            <a:r>
              <a:rPr lang="en-US" altLang="zh-CN" sz="2000" dirty="0"/>
              <a:t>passed by registers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zh-CN" altLang="en-US" sz="2000" dirty="0"/>
              <a:t>返回值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Return value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7FDDE7-B923-4BAE-8E68-D4F1BF9A74E3}"/>
              </a:ext>
            </a:extLst>
          </p:cNvPr>
          <p:cNvSpPr txBox="1">
            <a:spLocks/>
          </p:cNvSpPr>
          <p:nvPr/>
        </p:nvSpPr>
        <p:spPr>
          <a:xfrm>
            <a:off x="6430580" y="1958488"/>
            <a:ext cx="4178106" cy="98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剩余参数通过栈传递</a:t>
            </a:r>
            <a:endParaRPr lang="en-US" sz="2000" dirty="0"/>
          </a:p>
          <a:p>
            <a:r>
              <a:rPr lang="en-US" altLang="zh-CN" sz="2000" dirty="0"/>
              <a:t>Other arguments passed by </a:t>
            </a:r>
            <a:r>
              <a:rPr lang="en-US" sz="2000" dirty="0"/>
              <a:t>Stack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B9EA3B9-D744-4A5B-A652-1F9D83D705FB}"/>
              </a:ext>
            </a:extLst>
          </p:cNvPr>
          <p:cNvSpPr txBox="1">
            <a:spLocks/>
          </p:cNvSpPr>
          <p:nvPr/>
        </p:nvSpPr>
        <p:spPr>
          <a:xfrm>
            <a:off x="6607167" y="5664259"/>
            <a:ext cx="4734910" cy="77457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仅当需要的时候栈才会分配空间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Only allocate stack space when needed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92A6477-6716-4D42-8011-5DAAC297B0C8}"/>
              </a:ext>
            </a:extLst>
          </p:cNvPr>
          <p:cNvSpPr>
            <a:spLocks/>
          </p:cNvSpPr>
          <p:nvPr/>
        </p:nvSpPr>
        <p:spPr bwMode="auto">
          <a:xfrm>
            <a:off x="2658331" y="2841981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A4F8F1F-81EA-4BD5-A923-84D13429CD92}"/>
              </a:ext>
            </a:extLst>
          </p:cNvPr>
          <p:cNvSpPr>
            <a:spLocks/>
          </p:cNvSpPr>
          <p:nvPr/>
        </p:nvSpPr>
        <p:spPr bwMode="auto">
          <a:xfrm>
            <a:off x="2658331" y="3222981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4B246624-9BEF-4F54-83B6-73D30449BC7E}"/>
              </a:ext>
            </a:extLst>
          </p:cNvPr>
          <p:cNvSpPr>
            <a:spLocks/>
          </p:cNvSpPr>
          <p:nvPr/>
        </p:nvSpPr>
        <p:spPr bwMode="auto">
          <a:xfrm>
            <a:off x="2658331" y="3603981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FE8A51F-81AC-4033-AE13-FA1C17C087D3}"/>
              </a:ext>
            </a:extLst>
          </p:cNvPr>
          <p:cNvSpPr>
            <a:spLocks/>
          </p:cNvSpPr>
          <p:nvPr/>
        </p:nvSpPr>
        <p:spPr bwMode="auto">
          <a:xfrm>
            <a:off x="2658331" y="3984981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1EF3F7F-9B3C-48B0-B50D-149985D9398F}"/>
              </a:ext>
            </a:extLst>
          </p:cNvPr>
          <p:cNvSpPr>
            <a:spLocks/>
          </p:cNvSpPr>
          <p:nvPr/>
        </p:nvSpPr>
        <p:spPr bwMode="auto">
          <a:xfrm>
            <a:off x="2658331" y="4365981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09811E2-BFED-4174-9ECF-08A17A3A6A70}"/>
              </a:ext>
            </a:extLst>
          </p:cNvPr>
          <p:cNvSpPr>
            <a:spLocks/>
          </p:cNvSpPr>
          <p:nvPr/>
        </p:nvSpPr>
        <p:spPr bwMode="auto">
          <a:xfrm>
            <a:off x="2658331" y="4746981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229E3423-14D4-4D25-B1D5-F9170C0D35E1}"/>
              </a:ext>
            </a:extLst>
          </p:cNvPr>
          <p:cNvSpPr>
            <a:spLocks/>
          </p:cNvSpPr>
          <p:nvPr/>
        </p:nvSpPr>
        <p:spPr bwMode="auto">
          <a:xfrm>
            <a:off x="2658331" y="598201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%rax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CFDDD082-9B8B-4BF2-AADD-49A0C595F1D3}"/>
              </a:ext>
            </a:extLst>
          </p:cNvPr>
          <p:cNvGrpSpPr/>
          <p:nvPr/>
        </p:nvGrpSpPr>
        <p:grpSpPr>
          <a:xfrm>
            <a:off x="7173433" y="2876142"/>
            <a:ext cx="1346200" cy="2667000"/>
            <a:chOff x="5943600" y="2057400"/>
            <a:chExt cx="1346200" cy="2667000"/>
          </a:xfrm>
        </p:grpSpPr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10C66FB3-600E-4EED-BAB2-D78E034A8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Arg</a:t>
              </a:r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 7</a:t>
              </a: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140CEE84-01D2-4525-BDC5-EAFC609E6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• • •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B154F0E7-707D-46D6-A560-79C21F8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Arg</a:t>
              </a:r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 8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22BA1EA1-528C-40BB-ABD6-F9B31E754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Arg</a:t>
              </a:r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 </a:t>
              </a:r>
              <a:r>
                <a:rPr lang="en-US" i="1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F5A38CB1-6A10-47F3-BF8D-EBFD778B0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12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举例：过程数据流</a:t>
            </a:r>
            <a:br>
              <a:rPr lang="en-US" altLang="zh-CN" dirty="0"/>
            </a:br>
            <a:r>
              <a:rPr lang="en-US" altLang="zh-CN" dirty="0"/>
              <a:t>Data Flow Example</a:t>
            </a:r>
            <a:endParaRPr lang="zh-CN" altLang="en-US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E4AC4FCA-5E8D-494C-B2B1-05BCEEB2C618}"/>
              </a:ext>
            </a:extLst>
          </p:cNvPr>
          <p:cNvSpPr>
            <a:spLocks/>
          </p:cNvSpPr>
          <p:nvPr/>
        </p:nvSpPr>
        <p:spPr bwMode="auto">
          <a:xfrm>
            <a:off x="5229630" y="4530997"/>
            <a:ext cx="5218387" cy="1738938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>
            <a:spAutoFit/>
          </a:bodyPr>
          <a:lstStyle/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400550:  mov    %rdi,%rax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a </a:t>
            </a: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400553:  imul   %rsi,%rax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a * b</a:t>
            </a:r>
          </a:p>
          <a:p>
            <a:pPr algn="l"/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400557:  retq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      </a:t>
            </a:r>
            <a:r>
              <a:rPr lang="ro-RO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Return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B378E4F4-7B6C-4C7D-A937-32AEB7EA0226}"/>
              </a:ext>
            </a:extLst>
          </p:cNvPr>
          <p:cNvSpPr>
            <a:spLocks/>
          </p:cNvSpPr>
          <p:nvPr/>
        </p:nvSpPr>
        <p:spPr bwMode="auto">
          <a:xfrm>
            <a:off x="5229630" y="1973803"/>
            <a:ext cx="6448097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>
            <a:spAutoFit/>
          </a:bodyPr>
          <a:lstStyle/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• • •</a:t>
            </a:r>
            <a:endParaRPr lang="sk-SK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400541: mov    %rdx,%rbx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Save dest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mult2(x,y)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400549: mov    %rax,(%rbx)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Save at dest</a:t>
            </a:r>
          </a:p>
          <a:p>
            <a:pPr algn="l"/>
            <a:r>
              <a:rPr lang="sk-SK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• • •</a:t>
            </a:r>
            <a:endParaRPr lang="sk-SK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81B08B22-C0DD-4E4C-9F5E-6937D7A1AAA1}"/>
              </a:ext>
            </a:extLst>
          </p:cNvPr>
          <p:cNvSpPr>
            <a:spLocks/>
          </p:cNvSpPr>
          <p:nvPr/>
        </p:nvSpPr>
        <p:spPr bwMode="auto">
          <a:xfrm>
            <a:off x="699672" y="2247334"/>
            <a:ext cx="4162097" cy="17389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(long x, long y, long *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88CA665-84C2-4F60-A151-6672F9E69E32}"/>
              </a:ext>
            </a:extLst>
          </p:cNvPr>
          <p:cNvSpPr>
            <a:spLocks/>
          </p:cNvSpPr>
          <p:nvPr/>
        </p:nvSpPr>
        <p:spPr bwMode="auto">
          <a:xfrm>
            <a:off x="964532" y="4714427"/>
            <a:ext cx="3632376" cy="1461939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mult2 (long a, long b)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s = a * b;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s;</a:t>
            </a:r>
          </a:p>
          <a:p>
            <a:pPr algn="l"/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67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栈的结构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Stack Structure</a:t>
            </a:r>
          </a:p>
          <a:p>
            <a:r>
              <a:rPr lang="zh-CN" altLang="en-US" dirty="0"/>
              <a:t>过程调用规范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Calling Conventions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600" dirty="0"/>
              <a:t>控制流转移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     Passing Control Flow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600" dirty="0"/>
              <a:t>数据传递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      Passing Data</a:t>
            </a:r>
          </a:p>
          <a:p>
            <a:pPr lvl="1"/>
            <a:r>
              <a:rPr lang="zh-CN" altLang="en-US" sz="2600" dirty="0"/>
              <a:t>存储管理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     Memory Management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递归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Recursion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159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55310F-8C34-4B4F-87BF-D77EB9ABA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3740" y="1927743"/>
            <a:ext cx="5115615" cy="4454458"/>
          </a:xfrm>
        </p:spPr>
        <p:txBody>
          <a:bodyPr tIns="72000" bIns="3600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支持递归的编程语言</a:t>
            </a:r>
            <a:endParaRPr lang="en-US" altLang="zh-CN" sz="24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Languages that support recursion</a:t>
            </a:r>
          </a:p>
          <a:p>
            <a:pPr marL="552450" lvl="1">
              <a:lnSpc>
                <a:spcPct val="120000"/>
              </a:lnSpc>
            </a:pPr>
            <a:r>
              <a:rPr lang="en-US" altLang="zh-CN" sz="2300" dirty="0"/>
              <a:t>e.g., C, Pascal, Java ,C#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sz="2300" dirty="0"/>
              <a:t>代码必须是可重入的</a:t>
            </a:r>
            <a:endParaRPr lang="en-US" altLang="zh-CN" sz="23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/>
              <a:t>Code must be “Reentrant”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2000" dirty="0"/>
              <a:t>一个过程可以有多个实例</a:t>
            </a:r>
            <a:endParaRPr lang="en-US" altLang="zh-CN" sz="20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100" dirty="0"/>
              <a:t>Multiple simultaneous instantiations of single procedure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sz="2200" dirty="0"/>
              <a:t>需要空间存储每个过程实例的状态</a:t>
            </a:r>
            <a:endParaRPr lang="en-US" altLang="zh-CN" sz="22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/>
              <a:t> Need some place to store state of each instantiation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2000" dirty="0"/>
              <a:t>参数</a:t>
            </a:r>
            <a:endParaRPr lang="en-US" altLang="zh-CN" sz="20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Arguments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2000" dirty="0"/>
              <a:t>局部变量</a:t>
            </a:r>
            <a:endParaRPr lang="en-US" altLang="zh-CN" sz="20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Local variables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2000" dirty="0"/>
              <a:t>返回地址</a:t>
            </a:r>
            <a:endParaRPr lang="en-US" altLang="zh-CN" sz="20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Return address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基于栈的程序设计语言</a:t>
            </a:r>
            <a:br>
              <a:rPr lang="en-US" altLang="zh-CN" dirty="0"/>
            </a:br>
            <a:r>
              <a:rPr lang="en-US" altLang="zh-CN" dirty="0"/>
              <a:t>Stack-Based Languages</a:t>
            </a:r>
            <a:endParaRPr lang="zh-CN" altLang="en-US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4918EFC1-4510-44DF-B39E-DC330AEB4C74}"/>
              </a:ext>
            </a:extLst>
          </p:cNvPr>
          <p:cNvSpPr txBox="1">
            <a:spLocks/>
          </p:cNvSpPr>
          <p:nvPr/>
        </p:nvSpPr>
        <p:spPr>
          <a:xfrm>
            <a:off x="6672293" y="1927743"/>
            <a:ext cx="4612341" cy="445445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rtlCol="0">
            <a:normAutofit lnSpcReduction="1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800" dirty="0"/>
              <a:t>栈的规则</a:t>
            </a:r>
            <a:endParaRPr lang="en-US" altLang="zh-CN" sz="18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  <a:cs typeface="Courier New" pitchFamily="49" charset="0"/>
                <a:sym typeface="Courier New Bold" charset="0"/>
              </a:rPr>
              <a:t>Stack discipline</a:t>
            </a:r>
            <a:endParaRPr lang="en-US" altLang="zh-CN" sz="18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552450" lvl="1">
              <a:lnSpc>
                <a:spcPct val="125000"/>
              </a:lnSpc>
            </a:pPr>
            <a:r>
              <a:rPr lang="zh-CN" altLang="en-US" sz="1600" dirty="0"/>
              <a:t>每个过程的状态只需要保存有限的时间</a:t>
            </a:r>
            <a:endParaRPr lang="en-US" altLang="zh-CN" sz="16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State for given procedure needed for limited time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1600" dirty="0"/>
              <a:t>从调用开始至返回结束</a:t>
            </a:r>
            <a:endParaRPr lang="en-US" altLang="zh-CN" sz="16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From when called to when return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1500" dirty="0"/>
              <a:t>被调用者先于调用者返回</a:t>
            </a:r>
            <a:endParaRPr lang="en-US" altLang="zh-CN" sz="15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Callee</a:t>
            </a:r>
            <a:r>
              <a:rPr lang="en-US" altLang="zh-CN" sz="1600" dirty="0"/>
              <a:t> returns before caller does</a:t>
            </a:r>
          </a:p>
          <a:p>
            <a:pPr marL="342900" lvl="1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/>
              <a:t>栈空间以</a:t>
            </a:r>
            <a:r>
              <a:rPr lang="zh-CN" altLang="en-US" b="1" dirty="0">
                <a:solidFill>
                  <a:srgbClr val="C00000"/>
                </a:solidFill>
              </a:rPr>
              <a:t>帧</a:t>
            </a:r>
            <a:r>
              <a:rPr lang="zh-CN" altLang="en-US" dirty="0"/>
              <a:t>的方式进行分配</a:t>
            </a:r>
            <a:endParaRPr lang="en-US" altLang="zh-CN" dirty="0"/>
          </a:p>
          <a:p>
            <a:pPr marL="342000" lvl="1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dirty="0">
                <a:latin typeface="+mn-ea"/>
                <a:cs typeface="Courier New" pitchFamily="49" charset="0"/>
              </a:rPr>
              <a:t>Stack allocated in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Courier New" pitchFamily="49" charset="0"/>
              </a:rPr>
              <a:t>Frames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1500" dirty="0"/>
              <a:t>存储每个过程实例的状态</a:t>
            </a:r>
            <a:endParaRPr lang="en-US" altLang="zh-CN" sz="15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state for single procedure instantiation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栈的结构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Stack Structure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过程调用规范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Calling Conventions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递归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Recursion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0AB059-8BEB-4096-993F-AD8BB975CD05}"/>
              </a:ext>
            </a:extLst>
          </p:cNvPr>
          <p:cNvSpPr/>
          <p:nvPr/>
        </p:nvSpPr>
        <p:spPr>
          <a:xfrm>
            <a:off x="2346252" y="2004337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A612A-B963-4F3E-94E3-4D9F6894020E}"/>
              </a:ext>
            </a:extLst>
          </p:cNvPr>
          <p:cNvSpPr/>
          <p:nvPr/>
        </p:nvSpPr>
        <p:spPr>
          <a:xfrm>
            <a:off x="4221126" y="2518244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8B71B1-242F-4521-88FF-576BC76DF704}"/>
              </a:ext>
            </a:extLst>
          </p:cNvPr>
          <p:cNvSpPr/>
          <p:nvPr/>
        </p:nvSpPr>
        <p:spPr>
          <a:xfrm>
            <a:off x="6096000" y="3319230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3C025E-C3BA-41DC-96D1-FB1AB630D436}"/>
              </a:ext>
            </a:extLst>
          </p:cNvPr>
          <p:cNvSpPr txBox="1"/>
          <p:nvPr/>
        </p:nvSpPr>
        <p:spPr>
          <a:xfrm>
            <a:off x="8625746" y="187191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调用链示意</a:t>
            </a:r>
            <a:endParaRPr lang="en-US" altLang="zh-CN" dirty="0"/>
          </a:p>
          <a:p>
            <a:pPr algn="ctr"/>
            <a:r>
              <a:rPr lang="en-US" altLang="zh-CN" dirty="0"/>
              <a:t>Call Chain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FF7F31B-00D2-46BB-88CF-A0EC496802F2}"/>
              </a:ext>
            </a:extLst>
          </p:cNvPr>
          <p:cNvGrpSpPr/>
          <p:nvPr/>
        </p:nvGrpSpPr>
        <p:grpSpPr>
          <a:xfrm>
            <a:off x="8475922" y="2518244"/>
            <a:ext cx="1638477" cy="3782744"/>
            <a:chOff x="6952629" y="2470298"/>
            <a:chExt cx="1638477" cy="37827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9EEFE59-A10F-4DCA-BE59-4ED0412FDA11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CBE86AE-C5F2-48FF-9213-5A1D0F45590F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A820709-ED40-4977-8701-6CE4A6CCE4BD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CFC2FC9-F1BE-45A7-A374-D1A077935A9F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B2233A7-FE20-4710-8F45-49989CB66CC8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E8A5B3A-649B-429D-84E2-42C3C77971C9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D7A675B-08CA-4846-B761-F4F0D32D8F97}"/>
              </a:ext>
            </a:extLst>
          </p:cNvPr>
          <p:cNvSpPr txBox="1"/>
          <p:nvPr/>
        </p:nvSpPr>
        <p:spPr>
          <a:xfrm>
            <a:off x="5405855" y="5708702"/>
            <a:ext cx="304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amI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zh-CN" altLang="en-US" dirty="0">
                <a:latin typeface="Consolas" panose="020B0609020204030204" pitchFamily="49" charset="0"/>
              </a:rPr>
              <a:t>是递归的</a:t>
            </a:r>
            <a:endParaRPr lang="en-US" altLang="zh-CN" dirty="0"/>
          </a:p>
          <a:p>
            <a:pPr algn="ctr"/>
            <a:r>
              <a:rPr lang="en-US" altLang="zh-CN" dirty="0"/>
              <a:t>Procedure </a:t>
            </a:r>
            <a:r>
              <a:rPr lang="en-US" altLang="zh-CN" dirty="0" err="1">
                <a:latin typeface="Consolas" panose="020B0609020204030204" pitchFamily="49" charset="0"/>
              </a:rPr>
              <a:t>amI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en-US" altLang="zh-CN" dirty="0"/>
              <a:t> is recursive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0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34025" y="1346733"/>
            <a:ext cx="3092155" cy="509588"/>
          </a:xfrm>
        </p:spPr>
        <p:txBody>
          <a:bodyPr>
            <a:noAutofit/>
          </a:bodyPr>
          <a:lstStyle/>
          <a:p>
            <a:pPr algn="ctr"/>
            <a:r>
              <a:rPr lang="zh-CN" altLang="en-US" sz="2500" b="1" dirty="0">
                <a:latin typeface="+mn-ea"/>
                <a:ea typeface="+mn-ea"/>
              </a:rPr>
              <a:t>栈帧</a:t>
            </a:r>
            <a:br>
              <a:rPr lang="en-US" altLang="zh-CN" sz="2500" b="1" dirty="0">
                <a:latin typeface="+mn-ea"/>
                <a:ea typeface="+mn-ea"/>
              </a:rPr>
            </a:br>
            <a:r>
              <a:rPr lang="en-US" altLang="zh-CN" sz="2500" b="1" dirty="0">
                <a:latin typeface="+mn-ea"/>
                <a:ea typeface="+mn-ea"/>
              </a:rPr>
              <a:t>Stack Frames</a:t>
            </a:r>
            <a:endParaRPr lang="zh-CN" altLang="en-US" sz="2500" b="1" dirty="0">
              <a:latin typeface="+mn-ea"/>
              <a:ea typeface="+mn-ea"/>
            </a:endParaRP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7AE8755F-58B6-464C-A324-994356CB3D96}"/>
              </a:ext>
            </a:extLst>
          </p:cNvPr>
          <p:cNvSpPr txBox="1">
            <a:spLocks/>
          </p:cNvSpPr>
          <p:nvPr/>
        </p:nvSpPr>
        <p:spPr>
          <a:xfrm>
            <a:off x="6647413" y="154126"/>
            <a:ext cx="5144085" cy="627340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36000" rIns="216000" bIns="36000" rtlCol="0">
            <a:normAutofit fontScale="92500" lnSpcReduction="2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100" b="1" dirty="0"/>
              <a:t>内容  </a:t>
            </a:r>
            <a:r>
              <a:rPr lang="en-US" altLang="zh-CN" sz="2100" dirty="0"/>
              <a:t>Contents</a:t>
            </a:r>
            <a:endParaRPr lang="en-US" altLang="zh-CN" sz="2100" b="1" dirty="0"/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返回地址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Return address 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局部变量 （如果需要）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Local variables (if needed)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参数（如果需要）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Other Arguments  (if needed)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其他临时空间（如果需要）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Temporary space (if needed)</a:t>
            </a:r>
          </a:p>
          <a:p>
            <a:pPr>
              <a:lnSpc>
                <a:spcPct val="120000"/>
              </a:lnSpc>
            </a:pPr>
            <a:r>
              <a:rPr lang="zh-CN" altLang="en-US" sz="2100" b="1" dirty="0"/>
              <a:t>管理</a:t>
            </a:r>
            <a:r>
              <a:rPr lang="zh-CN" altLang="en-US" sz="2100" dirty="0"/>
              <a:t>  </a:t>
            </a:r>
            <a:r>
              <a:rPr lang="en-US" altLang="zh-CN" sz="2100" dirty="0"/>
              <a:t>Management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进入过程后，分配栈帧空间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Space allocated when enter procedure 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1500" dirty="0"/>
              <a:t>“建立”代码</a:t>
            </a:r>
            <a:endParaRPr lang="en-US" altLang="zh-CN" sz="15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“Set-up” code 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1500" dirty="0"/>
              <a:t>包括 </a:t>
            </a:r>
            <a:r>
              <a:rPr lang="en-US" altLang="zh-CN" sz="1500" dirty="0"/>
              <a:t>call</a:t>
            </a:r>
            <a:r>
              <a:rPr lang="zh-CN" altLang="en-US" sz="1500" dirty="0"/>
              <a:t>指令中的入栈操作</a:t>
            </a:r>
            <a:endParaRPr lang="en-US" altLang="zh-CN" sz="15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Includes push by call instruction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过程返回前，释放栈帧空间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Deallocated when return 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1500" dirty="0"/>
              <a:t>“结束”代码</a:t>
            </a:r>
            <a:endParaRPr lang="en-US" altLang="zh-CN" sz="15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“Finish” code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1500" dirty="0"/>
              <a:t>包括 </a:t>
            </a:r>
            <a:r>
              <a:rPr lang="en-US" altLang="zh-CN" sz="1500" dirty="0"/>
              <a:t>ret </a:t>
            </a:r>
            <a:r>
              <a:rPr lang="zh-CN" altLang="en-US" sz="1500" dirty="0"/>
              <a:t>指令中的出栈操作</a:t>
            </a:r>
            <a:endParaRPr lang="en-US" altLang="zh-CN" sz="15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Includes pop by ret instruction </a:t>
            </a:r>
            <a:endParaRPr lang="en-US" altLang="zh-CN" sz="18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0785400-1F40-4CC5-80BE-F47BEF549E29}"/>
              </a:ext>
            </a:extLst>
          </p:cNvPr>
          <p:cNvGrpSpPr/>
          <p:nvPr/>
        </p:nvGrpSpPr>
        <p:grpSpPr>
          <a:xfrm>
            <a:off x="764833" y="1941853"/>
            <a:ext cx="5071963" cy="4485677"/>
            <a:chOff x="7120037" y="1853517"/>
            <a:chExt cx="5071963" cy="448567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EBFD229-BA7B-4BD6-A3F2-560E80AA56EE}"/>
                </a:ext>
              </a:extLst>
            </p:cNvPr>
            <p:cNvGrpSpPr/>
            <p:nvPr/>
          </p:nvGrpSpPr>
          <p:grpSpPr>
            <a:xfrm>
              <a:off x="7120037" y="1853517"/>
              <a:ext cx="5071963" cy="4485677"/>
              <a:chOff x="3941699" y="1763437"/>
              <a:chExt cx="5199191" cy="448567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1736D0A-A58D-4C54-BACD-9B7AD2F094C4}"/>
                  </a:ext>
                </a:extLst>
              </p:cNvPr>
              <p:cNvSpPr/>
              <p:nvPr/>
            </p:nvSpPr>
            <p:spPr>
              <a:xfrm>
                <a:off x="6614322" y="2513895"/>
                <a:ext cx="1178011" cy="14580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Previous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Frame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20BD27-5399-4F69-BCC7-3D8065150DC6}"/>
                  </a:ext>
                </a:extLst>
              </p:cNvPr>
              <p:cNvSpPr/>
              <p:nvPr/>
            </p:nvSpPr>
            <p:spPr>
              <a:xfrm>
                <a:off x="6614321" y="3971992"/>
                <a:ext cx="1178011" cy="1532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Frame for</a:t>
                </a:r>
              </a:p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proc</a:t>
                </a:r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EC9ECAEF-499D-47AA-9A16-106130171F67}"/>
                  </a:ext>
                </a:extLst>
              </p:cNvPr>
              <p:cNvCxnSpPr/>
              <p:nvPr/>
            </p:nvCxnSpPr>
            <p:spPr>
              <a:xfrm flipV="1">
                <a:off x="8088029" y="2513894"/>
                <a:ext cx="0" cy="14580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9A19096-6ECF-4560-B179-246C9554967D}"/>
                  </a:ext>
                </a:extLst>
              </p:cNvPr>
              <p:cNvSpPr txBox="1"/>
              <p:nvPr/>
            </p:nvSpPr>
            <p:spPr>
              <a:xfrm>
                <a:off x="8211597" y="3008165"/>
                <a:ext cx="929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Increasing</a:t>
                </a:r>
              </a:p>
              <a:p>
                <a:r>
                  <a:rPr lang="en-US" altLang="zh-CN" sz="1400" dirty="0"/>
                  <a:t>Addresses</a:t>
                </a:r>
                <a:endParaRPr lang="zh-CN" altLang="en-US" sz="1400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2B75C27A-986C-44C2-9661-62D83F9D1466}"/>
                  </a:ext>
                </a:extLst>
              </p:cNvPr>
              <p:cNvCxnSpPr/>
              <p:nvPr/>
            </p:nvCxnSpPr>
            <p:spPr>
              <a:xfrm>
                <a:off x="8088029" y="4186176"/>
                <a:ext cx="0" cy="131805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108416B-0579-4713-99E2-8017E13A5FC2}"/>
                  </a:ext>
                </a:extLst>
              </p:cNvPr>
              <p:cNvSpPr txBox="1"/>
              <p:nvPr/>
            </p:nvSpPr>
            <p:spPr>
              <a:xfrm>
                <a:off x="8258141" y="4583592"/>
                <a:ext cx="64915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Stack</a:t>
                </a:r>
              </a:p>
              <a:p>
                <a:r>
                  <a:rPr lang="en-US" altLang="zh-CN" sz="1400" dirty="0"/>
                  <a:t>Grows</a:t>
                </a:r>
              </a:p>
              <a:p>
                <a:r>
                  <a:rPr lang="en-US" altLang="zh-CN" sz="1400" dirty="0"/>
                  <a:t>Down</a:t>
                </a:r>
                <a:endParaRPr lang="zh-CN" altLang="en-US" sz="1400" dirty="0"/>
              </a:p>
            </p:txBody>
          </p:sp>
          <p:sp>
            <p:nvSpPr>
              <p:cNvPr id="16" name="下箭头 11">
                <a:extLst>
                  <a:ext uri="{FF2B5EF4-FFF2-40B4-BE49-F238E27FC236}">
                    <a16:creationId xmlns:a16="http://schemas.microsoft.com/office/drawing/2014/main" id="{A49EEF6C-3551-4A45-8493-05723C4EA6A2}"/>
                  </a:ext>
                </a:extLst>
              </p:cNvPr>
              <p:cNvSpPr/>
              <p:nvPr/>
            </p:nvSpPr>
            <p:spPr>
              <a:xfrm>
                <a:off x="7001501" y="2126716"/>
                <a:ext cx="403654" cy="321276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85AF095-778F-4D21-B9A3-900793943055}"/>
                  </a:ext>
                </a:extLst>
              </p:cNvPr>
              <p:cNvSpPr txBox="1"/>
              <p:nvPr/>
            </p:nvSpPr>
            <p:spPr>
              <a:xfrm>
                <a:off x="6468669" y="1763437"/>
                <a:ext cx="14693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Stack “Bottom”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下箭头 13">
                <a:extLst>
                  <a:ext uri="{FF2B5EF4-FFF2-40B4-BE49-F238E27FC236}">
                    <a16:creationId xmlns:a16="http://schemas.microsoft.com/office/drawing/2014/main" id="{2F22FD53-7E14-439D-8B88-EC33451A2D1D}"/>
                  </a:ext>
                </a:extLst>
              </p:cNvPr>
              <p:cNvSpPr/>
              <p:nvPr/>
            </p:nvSpPr>
            <p:spPr>
              <a:xfrm rot="10800000">
                <a:off x="7001501" y="5589283"/>
                <a:ext cx="403654" cy="321276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EBABB8-DCA4-4EE7-A4D5-AD58694C7492}"/>
                  </a:ext>
                </a:extLst>
              </p:cNvPr>
              <p:cNvSpPr txBox="1"/>
              <p:nvPr/>
            </p:nvSpPr>
            <p:spPr>
              <a:xfrm>
                <a:off x="6628680" y="5910560"/>
                <a:ext cx="1149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Stack “Top”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6ECA44B-A047-4C15-89A5-21901A035A40}"/>
                  </a:ext>
                </a:extLst>
              </p:cNvPr>
              <p:cNvCxnSpPr/>
              <p:nvPr/>
            </p:nvCxnSpPr>
            <p:spPr>
              <a:xfrm>
                <a:off x="5922344" y="5400493"/>
                <a:ext cx="5463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6CA2792-CC9F-499D-BA0B-9E4FD8A60850}"/>
                  </a:ext>
                </a:extLst>
              </p:cNvPr>
              <p:cNvSpPr txBox="1"/>
              <p:nvPr/>
            </p:nvSpPr>
            <p:spPr>
              <a:xfrm>
                <a:off x="4026659" y="4999244"/>
                <a:ext cx="18838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70C0"/>
                    </a:solidFill>
                  </a:rPr>
                  <a:t>栈指针</a:t>
                </a:r>
                <a:endParaRPr lang="en-US" altLang="zh-CN" sz="1600" dirty="0">
                  <a:solidFill>
                    <a:srgbClr val="0070C0"/>
                  </a:solidFill>
                </a:endParaRP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Stack Pointer: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%</a:t>
                </a:r>
                <a:r>
                  <a:rPr lang="en-US" altLang="zh-CN" sz="1600" dirty="0" err="1">
                    <a:latin typeface="Consolas" panose="020B0609020204030204" pitchFamily="49" charset="0"/>
                  </a:rPr>
                  <a:t>rsp</a:t>
                </a:r>
                <a:endParaRPr lang="zh-CN" alt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8C4AC1F-2D0D-4183-B740-0413B4E7A925}"/>
                  </a:ext>
                </a:extLst>
              </p:cNvPr>
              <p:cNvCxnSpPr/>
              <p:nvPr/>
            </p:nvCxnSpPr>
            <p:spPr>
              <a:xfrm>
                <a:off x="5897885" y="4171476"/>
                <a:ext cx="5463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1567F37-2CAC-40FE-A613-891AD776DDD1}"/>
                  </a:ext>
                </a:extLst>
              </p:cNvPr>
              <p:cNvSpPr txBox="1"/>
              <p:nvPr/>
            </p:nvSpPr>
            <p:spPr>
              <a:xfrm>
                <a:off x="3941699" y="3735910"/>
                <a:ext cx="2018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70C0"/>
                    </a:solidFill>
                  </a:rPr>
                  <a:t>帧指针</a:t>
                </a:r>
                <a:r>
                  <a:rPr lang="zh-CN" altLang="en-US" sz="1600" dirty="0"/>
                  <a:t>（</a:t>
                </a:r>
                <a:r>
                  <a:rPr lang="zh-CN" altLang="en-US" sz="1600" dirty="0">
                    <a:ea typeface="Calibri Bold" charset="0"/>
                    <a:cs typeface="Calibri Bold" charset="0"/>
                    <a:sym typeface="Calibri Bold" charset="0"/>
                  </a:rPr>
                  <a:t>可选的</a:t>
                </a:r>
                <a:r>
                  <a:rPr lang="zh-CN" altLang="en-US" sz="1600" dirty="0"/>
                  <a:t>）</a:t>
                </a:r>
                <a:endParaRPr lang="en-US" altLang="zh-CN" sz="1600" dirty="0"/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Frame Pointer: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%</a:t>
                </a:r>
                <a:r>
                  <a:rPr lang="en-US" altLang="zh-CN" sz="1600" dirty="0" err="1">
                    <a:latin typeface="Consolas" panose="020B0609020204030204" pitchFamily="49" charset="0"/>
                  </a:rPr>
                  <a:t>rbp</a:t>
                </a:r>
                <a:endParaRPr lang="zh-CN" altLang="en-US" sz="1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86E8B4-57FF-43AB-8747-8F87EE2ABE36}"/>
                </a:ext>
              </a:extLst>
            </p:cNvPr>
            <p:cNvSpPr/>
            <p:nvPr/>
          </p:nvSpPr>
          <p:spPr>
            <a:xfrm>
              <a:off x="7120037" y="4288586"/>
              <a:ext cx="10663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ea typeface="Calibri Bold" charset="0"/>
                  <a:cs typeface="Calibri Bold" charset="0"/>
                  <a:sym typeface="Calibri Bold" charset="0"/>
                </a:rPr>
                <a:t>(Optional)</a:t>
              </a:r>
              <a:endParaRPr lang="zh-CN" altLang="en-US" sz="1600" dirty="0"/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81C4424-7CA1-49F4-81D1-745A1EF6F8FA}"/>
              </a:ext>
            </a:extLst>
          </p:cNvPr>
          <p:cNvCxnSpPr>
            <a:cxnSpLocks/>
          </p:cNvCxnSpPr>
          <p:nvPr/>
        </p:nvCxnSpPr>
        <p:spPr>
          <a:xfrm>
            <a:off x="1782198" y="1860883"/>
            <a:ext cx="356668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7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40164E-4F6B-4088-AE42-BBC5EC88994D}"/>
              </a:ext>
            </a:extLst>
          </p:cNvPr>
          <p:cNvSpPr/>
          <p:nvPr/>
        </p:nvSpPr>
        <p:spPr>
          <a:xfrm>
            <a:off x="2897967" y="2215047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81C721-898F-4CEF-B6FE-697797188910}"/>
              </a:ext>
            </a:extLst>
          </p:cNvPr>
          <p:cNvGrpSpPr/>
          <p:nvPr/>
        </p:nvGrpSpPr>
        <p:grpSpPr>
          <a:xfrm>
            <a:off x="5299622" y="2288966"/>
            <a:ext cx="1638477" cy="3782744"/>
            <a:chOff x="6952629" y="2470298"/>
            <a:chExt cx="1638477" cy="378274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326786B-8608-450C-90E0-E7A05545E137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843FE30-B511-4553-A060-F96E090D12A8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0F7FE51-9D62-4976-81BF-B94252B9962D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1BB583D-C593-4CFB-AAB9-9C27797C7BE9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6F85C80-476D-4EF4-8DE2-F084AE81AA1D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534D7AE-CCBE-4EC3-8E1C-EF51C6201246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箭头 14">
            <a:extLst>
              <a:ext uri="{FF2B5EF4-FFF2-40B4-BE49-F238E27FC236}">
                <a16:creationId xmlns:a16="http://schemas.microsoft.com/office/drawing/2014/main" id="{9AF14DCE-6084-4F98-8B50-7F92565CA81E}"/>
              </a:ext>
            </a:extLst>
          </p:cNvPr>
          <p:cNvSpPr/>
          <p:nvPr/>
        </p:nvSpPr>
        <p:spPr>
          <a:xfrm>
            <a:off x="2123506" y="2729234"/>
            <a:ext cx="584791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A55ACFE-DB66-40BA-8AD0-59A3565800AE}"/>
              </a:ext>
            </a:extLst>
          </p:cNvPr>
          <p:cNvGrpSpPr/>
          <p:nvPr/>
        </p:nvGrpSpPr>
        <p:grpSpPr>
          <a:xfrm>
            <a:off x="7262494" y="2148487"/>
            <a:ext cx="2628266" cy="2201128"/>
            <a:chOff x="6080500" y="2356476"/>
            <a:chExt cx="2628266" cy="220112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D489175-BBA7-4518-AB09-F2741B71DEC9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AB88141-A2B2-4286-87B4-D73EE8155464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AA2D5B-2DE3-42AC-B52F-9C5FF5964551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34" name="下箭头 24">
              <a:extLst>
                <a:ext uri="{FF2B5EF4-FFF2-40B4-BE49-F238E27FC236}">
                  <a16:creationId xmlns:a16="http://schemas.microsoft.com/office/drawing/2014/main" id="{CF9CF34A-94B8-4475-AA58-325FA6B353DC}"/>
                </a:ext>
              </a:extLst>
            </p:cNvPr>
            <p:cNvSpPr/>
            <p:nvPr/>
          </p:nvSpPr>
          <p:spPr>
            <a:xfrm rot="10800000">
              <a:off x="7932298" y="3897773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734269-CF34-4248-90B6-818DF91D0D7D}"/>
                </a:ext>
              </a:extLst>
            </p:cNvPr>
            <p:cNvSpPr txBox="1"/>
            <p:nvPr/>
          </p:nvSpPr>
          <p:spPr>
            <a:xfrm>
              <a:off x="7559477" y="4219050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9A4F47C-D781-4909-ACE2-34AA7F462EC0}"/>
                </a:ext>
              </a:extLst>
            </p:cNvPr>
            <p:cNvCxnSpPr/>
            <p:nvPr/>
          </p:nvCxnSpPr>
          <p:spPr>
            <a:xfrm>
              <a:off x="6833188" y="3812381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EF88D28-CC24-42F9-A80C-CD2D029D9222}"/>
                </a:ext>
              </a:extLst>
            </p:cNvPr>
            <p:cNvSpPr txBox="1"/>
            <p:nvPr/>
          </p:nvSpPr>
          <p:spPr>
            <a:xfrm>
              <a:off x="6080500" y="362301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9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72C8B6-D445-464A-89D6-A8A708DDC1C9}"/>
              </a:ext>
            </a:extLst>
          </p:cNvPr>
          <p:cNvSpPr/>
          <p:nvPr/>
        </p:nvSpPr>
        <p:spPr>
          <a:xfrm>
            <a:off x="2897967" y="2312536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827DB00-DF77-42A2-A58D-EBBD82AA825B}"/>
              </a:ext>
            </a:extLst>
          </p:cNvPr>
          <p:cNvGrpSpPr/>
          <p:nvPr/>
        </p:nvGrpSpPr>
        <p:grpSpPr>
          <a:xfrm>
            <a:off x="5299622" y="2288966"/>
            <a:ext cx="1638477" cy="3782744"/>
            <a:chOff x="6952629" y="2470298"/>
            <a:chExt cx="1638477" cy="378274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F7C0D63-4548-4D6C-98CA-F957FF2C5FB6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322BD05-9C9B-45EC-8631-64D6DB2A7DFE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E2D5C38-683A-4AA1-B90A-1177B8CB51E0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877E900-F260-4520-82C5-BCD79279FACF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1E186FF-8D02-4693-9BBC-00FCB0A9B3BE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D4C9914-42BB-4445-950F-08964259C3F2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右箭头 14">
            <a:extLst>
              <a:ext uri="{FF2B5EF4-FFF2-40B4-BE49-F238E27FC236}">
                <a16:creationId xmlns:a16="http://schemas.microsoft.com/office/drawing/2014/main" id="{A5761830-D859-4EB1-B1A9-59C62E803B96}"/>
              </a:ext>
            </a:extLst>
          </p:cNvPr>
          <p:cNvSpPr/>
          <p:nvPr/>
        </p:nvSpPr>
        <p:spPr>
          <a:xfrm>
            <a:off x="2468190" y="3272175"/>
            <a:ext cx="584791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735B9BF-579E-4E5B-A10B-3DF85FA19A65}"/>
              </a:ext>
            </a:extLst>
          </p:cNvPr>
          <p:cNvGrpSpPr/>
          <p:nvPr/>
        </p:nvGrpSpPr>
        <p:grpSpPr>
          <a:xfrm>
            <a:off x="7262494" y="2245977"/>
            <a:ext cx="2628266" cy="2775283"/>
            <a:chOff x="6080500" y="2356476"/>
            <a:chExt cx="2628266" cy="277528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5955308-DE9B-4C56-8124-B292F358C763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69638A9-E811-407F-8198-B501843C1767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F97EC18-2168-4990-85D7-398225F483B0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3" name="下箭头 24">
              <a:extLst>
                <a:ext uri="{FF2B5EF4-FFF2-40B4-BE49-F238E27FC236}">
                  <a16:creationId xmlns:a16="http://schemas.microsoft.com/office/drawing/2014/main" id="{8053D376-EEF5-4DF5-9E1F-FBA838D3A465}"/>
                </a:ext>
              </a:extLst>
            </p:cNvPr>
            <p:cNvSpPr/>
            <p:nvPr/>
          </p:nvSpPr>
          <p:spPr>
            <a:xfrm rot="10800000">
              <a:off x="7932298" y="4471928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B879175-BFD4-4592-9CA7-A9102D6BD697}"/>
                </a:ext>
              </a:extLst>
            </p:cNvPr>
            <p:cNvSpPr txBox="1"/>
            <p:nvPr/>
          </p:nvSpPr>
          <p:spPr>
            <a:xfrm>
              <a:off x="7559477" y="4793205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33E2321-FF95-4E3B-B09C-BEDFBE18D23D}"/>
                </a:ext>
              </a:extLst>
            </p:cNvPr>
            <p:cNvCxnSpPr/>
            <p:nvPr/>
          </p:nvCxnSpPr>
          <p:spPr>
            <a:xfrm>
              <a:off x="6833188" y="4386535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12C6A6A-3B96-4784-829E-7275C7DF30F0}"/>
                </a:ext>
              </a:extLst>
            </p:cNvPr>
            <p:cNvSpPr txBox="1"/>
            <p:nvPr/>
          </p:nvSpPr>
          <p:spPr>
            <a:xfrm>
              <a:off x="6080500" y="41971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4A84E9A-9210-44C3-8F54-101B80B95505}"/>
              </a:ext>
            </a:extLst>
          </p:cNvPr>
          <p:cNvSpPr/>
          <p:nvPr/>
        </p:nvSpPr>
        <p:spPr>
          <a:xfrm>
            <a:off x="3172161" y="2564176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1F01FE7-35B1-4386-91A5-2D36BCA7FFDB}"/>
              </a:ext>
            </a:extLst>
          </p:cNvPr>
          <p:cNvSpPr/>
          <p:nvPr/>
        </p:nvSpPr>
        <p:spPr>
          <a:xfrm>
            <a:off x="8720205" y="3738698"/>
            <a:ext cx="1163654" cy="5465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9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18D74D-F2BC-4579-9057-EB947B3D4FFE}"/>
              </a:ext>
            </a:extLst>
          </p:cNvPr>
          <p:cNvSpPr/>
          <p:nvPr/>
        </p:nvSpPr>
        <p:spPr>
          <a:xfrm>
            <a:off x="2875106" y="2304850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3DA4EA-5913-4F1E-AAAB-48BCF01F049A}"/>
              </a:ext>
            </a:extLst>
          </p:cNvPr>
          <p:cNvGrpSpPr/>
          <p:nvPr/>
        </p:nvGrpSpPr>
        <p:grpSpPr>
          <a:xfrm>
            <a:off x="5276761" y="2281280"/>
            <a:ext cx="1638477" cy="3782744"/>
            <a:chOff x="6952629" y="2470298"/>
            <a:chExt cx="1638477" cy="378274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C1D992B-77F7-4B3A-A8FA-813F191D8F79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5DB3251-0AA9-4DFA-A597-B2BE2B5C3274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7D0ECBA-4085-45D0-9823-82F2CDD909A0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F2D912A-59AC-4E2A-A2BA-9D74355CFF26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B94B14B-B18F-496E-8FFB-A287DAF0CC6F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6699741-3E26-4901-BA5E-A86FB49D232F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C42761-79BA-4E5D-A42C-1860BEC520F0}"/>
              </a:ext>
            </a:extLst>
          </p:cNvPr>
          <p:cNvGrpSpPr/>
          <p:nvPr/>
        </p:nvGrpSpPr>
        <p:grpSpPr>
          <a:xfrm>
            <a:off x="7239633" y="2238290"/>
            <a:ext cx="2628266" cy="3317540"/>
            <a:chOff x="6080500" y="2356476"/>
            <a:chExt cx="2628266" cy="331754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268C97-814D-45C7-BE30-8B507D373935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C3B33D-CE43-4110-B237-45B9A5CDA296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659A94-DDC6-41A6-9A33-EE330549476B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38" name="下箭头 24">
              <a:extLst>
                <a:ext uri="{FF2B5EF4-FFF2-40B4-BE49-F238E27FC236}">
                  <a16:creationId xmlns:a16="http://schemas.microsoft.com/office/drawing/2014/main" id="{22AA33EB-D849-416A-9FFD-B44F53B1CAA2}"/>
                </a:ext>
              </a:extLst>
            </p:cNvPr>
            <p:cNvSpPr/>
            <p:nvPr/>
          </p:nvSpPr>
          <p:spPr>
            <a:xfrm rot="10800000">
              <a:off x="7932298" y="5014185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C1D5970-0C07-4D9C-9465-AAB316A28368}"/>
                </a:ext>
              </a:extLst>
            </p:cNvPr>
            <p:cNvSpPr txBox="1"/>
            <p:nvPr/>
          </p:nvSpPr>
          <p:spPr>
            <a:xfrm>
              <a:off x="7559477" y="5335462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8F30517-9B7F-4009-A88B-EE5E158FC682}"/>
                </a:ext>
              </a:extLst>
            </p:cNvPr>
            <p:cNvCxnSpPr/>
            <p:nvPr/>
          </p:nvCxnSpPr>
          <p:spPr>
            <a:xfrm>
              <a:off x="6833188" y="4907527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7F152FC-FDA1-482E-B435-DBC0D6010D7F}"/>
                </a:ext>
              </a:extLst>
            </p:cNvPr>
            <p:cNvSpPr txBox="1"/>
            <p:nvPr/>
          </p:nvSpPr>
          <p:spPr>
            <a:xfrm>
              <a:off x="6080500" y="47181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136E6085-DEAA-4206-877B-641F9A444727}"/>
              </a:ext>
            </a:extLst>
          </p:cNvPr>
          <p:cNvSpPr/>
          <p:nvPr/>
        </p:nvSpPr>
        <p:spPr>
          <a:xfrm>
            <a:off x="3149300" y="2556490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75C3721-2859-4D87-9B9D-91FBDD9BF8C5}"/>
              </a:ext>
            </a:extLst>
          </p:cNvPr>
          <p:cNvSpPr/>
          <p:nvPr/>
        </p:nvSpPr>
        <p:spPr>
          <a:xfrm>
            <a:off x="8697344" y="3731012"/>
            <a:ext cx="1163654" cy="5465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ADFDB2C-9052-4906-BB08-35442AEE40AC}"/>
              </a:ext>
            </a:extLst>
          </p:cNvPr>
          <p:cNvSpPr/>
          <p:nvPr/>
        </p:nvSpPr>
        <p:spPr>
          <a:xfrm>
            <a:off x="3440817" y="2808130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右箭头 14">
            <a:extLst>
              <a:ext uri="{FF2B5EF4-FFF2-40B4-BE49-F238E27FC236}">
                <a16:creationId xmlns:a16="http://schemas.microsoft.com/office/drawing/2014/main" id="{8F9FF625-93E5-4E4C-8185-6B0872C11DCB}"/>
              </a:ext>
            </a:extLst>
          </p:cNvPr>
          <p:cNvSpPr/>
          <p:nvPr/>
        </p:nvSpPr>
        <p:spPr>
          <a:xfrm>
            <a:off x="2755926" y="3482761"/>
            <a:ext cx="637037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95AF44A-095E-461D-B0C9-4400C3D66110}"/>
              </a:ext>
            </a:extLst>
          </p:cNvPr>
          <p:cNvSpPr/>
          <p:nvPr/>
        </p:nvSpPr>
        <p:spPr>
          <a:xfrm>
            <a:off x="8697344" y="4276812"/>
            <a:ext cx="1163654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88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5B8B78C-8B6E-4F5D-8843-23EA9B619525}"/>
              </a:ext>
            </a:extLst>
          </p:cNvPr>
          <p:cNvSpPr/>
          <p:nvPr/>
        </p:nvSpPr>
        <p:spPr>
          <a:xfrm>
            <a:off x="2887335" y="2218380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834C797-BBA3-4C25-A345-4DEA2CC8A840}"/>
              </a:ext>
            </a:extLst>
          </p:cNvPr>
          <p:cNvGrpSpPr/>
          <p:nvPr/>
        </p:nvGrpSpPr>
        <p:grpSpPr>
          <a:xfrm>
            <a:off x="5288990" y="2194810"/>
            <a:ext cx="1638477" cy="3782744"/>
            <a:chOff x="6952629" y="2470298"/>
            <a:chExt cx="1638477" cy="378274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0EEB3D3-0CCB-4EED-A61B-248423267D21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38D42C9-B2A6-4565-8ADF-BEC446D965E6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3390DDC-F938-4875-AF09-1432D23129AA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59DF811-5C06-4F62-B8F8-0F8B33CB4EE5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56386B1-E3CF-453C-A265-B2EC9387269A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2705336-7977-4239-A80E-4859D4D4CCFC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D0CE8A2-AAC6-4B26-8B7F-75C2A1847047}"/>
              </a:ext>
            </a:extLst>
          </p:cNvPr>
          <p:cNvGrpSpPr/>
          <p:nvPr/>
        </p:nvGrpSpPr>
        <p:grpSpPr>
          <a:xfrm>
            <a:off x="7251862" y="2151821"/>
            <a:ext cx="2628266" cy="3998025"/>
            <a:chOff x="6080500" y="2356476"/>
            <a:chExt cx="2628266" cy="399802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E3A237E-9365-499B-B771-4147C3091F06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2D2397-B08D-4E32-B16D-A22E278C6A3D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8E61505-4829-4549-A008-672146090A15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2" name="下箭头 24">
              <a:extLst>
                <a:ext uri="{FF2B5EF4-FFF2-40B4-BE49-F238E27FC236}">
                  <a16:creationId xmlns:a16="http://schemas.microsoft.com/office/drawing/2014/main" id="{BB8C466F-8D65-41B4-9FB9-F8E092FCB39C}"/>
                </a:ext>
              </a:extLst>
            </p:cNvPr>
            <p:cNvSpPr/>
            <p:nvPr/>
          </p:nvSpPr>
          <p:spPr>
            <a:xfrm rot="10800000">
              <a:off x="7932298" y="5694670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C280ACD-702F-424C-AF3E-163F915402B1}"/>
                </a:ext>
              </a:extLst>
            </p:cNvPr>
            <p:cNvSpPr txBox="1"/>
            <p:nvPr/>
          </p:nvSpPr>
          <p:spPr>
            <a:xfrm>
              <a:off x="7559477" y="6015947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002CD3F-6BCA-45B6-AAF3-29815964C60A}"/>
                </a:ext>
              </a:extLst>
            </p:cNvPr>
            <p:cNvCxnSpPr/>
            <p:nvPr/>
          </p:nvCxnSpPr>
          <p:spPr>
            <a:xfrm>
              <a:off x="6833188" y="5471052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6B6ABC0-A0B5-4B99-937B-567A2A8344C9}"/>
                </a:ext>
              </a:extLst>
            </p:cNvPr>
            <p:cNvSpPr txBox="1"/>
            <p:nvPr/>
          </p:nvSpPr>
          <p:spPr>
            <a:xfrm>
              <a:off x="6080500" y="528168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E18C96C-3A78-4261-AFAA-D952F31F6448}"/>
              </a:ext>
            </a:extLst>
          </p:cNvPr>
          <p:cNvSpPr/>
          <p:nvPr/>
        </p:nvSpPr>
        <p:spPr>
          <a:xfrm>
            <a:off x="3161529" y="2470020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1C31A19-1B35-4E16-A6E6-D83C087EB1D4}"/>
              </a:ext>
            </a:extLst>
          </p:cNvPr>
          <p:cNvSpPr/>
          <p:nvPr/>
        </p:nvSpPr>
        <p:spPr>
          <a:xfrm>
            <a:off x="8709573" y="3644542"/>
            <a:ext cx="1163654" cy="5465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601DC1D-B11C-4631-8ED6-910FBAB041E2}"/>
              </a:ext>
            </a:extLst>
          </p:cNvPr>
          <p:cNvSpPr/>
          <p:nvPr/>
        </p:nvSpPr>
        <p:spPr>
          <a:xfrm>
            <a:off x="3453046" y="2711027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右箭头 14">
            <a:extLst>
              <a:ext uri="{FF2B5EF4-FFF2-40B4-BE49-F238E27FC236}">
                <a16:creationId xmlns:a16="http://schemas.microsoft.com/office/drawing/2014/main" id="{6EC864E5-CAF8-46D0-8C02-2BDDC7851CBB}"/>
              </a:ext>
            </a:extLst>
          </p:cNvPr>
          <p:cNvSpPr/>
          <p:nvPr/>
        </p:nvSpPr>
        <p:spPr>
          <a:xfrm>
            <a:off x="3041867" y="3350500"/>
            <a:ext cx="637037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5FEE476-8D8B-4EAD-B6F6-4A43840BA380}"/>
              </a:ext>
            </a:extLst>
          </p:cNvPr>
          <p:cNvSpPr/>
          <p:nvPr/>
        </p:nvSpPr>
        <p:spPr>
          <a:xfrm>
            <a:off x="8709574" y="4190342"/>
            <a:ext cx="1163653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8E274F4-F3D9-467C-A717-284EEC37E01B}"/>
              </a:ext>
            </a:extLst>
          </p:cNvPr>
          <p:cNvSpPr/>
          <p:nvPr/>
        </p:nvSpPr>
        <p:spPr>
          <a:xfrm>
            <a:off x="3720156" y="2962667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E851780-56F0-407E-B6D0-92C168D27C03}"/>
              </a:ext>
            </a:extLst>
          </p:cNvPr>
          <p:cNvSpPr/>
          <p:nvPr/>
        </p:nvSpPr>
        <p:spPr>
          <a:xfrm>
            <a:off x="8709573" y="4746058"/>
            <a:ext cx="1159922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92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27FCE1-4F0A-4ED6-BF5C-F04883468602}"/>
              </a:ext>
            </a:extLst>
          </p:cNvPr>
          <p:cNvSpPr/>
          <p:nvPr/>
        </p:nvSpPr>
        <p:spPr>
          <a:xfrm>
            <a:off x="2897967" y="1995097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999A50C-1459-4DC4-940A-1F2E711811AC}"/>
              </a:ext>
            </a:extLst>
          </p:cNvPr>
          <p:cNvGrpSpPr/>
          <p:nvPr/>
        </p:nvGrpSpPr>
        <p:grpSpPr>
          <a:xfrm>
            <a:off x="5554806" y="1971527"/>
            <a:ext cx="1638477" cy="3782744"/>
            <a:chOff x="6952629" y="2470298"/>
            <a:chExt cx="1638477" cy="378274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D79EB6A-7781-4DB6-A74C-899F1B28399A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7388EC1-EC46-4249-86DE-8063D246D7E1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E3ED5FB-D48E-4413-9CA8-E80B476562D8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33F8663-1B88-43A2-89C9-DEB18EE31140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D8EDA10-6256-4EEC-B24D-54FA82D8499B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F949DB4-9642-4525-B8E6-A2822AEFA3B5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10ED6B8-CA36-4A1A-A07C-29F14B3936FB}"/>
              </a:ext>
            </a:extLst>
          </p:cNvPr>
          <p:cNvGrpSpPr/>
          <p:nvPr/>
        </p:nvGrpSpPr>
        <p:grpSpPr>
          <a:xfrm>
            <a:off x="7305026" y="1928537"/>
            <a:ext cx="2585734" cy="4433962"/>
            <a:chOff x="6123032" y="2356476"/>
            <a:chExt cx="2585734" cy="443396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91639BE-AE90-4001-BFE4-2AAC50BA242E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ACE33A7-8B11-4ECC-BB69-32EBD1F09F4C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FD28278-0188-457C-9877-DD7F2D34DD49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63" name="下箭头 24">
              <a:extLst>
                <a:ext uri="{FF2B5EF4-FFF2-40B4-BE49-F238E27FC236}">
                  <a16:creationId xmlns:a16="http://schemas.microsoft.com/office/drawing/2014/main" id="{7A54344F-530A-4B84-8107-601817ECE7B1}"/>
                </a:ext>
              </a:extLst>
            </p:cNvPr>
            <p:cNvSpPr/>
            <p:nvPr/>
          </p:nvSpPr>
          <p:spPr>
            <a:xfrm rot="10800000">
              <a:off x="7932298" y="6130607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3D44F3C-B334-462A-877C-C22B353B0C68}"/>
                </a:ext>
              </a:extLst>
            </p:cNvPr>
            <p:cNvSpPr txBox="1"/>
            <p:nvPr/>
          </p:nvSpPr>
          <p:spPr>
            <a:xfrm>
              <a:off x="7559477" y="6451884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A767018-067F-4DA0-9078-BA2553606452}"/>
                </a:ext>
              </a:extLst>
            </p:cNvPr>
            <p:cNvCxnSpPr/>
            <p:nvPr/>
          </p:nvCxnSpPr>
          <p:spPr>
            <a:xfrm>
              <a:off x="6875720" y="6023944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8F84BB0-6DFF-41B5-97A5-72B11102DF43}"/>
                </a:ext>
              </a:extLst>
            </p:cNvPr>
            <p:cNvSpPr txBox="1"/>
            <p:nvPr/>
          </p:nvSpPr>
          <p:spPr>
            <a:xfrm>
              <a:off x="6123032" y="583457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63FD8718-2D67-4465-8B29-8F3478D4E7F7}"/>
              </a:ext>
            </a:extLst>
          </p:cNvPr>
          <p:cNvSpPr/>
          <p:nvPr/>
        </p:nvSpPr>
        <p:spPr>
          <a:xfrm>
            <a:off x="3172161" y="2246737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9D0BDAB-7B2F-4F92-82FC-CEDBA720ADEA}"/>
              </a:ext>
            </a:extLst>
          </p:cNvPr>
          <p:cNvSpPr/>
          <p:nvPr/>
        </p:nvSpPr>
        <p:spPr>
          <a:xfrm>
            <a:off x="8720205" y="3421259"/>
            <a:ext cx="1163654" cy="5465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AF87A46-6CA1-4D7C-AA7A-FB29FB731D01}"/>
              </a:ext>
            </a:extLst>
          </p:cNvPr>
          <p:cNvSpPr/>
          <p:nvPr/>
        </p:nvSpPr>
        <p:spPr>
          <a:xfrm>
            <a:off x="3463678" y="2487744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383E0E9-D742-4C4D-917F-ACEB2579790D}"/>
              </a:ext>
            </a:extLst>
          </p:cNvPr>
          <p:cNvSpPr/>
          <p:nvPr/>
        </p:nvSpPr>
        <p:spPr>
          <a:xfrm>
            <a:off x="8720015" y="3967059"/>
            <a:ext cx="1163844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F956E53-81A9-48A0-ABC2-E1811FFEB9AC}"/>
              </a:ext>
            </a:extLst>
          </p:cNvPr>
          <p:cNvSpPr/>
          <p:nvPr/>
        </p:nvSpPr>
        <p:spPr>
          <a:xfrm>
            <a:off x="3730788" y="2739384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C5A93FE-6974-4676-AFA5-6381F5810904}"/>
              </a:ext>
            </a:extLst>
          </p:cNvPr>
          <p:cNvSpPr/>
          <p:nvPr/>
        </p:nvSpPr>
        <p:spPr>
          <a:xfrm>
            <a:off x="8720015" y="4522775"/>
            <a:ext cx="1160112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11AF454-B431-4D7A-9E4C-F3DC6252BC9B}"/>
              </a:ext>
            </a:extLst>
          </p:cNvPr>
          <p:cNvSpPr/>
          <p:nvPr/>
        </p:nvSpPr>
        <p:spPr>
          <a:xfrm>
            <a:off x="3992369" y="3012290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右箭头 14">
            <a:extLst>
              <a:ext uri="{FF2B5EF4-FFF2-40B4-BE49-F238E27FC236}">
                <a16:creationId xmlns:a16="http://schemas.microsoft.com/office/drawing/2014/main" id="{71825A05-DF92-4FB6-9357-094528CD7FDA}"/>
              </a:ext>
            </a:extLst>
          </p:cNvPr>
          <p:cNvSpPr/>
          <p:nvPr/>
        </p:nvSpPr>
        <p:spPr>
          <a:xfrm>
            <a:off x="3311411" y="3302460"/>
            <a:ext cx="637037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43855C0-1044-491A-9BC4-0CDC1164CD63}"/>
              </a:ext>
            </a:extLst>
          </p:cNvPr>
          <p:cNvSpPr/>
          <p:nvPr/>
        </p:nvSpPr>
        <p:spPr>
          <a:xfrm>
            <a:off x="8720205" y="5075082"/>
            <a:ext cx="1160112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68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A3241F-CB77-4114-AA52-CD088F3C5835}"/>
              </a:ext>
            </a:extLst>
          </p:cNvPr>
          <p:cNvSpPr/>
          <p:nvPr/>
        </p:nvSpPr>
        <p:spPr>
          <a:xfrm>
            <a:off x="2887334" y="2140244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49761B9-2E06-4D00-849B-9F5FE82F60F5}"/>
              </a:ext>
            </a:extLst>
          </p:cNvPr>
          <p:cNvGrpSpPr/>
          <p:nvPr/>
        </p:nvGrpSpPr>
        <p:grpSpPr>
          <a:xfrm>
            <a:off x="5288989" y="2116674"/>
            <a:ext cx="1638477" cy="3782744"/>
            <a:chOff x="6952629" y="2470298"/>
            <a:chExt cx="1638477" cy="378274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F970C2E-25C7-4897-B09B-12D7B5D39579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073C48A-7D46-4731-9676-4A3B2E01FAC6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7950110-A952-4EE0-AB37-1EB13B191D1B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859B27E-59A8-48AE-B70D-C6B6CC5C3DDA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965B7A8-6FD0-4B0B-A072-466C006208C1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0CA5F32-D1D0-4EEF-8ADE-8C6F78D80615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41E5BE5-751C-4D63-940E-AF68B063B8D2}"/>
              </a:ext>
            </a:extLst>
          </p:cNvPr>
          <p:cNvGrpSpPr/>
          <p:nvPr/>
        </p:nvGrpSpPr>
        <p:grpSpPr>
          <a:xfrm>
            <a:off x="7241228" y="2031155"/>
            <a:ext cx="2628266" cy="3998025"/>
            <a:chOff x="6080500" y="2356476"/>
            <a:chExt cx="2628266" cy="399802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5A708D3-90C7-4465-B492-EE1D2497BB43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78594A8-A4EB-4551-BB78-7C5890BE245B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23A16ED-419A-4FA1-92CB-81D4789BF93E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2" name="下箭头 24">
              <a:extLst>
                <a:ext uri="{FF2B5EF4-FFF2-40B4-BE49-F238E27FC236}">
                  <a16:creationId xmlns:a16="http://schemas.microsoft.com/office/drawing/2014/main" id="{4546297E-529E-40D2-9390-BCB3DD60D21F}"/>
                </a:ext>
              </a:extLst>
            </p:cNvPr>
            <p:cNvSpPr/>
            <p:nvPr/>
          </p:nvSpPr>
          <p:spPr>
            <a:xfrm rot="10800000">
              <a:off x="7932298" y="5694670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B000726-2E97-43C3-A84C-734062BD79BC}"/>
                </a:ext>
              </a:extLst>
            </p:cNvPr>
            <p:cNvSpPr txBox="1"/>
            <p:nvPr/>
          </p:nvSpPr>
          <p:spPr>
            <a:xfrm>
              <a:off x="7559477" y="6015947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408E088-CF18-4DD8-9F8A-BC7E34D5116B}"/>
                </a:ext>
              </a:extLst>
            </p:cNvPr>
            <p:cNvCxnSpPr/>
            <p:nvPr/>
          </p:nvCxnSpPr>
          <p:spPr>
            <a:xfrm>
              <a:off x="6833188" y="5471052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607CDF5-D547-4E82-85F8-994D8E2F1595}"/>
                </a:ext>
              </a:extLst>
            </p:cNvPr>
            <p:cNvSpPr txBox="1"/>
            <p:nvPr/>
          </p:nvSpPr>
          <p:spPr>
            <a:xfrm>
              <a:off x="6080500" y="528168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88B3BDA5-E7B4-432A-9801-1D32F494E3EF}"/>
              </a:ext>
            </a:extLst>
          </p:cNvPr>
          <p:cNvSpPr/>
          <p:nvPr/>
        </p:nvSpPr>
        <p:spPr>
          <a:xfrm>
            <a:off x="3161528" y="2391884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ED1BD9A-0EF0-48D4-84E8-B6E3F6D4B753}"/>
              </a:ext>
            </a:extLst>
          </p:cNvPr>
          <p:cNvSpPr/>
          <p:nvPr/>
        </p:nvSpPr>
        <p:spPr>
          <a:xfrm>
            <a:off x="8709572" y="3566406"/>
            <a:ext cx="1163654" cy="5465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53974A0-A5EF-4532-8054-9C71543C85C5}"/>
              </a:ext>
            </a:extLst>
          </p:cNvPr>
          <p:cNvSpPr/>
          <p:nvPr/>
        </p:nvSpPr>
        <p:spPr>
          <a:xfrm>
            <a:off x="3453045" y="2632891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右箭头 14">
            <a:extLst>
              <a:ext uri="{FF2B5EF4-FFF2-40B4-BE49-F238E27FC236}">
                <a16:creationId xmlns:a16="http://schemas.microsoft.com/office/drawing/2014/main" id="{600E4C98-0A27-4FBC-BDD2-D9A03C5D2A74}"/>
              </a:ext>
            </a:extLst>
          </p:cNvPr>
          <p:cNvSpPr/>
          <p:nvPr/>
        </p:nvSpPr>
        <p:spPr>
          <a:xfrm>
            <a:off x="3041866" y="3272364"/>
            <a:ext cx="637037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D900EEA-EF88-429D-91ED-A5A875B99CAE}"/>
              </a:ext>
            </a:extLst>
          </p:cNvPr>
          <p:cNvSpPr/>
          <p:nvPr/>
        </p:nvSpPr>
        <p:spPr>
          <a:xfrm>
            <a:off x="8709382" y="4112206"/>
            <a:ext cx="1163844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D509A6A-3B5E-4012-BEFE-DA7C187A22FF}"/>
              </a:ext>
            </a:extLst>
          </p:cNvPr>
          <p:cNvSpPr/>
          <p:nvPr/>
        </p:nvSpPr>
        <p:spPr>
          <a:xfrm>
            <a:off x="3720155" y="2884531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7A2A18B-5B39-408D-829D-925245ABF2C3}"/>
              </a:ext>
            </a:extLst>
          </p:cNvPr>
          <p:cNvSpPr/>
          <p:nvPr/>
        </p:nvSpPr>
        <p:spPr>
          <a:xfrm>
            <a:off x="8709382" y="4667922"/>
            <a:ext cx="1160112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93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978D44-5A1B-4529-8381-4DD14D9D4346}"/>
              </a:ext>
            </a:extLst>
          </p:cNvPr>
          <p:cNvSpPr/>
          <p:nvPr/>
        </p:nvSpPr>
        <p:spPr>
          <a:xfrm>
            <a:off x="3037443" y="2304850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C13C983-9AC8-412B-A78E-ED4F6E1D99CD}"/>
              </a:ext>
            </a:extLst>
          </p:cNvPr>
          <p:cNvGrpSpPr/>
          <p:nvPr/>
        </p:nvGrpSpPr>
        <p:grpSpPr>
          <a:xfrm>
            <a:off x="5439098" y="2281280"/>
            <a:ext cx="1638477" cy="3782744"/>
            <a:chOff x="6952629" y="2470298"/>
            <a:chExt cx="1638477" cy="378274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1F858-FA62-4403-95C7-55FCC93D02DA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EB19EF5-1177-4903-B60D-59D010D39D36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5B1B64B-E988-43B4-B8D3-F8FAAE8FA4D6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681A4BE-696D-4B91-9ECC-93775E1FA222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EF832F9-CEEA-431D-993E-FB06530DB6CC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7380FE-E9F5-4816-8FE5-6C3EACE3BE21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AF09D54-3105-4AB6-92C8-EC2ECF04E5E8}"/>
              </a:ext>
            </a:extLst>
          </p:cNvPr>
          <p:cNvGrpSpPr/>
          <p:nvPr/>
        </p:nvGrpSpPr>
        <p:grpSpPr>
          <a:xfrm>
            <a:off x="7401970" y="2238290"/>
            <a:ext cx="2628266" cy="3317540"/>
            <a:chOff x="6080500" y="2356476"/>
            <a:chExt cx="2628266" cy="331754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0D96E31-094E-4F21-A2BE-7E7477228F0F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899C456-57E6-40F0-80AB-489CFB66F2E8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5C36C06-A764-46F2-89FE-A4182B21BBF1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63" name="下箭头 24">
              <a:extLst>
                <a:ext uri="{FF2B5EF4-FFF2-40B4-BE49-F238E27FC236}">
                  <a16:creationId xmlns:a16="http://schemas.microsoft.com/office/drawing/2014/main" id="{BBC3B2B5-D2D1-46F1-8534-C3EE902C7ADD}"/>
                </a:ext>
              </a:extLst>
            </p:cNvPr>
            <p:cNvSpPr/>
            <p:nvPr/>
          </p:nvSpPr>
          <p:spPr>
            <a:xfrm rot="10800000">
              <a:off x="7932298" y="5014185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73DFF3B-6B87-4089-9A3B-BDFA82AE9F1D}"/>
                </a:ext>
              </a:extLst>
            </p:cNvPr>
            <p:cNvSpPr txBox="1"/>
            <p:nvPr/>
          </p:nvSpPr>
          <p:spPr>
            <a:xfrm>
              <a:off x="7559477" y="5335462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2A91062-AEDC-473C-96D6-1403A0CA197A}"/>
                </a:ext>
              </a:extLst>
            </p:cNvPr>
            <p:cNvCxnSpPr/>
            <p:nvPr/>
          </p:nvCxnSpPr>
          <p:spPr>
            <a:xfrm>
              <a:off x="6833188" y="4907527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A00FE0E-87D2-4FED-9946-8904E7F0C51F}"/>
                </a:ext>
              </a:extLst>
            </p:cNvPr>
            <p:cNvSpPr txBox="1"/>
            <p:nvPr/>
          </p:nvSpPr>
          <p:spPr>
            <a:xfrm>
              <a:off x="6080500" y="47181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82B200D-FD4F-49A7-BC0D-B60BC8288095}"/>
              </a:ext>
            </a:extLst>
          </p:cNvPr>
          <p:cNvSpPr/>
          <p:nvPr/>
        </p:nvSpPr>
        <p:spPr>
          <a:xfrm>
            <a:off x="3311637" y="2556490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C22BFF7-DBFB-40D2-8726-28DB91CAB2FC}"/>
              </a:ext>
            </a:extLst>
          </p:cNvPr>
          <p:cNvSpPr/>
          <p:nvPr/>
        </p:nvSpPr>
        <p:spPr>
          <a:xfrm>
            <a:off x="8859681" y="3731012"/>
            <a:ext cx="1163654" cy="5465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CA59B6-5541-4EB1-9128-87E4AA4767A2}"/>
              </a:ext>
            </a:extLst>
          </p:cNvPr>
          <p:cNvSpPr/>
          <p:nvPr/>
        </p:nvSpPr>
        <p:spPr>
          <a:xfrm>
            <a:off x="3603154" y="2808130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右箭头 14">
            <a:extLst>
              <a:ext uri="{FF2B5EF4-FFF2-40B4-BE49-F238E27FC236}">
                <a16:creationId xmlns:a16="http://schemas.microsoft.com/office/drawing/2014/main" id="{59C6C37A-D8EF-43E8-B7D4-0623D4DCFFF6}"/>
              </a:ext>
            </a:extLst>
          </p:cNvPr>
          <p:cNvSpPr/>
          <p:nvPr/>
        </p:nvSpPr>
        <p:spPr>
          <a:xfrm>
            <a:off x="2918263" y="3482761"/>
            <a:ext cx="637037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8F5078-62FA-4094-9DBC-79FCF1565DA5}"/>
              </a:ext>
            </a:extLst>
          </p:cNvPr>
          <p:cNvSpPr/>
          <p:nvPr/>
        </p:nvSpPr>
        <p:spPr>
          <a:xfrm>
            <a:off x="8859681" y="4276812"/>
            <a:ext cx="1163654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15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733303C-7C98-4809-9756-EE30B689D140}"/>
              </a:ext>
            </a:extLst>
          </p:cNvPr>
          <p:cNvSpPr/>
          <p:nvPr/>
        </p:nvSpPr>
        <p:spPr>
          <a:xfrm>
            <a:off x="2908600" y="2312536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F2813D4-5D34-42F7-9C2A-4DFEB2DCD908}"/>
              </a:ext>
            </a:extLst>
          </p:cNvPr>
          <p:cNvGrpSpPr/>
          <p:nvPr/>
        </p:nvGrpSpPr>
        <p:grpSpPr>
          <a:xfrm>
            <a:off x="5310255" y="2288966"/>
            <a:ext cx="1638477" cy="3782744"/>
            <a:chOff x="6952629" y="2470298"/>
            <a:chExt cx="1638477" cy="378274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0C9380F-AEDA-43A9-8B41-822D4B58B52E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F9D3D8-11D3-4565-A711-E5E4763BD06B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0F1575C-210C-4D84-B531-325017585D3F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DD4C808-58D1-47AD-9E21-5522CE53989F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76DBCEA-63F7-4A3F-996C-ADE46A910040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40D5F0C-BB38-475D-A048-09BDCCB536C3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右箭头 14">
            <a:extLst>
              <a:ext uri="{FF2B5EF4-FFF2-40B4-BE49-F238E27FC236}">
                <a16:creationId xmlns:a16="http://schemas.microsoft.com/office/drawing/2014/main" id="{295CBC9E-E13A-4270-8198-E21AB2735AE6}"/>
              </a:ext>
            </a:extLst>
          </p:cNvPr>
          <p:cNvSpPr/>
          <p:nvPr/>
        </p:nvSpPr>
        <p:spPr>
          <a:xfrm>
            <a:off x="2478823" y="3272175"/>
            <a:ext cx="584791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4B60C80-B5C4-4745-8E65-C812E83913ED}"/>
              </a:ext>
            </a:extLst>
          </p:cNvPr>
          <p:cNvGrpSpPr/>
          <p:nvPr/>
        </p:nvGrpSpPr>
        <p:grpSpPr>
          <a:xfrm>
            <a:off x="7273127" y="2245977"/>
            <a:ext cx="2628266" cy="2775283"/>
            <a:chOff x="6080500" y="2356476"/>
            <a:chExt cx="2628266" cy="277528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1B93AB4-3B14-493E-B1BD-A795FC60629D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3D4F352-6B0D-4F99-BF95-894E816B73D4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D0A7F30-9D24-4973-B933-7993AF17FE3A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1" name="下箭头 24">
              <a:extLst>
                <a:ext uri="{FF2B5EF4-FFF2-40B4-BE49-F238E27FC236}">
                  <a16:creationId xmlns:a16="http://schemas.microsoft.com/office/drawing/2014/main" id="{2F017012-828A-4C8C-A552-B61F79F7881F}"/>
                </a:ext>
              </a:extLst>
            </p:cNvPr>
            <p:cNvSpPr/>
            <p:nvPr/>
          </p:nvSpPr>
          <p:spPr>
            <a:xfrm rot="10800000">
              <a:off x="7932298" y="4471928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08366C4-BB89-4FFE-9360-3F29CC44BC77}"/>
                </a:ext>
              </a:extLst>
            </p:cNvPr>
            <p:cNvSpPr txBox="1"/>
            <p:nvPr/>
          </p:nvSpPr>
          <p:spPr>
            <a:xfrm>
              <a:off x="7559477" y="4793205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167383B-13D8-4CD6-B657-E75BD8D93212}"/>
                </a:ext>
              </a:extLst>
            </p:cNvPr>
            <p:cNvCxnSpPr/>
            <p:nvPr/>
          </p:nvCxnSpPr>
          <p:spPr>
            <a:xfrm>
              <a:off x="6833188" y="4386535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7C20E45-FB03-440C-886B-A94B1317BDC2}"/>
                </a:ext>
              </a:extLst>
            </p:cNvPr>
            <p:cNvSpPr txBox="1"/>
            <p:nvPr/>
          </p:nvSpPr>
          <p:spPr>
            <a:xfrm>
              <a:off x="6080500" y="41971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98C1C4B0-9628-415C-905D-8F4A30D6EBFD}"/>
              </a:ext>
            </a:extLst>
          </p:cNvPr>
          <p:cNvSpPr/>
          <p:nvPr/>
        </p:nvSpPr>
        <p:spPr>
          <a:xfrm>
            <a:off x="3182794" y="2564176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3B7BCA-B3A5-4645-B45D-C6B11EC84CD5}"/>
              </a:ext>
            </a:extLst>
          </p:cNvPr>
          <p:cNvSpPr/>
          <p:nvPr/>
        </p:nvSpPr>
        <p:spPr>
          <a:xfrm>
            <a:off x="8730838" y="3738698"/>
            <a:ext cx="1163654" cy="5465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1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栈的结构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Stack Structure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9985" y="2361421"/>
            <a:ext cx="5591740" cy="3384847"/>
          </a:xfrm>
        </p:spPr>
        <p:txBody>
          <a:bodyPr numCol="1">
            <a:normAutofit lnSpcReduction="1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使用栈的规则管理内存区域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Region of memory managed with stack discipline</a:t>
            </a:r>
          </a:p>
          <a:p>
            <a:pPr marL="230400" indent="-230400">
              <a:tabLst>
                <a:tab pos="2349500" algn="l"/>
                <a:tab pos="4114800" algn="l"/>
              </a:tabLst>
            </a:pPr>
            <a:r>
              <a:rPr lang="zh-CN" altLang="en-US" sz="2100" dirty="0"/>
              <a:t>向低地址方向生长</a:t>
            </a:r>
            <a:endParaRPr lang="en-US" altLang="zh-CN" sz="21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Grows toward lower addresses</a:t>
            </a:r>
          </a:p>
          <a:p>
            <a:pPr marL="230400" indent="-230400">
              <a:tabLst>
                <a:tab pos="2349500" algn="l"/>
                <a:tab pos="4114800" algn="l"/>
              </a:tabLst>
            </a:pPr>
            <a:r>
              <a:rPr lang="zh-CN" altLang="en-US" sz="2100" dirty="0"/>
              <a:t>寄存器</a:t>
            </a:r>
            <a:r>
              <a:rPr lang="zh-CN" altLang="en-US" sz="2100" dirty="0"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latin typeface="Consolas" panose="020B0609020204030204" pitchFamily="49" charset="0"/>
              </a:rPr>
              <a:t>%</a:t>
            </a:r>
            <a:r>
              <a:rPr lang="en-US" altLang="zh-CN" sz="2100" dirty="0" err="1">
                <a:latin typeface="Consolas" panose="020B0609020204030204" pitchFamily="49" charset="0"/>
              </a:rPr>
              <a:t>rsp</a:t>
            </a:r>
            <a:r>
              <a:rPr lang="en-US" altLang="zh-CN" sz="2100" dirty="0">
                <a:latin typeface="Consolas" panose="020B0609020204030204" pitchFamily="49" charset="0"/>
              </a:rPr>
              <a:t> </a:t>
            </a:r>
            <a:r>
              <a:rPr lang="zh-CN" altLang="en-US" sz="2100" dirty="0"/>
              <a:t>栈的最低地址</a:t>
            </a:r>
            <a:endParaRPr lang="en-US" altLang="zh-CN" sz="21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Register </a:t>
            </a:r>
            <a:r>
              <a:rPr lang="en-US" altLang="zh-CN" sz="2100" dirty="0">
                <a:latin typeface="Consolas" panose="020B0609020204030204" pitchFamily="49" charset="0"/>
              </a:rPr>
              <a:t>%</a:t>
            </a:r>
            <a:r>
              <a:rPr lang="en-US" altLang="zh-CN" sz="2100" dirty="0" err="1">
                <a:latin typeface="Consolas" panose="020B0609020204030204" pitchFamily="49" charset="0"/>
              </a:rPr>
              <a:t>rsp</a:t>
            </a:r>
            <a:r>
              <a:rPr lang="en-US" altLang="zh-CN" sz="2100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contains lowest stack address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x86-64</a:t>
            </a:r>
            <a:r>
              <a:rPr lang="zh-CN" altLang="en-US" dirty="0"/>
              <a:t>的栈</a:t>
            </a:r>
            <a:br>
              <a:rPr lang="en-US" altLang="zh-CN" dirty="0"/>
            </a:br>
            <a:r>
              <a:rPr lang="en-US" altLang="zh-CN" sz="2200" b="0" dirty="0"/>
              <a:t>x86-64 Stack</a:t>
            </a:r>
            <a:endParaRPr lang="zh-CN" altLang="en-US" b="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1037F7-F39B-4DF4-B12B-99DEFF8A0975}"/>
              </a:ext>
            </a:extLst>
          </p:cNvPr>
          <p:cNvGrpSpPr/>
          <p:nvPr/>
        </p:nvGrpSpPr>
        <p:grpSpPr>
          <a:xfrm>
            <a:off x="6375821" y="1871914"/>
            <a:ext cx="5597076" cy="4619768"/>
            <a:chOff x="6375821" y="1785359"/>
            <a:chExt cx="5597076" cy="461976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4372D50-7751-48E2-8971-DF88896E1D58}"/>
                </a:ext>
              </a:extLst>
            </p:cNvPr>
            <p:cNvSpPr/>
            <p:nvPr/>
          </p:nvSpPr>
          <p:spPr>
            <a:xfrm>
              <a:off x="9008035" y="2764115"/>
              <a:ext cx="1178011" cy="22297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1FE4CEB-2318-408A-9B62-2AEDFB1F2A2C}"/>
                </a:ext>
              </a:extLst>
            </p:cNvPr>
            <p:cNvSpPr/>
            <p:nvPr/>
          </p:nvSpPr>
          <p:spPr>
            <a:xfrm>
              <a:off x="9008034" y="4993890"/>
              <a:ext cx="1178011" cy="4201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B9B0D4-904F-4F80-8DC8-2A966E245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5030" y="2764115"/>
              <a:ext cx="0" cy="11176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6C1C497-1E11-43BF-AE43-8248CA2D5490}"/>
                </a:ext>
              </a:extLst>
            </p:cNvPr>
            <p:cNvSpPr txBox="1"/>
            <p:nvPr/>
          </p:nvSpPr>
          <p:spPr>
            <a:xfrm>
              <a:off x="10828598" y="2917957"/>
              <a:ext cx="9717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地址增长</a:t>
              </a:r>
              <a:endParaRPr lang="en-US" altLang="zh-CN" sz="1400" dirty="0"/>
            </a:p>
            <a:p>
              <a:r>
                <a:rPr lang="zh-CN" altLang="en-US" sz="1400" dirty="0"/>
                <a:t>的方向</a:t>
              </a:r>
            </a:p>
            <a:p>
              <a:r>
                <a:rPr lang="en-US" altLang="zh-CN" sz="1400" dirty="0"/>
                <a:t>Increasing</a:t>
              </a:r>
            </a:p>
            <a:p>
              <a:r>
                <a:rPr lang="en-US" altLang="zh-CN" sz="1400" dirty="0"/>
                <a:t>Addresses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145E444-2805-47B4-ADBD-3CA770B97430}"/>
                </a:ext>
              </a:extLst>
            </p:cNvPr>
            <p:cNvCxnSpPr/>
            <p:nvPr/>
          </p:nvCxnSpPr>
          <p:spPr>
            <a:xfrm>
              <a:off x="10705030" y="4095968"/>
              <a:ext cx="0" cy="13180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E5DB4B0-9342-4FB3-84EC-BD3C037170A1}"/>
                </a:ext>
              </a:extLst>
            </p:cNvPr>
            <p:cNvSpPr txBox="1"/>
            <p:nvPr/>
          </p:nvSpPr>
          <p:spPr>
            <a:xfrm>
              <a:off x="10656039" y="4459914"/>
              <a:ext cx="13168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栈向下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生长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Stack Grows</a:t>
              </a:r>
            </a:p>
            <a:p>
              <a:pPr algn="ctr"/>
              <a:r>
                <a:rPr lang="en-US" altLang="zh-CN" sz="1400" dirty="0"/>
                <a:t>Down</a:t>
              </a:r>
              <a:endParaRPr lang="zh-CN" altLang="en-US" sz="1400" dirty="0"/>
            </a:p>
          </p:txBody>
        </p:sp>
        <p:sp>
          <p:nvSpPr>
            <p:cNvPr id="42" name="下箭头 25">
              <a:extLst>
                <a:ext uri="{FF2B5EF4-FFF2-40B4-BE49-F238E27FC236}">
                  <a16:creationId xmlns:a16="http://schemas.microsoft.com/office/drawing/2014/main" id="{49B91993-0410-4756-B526-20B75B516516}"/>
                </a:ext>
              </a:extLst>
            </p:cNvPr>
            <p:cNvSpPr/>
            <p:nvPr/>
          </p:nvSpPr>
          <p:spPr>
            <a:xfrm>
              <a:off x="9395214" y="2378254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C224297-586E-4CE3-810C-FC8C95EE0C0E}"/>
                </a:ext>
              </a:extLst>
            </p:cNvPr>
            <p:cNvSpPr txBox="1"/>
            <p:nvPr/>
          </p:nvSpPr>
          <p:spPr>
            <a:xfrm>
              <a:off x="8844267" y="1785359"/>
              <a:ext cx="15055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70C0"/>
                  </a:solidFill>
                </a:rPr>
                <a:t>栈底</a:t>
              </a:r>
              <a:endParaRPr lang="en-US" altLang="zh-CN" sz="16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Stack “Bottom”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44" name="下箭头 36">
              <a:extLst>
                <a:ext uri="{FF2B5EF4-FFF2-40B4-BE49-F238E27FC236}">
                  <a16:creationId xmlns:a16="http://schemas.microsoft.com/office/drawing/2014/main" id="{323C9814-628C-49EB-949E-8EA8863EDD89}"/>
                </a:ext>
              </a:extLst>
            </p:cNvPr>
            <p:cNvSpPr/>
            <p:nvPr/>
          </p:nvSpPr>
          <p:spPr>
            <a:xfrm rot="10800000">
              <a:off x="9395214" y="5499075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542460B-6D88-4DB0-BA4D-FB3007478F93}"/>
                </a:ext>
              </a:extLst>
            </p:cNvPr>
            <p:cNvSpPr txBox="1"/>
            <p:nvPr/>
          </p:nvSpPr>
          <p:spPr>
            <a:xfrm>
              <a:off x="9022393" y="5820352"/>
              <a:ext cx="1191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70C0"/>
                  </a:solidFill>
                </a:rPr>
                <a:t>栈顶</a:t>
              </a:r>
              <a:endParaRPr lang="en-US" altLang="zh-CN" sz="16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673DAAF-2B38-498A-AE65-AE35113DEEFB}"/>
                </a:ext>
              </a:extLst>
            </p:cNvPr>
            <p:cNvCxnSpPr/>
            <p:nvPr/>
          </p:nvCxnSpPr>
          <p:spPr>
            <a:xfrm>
              <a:off x="8316057" y="5203955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CB4BDCD-5CD9-4C42-B56E-85CAB4BD7EAD}"/>
                </a:ext>
              </a:extLst>
            </p:cNvPr>
            <p:cNvSpPr txBox="1"/>
            <p:nvPr/>
          </p:nvSpPr>
          <p:spPr>
            <a:xfrm>
              <a:off x="6375821" y="4911567"/>
              <a:ext cx="1378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70C0"/>
                  </a:solidFill>
                </a:rPr>
                <a:t>栈指针</a:t>
              </a:r>
              <a:endParaRPr lang="en-US" altLang="zh-CN" sz="16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Stack Pointer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E6FA19B-B245-48CF-8159-857137785F4D}"/>
                </a:ext>
              </a:extLst>
            </p:cNvPr>
            <p:cNvSpPr/>
            <p:nvPr/>
          </p:nvSpPr>
          <p:spPr>
            <a:xfrm>
              <a:off x="7584257" y="501928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%</a:t>
              </a:r>
              <a:r>
                <a:rPr lang="en-US" altLang="zh-CN" dirty="0" err="1">
                  <a:latin typeface="Consolas" panose="020B0609020204030204" pitchFamily="49" charset="0"/>
                </a:rPr>
                <a:t>rsp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13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A756A5-988B-42FA-BCDC-96A5B83B1B6B}"/>
              </a:ext>
            </a:extLst>
          </p:cNvPr>
          <p:cNvSpPr/>
          <p:nvPr/>
        </p:nvSpPr>
        <p:spPr>
          <a:xfrm>
            <a:off x="2875106" y="2312536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5E2E99B-D858-4A72-95BE-3117C34A1212}"/>
              </a:ext>
            </a:extLst>
          </p:cNvPr>
          <p:cNvGrpSpPr/>
          <p:nvPr/>
        </p:nvGrpSpPr>
        <p:grpSpPr>
          <a:xfrm>
            <a:off x="5276761" y="2288966"/>
            <a:ext cx="1638477" cy="3782744"/>
            <a:chOff x="6952629" y="2470298"/>
            <a:chExt cx="1638477" cy="378274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5E1C935-9F9A-4F1C-8ED6-D92DBEA52116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9214A0F-E36D-4149-B257-643FB5825EAC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180743D-9A52-4757-846A-35299509FA41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0F758F2-F6F9-48AF-B9B8-1EE1BA7CC101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C36154A-0402-4DB5-AF20-52B7781D81D9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F11058A-2C69-496A-A58B-2D7AAF1FEF12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07E696C-9AB5-4DEB-8664-4C3FE510D171}"/>
              </a:ext>
            </a:extLst>
          </p:cNvPr>
          <p:cNvGrpSpPr/>
          <p:nvPr/>
        </p:nvGrpSpPr>
        <p:grpSpPr>
          <a:xfrm>
            <a:off x="7239633" y="2245976"/>
            <a:ext cx="2628266" cy="3317540"/>
            <a:chOff x="6080500" y="2356476"/>
            <a:chExt cx="2628266" cy="331754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6DBD66E-103D-46AF-A937-746BC26E59C4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9B85807-837C-4000-BFD1-EDD0088638F8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BD43288-69C5-4257-A16A-AB34318619EF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9" name="下箭头 24">
              <a:extLst>
                <a:ext uri="{FF2B5EF4-FFF2-40B4-BE49-F238E27FC236}">
                  <a16:creationId xmlns:a16="http://schemas.microsoft.com/office/drawing/2014/main" id="{51462E3E-01F5-469B-8597-19713DAE7548}"/>
                </a:ext>
              </a:extLst>
            </p:cNvPr>
            <p:cNvSpPr/>
            <p:nvPr/>
          </p:nvSpPr>
          <p:spPr>
            <a:xfrm rot="10800000">
              <a:off x="7932298" y="5014185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0B6B4E4-00F7-49E8-9480-666572AAF697}"/>
                </a:ext>
              </a:extLst>
            </p:cNvPr>
            <p:cNvSpPr txBox="1"/>
            <p:nvPr/>
          </p:nvSpPr>
          <p:spPr>
            <a:xfrm>
              <a:off x="7559477" y="5335462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FC2F0B8A-2B9F-4FBC-9779-5FAF730C75D2}"/>
                </a:ext>
              </a:extLst>
            </p:cNvPr>
            <p:cNvCxnSpPr/>
            <p:nvPr/>
          </p:nvCxnSpPr>
          <p:spPr>
            <a:xfrm>
              <a:off x="6833188" y="4907527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34A2988-51DC-4066-85B2-5563AC0B5CE8}"/>
                </a:ext>
              </a:extLst>
            </p:cNvPr>
            <p:cNvSpPr txBox="1"/>
            <p:nvPr/>
          </p:nvSpPr>
          <p:spPr>
            <a:xfrm>
              <a:off x="6080500" y="47181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3B96437D-9EB3-481C-AD72-14E3DAF8BBD3}"/>
              </a:ext>
            </a:extLst>
          </p:cNvPr>
          <p:cNvSpPr/>
          <p:nvPr/>
        </p:nvSpPr>
        <p:spPr>
          <a:xfrm>
            <a:off x="3149300" y="2564176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1B1271D-B94E-40E3-B289-9E04CC51A4A3}"/>
              </a:ext>
            </a:extLst>
          </p:cNvPr>
          <p:cNvSpPr/>
          <p:nvPr/>
        </p:nvSpPr>
        <p:spPr>
          <a:xfrm>
            <a:off x="8697344" y="3738698"/>
            <a:ext cx="1163654" cy="5465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E932B9B-32B4-4029-9E0B-E062206F3868}"/>
              </a:ext>
            </a:extLst>
          </p:cNvPr>
          <p:cNvSpPr/>
          <p:nvPr/>
        </p:nvSpPr>
        <p:spPr>
          <a:xfrm>
            <a:off x="3440817" y="2815816"/>
            <a:ext cx="141413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右箭头 14">
            <a:extLst>
              <a:ext uri="{FF2B5EF4-FFF2-40B4-BE49-F238E27FC236}">
                <a16:creationId xmlns:a16="http://schemas.microsoft.com/office/drawing/2014/main" id="{26892022-F692-4CBB-A0C3-CD6480F69231}"/>
              </a:ext>
            </a:extLst>
          </p:cNvPr>
          <p:cNvSpPr/>
          <p:nvPr/>
        </p:nvSpPr>
        <p:spPr>
          <a:xfrm>
            <a:off x="2755926" y="3490447"/>
            <a:ext cx="637037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DD2CE1E-E5AD-47E8-8EC9-F4DA66E95C41}"/>
              </a:ext>
            </a:extLst>
          </p:cNvPr>
          <p:cNvSpPr/>
          <p:nvPr/>
        </p:nvSpPr>
        <p:spPr>
          <a:xfrm>
            <a:off x="8697344" y="4284498"/>
            <a:ext cx="1163654" cy="5465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11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E475DD-CD8D-4ED6-92CF-334BE9F4DB18}"/>
              </a:ext>
            </a:extLst>
          </p:cNvPr>
          <p:cNvSpPr/>
          <p:nvPr/>
        </p:nvSpPr>
        <p:spPr>
          <a:xfrm>
            <a:off x="2875106" y="2262318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291A1B-7517-4743-8BC8-033AA721514B}"/>
              </a:ext>
            </a:extLst>
          </p:cNvPr>
          <p:cNvGrpSpPr/>
          <p:nvPr/>
        </p:nvGrpSpPr>
        <p:grpSpPr>
          <a:xfrm>
            <a:off x="5276761" y="2281280"/>
            <a:ext cx="1638477" cy="3782744"/>
            <a:chOff x="6952629" y="2470298"/>
            <a:chExt cx="1638477" cy="378274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B00E808-965C-4B00-8773-9A74937C42CE}"/>
                </a:ext>
              </a:extLst>
            </p:cNvPr>
            <p:cNvSpPr/>
            <p:nvPr/>
          </p:nvSpPr>
          <p:spPr>
            <a:xfrm>
              <a:off x="6952629" y="2470298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9528343-0BA4-439E-B5F9-B4A4BBD8969A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27CB9F5-5963-4AC1-BD4F-3E2E9DBA8CBE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B5A5137-582B-46DB-8A24-614D065EED5C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BDF32BB-9E9C-437F-B8E9-73B5979ABC49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A4745EF-9C19-41BF-B519-E8A80ED37DB3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右箭头 14">
            <a:extLst>
              <a:ext uri="{FF2B5EF4-FFF2-40B4-BE49-F238E27FC236}">
                <a16:creationId xmlns:a16="http://schemas.microsoft.com/office/drawing/2014/main" id="{1DB33342-569F-4D7D-928B-D2F23485AF4E}"/>
              </a:ext>
            </a:extLst>
          </p:cNvPr>
          <p:cNvSpPr/>
          <p:nvPr/>
        </p:nvSpPr>
        <p:spPr>
          <a:xfrm>
            <a:off x="2445329" y="3221957"/>
            <a:ext cx="584791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ACFA01B-9D0B-4192-B70F-136EBFDC323C}"/>
              </a:ext>
            </a:extLst>
          </p:cNvPr>
          <p:cNvGrpSpPr/>
          <p:nvPr/>
        </p:nvGrpSpPr>
        <p:grpSpPr>
          <a:xfrm>
            <a:off x="7239633" y="2195759"/>
            <a:ext cx="2628266" cy="2775283"/>
            <a:chOff x="6080500" y="2356476"/>
            <a:chExt cx="2628266" cy="277528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BE2C418-A89B-4AAE-B2DC-74209BA198F3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5C55251-F733-4633-BE78-42783EE01A15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7C4D9E5-36A6-4A38-85A1-C211939C7671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1" name="下箭头 24">
              <a:extLst>
                <a:ext uri="{FF2B5EF4-FFF2-40B4-BE49-F238E27FC236}">
                  <a16:creationId xmlns:a16="http://schemas.microsoft.com/office/drawing/2014/main" id="{B7016FD9-B577-4766-8DBB-498A2D663AC6}"/>
                </a:ext>
              </a:extLst>
            </p:cNvPr>
            <p:cNvSpPr/>
            <p:nvPr/>
          </p:nvSpPr>
          <p:spPr>
            <a:xfrm rot="10800000">
              <a:off x="7932298" y="4471928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5E0143-2A82-4D2E-AB7F-BBAD46D3ECDB}"/>
                </a:ext>
              </a:extLst>
            </p:cNvPr>
            <p:cNvSpPr txBox="1"/>
            <p:nvPr/>
          </p:nvSpPr>
          <p:spPr>
            <a:xfrm>
              <a:off x="7559477" y="4793205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E76F1AA-D93C-45CE-9C84-052760B67675}"/>
                </a:ext>
              </a:extLst>
            </p:cNvPr>
            <p:cNvCxnSpPr/>
            <p:nvPr/>
          </p:nvCxnSpPr>
          <p:spPr>
            <a:xfrm>
              <a:off x="6833188" y="4386535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861FA96-008E-47C1-9D05-941E3CE3D02C}"/>
                </a:ext>
              </a:extLst>
            </p:cNvPr>
            <p:cNvSpPr txBox="1"/>
            <p:nvPr/>
          </p:nvSpPr>
          <p:spPr>
            <a:xfrm>
              <a:off x="6080500" y="41971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723FFB05-24C2-4C3F-A1C4-A631D5FF83A2}"/>
              </a:ext>
            </a:extLst>
          </p:cNvPr>
          <p:cNvSpPr/>
          <p:nvPr/>
        </p:nvSpPr>
        <p:spPr>
          <a:xfrm>
            <a:off x="3149300" y="2513958"/>
            <a:ext cx="1414130" cy="230832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amI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9C1BD22-8C78-47C1-835F-5F8E964D6647}"/>
              </a:ext>
            </a:extLst>
          </p:cNvPr>
          <p:cNvSpPr/>
          <p:nvPr/>
        </p:nvSpPr>
        <p:spPr>
          <a:xfrm>
            <a:off x="8697344" y="3688480"/>
            <a:ext cx="1163654" cy="5465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1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举例：调用链</a:t>
            </a:r>
            <a:br>
              <a:rPr lang="en-US" altLang="zh-CN" dirty="0"/>
            </a:br>
            <a:r>
              <a:rPr lang="en-US" altLang="zh-CN" dirty="0"/>
              <a:t>Call Chain Example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703D2ED-C026-451E-9791-6BF2116B90A0}"/>
              </a:ext>
            </a:extLst>
          </p:cNvPr>
          <p:cNvSpPr/>
          <p:nvPr/>
        </p:nvSpPr>
        <p:spPr>
          <a:xfrm>
            <a:off x="2878346" y="2260014"/>
            <a:ext cx="1414130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yoo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who();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.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B9040A-07DE-4E3B-82F2-F2339D7C851C}"/>
              </a:ext>
            </a:extLst>
          </p:cNvPr>
          <p:cNvGrpSpPr/>
          <p:nvPr/>
        </p:nvGrpSpPr>
        <p:grpSpPr>
          <a:xfrm>
            <a:off x="5276761" y="2281280"/>
            <a:ext cx="1638477" cy="3782744"/>
            <a:chOff x="6938756" y="2470810"/>
            <a:chExt cx="1638477" cy="378274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1B57F44-C37C-435E-9FE0-84A47FCC5459}"/>
                </a:ext>
              </a:extLst>
            </p:cNvPr>
            <p:cNvSpPr/>
            <p:nvPr/>
          </p:nvSpPr>
          <p:spPr>
            <a:xfrm>
              <a:off x="6938756" y="2470810"/>
              <a:ext cx="1638477" cy="3782744"/>
            </a:xfrm>
            <a:prstGeom prst="rect">
              <a:avLst/>
            </a:prstGeom>
            <a:solidFill>
              <a:srgbClr val="E7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180000" bIns="72000"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who</a:t>
              </a: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amI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68AD31C-A39D-49C6-BC99-DF21C40A8B12}"/>
                </a:ext>
              </a:extLst>
            </p:cNvPr>
            <p:cNvCxnSpPr/>
            <p:nvPr/>
          </p:nvCxnSpPr>
          <p:spPr>
            <a:xfrm>
              <a:off x="7304568" y="2838893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F1E184D-E55B-4414-A5C8-F3AC79C57719}"/>
                </a:ext>
              </a:extLst>
            </p:cNvPr>
            <p:cNvCxnSpPr/>
            <p:nvPr/>
          </p:nvCxnSpPr>
          <p:spPr>
            <a:xfrm>
              <a:off x="7304568" y="3671779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831C655-02FB-427C-A2A0-9B5DF843A3CA}"/>
                </a:ext>
              </a:extLst>
            </p:cNvPr>
            <p:cNvCxnSpPr/>
            <p:nvPr/>
          </p:nvCxnSpPr>
          <p:spPr>
            <a:xfrm>
              <a:off x="7304568" y="449863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C992C7F-8559-44F6-A700-6D25E0BF6678}"/>
                </a:ext>
              </a:extLst>
            </p:cNvPr>
            <p:cNvCxnSpPr/>
            <p:nvPr/>
          </p:nvCxnSpPr>
          <p:spPr>
            <a:xfrm>
              <a:off x="7304568" y="5313794"/>
              <a:ext cx="0" cy="53162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893A21C-ED3E-4AE0-B167-5123E90F6E19}"/>
                </a:ext>
              </a:extLst>
            </p:cNvPr>
            <p:cNvCxnSpPr/>
            <p:nvPr/>
          </p:nvCxnSpPr>
          <p:spPr>
            <a:xfrm>
              <a:off x="7656508" y="3671779"/>
              <a:ext cx="498664" cy="44302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14">
            <a:extLst>
              <a:ext uri="{FF2B5EF4-FFF2-40B4-BE49-F238E27FC236}">
                <a16:creationId xmlns:a16="http://schemas.microsoft.com/office/drawing/2014/main" id="{80F1FA92-2065-49EA-A2AF-E920D6988ECD}"/>
              </a:ext>
            </a:extLst>
          </p:cNvPr>
          <p:cNvSpPr/>
          <p:nvPr/>
        </p:nvSpPr>
        <p:spPr>
          <a:xfrm>
            <a:off x="2103885" y="2774201"/>
            <a:ext cx="584791" cy="3860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C45E025-C304-4EDB-BFBD-8DCBC0867DE5}"/>
              </a:ext>
            </a:extLst>
          </p:cNvPr>
          <p:cNvGrpSpPr/>
          <p:nvPr/>
        </p:nvGrpSpPr>
        <p:grpSpPr>
          <a:xfrm>
            <a:off x="7242873" y="2193454"/>
            <a:ext cx="2628266" cy="2201128"/>
            <a:chOff x="6080500" y="2356476"/>
            <a:chExt cx="2628266" cy="220112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B1B2CB8-F945-4789-BF8B-19E4DC1E6FE0}"/>
                </a:ext>
              </a:extLst>
            </p:cNvPr>
            <p:cNvSpPr/>
            <p:nvPr/>
          </p:nvSpPr>
          <p:spPr>
            <a:xfrm>
              <a:off x="7539524" y="2764464"/>
              <a:ext cx="1163653" cy="542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D60DFE7-FB42-4397-A6F5-8C31465F2E17}"/>
                </a:ext>
              </a:extLst>
            </p:cNvPr>
            <p:cNvSpPr/>
            <p:nvPr/>
          </p:nvSpPr>
          <p:spPr>
            <a:xfrm>
              <a:off x="7539524" y="3302400"/>
              <a:ext cx="1163654" cy="5465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yoo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59C3D00-3308-4F00-8966-1C7A46ED9E93}"/>
                </a:ext>
              </a:extLst>
            </p:cNvPr>
            <p:cNvSpPr txBox="1"/>
            <p:nvPr/>
          </p:nvSpPr>
          <p:spPr>
            <a:xfrm>
              <a:off x="7753268" y="2356476"/>
              <a:ext cx="736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</a:rPr>
                <a:t>Stack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60" name="下箭头 24">
              <a:extLst>
                <a:ext uri="{FF2B5EF4-FFF2-40B4-BE49-F238E27FC236}">
                  <a16:creationId xmlns:a16="http://schemas.microsoft.com/office/drawing/2014/main" id="{3C3F4CC4-2AAF-4575-9F0D-3E332130B5DD}"/>
                </a:ext>
              </a:extLst>
            </p:cNvPr>
            <p:cNvSpPr/>
            <p:nvPr/>
          </p:nvSpPr>
          <p:spPr>
            <a:xfrm rot="10800000">
              <a:off x="7932298" y="3897773"/>
              <a:ext cx="403654" cy="32127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CE3F1B2-7A30-44ED-8457-781285D33BF4}"/>
                </a:ext>
              </a:extLst>
            </p:cNvPr>
            <p:cNvSpPr txBox="1"/>
            <p:nvPr/>
          </p:nvSpPr>
          <p:spPr>
            <a:xfrm>
              <a:off x="7559477" y="4219050"/>
              <a:ext cx="1149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Stack “Top”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6158AC44-C5FB-45A4-B8E5-95968C375080}"/>
                </a:ext>
              </a:extLst>
            </p:cNvPr>
            <p:cNvCxnSpPr/>
            <p:nvPr/>
          </p:nvCxnSpPr>
          <p:spPr>
            <a:xfrm>
              <a:off x="6833188" y="3812381"/>
              <a:ext cx="546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FCC8CC0-F579-475B-B701-1E2FF50BF1BD}"/>
                </a:ext>
              </a:extLst>
            </p:cNvPr>
            <p:cNvSpPr txBox="1"/>
            <p:nvPr/>
          </p:nvSpPr>
          <p:spPr>
            <a:xfrm>
              <a:off x="6080500" y="362301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%</a:t>
              </a:r>
              <a:r>
                <a:rPr lang="en-US" altLang="zh-CN" sz="1600" dirty="0" err="1">
                  <a:latin typeface="Consolas" panose="020B0609020204030204" pitchFamily="49" charset="0"/>
                </a:rPr>
                <a:t>rsp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88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10281" y="469836"/>
            <a:ext cx="4161975" cy="509588"/>
          </a:xfrm>
        </p:spPr>
        <p:txBody>
          <a:bodyPr>
            <a:noAutofit/>
          </a:bodyPr>
          <a:lstStyle/>
          <a:p>
            <a:pPr algn="ctr"/>
            <a:r>
              <a:rPr lang="en-US" altLang="zh-CN" sz="2500" b="1" dirty="0">
                <a:latin typeface="+mn-ea"/>
                <a:ea typeface="+mn-ea"/>
              </a:rPr>
              <a:t>x86-64/Linux </a:t>
            </a:r>
            <a:r>
              <a:rPr lang="zh-CN" altLang="en-US" sz="2500" b="1" dirty="0">
                <a:latin typeface="+mn-ea"/>
                <a:ea typeface="+mn-ea"/>
              </a:rPr>
              <a:t>栈帧</a:t>
            </a:r>
            <a:br>
              <a:rPr lang="en-US" altLang="zh-CN" sz="2500" b="1" dirty="0">
                <a:latin typeface="+mn-ea"/>
                <a:ea typeface="+mn-ea"/>
              </a:rPr>
            </a:br>
            <a:r>
              <a:rPr lang="en-US" altLang="zh-CN" sz="2500" b="1" dirty="0">
                <a:latin typeface="+mn-ea"/>
                <a:ea typeface="+mn-ea"/>
              </a:rPr>
              <a:t>x86-64/Linux Stack Frame</a:t>
            </a:r>
            <a:endParaRPr lang="zh-CN" altLang="en-US" sz="2500" b="1" dirty="0">
              <a:latin typeface="+mn-ea"/>
              <a:ea typeface="+mn-ea"/>
            </a:endParaRP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7AE8755F-58B6-464C-A324-994356CB3D96}"/>
              </a:ext>
            </a:extLst>
          </p:cNvPr>
          <p:cNvSpPr txBox="1">
            <a:spLocks/>
          </p:cNvSpPr>
          <p:nvPr/>
        </p:nvSpPr>
        <p:spPr>
          <a:xfrm>
            <a:off x="1358038" y="1327656"/>
            <a:ext cx="5996875" cy="492654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36000" rIns="216000" bIns="36000" rtlCol="0">
            <a:normAutofit fontScale="85000" lnSpcReduction="2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100" dirty="0"/>
              <a:t>当前栈帧（从顶至底）</a:t>
            </a:r>
            <a:endParaRPr lang="en-US" altLang="zh-CN" sz="21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100" dirty="0"/>
              <a:t>Contents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参数：即将要调用的函数的参数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“Argument build:” Parameters for function about to call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本地变量：在寄存器中保存不下的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Local variables</a:t>
            </a:r>
            <a:r>
              <a:rPr lang="zh-CN" altLang="en-US" dirty="0"/>
              <a:t>：</a:t>
            </a:r>
            <a:r>
              <a:rPr lang="en-US" altLang="zh-CN" dirty="0"/>
              <a:t>If can’t keep in registers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保存的寄存器上下文信息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dirty="0"/>
              <a:t>Saved register context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指向调用者的栈帧底部的指针 （可选）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Old frame pointer (optional)</a:t>
            </a:r>
          </a:p>
          <a:p>
            <a:pPr>
              <a:lnSpc>
                <a:spcPct val="120000"/>
              </a:lnSpc>
            </a:pPr>
            <a:r>
              <a:rPr lang="zh-CN" altLang="en-US" sz="2100" dirty="0"/>
              <a:t>调用者栈帧</a:t>
            </a:r>
            <a:endParaRPr lang="en-US" altLang="zh-CN" sz="2100" dirty="0"/>
          </a:p>
          <a:p>
            <a:pPr marL="3420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100" dirty="0"/>
              <a:t>Caller Stack Frame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返回地址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Return address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1500" dirty="0"/>
              <a:t>调用</a:t>
            </a:r>
            <a:r>
              <a:rPr lang="en-US" altLang="zh-CN" sz="1500" dirty="0"/>
              <a:t>call</a:t>
            </a:r>
            <a:r>
              <a:rPr lang="zh-CN" altLang="en-US" sz="1500" dirty="0"/>
              <a:t>指令时入栈</a:t>
            </a:r>
            <a:endParaRPr lang="en-US" altLang="zh-CN" sz="15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Pushed by call instruction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dirty="0"/>
              <a:t>本次调用的参数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Arguments for this call</a:t>
            </a:r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81C4424-7CA1-49F4-81D1-745A1EF6F8FA}"/>
              </a:ext>
            </a:extLst>
          </p:cNvPr>
          <p:cNvCxnSpPr>
            <a:cxnSpLocks/>
          </p:cNvCxnSpPr>
          <p:nvPr/>
        </p:nvCxnSpPr>
        <p:spPr>
          <a:xfrm flipV="1">
            <a:off x="4086374" y="989810"/>
            <a:ext cx="4778090" cy="14339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094EE948-D0D9-4A08-BB3B-51207331A422}"/>
              </a:ext>
            </a:extLst>
          </p:cNvPr>
          <p:cNvSpPr>
            <a:spLocks/>
          </p:cNvSpPr>
          <p:nvPr/>
        </p:nvSpPr>
        <p:spPr bwMode="auto">
          <a:xfrm>
            <a:off x="10292468" y="2932161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194DE0E-3E9C-45BE-A5C3-675C715AF277}"/>
              </a:ext>
            </a:extLst>
          </p:cNvPr>
          <p:cNvSpPr>
            <a:spLocks/>
          </p:cNvSpPr>
          <p:nvPr/>
        </p:nvSpPr>
        <p:spPr bwMode="auto">
          <a:xfrm>
            <a:off x="10292468" y="3541761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CFD4AA16-FBF9-4AB2-BAA8-550C25A24489}"/>
              </a:ext>
            </a:extLst>
          </p:cNvPr>
          <p:cNvSpPr>
            <a:spLocks/>
          </p:cNvSpPr>
          <p:nvPr/>
        </p:nvSpPr>
        <p:spPr bwMode="auto">
          <a:xfrm>
            <a:off x="10292468" y="5354685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B2D7DACA-440E-4867-A78B-614F63C266B5}"/>
              </a:ext>
            </a:extLst>
          </p:cNvPr>
          <p:cNvSpPr>
            <a:spLocks/>
          </p:cNvSpPr>
          <p:nvPr/>
        </p:nvSpPr>
        <p:spPr bwMode="auto">
          <a:xfrm>
            <a:off x="10292468" y="950961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57A7448-02EA-428E-9452-9C400040BDB2}"/>
              </a:ext>
            </a:extLst>
          </p:cNvPr>
          <p:cNvSpPr>
            <a:spLocks/>
          </p:cNvSpPr>
          <p:nvPr/>
        </p:nvSpPr>
        <p:spPr bwMode="auto">
          <a:xfrm>
            <a:off x="10292468" y="3236961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5EE165F0-91D5-4290-816B-B53B9011C543}"/>
              </a:ext>
            </a:extLst>
          </p:cNvPr>
          <p:cNvSpPr>
            <a:spLocks/>
          </p:cNvSpPr>
          <p:nvPr/>
        </p:nvSpPr>
        <p:spPr bwMode="auto">
          <a:xfrm>
            <a:off x="10292468" y="2322561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4CA34F35-4F62-4801-9D94-741E798B5981}"/>
              </a:ext>
            </a:extLst>
          </p:cNvPr>
          <p:cNvSpPr>
            <a:spLocks/>
          </p:cNvSpPr>
          <p:nvPr/>
        </p:nvSpPr>
        <p:spPr bwMode="auto">
          <a:xfrm>
            <a:off x="9162168" y="1781224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8FD8D730-AC8F-4D05-9EF0-9503C23F5418}"/>
              </a:ext>
            </a:extLst>
          </p:cNvPr>
          <p:cNvSpPr>
            <a:spLocks/>
          </p:cNvSpPr>
          <p:nvPr/>
        </p:nvSpPr>
        <p:spPr bwMode="auto">
          <a:xfrm>
            <a:off x="9908293" y="950961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324872A7-318E-4390-9CB2-000D33DCE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531" y="3387774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37C24BEA-2E3E-49D2-8A98-46BB53306F31}"/>
              </a:ext>
            </a:extLst>
          </p:cNvPr>
          <p:cNvSpPr>
            <a:spLocks/>
          </p:cNvSpPr>
          <p:nvPr/>
        </p:nvSpPr>
        <p:spPr bwMode="auto">
          <a:xfrm>
            <a:off x="7854068" y="2924224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6E40D5EE-A694-474C-B86A-3E1DEFAAD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056" y="6143673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E20B68CB-D569-4B42-87D4-63FEEBBDE64E}"/>
              </a:ext>
            </a:extLst>
          </p:cNvPr>
          <p:cNvSpPr>
            <a:spLocks/>
          </p:cNvSpPr>
          <p:nvPr/>
        </p:nvSpPr>
        <p:spPr bwMode="auto">
          <a:xfrm>
            <a:off x="7931856" y="5675361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E1E2CEE4-A38B-4FE5-9284-913E8783568F}"/>
              </a:ext>
            </a:extLst>
          </p:cNvPr>
          <p:cNvSpPr>
            <a:spLocks/>
          </p:cNvSpPr>
          <p:nvPr/>
        </p:nvSpPr>
        <p:spPr bwMode="auto">
          <a:xfrm>
            <a:off x="7879468" y="3465561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75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</a:t>
            </a:r>
            <a:r>
              <a:rPr lang="en-US" altLang="zh-CN" dirty="0" err="1"/>
              <a:t>incr</a:t>
            </a:r>
            <a:r>
              <a:rPr lang="en-US" altLang="zh-CN" dirty="0"/>
              <a:t> </a:t>
            </a:r>
            <a:r>
              <a:rPr lang="zh-CN" altLang="en-US" dirty="0"/>
              <a:t>过程</a:t>
            </a:r>
            <a:br>
              <a:rPr lang="en-US" altLang="zh-CN" dirty="0"/>
            </a:br>
            <a:r>
              <a:rPr lang="en-US" altLang="zh-CN" dirty="0"/>
              <a:t>Example: </a:t>
            </a:r>
            <a:r>
              <a:rPr lang="en-US" altLang="zh-CN" dirty="0" err="1"/>
              <a:t>incr</a:t>
            </a:r>
            <a:endParaRPr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9246DBB-359A-4F35-B38B-705FFBF27C20}"/>
              </a:ext>
            </a:extLst>
          </p:cNvPr>
          <p:cNvSpPr>
            <a:spLocks/>
          </p:cNvSpPr>
          <p:nvPr/>
        </p:nvSpPr>
        <p:spPr bwMode="auto">
          <a:xfrm>
            <a:off x="1894368" y="1998921"/>
            <a:ext cx="4279900" cy="215710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0DF0BB9-A9DD-4DD3-9E5B-2BEE2E599191}"/>
              </a:ext>
            </a:extLst>
          </p:cNvPr>
          <p:cNvSpPr>
            <a:spLocks/>
          </p:cNvSpPr>
          <p:nvPr/>
        </p:nvSpPr>
        <p:spPr bwMode="auto">
          <a:xfrm>
            <a:off x="1894368" y="4665921"/>
            <a:ext cx="4279900" cy="1603104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%rax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%rax,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EF5C5A33-9468-448A-B26B-A5979CEA1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05310"/>
              </p:ext>
            </p:extLst>
          </p:nvPr>
        </p:nvGraphicFramePr>
        <p:xfrm>
          <a:off x="6928823" y="38067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val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sz="1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841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 </a:t>
            </a:r>
            <a:r>
              <a:rPr lang="en-US" altLang="zh-CN" dirty="0" err="1"/>
              <a:t>incr</a:t>
            </a:r>
            <a:r>
              <a:rPr lang="en-US" altLang="zh-CN" dirty="0"/>
              <a:t> #1</a:t>
            </a:r>
            <a:br>
              <a:rPr lang="en-US" altLang="zh-CN" dirty="0"/>
            </a:br>
            <a:r>
              <a:rPr lang="en-US" altLang="zh-CN" dirty="0"/>
              <a:t>Example: Calling </a:t>
            </a: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incr</a:t>
            </a:r>
            <a:r>
              <a:rPr lang="en-US" altLang="zh-CN" dirty="0"/>
              <a:t> #1</a:t>
            </a:r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9618E0-41E7-45A2-9993-651D663B11AC}"/>
              </a:ext>
            </a:extLst>
          </p:cNvPr>
          <p:cNvSpPr>
            <a:spLocks/>
          </p:cNvSpPr>
          <p:nvPr/>
        </p:nvSpPr>
        <p:spPr bwMode="auto">
          <a:xfrm>
            <a:off x="2479158" y="3631489"/>
            <a:ext cx="4419600" cy="274745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%rax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F8D76C-BAF7-4E4B-A851-F3F16CA0E097}"/>
              </a:ext>
            </a:extLst>
          </p:cNvPr>
          <p:cNvSpPr>
            <a:spLocks/>
          </p:cNvSpPr>
          <p:nvPr/>
        </p:nvSpPr>
        <p:spPr bwMode="auto">
          <a:xfrm>
            <a:off x="2450734" y="1977338"/>
            <a:ext cx="4448023" cy="16031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9B318D85-4756-44B8-A4DB-79538FE11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1358" y="343302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23E2BE5-CF7B-4846-AA40-777EB35EDA3E}"/>
              </a:ext>
            </a:extLst>
          </p:cNvPr>
          <p:cNvSpPr>
            <a:spLocks/>
          </p:cNvSpPr>
          <p:nvPr/>
        </p:nvSpPr>
        <p:spPr bwMode="auto">
          <a:xfrm>
            <a:off x="9157772" y="3274271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A09F3C4-D2F2-46C1-9CDE-06CE8D8C1698}"/>
              </a:ext>
            </a:extLst>
          </p:cNvPr>
          <p:cNvSpPr>
            <a:spLocks/>
          </p:cNvSpPr>
          <p:nvPr/>
        </p:nvSpPr>
        <p:spPr bwMode="auto">
          <a:xfrm>
            <a:off x="8080131" y="1693450"/>
            <a:ext cx="2357440" cy="66172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栈的初始结构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B667C31-E647-4455-845D-3EF71FF6DB01}"/>
              </a:ext>
            </a:extLst>
          </p:cNvPr>
          <p:cNvSpPr>
            <a:spLocks/>
          </p:cNvSpPr>
          <p:nvPr/>
        </p:nvSpPr>
        <p:spPr bwMode="auto">
          <a:xfrm>
            <a:off x="7355958" y="229002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FEC9DB7-F7E2-4050-B523-3E13FF89063B}"/>
              </a:ext>
            </a:extLst>
          </p:cNvPr>
          <p:cNvSpPr>
            <a:spLocks/>
          </p:cNvSpPr>
          <p:nvPr/>
        </p:nvSpPr>
        <p:spPr bwMode="auto">
          <a:xfrm>
            <a:off x="7355958" y="320442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4EE1578-CAA5-447B-9E29-5EA4B0807D12}"/>
              </a:ext>
            </a:extLst>
          </p:cNvPr>
          <p:cNvSpPr>
            <a:spLocks/>
          </p:cNvSpPr>
          <p:nvPr/>
        </p:nvSpPr>
        <p:spPr bwMode="auto">
          <a:xfrm>
            <a:off x="7279758" y="553386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6497BBA-04D1-488B-8129-9340D06C783C}"/>
              </a:ext>
            </a:extLst>
          </p:cNvPr>
          <p:cNvSpPr>
            <a:spLocks/>
          </p:cNvSpPr>
          <p:nvPr/>
        </p:nvSpPr>
        <p:spPr bwMode="auto">
          <a:xfrm>
            <a:off x="7279758" y="591486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85D9BC26-1679-41B9-8D05-0AA3FF1FF9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2145" y="614981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4D68527-B509-4A38-A28B-06FC2800C4D5}"/>
              </a:ext>
            </a:extLst>
          </p:cNvPr>
          <p:cNvSpPr>
            <a:spLocks/>
          </p:cNvSpPr>
          <p:nvPr/>
        </p:nvSpPr>
        <p:spPr bwMode="auto">
          <a:xfrm>
            <a:off x="9108559" y="5921211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EFDCB09-34BF-4427-9EE9-3A2CB7152AE5}"/>
              </a:ext>
            </a:extLst>
          </p:cNvPr>
          <p:cNvSpPr>
            <a:spLocks/>
          </p:cNvSpPr>
          <p:nvPr/>
        </p:nvSpPr>
        <p:spPr bwMode="auto">
          <a:xfrm>
            <a:off x="8034322" y="3620050"/>
            <a:ext cx="2731966" cy="66172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指令执行后的栈的结构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4452A9F-BFD9-42AF-A4DD-57BFDF426715}"/>
              </a:ext>
            </a:extLst>
          </p:cNvPr>
          <p:cNvSpPr>
            <a:spLocks/>
          </p:cNvSpPr>
          <p:nvPr/>
        </p:nvSpPr>
        <p:spPr bwMode="auto">
          <a:xfrm>
            <a:off x="7279758" y="423846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EDE86FD-C677-4916-88F3-C5857869A39B}"/>
              </a:ext>
            </a:extLst>
          </p:cNvPr>
          <p:cNvSpPr>
            <a:spLocks/>
          </p:cNvSpPr>
          <p:nvPr/>
        </p:nvSpPr>
        <p:spPr bwMode="auto">
          <a:xfrm>
            <a:off x="7279758" y="515286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3518459A-ED7E-401A-A1BA-C67216545D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158" y="576246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FB5DDCBE-3C4B-4CAB-8C47-4F03D3B48513}"/>
              </a:ext>
            </a:extLst>
          </p:cNvPr>
          <p:cNvSpPr>
            <a:spLocks/>
          </p:cNvSpPr>
          <p:nvPr/>
        </p:nvSpPr>
        <p:spPr bwMode="auto">
          <a:xfrm>
            <a:off x="9081571" y="5533861"/>
            <a:ext cx="83676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5366FCCD-B042-4F2E-ADC4-A3F700D74BC3}"/>
              </a:ext>
            </a:extLst>
          </p:cNvPr>
          <p:cNvSpPr>
            <a:spLocks/>
          </p:cNvSpPr>
          <p:nvPr/>
        </p:nvSpPr>
        <p:spPr bwMode="auto">
          <a:xfrm>
            <a:off x="811400" y="2241493"/>
            <a:ext cx="11028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局部变量</a:t>
            </a:r>
            <a:endParaRPr lang="en-US" sz="20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20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 </a:t>
            </a:r>
            <a:r>
              <a:rPr lang="en-US" altLang="zh-CN" dirty="0" err="1"/>
              <a:t>incr</a:t>
            </a:r>
            <a:r>
              <a:rPr lang="en-US" altLang="zh-CN" dirty="0"/>
              <a:t> #2</a:t>
            </a:r>
            <a:br>
              <a:rPr lang="en-US" altLang="zh-CN" dirty="0"/>
            </a:br>
            <a:r>
              <a:rPr lang="en-US" altLang="zh-CN" dirty="0"/>
              <a:t>Example: Calling </a:t>
            </a: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incr</a:t>
            </a:r>
            <a:r>
              <a:rPr lang="en-US" altLang="zh-CN" dirty="0"/>
              <a:t> #2</a:t>
            </a:r>
            <a:endParaRPr lang="zh-CN" altLang="en-US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3F389034-C6AD-407C-BA00-227FA53CBB6E}"/>
              </a:ext>
            </a:extLst>
          </p:cNvPr>
          <p:cNvSpPr>
            <a:spLocks/>
          </p:cNvSpPr>
          <p:nvPr/>
        </p:nvSpPr>
        <p:spPr bwMode="auto">
          <a:xfrm>
            <a:off x="2454348" y="3653449"/>
            <a:ext cx="4343400" cy="2711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%rax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FE5EF35-CDDE-454C-8D4A-68A30842C887}"/>
              </a:ext>
            </a:extLst>
          </p:cNvPr>
          <p:cNvSpPr>
            <a:spLocks/>
          </p:cNvSpPr>
          <p:nvPr/>
        </p:nvSpPr>
        <p:spPr bwMode="auto">
          <a:xfrm>
            <a:off x="2454348" y="1980735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04C6D77-44EA-4408-BCDE-7E427671F25A}"/>
              </a:ext>
            </a:extLst>
          </p:cNvPr>
          <p:cNvSpPr>
            <a:spLocks/>
          </p:cNvSpPr>
          <p:nvPr/>
        </p:nvSpPr>
        <p:spPr bwMode="auto">
          <a:xfrm>
            <a:off x="8169350" y="4034449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6CFF72E-2413-418C-B6DD-B6F23295381A}"/>
              </a:ext>
            </a:extLst>
          </p:cNvPr>
          <p:cNvSpPr>
            <a:spLocks/>
          </p:cNvSpPr>
          <p:nvPr/>
        </p:nvSpPr>
        <p:spPr bwMode="auto">
          <a:xfrm>
            <a:off x="8169350" y="4415449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FAA8F277-7303-420A-BDA3-556F4C5AF1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91737" y="4650399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A0336986-A67A-4C93-B7FE-37F6FC375CF1}"/>
              </a:ext>
            </a:extLst>
          </p:cNvPr>
          <p:cNvSpPr>
            <a:spLocks/>
          </p:cNvSpPr>
          <p:nvPr/>
        </p:nvSpPr>
        <p:spPr bwMode="auto">
          <a:xfrm>
            <a:off x="9998151" y="4473427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20050CA-D4A4-4469-9DA3-4EAF91087097}"/>
              </a:ext>
            </a:extLst>
          </p:cNvPr>
          <p:cNvSpPr>
            <a:spLocks/>
          </p:cNvSpPr>
          <p:nvPr/>
        </p:nvSpPr>
        <p:spPr bwMode="auto">
          <a:xfrm>
            <a:off x="8047061" y="2303549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8C883702-694E-426F-8009-3BC489C695A2}"/>
              </a:ext>
            </a:extLst>
          </p:cNvPr>
          <p:cNvSpPr>
            <a:spLocks/>
          </p:cNvSpPr>
          <p:nvPr/>
        </p:nvSpPr>
        <p:spPr bwMode="auto">
          <a:xfrm>
            <a:off x="8169350" y="2739049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EA8BF41C-2124-4413-9CB6-C414DCC2C599}"/>
              </a:ext>
            </a:extLst>
          </p:cNvPr>
          <p:cNvSpPr>
            <a:spLocks/>
          </p:cNvSpPr>
          <p:nvPr/>
        </p:nvSpPr>
        <p:spPr bwMode="auto">
          <a:xfrm>
            <a:off x="8169350" y="3653449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4146B77E-4C0D-44C3-9080-EF6152FB95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64750" y="4263049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CE53E844-7D1E-44A0-835B-206DBE3B7CB0}"/>
              </a:ext>
            </a:extLst>
          </p:cNvPr>
          <p:cNvSpPr>
            <a:spLocks/>
          </p:cNvSpPr>
          <p:nvPr/>
        </p:nvSpPr>
        <p:spPr bwMode="auto">
          <a:xfrm>
            <a:off x="9971163" y="4034450"/>
            <a:ext cx="83676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33" name="Table 23">
            <a:extLst>
              <a:ext uri="{FF2B5EF4-FFF2-40B4-BE49-F238E27FC236}">
                <a16:creationId xmlns:a16="http://schemas.microsoft.com/office/drawing/2014/main" id="{D1016D79-69CE-498B-9F0C-BAD1BFAF9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39472"/>
              </p:ext>
            </p:extLst>
          </p:nvPr>
        </p:nvGraphicFramePr>
        <p:xfrm>
          <a:off x="7407349" y="4984298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2">
            <a:extLst>
              <a:ext uri="{FF2B5EF4-FFF2-40B4-BE49-F238E27FC236}">
                <a16:creationId xmlns:a16="http://schemas.microsoft.com/office/drawing/2014/main" id="{6F9D92D1-CAC1-4207-BF3F-60EC96DA9C0F}"/>
              </a:ext>
            </a:extLst>
          </p:cNvPr>
          <p:cNvSpPr>
            <a:spLocks/>
          </p:cNvSpPr>
          <p:nvPr/>
        </p:nvSpPr>
        <p:spPr bwMode="auto">
          <a:xfrm>
            <a:off x="775442" y="4650398"/>
            <a:ext cx="11028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参数传递</a:t>
            </a:r>
            <a:endParaRPr lang="en-US" sz="20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99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 </a:t>
            </a:r>
            <a:r>
              <a:rPr lang="en-US" altLang="zh-CN" dirty="0" err="1"/>
              <a:t>incr</a:t>
            </a:r>
            <a:r>
              <a:rPr lang="en-US" altLang="zh-CN" dirty="0"/>
              <a:t> #3</a:t>
            </a:r>
            <a:br>
              <a:rPr lang="en-US" altLang="zh-CN" dirty="0"/>
            </a:br>
            <a:r>
              <a:rPr lang="en-US" altLang="zh-CN" dirty="0"/>
              <a:t>Example: Calling </a:t>
            </a: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incr</a:t>
            </a:r>
            <a:r>
              <a:rPr lang="en-US" altLang="zh-CN" dirty="0"/>
              <a:t> #3</a:t>
            </a:r>
            <a:endParaRPr lang="zh-CN" alt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FFA07DE-C6AC-403D-A5AE-6603D3D07F01}"/>
              </a:ext>
            </a:extLst>
          </p:cNvPr>
          <p:cNvSpPr>
            <a:spLocks/>
          </p:cNvSpPr>
          <p:nvPr/>
        </p:nvSpPr>
        <p:spPr bwMode="auto">
          <a:xfrm>
            <a:off x="2547865" y="3684466"/>
            <a:ext cx="4419600" cy="2711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%rax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CCCE256-E9F4-40E4-87CF-8CFBD406E4FD}"/>
              </a:ext>
            </a:extLst>
          </p:cNvPr>
          <p:cNvSpPr>
            <a:spLocks/>
          </p:cNvSpPr>
          <p:nvPr/>
        </p:nvSpPr>
        <p:spPr bwMode="auto">
          <a:xfrm>
            <a:off x="2547865" y="1869866"/>
            <a:ext cx="4343400" cy="16031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4A9DEA3F-3087-48A3-9550-D6CB90A21268}"/>
              </a:ext>
            </a:extLst>
          </p:cNvPr>
          <p:cNvSpPr>
            <a:spLocks/>
          </p:cNvSpPr>
          <p:nvPr/>
        </p:nvSpPr>
        <p:spPr bwMode="auto">
          <a:xfrm>
            <a:off x="8459973" y="385397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FDE6D39-8BDD-4942-9D27-536295281801}"/>
              </a:ext>
            </a:extLst>
          </p:cNvPr>
          <p:cNvSpPr>
            <a:spLocks/>
          </p:cNvSpPr>
          <p:nvPr/>
        </p:nvSpPr>
        <p:spPr bwMode="auto">
          <a:xfrm>
            <a:off x="8459973" y="423497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0CB6B434-6DCE-46E0-9BB0-57566CC33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82360" y="446992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9C560C27-625E-43CA-A44C-B67266F37512}"/>
              </a:ext>
            </a:extLst>
          </p:cNvPr>
          <p:cNvSpPr>
            <a:spLocks/>
          </p:cNvSpPr>
          <p:nvPr/>
        </p:nvSpPr>
        <p:spPr bwMode="auto">
          <a:xfrm>
            <a:off x="10288774" y="4241321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54E63108-8118-46C8-A035-62AED03D8A60}"/>
              </a:ext>
            </a:extLst>
          </p:cNvPr>
          <p:cNvSpPr>
            <a:spLocks/>
          </p:cNvSpPr>
          <p:nvPr/>
        </p:nvSpPr>
        <p:spPr bwMode="auto">
          <a:xfrm>
            <a:off x="8293382" y="1990217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F6F8A84C-F07C-4D89-A5D8-F9A6E923DB74}"/>
              </a:ext>
            </a:extLst>
          </p:cNvPr>
          <p:cNvSpPr>
            <a:spLocks/>
          </p:cNvSpPr>
          <p:nvPr/>
        </p:nvSpPr>
        <p:spPr bwMode="auto">
          <a:xfrm>
            <a:off x="8459973" y="255857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52FB0AD9-AED7-47D4-A629-C2C9DD894C7E}"/>
              </a:ext>
            </a:extLst>
          </p:cNvPr>
          <p:cNvSpPr>
            <a:spLocks/>
          </p:cNvSpPr>
          <p:nvPr/>
        </p:nvSpPr>
        <p:spPr bwMode="auto">
          <a:xfrm>
            <a:off x="8459973" y="347297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832D4FD1-440A-46D9-8EAC-7D95E733D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55373" y="408257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1649FF12-B382-4EF1-9DA6-230B43A77BDE}"/>
              </a:ext>
            </a:extLst>
          </p:cNvPr>
          <p:cNvSpPr>
            <a:spLocks/>
          </p:cNvSpPr>
          <p:nvPr/>
        </p:nvSpPr>
        <p:spPr bwMode="auto">
          <a:xfrm>
            <a:off x="10261786" y="3853971"/>
            <a:ext cx="83676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40" name="Table 23">
            <a:extLst>
              <a:ext uri="{FF2B5EF4-FFF2-40B4-BE49-F238E27FC236}">
                <a16:creationId xmlns:a16="http://schemas.microsoft.com/office/drawing/2014/main" id="{9AC2B656-0D05-4732-90CE-8418C7B31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12454"/>
              </p:ext>
            </p:extLst>
          </p:nvPr>
        </p:nvGraphicFramePr>
        <p:xfrm>
          <a:off x="7451652" y="494286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ectangle 12">
            <a:extLst>
              <a:ext uri="{FF2B5EF4-FFF2-40B4-BE49-F238E27FC236}">
                <a16:creationId xmlns:a16="http://schemas.microsoft.com/office/drawing/2014/main" id="{FBECF305-D7E8-4C5A-AEBC-DF26F72DFE29}"/>
              </a:ext>
            </a:extLst>
          </p:cNvPr>
          <p:cNvSpPr>
            <a:spLocks/>
          </p:cNvSpPr>
          <p:nvPr/>
        </p:nvSpPr>
        <p:spPr bwMode="auto">
          <a:xfrm>
            <a:off x="1088237" y="5040016"/>
            <a:ext cx="989053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调用</a:t>
            </a:r>
            <a:r>
              <a:rPr lang="en-US" altLang="zh-CN" sz="20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incr</a:t>
            </a:r>
            <a:endParaRPr lang="en-US" sz="20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21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 </a:t>
            </a:r>
            <a:r>
              <a:rPr lang="en-US" altLang="zh-CN" dirty="0" err="1"/>
              <a:t>incr</a:t>
            </a:r>
            <a:r>
              <a:rPr lang="en-US" altLang="zh-CN" dirty="0"/>
              <a:t> #4</a:t>
            </a:r>
            <a:br>
              <a:rPr lang="en-US" altLang="zh-CN" dirty="0"/>
            </a:br>
            <a:r>
              <a:rPr lang="en-US" altLang="zh-CN" dirty="0"/>
              <a:t>Example: Calling </a:t>
            </a: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incr</a:t>
            </a:r>
            <a:r>
              <a:rPr lang="en-US" altLang="zh-CN" dirty="0"/>
              <a:t> #4</a:t>
            </a:r>
            <a:endParaRPr lang="zh-CN" altLang="en-US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879C4184-D9BA-4E20-9F96-2910CA92557E}"/>
              </a:ext>
            </a:extLst>
          </p:cNvPr>
          <p:cNvSpPr>
            <a:spLocks/>
          </p:cNvSpPr>
          <p:nvPr/>
        </p:nvSpPr>
        <p:spPr bwMode="auto">
          <a:xfrm>
            <a:off x="2346252" y="3587310"/>
            <a:ext cx="4419600" cy="2711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%rax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5CB623F-4784-4308-A089-89D56F03A594}"/>
              </a:ext>
            </a:extLst>
          </p:cNvPr>
          <p:cNvSpPr>
            <a:spLocks/>
          </p:cNvSpPr>
          <p:nvPr/>
        </p:nvSpPr>
        <p:spPr bwMode="auto">
          <a:xfrm>
            <a:off x="2384352" y="1866598"/>
            <a:ext cx="4343400" cy="16031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63B1DAD4-6EAB-4089-B8A5-762B3937732B}"/>
              </a:ext>
            </a:extLst>
          </p:cNvPr>
          <p:cNvSpPr>
            <a:spLocks/>
          </p:cNvSpPr>
          <p:nvPr/>
        </p:nvSpPr>
        <p:spPr bwMode="auto">
          <a:xfrm>
            <a:off x="8544543" y="279147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b="1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77146F31-D583-4777-8915-CB0DE0CAC58A}"/>
              </a:ext>
            </a:extLst>
          </p:cNvPr>
          <p:cNvSpPr>
            <a:spLocks/>
          </p:cNvSpPr>
          <p:nvPr/>
        </p:nvSpPr>
        <p:spPr bwMode="auto">
          <a:xfrm>
            <a:off x="8544543" y="317247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3DD47781-9945-43D5-8747-730400E4E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6930" y="3407421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8D9D17C-4581-4C75-9DE4-2AF0C17B063A}"/>
              </a:ext>
            </a:extLst>
          </p:cNvPr>
          <p:cNvSpPr>
            <a:spLocks/>
          </p:cNvSpPr>
          <p:nvPr/>
        </p:nvSpPr>
        <p:spPr bwMode="auto">
          <a:xfrm>
            <a:off x="10373344" y="3178822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4C1AE3D-12C7-4732-9B7A-42FE7A6A82F2}"/>
              </a:ext>
            </a:extLst>
          </p:cNvPr>
          <p:cNvSpPr>
            <a:spLocks/>
          </p:cNvSpPr>
          <p:nvPr/>
        </p:nvSpPr>
        <p:spPr bwMode="auto">
          <a:xfrm>
            <a:off x="8404939" y="1109485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603ECA70-2D7F-4364-9E2C-B71CCB1F0881}"/>
              </a:ext>
            </a:extLst>
          </p:cNvPr>
          <p:cNvSpPr>
            <a:spLocks/>
          </p:cNvSpPr>
          <p:nvPr/>
        </p:nvSpPr>
        <p:spPr bwMode="auto">
          <a:xfrm>
            <a:off x="8544543" y="1496071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76C5E6B9-177C-4E52-A44B-2D9E4471C45B}"/>
              </a:ext>
            </a:extLst>
          </p:cNvPr>
          <p:cNvSpPr>
            <a:spLocks/>
          </p:cNvSpPr>
          <p:nvPr/>
        </p:nvSpPr>
        <p:spPr bwMode="auto">
          <a:xfrm>
            <a:off x="8544543" y="241047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07323EC1-16EB-4700-8949-EE29C02F91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9943" y="3020071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6E8B4256-A05E-4344-9743-D584B83C66B9}"/>
              </a:ext>
            </a:extLst>
          </p:cNvPr>
          <p:cNvSpPr>
            <a:spLocks/>
          </p:cNvSpPr>
          <p:nvPr/>
        </p:nvSpPr>
        <p:spPr bwMode="auto">
          <a:xfrm>
            <a:off x="10346356" y="2791472"/>
            <a:ext cx="83676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33" name="Table 23">
            <a:extLst>
              <a:ext uri="{FF2B5EF4-FFF2-40B4-BE49-F238E27FC236}">
                <a16:creationId xmlns:a16="http://schemas.microsoft.com/office/drawing/2014/main" id="{8C5E9B1F-E229-4B40-BC0F-2E82729C0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51037"/>
              </p:ext>
            </p:extLst>
          </p:nvPr>
        </p:nvGraphicFramePr>
        <p:xfrm>
          <a:off x="8544543" y="3679751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sz="1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Line 10">
            <a:extLst>
              <a:ext uri="{FF2B5EF4-FFF2-40B4-BE49-F238E27FC236}">
                <a16:creationId xmlns:a16="http://schemas.microsoft.com/office/drawing/2014/main" id="{DC38ADC7-87F5-45D3-B818-717E110E21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7903" y="6220481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FED7DA9E-C333-4BC4-A416-2BCC37944725}"/>
              </a:ext>
            </a:extLst>
          </p:cNvPr>
          <p:cNvSpPr>
            <a:spLocks/>
          </p:cNvSpPr>
          <p:nvPr/>
        </p:nvSpPr>
        <p:spPr bwMode="auto">
          <a:xfrm>
            <a:off x="10304317" y="5991882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248662B5-27A8-4F00-B382-E3180A4D0084}"/>
              </a:ext>
            </a:extLst>
          </p:cNvPr>
          <p:cNvSpPr>
            <a:spLocks/>
          </p:cNvSpPr>
          <p:nvPr/>
        </p:nvSpPr>
        <p:spPr bwMode="auto">
          <a:xfrm>
            <a:off x="9262204" y="4475162"/>
            <a:ext cx="2667718" cy="66172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更新后栈的结构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B7C90987-66ED-4184-A47E-B2355F94CA09}"/>
              </a:ext>
            </a:extLst>
          </p:cNvPr>
          <p:cNvSpPr>
            <a:spLocks/>
          </p:cNvSpPr>
          <p:nvPr/>
        </p:nvSpPr>
        <p:spPr bwMode="auto">
          <a:xfrm>
            <a:off x="8502503" y="5077481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56A1D86-DAC7-43FC-ADE6-D53EA6C9D752}"/>
              </a:ext>
            </a:extLst>
          </p:cNvPr>
          <p:cNvSpPr>
            <a:spLocks/>
          </p:cNvSpPr>
          <p:nvPr/>
        </p:nvSpPr>
        <p:spPr bwMode="auto">
          <a:xfrm>
            <a:off x="8502503" y="599188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039460E7-269C-48A3-8034-BE48616617A1}"/>
              </a:ext>
            </a:extLst>
          </p:cNvPr>
          <p:cNvSpPr>
            <a:spLocks/>
          </p:cNvSpPr>
          <p:nvPr/>
        </p:nvSpPr>
        <p:spPr bwMode="auto">
          <a:xfrm>
            <a:off x="832372" y="5299384"/>
            <a:ext cx="1394613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计算返回值</a:t>
            </a:r>
            <a:endParaRPr lang="en-US" altLang="zh-CN" sz="20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l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释放栈帧</a:t>
            </a:r>
            <a:endParaRPr lang="en-US" sz="20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41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举例：调用 </a:t>
            </a:r>
            <a:r>
              <a:rPr lang="en-US" altLang="zh-CN" dirty="0" err="1"/>
              <a:t>incr</a:t>
            </a:r>
            <a:r>
              <a:rPr lang="en-US" altLang="zh-CN" dirty="0"/>
              <a:t> #5</a:t>
            </a:r>
            <a:br>
              <a:rPr lang="en-US" altLang="zh-CN" dirty="0"/>
            </a:br>
            <a:r>
              <a:rPr lang="en-US" altLang="zh-CN" dirty="0"/>
              <a:t>Example: Calling </a:t>
            </a: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incr</a:t>
            </a:r>
            <a:r>
              <a:rPr lang="en-US" altLang="zh-CN" dirty="0"/>
              <a:t> #5</a:t>
            </a:r>
            <a:endParaRPr lang="zh-CN" altLang="en-US" dirty="0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790CBFA6-63FD-45DB-9026-FAA7F41AAB17}"/>
              </a:ext>
            </a:extLst>
          </p:cNvPr>
          <p:cNvSpPr>
            <a:spLocks/>
          </p:cNvSpPr>
          <p:nvPr/>
        </p:nvSpPr>
        <p:spPr bwMode="auto">
          <a:xfrm>
            <a:off x="3060166" y="3656538"/>
            <a:ext cx="4419600" cy="2711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%rax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47A7C634-3C61-47DF-9E9C-D69650CC9FA7}"/>
              </a:ext>
            </a:extLst>
          </p:cNvPr>
          <p:cNvSpPr>
            <a:spLocks/>
          </p:cNvSpPr>
          <p:nvPr/>
        </p:nvSpPr>
        <p:spPr bwMode="auto">
          <a:xfrm>
            <a:off x="3035559" y="1903128"/>
            <a:ext cx="4343400" cy="16031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36" name="Table 23">
            <a:extLst>
              <a:ext uri="{FF2B5EF4-FFF2-40B4-BE49-F238E27FC236}">
                <a16:creationId xmlns:a16="http://schemas.microsoft.com/office/drawing/2014/main" id="{711A7733-C182-41B3-ABDE-446B7DCB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78118"/>
              </p:ext>
            </p:extLst>
          </p:nvPr>
        </p:nvGraphicFramePr>
        <p:xfrm>
          <a:off x="8521959" y="3439223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sz="1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Line 10">
            <a:extLst>
              <a:ext uri="{FF2B5EF4-FFF2-40B4-BE49-F238E27FC236}">
                <a16:creationId xmlns:a16="http://schemas.microsoft.com/office/drawing/2014/main" id="{2E249759-BAC6-4E68-9EA9-6247549F8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17459" y="2941639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EC84DC67-1256-437A-88BB-C634C686A994}"/>
              </a:ext>
            </a:extLst>
          </p:cNvPr>
          <p:cNvSpPr>
            <a:spLocks/>
          </p:cNvSpPr>
          <p:nvPr/>
        </p:nvSpPr>
        <p:spPr bwMode="auto">
          <a:xfrm>
            <a:off x="11123873" y="2764667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8B7463FF-8AA2-475D-B50C-DC506EB51D23}"/>
              </a:ext>
            </a:extLst>
          </p:cNvPr>
          <p:cNvSpPr>
            <a:spLocks/>
          </p:cNvSpPr>
          <p:nvPr/>
        </p:nvSpPr>
        <p:spPr bwMode="auto">
          <a:xfrm>
            <a:off x="8759420" y="1334572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ADFE1ECD-A75A-4D6F-A883-B40C11D048D6}"/>
              </a:ext>
            </a:extLst>
          </p:cNvPr>
          <p:cNvSpPr>
            <a:spLocks/>
          </p:cNvSpPr>
          <p:nvPr/>
        </p:nvSpPr>
        <p:spPr bwMode="auto">
          <a:xfrm>
            <a:off x="9322059" y="1798639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021B3F4E-314B-4E51-94F4-B43862CCA453}"/>
              </a:ext>
            </a:extLst>
          </p:cNvPr>
          <p:cNvSpPr>
            <a:spLocks/>
          </p:cNvSpPr>
          <p:nvPr/>
        </p:nvSpPr>
        <p:spPr bwMode="auto">
          <a:xfrm>
            <a:off x="9322059" y="2713039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8B6E14C8-2D57-4F5E-B8D9-7359D6512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17459" y="5886821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AF4FD82-475A-408D-B9D4-2C32E721715E}"/>
              </a:ext>
            </a:extLst>
          </p:cNvPr>
          <p:cNvSpPr>
            <a:spLocks/>
          </p:cNvSpPr>
          <p:nvPr/>
        </p:nvSpPr>
        <p:spPr bwMode="auto">
          <a:xfrm>
            <a:off x="11123873" y="5709849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A09205B2-C643-4F02-8BBC-360461BD8DE4}"/>
              </a:ext>
            </a:extLst>
          </p:cNvPr>
          <p:cNvSpPr>
            <a:spLocks/>
          </p:cNvSpPr>
          <p:nvPr/>
        </p:nvSpPr>
        <p:spPr bwMode="auto">
          <a:xfrm>
            <a:off x="8949920" y="4479465"/>
            <a:ext cx="2254848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栈的最终结构</a:t>
            </a:r>
            <a:endParaRPr lang="en-US" sz="20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ctr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3A5E4D8C-7D23-43C6-9FA8-3B03710418CA}"/>
              </a:ext>
            </a:extLst>
          </p:cNvPr>
          <p:cNvSpPr>
            <a:spLocks/>
          </p:cNvSpPr>
          <p:nvPr/>
        </p:nvSpPr>
        <p:spPr bwMode="auto">
          <a:xfrm>
            <a:off x="9322059" y="5124821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501FEEF-7437-4E50-A55D-C5399E947805}"/>
              </a:ext>
            </a:extLst>
          </p:cNvPr>
          <p:cNvSpPr>
            <a:spLocks/>
          </p:cNvSpPr>
          <p:nvPr/>
        </p:nvSpPr>
        <p:spPr bwMode="auto">
          <a:xfrm>
            <a:off x="1093779" y="5846860"/>
            <a:ext cx="135934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返回调用者</a:t>
            </a:r>
            <a:endParaRPr lang="en-US" sz="20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栈的结构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Stack Structure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9985" y="2361421"/>
            <a:ext cx="5591740" cy="3384847"/>
          </a:xfrm>
        </p:spPr>
        <p:txBody>
          <a:bodyPr numCol="1">
            <a:normAutofit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 err="1">
                <a:latin typeface="Consolas" panose="020B0609020204030204" pitchFamily="49" charset="0"/>
              </a:rPr>
              <a:t>pushq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src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94800" lvl="1" indent="-342900" defTabSz="895350">
              <a:buSzPct val="120000"/>
              <a:buFont typeface="+mj-lt"/>
              <a:buAutoNum type="arabicPeriod"/>
              <a:tabLst>
                <a:tab pos="2349500" algn="l"/>
                <a:tab pos="4114800" algn="l"/>
              </a:tabLst>
            </a:pPr>
            <a:r>
              <a:rPr lang="zh-CN" altLang="en-US" dirty="0"/>
              <a:t>从 </a:t>
            </a:r>
            <a:r>
              <a:rPr lang="en-US" altLang="zh-CN" dirty="0" err="1">
                <a:latin typeface="Consolas" panose="020B0609020204030204" pitchFamily="49" charset="0"/>
              </a:rPr>
              <a:t>src</a:t>
            </a:r>
            <a:r>
              <a:rPr lang="en-US" altLang="zh-CN" dirty="0"/>
              <a:t> </a:t>
            </a:r>
            <a:r>
              <a:rPr lang="zh-CN" altLang="en-US" dirty="0"/>
              <a:t>中取出操作数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 Fetch operand at </a:t>
            </a:r>
            <a:r>
              <a:rPr lang="en-US" altLang="zh-CN" dirty="0" err="1">
                <a:latin typeface="Consolas" panose="020B0609020204030204" pitchFamily="49" charset="0"/>
              </a:rPr>
              <a:t>src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94800" lvl="1" indent="-342900" defTabSz="895350">
              <a:buSzPct val="120000"/>
              <a:buFont typeface="+mj-lt"/>
              <a:buAutoNum type="arabicPeriod" startAt="2"/>
              <a:tabLst>
                <a:tab pos="2349500" algn="l"/>
                <a:tab pos="4114800" algn="l"/>
              </a:tabLst>
            </a:pP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减 </a:t>
            </a:r>
            <a:r>
              <a:rPr lang="en-US" altLang="zh-CN" dirty="0"/>
              <a:t>8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 Decrement  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by 8</a:t>
            </a:r>
          </a:p>
          <a:p>
            <a:pPr marL="694800" lvl="1" indent="-342900" defTabSz="895350">
              <a:buSzPct val="120000"/>
              <a:buFont typeface="+mj-lt"/>
              <a:buAutoNum type="arabicPeriod" startAt="3"/>
              <a:tabLst>
                <a:tab pos="2349500" algn="l"/>
                <a:tab pos="4114800" algn="l"/>
              </a:tabLst>
            </a:pPr>
            <a:r>
              <a:rPr lang="zh-CN" altLang="en-US" dirty="0"/>
              <a:t>将操作数的值写入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r>
              <a:rPr lang="zh-CN" altLang="en-US" dirty="0"/>
              <a:t>指向的地址</a:t>
            </a:r>
            <a:endParaRPr lang="en-US" altLang="zh-CN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 Write operand at address given by 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x86-64</a:t>
            </a:r>
            <a:r>
              <a:rPr lang="zh-CN" altLang="en-US" dirty="0"/>
              <a:t>的栈：入栈</a:t>
            </a:r>
            <a:br>
              <a:rPr lang="en-US" altLang="zh-CN" dirty="0"/>
            </a:br>
            <a:r>
              <a:rPr lang="en-US" altLang="zh-CN" sz="2200" b="0" dirty="0"/>
              <a:t>x86-64 Stack: Push</a:t>
            </a:r>
            <a:endParaRPr lang="zh-CN" altLang="en-US" b="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4372D50-7751-48E2-8971-DF88896E1D58}"/>
              </a:ext>
            </a:extLst>
          </p:cNvPr>
          <p:cNvSpPr/>
          <p:nvPr/>
        </p:nvSpPr>
        <p:spPr>
          <a:xfrm>
            <a:off x="8980326" y="2722716"/>
            <a:ext cx="1178011" cy="22297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FE4CEB-2318-408A-9B62-2AEDFB1F2A2C}"/>
              </a:ext>
            </a:extLst>
          </p:cNvPr>
          <p:cNvSpPr/>
          <p:nvPr/>
        </p:nvSpPr>
        <p:spPr>
          <a:xfrm>
            <a:off x="8980325" y="4952491"/>
            <a:ext cx="1178011" cy="3130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B9B0D4-904F-4F80-8DC8-2A966E245303}"/>
              </a:ext>
            </a:extLst>
          </p:cNvPr>
          <p:cNvCxnSpPr>
            <a:cxnSpLocks/>
          </p:cNvCxnSpPr>
          <p:nvPr/>
        </p:nvCxnSpPr>
        <p:spPr>
          <a:xfrm flipV="1">
            <a:off x="10677321" y="2722716"/>
            <a:ext cx="0" cy="1117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6C1C497-1E11-43BF-AE43-8248CA2D5490}"/>
              </a:ext>
            </a:extLst>
          </p:cNvPr>
          <p:cNvSpPr txBox="1"/>
          <p:nvPr/>
        </p:nvSpPr>
        <p:spPr>
          <a:xfrm>
            <a:off x="10800889" y="2876558"/>
            <a:ext cx="9717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地址增长</a:t>
            </a:r>
            <a:endParaRPr lang="en-US" altLang="zh-CN" sz="1400" dirty="0"/>
          </a:p>
          <a:p>
            <a:r>
              <a:rPr lang="zh-CN" altLang="en-US" sz="1400" dirty="0"/>
              <a:t>的方向</a:t>
            </a:r>
          </a:p>
          <a:p>
            <a:r>
              <a:rPr lang="en-US" altLang="zh-CN" sz="1400" dirty="0"/>
              <a:t>Increasing</a:t>
            </a:r>
          </a:p>
          <a:p>
            <a:r>
              <a:rPr lang="en-US" altLang="zh-CN" sz="1400" dirty="0"/>
              <a:t>Addresses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145E444-2805-47B4-ADBD-3CA770B97430}"/>
              </a:ext>
            </a:extLst>
          </p:cNvPr>
          <p:cNvCxnSpPr/>
          <p:nvPr/>
        </p:nvCxnSpPr>
        <p:spPr>
          <a:xfrm>
            <a:off x="10677321" y="4054569"/>
            <a:ext cx="0" cy="1318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E5DB4B0-9342-4FB3-84EC-BD3C037170A1}"/>
              </a:ext>
            </a:extLst>
          </p:cNvPr>
          <p:cNvSpPr txBox="1"/>
          <p:nvPr/>
        </p:nvSpPr>
        <p:spPr>
          <a:xfrm>
            <a:off x="10628330" y="4418515"/>
            <a:ext cx="1316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栈向下</a:t>
            </a:r>
            <a:endParaRPr lang="en-US" altLang="zh-CN" sz="1400" dirty="0"/>
          </a:p>
          <a:p>
            <a:pPr algn="ctr"/>
            <a:r>
              <a:rPr lang="zh-CN" altLang="en-US" sz="1400" dirty="0"/>
              <a:t>生长</a:t>
            </a:r>
            <a:endParaRPr lang="en-US" altLang="zh-CN" sz="1400" dirty="0"/>
          </a:p>
          <a:p>
            <a:pPr algn="ctr"/>
            <a:r>
              <a:rPr lang="en-US" altLang="zh-CN" sz="1400" dirty="0"/>
              <a:t>Stack Grows</a:t>
            </a:r>
          </a:p>
          <a:p>
            <a:pPr algn="ctr"/>
            <a:r>
              <a:rPr lang="en-US" altLang="zh-CN" sz="1400" dirty="0"/>
              <a:t>Down</a:t>
            </a:r>
            <a:endParaRPr lang="zh-CN" altLang="en-US" sz="1400" dirty="0"/>
          </a:p>
        </p:txBody>
      </p:sp>
      <p:sp>
        <p:nvSpPr>
          <p:cNvPr id="42" name="下箭头 25">
            <a:extLst>
              <a:ext uri="{FF2B5EF4-FFF2-40B4-BE49-F238E27FC236}">
                <a16:creationId xmlns:a16="http://schemas.microsoft.com/office/drawing/2014/main" id="{49B91993-0410-4756-B526-20B75B516516}"/>
              </a:ext>
            </a:extLst>
          </p:cNvPr>
          <p:cNvSpPr/>
          <p:nvPr/>
        </p:nvSpPr>
        <p:spPr>
          <a:xfrm>
            <a:off x="9367505" y="2336855"/>
            <a:ext cx="403654" cy="32127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224297-586E-4CE3-810C-FC8C95EE0C0E}"/>
              </a:ext>
            </a:extLst>
          </p:cNvPr>
          <p:cNvSpPr txBox="1"/>
          <p:nvPr/>
        </p:nvSpPr>
        <p:spPr>
          <a:xfrm>
            <a:off x="8816558" y="174396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</a:rPr>
              <a:t>栈底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Stack “Bottom”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4" name="下箭头 36">
            <a:extLst>
              <a:ext uri="{FF2B5EF4-FFF2-40B4-BE49-F238E27FC236}">
                <a16:creationId xmlns:a16="http://schemas.microsoft.com/office/drawing/2014/main" id="{323C9814-628C-49EB-949E-8EA8863EDD89}"/>
              </a:ext>
            </a:extLst>
          </p:cNvPr>
          <p:cNvSpPr/>
          <p:nvPr/>
        </p:nvSpPr>
        <p:spPr>
          <a:xfrm rot="10800000">
            <a:off x="9367505" y="5605455"/>
            <a:ext cx="403654" cy="32127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542460B-6D88-4DB0-BA4D-FB3007478F93}"/>
              </a:ext>
            </a:extLst>
          </p:cNvPr>
          <p:cNvSpPr txBox="1"/>
          <p:nvPr/>
        </p:nvSpPr>
        <p:spPr>
          <a:xfrm>
            <a:off x="8980322" y="5891612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</a:rPr>
              <a:t>栈顶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Stack “Top”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673DAAF-2B38-498A-AE65-AE35113DEEFB}"/>
              </a:ext>
            </a:extLst>
          </p:cNvPr>
          <p:cNvCxnSpPr/>
          <p:nvPr/>
        </p:nvCxnSpPr>
        <p:spPr>
          <a:xfrm>
            <a:off x="8288348" y="5162556"/>
            <a:ext cx="5463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CB4BDCD-5CD9-4C42-B56E-85CAB4BD7EAD}"/>
              </a:ext>
            </a:extLst>
          </p:cNvPr>
          <p:cNvSpPr txBox="1"/>
          <p:nvPr/>
        </p:nvSpPr>
        <p:spPr>
          <a:xfrm>
            <a:off x="6348112" y="4870168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</a:rPr>
              <a:t>栈指针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Stack Pointer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6FA19B-B245-48CF-8159-857137785F4D}"/>
              </a:ext>
            </a:extLst>
          </p:cNvPr>
          <p:cNvSpPr/>
          <p:nvPr/>
        </p:nvSpPr>
        <p:spPr>
          <a:xfrm>
            <a:off x="7556548" y="497789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A5DA6C-7F9B-4353-B04E-AB68A454C6C5}"/>
              </a:ext>
            </a:extLst>
          </p:cNvPr>
          <p:cNvSpPr/>
          <p:nvPr/>
        </p:nvSpPr>
        <p:spPr>
          <a:xfrm>
            <a:off x="8980322" y="5265532"/>
            <a:ext cx="1178011" cy="313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src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A194D2D-CB84-4F2B-B353-5B618927A21A}"/>
              </a:ext>
            </a:extLst>
          </p:cNvPr>
          <p:cNvCxnSpPr/>
          <p:nvPr/>
        </p:nvCxnSpPr>
        <p:spPr>
          <a:xfrm>
            <a:off x="8298650" y="5536243"/>
            <a:ext cx="5463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下箭头 30">
            <a:extLst>
              <a:ext uri="{FF2B5EF4-FFF2-40B4-BE49-F238E27FC236}">
                <a16:creationId xmlns:a16="http://schemas.microsoft.com/office/drawing/2014/main" id="{0F14D7A8-9E68-4F3F-8C5A-72155A19EB34}"/>
              </a:ext>
            </a:extLst>
          </p:cNvPr>
          <p:cNvSpPr/>
          <p:nvPr/>
        </p:nvSpPr>
        <p:spPr>
          <a:xfrm>
            <a:off x="8358991" y="5249244"/>
            <a:ext cx="227984" cy="22725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AE88EB-DB89-4038-B8D8-E42AE14C978E}"/>
              </a:ext>
            </a:extLst>
          </p:cNvPr>
          <p:cNvSpPr txBox="1"/>
          <p:nvPr/>
        </p:nvSpPr>
        <p:spPr>
          <a:xfrm>
            <a:off x="8538959" y="520334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45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200FAE-E504-465A-9A91-1CC9A7470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0385" y="1871914"/>
            <a:ext cx="10361692" cy="4486356"/>
          </a:xfrm>
        </p:spPr>
        <p:txBody>
          <a:bodyPr tIns="72000" bIns="36000">
            <a:normAutofit fontScale="77500" lnSpcReduction="20000"/>
          </a:bodyPr>
          <a:lstStyle/>
          <a:p>
            <a:r>
              <a:rPr lang="zh-CN" altLang="en-US" dirty="0"/>
              <a:t>寄存器可以用做临时存储吗？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Can register be used for temporary storage?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rdx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的内容会被 </a:t>
            </a:r>
            <a:r>
              <a:rPr lang="en-US" altLang="zh-CN" dirty="0">
                <a:latin typeface="Consolas" panose="020B0609020204030204" pitchFamily="49" charset="0"/>
              </a:rPr>
              <a:t>who</a:t>
            </a:r>
            <a:r>
              <a:rPr lang="en-US" altLang="zh-CN" dirty="0"/>
              <a:t> </a:t>
            </a:r>
            <a:r>
              <a:rPr lang="zh-CN" altLang="en-US" dirty="0"/>
              <a:t>覆盖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     Contents of register %</a:t>
            </a:r>
            <a:r>
              <a:rPr lang="en-US" altLang="zh-CN" dirty="0" err="1"/>
              <a:t>rdx</a:t>
            </a:r>
            <a:r>
              <a:rPr lang="en-US" altLang="zh-CN" dirty="0"/>
              <a:t> overwritten by who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这会引发逻辑错误 </a:t>
            </a:r>
            <a:r>
              <a:rPr lang="en-US" altLang="zh-CN" dirty="0">
                <a:latin typeface="Consolas" panose="020B0609020204030204" pitchFamily="49" charset="0"/>
              </a:rPr>
              <a:t>➙ </a:t>
            </a:r>
            <a:r>
              <a:rPr lang="zh-CN" altLang="en-US" dirty="0">
                <a:latin typeface="Consolas" panose="020B0609020204030204" pitchFamily="49" charset="0"/>
              </a:rPr>
              <a:t>需要做点什么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This could be trouble ➙ something should be done!</a:t>
            </a:r>
          </a:p>
          <a:p>
            <a:pPr lvl="1"/>
            <a:r>
              <a:rPr lang="zh-CN" altLang="en-US" dirty="0"/>
              <a:t>建立一种使用寄存器的协调机制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Need some coordination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寄存器使用惯例</a:t>
            </a:r>
            <a:br>
              <a:rPr lang="en-US" altLang="zh-CN" dirty="0"/>
            </a:br>
            <a:r>
              <a:rPr lang="en-US" altLang="zh-CN" dirty="0"/>
              <a:t>Register Saving Conventions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5CC7A-2D69-455E-B5B2-2E10F6EECD38}"/>
              </a:ext>
            </a:extLst>
          </p:cNvPr>
          <p:cNvSpPr>
            <a:spLocks/>
          </p:cNvSpPr>
          <p:nvPr/>
        </p:nvSpPr>
        <p:spPr bwMode="auto">
          <a:xfrm>
            <a:off x="1422309" y="2563329"/>
            <a:ext cx="3002042" cy="188108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%rax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27B39-25CF-4323-ACED-8271274722E8}"/>
              </a:ext>
            </a:extLst>
          </p:cNvPr>
          <p:cNvSpPr>
            <a:spLocks/>
          </p:cNvSpPr>
          <p:nvPr/>
        </p:nvSpPr>
        <p:spPr bwMode="auto">
          <a:xfrm>
            <a:off x="4720572" y="2563329"/>
            <a:ext cx="2881318" cy="1466411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1423647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55310F-8C34-4B4F-87BF-D77EB9ABA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712" y="2067409"/>
            <a:ext cx="4189227" cy="262154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当 </a:t>
            </a:r>
            <a:r>
              <a:rPr lang="en-US" altLang="zh-CN" dirty="0" err="1"/>
              <a:t>yoo</a:t>
            </a:r>
            <a:r>
              <a:rPr lang="en-US" altLang="zh-CN" dirty="0"/>
              <a:t> </a:t>
            </a:r>
            <a:r>
              <a:rPr lang="zh-CN" altLang="en-US" dirty="0"/>
              <a:t>调用 </a:t>
            </a:r>
            <a:r>
              <a:rPr lang="en-US" altLang="zh-CN" dirty="0"/>
              <a:t>who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When procedure </a:t>
            </a:r>
            <a:r>
              <a:rPr lang="en-US" altLang="zh-CN" dirty="0" err="1"/>
              <a:t>yoo</a:t>
            </a:r>
            <a:r>
              <a:rPr lang="en-US" altLang="zh-CN" dirty="0"/>
              <a:t> calls who:</a:t>
            </a:r>
          </a:p>
          <a:p>
            <a:pPr marL="552450" lvl="1">
              <a:lnSpc>
                <a:spcPct val="125000"/>
              </a:lnSpc>
            </a:pPr>
            <a:r>
              <a:rPr lang="en-US" altLang="zh-CN" dirty="0" err="1"/>
              <a:t>yoo</a:t>
            </a:r>
            <a:r>
              <a:rPr lang="zh-CN" altLang="en-US" dirty="0"/>
              <a:t>是调用者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yoo</a:t>
            </a:r>
            <a:r>
              <a:rPr lang="en-US" altLang="zh-CN" dirty="0"/>
              <a:t> is the caller</a:t>
            </a:r>
          </a:p>
          <a:p>
            <a:pPr marL="552450" lvl="1">
              <a:lnSpc>
                <a:spcPct val="125000"/>
              </a:lnSpc>
            </a:pPr>
            <a:r>
              <a:rPr lang="en-US" altLang="zh-CN" dirty="0"/>
              <a:t>Who</a:t>
            </a:r>
            <a:r>
              <a:rPr lang="zh-CN" altLang="en-US" dirty="0"/>
              <a:t>是被调用者</a:t>
            </a:r>
            <a:endParaRPr lang="en-US" altLang="zh-CN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who is the </a:t>
            </a:r>
            <a:r>
              <a:rPr lang="en-US" altLang="zh-CN" dirty="0" err="1"/>
              <a:t>callee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寄存器使用惯例</a:t>
            </a:r>
            <a:br>
              <a:rPr lang="en-US" altLang="zh-CN" dirty="0"/>
            </a:br>
            <a:r>
              <a:rPr lang="en-US" altLang="zh-CN" dirty="0"/>
              <a:t>Register Saving Conventions</a:t>
            </a:r>
            <a:endParaRPr lang="zh-CN" altLang="en-US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4918EFC1-4510-44DF-B39E-DC330AEB4C74}"/>
              </a:ext>
            </a:extLst>
          </p:cNvPr>
          <p:cNvSpPr txBox="1">
            <a:spLocks/>
          </p:cNvSpPr>
          <p:nvPr/>
        </p:nvSpPr>
        <p:spPr>
          <a:xfrm>
            <a:off x="5082364" y="2067409"/>
            <a:ext cx="6475228" cy="417512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980002"/>
                </a:solidFill>
              </a:rPr>
              <a:t>“调用者保护”</a:t>
            </a:r>
            <a:endParaRPr lang="en-US" altLang="zh-CN" sz="1800" dirty="0">
              <a:solidFill>
                <a:srgbClr val="980002"/>
              </a:solidFill>
            </a:endParaRPr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980002"/>
                </a:solidFill>
              </a:rPr>
              <a:t>“Caller Saved”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1600" dirty="0"/>
              <a:t>在调用前，调用者把临时数据保存到自己的栈帧中</a:t>
            </a:r>
            <a:endParaRPr lang="en-US" altLang="zh-CN" sz="16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Caller saves temporary values in its frame before the call</a:t>
            </a: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980002"/>
                </a:solidFill>
              </a:rPr>
              <a:t>“被调用者保护”</a:t>
            </a:r>
            <a:endParaRPr lang="en-US" altLang="zh-CN" sz="1800" dirty="0">
              <a:solidFill>
                <a:srgbClr val="980002"/>
              </a:solidFill>
            </a:endParaRPr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980002"/>
                </a:solidFill>
              </a:rPr>
              <a:t>“</a:t>
            </a:r>
            <a:r>
              <a:rPr lang="en-US" altLang="zh-CN" sz="1800" b="1" dirty="0" err="1">
                <a:solidFill>
                  <a:srgbClr val="980002"/>
                </a:solidFill>
              </a:rPr>
              <a:t>Callee</a:t>
            </a:r>
            <a:r>
              <a:rPr lang="en-US" altLang="zh-CN" sz="1800" b="1" dirty="0">
                <a:solidFill>
                  <a:srgbClr val="980002"/>
                </a:solidFill>
              </a:rPr>
              <a:t> Saved”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1600" dirty="0"/>
              <a:t>被调用者在使用寄存器前将临时数据保存至自己的栈帧中</a:t>
            </a:r>
            <a:endParaRPr lang="en-US" altLang="zh-CN" sz="16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Callee</a:t>
            </a:r>
            <a:r>
              <a:rPr lang="en-US" altLang="zh-CN" dirty="0"/>
              <a:t> saves temporary values in its frame before using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1600" dirty="0"/>
              <a:t>在被调用者返回前恢复这些数据</a:t>
            </a:r>
            <a:endParaRPr lang="en-US" altLang="zh-CN" sz="16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Callee</a:t>
            </a:r>
            <a:r>
              <a:rPr lang="en-US" altLang="zh-CN" dirty="0"/>
              <a:t> restores them before returning to caller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112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55310F-8C34-4B4F-87BF-D77EB9ABA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297" y="2321144"/>
            <a:ext cx="3856240" cy="3278624"/>
          </a:xfrm>
        </p:spPr>
        <p:txBody>
          <a:bodyPr numCol="1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%rax, %</a:t>
            </a: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rsi</a:t>
            </a:r>
            <a:r>
              <a:rPr lang="en-US" altLang="zh-CN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rdx</a:t>
            </a:r>
            <a:r>
              <a:rPr lang="en-US" altLang="zh-CN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rcx</a:t>
            </a:r>
            <a:r>
              <a:rPr lang="en-US" altLang="zh-CN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, %r8, %r9, %r10, %r11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调用者保护</a:t>
            </a:r>
            <a:endParaRPr lang="en-US" altLang="zh-CN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Caller-saved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在过程中值可能被修改</a:t>
            </a:r>
            <a:endParaRPr lang="en-US" altLang="zh-CN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Can be modified by procedure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x86-64 Linux </a:t>
            </a:r>
            <a:r>
              <a:rPr lang="zh-CN" altLang="en-US" dirty="0"/>
              <a:t>中寄存器的用途 </a:t>
            </a:r>
            <a:r>
              <a:rPr lang="en-US" altLang="zh-CN" dirty="0"/>
              <a:t>#1</a:t>
            </a:r>
            <a:br>
              <a:rPr lang="en-US" altLang="zh-CN" dirty="0"/>
            </a:br>
            <a:r>
              <a:rPr lang="en-US" altLang="zh-CN" dirty="0"/>
              <a:t>x86-64 Linux Register Usage #1</a:t>
            </a:r>
            <a:endParaRPr lang="zh-CN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6A69C46-C703-489A-B077-5CD062F96622}"/>
              </a:ext>
            </a:extLst>
          </p:cNvPr>
          <p:cNvSpPr>
            <a:spLocks/>
          </p:cNvSpPr>
          <p:nvPr/>
        </p:nvSpPr>
        <p:spPr bwMode="auto">
          <a:xfrm>
            <a:off x="9315894" y="209078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%rax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6F21A4-215C-434C-825E-C0C2F30873EE}"/>
              </a:ext>
            </a:extLst>
          </p:cNvPr>
          <p:cNvSpPr>
            <a:spLocks/>
          </p:cNvSpPr>
          <p:nvPr/>
        </p:nvSpPr>
        <p:spPr bwMode="auto">
          <a:xfrm>
            <a:off x="9315894" y="346238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1EB3696-9299-4E2C-AD1B-98DAFD5A82C8}"/>
              </a:ext>
            </a:extLst>
          </p:cNvPr>
          <p:cNvSpPr>
            <a:spLocks/>
          </p:cNvSpPr>
          <p:nvPr/>
        </p:nvSpPr>
        <p:spPr bwMode="auto">
          <a:xfrm>
            <a:off x="9315894" y="391958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B1CC732D-D8A3-4CC3-B597-0FAB7261D1AC}"/>
              </a:ext>
            </a:extLst>
          </p:cNvPr>
          <p:cNvSpPr>
            <a:spLocks/>
          </p:cNvSpPr>
          <p:nvPr/>
        </p:nvSpPr>
        <p:spPr bwMode="auto">
          <a:xfrm>
            <a:off x="8858694" y="254798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FB44E66E-65C7-4BCD-99A2-2ABAF1E55DE8}"/>
              </a:ext>
            </a:extLst>
          </p:cNvPr>
          <p:cNvSpPr>
            <a:spLocks/>
          </p:cNvSpPr>
          <p:nvPr/>
        </p:nvSpPr>
        <p:spPr bwMode="auto">
          <a:xfrm>
            <a:off x="7494167" y="2090781"/>
            <a:ext cx="129323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7042395-A717-45E6-ADA5-B1A4F2D4379E}"/>
              </a:ext>
            </a:extLst>
          </p:cNvPr>
          <p:cNvSpPr>
            <a:spLocks/>
          </p:cNvSpPr>
          <p:nvPr/>
        </p:nvSpPr>
        <p:spPr bwMode="auto">
          <a:xfrm>
            <a:off x="9315894" y="437678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89D34C-BB16-413C-B276-58D51FF277B8}"/>
              </a:ext>
            </a:extLst>
          </p:cNvPr>
          <p:cNvSpPr>
            <a:spLocks/>
          </p:cNvSpPr>
          <p:nvPr/>
        </p:nvSpPr>
        <p:spPr bwMode="auto">
          <a:xfrm>
            <a:off x="9315894" y="483398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D559475-550B-48C0-AC4E-FAEE69B969D0}"/>
              </a:ext>
            </a:extLst>
          </p:cNvPr>
          <p:cNvSpPr>
            <a:spLocks/>
          </p:cNvSpPr>
          <p:nvPr/>
        </p:nvSpPr>
        <p:spPr bwMode="auto">
          <a:xfrm>
            <a:off x="9315894" y="529118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E364C94-FA47-446D-92DF-E8B927A6854A}"/>
              </a:ext>
            </a:extLst>
          </p:cNvPr>
          <p:cNvSpPr>
            <a:spLocks/>
          </p:cNvSpPr>
          <p:nvPr/>
        </p:nvSpPr>
        <p:spPr bwMode="auto">
          <a:xfrm>
            <a:off x="9315894" y="574838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187957A-4422-4D6F-BDE3-414747362E92}"/>
              </a:ext>
            </a:extLst>
          </p:cNvPr>
          <p:cNvSpPr>
            <a:spLocks/>
          </p:cNvSpPr>
          <p:nvPr/>
        </p:nvSpPr>
        <p:spPr bwMode="auto">
          <a:xfrm>
            <a:off x="9315894" y="254798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2026924-896B-4D12-ADCA-4DB58A633E9A}"/>
              </a:ext>
            </a:extLst>
          </p:cNvPr>
          <p:cNvSpPr>
            <a:spLocks/>
          </p:cNvSpPr>
          <p:nvPr/>
        </p:nvSpPr>
        <p:spPr bwMode="auto">
          <a:xfrm>
            <a:off x="9315894" y="300518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B6782727-C93D-4F3A-A3A7-834F682A19C0}"/>
              </a:ext>
            </a:extLst>
          </p:cNvPr>
          <p:cNvSpPr>
            <a:spLocks/>
          </p:cNvSpPr>
          <p:nvPr/>
        </p:nvSpPr>
        <p:spPr bwMode="auto">
          <a:xfrm>
            <a:off x="7663699" y="3690981"/>
            <a:ext cx="1123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FA04BDC0-7CE0-4287-83A6-B1ABB9E4AC41}"/>
              </a:ext>
            </a:extLst>
          </p:cNvPr>
          <p:cNvSpPr>
            <a:spLocks/>
          </p:cNvSpPr>
          <p:nvPr/>
        </p:nvSpPr>
        <p:spPr bwMode="auto">
          <a:xfrm>
            <a:off x="7478066" y="551978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62FCCD49-BF62-478D-A554-C4EDC10C13C4}"/>
              </a:ext>
            </a:extLst>
          </p:cNvPr>
          <p:cNvSpPr>
            <a:spLocks/>
          </p:cNvSpPr>
          <p:nvPr/>
        </p:nvSpPr>
        <p:spPr bwMode="auto">
          <a:xfrm>
            <a:off x="8858694" y="529118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DF294E97-8488-4339-B02A-E5DDCE5E93D6}"/>
              </a:ext>
            </a:extLst>
          </p:cNvPr>
          <p:cNvSpPr txBox="1">
            <a:spLocks/>
          </p:cNvSpPr>
          <p:nvPr/>
        </p:nvSpPr>
        <p:spPr>
          <a:xfrm>
            <a:off x="4217581" y="2321145"/>
            <a:ext cx="3189196" cy="327330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numCol="1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5000"/>
              </a:lnSpc>
              <a:spcBef>
                <a:spcPts val="1000"/>
              </a:spcBef>
            </a:pPr>
            <a:r>
              <a:rPr lang="en-US" altLang="zh-CN" sz="2000" dirty="0">
                <a:latin typeface="Consolas" panose="020B0609020204030204" pitchFamily="49" charset="0"/>
                <a:cs typeface="Courier New Bold" charset="0"/>
              </a:rPr>
              <a:t>%rax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返回值</a:t>
            </a:r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Return value</a:t>
            </a:r>
            <a:endParaRPr lang="en-US" altLang="zh-CN" dirty="0">
              <a:latin typeface="Consolas" panose="020B0609020204030204" pitchFamily="49" charset="0"/>
              <a:cs typeface="Courier New Bold" charset="0"/>
            </a:endParaRPr>
          </a:p>
          <a:p>
            <a:pPr marL="342900" lvl="1" indent="-342900">
              <a:lnSpc>
                <a:spcPct val="125000"/>
              </a:lnSpc>
              <a:spcBef>
                <a:spcPts val="1000"/>
              </a:spcBef>
            </a:pPr>
            <a:r>
              <a:rPr lang="en-US" altLang="zh-CN" sz="2000" dirty="0">
                <a:latin typeface="Consolas" panose="020B0609020204030204" pitchFamily="49" charset="0"/>
                <a:cs typeface="Courier New Bold" charset="0"/>
              </a:rPr>
              <a:t>%</a:t>
            </a:r>
            <a:r>
              <a:rPr lang="en-US" altLang="zh-CN" sz="2000" dirty="0" err="1">
                <a:latin typeface="Consolas" panose="020B0609020204030204" pitchFamily="49" charset="0"/>
                <a:cs typeface="Courier New Bold" charset="0"/>
              </a:rPr>
              <a:t>rdi</a:t>
            </a:r>
            <a:r>
              <a:rPr lang="en-US" altLang="zh-CN" sz="2000" dirty="0">
                <a:latin typeface="Consolas" panose="020B0609020204030204" pitchFamily="49" charset="0"/>
                <a:cs typeface="Courier New Bold" charset="0"/>
              </a:rPr>
              <a:t>, ..., %r9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参数</a:t>
            </a:r>
            <a:endParaRPr lang="en-US" altLang="zh-CN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3688268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55310F-8C34-4B4F-87BF-D77EB9ABA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5833" y="2680902"/>
            <a:ext cx="3542267" cy="2444258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altLang="zh-CN" sz="16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rbx</a:t>
            </a:r>
            <a:r>
              <a:rPr lang="en-US" altLang="zh-CN" sz="16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, %r12, %r13, %r14, %</a:t>
            </a:r>
            <a:r>
              <a:rPr lang="en-US" altLang="zh-CN" sz="16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rbp</a:t>
            </a:r>
            <a:r>
              <a:rPr lang="en-US" altLang="zh-CN" sz="16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, %</a:t>
            </a:r>
            <a:r>
              <a:rPr lang="en-US" altLang="zh-CN" sz="16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altLang="zh-CN" sz="1600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1600" dirty="0"/>
              <a:t>被调用者保护</a:t>
            </a:r>
            <a:endParaRPr lang="en-US" altLang="zh-CN" sz="1600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Callee</a:t>
            </a:r>
            <a:r>
              <a:rPr lang="en-US" altLang="zh-CN" sz="1600" dirty="0"/>
              <a:t>-saved</a:t>
            </a:r>
          </a:p>
          <a:p>
            <a:pPr lvl="1">
              <a:lnSpc>
                <a:spcPct val="125000"/>
              </a:lnSpc>
            </a:pPr>
            <a:r>
              <a:rPr lang="zh-CN" altLang="en-US" sz="1600" dirty="0"/>
              <a:t>被调用者必须保护和恢复 （如果被调用者使用）</a:t>
            </a:r>
            <a:endParaRPr lang="en-US" altLang="zh-CN" sz="1600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Callee</a:t>
            </a:r>
            <a:r>
              <a:rPr lang="en-US" altLang="zh-CN" sz="1600" dirty="0"/>
              <a:t> must save &amp; restore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x86-64 Linux </a:t>
            </a:r>
            <a:r>
              <a:rPr lang="zh-CN" altLang="en-US" dirty="0"/>
              <a:t>中寄存器的用途 </a:t>
            </a:r>
            <a:r>
              <a:rPr lang="en-US" altLang="zh-CN" dirty="0"/>
              <a:t>#2</a:t>
            </a:r>
            <a:br>
              <a:rPr lang="en-US" altLang="zh-CN" dirty="0"/>
            </a:br>
            <a:r>
              <a:rPr lang="en-US" altLang="zh-CN" dirty="0"/>
              <a:t>x86-64 Linux Register Usage #2</a:t>
            </a:r>
            <a:endParaRPr lang="zh-CN" altLang="en-US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0E5F087-4747-4FD7-9ECB-4689CC15D2C8}"/>
              </a:ext>
            </a:extLst>
          </p:cNvPr>
          <p:cNvSpPr>
            <a:spLocks/>
          </p:cNvSpPr>
          <p:nvPr/>
        </p:nvSpPr>
        <p:spPr bwMode="auto">
          <a:xfrm>
            <a:off x="9323165" y="2798131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27958F9-EFB0-4BF4-A9E1-F20DABCCE173}"/>
              </a:ext>
            </a:extLst>
          </p:cNvPr>
          <p:cNvSpPr>
            <a:spLocks/>
          </p:cNvSpPr>
          <p:nvPr/>
        </p:nvSpPr>
        <p:spPr bwMode="auto">
          <a:xfrm>
            <a:off x="9323165" y="5084131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id="{1A4F2C5D-CD22-4F0D-B68C-9562F77FB0DA}"/>
              </a:ext>
            </a:extLst>
          </p:cNvPr>
          <p:cNvSpPr>
            <a:spLocks/>
          </p:cNvSpPr>
          <p:nvPr/>
        </p:nvSpPr>
        <p:spPr bwMode="auto">
          <a:xfrm>
            <a:off x="8865965" y="2798131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id="{EFFA26C8-5A31-4BCA-BE6E-0CFBBF46431A}"/>
              </a:ext>
            </a:extLst>
          </p:cNvPr>
          <p:cNvSpPr>
            <a:spLocks/>
          </p:cNvSpPr>
          <p:nvPr/>
        </p:nvSpPr>
        <p:spPr bwMode="auto">
          <a:xfrm>
            <a:off x="8637365" y="4626931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9EDF3DA1-1EFD-414B-AC0A-B65338728258}"/>
              </a:ext>
            </a:extLst>
          </p:cNvPr>
          <p:cNvSpPr>
            <a:spLocks/>
          </p:cNvSpPr>
          <p:nvPr/>
        </p:nvSpPr>
        <p:spPr bwMode="auto">
          <a:xfrm>
            <a:off x="7494365" y="3407731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3030EC9A-65FB-475B-8DF5-1E8AEB8B96B2}"/>
              </a:ext>
            </a:extLst>
          </p:cNvPr>
          <p:cNvSpPr>
            <a:spLocks/>
          </p:cNvSpPr>
          <p:nvPr/>
        </p:nvSpPr>
        <p:spPr bwMode="auto">
          <a:xfrm>
            <a:off x="7856315" y="4855531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6938830-0125-4513-9281-0A09A51EE5D3}"/>
              </a:ext>
            </a:extLst>
          </p:cNvPr>
          <p:cNvSpPr>
            <a:spLocks/>
          </p:cNvSpPr>
          <p:nvPr/>
        </p:nvSpPr>
        <p:spPr bwMode="auto">
          <a:xfrm>
            <a:off x="9323165" y="4626931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259F0990-C663-4C65-A7DF-C37F542CB71E}"/>
              </a:ext>
            </a:extLst>
          </p:cNvPr>
          <p:cNvSpPr>
            <a:spLocks/>
          </p:cNvSpPr>
          <p:nvPr/>
        </p:nvSpPr>
        <p:spPr bwMode="auto">
          <a:xfrm>
            <a:off x="9323165" y="3255331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86B0A98A-B01C-488E-AF04-CB6693B4FFB3}"/>
              </a:ext>
            </a:extLst>
          </p:cNvPr>
          <p:cNvSpPr>
            <a:spLocks/>
          </p:cNvSpPr>
          <p:nvPr/>
        </p:nvSpPr>
        <p:spPr bwMode="auto">
          <a:xfrm>
            <a:off x="9323165" y="3712531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62CEF9E8-257D-4999-A050-5A6FA60D6AC7}"/>
              </a:ext>
            </a:extLst>
          </p:cNvPr>
          <p:cNvSpPr>
            <a:spLocks/>
          </p:cNvSpPr>
          <p:nvPr/>
        </p:nvSpPr>
        <p:spPr bwMode="auto">
          <a:xfrm>
            <a:off x="9323165" y="4169731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32" name="文本占位符 5">
            <a:extLst>
              <a:ext uri="{FF2B5EF4-FFF2-40B4-BE49-F238E27FC236}">
                <a16:creationId xmlns:a16="http://schemas.microsoft.com/office/drawing/2014/main" id="{5FA043EB-61E8-4B2E-A66E-90D1F000507A}"/>
              </a:ext>
            </a:extLst>
          </p:cNvPr>
          <p:cNvSpPr txBox="1">
            <a:spLocks/>
          </p:cNvSpPr>
          <p:nvPr/>
        </p:nvSpPr>
        <p:spPr>
          <a:xfrm>
            <a:off x="3926700" y="2126512"/>
            <a:ext cx="3542266" cy="409284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numCol="1" rtlCol="0">
            <a:normAutofit fontScale="70000" lnSpcReduction="2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5000"/>
              </a:lnSpc>
              <a:spcBef>
                <a:spcPts val="1000"/>
              </a:spcBef>
            </a:pPr>
            <a:r>
              <a:rPr lang="en-US" altLang="zh-CN" sz="2400" dirty="0">
                <a:latin typeface="Consolas" panose="020B0609020204030204" pitchFamily="49" charset="0"/>
                <a:cs typeface="Courier New Bold" charset="0"/>
              </a:rPr>
              <a:t>%</a:t>
            </a:r>
            <a:r>
              <a:rPr lang="en-US" altLang="zh-CN" sz="2400" dirty="0" err="1">
                <a:latin typeface="Consolas" panose="020B0609020204030204" pitchFamily="49" charset="0"/>
                <a:cs typeface="Courier New Bold" charset="0"/>
              </a:rPr>
              <a:t>rbp</a:t>
            </a:r>
            <a:endParaRPr lang="en-US" altLang="zh-CN" sz="2400" dirty="0">
              <a:latin typeface="Consolas" panose="020B0609020204030204" pitchFamily="49" charset="0"/>
              <a:cs typeface="Courier New Bold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可以用于存储指向栈底指针</a:t>
            </a:r>
            <a:endParaRPr lang="en-US" altLang="zh-CN" sz="2000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May be used as frame pointer</a:t>
            </a:r>
          </a:p>
          <a:p>
            <a:pPr lvl="1">
              <a:lnSpc>
                <a:spcPct val="125000"/>
              </a:lnSpc>
            </a:pPr>
            <a:r>
              <a:rPr lang="zh-CN" altLang="en-US" sz="2200" dirty="0"/>
              <a:t>也可用用作普通临时数据的存储</a:t>
            </a:r>
            <a:endParaRPr lang="en-US" altLang="zh-CN" sz="2200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Arguments</a:t>
            </a:r>
          </a:p>
          <a:p>
            <a:pPr marL="342900" lvl="1" indent="-342900">
              <a:lnSpc>
                <a:spcPct val="125000"/>
              </a:lnSpc>
              <a:spcBef>
                <a:spcPts val="1000"/>
              </a:spcBef>
            </a:pPr>
            <a:r>
              <a:rPr lang="en-US" altLang="zh-CN" sz="2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altLang="zh-CN" sz="2400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altLang="zh-CN" sz="2400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200" dirty="0"/>
              <a:t>特殊的调用者保护形式</a:t>
            </a:r>
            <a:endParaRPr lang="en-US" altLang="zh-CN" sz="2200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Special form of </a:t>
            </a:r>
            <a:r>
              <a:rPr lang="en-US" altLang="zh-CN" sz="2400" dirty="0" err="1"/>
              <a:t>callee</a:t>
            </a:r>
            <a:r>
              <a:rPr lang="en-US" altLang="zh-CN" sz="2400" dirty="0"/>
              <a:t> save</a:t>
            </a:r>
          </a:p>
          <a:p>
            <a:pPr lvl="1">
              <a:lnSpc>
                <a:spcPct val="125000"/>
              </a:lnSpc>
            </a:pPr>
            <a:r>
              <a:rPr lang="zh-CN" altLang="en-US" sz="2200" dirty="0"/>
              <a:t>过程返回前恢复</a:t>
            </a:r>
            <a:endParaRPr lang="en-US" altLang="zh-CN" sz="2200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/>
              <a:t>Restored to original value upon exit from procedure</a:t>
            </a:r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9501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1108" y="1557690"/>
            <a:ext cx="3252697" cy="509588"/>
          </a:xfrm>
        </p:spPr>
        <p:txBody>
          <a:bodyPr>
            <a:noAutofit/>
          </a:bodyPr>
          <a:lstStyle/>
          <a:p>
            <a:pPr algn="ctr"/>
            <a:r>
              <a:rPr lang="zh-CN" altLang="en-US" sz="2000" b="1" dirty="0">
                <a:latin typeface="+mn-ea"/>
                <a:ea typeface="+mn-ea"/>
              </a:rPr>
              <a:t>举例：被调用者保护 </a:t>
            </a:r>
            <a:r>
              <a:rPr lang="en-US" altLang="zh-CN" sz="2000" b="1" dirty="0">
                <a:latin typeface="+mn-ea"/>
                <a:ea typeface="+mn-ea"/>
              </a:rPr>
              <a:t>#1</a:t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en-US" altLang="zh-CN" sz="2000" b="1" dirty="0" err="1">
                <a:latin typeface="+mn-ea"/>
                <a:ea typeface="+mn-ea"/>
              </a:rPr>
              <a:t>Callee</a:t>
            </a:r>
            <a:r>
              <a:rPr lang="en-US" altLang="zh-CN" sz="2000" b="1" dirty="0">
                <a:latin typeface="+mn-ea"/>
                <a:ea typeface="+mn-ea"/>
              </a:rPr>
              <a:t>-Saved Example #1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9B2090-D8CC-45E2-B3E5-A3771396DAC7}"/>
              </a:ext>
            </a:extLst>
          </p:cNvPr>
          <p:cNvSpPr>
            <a:spLocks/>
          </p:cNvSpPr>
          <p:nvPr/>
        </p:nvSpPr>
        <p:spPr bwMode="auto">
          <a:xfrm>
            <a:off x="3750799" y="2521878"/>
            <a:ext cx="4419600" cy="354209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86EDC02-5B1A-4CA9-A040-3A36003547EC}"/>
              </a:ext>
            </a:extLst>
          </p:cNvPr>
          <p:cNvSpPr>
            <a:spLocks/>
          </p:cNvSpPr>
          <p:nvPr/>
        </p:nvSpPr>
        <p:spPr bwMode="auto">
          <a:xfrm>
            <a:off x="3750799" y="756138"/>
            <a:ext cx="4343400" cy="16031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FCB1501-CE9E-411D-A5AC-5856B5F83D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6799" y="240099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9306B-7456-4B0D-9747-37C535C28A44}"/>
              </a:ext>
            </a:extLst>
          </p:cNvPr>
          <p:cNvSpPr>
            <a:spLocks/>
          </p:cNvSpPr>
          <p:nvPr/>
        </p:nvSpPr>
        <p:spPr bwMode="auto">
          <a:xfrm>
            <a:off x="10353213" y="2242249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66E1A-2B15-4983-8DC9-81BD67AF1816}"/>
              </a:ext>
            </a:extLst>
          </p:cNvPr>
          <p:cNvSpPr>
            <a:spLocks/>
          </p:cNvSpPr>
          <p:nvPr/>
        </p:nvSpPr>
        <p:spPr bwMode="auto">
          <a:xfrm>
            <a:off x="9313399" y="724599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D0579F-B1A2-440A-8DBC-A0C353C24963}"/>
              </a:ext>
            </a:extLst>
          </p:cNvPr>
          <p:cNvSpPr>
            <a:spLocks/>
          </p:cNvSpPr>
          <p:nvPr/>
        </p:nvSpPr>
        <p:spPr bwMode="auto">
          <a:xfrm>
            <a:off x="8551399" y="1257998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43CEDEC-6898-4B60-AC5C-586E985369CC}"/>
              </a:ext>
            </a:extLst>
          </p:cNvPr>
          <p:cNvSpPr>
            <a:spLocks/>
          </p:cNvSpPr>
          <p:nvPr/>
        </p:nvSpPr>
        <p:spPr bwMode="auto">
          <a:xfrm>
            <a:off x="8551399" y="2172398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75C51D4-1920-40F3-BFAD-DFB4D359BBE9}"/>
              </a:ext>
            </a:extLst>
          </p:cNvPr>
          <p:cNvSpPr>
            <a:spLocks/>
          </p:cNvSpPr>
          <p:nvPr/>
        </p:nvSpPr>
        <p:spPr bwMode="auto">
          <a:xfrm>
            <a:off x="8551399" y="5217772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63A6D9C-B1AA-4100-8092-5235836B9D48}"/>
              </a:ext>
            </a:extLst>
          </p:cNvPr>
          <p:cNvSpPr>
            <a:spLocks/>
          </p:cNvSpPr>
          <p:nvPr/>
        </p:nvSpPr>
        <p:spPr bwMode="auto">
          <a:xfrm>
            <a:off x="8551399" y="5598772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FBF7EC69-CE88-420E-A75C-E1623A1EC8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73786" y="5833722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CE2E740-A623-4342-921B-EC59E054469B}"/>
              </a:ext>
            </a:extLst>
          </p:cNvPr>
          <p:cNvSpPr>
            <a:spLocks/>
          </p:cNvSpPr>
          <p:nvPr/>
        </p:nvSpPr>
        <p:spPr bwMode="auto">
          <a:xfrm>
            <a:off x="10365193" y="5656750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F618673-9BE0-44A3-AA25-883C85B50D33}"/>
              </a:ext>
            </a:extLst>
          </p:cNvPr>
          <p:cNvSpPr>
            <a:spLocks/>
          </p:cNvSpPr>
          <p:nvPr/>
        </p:nvSpPr>
        <p:spPr bwMode="auto">
          <a:xfrm>
            <a:off x="9313399" y="3007973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835F9D-2D97-41CE-8919-ADD7030509CC}"/>
              </a:ext>
            </a:extLst>
          </p:cNvPr>
          <p:cNvSpPr>
            <a:spLocks/>
          </p:cNvSpPr>
          <p:nvPr/>
        </p:nvSpPr>
        <p:spPr bwMode="auto">
          <a:xfrm>
            <a:off x="8551399" y="3541372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A37B602-67CC-41A0-AC3C-094811F95191}"/>
              </a:ext>
            </a:extLst>
          </p:cNvPr>
          <p:cNvSpPr>
            <a:spLocks/>
          </p:cNvSpPr>
          <p:nvPr/>
        </p:nvSpPr>
        <p:spPr bwMode="auto">
          <a:xfrm>
            <a:off x="8551399" y="4455772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DEDF7FC6-34B6-41B3-AEB1-7CE319D0D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6799" y="5446372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D8C2037-6E92-4958-A3CC-3004C7446C1A}"/>
              </a:ext>
            </a:extLst>
          </p:cNvPr>
          <p:cNvSpPr>
            <a:spLocks/>
          </p:cNvSpPr>
          <p:nvPr/>
        </p:nvSpPr>
        <p:spPr bwMode="auto">
          <a:xfrm>
            <a:off x="10353212" y="5217773"/>
            <a:ext cx="83676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F19EAD0-7008-46E8-8848-F1D38DF3BE5C}"/>
              </a:ext>
            </a:extLst>
          </p:cNvPr>
          <p:cNvSpPr>
            <a:spLocks/>
          </p:cNvSpPr>
          <p:nvPr/>
        </p:nvSpPr>
        <p:spPr bwMode="auto">
          <a:xfrm>
            <a:off x="8551399" y="4836772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7BA08B-B949-41ED-BC80-0ECD9C07AAD4}"/>
              </a:ext>
            </a:extLst>
          </p:cNvPr>
          <p:cNvCxnSpPr>
            <a:cxnSpLocks/>
          </p:cNvCxnSpPr>
          <p:nvPr/>
        </p:nvCxnSpPr>
        <p:spPr>
          <a:xfrm>
            <a:off x="184112" y="2067278"/>
            <a:ext cx="356668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22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1108" y="1557690"/>
            <a:ext cx="3252697" cy="509588"/>
          </a:xfrm>
        </p:spPr>
        <p:txBody>
          <a:bodyPr>
            <a:noAutofit/>
          </a:bodyPr>
          <a:lstStyle/>
          <a:p>
            <a:pPr algn="ctr"/>
            <a:r>
              <a:rPr lang="zh-CN" altLang="en-US" sz="2000" b="1" dirty="0">
                <a:latin typeface="+mn-ea"/>
                <a:ea typeface="+mn-ea"/>
              </a:rPr>
              <a:t>举例：被调用者保护 </a:t>
            </a:r>
            <a:r>
              <a:rPr lang="en-US" altLang="zh-CN" sz="2000" b="1" dirty="0">
                <a:latin typeface="+mn-ea"/>
                <a:ea typeface="+mn-ea"/>
              </a:rPr>
              <a:t>#2</a:t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en-US" altLang="zh-CN" sz="2000" b="1" dirty="0" err="1">
                <a:latin typeface="+mn-ea"/>
                <a:ea typeface="+mn-ea"/>
              </a:rPr>
              <a:t>Callee</a:t>
            </a:r>
            <a:r>
              <a:rPr lang="en-US" altLang="zh-CN" sz="2000" b="1" dirty="0">
                <a:latin typeface="+mn-ea"/>
                <a:ea typeface="+mn-ea"/>
              </a:rPr>
              <a:t>-Saved Example #2</a:t>
            </a:r>
            <a:endParaRPr lang="zh-CN" altLang="en-US" sz="2000" b="1" dirty="0">
              <a:latin typeface="+mn-ea"/>
              <a:ea typeface="+mn-ea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7BA08B-B949-41ED-BC80-0ECD9C07AAD4}"/>
              </a:ext>
            </a:extLst>
          </p:cNvPr>
          <p:cNvCxnSpPr>
            <a:cxnSpLocks/>
          </p:cNvCxnSpPr>
          <p:nvPr/>
        </p:nvCxnSpPr>
        <p:spPr>
          <a:xfrm>
            <a:off x="184112" y="2067278"/>
            <a:ext cx="356668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>
            <a:extLst>
              <a:ext uri="{FF2B5EF4-FFF2-40B4-BE49-F238E27FC236}">
                <a16:creationId xmlns:a16="http://schemas.microsoft.com/office/drawing/2014/main" id="{CBAFDAB3-C2F3-4C72-BAB1-49E5C704C5FD}"/>
              </a:ext>
            </a:extLst>
          </p:cNvPr>
          <p:cNvSpPr>
            <a:spLocks/>
          </p:cNvSpPr>
          <p:nvPr/>
        </p:nvSpPr>
        <p:spPr bwMode="auto">
          <a:xfrm>
            <a:off x="3736731" y="2673908"/>
            <a:ext cx="4343400" cy="354209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9E90F701-A53C-458B-A678-C6C878876770}"/>
              </a:ext>
            </a:extLst>
          </p:cNvPr>
          <p:cNvSpPr>
            <a:spLocks/>
          </p:cNvSpPr>
          <p:nvPr/>
        </p:nvSpPr>
        <p:spPr bwMode="auto">
          <a:xfrm>
            <a:off x="3736731" y="971231"/>
            <a:ext cx="4343400" cy="16031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303413E1-E4CD-4024-A63C-95E661EF0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53751" y="5858539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6E5A86B4-CC86-4978-A95F-D54AC3D47E9A}"/>
              </a:ext>
            </a:extLst>
          </p:cNvPr>
          <p:cNvSpPr>
            <a:spLocks/>
          </p:cNvSpPr>
          <p:nvPr/>
        </p:nvSpPr>
        <p:spPr bwMode="auto">
          <a:xfrm>
            <a:off x="10360165" y="5699790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DE3A1A9B-B6B6-4664-9271-6AE92611F407}"/>
              </a:ext>
            </a:extLst>
          </p:cNvPr>
          <p:cNvSpPr>
            <a:spLocks/>
          </p:cNvSpPr>
          <p:nvPr/>
        </p:nvSpPr>
        <p:spPr bwMode="auto">
          <a:xfrm>
            <a:off x="9320351" y="4182140"/>
            <a:ext cx="28532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708E9A00-6BCD-423E-BB83-DE8602A3E1E7}"/>
              </a:ext>
            </a:extLst>
          </p:cNvPr>
          <p:cNvSpPr>
            <a:spLocks/>
          </p:cNvSpPr>
          <p:nvPr/>
        </p:nvSpPr>
        <p:spPr bwMode="auto">
          <a:xfrm>
            <a:off x="8558351" y="4715539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C5626295-47C9-4987-A1C2-8122718573D0}"/>
              </a:ext>
            </a:extLst>
          </p:cNvPr>
          <p:cNvSpPr>
            <a:spLocks/>
          </p:cNvSpPr>
          <p:nvPr/>
        </p:nvSpPr>
        <p:spPr bwMode="auto">
          <a:xfrm>
            <a:off x="8558351" y="5629939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6BE2D7B-F390-495F-AEED-92657F4FA052}"/>
              </a:ext>
            </a:extLst>
          </p:cNvPr>
          <p:cNvSpPr>
            <a:spLocks/>
          </p:cNvSpPr>
          <p:nvPr/>
        </p:nvSpPr>
        <p:spPr bwMode="auto">
          <a:xfrm>
            <a:off x="8558351" y="307855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DE7579FF-6580-4120-A328-ACBD6B8716B1}"/>
              </a:ext>
            </a:extLst>
          </p:cNvPr>
          <p:cNvSpPr>
            <a:spLocks/>
          </p:cNvSpPr>
          <p:nvPr/>
        </p:nvSpPr>
        <p:spPr bwMode="auto">
          <a:xfrm>
            <a:off x="8558351" y="345955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F7585E98-DB21-4EE5-82E3-57867645E1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80738" y="3694501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1F2DE9AB-2858-42E0-AA1F-EBAB79BA5E4C}"/>
              </a:ext>
            </a:extLst>
          </p:cNvPr>
          <p:cNvSpPr>
            <a:spLocks/>
          </p:cNvSpPr>
          <p:nvPr/>
        </p:nvSpPr>
        <p:spPr bwMode="auto">
          <a:xfrm>
            <a:off x="10360165" y="3563183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5B1EB907-5ADF-411D-9B03-C87ACD138271}"/>
              </a:ext>
            </a:extLst>
          </p:cNvPr>
          <p:cNvSpPr>
            <a:spLocks/>
          </p:cNvSpPr>
          <p:nvPr/>
        </p:nvSpPr>
        <p:spPr bwMode="auto">
          <a:xfrm>
            <a:off x="9320351" y="868752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474854D7-459C-4BCC-A8D1-09F288DA1DCC}"/>
              </a:ext>
            </a:extLst>
          </p:cNvPr>
          <p:cNvSpPr>
            <a:spLocks/>
          </p:cNvSpPr>
          <p:nvPr/>
        </p:nvSpPr>
        <p:spPr bwMode="auto">
          <a:xfrm>
            <a:off x="8558351" y="1402151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5CB882DA-3ABB-45A7-BA8C-D5B2FAC7AF79}"/>
              </a:ext>
            </a:extLst>
          </p:cNvPr>
          <p:cNvSpPr>
            <a:spLocks/>
          </p:cNvSpPr>
          <p:nvPr/>
        </p:nvSpPr>
        <p:spPr bwMode="auto">
          <a:xfrm>
            <a:off x="8558351" y="231655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id="{085FD872-2F29-47E3-8B76-EF9D06CD7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53751" y="3307151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2E73D732-BEE8-4446-B7AE-EBD06978EC41}"/>
              </a:ext>
            </a:extLst>
          </p:cNvPr>
          <p:cNvSpPr>
            <a:spLocks/>
          </p:cNvSpPr>
          <p:nvPr/>
        </p:nvSpPr>
        <p:spPr bwMode="auto">
          <a:xfrm>
            <a:off x="10360164" y="3078552"/>
            <a:ext cx="83676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C93885DD-F0B8-4DA0-832C-84E4545C5E3B}"/>
              </a:ext>
            </a:extLst>
          </p:cNvPr>
          <p:cNvSpPr>
            <a:spLocks/>
          </p:cNvSpPr>
          <p:nvPr/>
        </p:nvSpPr>
        <p:spPr bwMode="auto">
          <a:xfrm>
            <a:off x="8558351" y="2697551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nsolas" panose="020B0609020204030204" pitchFamily="49" charset="0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nsolas" panose="020B0609020204030204" pitchFamily="49" charset="0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nsolas" panose="020B0609020204030204" pitchFamily="49" charset="0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8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栈的结构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Stack Structure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过程调用规范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Calling Conventions</a:t>
            </a:r>
          </a:p>
          <a:p>
            <a:r>
              <a:rPr lang="zh-CN" altLang="en-US" dirty="0"/>
              <a:t>递归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Recursion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2951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递归函数</a:t>
            </a:r>
            <a:br>
              <a:rPr lang="en-US" altLang="zh-CN" dirty="0"/>
            </a:br>
            <a:r>
              <a:rPr lang="en-US" altLang="zh-CN" dirty="0"/>
              <a:t>Recursive Function</a:t>
            </a:r>
            <a:endParaRPr lang="zh-CN" alt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3C52B5D-6336-447A-A657-2A92BF6EA933}"/>
              </a:ext>
            </a:extLst>
          </p:cNvPr>
          <p:cNvSpPr>
            <a:spLocks/>
          </p:cNvSpPr>
          <p:nvPr/>
        </p:nvSpPr>
        <p:spPr bwMode="auto">
          <a:xfrm>
            <a:off x="1322336" y="2848486"/>
            <a:ext cx="5101196" cy="243410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(unsigned long x)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(x &amp; 1) +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B08C1EA-770D-40B0-8C0E-DB860B413E36}"/>
              </a:ext>
            </a:extLst>
          </p:cNvPr>
          <p:cNvSpPr>
            <a:spLocks/>
          </p:cNvSpPr>
          <p:nvPr/>
        </p:nvSpPr>
        <p:spPr bwMode="auto">
          <a:xfrm>
            <a:off x="7674264" y="2155988"/>
            <a:ext cx="3447406" cy="3819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08000" tIns="108000" rIns="108000" bIns="108000">
            <a:spAutoFit/>
          </a:bodyPr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  <p:extLst>
      <p:ext uri="{BB962C8B-B14F-4D97-AF65-F5344CB8AC3E}">
        <p14:creationId xmlns:p14="http://schemas.microsoft.com/office/powerpoint/2010/main" val="2915834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递归函数的出口</a:t>
            </a:r>
            <a:br>
              <a:rPr lang="en-US" altLang="zh-CN" dirty="0"/>
            </a:br>
            <a:r>
              <a:rPr lang="en-US" altLang="zh-CN" dirty="0"/>
              <a:t>Recursive Function Terminal Case</a:t>
            </a:r>
            <a:endParaRPr lang="zh-CN" alt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071CBDF-CF59-4CA6-87E2-DDAF71C870DD}"/>
              </a:ext>
            </a:extLst>
          </p:cNvPr>
          <p:cNvSpPr>
            <a:spLocks/>
          </p:cNvSpPr>
          <p:nvPr/>
        </p:nvSpPr>
        <p:spPr bwMode="auto">
          <a:xfrm>
            <a:off x="1527391" y="2145571"/>
            <a:ext cx="4953000" cy="243410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B5F952E-3A19-4CE8-8258-584E96468835}"/>
              </a:ext>
            </a:extLst>
          </p:cNvPr>
          <p:cNvSpPr>
            <a:spLocks/>
          </p:cNvSpPr>
          <p:nvPr/>
        </p:nvSpPr>
        <p:spPr bwMode="auto">
          <a:xfrm>
            <a:off x="7191153" y="2108785"/>
            <a:ext cx="3581400" cy="3819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08000" tIns="108000" rIns="108000" bIns="108000">
            <a:spAutoFit/>
          </a:bodyPr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11" name="Table 19">
            <a:extLst>
              <a:ext uri="{FF2B5EF4-FFF2-40B4-BE49-F238E27FC236}">
                <a16:creationId xmlns:a16="http://schemas.microsoft.com/office/drawing/2014/main" id="{493B3A48-5F07-450C-BBE4-CD5ACC32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17948"/>
              </p:ext>
            </p:extLst>
          </p:nvPr>
        </p:nvGraphicFramePr>
        <p:xfrm>
          <a:off x="1933353" y="4943950"/>
          <a:ext cx="4141077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422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递归函数的寄存器保护</a:t>
            </a:r>
            <a:br>
              <a:rPr lang="en-US" altLang="zh-CN" dirty="0"/>
            </a:br>
            <a:r>
              <a:rPr lang="en-US" altLang="zh-CN" dirty="0"/>
              <a:t>Recursive Function Register Save</a:t>
            </a:r>
            <a:endParaRPr lang="zh-CN" alt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03D9A9F3-1891-4DF3-B2AF-D10E39E0494E}"/>
              </a:ext>
            </a:extLst>
          </p:cNvPr>
          <p:cNvSpPr>
            <a:spLocks/>
          </p:cNvSpPr>
          <p:nvPr/>
        </p:nvSpPr>
        <p:spPr bwMode="auto">
          <a:xfrm>
            <a:off x="1212661" y="2266908"/>
            <a:ext cx="5223642" cy="215710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(x &amp; 1) +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C0BE63F-CA99-497C-89A6-428918E469BD}"/>
              </a:ext>
            </a:extLst>
          </p:cNvPr>
          <p:cNvSpPr>
            <a:spLocks/>
          </p:cNvSpPr>
          <p:nvPr/>
        </p:nvSpPr>
        <p:spPr bwMode="auto">
          <a:xfrm>
            <a:off x="7894671" y="2094851"/>
            <a:ext cx="3447406" cy="3819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08000" tIns="108000" rIns="108000" bIns="108000">
            <a:spAutoFit/>
          </a:bodyPr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id="{4AA0F0E1-ED46-4F85-989B-150443708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07717"/>
              </p:ext>
            </p:extLst>
          </p:nvPr>
        </p:nvGraphicFramePr>
        <p:xfrm>
          <a:off x="1304628" y="5230367"/>
          <a:ext cx="349206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ine 10">
            <a:extLst>
              <a:ext uri="{FF2B5EF4-FFF2-40B4-BE49-F238E27FC236}">
                <a16:creationId xmlns:a16="http://schemas.microsoft.com/office/drawing/2014/main" id="{ED601F7D-196E-46F7-94CA-692A7E5DE7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6303" y="6205727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082B525-74D2-4C48-A65A-5E3DEF67265A}"/>
              </a:ext>
            </a:extLst>
          </p:cNvPr>
          <p:cNvSpPr>
            <a:spLocks/>
          </p:cNvSpPr>
          <p:nvPr/>
        </p:nvSpPr>
        <p:spPr bwMode="auto">
          <a:xfrm>
            <a:off x="6942717" y="5977128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D9A6CF18-3E97-4DE7-A673-3840677A15AA}"/>
              </a:ext>
            </a:extLst>
          </p:cNvPr>
          <p:cNvSpPr>
            <a:spLocks/>
          </p:cNvSpPr>
          <p:nvPr/>
        </p:nvSpPr>
        <p:spPr bwMode="auto">
          <a:xfrm>
            <a:off x="5140903" y="4681727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49349F1-489B-4C6C-B10D-96CA5C12EC7C}"/>
              </a:ext>
            </a:extLst>
          </p:cNvPr>
          <p:cNvSpPr>
            <a:spLocks/>
          </p:cNvSpPr>
          <p:nvPr/>
        </p:nvSpPr>
        <p:spPr bwMode="auto">
          <a:xfrm>
            <a:off x="5140903" y="5596127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85C7124-9DEF-4E17-989C-685C7AAD41B8}"/>
              </a:ext>
            </a:extLst>
          </p:cNvPr>
          <p:cNvSpPr>
            <a:spLocks/>
          </p:cNvSpPr>
          <p:nvPr/>
        </p:nvSpPr>
        <p:spPr bwMode="auto">
          <a:xfrm>
            <a:off x="5140903" y="5977127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nsolas" panose="020B0609020204030204" pitchFamily="49" charset="0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nsolas" panose="020B0609020204030204" pitchFamily="49" charset="0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nsolas" panose="020B0609020204030204" pitchFamily="49" charset="0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7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栈的结构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Stack Structure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9985" y="2361421"/>
            <a:ext cx="5591740" cy="3384847"/>
          </a:xfrm>
        </p:spPr>
        <p:txBody>
          <a:bodyPr numCol="1">
            <a:normAutofit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 err="1">
                <a:latin typeface="Consolas" panose="020B0609020204030204" pitchFamily="49" charset="0"/>
              </a:rPr>
              <a:t>popq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dest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94800" lvl="1" indent="-342900" defTabSz="895350">
              <a:buSzPct val="120000"/>
              <a:buFont typeface="+mj-lt"/>
              <a:buAutoNum type="arabicPeriod"/>
              <a:tabLst>
                <a:tab pos="2349500" algn="l"/>
                <a:tab pos="4114800" algn="l"/>
              </a:tabLst>
            </a:pPr>
            <a:r>
              <a:rPr lang="zh-CN" altLang="en-US" dirty="0"/>
              <a:t>从 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指向的地址中取出值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 Fetch value in  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94800" lvl="1" indent="-342900" defTabSz="895350">
              <a:buSzPct val="120000"/>
              <a:buFont typeface="+mj-lt"/>
              <a:buAutoNum type="arabicPeriod" startAt="2"/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将值写入 </a:t>
            </a:r>
            <a:r>
              <a:rPr lang="en-US" altLang="zh-CN" dirty="0" err="1">
                <a:latin typeface="Consolas" panose="020B0609020204030204" pitchFamily="49" charset="0"/>
              </a:rPr>
              <a:t>dest</a:t>
            </a:r>
            <a:endParaRPr lang="en-US" altLang="zh-CN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 Write value to operand </a:t>
            </a:r>
            <a:r>
              <a:rPr lang="en-US" altLang="zh-CN" dirty="0" err="1">
                <a:latin typeface="Consolas" panose="020B0609020204030204" pitchFamily="49" charset="0"/>
              </a:rPr>
              <a:t>dest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94800" lvl="1" indent="-342900" defTabSz="895350">
              <a:buSzPct val="120000"/>
              <a:buFont typeface="+mj-lt"/>
              <a:buAutoNum type="arabicPeriod" startAt="3"/>
              <a:tabLst>
                <a:tab pos="2349500" algn="l"/>
                <a:tab pos="4114800" algn="l"/>
              </a:tabLst>
            </a:pP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加 </a:t>
            </a:r>
            <a:r>
              <a:rPr lang="en-US" altLang="zh-CN" dirty="0"/>
              <a:t>8</a:t>
            </a:r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 Increment  %</a:t>
            </a:r>
            <a:r>
              <a:rPr lang="en-US" altLang="zh-CN" dirty="0" err="1"/>
              <a:t>rsp</a:t>
            </a:r>
            <a:r>
              <a:rPr lang="en-US" altLang="zh-CN" dirty="0"/>
              <a:t> by 8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x86-64</a:t>
            </a:r>
            <a:r>
              <a:rPr lang="zh-CN" altLang="en-US" dirty="0"/>
              <a:t>的栈：出栈</a:t>
            </a:r>
            <a:br>
              <a:rPr lang="en-US" altLang="zh-CN" dirty="0"/>
            </a:br>
            <a:r>
              <a:rPr lang="en-US" altLang="zh-CN" sz="2200" b="0" dirty="0"/>
              <a:t>x86-64 Stack: Pop</a:t>
            </a:r>
            <a:endParaRPr lang="zh-CN" altLang="en-US" b="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ABCAC5-115A-47AE-8E24-311C13FFF729}"/>
              </a:ext>
            </a:extLst>
          </p:cNvPr>
          <p:cNvSpPr/>
          <p:nvPr/>
        </p:nvSpPr>
        <p:spPr>
          <a:xfrm>
            <a:off x="9277694" y="2622272"/>
            <a:ext cx="1178011" cy="26031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71F89D-4A21-43B7-A238-C1F2D5365BED}"/>
              </a:ext>
            </a:extLst>
          </p:cNvPr>
          <p:cNvSpPr/>
          <p:nvPr/>
        </p:nvSpPr>
        <p:spPr>
          <a:xfrm>
            <a:off x="9277694" y="5225426"/>
            <a:ext cx="1178011" cy="313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Dest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0262114-FDB3-4DE4-85CF-9B06AF82B2F7}"/>
              </a:ext>
            </a:extLst>
          </p:cNvPr>
          <p:cNvCxnSpPr/>
          <p:nvPr/>
        </p:nvCxnSpPr>
        <p:spPr>
          <a:xfrm flipV="1">
            <a:off x="10974689" y="2622272"/>
            <a:ext cx="0" cy="145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7BAD2D-4651-4F73-8C95-881322C9B395}"/>
              </a:ext>
            </a:extLst>
          </p:cNvPr>
          <p:cNvCxnSpPr/>
          <p:nvPr/>
        </p:nvCxnSpPr>
        <p:spPr>
          <a:xfrm>
            <a:off x="10974689" y="4294554"/>
            <a:ext cx="0" cy="1318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下箭头 25">
            <a:extLst>
              <a:ext uri="{FF2B5EF4-FFF2-40B4-BE49-F238E27FC236}">
                <a16:creationId xmlns:a16="http://schemas.microsoft.com/office/drawing/2014/main" id="{01617BD8-42FC-48AF-8D11-49C1C2A9700E}"/>
              </a:ext>
            </a:extLst>
          </p:cNvPr>
          <p:cNvSpPr/>
          <p:nvPr/>
        </p:nvSpPr>
        <p:spPr>
          <a:xfrm>
            <a:off x="9664873" y="2235094"/>
            <a:ext cx="403654" cy="32127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3E622F4-4A26-4C78-9C48-3D3043FD18A1}"/>
              </a:ext>
            </a:extLst>
          </p:cNvPr>
          <p:cNvCxnSpPr/>
          <p:nvPr/>
        </p:nvCxnSpPr>
        <p:spPr>
          <a:xfrm>
            <a:off x="8585716" y="5386059"/>
            <a:ext cx="5463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下箭头 31">
            <a:extLst>
              <a:ext uri="{FF2B5EF4-FFF2-40B4-BE49-F238E27FC236}">
                <a16:creationId xmlns:a16="http://schemas.microsoft.com/office/drawing/2014/main" id="{42108F44-8EC1-44B6-9323-9EF2D50E2E53}"/>
              </a:ext>
            </a:extLst>
          </p:cNvPr>
          <p:cNvSpPr/>
          <p:nvPr/>
        </p:nvSpPr>
        <p:spPr>
          <a:xfrm rot="10800000">
            <a:off x="9740608" y="5225806"/>
            <a:ext cx="403655" cy="6654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27">
            <a:extLst>
              <a:ext uri="{FF2B5EF4-FFF2-40B4-BE49-F238E27FC236}">
                <a16:creationId xmlns:a16="http://schemas.microsoft.com/office/drawing/2014/main" id="{051F81FF-55C0-4185-9C89-A2F40606B777}"/>
              </a:ext>
            </a:extLst>
          </p:cNvPr>
          <p:cNvSpPr/>
          <p:nvPr/>
        </p:nvSpPr>
        <p:spPr>
          <a:xfrm rot="10800000">
            <a:off x="9467164" y="5541143"/>
            <a:ext cx="403654" cy="32127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CCD535A-7B96-4282-BD93-48CDF1191F79}"/>
              </a:ext>
            </a:extLst>
          </p:cNvPr>
          <p:cNvCxnSpPr/>
          <p:nvPr/>
        </p:nvCxnSpPr>
        <p:spPr>
          <a:xfrm>
            <a:off x="8585715" y="4937096"/>
            <a:ext cx="5463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下箭头 33">
            <a:extLst>
              <a:ext uri="{FF2B5EF4-FFF2-40B4-BE49-F238E27FC236}">
                <a16:creationId xmlns:a16="http://schemas.microsoft.com/office/drawing/2014/main" id="{6B906576-ED20-4925-9AB5-EF942B3FF076}"/>
              </a:ext>
            </a:extLst>
          </p:cNvPr>
          <p:cNvSpPr/>
          <p:nvPr/>
        </p:nvSpPr>
        <p:spPr>
          <a:xfrm rot="10800000">
            <a:off x="8590163" y="5047950"/>
            <a:ext cx="227984" cy="22725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25624AE-762B-4D70-9C6F-2DD6E513E1A6}"/>
              </a:ext>
            </a:extLst>
          </p:cNvPr>
          <p:cNvSpPr txBox="1"/>
          <p:nvPr/>
        </p:nvSpPr>
        <p:spPr>
          <a:xfrm>
            <a:off x="8792531" y="500631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+8</a:t>
            </a:r>
            <a:endParaRPr lang="zh-CN" altLang="en-US" sz="16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29250BE-90FA-4756-B172-1BB102FD8C88}"/>
              </a:ext>
            </a:extLst>
          </p:cNvPr>
          <p:cNvSpPr txBox="1"/>
          <p:nvPr/>
        </p:nvSpPr>
        <p:spPr>
          <a:xfrm>
            <a:off x="6390560" y="4987170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</a:rPr>
              <a:t>栈指针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Stack Pointer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764DA49-E63A-4EDD-84C1-CB9539D9F4E3}"/>
              </a:ext>
            </a:extLst>
          </p:cNvPr>
          <p:cNvSpPr/>
          <p:nvPr/>
        </p:nvSpPr>
        <p:spPr>
          <a:xfrm>
            <a:off x="7598996" y="509489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rsp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F412FBA-A128-4252-B0BD-E863624549F5}"/>
              </a:ext>
            </a:extLst>
          </p:cNvPr>
          <p:cNvSpPr txBox="1"/>
          <p:nvPr/>
        </p:nvSpPr>
        <p:spPr>
          <a:xfrm>
            <a:off x="9180855" y="1609129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</a:rPr>
              <a:t>栈底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Stack “Bottom”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DE9E55B-382A-4B6F-AA00-9B15A8BE0C4A}"/>
              </a:ext>
            </a:extLst>
          </p:cNvPr>
          <p:cNvSpPr txBox="1"/>
          <p:nvPr/>
        </p:nvSpPr>
        <p:spPr>
          <a:xfrm>
            <a:off x="9277694" y="5891246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</a:rPr>
              <a:t>栈顶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Stack “Top”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7FBA907-00C3-4427-9786-36782B39D0E7}"/>
              </a:ext>
            </a:extLst>
          </p:cNvPr>
          <p:cNvSpPr txBox="1"/>
          <p:nvPr/>
        </p:nvSpPr>
        <p:spPr>
          <a:xfrm>
            <a:off x="11037992" y="2889995"/>
            <a:ext cx="9717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地址增长</a:t>
            </a:r>
            <a:endParaRPr lang="en-US" altLang="zh-CN" sz="1400" dirty="0"/>
          </a:p>
          <a:p>
            <a:r>
              <a:rPr lang="zh-CN" altLang="en-US" sz="1400" dirty="0"/>
              <a:t>的方向</a:t>
            </a:r>
          </a:p>
          <a:p>
            <a:r>
              <a:rPr lang="en-US" altLang="zh-CN" sz="1400" dirty="0"/>
              <a:t>Increasing</a:t>
            </a:r>
          </a:p>
          <a:p>
            <a:r>
              <a:rPr lang="en-US" altLang="zh-CN" sz="1400" dirty="0"/>
              <a:t>Addresses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AC2E52E-85B2-4037-BAEA-3C1D19D7DF91}"/>
              </a:ext>
            </a:extLst>
          </p:cNvPr>
          <p:cNvSpPr txBox="1"/>
          <p:nvPr/>
        </p:nvSpPr>
        <p:spPr>
          <a:xfrm>
            <a:off x="10865433" y="4431952"/>
            <a:ext cx="1316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栈向下</a:t>
            </a:r>
            <a:endParaRPr lang="en-US" altLang="zh-CN" sz="1400" dirty="0"/>
          </a:p>
          <a:p>
            <a:pPr algn="ctr"/>
            <a:r>
              <a:rPr lang="zh-CN" altLang="en-US" sz="1400" dirty="0"/>
              <a:t>生长</a:t>
            </a:r>
            <a:endParaRPr lang="en-US" altLang="zh-CN" sz="1400" dirty="0"/>
          </a:p>
          <a:p>
            <a:pPr algn="ctr"/>
            <a:r>
              <a:rPr lang="en-US" altLang="zh-CN" sz="1400" dirty="0"/>
              <a:t>Stack Grows</a:t>
            </a:r>
          </a:p>
          <a:p>
            <a:pPr algn="ctr"/>
            <a:r>
              <a:rPr lang="en-US" altLang="zh-CN" sz="1400" dirty="0"/>
              <a:t>Down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89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 animBg="1"/>
      <p:bldP spid="48" grpId="0" animBg="1"/>
      <p:bldP spid="50" grpId="0" animBg="1"/>
      <p:bldP spid="5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递归函数的调用前的准备</a:t>
            </a:r>
            <a:br>
              <a:rPr lang="en-US" altLang="zh-CN" dirty="0"/>
            </a:br>
            <a:r>
              <a:rPr lang="en-US" altLang="zh-CN" dirty="0"/>
              <a:t>Recursive Function Call Setup</a:t>
            </a:r>
            <a:endParaRPr lang="zh-CN" alt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C4D3B52C-F08E-43D9-B99D-115943BBB34D}"/>
              </a:ext>
            </a:extLst>
          </p:cNvPr>
          <p:cNvSpPr>
            <a:spLocks/>
          </p:cNvSpPr>
          <p:nvPr/>
        </p:nvSpPr>
        <p:spPr bwMode="auto">
          <a:xfrm>
            <a:off x="1597010" y="2114107"/>
            <a:ext cx="5208927" cy="215710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 +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0CDFCB0-FC1D-41DB-92D8-6D3832BA46F5}"/>
              </a:ext>
            </a:extLst>
          </p:cNvPr>
          <p:cNvSpPr>
            <a:spLocks/>
          </p:cNvSpPr>
          <p:nvPr/>
        </p:nvSpPr>
        <p:spPr bwMode="auto">
          <a:xfrm>
            <a:off x="7510130" y="2114107"/>
            <a:ext cx="3447406" cy="3819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08000" tIns="108000" rIns="108000" bIns="108000">
            <a:spAutoFit/>
          </a:bodyPr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95A1D67-B613-42C5-9769-7DB2D835C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02212"/>
              </p:ext>
            </p:extLst>
          </p:nvPr>
        </p:nvGraphicFramePr>
        <p:xfrm>
          <a:off x="1624336" y="5085907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rbx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x &amp; 1</a:t>
                      </a:r>
                      <a:endParaRPr lang="en-US" sz="1800" b="0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81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递归函数的调用</a:t>
            </a:r>
            <a:br>
              <a:rPr lang="en-US" altLang="zh-CN" dirty="0"/>
            </a:br>
            <a:r>
              <a:rPr lang="en-US" altLang="zh-CN" dirty="0"/>
              <a:t>Recursive Function Call</a:t>
            </a:r>
            <a:endParaRPr lang="zh-CN" altLang="en-U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33F84B9-0FE2-41B9-A130-60DDE0925DF0}"/>
              </a:ext>
            </a:extLst>
          </p:cNvPr>
          <p:cNvSpPr>
            <a:spLocks/>
          </p:cNvSpPr>
          <p:nvPr/>
        </p:nvSpPr>
        <p:spPr bwMode="auto">
          <a:xfrm>
            <a:off x="1803868" y="2061437"/>
            <a:ext cx="5475890" cy="215710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(x &amp; 1) +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AF673F97-7FEB-4A47-9DB3-0DB3846746E8}"/>
              </a:ext>
            </a:extLst>
          </p:cNvPr>
          <p:cNvSpPr>
            <a:spLocks/>
          </p:cNvSpPr>
          <p:nvPr/>
        </p:nvSpPr>
        <p:spPr bwMode="auto">
          <a:xfrm>
            <a:off x="7584558" y="2061437"/>
            <a:ext cx="3447406" cy="3819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08000" tIns="108000" rIns="108000" bIns="108000">
            <a:spAutoFit/>
          </a:bodyPr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id="{9C494956-2B8E-4C06-A4E4-73C632A0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43111"/>
              </p:ext>
            </p:extLst>
          </p:nvPr>
        </p:nvGraphicFramePr>
        <p:xfrm>
          <a:off x="1421093" y="4752772"/>
          <a:ext cx="585866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rbx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x &amp; 1</a:t>
                      </a:r>
                      <a:endParaRPr lang="en-US" sz="1800" b="0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sz="1800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sz="18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26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递归函数的结果</a:t>
            </a:r>
            <a:br>
              <a:rPr lang="en-US" altLang="zh-CN" dirty="0"/>
            </a:br>
            <a:r>
              <a:rPr lang="en-US" altLang="zh-CN" dirty="0"/>
              <a:t>Recursive Function Result</a:t>
            </a:r>
            <a:endParaRPr lang="zh-CN" altLang="en-US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320A9AA-6F38-4A28-BDDA-5244A3518624}"/>
              </a:ext>
            </a:extLst>
          </p:cNvPr>
          <p:cNvSpPr>
            <a:spLocks/>
          </p:cNvSpPr>
          <p:nvPr/>
        </p:nvSpPr>
        <p:spPr bwMode="auto">
          <a:xfrm>
            <a:off x="1782850" y="2281280"/>
            <a:ext cx="5496910" cy="215710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(x &amp; 1)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7352FB2-E7FE-442D-8856-84CE8BADAB0B}"/>
              </a:ext>
            </a:extLst>
          </p:cNvPr>
          <p:cNvSpPr>
            <a:spLocks/>
          </p:cNvSpPr>
          <p:nvPr/>
        </p:nvSpPr>
        <p:spPr bwMode="auto">
          <a:xfrm>
            <a:off x="7584559" y="2281280"/>
            <a:ext cx="3447406" cy="3819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08000" tIns="108000" rIns="108000" bIns="108000">
            <a:spAutoFit/>
          </a:bodyPr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id="{481B1734-0F84-42D4-9DE7-4CD5EAE34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90855"/>
              </p:ext>
            </p:extLst>
          </p:nvPr>
        </p:nvGraphicFramePr>
        <p:xfrm>
          <a:off x="2098159" y="4972615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rbx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x &amp; 1</a:t>
                      </a:r>
                      <a:endParaRPr lang="en-US" sz="1800" b="0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sz="1800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sz="18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961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递归函数的结束</a:t>
            </a:r>
            <a:br>
              <a:rPr lang="en-US" altLang="zh-CN" dirty="0"/>
            </a:br>
            <a:r>
              <a:rPr lang="en-US" altLang="zh-CN" dirty="0"/>
              <a:t>Recursive Function Completion</a:t>
            </a:r>
            <a:endParaRPr lang="zh-CN" altLang="en-U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D118C84-48A1-4F37-B70C-6FBBB6836A6E}"/>
              </a:ext>
            </a:extLst>
          </p:cNvPr>
          <p:cNvSpPr>
            <a:spLocks/>
          </p:cNvSpPr>
          <p:nvPr/>
        </p:nvSpPr>
        <p:spPr bwMode="auto">
          <a:xfrm>
            <a:off x="300885" y="2281280"/>
            <a:ext cx="5454869" cy="215710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08000" tIns="108000" rIns="108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(x &amp; 1) +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CD812934-AD5B-46E2-990B-BEF2A70B6BB2}"/>
              </a:ext>
            </a:extLst>
          </p:cNvPr>
          <p:cNvSpPr>
            <a:spLocks/>
          </p:cNvSpPr>
          <p:nvPr/>
        </p:nvSpPr>
        <p:spPr bwMode="auto">
          <a:xfrm>
            <a:off x="6060554" y="1976480"/>
            <a:ext cx="3447406" cy="3819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08000" tIns="108000" rIns="108000" bIns="108000">
            <a:spAutoFit/>
          </a:bodyPr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id="{58B11321-0C1E-455D-A47F-F2422C71E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22399"/>
              </p:ext>
            </p:extLst>
          </p:nvPr>
        </p:nvGraphicFramePr>
        <p:xfrm>
          <a:off x="574153" y="5048815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sz="1800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sz="1800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sz="1800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sz="18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sz="1800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sz="18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Line 10">
            <a:extLst>
              <a:ext uri="{FF2B5EF4-FFF2-40B4-BE49-F238E27FC236}">
                <a16:creationId xmlns:a16="http://schemas.microsoft.com/office/drawing/2014/main" id="{12EF47F1-34E5-436B-A3BE-CC836606D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02093" y="564317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166BE8D-C3DD-4BF2-9275-900DAE8819EE}"/>
              </a:ext>
            </a:extLst>
          </p:cNvPr>
          <p:cNvSpPr>
            <a:spLocks/>
          </p:cNvSpPr>
          <p:nvPr/>
        </p:nvSpPr>
        <p:spPr bwMode="auto">
          <a:xfrm>
            <a:off x="11608507" y="5414576"/>
            <a:ext cx="5834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93DA3A3-6F37-445E-8E00-47DBD5F011B4}"/>
              </a:ext>
            </a:extLst>
          </p:cNvPr>
          <p:cNvSpPr>
            <a:spLocks/>
          </p:cNvSpPr>
          <p:nvPr/>
        </p:nvSpPr>
        <p:spPr bwMode="auto">
          <a:xfrm>
            <a:off x="9806693" y="4881175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806537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55310F-8C34-4B4F-87BF-D77EB9ABA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1749" y="1938954"/>
            <a:ext cx="6814716" cy="4429053"/>
          </a:xfrm>
        </p:spPr>
        <p:txBody>
          <a:bodyPr tIns="72000" bIns="3600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和普通函数调用相比并没有什么特殊的处理</a:t>
            </a:r>
            <a:endParaRPr lang="en-US" altLang="zh-CN" sz="16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Handled Without Special Consideration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sz="1400" dirty="0"/>
              <a:t>栈帧：每次函数调用都会分配一个私有的存储空间</a:t>
            </a:r>
            <a:endParaRPr lang="en-US" altLang="zh-CN" sz="14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Stack frames mean that each function call has private storage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1200" dirty="0"/>
              <a:t>保存寄存器和局部变量</a:t>
            </a:r>
            <a:endParaRPr lang="en-US" altLang="zh-CN" sz="12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Saved registers &amp; local variables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1200" dirty="0"/>
              <a:t>保存返回地址</a:t>
            </a:r>
            <a:endParaRPr lang="en-US" altLang="zh-CN" sz="12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Saved return pointer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sz="1400" dirty="0"/>
              <a:t>寄存器使用惯例保证了一次函数调用不会破坏其他函数的数据</a:t>
            </a:r>
            <a:endParaRPr lang="en-US" altLang="zh-CN" sz="14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Register saving conventions prevent one function call from corrupting another’s data</a:t>
            </a:r>
          </a:p>
          <a:p>
            <a:pPr marL="552450" lvl="1">
              <a:lnSpc>
                <a:spcPct val="120000"/>
              </a:lnSpc>
            </a:pPr>
            <a:r>
              <a:rPr lang="zh-CN" altLang="en-US" sz="1400" dirty="0"/>
              <a:t>栈与过程调用</a:t>
            </a:r>
            <a:r>
              <a:rPr lang="en-US" altLang="zh-CN" sz="1400" dirty="0"/>
              <a:t>/</a:t>
            </a:r>
            <a:r>
              <a:rPr lang="zh-CN" altLang="en-US" sz="1400" dirty="0"/>
              <a:t>返回在工作模式上完美契合</a:t>
            </a:r>
            <a:endParaRPr lang="en-US" altLang="zh-CN" sz="14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Stack discipline follows call / return pattern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1200" dirty="0"/>
              <a:t>如果 </a:t>
            </a:r>
            <a:r>
              <a:rPr lang="en-US" altLang="zh-CN" sz="1200" dirty="0"/>
              <a:t>P </a:t>
            </a:r>
            <a:r>
              <a:rPr lang="zh-CN" altLang="en-US" sz="1200" dirty="0"/>
              <a:t>调用 </a:t>
            </a:r>
            <a:r>
              <a:rPr lang="en-US" altLang="zh-CN" sz="1200" dirty="0"/>
              <a:t>Q</a:t>
            </a:r>
            <a:r>
              <a:rPr lang="zh-CN" altLang="en-US" sz="1200" dirty="0"/>
              <a:t>，则 </a:t>
            </a:r>
            <a:r>
              <a:rPr lang="en-US" altLang="zh-CN" sz="1200" dirty="0"/>
              <a:t>Q </a:t>
            </a:r>
            <a:r>
              <a:rPr lang="zh-CN" altLang="en-US" sz="1200" dirty="0"/>
              <a:t>先于 </a:t>
            </a:r>
            <a:r>
              <a:rPr lang="en-US" altLang="zh-CN" sz="1200" dirty="0"/>
              <a:t>P </a:t>
            </a:r>
            <a:r>
              <a:rPr lang="zh-CN" altLang="en-US" sz="1200" dirty="0"/>
              <a:t>返回</a:t>
            </a:r>
            <a:endParaRPr lang="en-US" altLang="zh-CN" sz="12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If P calls Q, then Q returns before P</a:t>
            </a:r>
          </a:p>
          <a:p>
            <a:pPr marL="1009650" lvl="2">
              <a:lnSpc>
                <a:spcPct val="120000"/>
              </a:lnSpc>
            </a:pPr>
            <a:r>
              <a:rPr lang="zh-CN" altLang="en-US" sz="1200" dirty="0"/>
              <a:t>后进先出</a:t>
            </a:r>
            <a:endParaRPr lang="en-US" altLang="zh-CN" sz="12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dirty="0"/>
              <a:t>Last-In, First-Out</a:t>
            </a:r>
            <a:endParaRPr lang="en-US" altLang="zh-CN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对递归函数的观察</a:t>
            </a:r>
            <a:br>
              <a:rPr lang="en-US" altLang="zh-CN" dirty="0"/>
            </a:br>
            <a:r>
              <a:rPr lang="en-US" altLang="zh-CN" dirty="0"/>
              <a:t>Observations About Recursion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10A85394-2A10-4DA0-BFD7-DF0ADCAD2D93}"/>
              </a:ext>
            </a:extLst>
          </p:cNvPr>
          <p:cNvSpPr txBox="1">
            <a:spLocks/>
          </p:cNvSpPr>
          <p:nvPr/>
        </p:nvSpPr>
        <p:spPr>
          <a:xfrm>
            <a:off x="7772399" y="3429000"/>
            <a:ext cx="4082903" cy="131460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/>
              <a:t>同样也适用于相互递归</a:t>
            </a:r>
            <a:endParaRPr lang="en-US" altLang="zh-CN" sz="1600" dirty="0"/>
          </a:p>
          <a:p>
            <a:pPr marL="3420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/>
              <a:t>Also works for mutual recursion</a:t>
            </a:r>
          </a:p>
          <a:p>
            <a:pPr marL="552450" lvl="1">
              <a:lnSpc>
                <a:spcPct val="120000"/>
              </a:lnSpc>
            </a:pPr>
            <a:r>
              <a:rPr lang="en-US" altLang="zh-CN" sz="1400" dirty="0"/>
              <a:t>P </a:t>
            </a:r>
            <a:r>
              <a:rPr lang="zh-CN" altLang="en-US" sz="1400" dirty="0"/>
              <a:t>调用 </a:t>
            </a:r>
            <a:r>
              <a:rPr lang="en-US" altLang="zh-CN" sz="1400" dirty="0"/>
              <a:t>Q</a:t>
            </a:r>
            <a:r>
              <a:rPr lang="zh-CN" altLang="en-US" sz="1400" dirty="0"/>
              <a:t>；</a:t>
            </a:r>
            <a:r>
              <a:rPr lang="en-US" altLang="zh-CN" sz="1400" dirty="0"/>
              <a:t>Q </a:t>
            </a:r>
            <a:r>
              <a:rPr lang="zh-CN" altLang="en-US" sz="1400" dirty="0"/>
              <a:t>调用 </a:t>
            </a:r>
            <a:r>
              <a:rPr lang="en-US" altLang="zh-CN" sz="1400" dirty="0"/>
              <a:t>P</a:t>
            </a:r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dirty="0"/>
              <a:t>P calls Q; Q calls P</a:t>
            </a:r>
          </a:p>
        </p:txBody>
      </p:sp>
    </p:spTree>
    <p:extLst>
      <p:ext uri="{BB962C8B-B14F-4D97-AF65-F5344CB8AC3E}">
        <p14:creationId xmlns:p14="http://schemas.microsoft.com/office/powerpoint/2010/main" val="2415057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程序的机器级表示：过程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Machine-Level Programming : Procedures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55310F-8C34-4B4F-87BF-D77EB9ABA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0385" y="2067410"/>
            <a:ext cx="7322772" cy="41751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sz="2600" dirty="0"/>
              <a:t>要点</a:t>
            </a:r>
            <a:endParaRPr lang="en-US" altLang="zh-CN" sz="26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Important Points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对于过程的调用与返回，栈是一种恰当的数据结构</a:t>
            </a:r>
            <a:endParaRPr lang="en-US" altLang="zh-CN" sz="2400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Stack is the right data structure for procedure call / return</a:t>
            </a:r>
          </a:p>
          <a:p>
            <a:pPr marL="1009650" lvl="2">
              <a:lnSpc>
                <a:spcPct val="125000"/>
              </a:lnSpc>
            </a:pPr>
            <a:r>
              <a:rPr lang="zh-CN" altLang="en-US" sz="2100" dirty="0"/>
              <a:t>如果 </a:t>
            </a:r>
            <a:r>
              <a:rPr lang="en-US" altLang="zh-CN" sz="2100" dirty="0"/>
              <a:t>P </a:t>
            </a:r>
            <a:r>
              <a:rPr lang="zh-CN" altLang="en-US" sz="2100" dirty="0"/>
              <a:t>调用 </a:t>
            </a:r>
            <a:r>
              <a:rPr lang="en-US" altLang="zh-CN" sz="2100" dirty="0"/>
              <a:t>Q</a:t>
            </a:r>
            <a:r>
              <a:rPr lang="zh-CN" altLang="en-US" sz="2100" dirty="0"/>
              <a:t>，则 </a:t>
            </a:r>
            <a:r>
              <a:rPr lang="en-US" altLang="zh-CN" sz="2100" dirty="0"/>
              <a:t>Q </a:t>
            </a:r>
            <a:r>
              <a:rPr lang="zh-CN" altLang="en-US" sz="2100" dirty="0"/>
              <a:t>先于 </a:t>
            </a:r>
            <a:r>
              <a:rPr lang="en-US" altLang="zh-CN" sz="2100" dirty="0"/>
              <a:t>P </a:t>
            </a:r>
            <a:r>
              <a:rPr lang="zh-CN" altLang="en-US" sz="2100" dirty="0"/>
              <a:t>返回</a:t>
            </a:r>
            <a:endParaRPr lang="en-US" altLang="zh-CN" sz="2100" dirty="0"/>
          </a:p>
          <a:p>
            <a:pPr marL="10116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100" dirty="0"/>
              <a:t>If P calls Q, then Q returns before P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递归和普通函数调用的处理方式相同</a:t>
            </a:r>
            <a:endParaRPr lang="en-US" altLang="zh-CN" sz="2400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Recursion (&amp; mutual recursion) handled by normal calling conventions</a:t>
            </a:r>
          </a:p>
          <a:p>
            <a:pPr lvl="1">
              <a:lnSpc>
                <a:spcPct val="125000"/>
              </a:lnSpc>
            </a:pPr>
            <a:r>
              <a:rPr lang="zh-CN" altLang="en-US" sz="2400"/>
              <a:t>指针的值是地址</a:t>
            </a:r>
            <a:endParaRPr lang="en-US" altLang="zh-CN" sz="2400" dirty="0"/>
          </a:p>
          <a:p>
            <a:pPr marL="742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Pointers are addresses of values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X86-64 </a:t>
            </a:r>
            <a:r>
              <a:rPr lang="zh-CN" altLang="en-US" dirty="0"/>
              <a:t>过程总结</a:t>
            </a:r>
            <a:br>
              <a:rPr lang="en-US" altLang="zh-CN" dirty="0"/>
            </a:br>
            <a:r>
              <a:rPr lang="en-US" altLang="zh-CN" dirty="0"/>
              <a:t>x86-64 Procedure Summary</a:t>
            </a:r>
            <a:endParaRPr lang="zh-CN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CF5DF1E-8FFA-4511-97D8-3DF9AEB63D8E}"/>
              </a:ext>
            </a:extLst>
          </p:cNvPr>
          <p:cNvSpPr>
            <a:spLocks/>
          </p:cNvSpPr>
          <p:nvPr/>
        </p:nvSpPr>
        <p:spPr bwMode="auto">
          <a:xfrm>
            <a:off x="10408181" y="3004037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67BE1EB-F789-4CEC-B8D5-B21F62C86454}"/>
              </a:ext>
            </a:extLst>
          </p:cNvPr>
          <p:cNvSpPr>
            <a:spLocks/>
          </p:cNvSpPr>
          <p:nvPr/>
        </p:nvSpPr>
        <p:spPr bwMode="auto">
          <a:xfrm>
            <a:off x="10408181" y="3613637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7711F72-252C-4D77-B66F-C1E1D4C0BA25}"/>
              </a:ext>
            </a:extLst>
          </p:cNvPr>
          <p:cNvSpPr>
            <a:spLocks/>
          </p:cNvSpPr>
          <p:nvPr/>
        </p:nvSpPr>
        <p:spPr bwMode="auto">
          <a:xfrm>
            <a:off x="10408181" y="5426562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6DA203E-1888-4398-BAF6-17CE37F3A149}"/>
              </a:ext>
            </a:extLst>
          </p:cNvPr>
          <p:cNvSpPr>
            <a:spLocks/>
          </p:cNvSpPr>
          <p:nvPr/>
        </p:nvSpPr>
        <p:spPr bwMode="auto">
          <a:xfrm>
            <a:off x="10408181" y="1022837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0D991C0-A2DE-477B-B9FC-EAA348B31FC9}"/>
              </a:ext>
            </a:extLst>
          </p:cNvPr>
          <p:cNvSpPr>
            <a:spLocks/>
          </p:cNvSpPr>
          <p:nvPr/>
        </p:nvSpPr>
        <p:spPr bwMode="auto">
          <a:xfrm>
            <a:off x="10408181" y="3308837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896DBB46-F3EF-447B-9D1E-A605D48A3600}"/>
              </a:ext>
            </a:extLst>
          </p:cNvPr>
          <p:cNvSpPr>
            <a:spLocks/>
          </p:cNvSpPr>
          <p:nvPr/>
        </p:nvSpPr>
        <p:spPr bwMode="auto">
          <a:xfrm>
            <a:off x="10408181" y="2394437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6880C6F-3AD4-45B4-8A44-64EA93FA3141}"/>
              </a:ext>
            </a:extLst>
          </p:cNvPr>
          <p:cNvSpPr>
            <a:spLocks/>
          </p:cNvSpPr>
          <p:nvPr/>
        </p:nvSpPr>
        <p:spPr bwMode="auto">
          <a:xfrm>
            <a:off x="9323919" y="1853100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765771BF-D2B3-420C-BC47-6FA82FCD209E}"/>
              </a:ext>
            </a:extLst>
          </p:cNvPr>
          <p:cNvSpPr>
            <a:spLocks/>
          </p:cNvSpPr>
          <p:nvPr/>
        </p:nvSpPr>
        <p:spPr bwMode="auto">
          <a:xfrm>
            <a:off x="10071631" y="1022837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15CC53C5-0B87-4DF7-9385-C791AD730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5431" y="3459650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F8287AE-0934-4EC5-AB20-E3C06535A43A}"/>
              </a:ext>
            </a:extLst>
          </p:cNvPr>
          <p:cNvSpPr>
            <a:spLocks/>
          </p:cNvSpPr>
          <p:nvPr/>
        </p:nvSpPr>
        <p:spPr bwMode="auto">
          <a:xfrm>
            <a:off x="8434919" y="3280262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rbp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B84234F1-43EC-40A1-AFA3-D8A67DF53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5432" y="6093312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61D58CC-1A5E-40DF-A26D-48E9762026EE}"/>
              </a:ext>
            </a:extLst>
          </p:cNvPr>
          <p:cNvSpPr>
            <a:spLocks/>
          </p:cNvSpPr>
          <p:nvPr/>
        </p:nvSpPr>
        <p:spPr bwMode="auto">
          <a:xfrm>
            <a:off x="8553981" y="5912337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nsolas" panose="020B0609020204030204" pitchFamily="49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栈的结构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Stack Structure</a:t>
            </a:r>
          </a:p>
          <a:p>
            <a:r>
              <a:rPr lang="zh-CN" altLang="en-US" dirty="0"/>
              <a:t>过程调用规范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Calling Conventions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递归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Recursion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47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D07DB-F4C9-4D65-BF62-4CEF6E4E1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B0D7B2-0AFD-488D-802A-3412EDF341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Calling Conventions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A04DC4-EE09-454F-8746-0E6CFD429E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67698" y="338433"/>
            <a:ext cx="6272367" cy="5980386"/>
          </a:xfrm>
        </p:spPr>
        <p:txBody>
          <a:bodyPr tIns="72000" bIns="3600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/>
              <a:t>控制流转移  </a:t>
            </a:r>
            <a:r>
              <a:rPr lang="en-US" altLang="zh-CN" sz="1600" dirty="0"/>
              <a:t>Passing control flow</a:t>
            </a:r>
          </a:p>
          <a:p>
            <a:pPr lvl="1">
              <a:lnSpc>
                <a:spcPct val="110000"/>
              </a:lnSpc>
            </a:pPr>
            <a:r>
              <a:rPr lang="zh-CN" altLang="en-US" sz="1600" b="1" dirty="0"/>
              <a:t>跳转</a:t>
            </a:r>
            <a:r>
              <a:rPr lang="zh-CN" altLang="en-US" sz="1600" dirty="0"/>
              <a:t>至过程代码的开始位置（过程调用时）</a:t>
            </a:r>
            <a:endParaRPr lang="en-US" altLang="zh-CN" sz="1600" dirty="0"/>
          </a:p>
          <a:p>
            <a:pPr marL="687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To beginning of procedure code</a:t>
            </a:r>
          </a:p>
          <a:p>
            <a:pPr lvl="1">
              <a:lnSpc>
                <a:spcPct val="110000"/>
              </a:lnSpc>
            </a:pPr>
            <a:r>
              <a:rPr lang="zh-CN" altLang="en-US" sz="1600" b="1" dirty="0"/>
              <a:t>跳转</a:t>
            </a:r>
            <a:r>
              <a:rPr lang="zh-CN" altLang="en-US" sz="1600" dirty="0"/>
              <a:t>至返回点（过程返回时）</a:t>
            </a:r>
            <a:endParaRPr lang="en-US" altLang="zh-CN" sz="1600" dirty="0"/>
          </a:p>
          <a:p>
            <a:pPr marL="687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Back to return point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数据传递 </a:t>
            </a:r>
            <a:r>
              <a:rPr lang="en-US" altLang="zh-CN" sz="1600" dirty="0"/>
              <a:t>Passing data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过程的参数  </a:t>
            </a:r>
            <a:r>
              <a:rPr lang="en-US" altLang="zh-CN" sz="1600" dirty="0"/>
              <a:t>Procedure arguments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返回值  </a:t>
            </a:r>
            <a:r>
              <a:rPr lang="en-US" altLang="zh-CN" sz="1600" dirty="0"/>
              <a:t>Return value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存储管理</a:t>
            </a:r>
            <a:endParaRPr lang="en-US" altLang="zh-CN" sz="1600" dirty="0"/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Memory management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在过程执行时分配存储空间</a:t>
            </a:r>
            <a:endParaRPr lang="en-US" altLang="zh-CN" sz="1600" dirty="0"/>
          </a:p>
          <a:p>
            <a:pPr marL="687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Allocate during procedure execution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在过程返回时回收空间</a:t>
            </a:r>
            <a:endParaRPr lang="en-US" altLang="zh-CN" sz="1600" dirty="0"/>
          </a:p>
          <a:p>
            <a:pPr marL="687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Deallocate upon return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过程调用机制都是通过指令实现的（</a:t>
            </a:r>
            <a:r>
              <a:rPr lang="zh-CN" altLang="en-US" sz="1600" dirty="0">
                <a:solidFill>
                  <a:srgbClr val="FF0000"/>
                </a:solidFill>
              </a:rPr>
              <a:t>软件实现而非硬件实现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Mechanisms all implemented with machine instructions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x86-64</a:t>
            </a:r>
            <a:r>
              <a:rPr lang="zh-CN" altLang="en-US" sz="1600" dirty="0"/>
              <a:t>编译器在某个过程的具体实现时，只选择实现所必需的机制</a:t>
            </a:r>
            <a:endParaRPr lang="en-US" altLang="zh-CN" sz="1600" dirty="0"/>
          </a:p>
          <a:p>
            <a:pPr marL="230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x86-64 implementation of a procedure uses only those mechanisms required</a:t>
            </a:r>
            <a:endParaRPr lang="zh-CN" altLang="en-US" sz="1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E51C26-5DEF-424B-983D-D682B329B746}"/>
              </a:ext>
            </a:extLst>
          </p:cNvPr>
          <p:cNvSpPr>
            <a:spLocks/>
          </p:cNvSpPr>
          <p:nvPr/>
        </p:nvSpPr>
        <p:spPr bwMode="auto">
          <a:xfrm>
            <a:off x="2375646" y="1320099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6B79CD6-4C8B-40DB-9256-AFD4F5AA8363}"/>
              </a:ext>
            </a:extLst>
          </p:cNvPr>
          <p:cNvSpPr>
            <a:spLocks/>
          </p:cNvSpPr>
          <p:nvPr/>
        </p:nvSpPr>
        <p:spPr bwMode="auto">
          <a:xfrm>
            <a:off x="2375646" y="3910899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9" name="Group 20">
            <a:extLst>
              <a:ext uri="{FF2B5EF4-FFF2-40B4-BE49-F238E27FC236}">
                <a16:creationId xmlns:a16="http://schemas.microsoft.com/office/drawing/2014/main" id="{AA6A2376-CD21-4B95-81DF-A797569C2A1B}"/>
              </a:ext>
            </a:extLst>
          </p:cNvPr>
          <p:cNvGrpSpPr/>
          <p:nvPr/>
        </p:nvGrpSpPr>
        <p:grpSpPr>
          <a:xfrm>
            <a:off x="1918446" y="2386899"/>
            <a:ext cx="3352800" cy="3352800"/>
            <a:chOff x="5334000" y="2057400"/>
            <a:chExt cx="3352800" cy="33528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AD876A98-17D8-4D5C-ADB0-85D2AF7DA596}"/>
                </a:ext>
              </a:extLst>
            </p:cNvPr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6372C-E124-4CE5-A40C-B7BFF78DEAAA}"/>
                </a:ext>
              </a:extLst>
            </p:cNvPr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12" name="Group 21">
            <a:extLst>
              <a:ext uri="{FF2B5EF4-FFF2-40B4-BE49-F238E27FC236}">
                <a16:creationId xmlns:a16="http://schemas.microsoft.com/office/drawing/2014/main" id="{65FFDB9B-493A-4F31-948A-D486D22BE8A3}"/>
              </a:ext>
            </a:extLst>
          </p:cNvPr>
          <p:cNvGrpSpPr/>
          <p:nvPr/>
        </p:nvGrpSpPr>
        <p:grpSpPr>
          <a:xfrm>
            <a:off x="2832846" y="2463099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344AD0-83D4-4F07-BDB6-C55BB5F40CD1}"/>
                </a:ext>
              </a:extLst>
            </p:cNvPr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C083E5-C7EA-4A0F-A882-D580B7D69F8E}"/>
                </a:ext>
              </a:extLst>
            </p:cNvPr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Rectangle 19">
            <a:extLst>
              <a:ext uri="{FF2B5EF4-FFF2-40B4-BE49-F238E27FC236}">
                <a16:creationId xmlns:a16="http://schemas.microsoft.com/office/drawing/2014/main" id="{706D9858-9DAF-42EA-87DD-F49001EA8C6C}"/>
              </a:ext>
            </a:extLst>
          </p:cNvPr>
          <p:cNvSpPr/>
          <p:nvPr/>
        </p:nvSpPr>
        <p:spPr bwMode="auto">
          <a:xfrm>
            <a:off x="2604246" y="4731681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栈的结构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Stack Structure</a:t>
            </a:r>
          </a:p>
          <a:p>
            <a:r>
              <a:rPr lang="zh-CN" altLang="en-US" dirty="0"/>
              <a:t>过程调用规范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Calling Conventions</a:t>
            </a:r>
          </a:p>
          <a:p>
            <a:pPr lvl="1"/>
            <a:r>
              <a:rPr lang="zh-CN" altLang="en-US" sz="2500" dirty="0"/>
              <a:t>控制流转移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600" dirty="0"/>
              <a:t>           Passing Control Flow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500" dirty="0"/>
              <a:t>数据传递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600" dirty="0"/>
              <a:t>            Passing Data</a:t>
            </a: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sz="2500" dirty="0"/>
              <a:t>存储管理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600" dirty="0"/>
              <a:t>           Memory Management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递归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Recursion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48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26D6A-AD95-40FB-89C6-47A5B7D3F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过程调用规范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5478A-C5DD-4283-8869-1CDAE946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Passing Control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55310F-8C34-4B4F-87BF-D77EB9ABA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912" y="2067410"/>
            <a:ext cx="5341088" cy="417512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sz="2600" dirty="0"/>
              <a:t>使用栈支持过程的调用和返回</a:t>
            </a:r>
            <a:endParaRPr lang="en-US" altLang="zh-CN" sz="26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Use stack to support procedure call and return</a:t>
            </a:r>
          </a:p>
          <a:p>
            <a:pPr>
              <a:lnSpc>
                <a:spcPct val="125000"/>
              </a:lnSpc>
            </a:pPr>
            <a:r>
              <a:rPr lang="zh-CN" altLang="en-US" sz="2600" b="1" dirty="0">
                <a:solidFill>
                  <a:srgbClr val="980002"/>
                </a:solidFill>
              </a:rPr>
              <a:t>过程调用：</a:t>
            </a:r>
            <a:r>
              <a:rPr lang="en-US" altLang="zh-CN" sz="2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call</a:t>
            </a:r>
            <a:r>
              <a:rPr lang="en-US" altLang="zh-CN" sz="26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600" b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altLang="zh-CN" sz="2600" dirty="0">
              <a:solidFill>
                <a:srgbClr val="980002"/>
              </a:solidFill>
            </a:endParaRPr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980002"/>
                </a:solidFill>
              </a:rPr>
              <a:t>Procedure call:</a:t>
            </a:r>
            <a:endParaRPr lang="en-US" altLang="zh-CN" sz="26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552450" lvl="1">
              <a:lnSpc>
                <a:spcPct val="125000"/>
              </a:lnSpc>
            </a:pPr>
            <a:r>
              <a:rPr lang="zh-CN" altLang="en-US" sz="2300" dirty="0"/>
              <a:t>将返回地址</a:t>
            </a:r>
            <a:r>
              <a:rPr lang="zh-CN" altLang="en-US" sz="2300" dirty="0">
                <a:solidFill>
                  <a:srgbClr val="FF0000"/>
                </a:solidFill>
              </a:rPr>
              <a:t>压入栈</a:t>
            </a:r>
            <a:endParaRPr lang="en-US" altLang="zh-CN" sz="2300" dirty="0">
              <a:solidFill>
                <a:srgbClr val="FF0000"/>
              </a:solidFill>
            </a:endParaRPr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Push</a:t>
            </a:r>
            <a:r>
              <a:rPr lang="en-US" altLang="zh-CN" sz="2300" dirty="0"/>
              <a:t> return address on stack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2300" dirty="0">
                <a:solidFill>
                  <a:srgbClr val="FF0000"/>
                </a:solidFill>
              </a:rPr>
              <a:t>跳转</a:t>
            </a:r>
            <a:r>
              <a:rPr lang="zh-CN" altLang="en-US" sz="2300" dirty="0"/>
              <a:t>至 </a:t>
            </a:r>
            <a:r>
              <a:rPr lang="en-US" altLang="zh-CN" sz="2300" b="1" dirty="0"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label </a:t>
            </a:r>
            <a:r>
              <a:rPr lang="zh-CN" altLang="en-US" sz="2300" dirty="0">
                <a:sym typeface="Calibri Bold Italic" charset="0"/>
              </a:rPr>
              <a:t>标签</a:t>
            </a:r>
            <a:endParaRPr lang="en-US" altLang="zh-CN" sz="23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Jump</a:t>
            </a:r>
            <a:r>
              <a:rPr lang="en-US" altLang="zh-CN" sz="2300" dirty="0"/>
              <a:t> to </a:t>
            </a:r>
            <a:r>
              <a:rPr lang="en-US" altLang="zh-CN" sz="2300" dirty="0">
                <a:latin typeface="Consolas" panose="020B0609020204030204" pitchFamily="49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altLang="zh-CN" sz="2300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600" dirty="0"/>
              <a:t>返回地址</a:t>
            </a:r>
            <a:endParaRPr lang="en-US" altLang="zh-CN" sz="26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500" dirty="0"/>
              <a:t>Return address:</a:t>
            </a:r>
          </a:p>
          <a:p>
            <a:pPr marL="552450" lvl="1">
              <a:lnSpc>
                <a:spcPct val="125000"/>
              </a:lnSpc>
            </a:pPr>
            <a:r>
              <a:rPr lang="en-US" altLang="zh-CN" sz="2300" dirty="0"/>
              <a:t>call</a:t>
            </a:r>
            <a:r>
              <a:rPr lang="zh-CN" altLang="en-US" sz="2300" dirty="0"/>
              <a:t>指令后面指令所在的地址</a:t>
            </a:r>
            <a:endParaRPr lang="en-US" altLang="zh-CN" sz="23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dirty="0"/>
              <a:t>Address of the next instruction right after call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C0C9E-928D-4E5C-B668-4A17ED29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过程控制流</a:t>
            </a:r>
            <a:br>
              <a:rPr lang="en-US" altLang="zh-CN" dirty="0"/>
            </a:br>
            <a:r>
              <a:rPr lang="en-US" altLang="zh-CN" dirty="0"/>
              <a:t>Procedure Control Flow</a:t>
            </a:r>
            <a:endParaRPr lang="zh-CN" altLang="en-US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4918EFC1-4510-44DF-B39E-DC330AEB4C74}"/>
              </a:ext>
            </a:extLst>
          </p:cNvPr>
          <p:cNvSpPr txBox="1">
            <a:spLocks/>
          </p:cNvSpPr>
          <p:nvPr/>
        </p:nvSpPr>
        <p:spPr>
          <a:xfrm>
            <a:off x="6560288" y="2067409"/>
            <a:ext cx="4612341" cy="417512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980002"/>
                </a:solidFill>
              </a:rPr>
              <a:t>过程返回：</a:t>
            </a:r>
            <a:r>
              <a:rPr lang="en-US" altLang="zh-CN" sz="18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ret</a:t>
            </a:r>
            <a:endParaRPr lang="en-US" altLang="zh-CN" sz="1800" dirty="0">
              <a:solidFill>
                <a:srgbClr val="980002"/>
              </a:solidFill>
            </a:endParaRPr>
          </a:p>
          <a:p>
            <a:pPr marL="3420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980002"/>
                </a:solidFill>
              </a:rPr>
              <a:t>Procedure return:</a:t>
            </a:r>
            <a:r>
              <a:rPr lang="en-US" altLang="zh-CN" sz="1800" b="1" dirty="0"/>
              <a:t> </a:t>
            </a:r>
            <a:endParaRPr lang="en-US" altLang="zh-CN" sz="18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552450" lvl="1">
              <a:lnSpc>
                <a:spcPct val="125000"/>
              </a:lnSpc>
            </a:pPr>
            <a:r>
              <a:rPr lang="zh-CN" altLang="en-US" sz="1600" dirty="0"/>
              <a:t>从栈中</a:t>
            </a:r>
            <a:r>
              <a:rPr lang="zh-CN" altLang="en-US" sz="1600" dirty="0">
                <a:solidFill>
                  <a:srgbClr val="FF0000"/>
                </a:solidFill>
              </a:rPr>
              <a:t>弹出</a:t>
            </a:r>
            <a:r>
              <a:rPr lang="zh-CN" altLang="en-US" sz="1600" dirty="0"/>
              <a:t>返回地址</a:t>
            </a:r>
            <a:endParaRPr lang="en-US" altLang="zh-CN" sz="16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Pop address from stack</a:t>
            </a:r>
          </a:p>
          <a:p>
            <a:pPr marL="552450" lvl="1">
              <a:lnSpc>
                <a:spcPct val="125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跳转</a:t>
            </a:r>
            <a:r>
              <a:rPr lang="zh-CN" altLang="en-US" sz="1600" dirty="0"/>
              <a:t>至返回地址</a:t>
            </a:r>
            <a:endParaRPr lang="en-US" altLang="zh-CN" sz="1600" dirty="0"/>
          </a:p>
          <a:p>
            <a:pPr marL="5544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Jump to address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85858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EFE7884B-4433-4C46-A817-BA59EDB15F6E}" vid="{8E5BEACC-A70B-4D3F-8F77-2B4F9DDD05D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5261</TotalTime>
  <Words>5273</Words>
  <Application>Microsoft Office PowerPoint</Application>
  <PresentationFormat>宽屏</PresentationFormat>
  <Paragraphs>1639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Gill Sans</vt:lpstr>
      <vt:lpstr>Lucida Grande</vt:lpstr>
      <vt:lpstr>Monaco</vt:lpstr>
      <vt:lpstr>ヒラギノ角ゴ ProN W3</vt:lpstr>
      <vt:lpstr>等线</vt:lpstr>
      <vt:lpstr>等线 Light</vt:lpstr>
      <vt:lpstr>微软雅黑</vt:lpstr>
      <vt:lpstr>Arial</vt:lpstr>
      <vt:lpstr>Arial Narrow Bold</vt:lpstr>
      <vt:lpstr>Calibri</vt:lpstr>
      <vt:lpstr>Calibri Bold</vt:lpstr>
      <vt:lpstr>Calibri Bold Italic</vt:lpstr>
      <vt:lpstr>Consolas</vt:lpstr>
      <vt:lpstr>Courier New</vt:lpstr>
      <vt:lpstr>Courier New Bold</vt:lpstr>
      <vt:lpstr>Wingdings</vt:lpstr>
      <vt:lpstr>演示文稿1</vt:lpstr>
      <vt:lpstr>程序的机器级表示：过程</vt:lpstr>
      <vt:lpstr>PowerPoint 演示文稿</vt:lpstr>
      <vt:lpstr>x86-64的栈 x86-64 Stack</vt:lpstr>
      <vt:lpstr>x86-64的栈：入栈 x86-64 Stack: Push</vt:lpstr>
      <vt:lpstr>x86-64的栈：出栈 x86-64 Stack: Pop</vt:lpstr>
      <vt:lpstr>PowerPoint 演示文稿</vt:lpstr>
      <vt:lpstr>PowerPoint 演示文稿</vt:lpstr>
      <vt:lpstr>PowerPoint 演示文稿</vt:lpstr>
      <vt:lpstr>过程控制流 Procedure Control Flow</vt:lpstr>
      <vt:lpstr>举例：控制流转移 Passing Control Flow Examples</vt:lpstr>
      <vt:lpstr>举例：控制流转移 #1 Passing Control Flow Examples #1</vt:lpstr>
      <vt:lpstr>举例：控制流转移 #2 Passing Control Flow Examples #2</vt:lpstr>
      <vt:lpstr>举例：控制流转移 #3 Passing Control Flow Examples #3</vt:lpstr>
      <vt:lpstr>举例：控制流转移 #4 Passing Control Flow Examples #4</vt:lpstr>
      <vt:lpstr>PowerPoint 演示文稿</vt:lpstr>
      <vt:lpstr>过程数据流 Procedure Data Flow</vt:lpstr>
      <vt:lpstr>举例：过程数据流 Data Flow Example</vt:lpstr>
      <vt:lpstr>PowerPoint 演示文稿</vt:lpstr>
      <vt:lpstr>基于栈的程序设计语言 Stack-Based Languages</vt:lpstr>
      <vt:lpstr>举例：调用链 Call Chain Example</vt:lpstr>
      <vt:lpstr>栈帧 Stack Frames</vt:lpstr>
      <vt:lpstr>举例：调用链 Call Chain Example</vt:lpstr>
      <vt:lpstr>举例：调用链 Call Chain Example</vt:lpstr>
      <vt:lpstr>举例：调用链 Call Chain Example</vt:lpstr>
      <vt:lpstr>举例：调用链 Call Chain Example</vt:lpstr>
      <vt:lpstr>举例：调用链 Call Chain Example</vt:lpstr>
      <vt:lpstr>举例：调用链 Call Chain Example</vt:lpstr>
      <vt:lpstr>举例：调用链 Call Chain Example</vt:lpstr>
      <vt:lpstr>举例：调用链 Call Chain Example</vt:lpstr>
      <vt:lpstr>举例：调用链 Call Chain Example</vt:lpstr>
      <vt:lpstr>举例：调用链 Call Chain Example</vt:lpstr>
      <vt:lpstr>举例：调用链 Call Chain Example</vt:lpstr>
      <vt:lpstr>x86-64/Linux 栈帧 x86-64/Linux Stack Frame</vt:lpstr>
      <vt:lpstr>举例：incr 过程 Example: incr</vt:lpstr>
      <vt:lpstr>举例：调用 incr #1 Example: Calling incr #1</vt:lpstr>
      <vt:lpstr>举例：调用 incr #2 Example: Calling incr #2</vt:lpstr>
      <vt:lpstr>举例：调用 incr #3 Example: Calling incr #3</vt:lpstr>
      <vt:lpstr>举例：调用 incr #4 Example: Calling incr #4</vt:lpstr>
      <vt:lpstr>举例：调用 incr #5 Example: Calling incr #5</vt:lpstr>
      <vt:lpstr>寄存器使用惯例 Register Saving Conventions</vt:lpstr>
      <vt:lpstr>寄存器使用惯例 Register Saving Conventions</vt:lpstr>
      <vt:lpstr>x86-64 Linux 中寄存器的用途 #1 x86-64 Linux Register Usage #1</vt:lpstr>
      <vt:lpstr>x86-64 Linux 中寄存器的用途 #2 x86-64 Linux Register Usage #2</vt:lpstr>
      <vt:lpstr>举例：被调用者保护 #1 Callee-Saved Example #1</vt:lpstr>
      <vt:lpstr>举例：被调用者保护 #2 Callee-Saved Example #2</vt:lpstr>
      <vt:lpstr>PowerPoint 演示文稿</vt:lpstr>
      <vt:lpstr>递归函数 Recursive Function</vt:lpstr>
      <vt:lpstr>递归函数的出口 Recursive Function Terminal Case</vt:lpstr>
      <vt:lpstr>递归函数的寄存器保护 Recursive Function Register Save</vt:lpstr>
      <vt:lpstr>递归函数的调用前的准备 Recursive Function Call Setup</vt:lpstr>
      <vt:lpstr>递归函数的调用 Recursive Function Call</vt:lpstr>
      <vt:lpstr>递归函数的结果 Recursive Function Result</vt:lpstr>
      <vt:lpstr>递归函数的结束 Recursive Function Completion</vt:lpstr>
      <vt:lpstr>对递归函数的观察 Observations About Recursion</vt:lpstr>
      <vt:lpstr>X86-64 过程总结 x86-64 Procedure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Youmeng</dc:creator>
  <cp:lastModifiedBy>xuewei</cp:lastModifiedBy>
  <cp:revision>638</cp:revision>
  <dcterms:created xsi:type="dcterms:W3CDTF">2022-02-14T18:13:02Z</dcterms:created>
  <dcterms:modified xsi:type="dcterms:W3CDTF">2023-03-22T04:11:28Z</dcterms:modified>
</cp:coreProperties>
</file>