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8" r:id="rId2"/>
    <p:sldId id="28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9" autoAdjust="0"/>
  </p:normalViewPr>
  <p:slideViewPr>
    <p:cSldViewPr snapToGrid="0">
      <p:cViewPr varScale="1">
        <p:scale>
          <a:sx n="76" d="100"/>
          <a:sy n="76" d="100"/>
        </p:scale>
        <p:origin x="2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6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6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非理想定义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/>
              <a:t>Bits</a:t>
            </a:r>
            <a:r>
              <a:rPr lang="zh-CN" altLang="en-US"/>
              <a:t>重新</a:t>
            </a:r>
            <a:r>
              <a:rPr lang="zh-CN" altLang="en-US" dirty="0"/>
              <a:t>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程序的机器级表示：数据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65716" y="3285928"/>
            <a:ext cx="6960235" cy="2911671"/>
          </a:xfrm>
        </p:spPr>
        <p:txBody>
          <a:bodyPr tIns="72000" bIns="36000" numCol="1">
            <a:normAutofit fontScale="77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sz="2300" dirty="0"/>
              <a:t>“</a:t>
            </a:r>
            <a:r>
              <a:rPr lang="en-US" altLang="zh-CN" sz="2300" dirty="0" err="1"/>
              <a:t>zip_dig</a:t>
            </a:r>
            <a:r>
              <a:rPr lang="en-US" altLang="zh-CN" sz="2300" dirty="0"/>
              <a:t> </a:t>
            </a:r>
            <a:r>
              <a:rPr lang="en-US" altLang="zh-CN" sz="2300" dirty="0" err="1"/>
              <a:t>pgh</a:t>
            </a:r>
            <a:r>
              <a:rPr lang="en-US" altLang="zh-CN" sz="2300" dirty="0"/>
              <a:t>[4]” </a:t>
            </a:r>
            <a:r>
              <a:rPr lang="zh-CN" altLang="en-US" sz="2300" dirty="0"/>
              <a:t>等价于</a:t>
            </a:r>
            <a:r>
              <a:rPr lang="en-US" altLang="zh-CN" sz="2300" dirty="0"/>
              <a:t> “int </a:t>
            </a:r>
            <a:r>
              <a:rPr lang="en-US" altLang="zh-CN" sz="2300" dirty="0" err="1"/>
              <a:t>pgh</a:t>
            </a:r>
            <a:r>
              <a:rPr lang="en-US" altLang="zh-CN" sz="2300" dirty="0"/>
              <a:t>[4][5]” 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“</a:t>
            </a:r>
            <a:r>
              <a:rPr lang="en-US" altLang="zh-CN" sz="2300" dirty="0" err="1"/>
              <a:t>zip_dig</a:t>
            </a:r>
            <a:r>
              <a:rPr lang="en-US" altLang="zh-CN" sz="2300" dirty="0"/>
              <a:t> </a:t>
            </a:r>
            <a:r>
              <a:rPr lang="en-US" altLang="zh-CN" sz="2300" dirty="0" err="1"/>
              <a:t>pgh</a:t>
            </a:r>
            <a:r>
              <a:rPr lang="en-US" altLang="zh-CN" sz="2300" dirty="0"/>
              <a:t>[4]” equivalent to “int </a:t>
            </a:r>
            <a:r>
              <a:rPr lang="en-US" altLang="zh-CN" sz="2300" dirty="0" err="1"/>
              <a:t>pgh</a:t>
            </a:r>
            <a:r>
              <a:rPr lang="en-US" altLang="zh-CN" sz="2300" dirty="0"/>
              <a:t>[4][5]”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变量 </a:t>
            </a:r>
            <a:r>
              <a:rPr lang="en-US" altLang="zh-CN" sz="2000" dirty="0" err="1"/>
              <a:t>pgh</a:t>
            </a:r>
            <a:r>
              <a:rPr lang="zh-CN" altLang="en-US" sz="2000" dirty="0"/>
              <a:t>：包含</a:t>
            </a:r>
            <a:r>
              <a:rPr lang="en-US" altLang="zh-CN" sz="2000" dirty="0"/>
              <a:t>4</a:t>
            </a:r>
            <a:r>
              <a:rPr lang="zh-CN" altLang="en-US" sz="2000" dirty="0"/>
              <a:t>个元素的数组，连续分配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Variable </a:t>
            </a:r>
            <a:r>
              <a:rPr lang="en-US" altLang="zh-CN" sz="2000" dirty="0" err="1"/>
              <a:t>pgh</a:t>
            </a:r>
            <a:r>
              <a:rPr lang="en-US" altLang="zh-CN" sz="2000" dirty="0"/>
              <a:t>: array of 4 elements  allocated contiguously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其中每个元素是一个包含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dirty="0"/>
              <a:t>int</a:t>
            </a:r>
            <a:r>
              <a:rPr lang="zh-CN" altLang="en-US" sz="2000" dirty="0"/>
              <a:t>类型数据的数组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Each element is an array of 5 int’s  allocated contiguously 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/>
              <a:t>所有的元素都是按照“行优先” 排列</a:t>
            </a:r>
            <a:endParaRPr lang="en-US" altLang="zh-CN" sz="23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200" dirty="0"/>
              <a:t>“Row-Major” ordering of all elements guaranteed 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举例：嵌套数组</a:t>
            </a:r>
            <a:br>
              <a:rPr lang="en-US" altLang="zh-CN" dirty="0"/>
            </a:br>
            <a:r>
              <a:rPr lang="en-US" altLang="zh-CN" dirty="0"/>
              <a:t>Nested Array Example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301E76-6813-490C-9D04-682608DD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5716" y="1950308"/>
            <a:ext cx="6960235" cy="12428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BBD028-B303-4AE2-9702-FA768568E369}"/>
              </a:ext>
            </a:extLst>
          </p:cNvPr>
          <p:cNvSpPr txBox="1"/>
          <p:nvPr/>
        </p:nvSpPr>
        <p:spPr>
          <a:xfrm>
            <a:off x="765993" y="3066236"/>
            <a:ext cx="3432951" cy="1807400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PCOUNT 4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pgh</a:t>
            </a:r>
            <a:r>
              <a:rPr lang="en-US" altLang="zh-CN" dirty="0">
                <a:latin typeface="Consolas" panose="020B0609020204030204" pitchFamily="49" charset="0"/>
              </a:rPr>
              <a:t>[PCOUNT] =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{{1, 5, 2, 0, 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1, 3 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1, 7 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2, 1 }};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1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599" y="2013528"/>
            <a:ext cx="5200074" cy="3710556"/>
          </a:xfrm>
        </p:spPr>
        <p:txBody>
          <a:bodyPr tIns="72000" bIns="36000" numCol="1">
            <a:normAutofit fontScale="925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/>
              <a:t>行向量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Row Vectors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</a:t>
            </a:r>
            <a:r>
              <a:rPr lang="zh-CN" altLang="en-US" sz="2000" dirty="0"/>
              <a:t>是一个包含</a:t>
            </a:r>
            <a:r>
              <a:rPr lang="en-US" altLang="zh-CN" sz="2000" dirty="0">
                <a:latin typeface="Consolas" panose="020B0609020204030204" pitchFamily="49" charset="0"/>
              </a:rPr>
              <a:t>C</a:t>
            </a:r>
            <a:r>
              <a:rPr lang="zh-CN" altLang="en-US" sz="2000" dirty="0"/>
              <a:t>个元素的数组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</a:t>
            </a:r>
            <a:r>
              <a:rPr lang="en-US" altLang="zh-CN" sz="2000" dirty="0"/>
              <a:t> is array of </a:t>
            </a:r>
            <a:r>
              <a:rPr lang="en-US" altLang="zh-CN" sz="2000" dirty="0">
                <a:latin typeface="Consolas" panose="020B0609020204030204" pitchFamily="49" charset="0"/>
              </a:rPr>
              <a:t>C</a:t>
            </a:r>
            <a:r>
              <a:rPr lang="en-US" altLang="zh-CN" sz="2000" dirty="0"/>
              <a:t> elements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元素类型为</a:t>
            </a:r>
            <a:r>
              <a:rPr lang="en-US" altLang="zh-CN" sz="2000" dirty="0"/>
              <a:t>T</a:t>
            </a:r>
            <a:r>
              <a:rPr lang="zh-CN" altLang="en-US" sz="2000" dirty="0"/>
              <a:t>，需要</a:t>
            </a:r>
            <a:r>
              <a:rPr lang="en-US" altLang="zh-CN" sz="2000" dirty="0"/>
              <a:t>K</a:t>
            </a:r>
            <a:r>
              <a:rPr lang="zh-CN" altLang="en-US" sz="2000" dirty="0"/>
              <a:t>个字节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Each element of type T requires K bytes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起始地址为 </a:t>
            </a:r>
            <a:r>
              <a:rPr lang="en-US" altLang="zh-CN" sz="2000" dirty="0">
                <a:latin typeface="Consolas" panose="020B0609020204030204" pitchFamily="49" charset="0"/>
              </a:rPr>
              <a:t>A +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*(C*K) 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/>
              <a:t>Starting address A + </a:t>
            </a:r>
            <a:r>
              <a:rPr lang="en-US" altLang="zh-CN" sz="2100" dirty="0" err="1"/>
              <a:t>i</a:t>
            </a:r>
            <a:r>
              <a:rPr lang="en-US" altLang="zh-CN" sz="2100" dirty="0"/>
              <a:t>*(C*K)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访问嵌套数组的行</a:t>
            </a:r>
            <a:br>
              <a:rPr lang="en-US" altLang="zh-CN" dirty="0"/>
            </a:br>
            <a:r>
              <a:rPr lang="en-US" altLang="zh-CN" dirty="0"/>
              <a:t>Nested Array Row Access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7C4086-49E7-4A3E-8902-BF9EFDB8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7499" y="2718464"/>
            <a:ext cx="6752902" cy="23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3611" y="2972850"/>
            <a:ext cx="6250328" cy="3351597"/>
          </a:xfrm>
        </p:spPr>
        <p:txBody>
          <a:bodyPr tIns="72000" bIns="36000" numCol="1">
            <a:normAutofit fontScale="62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/>
              <a:t>行向量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Row Vectors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[index]</a:t>
            </a:r>
            <a:r>
              <a:rPr lang="zh-CN" altLang="en-US" sz="2000" dirty="0">
                <a:latin typeface="Consolas" panose="020B0609020204030204" pitchFamily="49" charset="0"/>
              </a:rPr>
              <a:t>是一个包含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型数据的数组</a:t>
            </a:r>
            <a:endParaRPr lang="en-US" altLang="zh-CN" sz="2000" dirty="0">
              <a:latin typeface="+mn-ea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[index]</a:t>
            </a:r>
            <a:r>
              <a:rPr lang="en-US" altLang="zh-CN" sz="2000" dirty="0"/>
              <a:t> is array of 5 int’s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起始地址：</a:t>
            </a: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 + (20*index)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Starting address: </a:t>
            </a: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 + (20*index)</a:t>
            </a:r>
            <a:r>
              <a:rPr lang="en-US" altLang="zh-CN" sz="2000" dirty="0"/>
              <a:t> 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200" dirty="0"/>
              <a:t>汇编指令</a:t>
            </a:r>
            <a:endParaRPr lang="en-US" altLang="zh-CN" sz="22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Machine Code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计算并返回行向量的地址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Computes and returns address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>
                <a:latin typeface="Consolas" panose="020B0609020204030204" pitchFamily="49" charset="0"/>
              </a:rPr>
              <a:t>进行如下计算：</a:t>
            </a: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 + 4*(index + 4*index)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/>
              <a:t>Compute as  </a:t>
            </a:r>
            <a:r>
              <a:rPr lang="en-US" altLang="zh-CN" sz="2100" dirty="0" err="1">
                <a:latin typeface="Consolas" panose="020B0609020204030204" pitchFamily="49" charset="0"/>
              </a:rPr>
              <a:t>pgh</a:t>
            </a:r>
            <a:r>
              <a:rPr lang="en-US" altLang="zh-CN" sz="2100" dirty="0">
                <a:latin typeface="Consolas" panose="020B0609020204030204" pitchFamily="49" charset="0"/>
              </a:rPr>
              <a:t> + 4*(index + 4*index)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代码：访问嵌套数组的行</a:t>
            </a:r>
            <a:br>
              <a:rPr lang="en-US" altLang="zh-CN" dirty="0"/>
            </a:br>
            <a:r>
              <a:rPr lang="en-US" altLang="zh-CN" dirty="0"/>
              <a:t>Nested Array Row Access Code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DEECC-BBAA-4A9B-8DB6-83B01F750E35}"/>
              </a:ext>
            </a:extLst>
          </p:cNvPr>
          <p:cNvSpPr txBox="1"/>
          <p:nvPr/>
        </p:nvSpPr>
        <p:spPr>
          <a:xfrm>
            <a:off x="420029" y="3372757"/>
            <a:ext cx="3797956" cy="1807400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PCOUNT 4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pgh</a:t>
            </a:r>
            <a:r>
              <a:rPr lang="en-US" altLang="zh-CN" dirty="0">
                <a:latin typeface="Consolas" panose="020B0609020204030204" pitchFamily="49" charset="0"/>
              </a:rPr>
              <a:t>[PCOUNT] =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{{1, 5, 2, 0, 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1, 3 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1, 7 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{1, 5, 2, 2, 1 }};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3F612A-06FB-4EA8-9E26-DC0CD41420DA}"/>
              </a:ext>
            </a:extLst>
          </p:cNvPr>
          <p:cNvSpPr txBox="1"/>
          <p:nvPr/>
        </p:nvSpPr>
        <p:spPr>
          <a:xfrm>
            <a:off x="420029" y="1871914"/>
            <a:ext cx="3797956" cy="1253402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get_pgh_zip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</a:t>
            </a:r>
            <a:r>
              <a:rPr lang="en-US" altLang="zh-CN" dirty="0" err="1">
                <a:latin typeface="Consolas" panose="020B0609020204030204" pitchFamily="49" charset="0"/>
              </a:rPr>
              <a:t>pgh</a:t>
            </a:r>
            <a:r>
              <a:rPr lang="en-US" altLang="zh-CN" dirty="0">
                <a:latin typeface="Consolas" panose="020B0609020204030204" pitchFamily="49" charset="0"/>
              </a:rPr>
              <a:t>[index];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6ADF58-06A4-45B9-B9E9-AD8DAF034254}"/>
              </a:ext>
            </a:extLst>
          </p:cNvPr>
          <p:cNvSpPr txBox="1"/>
          <p:nvPr/>
        </p:nvSpPr>
        <p:spPr>
          <a:xfrm>
            <a:off x="4483610" y="1885159"/>
            <a:ext cx="6250328" cy="976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/>
              <a:t># %</a:t>
            </a:r>
            <a:r>
              <a:rPr lang="en-US" altLang="zh-CN" b="0" dirty="0" err="1"/>
              <a:t>rdi</a:t>
            </a:r>
            <a:r>
              <a:rPr lang="en-US" altLang="zh-CN" b="0" dirty="0"/>
              <a:t> = index</a:t>
            </a:r>
          </a:p>
          <a:p>
            <a:r>
              <a:rPr lang="en-US" altLang="zh-CN" b="0" dirty="0" err="1"/>
              <a:t>leaq</a:t>
            </a:r>
            <a:r>
              <a:rPr lang="en-US" altLang="zh-CN" b="0" dirty="0"/>
              <a:t> (%</a:t>
            </a:r>
            <a:r>
              <a:rPr lang="en-US" altLang="zh-CN" b="0" dirty="0" err="1"/>
              <a:t>rdi</a:t>
            </a:r>
            <a:r>
              <a:rPr lang="en-US" altLang="zh-CN" b="0" dirty="0"/>
              <a:t>, %</a:t>
            </a:r>
            <a:r>
              <a:rPr lang="en-US" altLang="zh-CN" b="0" dirty="0" err="1"/>
              <a:t>rdi</a:t>
            </a:r>
            <a:r>
              <a:rPr lang="en-US" altLang="zh-CN" b="0" dirty="0"/>
              <a:t>, 4), %</a:t>
            </a:r>
            <a:r>
              <a:rPr lang="en-US" altLang="zh-CN" b="0" dirty="0" err="1"/>
              <a:t>rax</a:t>
            </a:r>
            <a:r>
              <a:rPr lang="en-US" altLang="zh-CN" b="0" dirty="0"/>
              <a:t> 	# 5 * index</a:t>
            </a:r>
          </a:p>
          <a:p>
            <a:r>
              <a:rPr lang="en-US" altLang="zh-CN" b="0" dirty="0" err="1"/>
              <a:t>leaq</a:t>
            </a:r>
            <a:r>
              <a:rPr lang="en-US" altLang="zh-CN" b="0" dirty="0"/>
              <a:t> </a:t>
            </a:r>
            <a:r>
              <a:rPr lang="en-US" altLang="zh-CN" b="0" dirty="0" err="1"/>
              <a:t>pgh</a:t>
            </a:r>
            <a:r>
              <a:rPr lang="en-US" altLang="zh-CN" b="0" dirty="0"/>
              <a:t>(, %</a:t>
            </a:r>
            <a:r>
              <a:rPr lang="en-US" altLang="zh-CN" b="0" dirty="0" err="1"/>
              <a:t>rax</a:t>
            </a:r>
            <a:r>
              <a:rPr lang="en-US" altLang="zh-CN" b="0" dirty="0"/>
              <a:t>, 4), %</a:t>
            </a:r>
            <a:r>
              <a:rPr lang="en-US" altLang="zh-CN" b="0" dirty="0" err="1"/>
              <a:t>rax</a:t>
            </a:r>
            <a:r>
              <a:rPr lang="en-US" altLang="zh-CN" b="0" dirty="0"/>
              <a:t> 	# </a:t>
            </a:r>
            <a:r>
              <a:rPr lang="en-US" altLang="zh-CN" b="0" dirty="0" err="1"/>
              <a:t>pgh</a:t>
            </a:r>
            <a:r>
              <a:rPr lang="en-US" altLang="zh-CN" b="0" dirty="0"/>
              <a:t> + (20*index)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332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8143" y="1856334"/>
            <a:ext cx="6609727" cy="2235836"/>
          </a:xfrm>
        </p:spPr>
        <p:txBody>
          <a:bodyPr tIns="72000" bIns="36000" numCol="1"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>
                <a:latin typeface="Consolas" panose="020B0609020204030204" pitchFamily="49" charset="0"/>
              </a:rPr>
              <a:t>数组元素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Array Elements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>
                <a:latin typeface="Consolas" panose="020B0609020204030204" pitchFamily="49" charset="0"/>
              </a:rPr>
              <a:t>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</a:t>
            </a:r>
            <a:r>
              <a:rPr lang="zh-CN" altLang="en-US" sz="2000" dirty="0">
                <a:latin typeface="Consolas" panose="020B0609020204030204" pitchFamily="49" charset="0"/>
              </a:rPr>
              <a:t>数据类型为 </a:t>
            </a:r>
            <a:r>
              <a:rPr lang="en-US" altLang="zh-CN" sz="2000" dirty="0">
                <a:latin typeface="Consolas" panose="020B0609020204030204" pitchFamily="49" charset="0"/>
              </a:rPr>
              <a:t>T </a:t>
            </a:r>
            <a:r>
              <a:rPr lang="zh-CN" altLang="en-US" sz="2000" dirty="0">
                <a:latin typeface="Consolas" panose="020B0609020204030204" pitchFamily="49" charset="0"/>
              </a:rPr>
              <a:t>的数组元素，需要 </a:t>
            </a:r>
            <a:r>
              <a:rPr lang="en-US" altLang="zh-CN" sz="2000" dirty="0">
                <a:latin typeface="Consolas" panose="020B0609020204030204" pitchFamily="49" charset="0"/>
              </a:rPr>
              <a:t>K </a:t>
            </a:r>
            <a:r>
              <a:rPr lang="zh-CN" altLang="en-US" sz="2000" dirty="0">
                <a:latin typeface="Consolas" panose="020B0609020204030204" pitchFamily="49" charset="0"/>
              </a:rPr>
              <a:t>个字节</a:t>
            </a:r>
            <a:endParaRPr lang="en-US" altLang="zh-CN" sz="2000" dirty="0">
              <a:latin typeface="+mn-ea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is element of type T which requires K bytes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地址：</a:t>
            </a:r>
            <a:r>
              <a:rPr lang="pl-PL" altLang="zh-CN" sz="2000" dirty="0">
                <a:latin typeface="Consolas" panose="020B0609020204030204" pitchFamily="49" charset="0"/>
              </a:rPr>
              <a:t>A + i*(C*K) + j*K = A + (i*C + j)*K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Address: </a:t>
            </a:r>
            <a:r>
              <a:rPr lang="en-US" altLang="zh-CN" sz="2000" dirty="0">
                <a:latin typeface="Consolas" panose="020B0609020204030204" pitchFamily="49" charset="0"/>
              </a:rPr>
              <a:t>A +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*(C*K) + j*K = A + 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*C + j)*K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嵌套数组元素的访问</a:t>
            </a:r>
            <a:br>
              <a:rPr lang="en-US" altLang="zh-CN" dirty="0"/>
            </a:br>
            <a:r>
              <a:rPr lang="en-US" altLang="zh-CN" dirty="0"/>
              <a:t>Nested Array Element Access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95EB04-6A04-49D3-B370-DB257951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8454" y="4092170"/>
            <a:ext cx="6309104" cy="2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代码：嵌套数组元素的访问</a:t>
            </a:r>
            <a:br>
              <a:rPr lang="en-US" altLang="zh-CN" dirty="0"/>
            </a:br>
            <a:r>
              <a:rPr lang="en-US" altLang="zh-CN" dirty="0"/>
              <a:t>Nested Array Element Access Code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338597-6CFE-4B59-B0C5-9D243E2A3790}"/>
              </a:ext>
            </a:extLst>
          </p:cNvPr>
          <p:cNvSpPr txBox="1"/>
          <p:nvPr/>
        </p:nvSpPr>
        <p:spPr>
          <a:xfrm>
            <a:off x="233446" y="2064823"/>
            <a:ext cx="5047682" cy="1389016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get_pgh_digit</a:t>
            </a:r>
            <a:r>
              <a:rPr lang="en-US" altLang="zh-CN" dirty="0">
                <a:latin typeface="Consolas" panose="020B0609020204030204" pitchFamily="49" charset="0"/>
              </a:rPr>
              <a:t> (int index, int dig)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</a:rPr>
              <a:t>pgh</a:t>
            </a:r>
            <a:r>
              <a:rPr lang="en-US" altLang="zh-CN" dirty="0">
                <a:latin typeface="Consolas" panose="020B0609020204030204" pitchFamily="49" charset="0"/>
              </a:rPr>
              <a:t>[index][dig];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6DEB7-3C62-4F4B-AE06-51E7C5AE0967}"/>
              </a:ext>
            </a:extLst>
          </p:cNvPr>
          <p:cNvSpPr txBox="1"/>
          <p:nvPr/>
        </p:nvSpPr>
        <p:spPr>
          <a:xfrm>
            <a:off x="5439098" y="2064823"/>
            <a:ext cx="6519456" cy="1073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altLang="zh-CN" b="0" dirty="0"/>
              <a:t> </a:t>
            </a:r>
            <a:r>
              <a:rPr lang="en-US" altLang="zh-CN" b="0" dirty="0" err="1"/>
              <a:t>leaq</a:t>
            </a:r>
            <a:r>
              <a:rPr lang="en-US" altLang="zh-CN" b="0" dirty="0"/>
              <a:t> (%rdi,%rdi,4), %rax # 5*index</a:t>
            </a:r>
          </a:p>
          <a:p>
            <a:pPr>
              <a:lnSpc>
                <a:spcPct val="114000"/>
              </a:lnSpc>
            </a:pPr>
            <a:r>
              <a:rPr lang="en-US" altLang="zh-CN" b="0" dirty="0"/>
              <a:t> </a:t>
            </a:r>
            <a:r>
              <a:rPr lang="en-US" altLang="zh-CN" b="0" dirty="0" err="1"/>
              <a:t>addl</a:t>
            </a:r>
            <a:r>
              <a:rPr lang="en-US" altLang="zh-CN" b="0" dirty="0"/>
              <a:t> %rax, %</a:t>
            </a:r>
            <a:r>
              <a:rPr lang="en-US" altLang="zh-CN" b="0" dirty="0" err="1"/>
              <a:t>rsi</a:t>
            </a:r>
            <a:r>
              <a:rPr lang="en-US" altLang="zh-CN" b="0" dirty="0"/>
              <a:t>          # 5*index + dig</a:t>
            </a:r>
          </a:p>
          <a:p>
            <a:pPr>
              <a:lnSpc>
                <a:spcPct val="114000"/>
              </a:lnSpc>
            </a:pPr>
            <a:r>
              <a:rPr lang="en-US" altLang="zh-CN" b="0" dirty="0"/>
              <a:t> </a:t>
            </a:r>
            <a:r>
              <a:rPr lang="en-US" altLang="zh-CN" b="0" dirty="0" err="1"/>
              <a:t>movl</a:t>
            </a:r>
            <a:r>
              <a:rPr lang="en-US" altLang="zh-CN" b="0" dirty="0"/>
              <a:t> </a:t>
            </a:r>
            <a:r>
              <a:rPr lang="en-US" altLang="zh-CN" b="0" dirty="0" err="1"/>
              <a:t>pgh</a:t>
            </a:r>
            <a:r>
              <a:rPr lang="en-US" altLang="zh-CN" b="0" dirty="0"/>
              <a:t>(,%rsi,4), %</a:t>
            </a:r>
            <a:r>
              <a:rPr lang="en-US" altLang="zh-CN" b="0" dirty="0" err="1"/>
              <a:t>eax</a:t>
            </a:r>
            <a:r>
              <a:rPr lang="en-US" altLang="zh-CN" b="0" dirty="0"/>
              <a:t>  # M[pgh+4*(5*</a:t>
            </a:r>
            <a:r>
              <a:rPr lang="en-US" altLang="zh-CN" b="0" dirty="0" err="1"/>
              <a:t>index+dig</a:t>
            </a:r>
            <a:r>
              <a:rPr lang="en-US" altLang="zh-CN" b="0" dirty="0"/>
              <a:t>)]</a:t>
            </a:r>
            <a:endParaRPr lang="zh-CN" altLang="en-US" b="0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5443072" y="3314595"/>
            <a:ext cx="6519456" cy="307696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 fontScale="70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>
                <a:latin typeface="Consolas" panose="020B0609020204030204" pitchFamily="49" charset="0"/>
              </a:rPr>
              <a:t>数组元素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Array Elements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[index][dig] </a:t>
            </a:r>
            <a:r>
              <a:rPr lang="zh-CN" altLang="en-US" sz="2000" dirty="0">
                <a:latin typeface="Consolas" panose="020B0609020204030204" pitchFamily="49" charset="0"/>
              </a:rPr>
              <a:t>是 </a:t>
            </a: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zh-CN" altLang="en-US" sz="2000" dirty="0">
                <a:latin typeface="Consolas" panose="020B0609020204030204" pitchFamily="49" charset="0"/>
              </a:rPr>
              <a:t>类型</a:t>
            </a:r>
            <a:endParaRPr lang="en-US" altLang="zh-CN" sz="2000" dirty="0">
              <a:latin typeface="+mn-ea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 err="1">
                <a:latin typeface="Consolas" panose="020B0609020204030204" pitchFamily="49" charset="0"/>
              </a:rPr>
              <a:t>pgh</a:t>
            </a:r>
            <a:r>
              <a:rPr lang="en-US" altLang="zh-CN" sz="2000" dirty="0">
                <a:latin typeface="Consolas" panose="020B0609020204030204" pitchFamily="49" charset="0"/>
              </a:rPr>
              <a:t>[index][dig] </a:t>
            </a:r>
            <a:r>
              <a:rPr lang="en-US" altLang="zh-CN" sz="2000" dirty="0"/>
              <a:t>is </a:t>
            </a:r>
            <a:r>
              <a:rPr lang="en-US" altLang="zh-CN" sz="2000" dirty="0">
                <a:latin typeface="Consolas" panose="020B0609020204030204" pitchFamily="49" charset="0"/>
              </a:rPr>
              <a:t>int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地址：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pgh</a:t>
            </a:r>
            <a:r>
              <a:rPr lang="en-US" altLang="zh-CN" sz="2000" b="1" dirty="0">
                <a:latin typeface="Consolas" panose="020B0609020204030204" pitchFamily="49" charset="0"/>
              </a:rPr>
              <a:t> + 20*index + 4*dig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pgh</a:t>
            </a:r>
            <a:r>
              <a:rPr lang="en-US" altLang="zh-CN" sz="2000" b="1" dirty="0">
                <a:latin typeface="Consolas" panose="020B0609020204030204" pitchFamily="49" charset="0"/>
              </a:rPr>
              <a:t> + 4*(5*index + dig)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Address: </a:t>
            </a:r>
            <a:r>
              <a:rPr lang="en-US" altLang="zh-CN" sz="2000" b="1" dirty="0" err="1">
                <a:latin typeface="Consolas" panose="020B0609020204030204" pitchFamily="49" charset="0"/>
              </a:rPr>
              <a:t>pgh</a:t>
            </a:r>
            <a:r>
              <a:rPr lang="en-US" altLang="zh-CN" sz="2000" b="1" dirty="0">
                <a:latin typeface="Consolas" panose="020B0609020204030204" pitchFamily="49" charset="0"/>
              </a:rPr>
              <a:t> + 20*index + 4*dig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pgh</a:t>
            </a:r>
            <a:r>
              <a:rPr lang="en-US" altLang="zh-CN" sz="2000" b="1" dirty="0">
                <a:latin typeface="Consolas" panose="020B0609020204030204" pitchFamily="49" charset="0"/>
              </a:rPr>
              <a:t> + 4*(5*index + dig)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200" dirty="0"/>
              <a:t>汇编指令</a:t>
            </a:r>
            <a:endParaRPr lang="en-US" altLang="zh-CN" sz="22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Machine Code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>
                <a:latin typeface="Consolas" panose="020B0609020204030204" pitchFamily="49" charset="0"/>
              </a:rPr>
              <a:t>地址计算方法如下：  </a:t>
            </a:r>
            <a:r>
              <a:rPr lang="en-US" altLang="zh-CN" sz="2000" b="1" dirty="0" err="1">
                <a:latin typeface="Consolas" panose="020B0609020204030204" pitchFamily="49" charset="0"/>
              </a:rPr>
              <a:t>pgh</a:t>
            </a:r>
            <a:r>
              <a:rPr lang="en-US" altLang="zh-CN" sz="2000" b="1" dirty="0">
                <a:latin typeface="Consolas" panose="020B0609020204030204" pitchFamily="49" charset="0"/>
              </a:rPr>
              <a:t> + 4*((index+4*index)+dig)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/>
              <a:t>Compute address as  </a:t>
            </a:r>
            <a:r>
              <a:rPr lang="en-US" altLang="zh-CN" sz="2100" dirty="0" err="1">
                <a:latin typeface="Consolas" panose="020B0609020204030204" pitchFamily="49" charset="0"/>
              </a:rPr>
              <a:t>pgh</a:t>
            </a:r>
            <a:r>
              <a:rPr lang="en-US" altLang="zh-CN" sz="2100" dirty="0">
                <a:latin typeface="Consolas" panose="020B0609020204030204" pitchFamily="49" charset="0"/>
              </a:rPr>
              <a:t> + 4*((index+4*index)+dig)</a:t>
            </a:r>
          </a:p>
        </p:txBody>
      </p:sp>
    </p:spTree>
    <p:extLst>
      <p:ext uri="{BB962C8B-B14F-4D97-AF65-F5344CB8AC3E}">
        <p14:creationId xmlns:p14="http://schemas.microsoft.com/office/powerpoint/2010/main" val="301857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Arrays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一维</a:t>
            </a:r>
            <a:endParaRPr lang="en-US" altLang="zh-CN" sz="2600" dirty="0"/>
          </a:p>
          <a:p>
            <a:pPr marL="361800" lvl="1" indent="0">
              <a:buNone/>
            </a:pPr>
            <a:r>
              <a:rPr lang="it-IT" altLang="zh-CN" sz="2500" dirty="0"/>
              <a:t>     One dimensional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多维（嵌套）</a:t>
            </a:r>
            <a:endParaRPr lang="en-US" altLang="zh-CN" sz="2600" dirty="0"/>
          </a:p>
          <a:p>
            <a:pPr marL="361800" lvl="1" indent="0">
              <a:buNone/>
            </a:pPr>
            <a:r>
              <a:rPr lang="it-IT" altLang="zh-CN" sz="2500" dirty="0"/>
              <a:t>      Multi-dimensional(nested)</a:t>
            </a:r>
          </a:p>
          <a:p>
            <a:pPr lvl="1"/>
            <a:r>
              <a:rPr lang="zh-CN" altLang="en-US" dirty="0"/>
              <a:t>多层</a:t>
            </a:r>
            <a:endParaRPr lang="en-US" altLang="zh-CN" dirty="0"/>
          </a:p>
          <a:p>
            <a:pPr marL="361800" lvl="1" indent="0">
              <a:buNone/>
            </a:pPr>
            <a:r>
              <a:rPr lang="it-IT" altLang="zh-CN" sz="2500" dirty="0"/>
              <a:t>      Multi-level</a:t>
            </a:r>
            <a:endParaRPr lang="en-US" altLang="zh-CN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Structures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联合体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Union</a:t>
            </a:r>
          </a:p>
        </p:txBody>
      </p:sp>
    </p:spTree>
    <p:extLst>
      <p:ext uri="{BB962C8B-B14F-4D97-AF65-F5344CB8AC3E}">
        <p14:creationId xmlns:p14="http://schemas.microsoft.com/office/powerpoint/2010/main" val="106379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举例：多层数组</a:t>
            </a:r>
            <a:br>
              <a:rPr lang="en-US" altLang="zh-CN" dirty="0"/>
            </a:br>
            <a:r>
              <a:rPr lang="en-US" altLang="zh-CN" dirty="0"/>
              <a:t>Multi-Level Array Example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5439098" y="1926073"/>
            <a:ext cx="6519456" cy="224425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 fontScale="775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>
                <a:latin typeface="Consolas" panose="020B0609020204030204" pitchFamily="49" charset="0"/>
              </a:rPr>
              <a:t>变量 </a:t>
            </a:r>
            <a:r>
              <a:rPr lang="en-US" altLang="zh-CN" sz="2300" dirty="0">
                <a:latin typeface="Consolas" panose="020B0609020204030204" pitchFamily="49" charset="0"/>
              </a:rPr>
              <a:t>univ </a:t>
            </a:r>
            <a:r>
              <a:rPr lang="zh-CN" altLang="en-US" sz="2300" dirty="0">
                <a:latin typeface="Consolas" panose="020B0609020204030204" pitchFamily="49" charset="0"/>
              </a:rPr>
              <a:t>表示一个包含</a:t>
            </a:r>
            <a:r>
              <a:rPr lang="en-US" altLang="zh-CN" sz="2300" dirty="0">
                <a:latin typeface="Consolas" panose="020B0609020204030204" pitchFamily="49" charset="0"/>
              </a:rPr>
              <a:t>3</a:t>
            </a:r>
            <a:r>
              <a:rPr lang="zh-CN" altLang="en-US" sz="2300" dirty="0">
                <a:latin typeface="Consolas" panose="020B0609020204030204" pitchFamily="49" charset="0"/>
              </a:rPr>
              <a:t>个元素的数组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Variable univ denotes array of 3 elements 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200" dirty="0">
                <a:latin typeface="Consolas" panose="020B0609020204030204" pitchFamily="49" charset="0"/>
              </a:rPr>
              <a:t>每个元素是一个指针：</a:t>
            </a:r>
            <a:r>
              <a:rPr lang="en-US" altLang="zh-CN" sz="2200" dirty="0">
                <a:latin typeface="Consolas" panose="020B0609020204030204" pitchFamily="49" charset="0"/>
              </a:rPr>
              <a:t>8</a:t>
            </a:r>
            <a:r>
              <a:rPr lang="zh-CN" altLang="en-US" sz="2200" dirty="0">
                <a:latin typeface="Consolas" panose="020B0609020204030204" pitchFamily="49" charset="0"/>
              </a:rPr>
              <a:t>字节</a:t>
            </a:r>
            <a:endParaRPr lang="en-US" altLang="zh-CN" sz="2200" dirty="0">
              <a:latin typeface="+mn-ea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200" dirty="0">
                <a:latin typeface="+mn-ea"/>
              </a:rPr>
              <a:t>Each element is a pointer: 8 bytes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200" dirty="0"/>
              <a:t>每个指针指向一个</a:t>
            </a:r>
            <a:r>
              <a:rPr lang="en-US" altLang="zh-CN" sz="2200" dirty="0"/>
              <a:t>int</a:t>
            </a:r>
            <a:r>
              <a:rPr lang="zh-CN" altLang="en-US" sz="2200" dirty="0"/>
              <a:t>型数组</a:t>
            </a:r>
            <a:endParaRPr lang="en-US" altLang="zh-CN" sz="22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Each pointer points to array of int’s</a:t>
            </a:r>
            <a:endParaRPr lang="en-US" altLang="zh-CN" sz="21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30831C-A600-4DA3-8256-9F45262C3659}"/>
              </a:ext>
            </a:extLst>
          </p:cNvPr>
          <p:cNvSpPr txBox="1"/>
          <p:nvPr/>
        </p:nvSpPr>
        <p:spPr>
          <a:xfrm>
            <a:off x="495107" y="3149776"/>
            <a:ext cx="4695158" cy="757643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#define UCOUNT 3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univ</a:t>
            </a:r>
            <a:r>
              <a:rPr lang="en-US" altLang="zh-CN" dirty="0">
                <a:latin typeface="Consolas" panose="020B0609020204030204" pitchFamily="49" charset="0"/>
              </a:rPr>
              <a:t>[UCOUNT] = {</a:t>
            </a:r>
            <a:r>
              <a:rPr lang="en-US" altLang="zh-CN" dirty="0" err="1">
                <a:latin typeface="Consolas" panose="020B0609020204030204" pitchFamily="49" charset="0"/>
              </a:rPr>
              <a:t>nku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tju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pku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AADAAC-1F5E-423E-92FA-ECB471E11EB1}"/>
              </a:ext>
            </a:extLst>
          </p:cNvPr>
          <p:cNvSpPr txBox="1"/>
          <p:nvPr/>
        </p:nvSpPr>
        <p:spPr>
          <a:xfrm>
            <a:off x="511442" y="1925616"/>
            <a:ext cx="4695158" cy="1131079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tju</a:t>
            </a:r>
            <a:r>
              <a:rPr lang="en-US" altLang="zh-CN" dirty="0">
                <a:latin typeface="Consolas" panose="020B0609020204030204" pitchFamily="49" charset="0"/>
              </a:rPr>
              <a:t> = { 1, 5, 2, 1, 3 };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nku</a:t>
            </a:r>
            <a:r>
              <a:rPr lang="en-US" altLang="zh-CN" dirty="0">
                <a:latin typeface="Consolas" panose="020B0609020204030204" pitchFamily="49" charset="0"/>
              </a:rPr>
              <a:t> = { 0, 2, 1, 3, 9 };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pku</a:t>
            </a:r>
            <a:r>
              <a:rPr lang="en-US" altLang="zh-CN" dirty="0">
                <a:latin typeface="Consolas" panose="020B0609020204030204" pitchFamily="49" charset="0"/>
              </a:rPr>
              <a:t> = { 9, 4, 7, 2, 0 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BF0EC1E2-F319-4AE0-8CC2-05E8E6C16168}"/>
              </a:ext>
            </a:extLst>
          </p:cNvPr>
          <p:cNvGrpSpPr/>
          <p:nvPr/>
        </p:nvGrpSpPr>
        <p:grpSpPr>
          <a:xfrm>
            <a:off x="2172494" y="4000500"/>
            <a:ext cx="7847012" cy="2435683"/>
            <a:chOff x="409575" y="3733800"/>
            <a:chExt cx="8582025" cy="2663828"/>
          </a:xfrm>
        </p:grpSpPr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69ED828F-52D1-4827-86D1-E7EAC9DC5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" y="4191000"/>
              <a:ext cx="1952624" cy="1530350"/>
              <a:chOff x="210" y="2112"/>
              <a:chExt cx="1230" cy="964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8E05C2A2-1D3A-4C4C-96E1-A526FAEA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78" name="Line 9">
                <a:extLst>
                  <a:ext uri="{FF2B5EF4-FFF2-40B4-BE49-F238E27FC236}">
                    <a16:creationId xmlns:a16="http://schemas.microsoft.com/office/drawing/2014/main" id="{4B5DCB83-7DAD-42FD-9C55-1CA709ACD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 Box 10">
                <a:extLst>
                  <a:ext uri="{FF2B5EF4-FFF2-40B4-BE49-F238E27FC236}">
                    <a16:creationId xmlns:a16="http://schemas.microsoft.com/office/drawing/2014/main" id="{4AA4B25D-02AD-4EFA-9A51-4E6A48790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" y="2363"/>
                <a:ext cx="356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nsolas" panose="020B0609020204030204" pitchFamily="49" charset="0"/>
                  </a:rPr>
                  <a:t>160</a:t>
                </a:r>
              </a:p>
            </p:txBody>
          </p:sp>
          <p:sp>
            <p:nvSpPr>
              <p:cNvPr id="80" name="Rectangle 11">
                <a:extLst>
                  <a:ext uri="{FF2B5EF4-FFF2-40B4-BE49-F238E27FC236}">
                    <a16:creationId xmlns:a16="http://schemas.microsoft.com/office/drawing/2014/main" id="{264D8A3B-23F2-4508-AA19-68A2B383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nsolas" panose="020B0609020204030204" pitchFamily="49" charset="0"/>
                  </a:rPr>
                  <a:t>16</a:t>
                </a:r>
              </a:p>
            </p:txBody>
          </p:sp>
          <p:sp>
            <p:nvSpPr>
              <p:cNvPr id="81" name="Rectangle 12">
                <a:extLst>
                  <a:ext uri="{FF2B5EF4-FFF2-40B4-BE49-F238E27FC236}">
                    <a16:creationId xmlns:a16="http://schemas.microsoft.com/office/drawing/2014/main" id="{64241205-8FD5-4C47-858D-79F1956A8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82" name="Line 13">
                <a:extLst>
                  <a:ext uri="{FF2B5EF4-FFF2-40B4-BE49-F238E27FC236}">
                    <a16:creationId xmlns:a16="http://schemas.microsoft.com/office/drawing/2014/main" id="{2A412031-D39C-4555-A72D-AE5D6FAC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Line 14">
                <a:extLst>
                  <a:ext uri="{FF2B5EF4-FFF2-40B4-BE49-F238E27FC236}">
                    <a16:creationId xmlns:a16="http://schemas.microsoft.com/office/drawing/2014/main" id="{3B08C11E-7ABE-43A7-A07F-A185541A1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 Box 15">
                <a:extLst>
                  <a:ext uri="{FF2B5EF4-FFF2-40B4-BE49-F238E27FC236}">
                    <a16:creationId xmlns:a16="http://schemas.microsoft.com/office/drawing/2014/main" id="{516D7A57-8106-48DE-A7D0-99E9C55CE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" y="2612"/>
                <a:ext cx="356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nsolas" panose="020B0609020204030204" pitchFamily="49" charset="0"/>
                  </a:rPr>
                  <a:t>168</a:t>
                </a:r>
              </a:p>
            </p:txBody>
          </p:sp>
          <p:sp>
            <p:nvSpPr>
              <p:cNvPr id="85" name="Text Box 16">
                <a:extLst>
                  <a:ext uri="{FF2B5EF4-FFF2-40B4-BE49-F238E27FC236}">
                    <a16:creationId xmlns:a16="http://schemas.microsoft.com/office/drawing/2014/main" id="{F77F58F7-D499-4C25-AE02-196ED5B72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" y="2843"/>
                <a:ext cx="356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nsolas" panose="020B0609020204030204" pitchFamily="49" charset="0"/>
                  </a:rPr>
                  <a:t>176</a:t>
                </a:r>
              </a:p>
            </p:txBody>
          </p:sp>
          <p:sp>
            <p:nvSpPr>
              <p:cNvPr id="86" name="Text Box 17">
                <a:extLst>
                  <a:ext uri="{FF2B5EF4-FFF2-40B4-BE49-F238E27FC236}">
                    <a16:creationId xmlns:a16="http://schemas.microsoft.com/office/drawing/2014/main" id="{0DAC78E0-6DBB-4075-9CC5-9B421B697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1" y="2112"/>
                <a:ext cx="435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nsolas" panose="020B0609020204030204" pitchFamily="49" charset="0"/>
                  </a:rPr>
                  <a:t>univ</a:t>
                </a:r>
              </a:p>
            </p:txBody>
          </p:sp>
          <p:sp>
            <p:nvSpPr>
              <p:cNvPr id="87" name="Oval 18">
                <a:extLst>
                  <a:ext uri="{FF2B5EF4-FFF2-40B4-BE49-F238E27FC236}">
                    <a16:creationId xmlns:a16="http://schemas.microsoft.com/office/drawing/2014/main" id="{963DCE87-CFFE-4772-AD70-0AB1BA561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Oval 19">
                <a:extLst>
                  <a:ext uri="{FF2B5EF4-FFF2-40B4-BE49-F238E27FC236}">
                    <a16:creationId xmlns:a16="http://schemas.microsoft.com/office/drawing/2014/main" id="{CC2D998A-A0A8-47B2-BC70-9F44B990D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Oval 20">
                <a:extLst>
                  <a:ext uri="{FF2B5EF4-FFF2-40B4-BE49-F238E27FC236}">
                    <a16:creationId xmlns:a16="http://schemas.microsoft.com/office/drawing/2014/main" id="{BBB9B645-C363-428E-B524-372CB9CC2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C207DD93-CBC1-44B7-A413-0A396AD92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347" y="3733800"/>
              <a:ext cx="56457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Consolas" panose="020B0609020204030204" pitchFamily="49" charset="0"/>
                </a:rPr>
                <a:t>tju</a:t>
              </a:r>
              <a:endParaRPr lang="en-US" sz="18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 Box 41">
              <a:extLst>
                <a:ext uri="{FF2B5EF4-FFF2-40B4-BE49-F238E27FC236}">
                  <a16:creationId xmlns:a16="http://schemas.microsoft.com/office/drawing/2014/main" id="{5A7086D3-CDF3-4EB3-97CF-7D6E35930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647" y="4572000"/>
              <a:ext cx="56457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>
                  <a:latin typeface="Consolas" panose="020B0609020204030204" pitchFamily="49" charset="0"/>
                </a:rPr>
                <a:t>nku</a:t>
              </a:r>
              <a:endParaRPr lang="en-US" sz="18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 Box 61">
              <a:extLst>
                <a:ext uri="{FF2B5EF4-FFF2-40B4-BE49-F238E27FC236}">
                  <a16:creationId xmlns:a16="http://schemas.microsoft.com/office/drawing/2014/main" id="{511424C3-8D96-4C7E-826B-214387D49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347" y="5272088"/>
              <a:ext cx="56457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 dirty="0" err="1">
                  <a:latin typeface="Consolas" panose="020B0609020204030204" pitchFamily="49" charset="0"/>
                </a:rPr>
                <a:t>pku</a:t>
              </a:r>
              <a:endParaRPr lang="en-US" sz="1800" dirty="0">
                <a:latin typeface="Consolas" panose="020B0609020204030204" pitchFamily="49" charset="0"/>
              </a:endParaRPr>
            </a:p>
          </p:txBody>
        </p: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6E37E96D-C6F8-4739-895F-BFE99469F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59" name="Group 25">
                <a:extLst>
                  <a:ext uri="{FF2B5EF4-FFF2-40B4-BE49-F238E27FC236}">
                    <a16:creationId xmlns:a16="http://schemas.microsoft.com/office/drawing/2014/main" id="{BBF94D61-0EFB-4608-9B6D-021E7E1AE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72" name="Rectangle 26">
                  <a:extLst>
                    <a:ext uri="{FF2B5EF4-FFF2-40B4-BE49-F238E27FC236}">
                      <a16:creationId xmlns:a16="http://schemas.microsoft.com/office/drawing/2014/main" id="{45D9242B-FE0D-4E00-A0E5-F5C96042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73" name="Rectangle 27">
                  <a:extLst>
                    <a:ext uri="{FF2B5EF4-FFF2-40B4-BE49-F238E27FC236}">
                      <a16:creationId xmlns:a16="http://schemas.microsoft.com/office/drawing/2014/main" id="{DFFA8178-702E-405C-A36B-303047E3C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74" name="Rectangle 28">
                  <a:extLst>
                    <a:ext uri="{FF2B5EF4-FFF2-40B4-BE49-F238E27FC236}">
                      <a16:creationId xmlns:a16="http://schemas.microsoft.com/office/drawing/2014/main" id="{7E22E5EE-EC11-4B46-AF91-C14E6BCED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75" name="Rectangle 29">
                  <a:extLst>
                    <a:ext uri="{FF2B5EF4-FFF2-40B4-BE49-F238E27FC236}">
                      <a16:creationId xmlns:a16="http://schemas.microsoft.com/office/drawing/2014/main" id="{F25EAB6E-2FF9-4B37-AA29-6A40A2D9B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76" name="Rectangle 30">
                  <a:extLst>
                    <a:ext uri="{FF2B5EF4-FFF2-40B4-BE49-F238E27FC236}">
                      <a16:creationId xmlns:a16="http://schemas.microsoft.com/office/drawing/2014/main" id="{12A40454-689B-42C5-B88A-E97DEC690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sp>
            <p:nvSpPr>
              <p:cNvPr id="60" name="Text Box 32">
                <a:extLst>
                  <a:ext uri="{FF2B5EF4-FFF2-40B4-BE49-F238E27FC236}">
                    <a16:creationId xmlns:a16="http://schemas.microsoft.com/office/drawing/2014/main" id="{A837DB69-B907-451A-AF4B-D6E448159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16</a:t>
                </a:r>
              </a:p>
            </p:txBody>
          </p:sp>
          <p:sp>
            <p:nvSpPr>
              <p:cNvPr id="61" name="Text Box 33">
                <a:extLst>
                  <a:ext uri="{FF2B5EF4-FFF2-40B4-BE49-F238E27FC236}">
                    <a16:creationId xmlns:a16="http://schemas.microsoft.com/office/drawing/2014/main" id="{491BDF24-5E4A-4535-A5DB-8D659811C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 dirty="0"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5DCAD345-C93A-4D11-8263-3B6C99934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468DCD3E-98CF-4FB4-864D-15E0D8C4E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Text Box 36">
                <a:extLst>
                  <a:ext uri="{FF2B5EF4-FFF2-40B4-BE49-F238E27FC236}">
                    <a16:creationId xmlns:a16="http://schemas.microsoft.com/office/drawing/2014/main" id="{B7C44E6C-761F-4EF5-A880-290366157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24</a:t>
                </a:r>
              </a:p>
            </p:txBody>
          </p:sp>
          <p:sp>
            <p:nvSpPr>
              <p:cNvPr id="65" name="Line 37">
                <a:extLst>
                  <a:ext uri="{FF2B5EF4-FFF2-40B4-BE49-F238E27FC236}">
                    <a16:creationId xmlns:a16="http://schemas.microsoft.com/office/drawing/2014/main" id="{BFA996A9-D6A3-48C6-A101-82D057CE2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Text Box 38">
                <a:extLst>
                  <a:ext uri="{FF2B5EF4-FFF2-40B4-BE49-F238E27FC236}">
                    <a16:creationId xmlns:a16="http://schemas.microsoft.com/office/drawing/2014/main" id="{85C502C7-F193-43EA-832F-178E039A1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67" name="Line 39">
                <a:extLst>
                  <a:ext uri="{FF2B5EF4-FFF2-40B4-BE49-F238E27FC236}">
                    <a16:creationId xmlns:a16="http://schemas.microsoft.com/office/drawing/2014/main" id="{178E1252-B1C3-489A-8411-67B9F9FD5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Text Box 40">
                <a:extLst>
                  <a:ext uri="{FF2B5EF4-FFF2-40B4-BE49-F238E27FC236}">
                    <a16:creationId xmlns:a16="http://schemas.microsoft.com/office/drawing/2014/main" id="{36F0B426-CED4-41A1-95DD-7B2969146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69" name="Line 41">
                <a:extLst>
                  <a:ext uri="{FF2B5EF4-FFF2-40B4-BE49-F238E27FC236}">
                    <a16:creationId xmlns:a16="http://schemas.microsoft.com/office/drawing/2014/main" id="{63F4A9E5-A532-4545-8DF5-D8F7F687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Text Box 42">
                <a:extLst>
                  <a:ext uri="{FF2B5EF4-FFF2-40B4-BE49-F238E27FC236}">
                    <a16:creationId xmlns:a16="http://schemas.microsoft.com/office/drawing/2014/main" id="{B7BDBE1E-B6FA-493C-9950-9DF3188F2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71" name="Line 43">
                <a:extLst>
                  <a:ext uri="{FF2B5EF4-FFF2-40B4-BE49-F238E27FC236}">
                    <a16:creationId xmlns:a16="http://schemas.microsoft.com/office/drawing/2014/main" id="{4C4CB497-1B90-48B1-BFED-707BFDE9C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D1D2316C-AD17-4DDD-B2AF-C8A89A261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8"/>
              <a:chOff x="2412765" y="3429000"/>
              <a:chExt cx="5435835" cy="771210"/>
            </a:xfrm>
          </p:grpSpPr>
          <p:grpSp>
            <p:nvGrpSpPr>
              <p:cNvPr id="41" name="Group 25">
                <a:extLst>
                  <a:ext uri="{FF2B5EF4-FFF2-40B4-BE49-F238E27FC236}">
                    <a16:creationId xmlns:a16="http://schemas.microsoft.com/office/drawing/2014/main" id="{F5F5747C-2576-4FE8-81B9-AFC35170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4" name="Rectangle 26">
                  <a:extLst>
                    <a:ext uri="{FF2B5EF4-FFF2-40B4-BE49-F238E27FC236}">
                      <a16:creationId xmlns:a16="http://schemas.microsoft.com/office/drawing/2014/main" id="{CBD5FCF1-14B2-4E3B-A695-16F58B0BB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  <p:sp>
              <p:nvSpPr>
                <p:cNvPr id="55" name="Rectangle 27">
                  <a:extLst>
                    <a:ext uri="{FF2B5EF4-FFF2-40B4-BE49-F238E27FC236}">
                      <a16:creationId xmlns:a16="http://schemas.microsoft.com/office/drawing/2014/main" id="{8B17D382-F180-40AE-89DD-C12E337F2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56" name="Rectangle 28">
                  <a:extLst>
                    <a:ext uri="{FF2B5EF4-FFF2-40B4-BE49-F238E27FC236}">
                      <a16:creationId xmlns:a16="http://schemas.microsoft.com/office/drawing/2014/main" id="{E29A4EA5-576D-434D-8BBB-2564265F6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57" name="Rectangle 29">
                  <a:extLst>
                    <a:ext uri="{FF2B5EF4-FFF2-40B4-BE49-F238E27FC236}">
                      <a16:creationId xmlns:a16="http://schemas.microsoft.com/office/drawing/2014/main" id="{9C69D4F0-BAE4-4312-AD0F-88FBBE454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994F2A39-E08D-4CCC-AED0-CED5149C2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9</a:t>
                  </a:r>
                </a:p>
              </p:txBody>
            </p:sp>
          </p:grpSp>
          <p:sp>
            <p:nvSpPr>
              <p:cNvPr id="42" name="Text Box 32">
                <a:extLst>
                  <a:ext uri="{FF2B5EF4-FFF2-40B4-BE49-F238E27FC236}">
                    <a16:creationId xmlns:a16="http://schemas.microsoft.com/office/drawing/2014/main" id="{54B66421-FD74-4980-BD6D-FE1984DBB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43" name="Text Box 33">
                <a:extLst>
                  <a:ext uri="{FF2B5EF4-FFF2-40B4-BE49-F238E27FC236}">
                    <a16:creationId xmlns:a16="http://schemas.microsoft.com/office/drawing/2014/main" id="{A3CF711B-12ED-4DCD-AD29-8A855353A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40</a:t>
                </a:r>
              </a:p>
            </p:txBody>
          </p:sp>
          <p:sp>
            <p:nvSpPr>
              <p:cNvPr id="44" name="Line 34">
                <a:extLst>
                  <a:ext uri="{FF2B5EF4-FFF2-40B4-BE49-F238E27FC236}">
                    <a16:creationId xmlns:a16="http://schemas.microsoft.com/office/drawing/2014/main" id="{898E6C48-1A9B-491D-88E1-4F9FC4E5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Line 35">
                <a:extLst>
                  <a:ext uri="{FF2B5EF4-FFF2-40B4-BE49-F238E27FC236}">
                    <a16:creationId xmlns:a16="http://schemas.microsoft.com/office/drawing/2014/main" id="{77337559-F27F-433C-A874-D4AD180B1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 Box 36">
                <a:extLst>
                  <a:ext uri="{FF2B5EF4-FFF2-40B4-BE49-F238E27FC236}">
                    <a16:creationId xmlns:a16="http://schemas.microsoft.com/office/drawing/2014/main" id="{4E984303-C462-4C17-A48F-37F5930C7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44</a:t>
                </a:r>
              </a:p>
            </p:txBody>
          </p: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2A2ABE5D-3823-49C3-B51B-21A20317C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 Box 38">
                <a:extLst>
                  <a:ext uri="{FF2B5EF4-FFF2-40B4-BE49-F238E27FC236}">
                    <a16:creationId xmlns:a16="http://schemas.microsoft.com/office/drawing/2014/main" id="{C12BADD3-81F5-4FF9-87E1-8096EF5EE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48</a:t>
                </a:r>
              </a:p>
            </p:txBody>
          </p:sp>
          <p:sp>
            <p:nvSpPr>
              <p:cNvPr id="49" name="Line 39">
                <a:extLst>
                  <a:ext uri="{FF2B5EF4-FFF2-40B4-BE49-F238E27FC236}">
                    <a16:creationId xmlns:a16="http://schemas.microsoft.com/office/drawing/2014/main" id="{669F1C0F-9F6A-4402-AA35-99B6912D2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Text Box 40">
                <a:extLst>
                  <a:ext uri="{FF2B5EF4-FFF2-40B4-BE49-F238E27FC236}">
                    <a16:creationId xmlns:a16="http://schemas.microsoft.com/office/drawing/2014/main" id="{983575D5-8993-4ABB-8A7F-9E263D34D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52</a:t>
                </a:r>
              </a:p>
            </p:txBody>
          </p:sp>
          <p:sp>
            <p:nvSpPr>
              <p:cNvPr id="51" name="Line 41">
                <a:extLst>
                  <a:ext uri="{FF2B5EF4-FFF2-40B4-BE49-F238E27FC236}">
                    <a16:creationId xmlns:a16="http://schemas.microsoft.com/office/drawing/2014/main" id="{90D71C89-B6D4-4ACE-B315-7B17DDAF7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Text Box 42">
                <a:extLst>
                  <a:ext uri="{FF2B5EF4-FFF2-40B4-BE49-F238E27FC236}">
                    <a16:creationId xmlns:a16="http://schemas.microsoft.com/office/drawing/2014/main" id="{45A64036-30F8-444A-8A3E-652779D6D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3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53" name="Line 43">
                <a:extLst>
                  <a:ext uri="{FF2B5EF4-FFF2-40B4-BE49-F238E27FC236}">
                    <a16:creationId xmlns:a16="http://schemas.microsoft.com/office/drawing/2014/main" id="{DDF0620A-AC61-406F-8E05-6B563F3D8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24">
              <a:extLst>
                <a:ext uri="{FF2B5EF4-FFF2-40B4-BE49-F238E27FC236}">
                  <a16:creationId xmlns:a16="http://schemas.microsoft.com/office/drawing/2014/main" id="{35062863-E407-4E9A-BB93-79188299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9"/>
              <a:ext cx="5435600" cy="750889"/>
              <a:chOff x="2412765" y="3429000"/>
              <a:chExt cx="5435835" cy="771211"/>
            </a:xfrm>
          </p:grpSpPr>
          <p:grpSp>
            <p:nvGrpSpPr>
              <p:cNvPr id="23" name="Group 25">
                <a:extLst>
                  <a:ext uri="{FF2B5EF4-FFF2-40B4-BE49-F238E27FC236}">
                    <a16:creationId xmlns:a16="http://schemas.microsoft.com/office/drawing/2014/main" id="{E76D1722-2319-4040-88EE-F3193F9BE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6" name="Rectangle 26">
                  <a:extLst>
                    <a:ext uri="{FF2B5EF4-FFF2-40B4-BE49-F238E27FC236}">
                      <a16:creationId xmlns:a16="http://schemas.microsoft.com/office/drawing/2014/main" id="{E9600647-FD02-4C8E-8D31-B55159758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9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5F919549-6984-41FA-A2AC-45820B74D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38" name="Rectangle 28">
                  <a:extLst>
                    <a:ext uri="{FF2B5EF4-FFF2-40B4-BE49-F238E27FC236}">
                      <a16:creationId xmlns:a16="http://schemas.microsoft.com/office/drawing/2014/main" id="{24BF9476-02DA-4D63-8CDD-A018D551C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  <p:sp>
              <p:nvSpPr>
                <p:cNvPr id="39" name="Rectangle 29">
                  <a:extLst>
                    <a:ext uri="{FF2B5EF4-FFF2-40B4-BE49-F238E27FC236}">
                      <a16:creationId xmlns:a16="http://schemas.microsoft.com/office/drawing/2014/main" id="{A86FD3CF-30EF-46F7-8522-F25ACE6C9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Rectangle 30">
                  <a:extLst>
                    <a:ext uri="{FF2B5EF4-FFF2-40B4-BE49-F238E27FC236}">
                      <a16:creationId xmlns:a16="http://schemas.microsoft.com/office/drawing/2014/main" id="{603253A3-A017-4C3A-868A-DF5EF781D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</p:grpSp>
          <p:sp>
            <p:nvSpPr>
              <p:cNvPr id="24" name="Text Box 32">
                <a:extLst>
                  <a:ext uri="{FF2B5EF4-FFF2-40B4-BE49-F238E27FC236}">
                    <a16:creationId xmlns:a16="http://schemas.microsoft.com/office/drawing/2014/main" id="{25A5AEED-2BFB-4B6E-AEB7-297525180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25" name="Text Box 33">
                <a:extLst>
                  <a:ext uri="{FF2B5EF4-FFF2-40B4-BE49-F238E27FC236}">
                    <a16:creationId xmlns:a16="http://schemas.microsoft.com/office/drawing/2014/main" id="{CC754834-B97C-48BD-B3C1-0BE30F5D8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60</a:t>
                </a:r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AC972029-882D-4E83-945B-2A0304485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Line 35">
                <a:extLst>
                  <a:ext uri="{FF2B5EF4-FFF2-40B4-BE49-F238E27FC236}">
                    <a16:creationId xmlns:a16="http://schemas.microsoft.com/office/drawing/2014/main" id="{90499816-B727-429D-9FAF-21AD39167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F8B6157A-113F-4525-A9E4-4D920B5A0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64</a:t>
                </a:r>
              </a:p>
            </p:txBody>
          </p:sp>
          <p:sp>
            <p:nvSpPr>
              <p:cNvPr id="29" name="Line 37">
                <a:extLst>
                  <a:ext uri="{FF2B5EF4-FFF2-40B4-BE49-F238E27FC236}">
                    <a16:creationId xmlns:a16="http://schemas.microsoft.com/office/drawing/2014/main" id="{4DF2266F-4BAD-43B9-912B-7CACFCC48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Text Box 38">
                <a:extLst>
                  <a:ext uri="{FF2B5EF4-FFF2-40B4-BE49-F238E27FC236}">
                    <a16:creationId xmlns:a16="http://schemas.microsoft.com/office/drawing/2014/main" id="{30DB4F2D-C929-4DAB-A9A4-274AC107E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68</a:t>
                </a:r>
              </a:p>
            </p:txBody>
          </p:sp>
          <p:sp>
            <p:nvSpPr>
              <p:cNvPr id="31" name="Line 39">
                <a:extLst>
                  <a:ext uri="{FF2B5EF4-FFF2-40B4-BE49-F238E27FC236}">
                    <a16:creationId xmlns:a16="http://schemas.microsoft.com/office/drawing/2014/main" id="{12855BEB-13B8-4DEE-BA1A-509CB6864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Box 40">
                <a:extLst>
                  <a:ext uri="{FF2B5EF4-FFF2-40B4-BE49-F238E27FC236}">
                    <a16:creationId xmlns:a16="http://schemas.microsoft.com/office/drawing/2014/main" id="{21BDE261-7C44-42E6-B7FE-B3DF66A462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72</a:t>
                </a:r>
              </a:p>
            </p:txBody>
          </p:sp>
          <p:sp>
            <p:nvSpPr>
              <p:cNvPr id="33" name="Line 41">
                <a:extLst>
                  <a:ext uri="{FF2B5EF4-FFF2-40B4-BE49-F238E27FC236}">
                    <a16:creationId xmlns:a16="http://schemas.microsoft.com/office/drawing/2014/main" id="{DB4CA239-F2CB-4DA2-9ECC-1AB915214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Text Box 42">
                <a:extLst>
                  <a:ext uri="{FF2B5EF4-FFF2-40B4-BE49-F238E27FC236}">
                    <a16:creationId xmlns:a16="http://schemas.microsoft.com/office/drawing/2014/main" id="{A60DA8D1-C667-464E-A2F5-6D8F43552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4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35" name="Line 43">
                <a:extLst>
                  <a:ext uri="{FF2B5EF4-FFF2-40B4-BE49-F238E27FC236}">
                    <a16:creationId xmlns:a16="http://schemas.microsoft.com/office/drawing/2014/main" id="{44832A26-B09B-461D-B695-E44FDD406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0" name="Freeform 141">
              <a:extLst>
                <a:ext uri="{FF2B5EF4-FFF2-40B4-BE49-F238E27FC236}">
                  <a16:creationId xmlns:a16="http://schemas.microsoft.com/office/drawing/2014/main" id="{59D54877-E4AE-43D9-873B-BCCB297D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23211809-C1C8-455E-9C39-E4C0988F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030F98F-23BF-4631-B63A-AE5D8D00E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62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代码：多层数组的元素访问</a:t>
            </a:r>
            <a:br>
              <a:rPr lang="en-US" altLang="zh-CN" dirty="0"/>
            </a:br>
            <a:r>
              <a:rPr lang="en-US" altLang="zh-CN" dirty="0"/>
              <a:t>Element Access Code in Multi-Level Array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2754729" y="3293706"/>
            <a:ext cx="5981570" cy="306044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元素访问：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Element access</a:t>
            </a:r>
            <a:r>
              <a:rPr lang="zh-CN" altLang="en-US" sz="1600" dirty="0"/>
              <a:t>：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需要进行两次存储器访问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Must do two memory reads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首先获得行数组的地址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First get pointer to row array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然后访问（行）数组中的元素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Then access element within array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FD596C1-09DF-46CE-A9F3-60A62E6D6018}"/>
              </a:ext>
            </a:extLst>
          </p:cNvPr>
          <p:cNvSpPr txBox="1"/>
          <p:nvPr/>
        </p:nvSpPr>
        <p:spPr>
          <a:xfrm>
            <a:off x="303173" y="2040304"/>
            <a:ext cx="5257872" cy="1130291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get_univ_digit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size_t</a:t>
            </a:r>
            <a:r>
              <a:rPr lang="en-US" altLang="zh-CN" sz="1600" dirty="0">
                <a:latin typeface="Consolas" panose="020B0609020204030204" pitchFamily="49" charset="0"/>
              </a:rPr>
              <a:t> index, </a:t>
            </a:r>
            <a:r>
              <a:rPr lang="en-US" altLang="zh-CN" sz="1600" dirty="0" err="1">
                <a:latin typeface="Consolas" panose="020B0609020204030204" pitchFamily="49" charset="0"/>
              </a:rPr>
              <a:t>size_t</a:t>
            </a:r>
            <a:r>
              <a:rPr lang="en-US" altLang="zh-CN" sz="1600" dirty="0">
                <a:latin typeface="Consolas" panose="020B0609020204030204" pitchFamily="49" charset="0"/>
              </a:rPr>
              <a:t> dig)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return univ[index][dig];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8A3AB69-68DA-480F-AF68-5293BF81B6E1}"/>
              </a:ext>
            </a:extLst>
          </p:cNvPr>
          <p:cNvSpPr txBox="1"/>
          <p:nvPr/>
        </p:nvSpPr>
        <p:spPr>
          <a:xfrm>
            <a:off x="5745514" y="2040304"/>
            <a:ext cx="6143313" cy="113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r>
              <a:rPr lang="en-US" altLang="zh-CN" sz="1600" b="0" dirty="0" err="1"/>
              <a:t>salq</a:t>
            </a:r>
            <a:r>
              <a:rPr lang="en-US" altLang="zh-CN" sz="1600" b="0" dirty="0"/>
              <a:t>  $2, %</a:t>
            </a:r>
            <a:r>
              <a:rPr lang="en-US" altLang="zh-CN" sz="1600" b="0" dirty="0" err="1"/>
              <a:t>rsi</a:t>
            </a:r>
            <a:r>
              <a:rPr lang="en-US" altLang="zh-CN" sz="1600" b="0" dirty="0"/>
              <a:t>            # 4*digit</a:t>
            </a:r>
          </a:p>
          <a:p>
            <a:r>
              <a:rPr lang="en-US" altLang="zh-CN" sz="1600" b="0" dirty="0" err="1"/>
              <a:t>addq</a:t>
            </a:r>
            <a:r>
              <a:rPr lang="en-US" altLang="zh-CN" sz="1600" b="0" dirty="0"/>
              <a:t>  univ(,%rdi,8), %</a:t>
            </a:r>
            <a:r>
              <a:rPr lang="en-US" altLang="zh-CN" sz="1600" b="0" dirty="0" err="1"/>
              <a:t>rsi</a:t>
            </a:r>
            <a:r>
              <a:rPr lang="en-US" altLang="zh-CN" sz="1600" b="0" dirty="0"/>
              <a:t> # p = univ[index] + 4</a:t>
            </a:r>
            <a:r>
              <a:rPr lang="zh-CN" altLang="en-US" sz="1600" b="0" dirty="0"/>
              <a:t>*</a:t>
            </a:r>
            <a:r>
              <a:rPr lang="en-US" altLang="zh-CN" sz="1600" b="0" dirty="0"/>
              <a:t>digit</a:t>
            </a:r>
          </a:p>
          <a:p>
            <a:r>
              <a:rPr lang="da-DK" altLang="zh-CN" sz="1600" b="0" dirty="0"/>
              <a:t>movl  (%</a:t>
            </a:r>
            <a:r>
              <a:rPr lang="en-US" altLang="zh-CN" sz="1600" b="0" dirty="0" err="1"/>
              <a:t>rsi</a:t>
            </a:r>
            <a:r>
              <a:rPr lang="da-DK" altLang="zh-CN" sz="1600" b="0" dirty="0"/>
              <a:t>), %eax        # </a:t>
            </a:r>
            <a:r>
              <a:rPr lang="en-US" altLang="zh-CN" sz="1600" b="0" dirty="0"/>
              <a:t>return </a:t>
            </a:r>
            <a:r>
              <a:rPr lang="zh-CN" altLang="en-US" sz="1600" b="0" dirty="0"/>
              <a:t>*</a:t>
            </a:r>
            <a:r>
              <a:rPr lang="en-US" altLang="zh-CN" sz="1600" b="0" dirty="0"/>
              <a:t>p</a:t>
            </a:r>
          </a:p>
          <a:p>
            <a:r>
              <a:rPr lang="en-US" altLang="zh-CN" sz="1600" b="0" dirty="0" err="1"/>
              <a:t>retq</a:t>
            </a:r>
            <a:endParaRPr lang="da-DK" altLang="zh-CN" sz="1600" b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5BB9FB-2F6E-4DD0-8D08-681F9D5C4A68}"/>
              </a:ext>
            </a:extLst>
          </p:cNvPr>
          <p:cNvSpPr/>
          <p:nvPr/>
        </p:nvSpPr>
        <p:spPr>
          <a:xfrm>
            <a:off x="4614475" y="3524252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Mem[Mem[univ+8*index]+4*digit]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34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比较</a:t>
            </a:r>
            <a:br>
              <a:rPr lang="en-US" altLang="zh-CN" dirty="0"/>
            </a:br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3339913" y="5657010"/>
            <a:ext cx="5560344" cy="7535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b="1" dirty="0">
                <a:latin typeface="Consolas" panose="020B0609020204030204" pitchFamily="49" charset="0"/>
              </a:rPr>
              <a:t>从</a:t>
            </a:r>
            <a:r>
              <a:rPr lang="en-US" altLang="zh-CN" sz="1600" b="1" dirty="0">
                <a:latin typeface="Consolas" panose="020B0609020204030204" pitchFamily="49" charset="0"/>
              </a:rPr>
              <a:t>C</a:t>
            </a:r>
            <a:r>
              <a:rPr lang="zh-CN" altLang="en-US" sz="1600" b="1" dirty="0">
                <a:latin typeface="Consolas" panose="020B0609020204030204" pitchFamily="49" charset="0"/>
              </a:rPr>
              <a:t>语法上看相似，但是寻址方式不同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Accesses looks similar in C  but addresses very different</a:t>
            </a:r>
            <a:endParaRPr lang="en-US" altLang="zh-CN" sz="18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EFC549-EC0F-4B09-9D8E-24685886E79A}"/>
              </a:ext>
            </a:extLst>
          </p:cNvPr>
          <p:cNvSpPr txBox="1"/>
          <p:nvPr/>
        </p:nvSpPr>
        <p:spPr>
          <a:xfrm>
            <a:off x="1848580" y="2176154"/>
            <a:ext cx="3764090" cy="1530401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get_univ_digit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index,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dig)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return univ[index][dig];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9BC66-62CF-430E-B39D-7F19244EDFAE}"/>
              </a:ext>
            </a:extLst>
          </p:cNvPr>
          <p:cNvSpPr txBox="1"/>
          <p:nvPr/>
        </p:nvSpPr>
        <p:spPr>
          <a:xfrm>
            <a:off x="6827908" y="2176154"/>
            <a:ext cx="3764090" cy="1530401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get_univ_digit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index,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dig)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return univ[index][dig];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38A132-9B68-400B-98D9-792FB862AA79}"/>
              </a:ext>
            </a:extLst>
          </p:cNvPr>
          <p:cNvSpPr txBox="1"/>
          <p:nvPr/>
        </p:nvSpPr>
        <p:spPr>
          <a:xfrm>
            <a:off x="1858325" y="1783810"/>
            <a:ext cx="15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Nested array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13E78E-C976-4ACA-A7BB-2EF1478CE05D}"/>
              </a:ext>
            </a:extLst>
          </p:cNvPr>
          <p:cNvSpPr txBox="1"/>
          <p:nvPr/>
        </p:nvSpPr>
        <p:spPr>
          <a:xfrm>
            <a:off x="6827437" y="1773870"/>
            <a:ext cx="189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Multi-level array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8034D4-E40C-42FC-B806-DE15BB7B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223" y="3967632"/>
            <a:ext cx="5350291" cy="1337573"/>
          </a:xfrm>
          <a:prstGeom prst="rect">
            <a:avLst/>
          </a:prstGeom>
        </p:spPr>
      </p:pic>
      <p:grpSp>
        <p:nvGrpSpPr>
          <p:cNvPr id="15" name="Group 1">
            <a:extLst>
              <a:ext uri="{FF2B5EF4-FFF2-40B4-BE49-F238E27FC236}">
                <a16:creationId xmlns:a16="http://schemas.microsoft.com/office/drawing/2014/main" id="{3314A16F-E5ED-4F65-A221-B0994F5434B7}"/>
              </a:ext>
            </a:extLst>
          </p:cNvPr>
          <p:cNvGrpSpPr/>
          <p:nvPr/>
        </p:nvGrpSpPr>
        <p:grpSpPr>
          <a:xfrm>
            <a:off x="5745070" y="3706555"/>
            <a:ext cx="6446930" cy="2016645"/>
            <a:chOff x="325438" y="3733800"/>
            <a:chExt cx="8666162" cy="2710837"/>
          </a:xfrm>
        </p:grpSpPr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FBE7261E-CFC2-4AB2-9DCA-BAB7F03FA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38" y="4191000"/>
              <a:ext cx="2036761" cy="1574800"/>
              <a:chOff x="157" y="2112"/>
              <a:chExt cx="1283" cy="992"/>
            </a:xfrm>
          </p:grpSpPr>
          <p:sp>
            <p:nvSpPr>
              <p:cNvPr id="80" name="Rectangle 8">
                <a:extLst>
                  <a:ext uri="{FF2B5EF4-FFF2-40B4-BE49-F238E27FC236}">
                    <a16:creationId xmlns:a16="http://schemas.microsoft.com/office/drawing/2014/main" id="{20BEC2A1-7E3B-4CCC-869C-868333314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40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81" name="Line 9">
                <a:extLst>
                  <a:ext uri="{FF2B5EF4-FFF2-40B4-BE49-F238E27FC236}">
                    <a16:creationId xmlns:a16="http://schemas.microsoft.com/office/drawing/2014/main" id="{81FC0BA5-AEE0-4791-8D05-435A2F12B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 Box 10">
                <a:extLst>
                  <a:ext uri="{FF2B5EF4-FFF2-40B4-BE49-F238E27FC236}">
                    <a16:creationId xmlns:a16="http://schemas.microsoft.com/office/drawing/2014/main" id="{711EBB2A-AB5F-4B63-BCDF-03310DADB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" y="2363"/>
                <a:ext cx="409" cy="2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Consolas" panose="020B0609020204030204" pitchFamily="49" charset="0"/>
                  </a:rPr>
                  <a:t>160</a:t>
                </a:r>
              </a:p>
            </p:txBody>
          </p:sp>
          <p:sp>
            <p:nvSpPr>
              <p:cNvPr id="83" name="Rectangle 11">
                <a:extLst>
                  <a:ext uri="{FF2B5EF4-FFF2-40B4-BE49-F238E27FC236}">
                    <a16:creationId xmlns:a16="http://schemas.microsoft.com/office/drawing/2014/main" id="{1A4EA2B4-76DB-42B7-80B5-4CC925E81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400">
                    <a:latin typeface="Consolas" panose="020B0609020204030204" pitchFamily="49" charset="0"/>
                  </a:rPr>
                  <a:t>16</a:t>
                </a:r>
              </a:p>
            </p:txBody>
          </p:sp>
          <p:sp>
            <p:nvSpPr>
              <p:cNvPr id="84" name="Rectangle 12">
                <a:extLst>
                  <a:ext uri="{FF2B5EF4-FFF2-40B4-BE49-F238E27FC236}">
                    <a16:creationId xmlns:a16="http://schemas.microsoft.com/office/drawing/2014/main" id="{54469B99-D1AE-4138-9A29-8E9D12208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40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85" name="Line 13">
                <a:extLst>
                  <a:ext uri="{FF2B5EF4-FFF2-40B4-BE49-F238E27FC236}">
                    <a16:creationId xmlns:a16="http://schemas.microsoft.com/office/drawing/2014/main" id="{4AFA4AE7-CFCC-401D-AB60-DA6EFCCF3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Line 14">
                <a:extLst>
                  <a:ext uri="{FF2B5EF4-FFF2-40B4-BE49-F238E27FC236}">
                    <a16:creationId xmlns:a16="http://schemas.microsoft.com/office/drawing/2014/main" id="{1D7D5D47-3A73-478C-87D6-22515089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 Box 15">
                <a:extLst>
                  <a:ext uri="{FF2B5EF4-FFF2-40B4-BE49-F238E27FC236}">
                    <a16:creationId xmlns:a16="http://schemas.microsoft.com/office/drawing/2014/main" id="{D634EA8A-B0EF-4E47-808B-C37A10675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" y="2612"/>
                <a:ext cx="409" cy="2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 dirty="0">
                    <a:latin typeface="Consolas" panose="020B0609020204030204" pitchFamily="49" charset="0"/>
                  </a:rPr>
                  <a:t>168</a:t>
                </a:r>
              </a:p>
            </p:txBody>
          </p:sp>
          <p:sp>
            <p:nvSpPr>
              <p:cNvPr id="88" name="Text Box 16">
                <a:extLst>
                  <a:ext uri="{FF2B5EF4-FFF2-40B4-BE49-F238E27FC236}">
                    <a16:creationId xmlns:a16="http://schemas.microsoft.com/office/drawing/2014/main" id="{8D378931-92E6-400F-B790-CD03DEF3C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" y="2843"/>
                <a:ext cx="409" cy="2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 dirty="0">
                    <a:latin typeface="Consolas" panose="020B0609020204030204" pitchFamily="49" charset="0"/>
                  </a:rPr>
                  <a:t>176</a:t>
                </a:r>
              </a:p>
            </p:txBody>
          </p:sp>
          <p:sp>
            <p:nvSpPr>
              <p:cNvPr id="89" name="Text Box 17">
                <a:extLst>
                  <a:ext uri="{FF2B5EF4-FFF2-40B4-BE49-F238E27FC236}">
                    <a16:creationId xmlns:a16="http://schemas.microsoft.com/office/drawing/2014/main" id="{DB6BE2EF-DF3B-4A11-9B42-F2DD8228D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" y="2112"/>
                <a:ext cx="493" cy="2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400">
                    <a:latin typeface="Consolas" panose="020B0609020204030204" pitchFamily="49" charset="0"/>
                  </a:rPr>
                  <a:t>univ</a:t>
                </a:r>
              </a:p>
            </p:txBody>
          </p:sp>
          <p:sp>
            <p:nvSpPr>
              <p:cNvPr id="92" name="Oval 18">
                <a:extLst>
                  <a:ext uri="{FF2B5EF4-FFF2-40B4-BE49-F238E27FC236}">
                    <a16:creationId xmlns:a16="http://schemas.microsoft.com/office/drawing/2014/main" id="{8C4C32E3-4D37-46E2-81D3-8827A64BE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Oval 19">
                <a:extLst>
                  <a:ext uri="{FF2B5EF4-FFF2-40B4-BE49-F238E27FC236}">
                    <a16:creationId xmlns:a16="http://schemas.microsoft.com/office/drawing/2014/main" id="{B063E7C9-CF61-4CB3-87F8-C2D8AB714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Oval 20">
                <a:extLst>
                  <a:ext uri="{FF2B5EF4-FFF2-40B4-BE49-F238E27FC236}">
                    <a16:creationId xmlns:a16="http://schemas.microsoft.com/office/drawing/2014/main" id="{D0815829-CC12-45C4-9B5D-8550B1DF2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40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A857B31F-8925-4236-B651-C942AE1D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899" y="3733800"/>
              <a:ext cx="649027" cy="4137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 dirty="0" err="1">
                  <a:latin typeface="Consolas" panose="020B0609020204030204" pitchFamily="49" charset="0"/>
                </a:rPr>
                <a:t>tju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E8AC6637-E349-4EDF-B4D4-5951588F5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199" y="4572001"/>
              <a:ext cx="649027" cy="4137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 dirty="0" err="1">
                  <a:latin typeface="Consolas" panose="020B0609020204030204" pitchFamily="49" charset="0"/>
                </a:rPr>
                <a:t>nku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9C187464-C7E7-42C4-B943-96E2EC19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899" y="5272088"/>
              <a:ext cx="649027" cy="4137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 dirty="0" err="1">
                  <a:latin typeface="Consolas" panose="020B0609020204030204" pitchFamily="49" charset="0"/>
                </a:rPr>
                <a:t>pku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8018CC30-32EC-4915-A988-B7489348B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52"/>
              <a:ext cx="5435600" cy="797899"/>
              <a:chOff x="2412765" y="3429000"/>
              <a:chExt cx="5435835" cy="819492"/>
            </a:xfrm>
          </p:grpSpPr>
          <p:grpSp>
            <p:nvGrpSpPr>
              <p:cNvPr id="62" name="Group 25">
                <a:extLst>
                  <a:ext uri="{FF2B5EF4-FFF2-40B4-BE49-F238E27FC236}">
                    <a16:creationId xmlns:a16="http://schemas.microsoft.com/office/drawing/2014/main" id="{4C06FC96-9F69-46D9-B557-36BCDA99A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75" name="Rectangle 26">
                  <a:extLst>
                    <a:ext uri="{FF2B5EF4-FFF2-40B4-BE49-F238E27FC236}">
                      <a16:creationId xmlns:a16="http://schemas.microsoft.com/office/drawing/2014/main" id="{9250F9FE-ECFB-42FC-B5F5-38AB7A0D9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76" name="Rectangle 27">
                  <a:extLst>
                    <a:ext uri="{FF2B5EF4-FFF2-40B4-BE49-F238E27FC236}">
                      <a16:creationId xmlns:a16="http://schemas.microsoft.com/office/drawing/2014/main" id="{7302E40E-E74B-4DB8-B31A-BD47E25B4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77" name="Rectangle 28">
                  <a:extLst>
                    <a:ext uri="{FF2B5EF4-FFF2-40B4-BE49-F238E27FC236}">
                      <a16:creationId xmlns:a16="http://schemas.microsoft.com/office/drawing/2014/main" id="{380D374E-9493-490E-AD77-C2D57F33D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78" name="Rectangle 29">
                  <a:extLst>
                    <a:ext uri="{FF2B5EF4-FFF2-40B4-BE49-F238E27FC236}">
                      <a16:creationId xmlns:a16="http://schemas.microsoft.com/office/drawing/2014/main" id="{A6A590E5-7ADE-4D99-9BB3-ABE0DF23B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17A47CCA-8EF7-4BF9-AB15-B0A5F9781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</p:grpSp>
          <p:sp>
            <p:nvSpPr>
              <p:cNvPr id="63" name="Text Box 32">
                <a:extLst>
                  <a:ext uri="{FF2B5EF4-FFF2-40B4-BE49-F238E27FC236}">
                    <a16:creationId xmlns:a16="http://schemas.microsoft.com/office/drawing/2014/main" id="{AEBCEAAA-52CE-4CF7-B85F-FBF90B001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16</a:t>
                </a:r>
              </a:p>
            </p:txBody>
          </p:sp>
          <p:sp>
            <p:nvSpPr>
              <p:cNvPr id="64" name="Text Box 33">
                <a:extLst>
                  <a:ext uri="{FF2B5EF4-FFF2-40B4-BE49-F238E27FC236}">
                    <a16:creationId xmlns:a16="http://schemas.microsoft.com/office/drawing/2014/main" id="{E4F04154-DCB2-4715-BB9C-6C4BEE2D3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3A365F0B-6569-4343-A2C1-1B36E14F5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A8C81120-6EB6-49AA-A77B-16A3422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Text Box 36">
                <a:extLst>
                  <a:ext uri="{FF2B5EF4-FFF2-40B4-BE49-F238E27FC236}">
                    <a16:creationId xmlns:a16="http://schemas.microsoft.com/office/drawing/2014/main" id="{5A54106C-CB7F-4D37-BC91-4F1511020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24</a:t>
                </a:r>
              </a:p>
            </p:txBody>
          </p:sp>
          <p:sp>
            <p:nvSpPr>
              <p:cNvPr id="68" name="Line 37">
                <a:extLst>
                  <a:ext uri="{FF2B5EF4-FFF2-40B4-BE49-F238E27FC236}">
                    <a16:creationId xmlns:a16="http://schemas.microsoft.com/office/drawing/2014/main" id="{C9D4732C-3580-42F6-9E8C-8E0992C26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Text Box 38">
                <a:extLst>
                  <a:ext uri="{FF2B5EF4-FFF2-40B4-BE49-F238E27FC236}">
                    <a16:creationId xmlns:a16="http://schemas.microsoft.com/office/drawing/2014/main" id="{8A34300D-F755-4C38-8DA6-619399E3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70" name="Line 39">
                <a:extLst>
                  <a:ext uri="{FF2B5EF4-FFF2-40B4-BE49-F238E27FC236}">
                    <a16:creationId xmlns:a16="http://schemas.microsoft.com/office/drawing/2014/main" id="{2758A101-D99C-42AC-81CB-FD730DC71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Text Box 40">
                <a:extLst>
                  <a:ext uri="{FF2B5EF4-FFF2-40B4-BE49-F238E27FC236}">
                    <a16:creationId xmlns:a16="http://schemas.microsoft.com/office/drawing/2014/main" id="{0B8FB02C-6764-4730-A7F7-CFBF015D6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1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72" name="Line 41">
                <a:extLst>
                  <a:ext uri="{FF2B5EF4-FFF2-40B4-BE49-F238E27FC236}">
                    <a16:creationId xmlns:a16="http://schemas.microsoft.com/office/drawing/2014/main" id="{5BCDB338-2EBF-4EEB-B951-B1C06C76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Text Box 42">
                <a:extLst>
                  <a:ext uri="{FF2B5EF4-FFF2-40B4-BE49-F238E27FC236}">
                    <a16:creationId xmlns:a16="http://schemas.microsoft.com/office/drawing/2014/main" id="{EC259D1A-BB50-466D-8D69-706EFE0DF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74" name="Line 43">
                <a:extLst>
                  <a:ext uri="{FF2B5EF4-FFF2-40B4-BE49-F238E27FC236}">
                    <a16:creationId xmlns:a16="http://schemas.microsoft.com/office/drawing/2014/main" id="{70239751-E7F2-4B79-852B-41875AE89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81D375-91E7-459E-8837-A8C5BAAB4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9"/>
              <a:ext cx="5435600" cy="797898"/>
              <a:chOff x="2412765" y="3429000"/>
              <a:chExt cx="5435835" cy="819492"/>
            </a:xfrm>
          </p:grpSpPr>
          <p:grpSp>
            <p:nvGrpSpPr>
              <p:cNvPr id="44" name="Group 25">
                <a:extLst>
                  <a:ext uri="{FF2B5EF4-FFF2-40B4-BE49-F238E27FC236}">
                    <a16:creationId xmlns:a16="http://schemas.microsoft.com/office/drawing/2014/main" id="{DF494A89-9E16-46B1-B0AF-ECED26F06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7" name="Rectangle 26">
                  <a:extLst>
                    <a:ext uri="{FF2B5EF4-FFF2-40B4-BE49-F238E27FC236}">
                      <a16:creationId xmlns:a16="http://schemas.microsoft.com/office/drawing/2014/main" id="{FF199FC3-F690-47EF-9934-33BD7E4AE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  <p:sp>
              <p:nvSpPr>
                <p:cNvPr id="58" name="Rectangle 27">
                  <a:extLst>
                    <a:ext uri="{FF2B5EF4-FFF2-40B4-BE49-F238E27FC236}">
                      <a16:creationId xmlns:a16="http://schemas.microsoft.com/office/drawing/2014/main" id="{214E2EC1-79BA-4148-98BB-2787DFE1A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59" name="Rectangle 28">
                  <a:extLst>
                    <a:ext uri="{FF2B5EF4-FFF2-40B4-BE49-F238E27FC236}">
                      <a16:creationId xmlns:a16="http://schemas.microsoft.com/office/drawing/2014/main" id="{AA2248D5-3D8E-4896-B645-38FC631E2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60" name="Rectangle 29">
                  <a:extLst>
                    <a:ext uri="{FF2B5EF4-FFF2-40B4-BE49-F238E27FC236}">
                      <a16:creationId xmlns:a16="http://schemas.microsoft.com/office/drawing/2014/main" id="{B90537C3-53F0-4CAC-BF1D-7F72495CB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61" name="Rectangle 30">
                  <a:extLst>
                    <a:ext uri="{FF2B5EF4-FFF2-40B4-BE49-F238E27FC236}">
                      <a16:creationId xmlns:a16="http://schemas.microsoft.com/office/drawing/2014/main" id="{F1054399-7ABA-4CC6-9F5B-7058EE30C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9</a:t>
                  </a:r>
                </a:p>
              </p:txBody>
            </p:sp>
          </p:grpSp>
          <p:sp>
            <p:nvSpPr>
              <p:cNvPr id="45" name="Text Box 32">
                <a:extLst>
                  <a:ext uri="{FF2B5EF4-FFF2-40B4-BE49-F238E27FC236}">
                    <a16:creationId xmlns:a16="http://schemas.microsoft.com/office/drawing/2014/main" id="{F70FC40F-78A1-499B-AA45-C3953B9ED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46" name="Text Box 33">
                <a:extLst>
                  <a:ext uri="{FF2B5EF4-FFF2-40B4-BE49-F238E27FC236}">
                    <a16:creationId xmlns:a16="http://schemas.microsoft.com/office/drawing/2014/main" id="{BC21B24E-9EF5-4B87-920D-A6B9EA661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40</a:t>
                </a:r>
              </a:p>
            </p:txBody>
          </p:sp>
          <p:sp>
            <p:nvSpPr>
              <p:cNvPr id="47" name="Line 34">
                <a:extLst>
                  <a:ext uri="{FF2B5EF4-FFF2-40B4-BE49-F238E27FC236}">
                    <a16:creationId xmlns:a16="http://schemas.microsoft.com/office/drawing/2014/main" id="{99324904-9487-48E6-A06A-483E5F72B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Line 35">
                <a:extLst>
                  <a:ext uri="{FF2B5EF4-FFF2-40B4-BE49-F238E27FC236}">
                    <a16:creationId xmlns:a16="http://schemas.microsoft.com/office/drawing/2014/main" id="{BD3EF6F7-7499-4B3E-ACB0-058FF93EE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 Box 36">
                <a:extLst>
                  <a:ext uri="{FF2B5EF4-FFF2-40B4-BE49-F238E27FC236}">
                    <a16:creationId xmlns:a16="http://schemas.microsoft.com/office/drawing/2014/main" id="{9F7E76F3-27F0-447D-85CF-7585A1D82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44</a:t>
                </a:r>
              </a:p>
            </p:txBody>
          </p:sp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117160E7-1DD5-4A20-B9F1-A719E2D81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 Box 38">
                <a:extLst>
                  <a:ext uri="{FF2B5EF4-FFF2-40B4-BE49-F238E27FC236}">
                    <a16:creationId xmlns:a16="http://schemas.microsoft.com/office/drawing/2014/main" id="{F9D42481-F50F-4C3D-89B3-BFBB5C9C0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48</a:t>
                </a:r>
              </a:p>
            </p:txBody>
          </p:sp>
          <p:sp>
            <p:nvSpPr>
              <p:cNvPr id="52" name="Line 39">
                <a:extLst>
                  <a:ext uri="{FF2B5EF4-FFF2-40B4-BE49-F238E27FC236}">
                    <a16:creationId xmlns:a16="http://schemas.microsoft.com/office/drawing/2014/main" id="{04819AB3-4138-4D70-84A8-84A5E5ED0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 Box 40">
                <a:extLst>
                  <a:ext uri="{FF2B5EF4-FFF2-40B4-BE49-F238E27FC236}">
                    <a16:creationId xmlns:a16="http://schemas.microsoft.com/office/drawing/2014/main" id="{F3476D07-FCAE-4A61-86AA-662B736D5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1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52</a:t>
                </a:r>
              </a:p>
            </p:txBody>
          </p:sp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239804C9-0342-4671-9880-CDBBA545D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Text Box 42">
                <a:extLst>
                  <a:ext uri="{FF2B5EF4-FFF2-40B4-BE49-F238E27FC236}">
                    <a16:creationId xmlns:a16="http://schemas.microsoft.com/office/drawing/2014/main" id="{C46CE2E1-764A-432B-9FDD-804139957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56" name="Line 43">
                <a:extLst>
                  <a:ext uri="{FF2B5EF4-FFF2-40B4-BE49-F238E27FC236}">
                    <a16:creationId xmlns:a16="http://schemas.microsoft.com/office/drawing/2014/main" id="{AE73DF8D-8328-46F8-85BC-710FBCA9A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2" name="Group 24">
              <a:extLst>
                <a:ext uri="{FF2B5EF4-FFF2-40B4-BE49-F238E27FC236}">
                  <a16:creationId xmlns:a16="http://schemas.microsoft.com/office/drawing/2014/main" id="{8778531A-879C-4E81-A3E2-660E4A37E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9"/>
              <a:ext cx="5435600" cy="797898"/>
              <a:chOff x="2412765" y="3429000"/>
              <a:chExt cx="5435835" cy="81949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A5196C5-3089-461D-8409-9166AC10E5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38733969-9EEA-406D-A947-0C3FEDF83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9</a:t>
                  </a:r>
                </a:p>
              </p:txBody>
            </p:sp>
            <p:sp>
              <p:nvSpPr>
                <p:cNvPr id="40" name="Rectangle 27">
                  <a:extLst>
                    <a:ext uri="{FF2B5EF4-FFF2-40B4-BE49-F238E27FC236}">
                      <a16:creationId xmlns:a16="http://schemas.microsoft.com/office/drawing/2014/main" id="{D53D7EEA-FCB5-4737-B4AB-E6E091DFE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41" name="Rectangle 28">
                  <a:extLst>
                    <a:ext uri="{FF2B5EF4-FFF2-40B4-BE49-F238E27FC236}">
                      <a16:creationId xmlns:a16="http://schemas.microsoft.com/office/drawing/2014/main" id="{3354856B-97F3-499F-BFA4-E229003EF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CB144A93-9073-4F91-85AD-983CE4B8E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3" name="Rectangle 30">
                  <a:extLst>
                    <a:ext uri="{FF2B5EF4-FFF2-40B4-BE49-F238E27FC236}">
                      <a16:creationId xmlns:a16="http://schemas.microsoft.com/office/drawing/2014/main" id="{2C6586E4-FE0A-4235-B781-31F49BAE0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</p:grpSp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id="{1F057727-E32B-404C-A8CC-6EDBCC851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56</a:t>
                </a:r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678F0C94-E6F7-4572-B3A3-A689F419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60</a:t>
                </a: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8AAA7712-E441-4243-950D-F4ADB205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Line 35">
                <a:extLst>
                  <a:ext uri="{FF2B5EF4-FFF2-40B4-BE49-F238E27FC236}">
                    <a16:creationId xmlns:a16="http://schemas.microsoft.com/office/drawing/2014/main" id="{E8416072-1081-43F2-A1DB-830F49E63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ext Box 36">
                <a:extLst>
                  <a:ext uri="{FF2B5EF4-FFF2-40B4-BE49-F238E27FC236}">
                    <a16:creationId xmlns:a16="http://schemas.microsoft.com/office/drawing/2014/main" id="{C5DAC668-A6C8-4EF1-8009-C210C1342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64</a:t>
                </a:r>
              </a:p>
            </p:txBody>
          </p:sp>
          <p:sp>
            <p:nvSpPr>
              <p:cNvPr id="32" name="Line 37">
                <a:extLst>
                  <a:ext uri="{FF2B5EF4-FFF2-40B4-BE49-F238E27FC236}">
                    <a16:creationId xmlns:a16="http://schemas.microsoft.com/office/drawing/2014/main" id="{299EF809-8938-4B3D-BFA3-BE9657F5E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Text Box 38">
                <a:extLst>
                  <a:ext uri="{FF2B5EF4-FFF2-40B4-BE49-F238E27FC236}">
                    <a16:creationId xmlns:a16="http://schemas.microsoft.com/office/drawing/2014/main" id="{E85D8C0E-EDA2-4FBD-8D94-B9B5E3032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68</a:t>
                </a:r>
              </a:p>
            </p:txBody>
          </p:sp>
          <p:sp>
            <p:nvSpPr>
              <p:cNvPr id="34" name="Line 39">
                <a:extLst>
                  <a:ext uri="{FF2B5EF4-FFF2-40B4-BE49-F238E27FC236}">
                    <a16:creationId xmlns:a16="http://schemas.microsoft.com/office/drawing/2014/main" id="{09604723-BFF4-4887-AB5C-7B1505571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id="{ACFFCB83-3A9B-4042-BCDC-E78F272C9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1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72</a:t>
                </a:r>
              </a:p>
            </p:txBody>
          </p:sp>
          <p:sp>
            <p:nvSpPr>
              <p:cNvPr id="36" name="Line 41">
                <a:extLst>
                  <a:ext uri="{FF2B5EF4-FFF2-40B4-BE49-F238E27FC236}">
                    <a16:creationId xmlns:a16="http://schemas.microsoft.com/office/drawing/2014/main" id="{954162E9-E420-4626-9FD1-465528112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Text Box 42">
                <a:extLst>
                  <a:ext uri="{FF2B5EF4-FFF2-40B4-BE49-F238E27FC236}">
                    <a16:creationId xmlns:a16="http://schemas.microsoft.com/office/drawing/2014/main" id="{084E534C-E87E-4FEF-8DC0-925EC7E69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4249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A485B07F-9867-4C8E-AE67-6A5C88D16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" name="Freeform 141">
              <a:extLst>
                <a:ext uri="{FF2B5EF4-FFF2-40B4-BE49-F238E27FC236}">
                  <a16:creationId xmlns:a16="http://schemas.microsoft.com/office/drawing/2014/main" id="{B8503C66-D92B-44F3-9B85-10AF81F8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>
                <a:latin typeface="Consolas" panose="020B0609020204030204" pitchFamily="49" charset="0"/>
              </a:endParaRPr>
            </a:p>
          </p:txBody>
        </p:sp>
        <p:sp>
          <p:nvSpPr>
            <p:cNvPr id="24" name="Freeform 142">
              <a:extLst>
                <a:ext uri="{FF2B5EF4-FFF2-40B4-BE49-F238E27FC236}">
                  <a16:creationId xmlns:a16="http://schemas.microsoft.com/office/drawing/2014/main" id="{939426CB-59CA-440D-9BAC-D74CFEC00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>
                <a:latin typeface="Consolas" panose="020B0609020204030204" pitchFamily="49" charset="0"/>
              </a:endParaRPr>
            </a:p>
          </p:txBody>
        </p:sp>
        <p:sp>
          <p:nvSpPr>
            <p:cNvPr id="25" name="Freeform 143">
              <a:extLst>
                <a:ext uri="{FF2B5EF4-FFF2-40B4-BE49-F238E27FC236}">
                  <a16:creationId xmlns:a16="http://schemas.microsoft.com/office/drawing/2014/main" id="{F6B85F6D-EB05-4820-AA71-048135CA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51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3624" y="277665"/>
            <a:ext cx="3171125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latin typeface="+mn-ea"/>
                <a:ea typeface="+mn-ea"/>
              </a:rPr>
              <a:t>代码：</a:t>
            </a:r>
            <a:r>
              <a:rPr lang="en-US" altLang="zh-CN" sz="2400" b="1" dirty="0" err="1">
                <a:latin typeface="+mn-ea"/>
                <a:ea typeface="+mn-ea"/>
              </a:rPr>
              <a:t>n×n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矩阵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pt-BR" altLang="zh-CN" sz="2400" b="1" dirty="0">
                <a:latin typeface="+mn-ea"/>
                <a:ea typeface="+mn-ea"/>
              </a:rPr>
              <a:t>n x n Matrix Code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535656" y="1146379"/>
            <a:ext cx="5560344" cy="507621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>
                <a:latin typeface="Consolas" panose="020B0609020204030204" pitchFamily="49" charset="0"/>
              </a:rPr>
              <a:t>固定维度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Fixed dimensions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在编译时</a:t>
            </a:r>
            <a:r>
              <a:rPr lang="en-US" altLang="zh-CN" sz="1600" dirty="0">
                <a:latin typeface="Consolas" panose="020B0609020204030204" pitchFamily="49" charset="0"/>
              </a:rPr>
              <a:t>N</a:t>
            </a:r>
            <a:r>
              <a:rPr lang="zh-CN" altLang="en-US" sz="1600" dirty="0">
                <a:latin typeface="Consolas" panose="020B0609020204030204" pitchFamily="49" charset="0"/>
              </a:rPr>
              <a:t>的大小已经确定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Know value of N at compile time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可变维度，显示索引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Variable dimensions, explicit indexing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传统的实现动态数组的方法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Traditional way to implement dynamic arrays 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可变维度，隐式索引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Variable dimensions  implicit indexing </a:t>
            </a:r>
          </a:p>
          <a:p>
            <a:pPr marL="681038" lvl="2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该语法已被最新的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zh-CN" altLang="en-US" dirty="0">
                <a:latin typeface="Consolas" panose="020B0609020204030204" pitchFamily="49" charset="0"/>
              </a:rPr>
              <a:t>所支持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Now supported by </a:t>
            </a:r>
            <a:r>
              <a:rPr lang="en-US" altLang="zh-CN" sz="1600" dirty="0" err="1"/>
              <a:t>gcc</a:t>
            </a:r>
            <a:endParaRPr lang="en-US" altLang="zh-CN" sz="1600" dirty="0"/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A8D43BE-D7DE-4811-A9E2-DDD6AD588C29}"/>
              </a:ext>
            </a:extLst>
          </p:cNvPr>
          <p:cNvSpPr txBox="1"/>
          <p:nvPr/>
        </p:nvSpPr>
        <p:spPr>
          <a:xfrm>
            <a:off x="6519188" y="1151267"/>
            <a:ext cx="5353191" cy="1622734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#define N 16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fix_matrix</a:t>
            </a:r>
            <a:r>
              <a:rPr lang="en-US" altLang="zh-CN" sz="1600" b="1" dirty="0">
                <a:latin typeface="Consolas" panose="020B0609020204030204" pitchFamily="49" charset="0"/>
              </a:rPr>
              <a:t>[N][N];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fix_ele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latin typeface="Consolas" panose="020B0609020204030204" pitchFamily="49" charset="0"/>
              </a:rPr>
              <a:t>(</a:t>
            </a:r>
            <a:r>
              <a:rPr lang="fr-FR" altLang="zh-C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fix_matrix a</a:t>
            </a:r>
            <a:r>
              <a:rPr lang="fr-FR" altLang="zh-CN" sz="1600" b="1" dirty="0">
                <a:latin typeface="Consolas" panose="020B0609020204030204" pitchFamily="49" charset="0"/>
              </a:rPr>
              <a:t>, size_t i, size_t j)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return a[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3A9B1D1-ED21-417D-B768-D53FD873861C}"/>
              </a:ext>
            </a:extLst>
          </p:cNvPr>
          <p:cNvSpPr txBox="1"/>
          <p:nvPr/>
        </p:nvSpPr>
        <p:spPr>
          <a:xfrm>
            <a:off x="6519187" y="3012562"/>
            <a:ext cx="5353191" cy="1622734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pt-BR" altLang="zh-CN" sz="1600" b="1" dirty="0">
                <a:latin typeface="Consolas" panose="020B0609020204030204" pitchFamily="49" charset="0"/>
              </a:rPr>
              <a:t>#define IDX(n, i, j) ((i)*(n)+(j))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vec_ele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sv-SE" altLang="zh-CN" sz="1600" b="1" dirty="0">
                <a:latin typeface="Consolas" panose="020B0609020204030204" pitchFamily="49" charset="0"/>
              </a:rPr>
              <a:t>(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sv-SE" altLang="zh-CN" sz="1600" b="1" dirty="0">
                <a:latin typeface="Consolas" panose="020B0609020204030204" pitchFamily="49" charset="0"/>
              </a:rPr>
              <a:t> n, </a:t>
            </a:r>
            <a:r>
              <a:rPr lang="sv-SE" altLang="zh-C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int *a</a:t>
            </a:r>
            <a:r>
              <a:rPr lang="sv-SE" altLang="zh-CN" sz="1600" b="1" dirty="0">
                <a:latin typeface="Consolas" panose="020B0609020204030204" pitchFamily="49" charset="0"/>
              </a:rPr>
              <a:t>,</a:t>
            </a:r>
          </a:p>
          <a:p>
            <a:r>
              <a:rPr lang="sv-SE" altLang="zh-CN" sz="1600" b="1" dirty="0">
                <a:latin typeface="Consolas" panose="020B0609020204030204" pitchFamily="49" charset="0"/>
              </a:rPr>
              <a:t>             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sv-SE" altLang="zh-CN" sz="1600" b="1" dirty="0">
                <a:latin typeface="Consolas" panose="020B0609020204030204" pitchFamily="49" charset="0"/>
              </a:rPr>
              <a:t> i, 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sv-SE" altLang="zh-CN" sz="1600" b="1" dirty="0">
                <a:latin typeface="Consolas" panose="020B0609020204030204" pitchFamily="49" charset="0"/>
              </a:rPr>
              <a:t> j)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return a[IDX(</a:t>
            </a:r>
            <a:r>
              <a:rPr lang="en-US" altLang="zh-CN" sz="1600" b="1" dirty="0" err="1">
                <a:latin typeface="Consolas" panose="020B0609020204030204" pitchFamily="49" charset="0"/>
              </a:rPr>
              <a:t>n,i,j</a:t>
            </a:r>
            <a:r>
              <a:rPr lang="en-US" altLang="zh-CN" sz="1600" b="1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0B966A3-B400-42FD-AE8C-D949060033E6}"/>
              </a:ext>
            </a:extLst>
          </p:cNvPr>
          <p:cNvSpPr txBox="1"/>
          <p:nvPr/>
        </p:nvSpPr>
        <p:spPr>
          <a:xfrm>
            <a:off x="6519188" y="4846084"/>
            <a:ext cx="5353190" cy="1376513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var_ele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pt-BR" altLang="zh-CN" sz="1600" b="1" dirty="0">
                <a:latin typeface="Consolas" panose="020B0609020204030204" pitchFamily="49" charset="0"/>
              </a:rPr>
              <a:t>(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pt-BR" altLang="zh-CN" sz="1600" b="1" dirty="0">
                <a:latin typeface="Consolas" panose="020B0609020204030204" pitchFamily="49" charset="0"/>
              </a:rPr>
              <a:t> n, </a:t>
            </a:r>
            <a:r>
              <a:rPr lang="pt-BR" altLang="zh-C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int a[n][n]</a:t>
            </a:r>
            <a:r>
              <a:rPr lang="pt-BR" altLang="zh-CN" sz="1600" b="1" dirty="0">
                <a:latin typeface="Consolas" panose="020B0609020204030204" pitchFamily="49" charset="0"/>
              </a:rPr>
              <a:t>,</a:t>
            </a:r>
          </a:p>
          <a:p>
            <a:r>
              <a:rPr lang="pt-BR" altLang="zh-CN" sz="1600" b="1" dirty="0">
                <a:latin typeface="Consolas" panose="020B0609020204030204" pitchFamily="49" charset="0"/>
              </a:rPr>
              <a:t>             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pt-BR" altLang="zh-CN" sz="1600" b="1" dirty="0">
                <a:latin typeface="Consolas" panose="020B0609020204030204" pitchFamily="49" charset="0"/>
              </a:rPr>
              <a:t> i, </a:t>
            </a:r>
            <a:r>
              <a:rPr lang="fr-FR" altLang="zh-CN" sz="1600" b="1" dirty="0">
                <a:latin typeface="Consolas" panose="020B0609020204030204" pitchFamily="49" charset="0"/>
              </a:rPr>
              <a:t>size_t</a:t>
            </a:r>
            <a:r>
              <a:rPr lang="pt-BR" altLang="zh-CN" sz="1600" b="1" dirty="0">
                <a:latin typeface="Consolas" panose="020B0609020204030204" pitchFamily="49" charset="0"/>
              </a:rPr>
              <a:t> j)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return a[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pt-BR" altLang="zh-CN" sz="1600" b="1" dirty="0">
              <a:latin typeface="Consolas" panose="020B0609020204030204" pitchFamily="49" charset="0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355C77E-FF98-412C-9DDB-FB0B98BD8DA8}"/>
              </a:ext>
            </a:extLst>
          </p:cNvPr>
          <p:cNvCxnSpPr>
            <a:cxnSpLocks/>
          </p:cNvCxnSpPr>
          <p:nvPr/>
        </p:nvCxnSpPr>
        <p:spPr>
          <a:xfrm>
            <a:off x="5190662" y="786290"/>
            <a:ext cx="265704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Arrays</a:t>
            </a:r>
          </a:p>
          <a:p>
            <a:pPr lvl="1"/>
            <a:r>
              <a:rPr lang="zh-CN" altLang="en-US" dirty="0"/>
              <a:t>一维</a:t>
            </a:r>
            <a:endParaRPr lang="en-US" altLang="zh-CN" dirty="0"/>
          </a:p>
          <a:p>
            <a:pPr marL="361800" lvl="1" indent="0">
              <a:buNone/>
            </a:pPr>
            <a:r>
              <a:rPr lang="it-IT" altLang="zh-CN" sz="2500" dirty="0"/>
              <a:t>     One dimensional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多维（嵌套）</a:t>
            </a:r>
            <a:endParaRPr lang="en-US" altLang="zh-CN" sz="2500" dirty="0"/>
          </a:p>
          <a:p>
            <a:pPr marL="361800" lvl="1" indent="0">
              <a:buNone/>
            </a:pPr>
            <a:r>
              <a:rPr lang="it-IT" altLang="zh-CN" sz="2500" dirty="0"/>
              <a:t>      Multi-dimensional(nested)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多层</a:t>
            </a:r>
            <a:endParaRPr lang="en-US" altLang="zh-CN" sz="2500" dirty="0"/>
          </a:p>
          <a:p>
            <a:pPr marL="361800" lvl="1" indent="0">
              <a:buNone/>
            </a:pPr>
            <a:r>
              <a:rPr lang="it-IT" altLang="zh-CN" sz="2500" dirty="0"/>
              <a:t>      Multi-level</a:t>
            </a:r>
            <a:endParaRPr lang="en-US" altLang="zh-CN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Structures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联合体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Union</a:t>
            </a:r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16×16 </a:t>
            </a:r>
            <a:r>
              <a:rPr lang="zh-CN" altLang="en-US" dirty="0"/>
              <a:t>矩阵</a:t>
            </a:r>
            <a:br>
              <a:rPr lang="en-US" altLang="zh-CN" dirty="0"/>
            </a:br>
            <a:r>
              <a:rPr lang="en-US" altLang="zh-CN" dirty="0"/>
              <a:t>16×16 Matrix Access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303173" y="2029252"/>
            <a:ext cx="4518209" cy="22008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>
                <a:latin typeface="Consolas" panose="020B0609020204030204" pitchFamily="49" charset="0"/>
              </a:rPr>
              <a:t>数组元素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Array Elements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地址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Address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>
                <a:latin typeface="Consolas" panose="020B0609020204030204" pitchFamily="49" charset="0"/>
              </a:rPr>
              <a:t>C = 16, K =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FA6DA-F5C6-438D-AA1F-E0E19A1130D7}"/>
              </a:ext>
            </a:extLst>
          </p:cNvPr>
          <p:cNvSpPr/>
          <p:nvPr/>
        </p:nvSpPr>
        <p:spPr>
          <a:xfrm>
            <a:off x="1688674" y="3017605"/>
            <a:ext cx="2925801" cy="411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 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(C*K) +j*K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CC16DF-46CD-4BF0-BC4A-FAE2312DEDA3}"/>
              </a:ext>
            </a:extLst>
          </p:cNvPr>
          <p:cNvSpPr txBox="1"/>
          <p:nvPr/>
        </p:nvSpPr>
        <p:spPr>
          <a:xfrm>
            <a:off x="4987635" y="2052487"/>
            <a:ext cx="6787542" cy="1376513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/* Get element 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 */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fix_ele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fix_matrix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 a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j)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 return 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][j];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356CC4-1933-42A7-95DD-821DFC62C11A}"/>
              </a:ext>
            </a:extLst>
          </p:cNvPr>
          <p:cNvSpPr txBox="1"/>
          <p:nvPr/>
        </p:nvSpPr>
        <p:spPr>
          <a:xfrm>
            <a:off x="4987635" y="3880666"/>
            <a:ext cx="7110815" cy="187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altLang="zh-CN" sz="2000" b="0" dirty="0"/>
              <a:t>  # a in %</a:t>
            </a:r>
            <a:r>
              <a:rPr lang="en-US" altLang="zh-CN" sz="2000" b="0" dirty="0" err="1"/>
              <a:t>rdi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in %</a:t>
            </a:r>
            <a:r>
              <a:rPr lang="en-US" altLang="zh-CN" sz="2000" b="0" dirty="0" err="1"/>
              <a:t>rsi</a:t>
            </a:r>
            <a:r>
              <a:rPr lang="en-US" altLang="zh-CN" sz="2000" b="0" dirty="0"/>
              <a:t>, j in %</a:t>
            </a:r>
            <a:r>
              <a:rPr lang="en-US" altLang="zh-CN" sz="2000" b="0" dirty="0" err="1"/>
              <a:t>rdx</a:t>
            </a:r>
            <a:endParaRPr lang="en-US" altLang="zh-CN" sz="2000" b="0" dirty="0"/>
          </a:p>
          <a:p>
            <a:pPr>
              <a:lnSpc>
                <a:spcPct val="114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salq</a:t>
            </a:r>
            <a:r>
              <a:rPr lang="en-US" altLang="zh-CN" sz="2000" b="0" dirty="0"/>
              <a:t> $6, %</a:t>
            </a:r>
            <a:r>
              <a:rPr lang="en-US" altLang="zh-CN" sz="2000" b="0" dirty="0" err="1"/>
              <a:t>rsi</a:t>
            </a:r>
            <a:r>
              <a:rPr lang="en-US" altLang="zh-CN" sz="2000" b="0" dirty="0"/>
              <a:t>                #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*64</a:t>
            </a:r>
            <a:br>
              <a:rPr lang="en-US" altLang="zh-CN" sz="2000" b="0" dirty="0"/>
            </a:br>
            <a:r>
              <a:rPr lang="en-US" altLang="zh-CN" sz="2000" b="0" dirty="0"/>
              <a:t>  </a:t>
            </a:r>
            <a:r>
              <a:rPr lang="en-US" altLang="zh-CN" sz="2000" b="0" dirty="0" err="1"/>
              <a:t>addq</a:t>
            </a:r>
            <a:r>
              <a:rPr lang="en-US" altLang="zh-CN" sz="2000" b="0" dirty="0"/>
              <a:t> %</a:t>
            </a:r>
            <a:r>
              <a:rPr lang="en-US" altLang="zh-CN" sz="2000" b="0" dirty="0" err="1"/>
              <a:t>rsi</a:t>
            </a:r>
            <a:r>
              <a:rPr lang="en-US" altLang="zh-CN" sz="2000" b="0" dirty="0"/>
              <a:t>, %</a:t>
            </a:r>
            <a:r>
              <a:rPr lang="en-US" altLang="zh-CN" sz="2000" b="0" dirty="0" err="1"/>
              <a:t>rdi</a:t>
            </a:r>
            <a:r>
              <a:rPr lang="en-US" altLang="zh-CN" sz="2000" b="0" dirty="0"/>
              <a:t>              # a + 64</a:t>
            </a:r>
            <a:r>
              <a:rPr lang="zh-CN" altLang="en-US" sz="2000" b="0" dirty="0"/>
              <a:t>*</a:t>
            </a:r>
            <a:r>
              <a:rPr lang="en-US" altLang="zh-CN" sz="2000" b="0" dirty="0" err="1"/>
              <a:t>i</a:t>
            </a:r>
            <a:br>
              <a:rPr lang="en-US" altLang="zh-CN" sz="2000" b="0" dirty="0"/>
            </a:br>
            <a:r>
              <a:rPr lang="en-US" altLang="zh-CN" sz="2000" b="0" dirty="0"/>
              <a:t>  </a:t>
            </a:r>
            <a:r>
              <a:rPr lang="en-US" altLang="zh-CN" sz="2000" b="0" dirty="0" err="1"/>
              <a:t>movl</a:t>
            </a:r>
            <a:r>
              <a:rPr lang="en-US" altLang="zh-CN" sz="2000" b="0" dirty="0"/>
              <a:t> (%</a:t>
            </a:r>
            <a:r>
              <a:rPr lang="en-US" altLang="zh-CN" sz="2000" b="0" dirty="0" err="1"/>
              <a:t>rdi</a:t>
            </a:r>
            <a:r>
              <a:rPr lang="en-US" altLang="zh-CN" sz="2000" b="0" dirty="0"/>
              <a:t>, %</a:t>
            </a:r>
            <a:r>
              <a:rPr lang="en-US" altLang="zh-CN" sz="2000" b="0" dirty="0" err="1"/>
              <a:t>rdx</a:t>
            </a:r>
            <a:r>
              <a:rPr lang="en-US" altLang="zh-CN" sz="2000" b="0" dirty="0"/>
              <a:t>, 4), %</a:t>
            </a:r>
            <a:r>
              <a:rPr lang="en-US" altLang="zh-CN" sz="2000" b="0" dirty="0" err="1"/>
              <a:t>eax</a:t>
            </a:r>
            <a:r>
              <a:rPr lang="en-US" altLang="zh-CN" sz="2000" b="0" dirty="0"/>
              <a:t>   # M[a + 64*I + 4*j]</a:t>
            </a:r>
          </a:p>
          <a:p>
            <a:pPr>
              <a:lnSpc>
                <a:spcPct val="114000"/>
              </a:lnSpc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retq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02248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n×n</a:t>
            </a:r>
            <a:r>
              <a:rPr lang="en-US" altLang="zh-CN" dirty="0"/>
              <a:t> </a:t>
            </a:r>
            <a:r>
              <a:rPr lang="zh-CN" altLang="en-US" dirty="0"/>
              <a:t>矩阵</a:t>
            </a:r>
            <a:br>
              <a:rPr lang="en-US" altLang="zh-CN" dirty="0"/>
            </a:br>
            <a:r>
              <a:rPr lang="en-US" altLang="zh-CN" dirty="0" err="1"/>
              <a:t>n×n</a:t>
            </a:r>
            <a:r>
              <a:rPr lang="en-US" altLang="zh-CN" dirty="0"/>
              <a:t> Matrix Access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303173" y="2029252"/>
            <a:ext cx="4518209" cy="22008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>
                <a:latin typeface="Consolas" panose="020B0609020204030204" pitchFamily="49" charset="0"/>
              </a:rPr>
              <a:t>数组元素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Array Elements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地址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Address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>
                <a:latin typeface="Consolas" panose="020B0609020204030204" pitchFamily="49" charset="0"/>
              </a:rPr>
              <a:t>C = n, K =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5C6FA6-9CDE-4CCF-A3D9-39C00C74BD3F}"/>
              </a:ext>
            </a:extLst>
          </p:cNvPr>
          <p:cNvSpPr txBox="1"/>
          <p:nvPr/>
        </p:nvSpPr>
        <p:spPr>
          <a:xfrm>
            <a:off x="5310743" y="1871914"/>
            <a:ext cx="6679343" cy="1992066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pt-BR" altLang="zh-CN" sz="2000" dirty="0">
                <a:latin typeface="Consolas" panose="020B0609020204030204" pitchFamily="49" charset="0"/>
              </a:rPr>
              <a:t>/* Get element a[i][j] */</a:t>
            </a:r>
            <a:br>
              <a:rPr lang="pt-BR" altLang="zh-CN" sz="2000" dirty="0">
                <a:latin typeface="Consolas" panose="020B0609020204030204" pitchFamily="49" charset="0"/>
              </a:rPr>
            </a:br>
            <a:r>
              <a:rPr lang="pt-BR" altLang="zh-CN" sz="2000" dirty="0">
                <a:latin typeface="Consolas" panose="020B0609020204030204" pitchFamily="49" charset="0"/>
              </a:rPr>
              <a:t>int var_ele(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pt-BR" altLang="zh-CN" sz="2000" dirty="0">
                <a:latin typeface="Consolas" panose="020B0609020204030204" pitchFamily="49" charset="0"/>
              </a:rPr>
              <a:t> n, int a[n][n],</a:t>
            </a:r>
          </a:p>
          <a:p>
            <a:r>
              <a:rPr lang="pt-BR" altLang="zh-CN" sz="2000" dirty="0">
                <a:latin typeface="Consolas" panose="020B0609020204030204" pitchFamily="49" charset="0"/>
              </a:rPr>
              <a:t>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pt-BR" altLang="zh-CN" sz="2000" dirty="0">
                <a:latin typeface="Consolas" panose="020B0609020204030204" pitchFamily="49" charset="0"/>
              </a:rPr>
              <a:t> i,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pt-BR" altLang="zh-CN" sz="2000" dirty="0">
                <a:latin typeface="Consolas" panose="020B0609020204030204" pitchFamily="49" charset="0"/>
              </a:rPr>
              <a:t> j)</a:t>
            </a:r>
          </a:p>
          <a:p>
            <a:r>
              <a:rPr lang="pt-BR" altLang="zh-CN" sz="2000" dirty="0">
                <a:latin typeface="Consolas" panose="020B0609020204030204" pitchFamily="49" charset="0"/>
              </a:rPr>
              <a:t>{</a:t>
            </a:r>
            <a:br>
              <a:rPr lang="pt-BR" altLang="zh-CN" sz="2000" dirty="0">
                <a:latin typeface="Consolas" panose="020B0609020204030204" pitchFamily="49" charset="0"/>
              </a:rPr>
            </a:br>
            <a:r>
              <a:rPr lang="pt-BR" altLang="zh-CN" sz="2000" dirty="0">
                <a:latin typeface="Consolas" panose="020B0609020204030204" pitchFamily="49" charset="0"/>
              </a:rPr>
              <a:t>	return a[i][j];</a:t>
            </a:r>
            <a:br>
              <a:rPr lang="pt-BR" altLang="zh-CN" sz="2000" dirty="0">
                <a:latin typeface="Consolas" panose="020B0609020204030204" pitchFamily="49" charset="0"/>
              </a:rPr>
            </a:br>
            <a:r>
              <a:rPr lang="pt-BR" altLang="zh-CN" sz="2000" dirty="0">
                <a:latin typeface="Consolas" panose="020B06090202040302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09D332-AC3B-4CB5-B3E1-2CEF4BAD4D9C}"/>
              </a:ext>
            </a:extLst>
          </p:cNvPr>
          <p:cNvSpPr txBox="1"/>
          <p:nvPr/>
        </p:nvSpPr>
        <p:spPr>
          <a:xfrm>
            <a:off x="5310743" y="4230088"/>
            <a:ext cx="6679343" cy="2069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000" b="0" dirty="0"/>
              <a:t># n in %</a:t>
            </a:r>
            <a:r>
              <a:rPr lang="en-US" altLang="zh-CN" sz="2000" b="0" dirty="0" err="1"/>
              <a:t>rdi</a:t>
            </a:r>
            <a:r>
              <a:rPr lang="en-US" altLang="zh-CN" sz="2000" b="0" dirty="0"/>
              <a:t>, a in %</a:t>
            </a:r>
            <a:r>
              <a:rPr lang="en-US" altLang="zh-CN" sz="2000" b="0" dirty="0" err="1"/>
              <a:t>rsi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in %</a:t>
            </a:r>
            <a:r>
              <a:rPr lang="en-US" altLang="zh-CN" sz="2000" b="0" dirty="0" err="1"/>
              <a:t>rdx</a:t>
            </a:r>
            <a:r>
              <a:rPr lang="en-US" altLang="zh-CN" sz="2000" b="0" dirty="0"/>
              <a:t>, j in %</a:t>
            </a:r>
            <a:r>
              <a:rPr lang="en-US" altLang="zh-CN" sz="2000" b="0" dirty="0" err="1"/>
              <a:t>rcx</a:t>
            </a:r>
            <a:endParaRPr lang="en-US" altLang="zh-CN" sz="2000" b="0" dirty="0"/>
          </a:p>
          <a:p>
            <a:pPr eaLnBrk="0" hangingPunct="0">
              <a:lnSpc>
                <a:spcPct val="125000"/>
              </a:lnSpc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altLang="zh-CN" sz="2000" b="0" dirty="0" err="1">
                <a:solidFill>
                  <a:srgbClr val="FF0000"/>
                </a:solidFill>
              </a:rPr>
              <a:t>imulq</a:t>
            </a:r>
            <a:r>
              <a:rPr lang="en-US" altLang="zh-CN" sz="2000" b="0" dirty="0"/>
              <a:t>   %</a:t>
            </a:r>
            <a:r>
              <a:rPr lang="en-US" altLang="zh-CN" sz="2000" b="0" dirty="0" err="1"/>
              <a:t>rdx</a:t>
            </a:r>
            <a:r>
              <a:rPr lang="en-US" altLang="zh-CN" sz="2000" b="0" dirty="0"/>
              <a:t>, %</a:t>
            </a:r>
            <a:r>
              <a:rPr lang="en-US" altLang="zh-CN" sz="2000" b="0" dirty="0" err="1"/>
              <a:t>rdi</a:t>
            </a:r>
            <a:r>
              <a:rPr lang="en-US" altLang="zh-CN" sz="2000" b="0" dirty="0"/>
              <a:t>           # n*</a:t>
            </a:r>
            <a:r>
              <a:rPr lang="en-US" altLang="zh-CN" sz="2000" b="0" dirty="0" err="1"/>
              <a:t>i</a:t>
            </a:r>
            <a:endParaRPr lang="en-US" altLang="zh-CN" sz="2000" b="0" dirty="0"/>
          </a:p>
          <a:p>
            <a:pPr eaLnBrk="0" hangingPunct="0">
              <a:lnSpc>
                <a:spcPct val="125000"/>
              </a:lnSpc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altLang="zh-CN" sz="2000" b="0" dirty="0" err="1"/>
              <a:t>leaq</a:t>
            </a:r>
            <a:r>
              <a:rPr lang="en-US" altLang="zh-CN" sz="2000" b="0" dirty="0"/>
              <a:t>    (%rsi,%rdi,4), %</a:t>
            </a:r>
            <a:r>
              <a:rPr lang="en-US" altLang="zh-CN" sz="2000" b="0" dirty="0" err="1"/>
              <a:t>rax</a:t>
            </a:r>
            <a:r>
              <a:rPr lang="en-US" altLang="zh-CN" sz="2000" b="0" dirty="0"/>
              <a:t>  # a + 4*n*</a:t>
            </a:r>
            <a:r>
              <a:rPr lang="en-US" altLang="zh-CN" sz="2000" b="0" dirty="0" err="1"/>
              <a:t>i</a:t>
            </a:r>
            <a:endParaRPr lang="en-US" altLang="zh-CN" sz="2000" b="0" dirty="0"/>
          </a:p>
          <a:p>
            <a:pPr eaLnBrk="0" hangingPunct="0">
              <a:lnSpc>
                <a:spcPct val="125000"/>
              </a:lnSpc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altLang="zh-CN" sz="2000" b="0" dirty="0" err="1"/>
              <a:t>movl</a:t>
            </a:r>
            <a:r>
              <a:rPr lang="en-US" altLang="zh-CN" sz="2000" b="0" dirty="0"/>
              <a:t>    (%rax,%rcx,4), %</a:t>
            </a:r>
            <a:r>
              <a:rPr lang="en-US" altLang="zh-CN" sz="2000" b="0" dirty="0" err="1"/>
              <a:t>eax</a:t>
            </a:r>
            <a:r>
              <a:rPr lang="en-US" altLang="zh-CN" sz="2000" b="0" dirty="0"/>
              <a:t>  # a + 4*n*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+ 4*j</a:t>
            </a:r>
          </a:p>
          <a:p>
            <a:pPr eaLnBrk="0" hangingPunct="0">
              <a:lnSpc>
                <a:spcPct val="125000"/>
              </a:lnSpc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altLang="zh-CN" sz="2000" b="0" dirty="0" err="1"/>
              <a:t>retq</a:t>
            </a:r>
            <a:endParaRPr lang="zh-CN" altLang="en-US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FA6DA-F5C6-438D-AA1F-E0E19A1130D7}"/>
              </a:ext>
            </a:extLst>
          </p:cNvPr>
          <p:cNvSpPr/>
          <p:nvPr/>
        </p:nvSpPr>
        <p:spPr>
          <a:xfrm>
            <a:off x="1688674" y="3017605"/>
            <a:ext cx="2925801" cy="411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 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(C*K) +j*K</a:t>
            </a:r>
          </a:p>
        </p:txBody>
      </p:sp>
    </p:spTree>
    <p:extLst>
      <p:ext uri="{BB962C8B-B14F-4D97-AF65-F5344CB8AC3E}">
        <p14:creationId xmlns:p14="http://schemas.microsoft.com/office/powerpoint/2010/main" val="139542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优化定长矩阵的访问</a:t>
            </a:r>
            <a:br>
              <a:rPr lang="en-US" altLang="zh-CN" dirty="0"/>
            </a:br>
            <a:r>
              <a:rPr lang="en-US" altLang="zh-CN" dirty="0"/>
              <a:t>Optimizing Fixed Matrix Access</a:t>
            </a:r>
            <a:endParaRPr lang="zh-CN" altLang="en-US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35B92CDB-AD4E-4AAD-B2E0-892C43476E50}"/>
              </a:ext>
            </a:extLst>
          </p:cNvPr>
          <p:cNvSpPr txBox="1">
            <a:spLocks/>
          </p:cNvSpPr>
          <p:nvPr/>
        </p:nvSpPr>
        <p:spPr>
          <a:xfrm>
            <a:off x="543318" y="3084945"/>
            <a:ext cx="5709700" cy="326043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numCol="1" rtlCol="0">
            <a:normAutofit fontScale="775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>
                <a:latin typeface="Consolas" panose="020B0609020204030204" pitchFamily="49" charset="0"/>
              </a:rPr>
              <a:t>依次遍历第</a:t>
            </a:r>
            <a:r>
              <a:rPr lang="en-US" altLang="zh-CN" sz="1800" dirty="0">
                <a:latin typeface="Consolas" panose="020B0609020204030204" pitchFamily="49" charset="0"/>
              </a:rPr>
              <a:t>j</a:t>
            </a:r>
            <a:r>
              <a:rPr lang="zh-CN" altLang="en-US" sz="1800" dirty="0">
                <a:latin typeface="Consolas" panose="020B0609020204030204" pitchFamily="49" charset="0"/>
              </a:rPr>
              <a:t>列的所有元素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Step through all elements in column j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>
                <a:latin typeface="Consolas" panose="020B0609020204030204" pitchFamily="49" charset="0"/>
              </a:rPr>
              <a:t>优化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Optimization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从某一列查找连续元素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Retrieving successive elements from single column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>
                <a:latin typeface="Consolas" panose="020B0609020204030204" pitchFamily="49" charset="0"/>
              </a:rPr>
              <a:t>计算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Compute</a:t>
            </a:r>
          </a:p>
          <a:p>
            <a:pPr marL="1081088" lvl="2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>
                <a:latin typeface="Consolas" panose="020B0609020204030204" pitchFamily="49" charset="0"/>
              </a:rPr>
              <a:t>初始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108765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500" dirty="0"/>
              <a:t>Initially</a:t>
            </a:r>
          </a:p>
          <a:p>
            <a:pPr marL="1081088" lvl="2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>
                <a:latin typeface="Consolas" panose="020B0609020204030204" pitchFamily="49" charset="0"/>
              </a:rPr>
              <a:t>每次增加 </a:t>
            </a:r>
            <a:r>
              <a:rPr lang="en-US" altLang="zh-CN" sz="1400" dirty="0">
                <a:latin typeface="Consolas" panose="020B0609020204030204" pitchFamily="49" charset="0"/>
              </a:rPr>
              <a:t>4*N</a:t>
            </a:r>
          </a:p>
          <a:p>
            <a:pPr marL="108765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500" dirty="0"/>
              <a:t>Increment by 4*N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7DFDC3-992E-4550-892A-154A526F5D19}"/>
              </a:ext>
            </a:extLst>
          </p:cNvPr>
          <p:cNvSpPr txBox="1"/>
          <p:nvPr/>
        </p:nvSpPr>
        <p:spPr>
          <a:xfrm>
            <a:off x="6633899" y="2281280"/>
            <a:ext cx="5185047" cy="3192394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pt-BR" altLang="zh-CN" b="1" dirty="0">
                <a:latin typeface="Consolas" panose="020B0609020204030204" pitchFamily="49" charset="0"/>
              </a:rPr>
              <a:t>#define N 16</a:t>
            </a:r>
            <a:br>
              <a:rPr lang="pt-BR" altLang="zh-CN" b="1" dirty="0">
                <a:latin typeface="Consolas" panose="020B0609020204030204" pitchFamily="49" charset="0"/>
              </a:rPr>
            </a:br>
            <a:r>
              <a:rPr lang="pt-BR" altLang="zh-CN" b="1" dirty="0">
                <a:latin typeface="Consolas" panose="020B0609020204030204" pitchFamily="49" charset="0"/>
              </a:rPr>
              <a:t>typedef int fix_matrix[N][N]</a:t>
            </a:r>
            <a:r>
              <a:rPr lang="pt-BR" altLang="zh-CN" dirty="0">
                <a:latin typeface="Consolas" panose="020B0609020204030204" pitchFamily="49" charset="0"/>
              </a:rPr>
              <a:t> </a:t>
            </a:r>
          </a:p>
          <a:p>
            <a:br>
              <a:rPr lang="pt-BR" altLang="zh-CN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/* Retrieve column j from array */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fix_column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    (</a:t>
            </a:r>
            <a:r>
              <a:rPr lang="en-US" altLang="zh-CN" b="1" dirty="0" err="1">
                <a:latin typeface="Consolas" panose="020B0609020204030204" pitchFamily="49" charset="0"/>
              </a:rPr>
              <a:t>fix_matrix</a:t>
            </a:r>
            <a:r>
              <a:rPr lang="en-US" altLang="zh-CN" b="1" dirty="0">
                <a:latin typeface="Consolas" panose="020B0609020204030204" pitchFamily="49" charset="0"/>
              </a:rPr>
              <a:t> a,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j, int *</a:t>
            </a:r>
            <a:r>
              <a:rPr lang="en-US" altLang="zh-CN" b="1" dirty="0" err="1">
                <a:latin typeface="Consolas" panose="020B0609020204030204" pitchFamily="49" charset="0"/>
              </a:rPr>
              <a:t>dest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{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    for (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0;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&lt; N;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dest</a:t>
            </a:r>
            <a:r>
              <a:rPr lang="en-US" altLang="zh-CN" b="1" dirty="0">
                <a:latin typeface="Consolas" panose="020B0609020204030204" pitchFamily="49" charset="0"/>
              </a:rPr>
              <a:t>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 = a[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][j];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4B5835-5321-4F4B-9903-A2D02987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4798" y="1871914"/>
            <a:ext cx="2442468" cy="13299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81FE1AC-7B34-4D36-9919-5A4DE90122CA}"/>
              </a:ext>
            </a:extLst>
          </p:cNvPr>
          <p:cNvSpPr/>
          <p:nvPr/>
        </p:nvSpPr>
        <p:spPr>
          <a:xfrm>
            <a:off x="3079861" y="4821961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ajp</a:t>
            </a:r>
            <a:r>
              <a:rPr lang="en-US" altLang="zh-CN" sz="1600" dirty="0">
                <a:latin typeface="Consolas" panose="020B0609020204030204" pitchFamily="49" charset="0"/>
              </a:rPr>
              <a:t> = &amp;a[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3A5F1A-1D66-4DCB-84EF-09FB93777177}"/>
              </a:ext>
            </a:extLst>
          </p:cNvPr>
          <p:cNvSpPr/>
          <p:nvPr/>
        </p:nvSpPr>
        <p:spPr>
          <a:xfrm>
            <a:off x="3079862" y="5357955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ajp</a:t>
            </a:r>
            <a:r>
              <a:rPr lang="en-US" altLang="zh-CN" sz="1600" dirty="0">
                <a:latin typeface="Consolas" panose="020B0609020204030204" pitchFamily="49" charset="0"/>
              </a:rPr>
              <a:t> = a + 4*j 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E4DB07-6643-4F76-88C7-AD6D782B4D55}"/>
              </a:ext>
            </a:extLst>
          </p:cNvPr>
          <p:cNvSpPr/>
          <p:nvPr/>
        </p:nvSpPr>
        <p:spPr>
          <a:xfrm>
            <a:off x="3079862" y="576703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ajp</a:t>
            </a:r>
            <a:r>
              <a:rPr lang="en-US" altLang="zh-CN" sz="1600" dirty="0">
                <a:latin typeface="Consolas" panose="020B0609020204030204" pitchFamily="49" charset="0"/>
              </a:rPr>
              <a:t> += 4*N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10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Arrays</a:t>
            </a:r>
          </a:p>
          <a:p>
            <a:r>
              <a:rPr lang="zh-CN" altLang="en-US" dirty="0"/>
              <a:t>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Structures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联合体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Union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1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1230" y="1933832"/>
            <a:ext cx="6487497" cy="4346895"/>
          </a:xfrm>
        </p:spPr>
        <p:txBody>
          <a:bodyPr bIns="36000" numCol="1"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结构体被看做是一块连续的内存区域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Structure represented as block of memory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足够大以容纳下结构体中所有的成员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Big enough to hold all of the fields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成员在内存中组织的顺序和声明的顺序一致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Fields ordered according to declaration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即使另一种排序可以产生更紧凑的表示（也不会发生改变）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Even if another ordering could yield a more compact representation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编译器决定了结构体的大小和每个成员在内存中的位置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Compiler determines overall size + positions of fields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在机器级程序不了解高级语言源代码中的结构体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Machine-level program has no understanding of the structures in the source code 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结构体的表示</a:t>
            </a:r>
            <a:br>
              <a:rPr lang="en-US" altLang="zh-CN" dirty="0"/>
            </a:br>
            <a:r>
              <a:rPr lang="en-US" altLang="zh-CN" dirty="0"/>
              <a:t>Structure Representation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5F927D-1510-496D-9EEC-BDD4A30DA15D}"/>
              </a:ext>
            </a:extLst>
          </p:cNvPr>
          <p:cNvSpPr/>
          <p:nvPr/>
        </p:nvSpPr>
        <p:spPr>
          <a:xfrm>
            <a:off x="2271218" y="3127864"/>
            <a:ext cx="152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T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6FB82C-FD60-49A7-842C-DB8FF5BC7B12}"/>
              </a:ext>
            </a:extLst>
          </p:cNvPr>
          <p:cNvSpPr txBox="1"/>
          <p:nvPr/>
        </p:nvSpPr>
        <p:spPr>
          <a:xfrm>
            <a:off x="1023938" y="2473447"/>
            <a:ext cx="3258605" cy="1756992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struct rec {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int a[4];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size_t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struct rec *next;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224A58D-326B-406E-92D5-FC4515DE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02" y="510837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nsolas" panose="020B0609020204030204" pitchFamily="49" charset="0"/>
              </a:rPr>
              <a:t>a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65A8EDD6-F1F0-4D3A-8A38-7F9DD9584575}"/>
              </a:ext>
            </a:extLst>
          </p:cNvPr>
          <p:cNvGrpSpPr/>
          <p:nvPr/>
        </p:nvGrpSpPr>
        <p:grpSpPr>
          <a:xfrm>
            <a:off x="818286" y="4306671"/>
            <a:ext cx="3953321" cy="1611991"/>
            <a:chOff x="4283968" y="1024921"/>
            <a:chExt cx="3953321" cy="1611991"/>
          </a:xfrm>
        </p:grpSpPr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DF0ACBFE-39BA-4232-B58B-BBF6FFA8B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13323F4D-711D-4706-8953-1EAEFA04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1024921"/>
              <a:ext cx="3113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nsolas" panose="020B0609020204030204" pitchFamily="49" charset="0"/>
                </a:rPr>
                <a:t>r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0AB125C-BFF5-4184-88D6-2E6AB9FD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anose="020B0609020204030204" pitchFamily="49" charset="0"/>
                </a:rPr>
                <a:t>i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53FD162-10E9-4FE9-AE14-ED336358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65221AF-822E-4C57-A4EB-5564DD21F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03E9A6A4-1C61-4664-9155-2F5EAC9AF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88" y="2239367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16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D71C5F1-494C-4039-B894-193491B2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18" y="2225089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24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A734100-3882-448F-88C4-82D6526CB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19" y="2225089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45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685" y="1862428"/>
            <a:ext cx="5772442" cy="2250241"/>
          </a:xfrm>
        </p:spPr>
        <p:txBody>
          <a:bodyPr bIns="36000"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计算数组成员的指针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Generating Pointer to Array Element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每个结构体成员的偏移量在编译期决定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Offset of each structure member determined at compile time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计算结果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Compute as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获得结构体成员的指针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Generating</a:t>
            </a:r>
            <a:r>
              <a:rPr lang="en-US" altLang="zh-CN" dirty="0"/>
              <a:t> Pointer to Structure Member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5F927D-1510-496D-9EEC-BDD4A30DA15D}"/>
              </a:ext>
            </a:extLst>
          </p:cNvPr>
          <p:cNvSpPr/>
          <p:nvPr/>
        </p:nvSpPr>
        <p:spPr>
          <a:xfrm>
            <a:off x="2271218" y="3127864"/>
            <a:ext cx="152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T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6FB82C-FD60-49A7-842C-DB8FF5BC7B12}"/>
              </a:ext>
            </a:extLst>
          </p:cNvPr>
          <p:cNvSpPr txBox="1"/>
          <p:nvPr/>
        </p:nvSpPr>
        <p:spPr>
          <a:xfrm>
            <a:off x="583413" y="2109053"/>
            <a:ext cx="3258605" cy="1756992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struct rec {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int a[4];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size_t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    struct rec *next;</a:t>
            </a:r>
            <a:br>
              <a:rPr lang="en-US" altLang="zh-CN" sz="2000" b="1" dirty="0"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F222E3C4-78F2-4EA4-8019-CF211BC6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159" y="475037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AC2D0FC-9B15-488F-99CB-3463E21C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59" y="4369375"/>
            <a:ext cx="107112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nsolas" panose="020B0609020204030204" pitchFamily="49" charset="0"/>
              </a:rPr>
              <a:t>r+4*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1FEC69E-A1FB-4EA9-83DB-C1826B8DF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8" y="5171081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nsolas" panose="020B0609020204030204" pitchFamily="49" charset="0"/>
              </a:rPr>
              <a:t>a</a:t>
            </a:r>
          </a:p>
        </p:txBody>
      </p:sp>
      <p:grpSp>
        <p:nvGrpSpPr>
          <p:cNvPr id="23" name="Group 1">
            <a:extLst>
              <a:ext uri="{FF2B5EF4-FFF2-40B4-BE49-F238E27FC236}">
                <a16:creationId xmlns:a16="http://schemas.microsoft.com/office/drawing/2014/main" id="{34B34A1F-BC49-44D2-A697-6124C3DCB597}"/>
              </a:ext>
            </a:extLst>
          </p:cNvPr>
          <p:cNvGrpSpPr/>
          <p:nvPr/>
        </p:nvGrpSpPr>
        <p:grpSpPr>
          <a:xfrm>
            <a:off x="329222" y="4369375"/>
            <a:ext cx="3953321" cy="1611991"/>
            <a:chOff x="4283968" y="1024921"/>
            <a:chExt cx="3953321" cy="1611991"/>
          </a:xfrm>
        </p:grpSpPr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C8DA242-231F-4216-BF4D-C839DFA37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3B0B8ED2-01C1-446B-9072-FD7B5FB3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1024921"/>
              <a:ext cx="3113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nsolas" panose="020B0609020204030204" pitchFamily="49" charset="0"/>
                </a:rPr>
                <a:t>r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A2BE328F-39F5-47BF-B336-C916373E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nsolas" panose="020B0609020204030204" pitchFamily="49" charset="0"/>
                </a:rPr>
                <a:t>i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62105654-7ECD-4F6D-8C97-98EB280B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FA52CD9B-3599-4E87-8327-645B1172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75471093-B0FA-4D2C-9C06-4F15D2BB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88" y="2239367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16</a:t>
              </a:r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63B3D4E0-CE3E-41F7-92F3-9331642C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18" y="2225089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24</a:t>
              </a:r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50BBD109-A26C-4CEA-9448-3027A386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19" y="2225089"/>
              <a:ext cx="46487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nsolas" panose="020B0609020204030204" pitchFamily="49" charset="0"/>
                </a:rPr>
                <a:t>32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C418DB-34CA-40CF-ACDC-7098F46FF363}"/>
              </a:ext>
            </a:extLst>
          </p:cNvPr>
          <p:cNvSpPr/>
          <p:nvPr/>
        </p:nvSpPr>
        <p:spPr>
          <a:xfrm>
            <a:off x="7367436" y="3497196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/>
                <a:cs typeface="Courier New"/>
              </a:rPr>
              <a:t>r + 4*</a:t>
            </a:r>
            <a:r>
              <a:rPr lang="en-US" altLang="zh-CN" sz="1600" b="1" dirty="0" err="1">
                <a:latin typeface="Courier New"/>
                <a:cs typeface="Courier New"/>
              </a:rPr>
              <a:t>idx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0435F2-8EA6-47B9-96B9-1567DD797ADF}"/>
              </a:ext>
            </a:extLst>
          </p:cNvPr>
          <p:cNvSpPr txBox="1"/>
          <p:nvPr/>
        </p:nvSpPr>
        <p:spPr>
          <a:xfrm>
            <a:off x="5708936" y="4201227"/>
            <a:ext cx="5486464" cy="1080021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int *</a:t>
            </a:r>
            <a:r>
              <a:rPr lang="en-US" altLang="zh-CN" sz="1600" dirty="0" err="1">
                <a:latin typeface="Consolas" panose="020B0609020204030204" pitchFamily="49" charset="0"/>
              </a:rPr>
              <a:t>get_ap</a:t>
            </a:r>
            <a:r>
              <a:rPr lang="en-US" altLang="zh-CN" sz="1600" dirty="0">
                <a:latin typeface="Consolas" panose="020B0609020204030204" pitchFamily="49" charset="0"/>
              </a:rPr>
              <a:t> (struct rec *r, </a:t>
            </a:r>
            <a:r>
              <a:rPr lang="en-US" altLang="zh-CN" sz="1600" dirty="0" err="1">
                <a:latin typeface="Consolas" panose="020B0609020204030204" pitchFamily="49" charset="0"/>
              </a:rPr>
              <a:t>size_t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return &amp;r-&gt;a[</a:t>
            </a:r>
            <a:r>
              <a:rPr lang="en-US" altLang="zh-CN" sz="1600" dirty="0" err="1"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33E2CC-632F-418F-B11A-C026FA8C1DFE}"/>
              </a:ext>
            </a:extLst>
          </p:cNvPr>
          <p:cNvSpPr txBox="1"/>
          <p:nvPr/>
        </p:nvSpPr>
        <p:spPr>
          <a:xfrm>
            <a:off x="5708936" y="5369806"/>
            <a:ext cx="5486464" cy="104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 eaLnBrk="0" hangingPunct="0">
              <a:lnSpc>
                <a:spcPct val="125000"/>
              </a:lnSpc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altLang="zh-CN" sz="1600" b="0" dirty="0"/>
              <a:t> # r in %</a:t>
            </a:r>
            <a:r>
              <a:rPr lang="en-US" altLang="zh-CN" sz="1600" b="0" dirty="0" err="1"/>
              <a:t>rdi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idx</a:t>
            </a:r>
            <a:r>
              <a:rPr lang="en-US" altLang="zh-CN" sz="1600" b="0" dirty="0"/>
              <a:t> in %</a:t>
            </a:r>
            <a:r>
              <a:rPr lang="en-US" altLang="zh-CN" sz="1600" b="0" dirty="0" err="1"/>
              <a:t>rsi</a:t>
            </a:r>
            <a:r>
              <a:rPr lang="en-US" altLang="zh-CN" sz="1600" b="0" dirty="0"/>
              <a:t>  </a:t>
            </a:r>
          </a:p>
          <a:p>
            <a:pPr eaLnBrk="0" hangingPunct="0">
              <a:lnSpc>
                <a:spcPct val="125000"/>
              </a:lnSpc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altLang="zh-CN" sz="1600" b="0" dirty="0"/>
              <a:t>  </a:t>
            </a:r>
            <a:r>
              <a:rPr lang="en-US" altLang="zh-CN" sz="1600" b="0" dirty="0" err="1"/>
              <a:t>leaq</a:t>
            </a:r>
            <a:r>
              <a:rPr lang="en-US" altLang="zh-CN" sz="1600" b="0" dirty="0"/>
              <a:t>  (%rdi,%rsi,4), %</a:t>
            </a:r>
            <a:r>
              <a:rPr lang="en-US" altLang="zh-CN" sz="1600" b="0" dirty="0" err="1"/>
              <a:t>rax</a:t>
            </a:r>
            <a:endParaRPr lang="en-US" altLang="zh-CN" sz="1600" b="0" dirty="0"/>
          </a:p>
          <a:p>
            <a:pPr eaLnBrk="0" hangingPunct="0">
              <a:lnSpc>
                <a:spcPct val="125000"/>
              </a:lnSpc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altLang="zh-CN" sz="1600" b="0" dirty="0"/>
              <a:t>  ret</a:t>
            </a:r>
            <a:endParaRPr lang="zh-CN" altLang="en-US" sz="1600" b="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705F42-418C-438A-B453-DEF125E176EE}"/>
              </a:ext>
            </a:extLst>
          </p:cNvPr>
          <p:cNvSpPr/>
          <p:nvPr/>
        </p:nvSpPr>
        <p:spPr>
          <a:xfrm>
            <a:off x="7889291" y="2052352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/>
                <a:cs typeface="Courier New"/>
              </a:rPr>
              <a:t>r-&gt;a[</a:t>
            </a:r>
            <a:r>
              <a:rPr lang="en-US" altLang="zh-CN" sz="1600" b="1" dirty="0" err="1">
                <a:latin typeface="Courier New"/>
                <a:cs typeface="Courier New"/>
              </a:rPr>
              <a:t>idx</a:t>
            </a:r>
            <a:r>
              <a:rPr lang="en-US" altLang="zh-CN" sz="1600" b="1" dirty="0">
                <a:latin typeface="Courier New"/>
                <a:cs typeface="Courier New"/>
              </a:rPr>
              <a:t>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362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链表遍历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Following Linked List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538354-09AF-469A-B9CC-4AEA3A4984E5}"/>
              </a:ext>
            </a:extLst>
          </p:cNvPr>
          <p:cNvSpPr txBox="1"/>
          <p:nvPr/>
        </p:nvSpPr>
        <p:spPr>
          <a:xfrm>
            <a:off x="535856" y="2219519"/>
            <a:ext cx="3258605" cy="1603104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 rec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int a[4];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struct rec *next;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};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DABD2C2-1FE8-4B56-857C-F16B7515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13" y="3968035"/>
            <a:ext cx="5144508" cy="2434101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void set_val (struct rec *r, int val)</a:t>
            </a:r>
          </a:p>
          <a:p>
            <a:r>
              <a:rPr lang="nn-NO" dirty="0"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latin typeface="Consolas" panose="020B0609020204030204" pitchFamily="49" charset="0"/>
              </a:rPr>
              <a:t>  while (r) {</a:t>
            </a:r>
          </a:p>
          <a:p>
            <a:r>
              <a:rPr lang="nn-NO" dirty="0">
                <a:latin typeface="Consolas" panose="020B0609020204030204" pitchFamily="49" charset="0"/>
              </a:rPr>
              <a:t>    int i = r-&gt;i;</a:t>
            </a:r>
          </a:p>
          <a:p>
            <a:r>
              <a:rPr lang="nn-NO" dirty="0">
                <a:latin typeface="Consolas" panose="020B0609020204030204" pitchFamily="49" charset="0"/>
              </a:rPr>
              <a:t>    r-&gt;a[i] = val;</a:t>
            </a:r>
          </a:p>
          <a:p>
            <a:r>
              <a:rPr lang="nn-NO" dirty="0">
                <a:latin typeface="Consolas" panose="020B0609020204030204" pitchFamily="49" charset="0"/>
              </a:rPr>
              <a:t>    r = r-&gt;</a:t>
            </a:r>
            <a:r>
              <a:rPr lang="nn-NO" dirty="0" err="1">
                <a:latin typeface="Consolas" panose="020B0609020204030204" pitchFamily="49" charset="0"/>
              </a:rPr>
              <a:t>next</a:t>
            </a:r>
            <a:r>
              <a:rPr lang="nn-NO" dirty="0"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latin typeface="Consolas" panose="020B0609020204030204" pitchFamily="49" charset="0"/>
              </a:rPr>
              <a:t>  }</a:t>
            </a:r>
          </a:p>
          <a:p>
            <a:r>
              <a:rPr lang="nn-NO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8" name="Table 49">
            <a:extLst>
              <a:ext uri="{FF2B5EF4-FFF2-40B4-BE49-F238E27FC236}">
                <a16:creationId xmlns:a16="http://schemas.microsoft.com/office/drawing/2014/main" id="{AD3D3169-DB81-419E-AFB2-8FB1F7994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98241"/>
              </p:ext>
            </p:extLst>
          </p:nvPr>
        </p:nvGraphicFramePr>
        <p:xfrm>
          <a:off x="9080827" y="2463733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Register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Use(s)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rdi</a:t>
                      </a:r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r</a:t>
                      </a:r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rsi</a:t>
                      </a:r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val</a:t>
                      </a:r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9" name="Group 2">
            <a:extLst>
              <a:ext uri="{FF2B5EF4-FFF2-40B4-BE49-F238E27FC236}">
                <a16:creationId xmlns:a16="http://schemas.microsoft.com/office/drawing/2014/main" id="{44BAB596-8CF6-4540-92F2-D8AF22CB288B}"/>
              </a:ext>
            </a:extLst>
          </p:cNvPr>
          <p:cNvGrpSpPr/>
          <p:nvPr/>
        </p:nvGrpSpPr>
        <p:grpSpPr>
          <a:xfrm>
            <a:off x="4614475" y="1902998"/>
            <a:ext cx="4223157" cy="1992331"/>
            <a:chOff x="4450943" y="1049360"/>
            <a:chExt cx="4223157" cy="1992331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698F4FFD-B210-455E-979F-CBA454B54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D4E73679-945E-4EB4-B38C-9E7738D89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onsolas" panose="020B0609020204030204" pitchFamily="49" charset="0"/>
                </a:rPr>
                <a:t>Element </a:t>
              </a:r>
              <a:r>
                <a:rPr lang="en-US">
                  <a:latin typeface="Consolas" panose="020B0609020204030204" pitchFamily="49" charset="0"/>
                </a:rPr>
                <a:t>i</a:t>
              </a:r>
              <a:endParaRPr lang="en-US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2" name="Group 1">
              <a:extLst>
                <a:ext uri="{FF2B5EF4-FFF2-40B4-BE49-F238E27FC236}">
                  <a16:creationId xmlns:a16="http://schemas.microsoft.com/office/drawing/2014/main" id="{2241372C-E0FB-40E8-8C0A-D48B65D18540}"/>
                </a:ext>
              </a:extLst>
            </p:cNvPr>
            <p:cNvGrpSpPr/>
            <p:nvPr/>
          </p:nvGrpSpPr>
          <p:grpSpPr>
            <a:xfrm>
              <a:off x="4450943" y="1049360"/>
              <a:ext cx="3953321" cy="1611991"/>
              <a:chOff x="4563315" y="1484784"/>
              <a:chExt cx="3953321" cy="1611991"/>
            </a:xfrm>
          </p:grpSpPr>
          <p:grpSp>
            <p:nvGrpSpPr>
              <p:cNvPr id="44" name="Group 18">
                <a:extLst>
                  <a:ext uri="{FF2B5EF4-FFF2-40B4-BE49-F238E27FC236}">
                    <a16:creationId xmlns:a16="http://schemas.microsoft.com/office/drawing/2014/main" id="{EFC148D7-CBA0-44BB-A60B-5FD4BB046443}"/>
                  </a:ext>
                </a:extLst>
              </p:cNvPr>
              <p:cNvGrpSpPr/>
              <p:nvPr/>
            </p:nvGrpSpPr>
            <p:grpSpPr>
              <a:xfrm>
                <a:off x="4563315" y="1484784"/>
                <a:ext cx="3953321" cy="1611991"/>
                <a:chOff x="4283968" y="1024921"/>
                <a:chExt cx="3953321" cy="1611991"/>
              </a:xfrm>
            </p:grpSpPr>
            <p:sp>
              <p:nvSpPr>
                <p:cNvPr id="46" name="Line 16">
                  <a:extLst>
                    <a:ext uri="{FF2B5EF4-FFF2-40B4-BE49-F238E27FC236}">
                      <a16:creationId xmlns:a16="http://schemas.microsoft.com/office/drawing/2014/main" id="{CD36242C-1259-4C79-A27E-8DF23A067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7" name="Rectangle 17">
                  <a:extLst>
                    <a:ext uri="{FF2B5EF4-FFF2-40B4-BE49-F238E27FC236}">
                      <a16:creationId xmlns:a16="http://schemas.microsoft.com/office/drawing/2014/main" id="{E6954CF0-7E97-437F-B16A-B49AFE811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nsolas" panose="020B0609020204030204" pitchFamily="49" charset="0"/>
                    </a:rPr>
                    <a:t>r</a:t>
                  </a:r>
                </a:p>
              </p:txBody>
            </p:sp>
            <p:sp>
              <p:nvSpPr>
                <p:cNvPr id="48" name="Rectangle 10">
                  <a:extLst>
                    <a:ext uri="{FF2B5EF4-FFF2-40B4-BE49-F238E27FC236}">
                      <a16:creationId xmlns:a16="http://schemas.microsoft.com/office/drawing/2014/main" id="{EFA4214C-29FD-4ED1-8C63-F8FD27D94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nsolas" panose="020B0609020204030204" pitchFamily="49" charset="0"/>
                    </a:rPr>
                    <a:t>i</a:t>
                  </a:r>
                  <a:endParaRPr lang="en-US" sz="2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9" name="Rectangle 12">
                  <a:extLst>
                    <a:ext uri="{FF2B5EF4-FFF2-40B4-BE49-F238E27FC236}">
                      <a16:creationId xmlns:a16="http://schemas.microsoft.com/office/drawing/2014/main" id="{570D823D-F101-4791-8357-0A64B97BF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nsolas" panose="020B0609020204030204" pitchFamily="49" charset="0"/>
                    </a:rPr>
                    <a:t>next</a:t>
                  </a:r>
                </a:p>
              </p:txBody>
            </p:sp>
            <p:sp>
              <p:nvSpPr>
                <p:cNvPr id="50" name="Rectangle 13">
                  <a:extLst>
                    <a:ext uri="{FF2B5EF4-FFF2-40B4-BE49-F238E27FC236}">
                      <a16:creationId xmlns:a16="http://schemas.microsoft.com/office/drawing/2014/main" id="{984322E6-3B71-4723-BAFC-8EEBCC17E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nsolas" panose="020B0609020204030204" pitchFamily="49" charset="0"/>
                    </a:rPr>
                    <a:t>0</a:t>
                  </a:r>
                </a:p>
              </p:txBody>
            </p:sp>
            <p:sp>
              <p:nvSpPr>
                <p:cNvPr id="51" name="Rectangle 14">
                  <a:extLst>
                    <a:ext uri="{FF2B5EF4-FFF2-40B4-BE49-F238E27FC236}">
                      <a16:creationId xmlns:a16="http://schemas.microsoft.com/office/drawing/2014/main" id="{2ACA5883-FB6D-4E8C-A153-68379BD90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64870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nsolas" panose="020B0609020204030204" pitchFamily="49" charset="0"/>
                    </a:rPr>
                    <a:t>16</a:t>
                  </a:r>
                </a:p>
              </p:txBody>
            </p:sp>
            <p:sp>
              <p:nvSpPr>
                <p:cNvPr id="52" name="Rectangle 15">
                  <a:extLst>
                    <a:ext uri="{FF2B5EF4-FFF2-40B4-BE49-F238E27FC236}">
                      <a16:creationId xmlns:a16="http://schemas.microsoft.com/office/drawing/2014/main" id="{0A836E11-F850-4BD1-8010-7CF67556E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64870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nsolas" panose="020B0609020204030204" pitchFamily="49" charset="0"/>
                    </a:rPr>
                    <a:t>24</a:t>
                  </a:r>
                </a:p>
              </p:txBody>
            </p:sp>
            <p:sp>
              <p:nvSpPr>
                <p:cNvPr id="53" name="Rectangle 16">
                  <a:extLst>
                    <a:ext uri="{FF2B5EF4-FFF2-40B4-BE49-F238E27FC236}">
                      <a16:creationId xmlns:a16="http://schemas.microsoft.com/office/drawing/2014/main" id="{DA1BC54C-DF70-4CF1-AD05-7E28228B8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64870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nsolas" panose="020B0609020204030204" pitchFamily="49" charset="0"/>
                    </a:rPr>
                    <a:t>32</a:t>
                  </a:r>
                </a:p>
              </p:txBody>
            </p:sp>
          </p:grp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98862AC1-3C4C-4C41-9CE2-52AEA7907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nsolas" panose="020B0609020204030204" pitchFamily="49" charset="0"/>
                  </a:rPr>
                  <a:t>a</a:t>
                </a:r>
              </a:p>
            </p:txBody>
          </p:sp>
        </p:grp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33C01B9B-4635-4320-B5A0-9DF106D99E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54" name="Rectangle 3">
            <a:extLst>
              <a:ext uri="{FF2B5EF4-FFF2-40B4-BE49-F238E27FC236}">
                <a16:creationId xmlns:a16="http://schemas.microsoft.com/office/drawing/2014/main" id="{14F68D9C-C53A-439D-8C13-0AC69AC9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21" y="4208250"/>
            <a:ext cx="6507908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.L11:                         # </a:t>
            </a:r>
            <a:r>
              <a:rPr lang="cs-CZ" dirty="0" err="1">
                <a:latin typeface="Consolas" panose="020B0609020204030204" pitchFamily="49" charset="0"/>
              </a:rPr>
              <a:t>loop</a:t>
            </a:r>
            <a:r>
              <a:rPr lang="cs-CZ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  movslq  16(%rdi), %rax      #   i = M[r+16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cs-CZ" dirty="0">
                <a:latin typeface="Consolas" panose="020B0609020204030204" pitchFamily="49" charset="0"/>
              </a:rPr>
              <a:t>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movl</a:t>
            </a:r>
            <a:r>
              <a:rPr lang="cs-CZ" dirty="0">
                <a:latin typeface="Consolas" panose="020B0609020204030204" pitchFamily="49" charset="0"/>
              </a:rPr>
              <a:t>    %</a:t>
            </a:r>
            <a:r>
              <a:rPr lang="cs-CZ" dirty="0" err="1">
                <a:latin typeface="Consolas" panose="020B0609020204030204" pitchFamily="49" charset="0"/>
              </a:rPr>
              <a:t>esi</a:t>
            </a:r>
            <a:r>
              <a:rPr lang="cs-CZ" dirty="0">
                <a:latin typeface="Consolas" panose="020B0609020204030204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movq</a:t>
            </a:r>
            <a:r>
              <a:rPr lang="cs-CZ" dirty="0">
                <a:latin typeface="Consolas" panose="020B0609020204030204" pitchFamily="49" charset="0"/>
              </a:rPr>
              <a:t>    24(%rdi), %rdi      #   </a:t>
            </a:r>
            <a:r>
              <a:rPr lang="cs-CZ" dirty="0" err="1">
                <a:latin typeface="Consolas" panose="020B0609020204030204" pitchFamily="49" charset="0"/>
              </a:rPr>
              <a:t>r</a:t>
            </a:r>
            <a:r>
              <a:rPr lang="cs-CZ" dirty="0">
                <a:latin typeface="Consolas" panose="020B0609020204030204" pitchFamily="49" charset="0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testq</a:t>
            </a:r>
            <a:r>
              <a:rPr lang="cs-CZ" dirty="0">
                <a:latin typeface="Consolas" panose="020B0609020204030204" pitchFamily="49" charset="0"/>
              </a:rPr>
              <a:t>   %rdi, %rdi          #   Test </a:t>
            </a:r>
            <a:r>
              <a:rPr lang="cs-CZ" dirty="0" err="1">
                <a:latin typeface="Consolas" panose="020B0609020204030204" pitchFamily="49" charset="0"/>
              </a:rPr>
              <a:t>r</a:t>
            </a:r>
            <a:endParaRPr lang="cs-CZ" dirty="0">
              <a:latin typeface="Consolas" panose="020B0609020204030204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jne</a:t>
            </a:r>
            <a:r>
              <a:rPr lang="cs-CZ" dirty="0">
                <a:latin typeface="Consolas" panose="020B0609020204030204" pitchFamily="49" charset="0"/>
              </a:rPr>
              <a:t>     .L11                #   </a:t>
            </a:r>
            <a:r>
              <a:rPr lang="cs-CZ" dirty="0" err="1">
                <a:latin typeface="Consolas" panose="020B0609020204030204" pitchFamily="49" charset="0"/>
              </a:rPr>
              <a:t>if</a:t>
            </a:r>
            <a:r>
              <a:rPr lang="cs-CZ" dirty="0">
                <a:latin typeface="Consolas" panose="020B0609020204030204" pitchFamily="49" charset="0"/>
              </a:rPr>
              <a:t> !=0 </a:t>
            </a:r>
            <a:r>
              <a:rPr lang="cs-CZ" dirty="0" err="1">
                <a:latin typeface="Consolas" panose="020B0609020204030204" pitchFamily="49" charset="0"/>
              </a:rPr>
              <a:t>goto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loop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6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结构体对齐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Structures  Alignment</a:t>
            </a:r>
            <a:endParaRPr lang="zh-CN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6F3865AD-E9B2-488C-8DD5-EA978CEB6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871914"/>
            <a:ext cx="11573164" cy="4436522"/>
          </a:xfrm>
        </p:spPr>
        <p:txBody>
          <a:bodyPr bIns="36000"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数据未对齐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Unaligned Data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数据对齐</a:t>
            </a: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Unaligned Data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若基本数据类型需要</a:t>
            </a:r>
            <a:r>
              <a:rPr lang="en-US" altLang="zh-CN" sz="1400" dirty="0"/>
              <a:t>K</a:t>
            </a:r>
            <a:r>
              <a:rPr lang="zh-CN" altLang="en-US" sz="1400" dirty="0"/>
              <a:t>个字节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Primitive data type requires K bytes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则地址必须是</a:t>
            </a:r>
            <a:r>
              <a:rPr lang="en-US" altLang="zh-CN" sz="1400" dirty="0"/>
              <a:t>K</a:t>
            </a:r>
            <a:r>
              <a:rPr lang="zh-CN" altLang="en-US" sz="1400" dirty="0"/>
              <a:t>的整数倍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Address must be multiple of K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B2DFDF-D62F-4A6F-A80D-823D063B4D23}"/>
              </a:ext>
            </a:extLst>
          </p:cNvPr>
          <p:cNvGrpSpPr/>
          <p:nvPr/>
        </p:nvGrpSpPr>
        <p:grpSpPr>
          <a:xfrm>
            <a:off x="2503588" y="2058678"/>
            <a:ext cx="5720644" cy="747644"/>
            <a:chOff x="1516063" y="1714809"/>
            <a:chExt cx="5720644" cy="747644"/>
          </a:xfrm>
        </p:grpSpPr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168C5A56-F92E-45C9-A990-E6494A71E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076" y="1714809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7B537E75-81B8-4823-AB62-86F179BE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288" y="1714809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i[0]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B236C08B-2A9B-4A4D-8D8A-1967A933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288" y="1714809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[1]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7A6C8BB7-B8E9-4759-9593-652E9F7F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301" y="1714809"/>
              <a:ext cx="25400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v</a:t>
              </a: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539AEC45-6C2A-4ECC-9CAB-12D29EE2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2108510"/>
              <a:ext cx="203582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F9229296-478A-4641-A93A-FF990B00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4" y="2108510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p+1</a:t>
              </a:r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FFBD9FEE-B14C-4606-82B3-1FFD6064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2108510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p+5</a:t>
              </a: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E9AEF8CF-8DB9-459A-A9A9-9792050C9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4" y="2108510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p+9</a:t>
              </a:r>
            </a:p>
          </p:txBody>
        </p:sp>
        <p:sp>
          <p:nvSpPr>
            <p:cNvPr id="55" name="Rectangle 17">
              <a:extLst>
                <a:ext uri="{FF2B5EF4-FFF2-40B4-BE49-F238E27FC236}">
                  <a16:creationId xmlns:a16="http://schemas.microsoft.com/office/drawing/2014/main" id="{229CE4B7-1EEC-4968-AC7B-98026559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4" y="2108510"/>
              <a:ext cx="58349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p+17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216BB7-00FE-402B-B2FD-26D0621FD833}"/>
              </a:ext>
            </a:extLst>
          </p:cNvPr>
          <p:cNvGrpSpPr/>
          <p:nvPr/>
        </p:nvGrpSpPr>
        <p:grpSpPr>
          <a:xfrm>
            <a:off x="3635466" y="4365336"/>
            <a:ext cx="8136818" cy="1943100"/>
            <a:chOff x="2189020" y="4553030"/>
            <a:chExt cx="8136818" cy="1943100"/>
          </a:xfrm>
        </p:grpSpPr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B9FB222-666F-4702-BBE6-51791227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432" y="455303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71A9471-3214-48FB-B403-691046871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432" y="455303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i[0]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7F18523E-764F-4E56-A7A5-47E360529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432" y="455303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i[1]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F2AF3165-3C52-4A86-8E49-13D0E9E0D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432" y="4553030"/>
              <a:ext cx="25400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v</a:t>
              </a:r>
            </a:p>
          </p:txBody>
        </p:sp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A3191375-336F-4C93-8919-ED5346590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932" y="4553030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B1AF659A-BB4F-4042-B161-4BAB1894F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432" y="4553030"/>
              <a:ext cx="12700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4 bytes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606B1466-09C2-46E2-AB5B-CD531F0FD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020" y="494673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p+0</a:t>
              </a:r>
            </a:p>
          </p:txBody>
        </p:sp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C4FD84A0-D632-452A-B924-9E15360F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608" y="494673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p+4</a:t>
              </a:r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0C7A7B0A-29EE-4BA4-89E2-75CAF2B77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320" y="494673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p+8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56EEEC92-0B89-43CD-8466-62D5E174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5995" y="4946731"/>
              <a:ext cx="58349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p+16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6003C8EA-C15A-40A3-B0F3-79592428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2345" y="4946731"/>
              <a:ext cx="58349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p+24</a:t>
              </a:r>
            </a:p>
          </p:txBody>
        </p:sp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B89AE49A-8631-4C04-A93F-1C12A73636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711432" y="5295980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FDD9BED4-EEA0-4D3E-97BB-E7D60C40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732" y="5629355"/>
              <a:ext cx="20701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4</a:t>
              </a:r>
            </a:p>
          </p:txBody>
        </p:sp>
        <p:sp>
          <p:nvSpPr>
            <p:cNvPr id="69" name="Rectangle 20">
              <a:extLst>
                <a:ext uri="{FF2B5EF4-FFF2-40B4-BE49-F238E27FC236}">
                  <a16:creationId xmlns:a16="http://schemas.microsoft.com/office/drawing/2014/main" id="{4637E4A1-1B8C-4409-9B11-A5211E0ED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032" y="5629355"/>
              <a:ext cx="19050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A2662549-8A55-4F33-B9FB-17E074A2BC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521432" y="5295980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Rectangle 22">
              <a:extLst>
                <a:ext uri="{FF2B5EF4-FFF2-40B4-BE49-F238E27FC236}">
                  <a16:creationId xmlns:a16="http://schemas.microsoft.com/office/drawing/2014/main" id="{20D71957-A8A8-44B3-A530-27B63A56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832" y="6140530"/>
              <a:ext cx="15367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72" name="Line 23">
              <a:extLst>
                <a:ext uri="{FF2B5EF4-FFF2-40B4-BE49-F238E27FC236}">
                  <a16:creationId xmlns:a16="http://schemas.microsoft.com/office/drawing/2014/main" id="{C9CC1F78-CC05-49FE-9FE0-C1E05CB24D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41432" y="5295980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Rectangle 24">
              <a:extLst>
                <a:ext uri="{FF2B5EF4-FFF2-40B4-BE49-F238E27FC236}">
                  <a16:creationId xmlns:a16="http://schemas.microsoft.com/office/drawing/2014/main" id="{5D1B1833-A0BB-454D-B242-0C97B791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332" y="6140530"/>
              <a:ext cx="15367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74" name="Line 25">
              <a:extLst>
                <a:ext uri="{FF2B5EF4-FFF2-40B4-BE49-F238E27FC236}">
                  <a16:creationId xmlns:a16="http://schemas.microsoft.com/office/drawing/2014/main" id="{F9A12E67-0AC6-44D9-B315-2964389C74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061432" y="5295980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3793FE45-5949-4CA5-B227-0E48A51E3469}"/>
              </a:ext>
            </a:extLst>
          </p:cNvPr>
          <p:cNvSpPr>
            <a:spLocks/>
          </p:cNvSpPr>
          <p:nvPr/>
        </p:nvSpPr>
        <p:spPr bwMode="auto">
          <a:xfrm>
            <a:off x="9266740" y="1980431"/>
            <a:ext cx="2222500" cy="19387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8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8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8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8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50161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0DBECF5-6DA4-4531-944D-DCDD2A76C5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651" y="2133216"/>
            <a:ext cx="3977960" cy="4109321"/>
          </a:xfrm>
        </p:spPr>
        <p:txBody>
          <a:bodyPr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物理上，内存是以连续</a:t>
            </a:r>
            <a:r>
              <a:rPr lang="en-US" altLang="zh-CN" sz="2100" dirty="0"/>
              <a:t>4</a:t>
            </a:r>
            <a:r>
              <a:rPr lang="zh-CN" altLang="en-US" sz="2100" dirty="0"/>
              <a:t>或</a:t>
            </a:r>
            <a:r>
              <a:rPr lang="en-US" altLang="zh-CN" sz="2100" dirty="0"/>
              <a:t>8</a:t>
            </a:r>
            <a:r>
              <a:rPr lang="zh-CN" altLang="en-US" sz="2100" dirty="0"/>
              <a:t>字节块的方式进行访问（依赖于系统）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Memory accessed by (aligned) chunks of 4 or 8 bytes (system dependent)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如果数据跨过四字的边界，数据的访问效率低</a:t>
            </a:r>
            <a:endParaRPr lang="en-US" altLang="zh-CN" sz="19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Inefficient to load or store datum that spans quad word boundaries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当数据横跨</a:t>
            </a:r>
            <a:r>
              <a:rPr lang="en-US" altLang="zh-CN" sz="1900" dirty="0"/>
              <a:t>2</a:t>
            </a:r>
            <a:r>
              <a:rPr lang="zh-CN" altLang="en-US" sz="1900" dirty="0"/>
              <a:t>个内存页，虚拟内存在处理上十分复杂</a:t>
            </a:r>
            <a:endParaRPr lang="en-US" altLang="zh-CN" sz="19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Virtual memory trickier when datum spans 2 pages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为什么需要结构体对齐？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Why Alignment Is Needed?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8E2501-144F-449D-9B6F-B873EDCCAC8E}"/>
              </a:ext>
            </a:extLst>
          </p:cNvPr>
          <p:cNvSpPr/>
          <p:nvPr/>
        </p:nvSpPr>
        <p:spPr>
          <a:xfrm>
            <a:off x="5094033" y="4903894"/>
            <a:ext cx="2183991" cy="521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478A9C-C4A6-435D-AB5E-68675558C507}"/>
              </a:ext>
            </a:extLst>
          </p:cNvPr>
          <p:cNvSpPr/>
          <p:nvPr/>
        </p:nvSpPr>
        <p:spPr>
          <a:xfrm>
            <a:off x="5094033" y="4385175"/>
            <a:ext cx="2183991" cy="521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D70206-E84E-40E3-B393-78FA9AD50F5E}"/>
              </a:ext>
            </a:extLst>
          </p:cNvPr>
          <p:cNvSpPr/>
          <p:nvPr/>
        </p:nvSpPr>
        <p:spPr>
          <a:xfrm>
            <a:off x="5094033" y="3866456"/>
            <a:ext cx="2183991" cy="521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86BBC8-2A0B-4FD7-9B1B-AF459A53F623}"/>
              </a:ext>
            </a:extLst>
          </p:cNvPr>
          <p:cNvSpPr/>
          <p:nvPr/>
        </p:nvSpPr>
        <p:spPr>
          <a:xfrm>
            <a:off x="5094033" y="3343959"/>
            <a:ext cx="2183991" cy="521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76E4EF7-AA32-4C64-B8DA-53383E1BFABD}"/>
              </a:ext>
            </a:extLst>
          </p:cNvPr>
          <p:cNvSpPr/>
          <p:nvPr/>
        </p:nvSpPr>
        <p:spPr>
          <a:xfrm>
            <a:off x="5094033" y="2821462"/>
            <a:ext cx="2183991" cy="521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0D3307-215D-4353-8D8F-B8670D7B7067}"/>
              </a:ext>
            </a:extLst>
          </p:cNvPr>
          <p:cNvSpPr txBox="1"/>
          <p:nvPr/>
        </p:nvSpPr>
        <p:spPr>
          <a:xfrm>
            <a:off x="4196411" y="497984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0x100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176F01-BA48-4F4C-87CE-42161B625C5C}"/>
              </a:ext>
            </a:extLst>
          </p:cNvPr>
          <p:cNvSpPr txBox="1"/>
          <p:nvPr/>
        </p:nvSpPr>
        <p:spPr>
          <a:xfrm>
            <a:off x="4196412" y="44611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0x108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D81A585-EE20-46FE-9F25-8035A54831AE}"/>
              </a:ext>
            </a:extLst>
          </p:cNvPr>
          <p:cNvSpPr txBox="1"/>
          <p:nvPr/>
        </p:nvSpPr>
        <p:spPr>
          <a:xfrm>
            <a:off x="4196410" y="39558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0x110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E5B6E20-C357-4715-961B-91B240119610}"/>
              </a:ext>
            </a:extLst>
          </p:cNvPr>
          <p:cNvSpPr txBox="1"/>
          <p:nvPr/>
        </p:nvSpPr>
        <p:spPr>
          <a:xfrm>
            <a:off x="4193528" y="345047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0x118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F3D1CB5-15F6-4AA1-BD03-9504B4850760}"/>
              </a:ext>
            </a:extLst>
          </p:cNvPr>
          <p:cNvSpPr txBox="1"/>
          <p:nvPr/>
        </p:nvSpPr>
        <p:spPr>
          <a:xfrm>
            <a:off x="4193527" y="289741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0x120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62034A-A3AA-4CA2-814C-044A7FD55E5A}"/>
              </a:ext>
            </a:extLst>
          </p:cNvPr>
          <p:cNvSpPr txBox="1"/>
          <p:nvPr/>
        </p:nvSpPr>
        <p:spPr>
          <a:xfrm>
            <a:off x="5046324" y="549901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0   1   2   3   4   5   6   7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B7D363-E651-4488-A272-02D8CA29FAA2}"/>
              </a:ext>
            </a:extLst>
          </p:cNvPr>
          <p:cNvSpPr/>
          <p:nvPr/>
        </p:nvSpPr>
        <p:spPr>
          <a:xfrm>
            <a:off x="5102311" y="4389874"/>
            <a:ext cx="2175714" cy="5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double</a:t>
            </a:r>
            <a:endParaRPr lang="zh-CN" altLang="en-US" b="1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68FDC1D-A960-4400-AAA3-E317C3816EFF}"/>
              </a:ext>
            </a:extLst>
          </p:cNvPr>
          <p:cNvSpPr/>
          <p:nvPr/>
        </p:nvSpPr>
        <p:spPr>
          <a:xfrm>
            <a:off x="7423516" y="4492382"/>
            <a:ext cx="2485799" cy="4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Aligned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1F9271-292C-4A51-85AC-C2772A50FFB7}"/>
              </a:ext>
            </a:extLst>
          </p:cNvPr>
          <p:cNvSpPr/>
          <p:nvPr/>
        </p:nvSpPr>
        <p:spPr>
          <a:xfrm>
            <a:off x="10045973" y="2651728"/>
            <a:ext cx="1796727" cy="2769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CPU</a:t>
            </a:r>
          </a:p>
          <a:p>
            <a:pPr algn="ctr"/>
            <a:r>
              <a:rPr lang="en-US" altLang="zh-CN" sz="2400" b="1" dirty="0"/>
              <a:t>(</a:t>
            </a:r>
            <a:r>
              <a:rPr lang="en-US" altLang="zh-CN" sz="2400" b="1" dirty="0" err="1"/>
              <a:t>64bit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88FA37-4E5C-4487-9E27-854E6D00F150}"/>
              </a:ext>
            </a:extLst>
          </p:cNvPr>
          <p:cNvSpPr txBox="1"/>
          <p:nvPr/>
        </p:nvSpPr>
        <p:spPr>
          <a:xfrm>
            <a:off x="5691565" y="213321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Memory</a:t>
            </a:r>
            <a:endParaRPr lang="zh-CN" altLang="en-US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700486B-C637-4138-B51A-15B3361B01C8}"/>
              </a:ext>
            </a:extLst>
          </p:cNvPr>
          <p:cNvSpPr/>
          <p:nvPr/>
        </p:nvSpPr>
        <p:spPr>
          <a:xfrm>
            <a:off x="6167825" y="3875067"/>
            <a:ext cx="1110199" cy="5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int</a:t>
            </a:r>
            <a:endParaRPr lang="zh-CN" altLang="en-US" b="1" dirty="0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AD7594D4-CF96-42BC-BB5D-A5BCF71E3DFD}"/>
              </a:ext>
            </a:extLst>
          </p:cNvPr>
          <p:cNvSpPr/>
          <p:nvPr/>
        </p:nvSpPr>
        <p:spPr>
          <a:xfrm>
            <a:off x="7419099" y="3934710"/>
            <a:ext cx="2485799" cy="4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Aligned</a:t>
            </a:r>
            <a:endParaRPr lang="zh-CN" altLang="en-US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B0AEE1B-FC80-4380-823B-22FA8DBAB4F4}"/>
              </a:ext>
            </a:extLst>
          </p:cNvPr>
          <p:cNvSpPr/>
          <p:nvPr/>
        </p:nvSpPr>
        <p:spPr>
          <a:xfrm>
            <a:off x="5094033" y="2818943"/>
            <a:ext cx="1062487" cy="5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double</a:t>
            </a:r>
          </a:p>
          <a:p>
            <a:pPr algn="ctr"/>
            <a:r>
              <a:rPr lang="en-US" altLang="zh-CN" b="1" dirty="0"/>
              <a:t>4-7</a:t>
            </a:r>
            <a:endParaRPr lang="zh-CN" altLang="en-US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9CBAD9-E33F-4697-AE56-B347267D4A86}"/>
              </a:ext>
            </a:extLst>
          </p:cNvPr>
          <p:cNvSpPr/>
          <p:nvPr/>
        </p:nvSpPr>
        <p:spPr>
          <a:xfrm>
            <a:off x="6164909" y="3349271"/>
            <a:ext cx="1110199" cy="5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double</a:t>
            </a:r>
          </a:p>
          <a:p>
            <a:pPr algn="ctr"/>
            <a:r>
              <a:rPr lang="en-US" altLang="zh-CN" b="1" dirty="0"/>
              <a:t>0-3</a:t>
            </a:r>
            <a:endParaRPr lang="zh-CN" altLang="en-US" b="1" dirty="0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AFA77081-D5ED-4FCF-BB79-ED5EFFD658BB}"/>
              </a:ext>
            </a:extLst>
          </p:cNvPr>
          <p:cNvSpPr/>
          <p:nvPr/>
        </p:nvSpPr>
        <p:spPr>
          <a:xfrm>
            <a:off x="7425729" y="3377038"/>
            <a:ext cx="2485799" cy="4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 aligned 1</a:t>
            </a:r>
            <a:endParaRPr lang="zh-CN" altLang="en-US" b="1" dirty="0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E4426C49-DF66-4126-9358-EB1996B184A0}"/>
              </a:ext>
            </a:extLst>
          </p:cNvPr>
          <p:cNvSpPr/>
          <p:nvPr/>
        </p:nvSpPr>
        <p:spPr>
          <a:xfrm>
            <a:off x="7425729" y="2841056"/>
            <a:ext cx="2485799" cy="4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Not aligned 2</a:t>
            </a:r>
            <a:endParaRPr lang="zh-CN" altLang="en-US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C34ECA1-C4B1-4CF9-99C5-FDB42C65A540}"/>
              </a:ext>
            </a:extLst>
          </p:cNvPr>
          <p:cNvSpPr/>
          <p:nvPr/>
        </p:nvSpPr>
        <p:spPr>
          <a:xfrm>
            <a:off x="5630927" y="4907503"/>
            <a:ext cx="1110199" cy="5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int</a:t>
            </a:r>
            <a:endParaRPr lang="zh-CN" altLang="en-US" b="1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26221F8E-4C51-4193-9A12-109AC8A8D8B9}"/>
              </a:ext>
            </a:extLst>
          </p:cNvPr>
          <p:cNvSpPr/>
          <p:nvPr/>
        </p:nvSpPr>
        <p:spPr>
          <a:xfrm>
            <a:off x="7425729" y="5009703"/>
            <a:ext cx="2485799" cy="4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Wasted 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343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对齐规则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Alignment Principles</a:t>
            </a:r>
            <a:endParaRPr lang="zh-CN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6F3865AD-E9B2-488C-8DD5-EA978CEB6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014" y="1871914"/>
            <a:ext cx="10717619" cy="4436522"/>
          </a:xfrm>
        </p:spPr>
        <p:txBody>
          <a:bodyPr bIns="36000" numCol="1">
            <a:normAutofit/>
          </a:bodyPr>
          <a:lstStyle/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b="1" dirty="0"/>
              <a:t>数据对齐</a:t>
            </a:r>
            <a:endParaRPr lang="en-US" altLang="zh-CN" b="1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Unaligned Data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若基本数据类型需要</a:t>
            </a:r>
            <a:r>
              <a:rPr lang="en-US" altLang="zh-CN" sz="1600" dirty="0"/>
              <a:t>K</a:t>
            </a:r>
            <a:r>
              <a:rPr lang="zh-CN" altLang="en-US" sz="1600" dirty="0"/>
              <a:t>个字节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Primitive data type requires K bytes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则地址必须是</a:t>
            </a:r>
            <a:r>
              <a:rPr lang="en-US" altLang="zh-CN" sz="1600" dirty="0"/>
              <a:t>K</a:t>
            </a:r>
            <a:r>
              <a:rPr lang="zh-CN" altLang="en-US" sz="1600" dirty="0"/>
              <a:t>的整数倍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Address must be multiple of K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在某些处理器上是必须的使用的，</a:t>
            </a:r>
            <a:r>
              <a:rPr lang="en-US" altLang="zh-CN" sz="1600" dirty="0"/>
              <a:t>x86-64</a:t>
            </a:r>
            <a:r>
              <a:rPr lang="zh-CN" altLang="en-US" sz="1600" dirty="0"/>
              <a:t>处理器是推荐使用的（不必须）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Required on some machines; advised on x86-64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/>
              <a:t>编译器会在结构体中插入间隙以保证各成员正确对齐</a:t>
            </a:r>
            <a:endParaRPr lang="en-US" altLang="zh-CN" sz="18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Compiler Inserts gaps in structure to ensure correct alignment of fields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312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108" y="2568191"/>
            <a:ext cx="4175308" cy="2515940"/>
          </a:xfrm>
        </p:spPr>
        <p:txBody>
          <a:bodyPr numCol="1">
            <a:normAutofit fontScale="85000"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基本语法规则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Basic Principle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元素数据类型为</a:t>
            </a:r>
            <a:r>
              <a:rPr lang="en-US" altLang="zh-CN" sz="1900" i="1" dirty="0">
                <a:solidFill>
                  <a:srgbClr val="0070C0"/>
                </a:solidFill>
                <a:latin typeface="Consolas" panose="020B0609020204030204" pitchFamily="49" charset="0"/>
              </a:rPr>
              <a:t>T </a:t>
            </a:r>
            <a:r>
              <a:rPr lang="zh-CN" altLang="en-US" sz="1900" dirty="0"/>
              <a:t>，长度为</a:t>
            </a:r>
            <a:r>
              <a:rPr lang="en-US" altLang="zh-CN" sz="1900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endParaRPr lang="en-US" altLang="zh-CN" sz="19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Array of data type T and length L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700" dirty="0"/>
              <a:t>内存中连续分配 </a:t>
            </a:r>
            <a:r>
              <a:rPr lang="en-US" altLang="zh-CN" sz="1700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zh-CN" altLang="en-US" sz="1700" dirty="0">
                <a:latin typeface="Consolas" panose="020B0609020204030204" pitchFamily="49" charset="0"/>
              </a:rPr>
              <a:t>*</a:t>
            </a:r>
            <a:r>
              <a:rPr lang="en-US" altLang="zh-CN" sz="1700" dirty="0" err="1">
                <a:latin typeface="Consolas" panose="020B0609020204030204" pitchFamily="49" charset="0"/>
              </a:rPr>
              <a:t>sizeof</a:t>
            </a:r>
            <a:r>
              <a:rPr lang="en-US" altLang="zh-CN" sz="1700" dirty="0">
                <a:latin typeface="Consolas" panose="020B0609020204030204" pitchFamily="49" charset="0"/>
              </a:rPr>
              <a:t>(</a:t>
            </a:r>
            <a:r>
              <a:rPr lang="en-US" altLang="zh-CN" sz="1700" i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700" dirty="0">
                <a:latin typeface="Consolas" panose="020B0609020204030204" pitchFamily="49" charset="0"/>
              </a:rPr>
              <a:t>) </a:t>
            </a:r>
            <a:r>
              <a:rPr lang="zh-CN" altLang="en-US" sz="1700" dirty="0">
                <a:latin typeface="Consolas" panose="020B0609020204030204" pitchFamily="49" charset="0"/>
              </a:rPr>
              <a:t>个字节</a:t>
            </a:r>
            <a:endParaRPr lang="en-US" altLang="zh-CN" sz="17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Contiguously allocated region of </a:t>
            </a:r>
            <a:r>
              <a:rPr lang="en-US" altLang="zh-CN" sz="1700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zh-CN" altLang="en-US" sz="1700" dirty="0">
                <a:latin typeface="Consolas" panose="020B0609020204030204" pitchFamily="49" charset="0"/>
              </a:rPr>
              <a:t>*</a:t>
            </a:r>
            <a:r>
              <a:rPr lang="en-US" altLang="zh-CN" sz="1700" dirty="0" err="1">
                <a:latin typeface="Consolas" panose="020B0609020204030204" pitchFamily="49" charset="0"/>
              </a:rPr>
              <a:t>sizeof</a:t>
            </a:r>
            <a:r>
              <a:rPr lang="en-US" altLang="zh-CN" sz="1700" dirty="0">
                <a:latin typeface="Consolas" panose="020B0609020204030204" pitchFamily="49" charset="0"/>
              </a:rPr>
              <a:t>(</a:t>
            </a:r>
            <a:r>
              <a:rPr lang="en-US" altLang="zh-CN" sz="1700" i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700" dirty="0">
                <a:latin typeface="Consolas" panose="020B0609020204030204" pitchFamily="49" charset="0"/>
              </a:rPr>
              <a:t>)</a:t>
            </a:r>
            <a:r>
              <a:rPr lang="en-US" altLang="zh-CN" sz="1700" dirty="0"/>
              <a:t> bytes in memory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数组空间分配</a:t>
            </a:r>
            <a:br>
              <a:rPr lang="en-US" altLang="zh-CN" dirty="0"/>
            </a:br>
            <a:r>
              <a:rPr lang="en-US" altLang="zh-CN" dirty="0"/>
              <a:t>Array Allocation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643FB47-0C4C-42A5-AB3E-8526175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5774" y="2281280"/>
            <a:ext cx="7259884" cy="35380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5F927D-1510-496D-9EEC-BDD4A30DA15D}"/>
              </a:ext>
            </a:extLst>
          </p:cNvPr>
          <p:cNvSpPr/>
          <p:nvPr/>
        </p:nvSpPr>
        <p:spPr>
          <a:xfrm>
            <a:off x="2122625" y="2887718"/>
            <a:ext cx="152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T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7413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具体的对齐案例（</a:t>
            </a:r>
            <a:r>
              <a:rPr lang="en-US" altLang="zh-CN" dirty="0"/>
              <a:t>x86-64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Specific Cases of Alignment (x86-64)</a:t>
            </a:r>
            <a:endParaRPr lang="zh-CN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6F3865AD-E9B2-488C-8DD5-EA978CEB6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7283" y="1956974"/>
            <a:ext cx="8697433" cy="4326867"/>
          </a:xfrm>
        </p:spPr>
        <p:txBody>
          <a:bodyPr bIns="36000" numCol="2">
            <a:normAutofit lnSpcReduction="10000"/>
          </a:bodyPr>
          <a:lstStyle/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1 byte: char,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地址没有限制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no restrictions on address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2 bytes: short,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地址的最低位必须为</a:t>
            </a:r>
            <a:r>
              <a:rPr lang="en-US" altLang="zh-CN" sz="1600" dirty="0"/>
              <a:t>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1 bit of address must be 0</a:t>
            </a:r>
            <a:r>
              <a:rPr lang="en-US" altLang="zh-CN" sz="1600" baseline="-25000" dirty="0"/>
              <a:t>2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4 bytes: int, float,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</a:t>
            </a:r>
            <a:r>
              <a:rPr lang="en-US" altLang="zh-CN" sz="1600" dirty="0"/>
              <a:t>2</a:t>
            </a:r>
            <a:r>
              <a:rPr lang="zh-CN" altLang="en-US" sz="1600" dirty="0"/>
              <a:t>位必须为</a:t>
            </a:r>
            <a:r>
              <a:rPr lang="en-US" altLang="zh-CN" sz="1600" dirty="0"/>
              <a:t>00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2 bits of address must be 00</a:t>
            </a:r>
            <a:r>
              <a:rPr lang="en-US" altLang="zh-CN" sz="1600" baseline="-25000" dirty="0"/>
              <a:t>2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8 bytes: double, long, char *,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</a:t>
            </a:r>
            <a:r>
              <a:rPr lang="en-US" altLang="zh-CN" sz="1600" dirty="0"/>
              <a:t>3</a:t>
            </a:r>
            <a:r>
              <a:rPr lang="zh-CN" altLang="en-US" sz="1600" dirty="0"/>
              <a:t>位必须为</a:t>
            </a:r>
            <a:r>
              <a:rPr lang="en-US" altLang="zh-CN" sz="1600" dirty="0"/>
              <a:t>000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3 bits of address must be 000</a:t>
            </a:r>
            <a:r>
              <a:rPr lang="en-US" altLang="zh-CN" sz="1600" baseline="-25000" dirty="0"/>
              <a:t>2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16 bytes: long double (GCC on Linux)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</a:t>
            </a:r>
            <a:r>
              <a:rPr lang="en-US" altLang="zh-CN" sz="1600" dirty="0"/>
              <a:t>4</a:t>
            </a:r>
            <a:r>
              <a:rPr lang="zh-CN" altLang="en-US" sz="1600" dirty="0"/>
              <a:t>位必须为</a:t>
            </a:r>
            <a:r>
              <a:rPr lang="en-US" altLang="zh-CN" sz="1600" dirty="0"/>
              <a:t>0000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4 bits of address must be 0000</a:t>
            </a:r>
            <a:r>
              <a:rPr lang="en-US" altLang="zh-CN" sz="1600" baseline="-25000" dirty="0"/>
              <a:t>2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12676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具体的对齐案例（</a:t>
            </a:r>
            <a:r>
              <a:rPr lang="en-US" altLang="zh-CN" dirty="0"/>
              <a:t>IA32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Specific Cases of Alignment (IA32)</a:t>
            </a:r>
            <a:endParaRPr lang="zh-CN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6F3865AD-E9B2-488C-8DD5-EA978CEB6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2990" y="1967023"/>
            <a:ext cx="9346019" cy="4104687"/>
          </a:xfrm>
        </p:spPr>
        <p:txBody>
          <a:bodyPr bIns="36000" numCol="2">
            <a:normAutofit fontScale="92500" lnSpcReduction="10000"/>
          </a:bodyPr>
          <a:lstStyle/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1 byte: char,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地址没有限制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no restrictions on address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2 bytes: short,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地址的最低位必须为</a:t>
            </a:r>
            <a:r>
              <a:rPr lang="en-US" altLang="zh-CN" sz="1600" dirty="0"/>
              <a:t>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1 bit of address must be 0</a:t>
            </a:r>
            <a:r>
              <a:rPr lang="en-US" altLang="zh-CN" sz="1600" baseline="-25000" dirty="0"/>
              <a:t>2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4 bytes: int, float, long, char *,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地址的最低</a:t>
            </a:r>
            <a:r>
              <a:rPr lang="en-US" altLang="zh-CN" sz="1600" dirty="0"/>
              <a:t>2</a:t>
            </a:r>
            <a:r>
              <a:rPr lang="zh-CN" altLang="en-US" sz="1600" dirty="0"/>
              <a:t>位必须为</a:t>
            </a:r>
            <a:r>
              <a:rPr lang="en-US" altLang="zh-CN" sz="1600" dirty="0"/>
              <a:t>00</a:t>
            </a:r>
            <a:r>
              <a:rPr lang="en-US" altLang="zh-CN" sz="1600" baseline="-25000" dirty="0"/>
              <a:t>2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lowest 2 bits of address must be 00</a:t>
            </a:r>
            <a:r>
              <a:rPr lang="en-US" altLang="zh-CN" sz="1600" baseline="-25000" dirty="0"/>
              <a:t>2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en-US" altLang="zh-CN" dirty="0"/>
              <a:t>8 bytes: double …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/>
              <a:t>Windows </a:t>
            </a:r>
            <a:r>
              <a:rPr lang="zh-CN" altLang="en-US" sz="1600" dirty="0"/>
              <a:t>和其他的大多数操作系统的指令集</a:t>
            </a:r>
            <a:endParaRPr lang="en-US" altLang="zh-CN" sz="1600" dirty="0"/>
          </a:p>
          <a:p>
            <a:pPr marL="1081088" lvl="2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地址的最低</a:t>
            </a:r>
            <a:r>
              <a:rPr lang="en-US" altLang="zh-CN" sz="1400" dirty="0"/>
              <a:t>3</a:t>
            </a:r>
            <a:r>
              <a:rPr lang="zh-CN" altLang="en-US" sz="1400" dirty="0"/>
              <a:t>位必须为</a:t>
            </a:r>
            <a:r>
              <a:rPr lang="en-US" altLang="zh-CN" sz="1400" dirty="0"/>
              <a:t>000</a:t>
            </a:r>
            <a:r>
              <a:rPr lang="en-US" altLang="zh-CN" sz="1400" baseline="-25000" dirty="0"/>
              <a:t>2</a:t>
            </a:r>
          </a:p>
          <a:p>
            <a:pPr marL="108765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lowest 3 bits of address must be 000</a:t>
            </a:r>
            <a:r>
              <a:rPr lang="en-US" altLang="zh-CN" sz="1400" baseline="-25000" dirty="0"/>
              <a:t>2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/>
              <a:t>Linux</a:t>
            </a:r>
          </a:p>
          <a:p>
            <a:pPr marL="1081088" lvl="2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地址的最低</a:t>
            </a:r>
            <a:r>
              <a:rPr lang="en-US" altLang="zh-CN" sz="1400" dirty="0"/>
              <a:t>2</a:t>
            </a:r>
            <a:r>
              <a:rPr lang="zh-CN" altLang="en-US" sz="1400" dirty="0"/>
              <a:t>位必须为</a:t>
            </a:r>
            <a:r>
              <a:rPr lang="en-US" altLang="zh-CN" sz="1400" dirty="0"/>
              <a:t>00</a:t>
            </a:r>
            <a:r>
              <a:rPr lang="en-US" altLang="zh-CN" sz="1400" baseline="-25000" dirty="0"/>
              <a:t>2</a:t>
            </a:r>
          </a:p>
          <a:p>
            <a:pPr marL="108765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lowest 3 bits of address must be 000</a:t>
            </a:r>
            <a:r>
              <a:rPr lang="en-US" altLang="zh-CN" sz="1400" baseline="-25000" dirty="0"/>
              <a:t>2</a:t>
            </a:r>
          </a:p>
          <a:p>
            <a:pPr marL="1081088" lvl="2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视为一个</a:t>
            </a:r>
            <a:r>
              <a:rPr lang="en-US" altLang="zh-CN" sz="1400" dirty="0"/>
              <a:t>4</a:t>
            </a:r>
            <a:r>
              <a:rPr lang="zh-CN" altLang="en-US" sz="1400" dirty="0"/>
              <a:t>字节的基本数据类型</a:t>
            </a:r>
            <a:endParaRPr lang="en-US" altLang="zh-CN" sz="1400" dirty="0"/>
          </a:p>
          <a:p>
            <a:pPr marL="108765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treated the same as a 4-byte primitive data type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4377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满足结构体的对齐的条件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Satisfying Alignment with Structures</a:t>
            </a:r>
            <a:endParaRPr lang="zh-CN" altLang="en-US" dirty="0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6F3865AD-E9B2-488C-8DD5-EA978CEB6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2990" y="1967023"/>
            <a:ext cx="9346019" cy="4104687"/>
          </a:xfrm>
        </p:spPr>
        <p:txBody>
          <a:bodyPr bIns="36000" numCol="1">
            <a:normAutofit fontScale="92500" lnSpcReduction="20000"/>
          </a:bodyPr>
          <a:lstStyle/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在结构体内</a:t>
            </a:r>
            <a:endParaRPr lang="en-US" altLang="zh-CN" sz="19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Within structure: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700" dirty="0"/>
              <a:t>每个成员都需要对齐（</a:t>
            </a:r>
            <a:r>
              <a:rPr lang="zh-CN" altLang="en-US" sz="1700" dirty="0">
                <a:solidFill>
                  <a:srgbClr val="FF0000"/>
                </a:solidFill>
              </a:rPr>
              <a:t>个体对齐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Must satisfy each element’s alignment requirement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1900" dirty="0"/>
              <a:t>整个结构体的放置（结构体起始地址要求）</a:t>
            </a:r>
            <a:endParaRPr lang="en-US" altLang="zh-CN" sz="19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Overall structure placement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700" dirty="0"/>
              <a:t>每个结构体有一个对齐要求</a:t>
            </a:r>
            <a:r>
              <a:rPr lang="en-US" altLang="zh-CN" sz="1700" dirty="0"/>
              <a:t>K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Each structure has alignment requirement K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700" dirty="0">
                <a:sym typeface="Calibri Bold" charset="0"/>
              </a:rPr>
              <a:t>K </a:t>
            </a:r>
            <a:r>
              <a:rPr lang="zh-CN" altLang="en-US" sz="1700" dirty="0">
                <a:sym typeface="Calibri Bold" charset="0"/>
              </a:rPr>
              <a:t>为结构体中所有元素中的最大对齐需求</a:t>
            </a:r>
            <a:endParaRPr lang="en-US" altLang="zh-CN" sz="1700" dirty="0">
              <a:sym typeface="Calibri Bold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>
                <a:sym typeface="Calibri Bold" charset="0"/>
              </a:rPr>
              <a:t>K</a:t>
            </a:r>
            <a:r>
              <a:rPr lang="en-US" altLang="zh-CN" sz="1700" dirty="0"/>
              <a:t> = Largest alignment of any element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700" dirty="0"/>
              <a:t>结构体的初始地址和大小必须为</a:t>
            </a:r>
            <a:r>
              <a:rPr lang="en-US" altLang="zh-CN" sz="1700" dirty="0"/>
              <a:t>K</a:t>
            </a:r>
            <a:r>
              <a:rPr lang="zh-CN" altLang="en-US" sz="1700" dirty="0"/>
              <a:t>的整数倍</a:t>
            </a:r>
            <a:r>
              <a:rPr lang="zh-CN" altLang="en-US" sz="1700" dirty="0">
                <a:solidFill>
                  <a:srgbClr val="FF0000"/>
                </a:solidFill>
              </a:rPr>
              <a:t>（整体对齐）</a:t>
            </a:r>
            <a:endParaRPr lang="en-US" altLang="zh-CN" sz="1700" dirty="0">
              <a:solidFill>
                <a:srgbClr val="FF0000"/>
              </a:solidFill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/>
              <a:t>Initial address &amp; structure length must be multiples of </a:t>
            </a:r>
            <a:r>
              <a:rPr lang="en-US" altLang="zh-CN" sz="1700" dirty="0">
                <a:sym typeface="Calibri Bold" charset="0"/>
              </a:rPr>
              <a:t>K</a:t>
            </a:r>
            <a:endParaRPr lang="en-US" altLang="zh-CN" sz="1700" dirty="0"/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8548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举例：满足结构体对齐的条件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Satisfying Alignment with Structures Example #1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037429-3BD4-466A-8084-683E50F5A75E}"/>
              </a:ext>
            </a:extLst>
          </p:cNvPr>
          <p:cNvSpPr>
            <a:spLocks/>
          </p:cNvSpPr>
          <p:nvPr/>
        </p:nvSpPr>
        <p:spPr bwMode="auto">
          <a:xfrm>
            <a:off x="854073" y="2707943"/>
            <a:ext cx="2222500" cy="193875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8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8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8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double v;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8E9DEE-1D84-4C1C-A33A-9EDEBED52493}"/>
              </a:ext>
            </a:extLst>
          </p:cNvPr>
          <p:cNvSpPr/>
          <p:nvPr/>
        </p:nvSpPr>
        <p:spPr>
          <a:xfrm>
            <a:off x="542241" y="4874457"/>
            <a:ext cx="3116944" cy="706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4000"/>
              </a:lnSpc>
            </a:pPr>
            <a:r>
              <a:rPr lang="zh-CN" altLang="en-US" dirty="0"/>
              <a:t>结构体的对齐需求</a:t>
            </a:r>
            <a:endParaRPr lang="en-US" altLang="zh-CN" dirty="0"/>
          </a:p>
          <a:p>
            <a:pPr marL="0" lvl="1">
              <a:lnSpc>
                <a:spcPct val="114000"/>
              </a:lnSpc>
            </a:pPr>
            <a:r>
              <a:rPr lang="en-US" altLang="zh-CN" dirty="0"/>
              <a:t>Structure Alignment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5BED94-B513-4037-BC13-EF4F567E3B2D}"/>
              </a:ext>
            </a:extLst>
          </p:cNvPr>
          <p:cNvSpPr/>
          <p:nvPr/>
        </p:nvSpPr>
        <p:spPr>
          <a:xfrm>
            <a:off x="2767264" y="5043125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 = 8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C6A20C-A88E-401F-B770-A2FF85408C9A}"/>
              </a:ext>
            </a:extLst>
          </p:cNvPr>
          <p:cNvGrpSpPr/>
          <p:nvPr/>
        </p:nvGrpSpPr>
        <p:grpSpPr>
          <a:xfrm>
            <a:off x="3829050" y="3196598"/>
            <a:ext cx="8136818" cy="1943100"/>
            <a:chOff x="3829050" y="2090780"/>
            <a:chExt cx="8136818" cy="19431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1308E1E-FA3B-4570-8982-FEF769A25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462" y="209078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3C6EB9A-B440-4CB4-885F-95668AD5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462" y="209078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i[0]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AD34052D-1E81-4C36-9AA3-11831376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62" y="209078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i[1]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A8223D7-1FC6-4BA5-9B7D-18F8C436B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2" y="2090780"/>
              <a:ext cx="25400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v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44B1B28-192E-48E0-B758-FC8121FE7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2" y="2090780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A3CD361-2EC5-4AAA-A443-A6B5A0B5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2" y="2090780"/>
              <a:ext cx="12700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Consolas" panose="020B0609020204030204" pitchFamily="49" charset="0"/>
                  <a:ea typeface="Calibri Bold Italic" charset="0"/>
                  <a:cs typeface="Calibri Bold Italic" charset="0"/>
                  <a:sym typeface="Calibri Bold Italic" charset="0"/>
                </a:rPr>
                <a:t>4 bytes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B28A52C-88A6-4B4E-A13C-C154B5B7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248448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p+0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932ABBB-BE11-47A5-8004-045645E69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248448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p+4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06ED63A-F70F-4689-8420-8B99B426E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0" y="2484481"/>
              <a:ext cx="456856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p+8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913EFF97-FCFA-4DAF-BBCE-9DB0E125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6025" y="2484481"/>
              <a:ext cx="58349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p+16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D34FA767-E82F-4B91-93EF-18E8F68F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75" y="2484481"/>
              <a:ext cx="58349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urier New" pitchFamily="49" charset="0"/>
                  <a:sym typeface="Courier New Bold" charset="0"/>
                </a:rPr>
                <a:t>p+24</a:t>
              </a: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20620F56-5C31-4C88-95E7-C1DAD2C31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51462" y="2833730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23D88EEB-26C5-47D4-ADE0-D493F6B0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2" y="3167105"/>
              <a:ext cx="20701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4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F9C2835-6EC5-42EE-B234-802A5123B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062" y="3167105"/>
              <a:ext cx="19050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BB59CC3B-D715-46E9-9374-EFB50C97E3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61462" y="2833730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2500B6F0-1499-4C0D-8288-4A36B5C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2" y="3678280"/>
              <a:ext cx="15367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E51A5A77-F635-47DA-B2D1-8342BE5FA2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81462" y="2833730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FD7F3A82-0886-44CB-AE69-123A27D3F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2" y="3678280"/>
              <a:ext cx="15367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56F5A0BB-DBC3-4E8F-BDB1-C525FCC76C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701462" y="2833730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19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举例：满足结构体对齐的条件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Satisfying Alignment with Structures Example #2</a:t>
            </a:r>
            <a:endParaRPr lang="zh-CN" altLang="en-US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AC75D6C-12B1-47F5-8710-A4F77864010C}"/>
              </a:ext>
            </a:extLst>
          </p:cNvPr>
          <p:cNvSpPr>
            <a:spLocks/>
          </p:cNvSpPr>
          <p:nvPr/>
        </p:nvSpPr>
        <p:spPr bwMode="auto">
          <a:xfrm>
            <a:off x="886618" y="2548325"/>
            <a:ext cx="2224088" cy="190239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S2 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32" name="Group 7">
            <a:extLst>
              <a:ext uri="{FF2B5EF4-FFF2-40B4-BE49-F238E27FC236}">
                <a16:creationId xmlns:a16="http://schemas.microsoft.com/office/drawing/2014/main" id="{92CA3BC6-6F40-443E-A390-59D338699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0115"/>
              </p:ext>
            </p:extLst>
          </p:nvPr>
        </p:nvGraphicFramePr>
        <p:xfrm>
          <a:off x="3313796" y="3541692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ADB863A7-93D1-4A6E-98C2-63727A40DC2A}"/>
              </a:ext>
            </a:extLst>
          </p:cNvPr>
          <p:cNvCxnSpPr/>
          <p:nvPr/>
        </p:nvCxnSpPr>
        <p:spPr bwMode="auto">
          <a:xfrm flipV="1">
            <a:off x="10400395" y="4303692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">
            <a:extLst>
              <a:ext uri="{FF2B5EF4-FFF2-40B4-BE49-F238E27FC236}">
                <a16:creationId xmlns:a16="http://schemas.microsoft.com/office/drawing/2014/main" id="{B2B63CBA-343C-4E00-A93C-999739AD3377}"/>
              </a:ext>
            </a:extLst>
          </p:cNvPr>
          <p:cNvSpPr txBox="1"/>
          <p:nvPr/>
        </p:nvSpPr>
        <p:spPr>
          <a:xfrm>
            <a:off x="8773233" y="498949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Multiple of K=8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8B20A5-F1D5-489E-9691-C1ADDC0BE592}"/>
              </a:ext>
            </a:extLst>
          </p:cNvPr>
          <p:cNvSpPr/>
          <p:nvPr/>
        </p:nvSpPr>
        <p:spPr>
          <a:xfrm>
            <a:off x="2770083" y="4766096"/>
            <a:ext cx="5173767" cy="1452449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最大的对齐需求为 </a:t>
            </a:r>
            <a:r>
              <a:rPr lang="en-US" altLang="zh-CN" dirty="0"/>
              <a:t>8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For largest alignment requirement 8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结构体的整体大小必须为</a:t>
            </a:r>
            <a:r>
              <a:rPr lang="en-US" altLang="zh-CN" dirty="0"/>
              <a:t>8</a:t>
            </a:r>
            <a:r>
              <a:rPr lang="zh-CN" altLang="en-US" dirty="0"/>
              <a:t>的整数倍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The size of overall structure must be multiple of 8</a:t>
            </a:r>
          </a:p>
        </p:txBody>
      </p:sp>
    </p:spTree>
    <p:extLst>
      <p:ext uri="{BB962C8B-B14F-4D97-AF65-F5344CB8AC3E}">
        <p14:creationId xmlns:p14="http://schemas.microsoft.com/office/powerpoint/2010/main" val="407468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举例：结构体数组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Arrays of Structures</a:t>
            </a:r>
            <a:endParaRPr lang="zh-CN" altLang="en-US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AC75D6C-12B1-47F5-8710-A4F77864010C}"/>
              </a:ext>
            </a:extLst>
          </p:cNvPr>
          <p:cNvSpPr>
            <a:spLocks/>
          </p:cNvSpPr>
          <p:nvPr/>
        </p:nvSpPr>
        <p:spPr bwMode="auto">
          <a:xfrm>
            <a:off x="886618" y="2548325"/>
            <a:ext cx="2224088" cy="190239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S2 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8B20A5-F1D5-489E-9691-C1ADDC0BE592}"/>
              </a:ext>
            </a:extLst>
          </p:cNvPr>
          <p:cNvSpPr/>
          <p:nvPr/>
        </p:nvSpPr>
        <p:spPr>
          <a:xfrm>
            <a:off x="4614475" y="5466924"/>
            <a:ext cx="5173767" cy="75995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结构体的整体大小必须为</a:t>
            </a:r>
            <a:r>
              <a:rPr lang="en-US" altLang="zh-CN" dirty="0"/>
              <a:t>8</a:t>
            </a:r>
            <a:r>
              <a:rPr lang="zh-CN" altLang="en-US" dirty="0"/>
              <a:t>的整数倍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The size of overall structure must be multiple of 8</a:t>
            </a: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05DB430C-5E19-49C2-BBE4-B0870C3C9EB4}"/>
              </a:ext>
            </a:extLst>
          </p:cNvPr>
          <p:cNvSpPr>
            <a:spLocks/>
          </p:cNvSpPr>
          <p:nvPr/>
        </p:nvSpPr>
        <p:spPr bwMode="auto">
          <a:xfrm>
            <a:off x="3440905" y="2542962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1" name="Group 7">
            <a:extLst>
              <a:ext uri="{FF2B5EF4-FFF2-40B4-BE49-F238E27FC236}">
                <a16:creationId xmlns:a16="http://schemas.microsoft.com/office/drawing/2014/main" id="{3D31B94B-D28C-4BC8-8678-F4BC07A0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6323"/>
              </p:ext>
            </p:extLst>
          </p:nvPr>
        </p:nvGraphicFramePr>
        <p:xfrm>
          <a:off x="3110706" y="4549562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119">
            <a:extLst>
              <a:ext uri="{FF2B5EF4-FFF2-40B4-BE49-F238E27FC236}">
                <a16:creationId xmlns:a16="http://schemas.microsoft.com/office/drawing/2014/main" id="{D5964F4E-B08D-448F-9CB4-1DBFA0BE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27417"/>
              </p:ext>
            </p:extLst>
          </p:nvPr>
        </p:nvGraphicFramePr>
        <p:xfrm>
          <a:off x="3910805" y="2149262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01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访问结构体数组中的元素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Accessing Structures Array Elements</a:t>
            </a:r>
            <a:endParaRPr lang="zh-CN" alt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205C0F25-B864-41DF-8E14-00F40BAD2E60}"/>
              </a:ext>
            </a:extLst>
          </p:cNvPr>
          <p:cNvSpPr>
            <a:spLocks/>
          </p:cNvSpPr>
          <p:nvPr/>
        </p:nvSpPr>
        <p:spPr bwMode="auto">
          <a:xfrm>
            <a:off x="3042703" y="2488445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latin typeface="Consolas" panose="020B0609020204030204" pitchFamily="49" charset="0"/>
            </a:endParaRPr>
          </a:p>
        </p:txBody>
      </p:sp>
      <p:graphicFrame>
        <p:nvGraphicFramePr>
          <p:cNvPr id="16" name="Group 9">
            <a:extLst>
              <a:ext uri="{FF2B5EF4-FFF2-40B4-BE49-F238E27FC236}">
                <a16:creationId xmlns:a16="http://schemas.microsoft.com/office/drawing/2014/main" id="{36B7F33C-FEEB-42D6-9588-F45C4FBF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9095"/>
              </p:ext>
            </p:extLst>
          </p:nvPr>
        </p:nvGraphicFramePr>
        <p:xfrm>
          <a:off x="172504" y="2107445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02">
            <a:extLst>
              <a:ext uri="{FF2B5EF4-FFF2-40B4-BE49-F238E27FC236}">
                <a16:creationId xmlns:a16="http://schemas.microsoft.com/office/drawing/2014/main" id="{180EC10B-F5DA-4356-9957-55544F2D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1542"/>
              </p:ext>
            </p:extLst>
          </p:nvPr>
        </p:nvGraphicFramePr>
        <p:xfrm>
          <a:off x="1301217" y="3275845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B9F04988-DD89-4226-B9CA-53FAE1522E7F}"/>
              </a:ext>
            </a:extLst>
          </p:cNvPr>
          <p:cNvSpPr>
            <a:spLocks/>
          </p:cNvSpPr>
          <p:nvPr/>
        </p:nvSpPr>
        <p:spPr bwMode="auto">
          <a:xfrm>
            <a:off x="8762885" y="1521167"/>
            <a:ext cx="2222500" cy="178486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31A912B-94F8-4FB3-8B25-3F017828F7B5}"/>
              </a:ext>
            </a:extLst>
          </p:cNvPr>
          <p:cNvSpPr>
            <a:spLocks/>
          </p:cNvSpPr>
          <p:nvPr/>
        </p:nvSpPr>
        <p:spPr bwMode="auto">
          <a:xfrm>
            <a:off x="8229485" y="3477997"/>
            <a:ext cx="3289300" cy="1507863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52A355D-5F8E-4770-866F-7D4646CFE49C}"/>
              </a:ext>
            </a:extLst>
          </p:cNvPr>
          <p:cNvSpPr>
            <a:spLocks/>
          </p:cNvSpPr>
          <p:nvPr/>
        </p:nvSpPr>
        <p:spPr bwMode="auto">
          <a:xfrm>
            <a:off x="7181850" y="5157828"/>
            <a:ext cx="4905375" cy="1230864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 %rax   # 3*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a+8</a:t>
            </a:r>
            <a:r>
              <a:rPr lang="en-US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(,%rax,4),%</a:t>
            </a:r>
            <a:r>
              <a:rPr lang="en-US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930F329-49BD-4E6A-8013-859772D933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22904" y="3936372"/>
            <a:ext cx="4452653" cy="2442911"/>
          </a:xfrm>
        </p:spPr>
        <p:txBody>
          <a:bodyPr bIns="36000" numCol="1">
            <a:normAutofit/>
          </a:bodyPr>
          <a:lstStyle/>
          <a:p>
            <a:pPr marL="223838" lvl="1" indent="-223838" defTabSz="895350">
              <a:lnSpc>
                <a:spcPct val="160000"/>
              </a:lnSpc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1900" dirty="0"/>
              <a:t>计算结构体元素的偏移量</a:t>
            </a:r>
            <a:endParaRPr lang="en-US" altLang="zh-CN" sz="1900" dirty="0"/>
          </a:p>
          <a:p>
            <a:pPr marL="2304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Compute array offset </a:t>
            </a:r>
            <a:r>
              <a:rPr lang="en-US" altLang="zh-CN" sz="1900" dirty="0">
                <a:latin typeface="Consolas" panose="020B0609020204030204" pitchFamily="49" charset="0"/>
              </a:rPr>
              <a:t>12*</a:t>
            </a:r>
            <a:r>
              <a:rPr lang="en-US" altLang="zh-CN" sz="1900" dirty="0" err="1">
                <a:latin typeface="Consolas" panose="020B0609020204030204" pitchFamily="49" charset="0"/>
              </a:rPr>
              <a:t>idx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700" dirty="0">
                <a:latin typeface="Consolas" panose="020B0609020204030204" pitchFamily="49" charset="0"/>
              </a:rPr>
              <a:t> </a:t>
            </a:r>
            <a:r>
              <a:rPr lang="en-US" altLang="zh-CN" sz="1700" dirty="0" err="1">
                <a:latin typeface="Consolas" panose="020B0609020204030204" pitchFamily="49" charset="0"/>
              </a:rPr>
              <a:t>sizeof</a:t>
            </a:r>
            <a:r>
              <a:rPr lang="en-US" altLang="zh-CN" sz="1700" dirty="0">
                <a:latin typeface="Consolas" panose="020B0609020204030204" pitchFamily="49" charset="0"/>
              </a:rPr>
              <a:t>(struct S3) = 12</a:t>
            </a:r>
          </a:p>
          <a:p>
            <a:pPr marL="223838" lvl="1" indent="-223838" defTabSz="895350">
              <a:lnSpc>
                <a:spcPct val="160000"/>
              </a:lnSpc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1900" dirty="0"/>
              <a:t>成员 </a:t>
            </a:r>
            <a:r>
              <a:rPr lang="en-US" altLang="zh-CN" sz="1900" dirty="0"/>
              <a:t>j </a:t>
            </a:r>
            <a:r>
              <a:rPr lang="zh-CN" altLang="en-US" sz="1900" dirty="0"/>
              <a:t>在结构体中的偏移量为</a:t>
            </a:r>
            <a:r>
              <a:rPr lang="en-US" altLang="zh-CN" sz="1900" dirty="0"/>
              <a:t>8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Field </a:t>
            </a:r>
            <a:r>
              <a:rPr lang="en-US" altLang="zh-CN" sz="1900" dirty="0">
                <a:sym typeface="Courier New Bold" charset="0"/>
              </a:rPr>
              <a:t>j</a:t>
            </a:r>
            <a:r>
              <a:rPr lang="en-US" altLang="zh-CN" sz="1900" dirty="0"/>
              <a:t> is at offset 8 within structure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37356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节约空间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Saving Space</a:t>
            </a:r>
            <a:endParaRPr lang="zh-CN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D3102B6-648A-42B0-86BD-AC75D793B56E}"/>
              </a:ext>
            </a:extLst>
          </p:cNvPr>
          <p:cNvSpPr>
            <a:spLocks/>
          </p:cNvSpPr>
          <p:nvPr/>
        </p:nvSpPr>
        <p:spPr bwMode="auto">
          <a:xfrm>
            <a:off x="4276481" y="2225718"/>
            <a:ext cx="2222500" cy="174851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DE42BC9-8873-478A-9745-17FA03C633C1}"/>
              </a:ext>
            </a:extLst>
          </p:cNvPr>
          <p:cNvSpPr>
            <a:spLocks/>
          </p:cNvSpPr>
          <p:nvPr/>
        </p:nvSpPr>
        <p:spPr bwMode="auto">
          <a:xfrm>
            <a:off x="8080131" y="2224130"/>
            <a:ext cx="2224088" cy="174851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D80D13D-B2BF-4694-8A13-1076D8A74D91}"/>
              </a:ext>
            </a:extLst>
          </p:cNvPr>
          <p:cNvSpPr>
            <a:spLocks/>
          </p:cNvSpPr>
          <p:nvPr/>
        </p:nvSpPr>
        <p:spPr bwMode="auto">
          <a:xfrm>
            <a:off x="6867281" y="2505118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C2D4DE7-7670-4E9F-9EC7-CE705AD4771B}"/>
              </a:ext>
            </a:extLst>
          </p:cNvPr>
          <p:cNvSpPr>
            <a:spLocks/>
          </p:cNvSpPr>
          <p:nvPr/>
        </p:nvSpPr>
        <p:spPr bwMode="auto">
          <a:xfrm>
            <a:off x="3360494" y="507587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F871A63-D601-4628-B4E7-1084478D1740}"/>
              </a:ext>
            </a:extLst>
          </p:cNvPr>
          <p:cNvSpPr>
            <a:spLocks/>
          </p:cNvSpPr>
          <p:nvPr/>
        </p:nvSpPr>
        <p:spPr bwMode="auto">
          <a:xfrm>
            <a:off x="4630494" y="507587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6AFBB12-2B9B-4FDC-8183-8018978043D5}"/>
              </a:ext>
            </a:extLst>
          </p:cNvPr>
          <p:cNvSpPr>
            <a:spLocks/>
          </p:cNvSpPr>
          <p:nvPr/>
        </p:nvSpPr>
        <p:spPr bwMode="auto">
          <a:xfrm>
            <a:off x="3677994" y="5075877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BD06FE4-7B8D-4DDC-96D9-9DC75DC3670A}"/>
              </a:ext>
            </a:extLst>
          </p:cNvPr>
          <p:cNvSpPr>
            <a:spLocks/>
          </p:cNvSpPr>
          <p:nvPr/>
        </p:nvSpPr>
        <p:spPr bwMode="auto">
          <a:xfrm>
            <a:off x="5876681" y="507587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87583B0-96F6-47CC-9095-6883C27FC454}"/>
              </a:ext>
            </a:extLst>
          </p:cNvPr>
          <p:cNvSpPr>
            <a:spLocks/>
          </p:cNvSpPr>
          <p:nvPr/>
        </p:nvSpPr>
        <p:spPr bwMode="auto">
          <a:xfrm>
            <a:off x="6194181" y="5075877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B0E0538-D653-44D2-AC3C-0FA9BD6EEFF1}"/>
              </a:ext>
            </a:extLst>
          </p:cNvPr>
          <p:cNvSpPr>
            <a:spLocks/>
          </p:cNvSpPr>
          <p:nvPr/>
        </p:nvSpPr>
        <p:spPr bwMode="auto">
          <a:xfrm>
            <a:off x="4619381" y="576167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AEBE4-75AB-4387-914F-DC41ECCED37D}"/>
              </a:ext>
            </a:extLst>
          </p:cNvPr>
          <p:cNvSpPr>
            <a:spLocks/>
          </p:cNvSpPr>
          <p:nvPr/>
        </p:nvSpPr>
        <p:spPr bwMode="auto">
          <a:xfrm>
            <a:off x="3362081" y="5761677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9B6614-1343-44A5-8D24-7485BE538047}"/>
              </a:ext>
            </a:extLst>
          </p:cNvPr>
          <p:cNvSpPr>
            <a:spLocks/>
          </p:cNvSpPr>
          <p:nvPr/>
        </p:nvSpPr>
        <p:spPr bwMode="auto">
          <a:xfrm>
            <a:off x="4886081" y="5761677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32E401B-C311-48DB-99B5-33642549F67A}"/>
              </a:ext>
            </a:extLst>
          </p:cNvPr>
          <p:cNvSpPr>
            <a:spLocks/>
          </p:cNvSpPr>
          <p:nvPr/>
        </p:nvSpPr>
        <p:spPr bwMode="auto">
          <a:xfrm>
            <a:off x="5203582" y="5761677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38100" rIns="0" bIns="3810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2012A9-D21F-4F25-BFF6-18999606A59E}"/>
              </a:ext>
            </a:extLst>
          </p:cNvPr>
          <p:cNvSpPr/>
          <p:nvPr/>
        </p:nvSpPr>
        <p:spPr>
          <a:xfrm>
            <a:off x="480104" y="2552353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把尺寸大的成员放在结构体的前面</a:t>
            </a:r>
            <a:endParaRPr lang="en-US" altLang="zh-CN" b="1"/>
          </a:p>
          <a:p>
            <a:r>
              <a:rPr lang="en-US" altLang="zh-CN" b="1"/>
              <a:t>Put large data types first</a:t>
            </a:r>
            <a:endParaRPr lang="en-US" altLang="zh-CN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EAE0-0DEB-483C-8EE3-2F83A6D87F8A}"/>
              </a:ext>
            </a:extLst>
          </p:cNvPr>
          <p:cNvSpPr/>
          <p:nvPr/>
        </p:nvSpPr>
        <p:spPr>
          <a:xfrm>
            <a:off x="3212108" y="441984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K=4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93335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Arrays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Structures</a:t>
            </a:r>
          </a:p>
          <a:p>
            <a:r>
              <a:rPr lang="zh-CN" altLang="en-US" dirty="0"/>
              <a:t>联合体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Union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6788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99BFD0-3425-4296-847C-FC26C17C99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6801" y="2067411"/>
            <a:ext cx="4415275" cy="2561740"/>
          </a:xfrm>
        </p:spPr>
        <p:txBody>
          <a:bodyPr>
            <a:normAutofit/>
          </a:bodyPr>
          <a:lstStyle/>
          <a:p>
            <a:r>
              <a:rPr lang="zh-CN" altLang="en-US" dirty="0"/>
              <a:t>基于最大的成员分配空间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Allocate according to largest element</a:t>
            </a:r>
          </a:p>
          <a:p>
            <a:r>
              <a:rPr lang="zh-CN" altLang="en-US"/>
              <a:t>每次只能</a:t>
            </a:r>
            <a:r>
              <a:rPr lang="zh-CN" altLang="en-US" dirty="0"/>
              <a:t>使用其中的一个成员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Can only use one field at a time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联合体的空间分配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Union Allocation</a:t>
            </a:r>
            <a:endParaRPr lang="zh-CN" altLang="en-US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A9DD75F-FD4C-42E8-A7E5-9B25D8229A91}"/>
              </a:ext>
            </a:extLst>
          </p:cNvPr>
          <p:cNvSpPr>
            <a:spLocks/>
          </p:cNvSpPr>
          <p:nvPr/>
        </p:nvSpPr>
        <p:spPr bwMode="auto">
          <a:xfrm>
            <a:off x="858835" y="2030395"/>
            <a:ext cx="2222500" cy="1902398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3E929DC-4E01-4AEC-8652-438F112CF2EC}"/>
              </a:ext>
            </a:extLst>
          </p:cNvPr>
          <p:cNvSpPr>
            <a:spLocks/>
          </p:cNvSpPr>
          <p:nvPr/>
        </p:nvSpPr>
        <p:spPr bwMode="auto">
          <a:xfrm>
            <a:off x="858835" y="4169312"/>
            <a:ext cx="2222500" cy="1902398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27" name="Group 7">
            <a:extLst>
              <a:ext uri="{FF2B5EF4-FFF2-40B4-BE49-F238E27FC236}">
                <a16:creationId xmlns:a16="http://schemas.microsoft.com/office/drawing/2014/main" id="{B44EBF79-B693-4B9D-9A9E-E8E7F2D9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14379"/>
              </p:ext>
            </p:extLst>
          </p:nvPr>
        </p:nvGraphicFramePr>
        <p:xfrm>
          <a:off x="3310226" y="488916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11">
            <a:extLst>
              <a:ext uri="{FF2B5EF4-FFF2-40B4-BE49-F238E27FC236}">
                <a16:creationId xmlns:a16="http://schemas.microsoft.com/office/drawing/2014/main" id="{D1F44F11-A247-4FEA-A517-2BFD5C04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13993"/>
              </p:ext>
            </p:extLst>
          </p:nvPr>
        </p:nvGraphicFramePr>
        <p:xfrm>
          <a:off x="3522911" y="2239945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92" y="2057868"/>
            <a:ext cx="4659940" cy="2890777"/>
          </a:xfrm>
        </p:spPr>
        <p:txBody>
          <a:bodyPr numCol="1"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语法规则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Basic Principle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元素数据类型为</a:t>
            </a:r>
            <a:r>
              <a:rPr lang="en-US" altLang="zh-CN" sz="1900" i="1" dirty="0">
                <a:solidFill>
                  <a:srgbClr val="0070C0"/>
                </a:solidFill>
                <a:latin typeface="Consolas" panose="020B0609020204030204" pitchFamily="49" charset="0"/>
              </a:rPr>
              <a:t>T </a:t>
            </a:r>
            <a:r>
              <a:rPr lang="zh-CN" altLang="en-US" sz="1900" dirty="0"/>
              <a:t>，长度为</a:t>
            </a:r>
            <a:r>
              <a:rPr lang="en-US" altLang="zh-CN" sz="1900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endParaRPr lang="en-US" altLang="zh-CN" sz="19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Array of data type T and length L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en-US" altLang="zh-CN" sz="1900" dirty="0">
                <a:solidFill>
                  <a:srgbClr val="00B050"/>
                </a:solidFill>
              </a:rPr>
              <a:t>A</a:t>
            </a:r>
            <a:r>
              <a:rPr lang="zh-CN" altLang="en-US" sz="1900" dirty="0"/>
              <a:t>可以被看做是第</a:t>
            </a:r>
            <a:r>
              <a:rPr lang="en-US" altLang="zh-CN" sz="1900" dirty="0"/>
              <a:t>0</a:t>
            </a:r>
            <a:r>
              <a:rPr lang="zh-CN" altLang="en-US" sz="1900" dirty="0"/>
              <a:t>个元素的指针，类型为</a:t>
            </a:r>
            <a:r>
              <a:rPr lang="en-US" altLang="zh-CN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T </a:t>
            </a:r>
            <a:r>
              <a:rPr lang="zh-CN" altLang="en-US" sz="2000" i="1" dirty="0">
                <a:latin typeface="Consolas" panose="020B0609020204030204" pitchFamily="49" charset="0"/>
              </a:rPr>
              <a:t>*</a:t>
            </a:r>
            <a:endParaRPr lang="en-US" altLang="zh-CN" sz="2000" i="1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Identifier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can be used as a pointer to array element 0: Type </a:t>
            </a:r>
            <a:r>
              <a:rPr lang="en-US" altLang="zh-CN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T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endParaRPr lang="zh-CN" altLang="en-US" sz="3600" dirty="0">
              <a:latin typeface="Consolas" panose="020B0609020204030204" pitchFamily="49" charset="0"/>
            </a:endParaRPr>
          </a:p>
          <a:p>
            <a:pPr marL="400050" lvl="1" indent="0">
              <a:buNone/>
              <a:tabLst>
                <a:tab pos="2349500" algn="l"/>
                <a:tab pos="4114800" algn="l"/>
              </a:tabLst>
            </a:pPr>
            <a:endParaRPr lang="en-US" altLang="zh-CN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27" y="1101364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数组的访问</a:t>
            </a:r>
            <a:br>
              <a:rPr lang="en-US" altLang="zh-CN" dirty="0"/>
            </a:br>
            <a:r>
              <a:rPr lang="en-US" altLang="zh-CN" dirty="0"/>
              <a:t>Array Allocation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5F927D-1510-496D-9EEC-BDD4A30DA15D}"/>
              </a:ext>
            </a:extLst>
          </p:cNvPr>
          <p:cNvSpPr/>
          <p:nvPr/>
        </p:nvSpPr>
        <p:spPr>
          <a:xfrm>
            <a:off x="2598113" y="2281280"/>
            <a:ext cx="152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T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120F69-2FF4-4704-9164-65283FE2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292" y="5232643"/>
            <a:ext cx="6205879" cy="77878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917E31-CCB3-4110-A6C3-FB8512245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9545"/>
              </p:ext>
            </p:extLst>
          </p:nvPr>
        </p:nvGraphicFramePr>
        <p:xfrm>
          <a:off x="7682972" y="2057868"/>
          <a:ext cx="3821829" cy="390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43">
                  <a:extLst>
                    <a:ext uri="{9D8B030D-6E8A-4147-A177-3AD203B41FA5}">
                      <a16:colId xmlns:a16="http://schemas.microsoft.com/office/drawing/2014/main" val="121924744"/>
                    </a:ext>
                  </a:extLst>
                </a:gridCol>
                <a:gridCol w="1273943">
                  <a:extLst>
                    <a:ext uri="{9D8B030D-6E8A-4147-A177-3AD203B41FA5}">
                      <a16:colId xmlns:a16="http://schemas.microsoft.com/office/drawing/2014/main" val="1894395123"/>
                    </a:ext>
                  </a:extLst>
                </a:gridCol>
                <a:gridCol w="1273943">
                  <a:extLst>
                    <a:ext uri="{9D8B030D-6E8A-4147-A177-3AD203B41FA5}">
                      <a16:colId xmlns:a16="http://schemas.microsoft.com/office/drawing/2014/main" val="710469716"/>
                    </a:ext>
                  </a:extLst>
                </a:gridCol>
              </a:tblGrid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Reference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Type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Value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414915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[4]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32316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val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x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934476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val+1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x + 4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7561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anose="020B0609020204030204" pitchFamily="49" charset="0"/>
                        </a:rPr>
                        <a:t>&amp;val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[2]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x + 8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22333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[5]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33871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*(val+1)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789940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*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x + 4i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4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38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使用联合体获得数据的编码</a:t>
            </a:r>
            <a:br>
              <a:rPr lang="en-US" altLang="zh-CN" dirty="0"/>
            </a:br>
            <a:r>
              <a:rPr lang="en-US" altLang="zh-CN" dirty="0">
                <a:latin typeface="Calibri" pitchFamily="-96" charset="0"/>
              </a:rPr>
              <a:t>Union Allocation</a:t>
            </a:r>
            <a:endParaRPr lang="zh-CN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83A2C03-0F03-4F5F-945C-E2810B008F64}"/>
              </a:ext>
            </a:extLst>
          </p:cNvPr>
          <p:cNvSpPr>
            <a:spLocks/>
          </p:cNvSpPr>
          <p:nvPr/>
        </p:nvSpPr>
        <p:spPr bwMode="auto">
          <a:xfrm>
            <a:off x="2500313" y="1871914"/>
            <a:ext cx="2527300" cy="159462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0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0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000" b="1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ED4A5C-ACDC-4AC0-A911-3A94D565476B}"/>
              </a:ext>
            </a:extLst>
          </p:cNvPr>
          <p:cNvSpPr>
            <a:spLocks/>
          </p:cNvSpPr>
          <p:nvPr/>
        </p:nvSpPr>
        <p:spPr bwMode="auto">
          <a:xfrm>
            <a:off x="2132734" y="3564580"/>
            <a:ext cx="4271448" cy="22101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float bit2float(unsigned u)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54EE141-B91D-4396-9991-CB8DFBFDDD8F}"/>
              </a:ext>
            </a:extLst>
          </p:cNvPr>
          <p:cNvSpPr>
            <a:spLocks/>
          </p:cNvSpPr>
          <p:nvPr/>
        </p:nvSpPr>
        <p:spPr bwMode="auto">
          <a:xfrm>
            <a:off x="6715125" y="3564580"/>
            <a:ext cx="4317076" cy="22101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unsigned float2bit(float f)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EB7500B-DE9B-49ED-BCC1-257CDBF4C683}"/>
              </a:ext>
            </a:extLst>
          </p:cNvPr>
          <p:cNvSpPr>
            <a:spLocks/>
          </p:cNvSpPr>
          <p:nvPr/>
        </p:nvSpPr>
        <p:spPr bwMode="auto">
          <a:xfrm>
            <a:off x="2946400" y="5812855"/>
            <a:ext cx="3149600" cy="64188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与 </a:t>
            </a:r>
            <a:r>
              <a:rPr lang="en-US" altLang="zh-CN" sz="20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(float) u</a:t>
            </a:r>
            <a:r>
              <a:rPr lang="en-US" altLang="zh-CN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相同吗？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0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(float) u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A02195B-4118-45D4-95A4-032C7F5202EB}"/>
              </a:ext>
            </a:extLst>
          </p:cNvPr>
          <p:cNvSpPr>
            <a:spLocks/>
          </p:cNvSpPr>
          <p:nvPr/>
        </p:nvSpPr>
        <p:spPr bwMode="auto">
          <a:xfrm>
            <a:off x="7272471" y="5817141"/>
            <a:ext cx="3886200" cy="64188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与</a:t>
            </a:r>
            <a:r>
              <a:rPr lang="en-US" altLang="zh-CN" sz="20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(unsigned) f</a:t>
            </a:r>
            <a:r>
              <a:rPr lang="en-US" altLang="zh-CN" sz="2000" dirty="0">
                <a:latin typeface="Consolas" panose="020B0609020204030204" pitchFamily="49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相同吗</a:t>
            </a:r>
            <a:r>
              <a:rPr lang="en-US" altLang="zh-CN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0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(unsigned) f</a:t>
            </a:r>
            <a:r>
              <a:rPr lang="en-US" sz="2000" dirty="0">
                <a:latin typeface="Consolas" panose="020B0609020204030204" pitchFamily="49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graphicFrame>
        <p:nvGraphicFramePr>
          <p:cNvPr id="17" name="Group 9">
            <a:extLst>
              <a:ext uri="{FF2B5EF4-FFF2-40B4-BE49-F238E27FC236}">
                <a16:creationId xmlns:a16="http://schemas.microsoft.com/office/drawing/2014/main" id="{43630071-E488-49AE-BF47-F1838AABF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2322"/>
              </p:ext>
            </p:extLst>
          </p:nvPr>
        </p:nvGraphicFramePr>
        <p:xfrm>
          <a:off x="7310571" y="2227629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24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重新审视字节序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zh-CN" altLang="en-US" dirty="0"/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409C7B5C-2A06-4F05-8FC7-9D4C254C6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014" y="1871914"/>
            <a:ext cx="6258811" cy="4436522"/>
          </a:xfrm>
        </p:spPr>
        <p:txBody>
          <a:bodyPr bIns="36000" numCol="1">
            <a:normAutofit/>
          </a:bodyPr>
          <a:lstStyle/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dirty="0"/>
              <a:t>思想</a:t>
            </a:r>
            <a:endParaRPr lang="en-US" altLang="zh-CN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Idea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short/long/quad words </a:t>
            </a:r>
            <a:r>
              <a:rPr lang="zh-CN" altLang="en-US" sz="1600" dirty="0"/>
              <a:t>在内存中以 </a:t>
            </a:r>
            <a:r>
              <a:rPr lang="en-US" altLang="zh-CN" sz="1600" dirty="0"/>
              <a:t>2/4/8</a:t>
            </a:r>
            <a:r>
              <a:rPr lang="zh-CN" altLang="en-US" sz="1600" dirty="0"/>
              <a:t>个连续字节存储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Short/long/quad words stored in memory as 2/4/8 consecutive bytes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哪一个字节是最高（低）字节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Which byte is most (least) significant?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600" dirty="0"/>
              <a:t>这会导致在计算机间传输二进制数据的出现问题</a:t>
            </a: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Can cause problems when exchanging binary data between machines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6421995F-ACE8-4C7B-970D-77548E73BCBD}"/>
              </a:ext>
            </a:extLst>
          </p:cNvPr>
          <p:cNvSpPr txBox="1">
            <a:spLocks/>
          </p:cNvSpPr>
          <p:nvPr/>
        </p:nvSpPr>
        <p:spPr>
          <a:xfrm>
            <a:off x="7296150" y="1871914"/>
            <a:ext cx="4172836" cy="443652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36000" numCol="1" rtlCol="0">
            <a:normAutofit fontScale="70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大端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>
                <a:ea typeface="Calibri" charset="0"/>
                <a:cs typeface="Calibri" charset="0"/>
              </a:rPr>
              <a:t>Big Endian</a:t>
            </a:r>
            <a:endParaRPr lang="en-US" altLang="zh-CN" sz="2100" dirty="0"/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最高字节在最低地址</a:t>
            </a:r>
            <a:endParaRPr lang="en-US" altLang="zh-CN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Most significant byte has lowest address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Sparc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小端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>
                <a:cs typeface="Calibri" charset="0"/>
              </a:rPr>
              <a:t>Little Endian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最低字节在最低地址</a:t>
            </a:r>
            <a:endParaRPr lang="en-US" altLang="zh-CN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Least significant byte has lowest address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Intel x86 and IOS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2100" dirty="0"/>
              <a:t>双端</a:t>
            </a:r>
            <a:endParaRPr lang="en-US" altLang="zh-CN" sz="2100" dirty="0"/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可以通过某种方式进行配置</a:t>
            </a:r>
            <a:endParaRPr lang="en-US" altLang="zh-CN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Can be configured either way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ARM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endParaRPr lang="en-US" altLang="zh-CN" sz="16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58597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FE8B60-93AB-4C1A-B381-7A13F42617D0}"/>
              </a:ext>
            </a:extLst>
          </p:cNvPr>
          <p:cNvSpPr>
            <a:spLocks/>
          </p:cNvSpPr>
          <p:nvPr/>
        </p:nvSpPr>
        <p:spPr bwMode="auto">
          <a:xfrm>
            <a:off x="693948" y="3263269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C1E77771-129F-4FC9-B863-39518F56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12933"/>
              </p:ext>
            </p:extLst>
          </p:nvPr>
        </p:nvGraphicFramePr>
        <p:xfrm>
          <a:off x="5725902" y="2253713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22">
            <a:extLst>
              <a:ext uri="{FF2B5EF4-FFF2-40B4-BE49-F238E27FC236}">
                <a16:creationId xmlns:a16="http://schemas.microsoft.com/office/drawing/2014/main" id="{C0A737A7-3BC8-4988-AC5B-28A4304423E3}"/>
              </a:ext>
            </a:extLst>
          </p:cNvPr>
          <p:cNvSpPr txBox="1"/>
          <p:nvPr/>
        </p:nvSpPr>
        <p:spPr>
          <a:xfrm>
            <a:off x="4984994" y="22537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12" name="Table 23">
            <a:extLst>
              <a:ext uri="{FF2B5EF4-FFF2-40B4-BE49-F238E27FC236}">
                <a16:creationId xmlns:a16="http://schemas.microsoft.com/office/drawing/2014/main" id="{EA654632-2549-4B2F-AC88-50117385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80714"/>
              </p:ext>
            </p:extLst>
          </p:nvPr>
        </p:nvGraphicFramePr>
        <p:xfrm>
          <a:off x="5725902" y="4573807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24">
            <a:extLst>
              <a:ext uri="{FF2B5EF4-FFF2-40B4-BE49-F238E27FC236}">
                <a16:creationId xmlns:a16="http://schemas.microsoft.com/office/drawing/2014/main" id="{F7607109-3149-4B36-A666-BDA6276DC518}"/>
              </a:ext>
            </a:extLst>
          </p:cNvPr>
          <p:cNvSpPr/>
          <p:nvPr/>
        </p:nvSpPr>
        <p:spPr>
          <a:xfrm>
            <a:off x="4984994" y="457380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2904519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zh-CN" alt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B534E50-EE4B-434D-BEE1-7F95BE893324}"/>
              </a:ext>
            </a:extLst>
          </p:cNvPr>
          <p:cNvSpPr>
            <a:spLocks/>
          </p:cNvSpPr>
          <p:nvPr/>
        </p:nvSpPr>
        <p:spPr bwMode="auto">
          <a:xfrm>
            <a:off x="1222111" y="2168517"/>
            <a:ext cx="9921791" cy="3835167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180000" tIns="180000" rIns="180000" bIns="216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endParaRPr lang="en-US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dw.c[0], dw.c[1], dw.c[2],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[3], dw.c[4], dw.c[5], dw.c[6], dw.c[7]);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("Shorts 0-3 == [0x%x,0x%x,0x%x,0x%x]\n", 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[0],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[1],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[2],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[3]);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0-1 == [0x%x,0x%x]\n", dw.i[0], dw.i[1]);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lnSpc>
                <a:spcPct val="125000"/>
              </a:lnSpc>
            </a:pP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("Long 0 == [0x%lx]\n",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dw.l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[0]);</a:t>
            </a:r>
          </a:p>
        </p:txBody>
      </p:sp>
    </p:spTree>
    <p:extLst>
      <p:ext uri="{BB962C8B-B14F-4D97-AF65-F5344CB8AC3E}">
        <p14:creationId xmlns:p14="http://schemas.microsoft.com/office/powerpoint/2010/main" val="1911387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IA32</a:t>
            </a:r>
            <a:r>
              <a:rPr lang="zh-CN" altLang="en-US" dirty="0"/>
              <a:t>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060645-64E3-45B8-B993-983422CE40DC}"/>
              </a:ext>
            </a:extLst>
          </p:cNvPr>
          <p:cNvSpPr>
            <a:spLocks/>
          </p:cNvSpPr>
          <p:nvPr/>
        </p:nvSpPr>
        <p:spPr bwMode="auto">
          <a:xfrm>
            <a:off x="2305050" y="1905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CB436FF-13B7-4396-9860-3D39D89328DE}"/>
              </a:ext>
            </a:extLst>
          </p:cNvPr>
          <p:cNvSpPr>
            <a:spLocks/>
          </p:cNvSpPr>
          <p:nvPr/>
        </p:nvSpPr>
        <p:spPr bwMode="auto">
          <a:xfrm>
            <a:off x="2132013" y="5251041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0BC2981-C495-47D1-8920-6ACA2B16F2CF}"/>
              </a:ext>
            </a:extLst>
          </p:cNvPr>
          <p:cNvSpPr>
            <a:spLocks/>
          </p:cNvSpPr>
          <p:nvPr/>
        </p:nvSpPr>
        <p:spPr bwMode="auto">
          <a:xfrm>
            <a:off x="2132013" y="475615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9" name="Table 49">
            <a:extLst>
              <a:ext uri="{FF2B5EF4-FFF2-40B4-BE49-F238E27FC236}">
                <a16:creationId xmlns:a16="http://schemas.microsoft.com/office/drawing/2014/main" id="{92BF629B-D756-4208-81FC-22CC12CB0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10311"/>
              </p:ext>
            </p:extLst>
          </p:nvPr>
        </p:nvGraphicFramePr>
        <p:xfrm>
          <a:off x="3781712" y="2613871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B8451ECA-EEDB-4F6D-9EAC-73FC7044F88B}"/>
              </a:ext>
            </a:extLst>
          </p:cNvPr>
          <p:cNvSpPr>
            <a:spLocks/>
          </p:cNvSpPr>
          <p:nvPr/>
        </p:nvSpPr>
        <p:spPr bwMode="auto">
          <a:xfrm>
            <a:off x="3795387" y="4468071"/>
            <a:ext cx="40556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41ACD87-6980-4EC3-A9C6-F8CE66AE45D8}"/>
              </a:ext>
            </a:extLst>
          </p:cNvPr>
          <p:cNvSpPr>
            <a:spLocks/>
          </p:cNvSpPr>
          <p:nvPr/>
        </p:nvSpPr>
        <p:spPr bwMode="auto">
          <a:xfrm>
            <a:off x="6301090" y="4474421"/>
            <a:ext cx="50494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8D5A718-8043-445C-ADCD-72AA6815CBDE}"/>
              </a:ext>
            </a:extLst>
          </p:cNvPr>
          <p:cNvSpPr>
            <a:spLocks/>
          </p:cNvSpPr>
          <p:nvPr/>
        </p:nvSpPr>
        <p:spPr bwMode="auto">
          <a:xfrm>
            <a:off x="6852873" y="4464432"/>
            <a:ext cx="40556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88C4B2-3D8B-417D-A915-2DD243236728}"/>
              </a:ext>
            </a:extLst>
          </p:cNvPr>
          <p:cNvSpPr>
            <a:spLocks/>
          </p:cNvSpPr>
          <p:nvPr/>
        </p:nvSpPr>
        <p:spPr bwMode="auto">
          <a:xfrm>
            <a:off x="9372768" y="4468071"/>
            <a:ext cx="50494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15" name="Line 42">
            <a:extLst>
              <a:ext uri="{FF2B5EF4-FFF2-40B4-BE49-F238E27FC236}">
                <a16:creationId xmlns:a16="http://schemas.microsoft.com/office/drawing/2014/main" id="{758D9603-3F7B-4B5C-94DC-8DB2FE46A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225" y="4778854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BE527303-883A-4313-B43C-0F5286331A29}"/>
              </a:ext>
            </a:extLst>
          </p:cNvPr>
          <p:cNvSpPr>
            <a:spLocks/>
          </p:cNvSpPr>
          <p:nvPr/>
        </p:nvSpPr>
        <p:spPr bwMode="auto">
          <a:xfrm>
            <a:off x="5039476" y="4789966"/>
            <a:ext cx="52527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4559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Sparc</a:t>
            </a:r>
            <a:r>
              <a:rPr lang="zh-CN" altLang="en-US" dirty="0"/>
              <a:t>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on </a:t>
            </a:r>
            <a:r>
              <a:rPr lang="en-US" altLang="zh-CN" dirty="0"/>
              <a:t>Sparc</a:t>
            </a:r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D463158-33BE-4433-A487-E35CDFADFAB2}"/>
              </a:ext>
            </a:extLst>
          </p:cNvPr>
          <p:cNvSpPr>
            <a:spLocks/>
          </p:cNvSpPr>
          <p:nvPr/>
        </p:nvSpPr>
        <p:spPr bwMode="auto">
          <a:xfrm>
            <a:off x="2193974" y="199518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7DAD7B5-56B1-4596-B64D-A63E2C6D68D8}"/>
              </a:ext>
            </a:extLst>
          </p:cNvPr>
          <p:cNvSpPr>
            <a:spLocks/>
          </p:cNvSpPr>
          <p:nvPr/>
        </p:nvSpPr>
        <p:spPr bwMode="auto">
          <a:xfrm>
            <a:off x="1969463" y="5248857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D2C323E-6E9C-414F-8803-2AD187A7B4C0}"/>
              </a:ext>
            </a:extLst>
          </p:cNvPr>
          <p:cNvSpPr>
            <a:spLocks/>
          </p:cNvSpPr>
          <p:nvPr/>
        </p:nvSpPr>
        <p:spPr bwMode="auto">
          <a:xfrm>
            <a:off x="1981200" y="47541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20" name="Table 47">
            <a:extLst>
              <a:ext uri="{FF2B5EF4-FFF2-40B4-BE49-F238E27FC236}">
                <a16:creationId xmlns:a16="http://schemas.microsoft.com/office/drawing/2014/main" id="{02A9A17F-7305-4BE2-A9A2-A7046112B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26087"/>
              </p:ext>
            </p:extLst>
          </p:nvPr>
        </p:nvGraphicFramePr>
        <p:xfrm>
          <a:off x="3656062" y="2489192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12">
            <a:extLst>
              <a:ext uri="{FF2B5EF4-FFF2-40B4-BE49-F238E27FC236}">
                <a16:creationId xmlns:a16="http://schemas.microsoft.com/office/drawing/2014/main" id="{F85F8F7A-694F-43ED-836C-D6C913DD6469}"/>
              </a:ext>
            </a:extLst>
          </p:cNvPr>
          <p:cNvSpPr>
            <a:spLocks/>
          </p:cNvSpPr>
          <p:nvPr/>
        </p:nvSpPr>
        <p:spPr bwMode="auto">
          <a:xfrm>
            <a:off x="3570353" y="4343392"/>
            <a:ext cx="50494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5223D89-9DDF-470E-90AD-C9E7B7FDEA00}"/>
              </a:ext>
            </a:extLst>
          </p:cNvPr>
          <p:cNvSpPr>
            <a:spLocks/>
          </p:cNvSpPr>
          <p:nvPr/>
        </p:nvSpPr>
        <p:spPr bwMode="auto">
          <a:xfrm>
            <a:off x="6274825" y="4349742"/>
            <a:ext cx="40556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A4962E2-2A79-4CA5-9910-0D5C6CDB551C}"/>
              </a:ext>
            </a:extLst>
          </p:cNvPr>
          <p:cNvSpPr>
            <a:spLocks/>
          </p:cNvSpPr>
          <p:nvPr/>
        </p:nvSpPr>
        <p:spPr bwMode="auto">
          <a:xfrm>
            <a:off x="6671907" y="4339753"/>
            <a:ext cx="50494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58B1B67-85A0-43EE-993A-29B4094C4AFA}"/>
              </a:ext>
            </a:extLst>
          </p:cNvPr>
          <p:cNvSpPr>
            <a:spLocks/>
          </p:cNvSpPr>
          <p:nvPr/>
        </p:nvSpPr>
        <p:spPr bwMode="auto">
          <a:xfrm>
            <a:off x="9346503" y="4343392"/>
            <a:ext cx="40556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25" name="Line 42">
            <a:extLst>
              <a:ext uri="{FF2B5EF4-FFF2-40B4-BE49-F238E27FC236}">
                <a16:creationId xmlns:a16="http://schemas.microsoft.com/office/drawing/2014/main" id="{1BF5F7AF-FD58-442F-AA4A-920F24873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8575" y="4654175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A87F8A18-832C-4DDF-A43C-1A01D3BEF465}"/>
              </a:ext>
            </a:extLst>
          </p:cNvPr>
          <p:cNvSpPr>
            <a:spLocks/>
          </p:cNvSpPr>
          <p:nvPr/>
        </p:nvSpPr>
        <p:spPr bwMode="auto">
          <a:xfrm>
            <a:off x="4913826" y="4665287"/>
            <a:ext cx="52527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5189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联合体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x86-64</a:t>
            </a:r>
            <a:r>
              <a:rPr lang="zh-CN" altLang="en-US" dirty="0"/>
              <a:t>字节序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Byte Ordering on </a:t>
            </a:r>
            <a:r>
              <a:rPr lang="en-US" altLang="zh-CN" dirty="0"/>
              <a:t>x86-64</a:t>
            </a:r>
            <a:endParaRPr lang="zh-CN" alt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5BAC46-8D39-4CAB-9437-0E8A13C8DF0E}"/>
              </a:ext>
            </a:extLst>
          </p:cNvPr>
          <p:cNvSpPr>
            <a:spLocks/>
          </p:cNvSpPr>
          <p:nvPr/>
        </p:nvSpPr>
        <p:spPr bwMode="auto">
          <a:xfrm>
            <a:off x="1924050" y="5229225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C8F2DEF-377A-4AB5-8692-B8787630CD3B}"/>
              </a:ext>
            </a:extLst>
          </p:cNvPr>
          <p:cNvSpPr>
            <a:spLocks/>
          </p:cNvSpPr>
          <p:nvPr/>
        </p:nvSpPr>
        <p:spPr bwMode="auto">
          <a:xfrm>
            <a:off x="2114550" y="4607212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27" name="Table 47">
            <a:extLst>
              <a:ext uri="{FF2B5EF4-FFF2-40B4-BE49-F238E27FC236}">
                <a16:creationId xmlns:a16="http://schemas.microsoft.com/office/drawing/2014/main" id="{337CD62E-80BD-4EF9-8AC9-D6919382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76727"/>
              </p:ext>
            </p:extLst>
          </p:nvPr>
        </p:nvGraphicFramePr>
        <p:xfrm>
          <a:off x="3700463" y="2331893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ectangle 12">
            <a:extLst>
              <a:ext uri="{FF2B5EF4-FFF2-40B4-BE49-F238E27FC236}">
                <a16:creationId xmlns:a16="http://schemas.microsoft.com/office/drawing/2014/main" id="{9DC9B3DA-ECF2-4EFD-B8CB-E80AC7C40446}"/>
              </a:ext>
            </a:extLst>
          </p:cNvPr>
          <p:cNvSpPr>
            <a:spLocks/>
          </p:cNvSpPr>
          <p:nvPr/>
        </p:nvSpPr>
        <p:spPr bwMode="auto">
          <a:xfrm>
            <a:off x="3714138" y="4186093"/>
            <a:ext cx="40556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B83D8AD5-F0F7-4F67-8F0A-2FD56171DCE8}"/>
              </a:ext>
            </a:extLst>
          </p:cNvPr>
          <p:cNvSpPr>
            <a:spLocks/>
          </p:cNvSpPr>
          <p:nvPr/>
        </p:nvSpPr>
        <p:spPr bwMode="auto">
          <a:xfrm>
            <a:off x="9291518" y="4215600"/>
            <a:ext cx="50494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30" name="Line 42">
            <a:extLst>
              <a:ext uri="{FF2B5EF4-FFF2-40B4-BE49-F238E27FC236}">
                <a16:creationId xmlns:a16="http://schemas.microsoft.com/office/drawing/2014/main" id="{7D5A14D4-7BBE-4253-982E-55139DF36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976" y="4496875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163E5455-6B45-4B54-A1CE-9E82EE24CD8D}"/>
              </a:ext>
            </a:extLst>
          </p:cNvPr>
          <p:cNvSpPr>
            <a:spLocks/>
          </p:cNvSpPr>
          <p:nvPr/>
        </p:nvSpPr>
        <p:spPr bwMode="auto">
          <a:xfrm>
            <a:off x="6534151" y="4496875"/>
            <a:ext cx="52527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5E8D8BC6-4D40-431B-8026-0E8AA95708A3}"/>
              </a:ext>
            </a:extLst>
          </p:cNvPr>
          <p:cNvSpPr>
            <a:spLocks/>
          </p:cNvSpPr>
          <p:nvPr/>
        </p:nvSpPr>
        <p:spPr bwMode="auto">
          <a:xfrm>
            <a:off x="2392363" y="1862402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</p:spTree>
    <p:extLst>
      <p:ext uri="{BB962C8B-B14F-4D97-AF65-F5344CB8AC3E}">
        <p14:creationId xmlns:p14="http://schemas.microsoft.com/office/powerpoint/2010/main" val="1919587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程序的机器级表示：数据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Machine-Level Programming : Data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436713-1602-40BA-8A8B-165C042180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3938" y="2067410"/>
            <a:ext cx="10361692" cy="4004300"/>
          </a:xfrm>
        </p:spPr>
        <p:txBody>
          <a:bodyPr numCol="2"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数组</a:t>
            </a:r>
            <a:endParaRPr lang="en-US" altLang="zh-CN" sz="2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Arrays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连续内存分配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Contiguous allocation of memory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每个元素都要满足对齐要求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Aligned to satisfy every element’s alignment requirement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数组的名称是指向第一个元素的指针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Pointer to first element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没有边界检查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No bounds checking</a:t>
            </a:r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结构体</a:t>
            </a:r>
            <a:endParaRPr lang="en-US" altLang="zh-CN" sz="2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Structures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按照声明的顺序连续分配字节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Allocate bytes in order declared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在中间和最后插入间隙以满足对齐要求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Pad in middle and at end to satisfy alignment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联合体</a:t>
            </a:r>
            <a:endParaRPr lang="en-US" altLang="zh-CN" sz="2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Unions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空间重叠的声明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Overlay declarations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000" dirty="0"/>
              <a:t>一种绕过类型检查的方法</a:t>
            </a:r>
            <a:endParaRPr lang="en-US" altLang="zh-CN" sz="20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Way to circumvent type system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br>
              <a:rPr lang="en-US" altLang="zh-CN" dirty="0"/>
            </a:br>
            <a:r>
              <a:rPr lang="en-US" altLang="zh-CN" dirty="0">
                <a:ea typeface="Calibri" charset="0"/>
                <a:cs typeface="Calibri" charset="0"/>
                <a:sym typeface="Calibri" charset="0"/>
              </a:rPr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9158" y="4443824"/>
            <a:ext cx="6590906" cy="1746664"/>
          </a:xfrm>
        </p:spPr>
        <p:txBody>
          <a:bodyPr numCol="1">
            <a:normAutofit fontScale="85000"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“</a:t>
            </a:r>
            <a:r>
              <a:rPr lang="en-US" altLang="zh-CN" dirty="0" err="1"/>
              <a:t>zip_dig</a:t>
            </a:r>
            <a:r>
              <a:rPr lang="en-US" altLang="zh-CN" dirty="0"/>
              <a:t> </a:t>
            </a:r>
            <a:r>
              <a:rPr lang="en-US" altLang="zh-CN" dirty="0" err="1"/>
              <a:t>tju</a:t>
            </a:r>
            <a:r>
              <a:rPr lang="en-US" altLang="zh-CN" dirty="0"/>
              <a:t>;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等价于 “</a:t>
            </a:r>
            <a:r>
              <a:rPr lang="en-US" altLang="zh-CN" dirty="0"/>
              <a:t>int </a:t>
            </a:r>
            <a:r>
              <a:rPr lang="en-US" altLang="zh-CN" dirty="0" err="1"/>
              <a:t>tju</a:t>
            </a:r>
            <a:r>
              <a:rPr lang="en-US" altLang="zh-CN" dirty="0"/>
              <a:t>[5]</a:t>
            </a:r>
            <a:r>
              <a:rPr lang="zh-CN" altLang="en-US" dirty="0"/>
              <a:t>”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Declaration “</a:t>
            </a:r>
            <a:r>
              <a:rPr lang="en-US" altLang="zh-CN" dirty="0" err="1"/>
              <a:t>zip_dig</a:t>
            </a:r>
            <a:r>
              <a:rPr lang="en-US" altLang="zh-CN" dirty="0"/>
              <a:t> </a:t>
            </a:r>
            <a:r>
              <a:rPr lang="en-US" altLang="zh-CN" dirty="0" err="1"/>
              <a:t>tju</a:t>
            </a:r>
            <a:r>
              <a:rPr lang="en-US" altLang="zh-CN" dirty="0"/>
              <a:t>” equivalent to “int </a:t>
            </a:r>
            <a:r>
              <a:rPr lang="en-US" altLang="zh-CN" dirty="0" err="1"/>
              <a:t>tju</a:t>
            </a:r>
            <a:r>
              <a:rPr lang="en-US" altLang="zh-CN" dirty="0"/>
              <a:t>[5]” 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示例中的每一个数组都被分配了</a:t>
            </a:r>
            <a:r>
              <a:rPr lang="en-US" altLang="zh-CN" sz="2100" dirty="0"/>
              <a:t>20</a:t>
            </a:r>
            <a:r>
              <a:rPr lang="zh-CN" altLang="en-US" sz="2100" dirty="0"/>
              <a:t>个字节的连续内存区域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Example arrays were allocated in successive 20 byte blocks</a:t>
            </a:r>
            <a:endParaRPr lang="en-US" altLang="zh-CN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43" y="1119847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举例：数组</a:t>
            </a:r>
            <a:br>
              <a:rPr lang="en-US" altLang="zh-CN" dirty="0"/>
            </a:br>
            <a:r>
              <a:rPr lang="en-US" altLang="zh-CN" dirty="0"/>
              <a:t>Array Example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5F927D-1510-496D-9EEC-BDD4A30DA15D}"/>
              </a:ext>
            </a:extLst>
          </p:cNvPr>
          <p:cNvSpPr/>
          <p:nvPr/>
        </p:nvSpPr>
        <p:spPr>
          <a:xfrm>
            <a:off x="2810726" y="2505009"/>
            <a:ext cx="152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T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4D1D2C-C6A5-4112-9EC0-C1C0C2EC11ED}"/>
              </a:ext>
            </a:extLst>
          </p:cNvPr>
          <p:cNvSpPr txBox="1"/>
          <p:nvPr/>
        </p:nvSpPr>
        <p:spPr>
          <a:xfrm>
            <a:off x="899812" y="2281597"/>
            <a:ext cx="4347352" cy="1631216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#define  ZLEN 5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zip_dig</a:t>
            </a:r>
            <a:r>
              <a:rPr lang="en-US" altLang="zh-CN" sz="1600" dirty="0">
                <a:latin typeface="Consolas" panose="020B0609020204030204" pitchFamily="49" charset="0"/>
              </a:rPr>
              <a:t>[ZLEN];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zip_dig</a:t>
            </a: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tju</a:t>
            </a:r>
            <a:r>
              <a:rPr lang="en-US" altLang="zh-CN" sz="1600" dirty="0">
                <a:latin typeface="Consolas" panose="020B0609020204030204" pitchFamily="49" charset="0"/>
              </a:rPr>
              <a:t> = { 1, 5, 2, 1, 3 };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zip_dig</a:t>
            </a: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nku</a:t>
            </a:r>
            <a:r>
              <a:rPr lang="en-US" altLang="zh-CN" sz="1600" dirty="0">
                <a:latin typeface="Consolas" panose="020B0609020204030204" pitchFamily="49" charset="0"/>
              </a:rPr>
              <a:t> = { 0, 2, 1, 3, 9 };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zip_dig</a:t>
            </a:r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</a:rPr>
              <a:t>pku</a:t>
            </a:r>
            <a:r>
              <a:rPr lang="en-US" altLang="zh-CN" sz="1600" dirty="0">
                <a:latin typeface="Consolas" panose="020B0609020204030204" pitchFamily="49" charset="0"/>
              </a:rPr>
              <a:t> = { 9, 4, 7, 2, 0 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933F3-3995-4D52-95B0-1E2A9CC030D7}"/>
              </a:ext>
            </a:extLst>
          </p:cNvPr>
          <p:cNvSpPr txBox="1"/>
          <p:nvPr/>
        </p:nvSpPr>
        <p:spPr>
          <a:xfrm>
            <a:off x="5792388" y="222899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tju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0E6DBD-A401-4FA9-BC10-1AB5D267C384}"/>
              </a:ext>
            </a:extLst>
          </p:cNvPr>
          <p:cNvSpPr txBox="1"/>
          <p:nvPr/>
        </p:nvSpPr>
        <p:spPr>
          <a:xfrm>
            <a:off x="5792388" y="29620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nku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7D6E53-6967-46C7-8BAA-8B0BD102FE81}"/>
              </a:ext>
            </a:extLst>
          </p:cNvPr>
          <p:cNvSpPr txBox="1"/>
          <p:nvPr/>
        </p:nvSpPr>
        <p:spPr>
          <a:xfrm>
            <a:off x="5792388" y="36950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pku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7501C5-3C0C-4C7F-B64A-D16DB5FE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0064" y="2281280"/>
            <a:ext cx="4077402" cy="21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4157" y="3117944"/>
            <a:ext cx="4944533" cy="3054096"/>
          </a:xfrm>
        </p:spPr>
        <p:txBody>
          <a:bodyPr numCol="1">
            <a:normAutofit fontScale="77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/>
              <a:t> </a:t>
            </a:r>
            <a:r>
              <a:rPr lang="zh-CN" altLang="en-US" dirty="0"/>
              <a:t>存储数组的起始地址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Register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contains starting address of array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存储数组的下标（索引）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Register </a:t>
            </a:r>
            <a:r>
              <a:rPr lang="en-US" altLang="zh-CN" sz="2100" dirty="0">
                <a:latin typeface="Consolas" panose="020B0609020204030204" pitchFamily="49" charset="0"/>
              </a:rPr>
              <a:t>%</a:t>
            </a:r>
            <a:r>
              <a:rPr lang="en-US" altLang="zh-CN" sz="2100" dirty="0" err="1">
                <a:latin typeface="Consolas" panose="020B0609020204030204" pitchFamily="49" charset="0"/>
              </a:rPr>
              <a:t>rsi</a:t>
            </a:r>
            <a:r>
              <a:rPr lang="en-US" altLang="zh-CN" sz="2100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contains array index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目标数据地址为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rdi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+ 4*%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Desired digit at  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rdi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 + 4*%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endParaRPr lang="en-US" altLang="zh-CN" sz="2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100" dirty="0">
                <a:latin typeface="Consolas" panose="020B0609020204030204" pitchFamily="49" charset="0"/>
              </a:rPr>
              <a:t>使用存储器寻址表示为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(%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rdi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, 4)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/>
              <a:t>Use memory reference 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(%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rdi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, %</a:t>
            </a:r>
            <a:r>
              <a:rPr lang="en-US" altLang="zh-CN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rsi</a:t>
            </a:r>
            <a:r>
              <a:rPr lang="en-US" altLang="zh-CN" sz="2100" dirty="0">
                <a:solidFill>
                  <a:srgbClr val="FF0000"/>
                </a:solidFill>
                <a:latin typeface="Consolas" panose="020B0609020204030204" pitchFamily="49" charset="0"/>
              </a:rPr>
              <a:t>, 4)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举例：数组访问</a:t>
            </a:r>
            <a:br>
              <a:rPr lang="en-US" altLang="zh-CN" dirty="0"/>
            </a:br>
            <a:r>
              <a:rPr lang="en-US" altLang="zh-CN" dirty="0"/>
              <a:t>Array Accessing Example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76C1A-3FE0-4F99-8460-504C89E38AAC}"/>
              </a:ext>
            </a:extLst>
          </p:cNvPr>
          <p:cNvGrpSpPr/>
          <p:nvPr/>
        </p:nvGrpSpPr>
        <p:grpSpPr>
          <a:xfrm>
            <a:off x="2593849" y="1888717"/>
            <a:ext cx="6684151" cy="813420"/>
            <a:chOff x="822960" y="1376624"/>
            <a:chExt cx="6684151" cy="8134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3F017A7-3D6C-4229-BB52-EA570547E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237" r="2792" b="23161"/>
            <a:stretch/>
          </p:blipFill>
          <p:spPr>
            <a:xfrm>
              <a:off x="2562578" y="1376624"/>
              <a:ext cx="4944533" cy="8134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B907D3-BC86-47D4-A0D7-0A186CD2594E}"/>
                </a:ext>
              </a:extLst>
            </p:cNvPr>
            <p:cNvSpPr txBox="1"/>
            <p:nvPr/>
          </p:nvSpPr>
          <p:spPr>
            <a:xfrm>
              <a:off x="822960" y="1422560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zip_dig</a:t>
              </a:r>
              <a:r>
                <a:rPr lang="en-US" altLang="zh-CN" dirty="0"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latin typeface="Consolas" panose="020B0609020204030204" pitchFamily="49" charset="0"/>
                </a:rPr>
                <a:t>tju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A9C2BE6-720F-4A69-BC8D-5B13704E5374}"/>
              </a:ext>
            </a:extLst>
          </p:cNvPr>
          <p:cNvSpPr txBox="1"/>
          <p:nvPr/>
        </p:nvSpPr>
        <p:spPr>
          <a:xfrm>
            <a:off x="536470" y="2795530"/>
            <a:ext cx="4114758" cy="1849462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get_digit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(</a:t>
            </a:r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z,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digit)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return z[digit];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6E0AA7-5430-4484-AAC7-A094BE4CAABE}"/>
              </a:ext>
            </a:extLst>
          </p:cNvPr>
          <p:cNvSpPr txBox="1"/>
          <p:nvPr/>
        </p:nvSpPr>
        <p:spPr>
          <a:xfrm>
            <a:off x="536470" y="4914745"/>
            <a:ext cx="4701636" cy="1156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b="0" dirty="0"/>
              <a:t> </a:t>
            </a:r>
            <a:r>
              <a:rPr lang="en-US" altLang="zh-CN" dirty="0"/>
              <a:t># %</a:t>
            </a:r>
            <a:r>
              <a:rPr lang="en-US" altLang="zh-CN" dirty="0" err="1"/>
              <a:t>rdi</a:t>
            </a:r>
            <a:r>
              <a:rPr lang="en-US" altLang="zh-CN" dirty="0"/>
              <a:t> = z</a:t>
            </a:r>
          </a:p>
          <a:p>
            <a:pPr>
              <a:lnSpc>
                <a:spcPct val="125000"/>
              </a:lnSpc>
              <a:tabLst>
                <a:tab pos="342900" algn="l"/>
                <a:tab pos="2628900" algn="l"/>
              </a:tabLst>
            </a:pPr>
            <a:r>
              <a:rPr lang="en-US" altLang="zh-CN" dirty="0"/>
              <a:t> # %</a:t>
            </a:r>
            <a:r>
              <a:rPr lang="en-US" altLang="zh-CN" dirty="0" err="1"/>
              <a:t>rsi</a:t>
            </a:r>
            <a:r>
              <a:rPr lang="en-US" altLang="zh-CN" dirty="0"/>
              <a:t> = digit</a:t>
            </a:r>
            <a:endParaRPr lang="cs-CZ" altLang="zh-CN" dirty="0"/>
          </a:p>
          <a:p>
            <a:pPr>
              <a:lnSpc>
                <a:spcPct val="125000"/>
              </a:lnSpc>
              <a:tabLst>
                <a:tab pos="342900" algn="l"/>
                <a:tab pos="2628900" algn="l"/>
              </a:tabLst>
            </a:pPr>
            <a:r>
              <a:rPr lang="cs-CZ" altLang="zh-CN" dirty="0"/>
              <a:t>movl (%rdi,%rsi,4), %eax</a:t>
            </a:r>
            <a:r>
              <a:rPr lang="en-US" altLang="zh-CN" dirty="0"/>
              <a:t>  # z[digit]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4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举例：数组循环遍历</a:t>
            </a:r>
            <a:br>
              <a:rPr lang="en-US" altLang="zh-CN" dirty="0"/>
            </a:br>
            <a:r>
              <a:rPr lang="en-US" altLang="zh-CN" dirty="0"/>
              <a:t>Array Loop Example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20F1F0-D726-449B-9C48-FD41D11AB77F}"/>
              </a:ext>
            </a:extLst>
          </p:cNvPr>
          <p:cNvSpPr txBox="1"/>
          <p:nvPr/>
        </p:nvSpPr>
        <p:spPr>
          <a:xfrm>
            <a:off x="502730" y="3146902"/>
            <a:ext cx="4042266" cy="1849462"/>
          </a:xfrm>
          <a:prstGeom prst="rect">
            <a:avLst/>
          </a:prstGeom>
          <a:solidFill>
            <a:srgbClr val="F8F6C9"/>
          </a:solidFill>
          <a:ln w="19050">
            <a:solidFill>
              <a:schemeClr val="tx1"/>
            </a:solidFill>
          </a:ln>
        </p:spPr>
        <p:txBody>
          <a:bodyPr wrap="square" lIns="144000" tIns="72000" rIns="108000" bIns="72000" rtlCol="0">
            <a:spAutoFit/>
          </a:bodyPr>
          <a:lstStyle/>
          <a:p>
            <a:pPr marL="0"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zincr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zip_dig</a:t>
            </a:r>
            <a:r>
              <a:rPr lang="en-US" altLang="zh-CN" dirty="0">
                <a:latin typeface="Consolas" panose="020B0609020204030204" pitchFamily="49" charset="0"/>
              </a:rPr>
              <a:t> z) {</a:t>
            </a:r>
          </a:p>
          <a:p>
            <a:pPr marL="0"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for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ZLEN;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 marL="0"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      z[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]++;</a:t>
            </a:r>
          </a:p>
          <a:p>
            <a:pPr marL="0" lvl="1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C84BCE-EC7C-48F3-84A0-27C9481D4839}"/>
              </a:ext>
            </a:extLst>
          </p:cNvPr>
          <p:cNvSpPr txBox="1"/>
          <p:nvPr/>
        </p:nvSpPr>
        <p:spPr>
          <a:xfrm>
            <a:off x="5016858" y="2281280"/>
            <a:ext cx="6658144" cy="3580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08000" tIns="72000" rIns="108000" bIns="72000" rtlCol="0">
            <a:spAutoFit/>
          </a:bodyPr>
          <a:lstStyle>
            <a:defPPr>
              <a:defRPr lang="en-US"/>
            </a:defPPr>
            <a:lvl1pPr>
              <a:defRPr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b="0" dirty="0"/>
              <a:t>  # %</a:t>
            </a:r>
            <a:r>
              <a:rPr lang="en-US" altLang="zh-CN" b="0" dirty="0" err="1"/>
              <a:t>rdi</a:t>
            </a:r>
            <a:r>
              <a:rPr lang="en-US" altLang="zh-CN" b="0" dirty="0"/>
              <a:t> = z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movl</a:t>
            </a:r>
            <a:r>
              <a:rPr lang="en-US" altLang="zh-CN" b="0" dirty="0"/>
              <a:t>    $0, %</a:t>
            </a:r>
            <a:r>
              <a:rPr lang="en-US" altLang="zh-CN" b="0" dirty="0" err="1"/>
              <a:t>eax</a:t>
            </a:r>
            <a:r>
              <a:rPr lang="en-US" altLang="zh-CN" b="0" dirty="0"/>
              <a:t>          #   </a:t>
            </a:r>
            <a:r>
              <a:rPr lang="en-US" altLang="zh-CN" b="0" dirty="0" err="1"/>
              <a:t>i</a:t>
            </a:r>
            <a:r>
              <a:rPr lang="en-US" altLang="zh-CN" b="0" dirty="0"/>
              <a:t> = 0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jmp</a:t>
            </a:r>
            <a:r>
              <a:rPr lang="en-US" altLang="zh-CN" b="0" dirty="0"/>
              <a:t>     .L3               #   </a:t>
            </a:r>
            <a:r>
              <a:rPr lang="en-US" altLang="zh-CN" b="0" dirty="0" err="1"/>
              <a:t>goto</a:t>
            </a:r>
            <a:r>
              <a:rPr lang="en-US" altLang="zh-CN" b="0" dirty="0"/>
              <a:t> middle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.L4:                        # loop: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>
                <a:solidFill>
                  <a:srgbClr val="FF0000"/>
                </a:solidFill>
              </a:rPr>
              <a:t>addl</a:t>
            </a:r>
            <a:r>
              <a:rPr lang="en-US" altLang="zh-CN" b="0" dirty="0">
                <a:solidFill>
                  <a:srgbClr val="FF0000"/>
                </a:solidFill>
              </a:rPr>
              <a:t>    $1, (%rdi,%rax,4) #   z[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]++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addq</a:t>
            </a:r>
            <a:r>
              <a:rPr lang="en-US" altLang="zh-CN" b="0" dirty="0"/>
              <a:t>    $1, %</a:t>
            </a:r>
            <a:r>
              <a:rPr lang="en-US" altLang="zh-CN" b="0" dirty="0" err="1"/>
              <a:t>rax</a:t>
            </a:r>
            <a:r>
              <a:rPr lang="en-US" altLang="zh-CN" b="0" dirty="0"/>
              <a:t>          #   </a:t>
            </a:r>
            <a:r>
              <a:rPr lang="en-US" altLang="zh-CN" b="0" dirty="0" err="1"/>
              <a:t>i</a:t>
            </a:r>
            <a:r>
              <a:rPr lang="en-US" altLang="zh-CN" b="0" dirty="0"/>
              <a:t>++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.L3:                        # middle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cmpq</a:t>
            </a:r>
            <a:r>
              <a:rPr lang="en-US" altLang="zh-CN" b="0" dirty="0"/>
              <a:t>    $4, %</a:t>
            </a:r>
            <a:r>
              <a:rPr lang="en-US" altLang="zh-CN" b="0" dirty="0" err="1"/>
              <a:t>rax</a:t>
            </a:r>
            <a:r>
              <a:rPr lang="en-US" altLang="zh-CN" b="0" dirty="0"/>
              <a:t>          #   i:4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jbe</a:t>
            </a:r>
            <a:r>
              <a:rPr lang="en-US" altLang="zh-CN" b="0" dirty="0"/>
              <a:t>     .L4               #   if &lt;=, </a:t>
            </a:r>
            <a:r>
              <a:rPr lang="en-US" altLang="zh-CN" b="0" dirty="0" err="1"/>
              <a:t>goto</a:t>
            </a:r>
            <a:r>
              <a:rPr lang="en-US" altLang="zh-CN" b="0" dirty="0"/>
              <a:t> loop</a:t>
            </a:r>
          </a:p>
          <a:p>
            <a:pPr>
              <a:lnSpc>
                <a:spcPct val="125000"/>
              </a:lnSpc>
            </a:pPr>
            <a:r>
              <a:rPr lang="en-US" altLang="zh-CN" b="0" dirty="0"/>
              <a:t>  rep; ret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136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Arrays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一维</a:t>
            </a:r>
            <a:endParaRPr lang="en-US" altLang="zh-CN" sz="2600" dirty="0"/>
          </a:p>
          <a:p>
            <a:pPr marL="361800" lvl="1" indent="0">
              <a:buNone/>
            </a:pPr>
            <a:r>
              <a:rPr lang="it-IT" altLang="zh-CN" sz="2500" dirty="0"/>
              <a:t>     One dimensional</a:t>
            </a:r>
          </a:p>
          <a:p>
            <a:pPr lvl="1"/>
            <a:r>
              <a:rPr lang="zh-CN" altLang="en-US" dirty="0"/>
              <a:t>多维（嵌套）</a:t>
            </a:r>
            <a:endParaRPr lang="en-US" altLang="zh-CN" dirty="0"/>
          </a:p>
          <a:p>
            <a:pPr marL="361800" lvl="1" indent="0">
              <a:buNone/>
            </a:pPr>
            <a:r>
              <a:rPr lang="it-IT" altLang="zh-CN" sz="2500" dirty="0"/>
              <a:t>      Multi-dimensional(nested)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多层</a:t>
            </a:r>
            <a:endParaRPr lang="en-US" altLang="zh-CN" sz="2500" dirty="0"/>
          </a:p>
          <a:p>
            <a:pPr marL="361800" lvl="1" indent="0">
              <a:buNone/>
            </a:pPr>
            <a:r>
              <a:rPr lang="it-IT" altLang="zh-CN" sz="2500" dirty="0"/>
              <a:t>      Multi-level</a:t>
            </a:r>
            <a:endParaRPr lang="en-US" altLang="zh-CN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Structures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联合体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Union</a:t>
            </a:r>
          </a:p>
        </p:txBody>
      </p:sp>
    </p:spTree>
    <p:extLst>
      <p:ext uri="{BB962C8B-B14F-4D97-AF65-F5344CB8AC3E}">
        <p14:creationId xmlns:p14="http://schemas.microsoft.com/office/powerpoint/2010/main" val="247817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328" y="2055242"/>
            <a:ext cx="4059147" cy="4169758"/>
          </a:xfrm>
        </p:spPr>
        <p:txBody>
          <a:bodyPr numCol="1">
            <a:normAutofit fontScale="70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/>
              <a:t>语法规则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Basic Principle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2000" dirty="0">
                <a:latin typeface="Consolas" panose="020B0609020204030204" pitchFamily="49" charset="0"/>
              </a:rPr>
              <a:t>元素类型为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T </a:t>
            </a:r>
            <a:r>
              <a:rPr lang="zh-CN" altLang="en-US" sz="2000" dirty="0">
                <a:latin typeface="Consolas" panose="020B0609020204030204" pitchFamily="49" charset="0"/>
              </a:rPr>
              <a:t>的二维数组</a:t>
            </a:r>
            <a:endParaRPr lang="en-US" altLang="zh-CN" sz="20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2D array of data type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行，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列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2000" dirty="0"/>
              <a:t> rows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000" dirty="0"/>
              <a:t> columns 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类型的元素需要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个字节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fr-FR" altLang="zh-CN" sz="2000" dirty="0"/>
              <a:t>Type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2000" dirty="0"/>
              <a:t> element requires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fr-FR" altLang="zh-CN" sz="2000" dirty="0"/>
              <a:t> bytes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>
                <a:latin typeface="Consolas" panose="020B0609020204030204" pitchFamily="49" charset="0"/>
              </a:rPr>
              <a:t>数组大小：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R </a:t>
            </a:r>
            <a:r>
              <a:rPr lang="en-US" altLang="zh-CN" sz="2300" dirty="0">
                <a:latin typeface="Consolas" panose="020B0609020204030204" pitchFamily="49" charset="0"/>
              </a:rPr>
              <a:t>* </a:t>
            </a:r>
            <a:r>
              <a:rPr lang="en-US" altLang="zh-CN" sz="2300" dirty="0">
                <a:solidFill>
                  <a:schemeClr val="accent2"/>
                </a:solidFill>
                <a:latin typeface="Consolas" panose="020B0609020204030204" pitchFamily="49" charset="0"/>
              </a:rPr>
              <a:t>C </a:t>
            </a:r>
            <a:r>
              <a:rPr lang="en-US" altLang="zh-CN" sz="2300" dirty="0">
                <a:latin typeface="Consolas" panose="020B0609020204030204" pitchFamily="49" charset="0"/>
              </a:rPr>
              <a:t>* </a:t>
            </a:r>
            <a:r>
              <a:rPr lang="en-US" altLang="zh-CN" sz="2300" dirty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300" dirty="0">
                <a:solidFill>
                  <a:srgbClr val="0070C0"/>
                </a:solidFill>
              </a:rPr>
              <a:t> </a:t>
            </a:r>
            <a:r>
              <a:rPr lang="en-US" altLang="zh-CN" sz="2300" dirty="0"/>
              <a:t>bytes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Array size</a:t>
            </a:r>
            <a:r>
              <a:rPr lang="zh-CN" altLang="en-US" sz="2300" dirty="0"/>
              <a:t>：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R </a:t>
            </a:r>
            <a:r>
              <a:rPr lang="en-US" altLang="zh-CN" sz="2300" dirty="0">
                <a:latin typeface="Consolas" panose="020B0609020204030204" pitchFamily="49" charset="0"/>
              </a:rPr>
              <a:t>* </a:t>
            </a:r>
            <a:r>
              <a:rPr lang="en-US" altLang="zh-CN" sz="2300" dirty="0">
                <a:solidFill>
                  <a:schemeClr val="accent2"/>
                </a:solidFill>
                <a:latin typeface="Consolas" panose="020B0609020204030204" pitchFamily="49" charset="0"/>
              </a:rPr>
              <a:t>C </a:t>
            </a:r>
            <a:r>
              <a:rPr lang="en-US" altLang="zh-CN" sz="2300" dirty="0">
                <a:latin typeface="Consolas" panose="020B0609020204030204" pitchFamily="49" charset="0"/>
              </a:rPr>
              <a:t>* </a:t>
            </a:r>
            <a:r>
              <a:rPr lang="en-US" altLang="zh-CN" sz="2300" dirty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300" dirty="0">
                <a:solidFill>
                  <a:srgbClr val="0070C0"/>
                </a:solidFill>
              </a:rPr>
              <a:t> </a:t>
            </a:r>
            <a:r>
              <a:rPr lang="en-US" altLang="zh-CN" sz="2300" dirty="0"/>
              <a:t>bytes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300" dirty="0">
                <a:latin typeface="Consolas" panose="020B0609020204030204" pitchFamily="49" charset="0"/>
              </a:rPr>
              <a:t>排列方式：行优先</a:t>
            </a:r>
            <a:endParaRPr lang="en-US" altLang="zh-CN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300" dirty="0"/>
              <a:t>Arrangement</a:t>
            </a:r>
            <a:r>
              <a:rPr lang="zh-CN" altLang="en-US" sz="2300" dirty="0"/>
              <a:t>：</a:t>
            </a:r>
            <a:r>
              <a:rPr lang="en-US" altLang="zh-CN" sz="2300" dirty="0"/>
              <a:t>Row-Major Ordering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多维（嵌套）数组</a:t>
            </a:r>
            <a:br>
              <a:rPr lang="en-US" altLang="zh-CN" dirty="0"/>
            </a:br>
            <a:r>
              <a:rPr lang="en-US" altLang="zh-CN" dirty="0"/>
              <a:t>Multi-dimensional (Nested) Arrays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57BCC1-B90D-4006-B616-95E289F3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5531" y="2055242"/>
            <a:ext cx="4436546" cy="2747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CC57F7-003B-40EB-A95E-70663D52C0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199" y="4677509"/>
            <a:ext cx="7543801" cy="16201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80CECBD-16C5-4DDD-9B08-C6C8A63DEC02}"/>
              </a:ext>
            </a:extLst>
          </p:cNvPr>
          <p:cNvSpPr/>
          <p:nvPr/>
        </p:nvSpPr>
        <p:spPr>
          <a:xfrm>
            <a:off x="2446414" y="2361619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48938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4383</TotalTime>
  <Words>4955</Words>
  <Application>Microsoft Office PowerPoint</Application>
  <PresentationFormat>宽屏</PresentationFormat>
  <Paragraphs>1125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Lucida Grande</vt:lpstr>
      <vt:lpstr>Monaco</vt:lpstr>
      <vt:lpstr>ヒラギノ角ゴ ProN W6</vt:lpstr>
      <vt:lpstr>等线</vt:lpstr>
      <vt:lpstr>等线 Light</vt:lpstr>
      <vt:lpstr>微软雅黑</vt:lpstr>
      <vt:lpstr>Arial</vt:lpstr>
      <vt:lpstr>Arial Narrow</vt:lpstr>
      <vt:lpstr>Calibri</vt:lpstr>
      <vt:lpstr>Calibri Bold</vt:lpstr>
      <vt:lpstr>Calibri Bold Italic</vt:lpstr>
      <vt:lpstr>Consolas</vt:lpstr>
      <vt:lpstr>Courier New</vt:lpstr>
      <vt:lpstr>Courier New Bold</vt:lpstr>
      <vt:lpstr>Wingdings</vt:lpstr>
      <vt:lpstr>Wingdings 2</vt:lpstr>
      <vt:lpstr>演示文稿1</vt:lpstr>
      <vt:lpstr>程序的机器级表示：数据</vt:lpstr>
      <vt:lpstr>PowerPoint 演示文稿</vt:lpstr>
      <vt:lpstr>数组空间分配 Array Allocation</vt:lpstr>
      <vt:lpstr>数组的访问 Array Allocation</vt:lpstr>
      <vt:lpstr>举例：数组 Array Example</vt:lpstr>
      <vt:lpstr>举例：数组访问 Array Accessing Example</vt:lpstr>
      <vt:lpstr>举例：数组循环遍历 Array Loop Example</vt:lpstr>
      <vt:lpstr>PowerPoint 演示文稿</vt:lpstr>
      <vt:lpstr>多维（嵌套）数组 Multi-dimensional (Nested) Arrays</vt:lpstr>
      <vt:lpstr>举例：嵌套数组 Nested Array Example</vt:lpstr>
      <vt:lpstr>访问嵌套数组的行 Nested Array Row Access</vt:lpstr>
      <vt:lpstr>代码：访问嵌套数组的行 Nested Array Row Access Code</vt:lpstr>
      <vt:lpstr>嵌套数组元素的访问 Nested Array Element Access </vt:lpstr>
      <vt:lpstr>代码：嵌套数组元素的访问 Nested Array Element Access Code</vt:lpstr>
      <vt:lpstr>PowerPoint 演示文稿</vt:lpstr>
      <vt:lpstr>举例：多层数组 Multi-Level Array Example</vt:lpstr>
      <vt:lpstr>代码：多层数组的元素访问 Element Access Code in Multi-Level Array</vt:lpstr>
      <vt:lpstr>比较 Comparison</vt:lpstr>
      <vt:lpstr>代码：n×n 矩阵 n x n Matrix Code</vt:lpstr>
      <vt:lpstr>16×16 矩阵 16×16 Matrix Access</vt:lpstr>
      <vt:lpstr>n×n 矩阵 n×n Matrix Access</vt:lpstr>
      <vt:lpstr>优化定长矩阵的访问 Optimizing Fixed Matrix Access</vt:lpstr>
      <vt:lpstr>PowerPoint 演示文稿</vt:lpstr>
      <vt:lpstr>结构体的表示 Structure Representation</vt:lpstr>
      <vt:lpstr>获得结构体成员的指针 Generating Pointer to Structure Member</vt:lpstr>
      <vt:lpstr>链表遍历 Following Linked List</vt:lpstr>
      <vt:lpstr>结构体对齐 Structures  Alignment</vt:lpstr>
      <vt:lpstr>为什么需要结构体对齐？ Why Alignment Is Needed?</vt:lpstr>
      <vt:lpstr>对齐规则 Alignment Principles</vt:lpstr>
      <vt:lpstr>具体的对齐案例（x86-64） Specific Cases of Alignment (x86-64)</vt:lpstr>
      <vt:lpstr>具体的对齐案例（IA32） Specific Cases of Alignment (IA32)</vt:lpstr>
      <vt:lpstr>满足结构体的对齐的条件 Satisfying Alignment with Structures</vt:lpstr>
      <vt:lpstr>举例：满足结构体对齐的条件 #1 Satisfying Alignment with Structures Example #1</vt:lpstr>
      <vt:lpstr>举例：满足结构体对齐的条件 #2 Satisfying Alignment with Structures Example #2</vt:lpstr>
      <vt:lpstr>举例：结构体数组 Arrays of Structures</vt:lpstr>
      <vt:lpstr>访问结构体数组中的元素 Accessing Structures Array Elements</vt:lpstr>
      <vt:lpstr>节约空间 Saving Space</vt:lpstr>
      <vt:lpstr>PowerPoint 演示文稿</vt:lpstr>
      <vt:lpstr>联合体的空间分配 Union Allocation</vt:lpstr>
      <vt:lpstr>使用联合体获得数据的编码 Union Allocation</vt:lpstr>
      <vt:lpstr>重新审视字节序 Byte Ordering Revisited</vt:lpstr>
      <vt:lpstr>举例：字节序 Byte Ordering Example</vt:lpstr>
      <vt:lpstr>举例：字节序 Byte Ordering Example</vt:lpstr>
      <vt:lpstr>IA32字节序 Byte Ordering on IA32</vt:lpstr>
      <vt:lpstr>Sparc字节序 Byte Ordering on Sparc</vt:lpstr>
      <vt:lpstr>x86-64字节序 Byte Ordering on x86-64</vt:lpstr>
      <vt:lpstr>总结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778</cp:revision>
  <dcterms:created xsi:type="dcterms:W3CDTF">2022-02-14T18:13:02Z</dcterms:created>
  <dcterms:modified xsi:type="dcterms:W3CDTF">2023-03-30T02:20:09Z</dcterms:modified>
</cp:coreProperties>
</file>