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46"/>
  </p:notesMasterIdLst>
  <p:sldIdLst>
    <p:sldId id="288" r:id="rId3"/>
    <p:sldId id="289" r:id="rId4"/>
    <p:sldId id="299" r:id="rId5"/>
    <p:sldId id="300" r:id="rId6"/>
    <p:sldId id="301" r:id="rId7"/>
    <p:sldId id="302" r:id="rId8"/>
    <p:sldId id="1093" r:id="rId9"/>
    <p:sldId id="304" r:id="rId10"/>
    <p:sldId id="303" r:id="rId11"/>
    <p:sldId id="306" r:id="rId12"/>
    <p:sldId id="308" r:id="rId13"/>
    <p:sldId id="309" r:id="rId14"/>
    <p:sldId id="310" r:id="rId15"/>
    <p:sldId id="311" r:id="rId16"/>
    <p:sldId id="312" r:id="rId17"/>
    <p:sldId id="313" r:id="rId18"/>
    <p:sldId id="315" r:id="rId19"/>
    <p:sldId id="314" r:id="rId20"/>
    <p:sldId id="316" r:id="rId21"/>
    <p:sldId id="317" r:id="rId22"/>
    <p:sldId id="318" r:id="rId23"/>
    <p:sldId id="319" r:id="rId24"/>
    <p:sldId id="320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21" r:id="rId41"/>
    <p:sldId id="1094" r:id="rId42"/>
    <p:sldId id="1095" r:id="rId43"/>
    <p:sldId id="1096" r:id="rId44"/>
    <p:sldId id="1097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09" autoAdjust="0"/>
  </p:normalViewPr>
  <p:slideViewPr>
    <p:cSldViewPr snapToGrid="0">
      <p:cViewPr varScale="1">
        <p:scale>
          <a:sx n="72" d="100"/>
          <a:sy n="72" d="100"/>
        </p:scale>
        <p:origin x="424" y="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CF28A-FCF8-4150-B55D-FC933AE49EFE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6FE4A-AB08-4783-B673-8026C0B2E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76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.data</a:t>
            </a:r>
            <a:r>
              <a:rPr lang="zh-CN" altLang="en-US" dirty="0"/>
              <a:t>： 也有的地方叫</a:t>
            </a:r>
            <a:r>
              <a:rPr lang="en-US" altLang="zh-CN" dirty="0"/>
              <a:t>GVAR(global value)</a:t>
            </a:r>
            <a:r>
              <a:rPr lang="zh-CN" altLang="en-US" dirty="0"/>
              <a:t>，用来存放程序中已经初始化的非零全局变量。静态分配。 </a:t>
            </a:r>
            <a:r>
              <a:rPr lang="en-US" altLang="zh-CN" dirty="0"/>
              <a:t>data</a:t>
            </a:r>
            <a:r>
              <a:rPr lang="zh-CN" altLang="en-US" dirty="0"/>
              <a:t>又可分为读写（</a:t>
            </a:r>
            <a:r>
              <a:rPr lang="en-US" altLang="zh-CN" dirty="0"/>
              <a:t>RW</a:t>
            </a:r>
            <a:r>
              <a:rPr lang="zh-CN" altLang="en-US" dirty="0"/>
              <a:t>）区域和只读（</a:t>
            </a:r>
            <a:r>
              <a:rPr lang="en-US" altLang="zh-CN" dirty="0"/>
              <a:t>RO</a:t>
            </a:r>
            <a:r>
              <a:rPr lang="zh-CN" altLang="en-US" dirty="0"/>
              <a:t>）区域。</a:t>
            </a:r>
            <a:r>
              <a:rPr lang="en-US" altLang="zh-CN" dirty="0"/>
              <a:t>-&gt; RO</a:t>
            </a:r>
            <a:r>
              <a:rPr lang="zh-CN" altLang="en-US" dirty="0"/>
              <a:t>段保存常量所以也被称为</a:t>
            </a:r>
            <a:r>
              <a:rPr lang="en-US" altLang="zh-CN" dirty="0"/>
              <a:t>.</a:t>
            </a:r>
            <a:r>
              <a:rPr lang="en-US" altLang="zh-CN" dirty="0" err="1"/>
              <a:t>constdata</a:t>
            </a:r>
            <a:r>
              <a:rPr lang="en-US" altLang="zh-CN" dirty="0"/>
              <a:t>-&gt; RW</a:t>
            </a:r>
            <a:r>
              <a:rPr lang="zh-CN" altLang="en-US" dirty="0"/>
              <a:t>段则是普通非常全局变量，静态变量就在其中 </a:t>
            </a:r>
            <a:r>
              <a:rPr lang="en-US" altLang="zh-CN" dirty="0"/>
              <a:t>.</a:t>
            </a:r>
            <a:r>
              <a:rPr lang="en-US" altLang="zh-CN" dirty="0" err="1"/>
              <a:t>bss</a:t>
            </a:r>
            <a:r>
              <a:rPr lang="zh-CN" altLang="en-US" dirty="0"/>
              <a:t>： 存放程序中为初始化的和零值全局变量。静态分配，在程序开始时通常会被清零。</a:t>
            </a:r>
          </a:p>
          <a:p>
            <a:r>
              <a:rPr lang="en-US" altLang="zh-CN" dirty="0"/>
              <a:t>————————————————</a:t>
            </a:r>
          </a:p>
          <a:p>
            <a:r>
              <a:rPr lang="en-US" altLang="zh-CN" dirty="0"/>
              <a:t>https://blog.csdn.net/qq_42762607/article/details/110391819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6FE4A-AB08-4783-B673-8026C0B2EEE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311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本页</a:t>
            </a:r>
            <a:r>
              <a:rPr lang="en-US" altLang="zh-CN" dirty="0" err="1"/>
              <a:t>ppt</a:t>
            </a:r>
            <a:r>
              <a:rPr lang="zh-CN" altLang="en-US" dirty="0"/>
              <a:t>来源于南京大学袁春风老师的课件。</a:t>
            </a:r>
            <a:endParaRPr lang="en-US" altLang="zh-CN" dirty="0"/>
          </a:p>
          <a:p>
            <a:r>
              <a:rPr lang="zh-CN" altLang="en-US" sz="1200" dirty="0">
                <a:ea typeface="微软雅黑" panose="020B0503020204020204" pitchFamily="34" charset="-122"/>
              </a:rPr>
              <a:t>缓冲区溢出由越界访问（写入）引起，原因是</a:t>
            </a:r>
            <a:r>
              <a:rPr lang="zh-CN" altLang="en-US" sz="1200" dirty="0">
                <a:solidFill>
                  <a:srgbClr val="CC3300"/>
                </a:solidFill>
                <a:ea typeface="微软雅黑" panose="020B0503020204020204" pitchFamily="34" charset="-122"/>
              </a:rPr>
              <a:t>没有对栈中作为缓冲区的数组的访问进行越界检查。</a:t>
            </a:r>
            <a:endParaRPr lang="en-US" altLang="zh-CN" sz="1200" dirty="0">
              <a:solidFill>
                <a:srgbClr val="CC3300"/>
              </a:solidFill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CC3300"/>
                </a:solidFill>
                <a:ea typeface="微软雅黑" panose="020B0503020204020204" pitchFamily="34" charset="-122"/>
              </a:rPr>
              <a:t>溢出攻击的根源在于栈中可以有可执行代码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8AD92D-85DC-42ED-A1F9-C1217E42EA9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203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由不法分子利用</a:t>
            </a:r>
            <a:r>
              <a:rPr lang="en-US" altLang="zh-CN" dirty="0"/>
              <a:t>NSA</a:t>
            </a:r>
            <a:r>
              <a:rPr lang="zh-CN" altLang="en-US" dirty="0"/>
              <a:t>（</a:t>
            </a:r>
            <a:r>
              <a:rPr lang="en-US" altLang="zh-CN" dirty="0"/>
              <a:t>National Security Agency</a:t>
            </a:r>
            <a:r>
              <a:rPr lang="zh-CN" altLang="en-US" dirty="0"/>
              <a:t>，美国国家安全局）泄露的危险漏洞“</a:t>
            </a:r>
            <a:r>
              <a:rPr lang="en-US" altLang="zh-CN" dirty="0" err="1"/>
              <a:t>EternalBlue</a:t>
            </a:r>
            <a:r>
              <a:rPr lang="en-US" altLang="zh-CN" dirty="0"/>
              <a:t>”</a:t>
            </a:r>
            <a:r>
              <a:rPr lang="zh-CN" altLang="en-US" dirty="0"/>
              <a:t>（永恒之蓝）进行传播</a:t>
            </a:r>
            <a:r>
              <a:rPr lang="en-US" altLang="zh-CN" dirty="0"/>
              <a:t>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该病毒分蠕虫部分及勒索病毒部分，前者用于传播和释放病毒，后者攻击用户加密文件。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6FE4A-AB08-4783-B673-8026C0B2EEE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612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https://www.ithome.com/0/082/139.htm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6FE4A-AB08-4783-B673-8026C0B2EEE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024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dirty="0">
                <a:latin typeface="+mn-ea"/>
                <a:ea typeface="+mn-ea"/>
              </a:rPr>
              <a:t>漏洞（首要原因是缓冲区溢出）</a:t>
            </a:r>
            <a:r>
              <a:rPr lang="en-US" altLang="zh-CN" sz="1000" dirty="0">
                <a:latin typeface="+mn-ea"/>
                <a:ea typeface="+mn-ea"/>
              </a:rPr>
              <a:t>-</a:t>
            </a:r>
            <a:r>
              <a:rPr lang="zh-CN" altLang="en-US" sz="1000" dirty="0">
                <a:latin typeface="+mn-ea"/>
                <a:ea typeface="+mn-ea"/>
              </a:rPr>
              <a:t>攻击</a:t>
            </a:r>
            <a:endParaRPr lang="en-US" altLang="zh-CN" sz="1000" dirty="0">
              <a:latin typeface="+mn-ea"/>
              <a:ea typeface="+mn-ea"/>
            </a:endParaRPr>
          </a:p>
          <a:p>
            <a:r>
              <a:rPr lang="zh-CN" altLang="en-US" sz="1000" dirty="0">
                <a:latin typeface="+mn-ea"/>
                <a:ea typeface="+mn-ea"/>
              </a:rPr>
              <a:t>“苍蝇不叮无缝的蛋”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6FE4A-AB08-4783-B673-8026C0B2EEE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454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记号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6FE4A-AB08-4783-B673-8026C0B2EEE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500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：段寄存器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6FE4A-AB08-4783-B673-8026C0B2EEE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44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可以参考：</a:t>
            </a:r>
            <a:r>
              <a:rPr lang="en-US" altLang="zh-CN"/>
              <a:t>https://cloud.tencent.com/developer/article/1592196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6FE4A-AB08-4783-B673-8026C0B2EEE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45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jp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jp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起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7"/>
          <a:stretch>
            <a:fillRect/>
          </a:stretch>
        </p:blipFill>
        <p:spPr>
          <a:xfrm>
            <a:off x="-1963" y="0"/>
            <a:ext cx="12193963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38669" y="9053"/>
            <a:ext cx="8512703" cy="6844420"/>
          </a:xfrm>
          <a:prstGeom prst="rect">
            <a:avLst/>
          </a:prstGeom>
          <a:blipFill dpi="0" rotWithShape="1">
            <a:blip r:embed="rId3" cstate="print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2220" b="-1215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55000"/>
                </a:schemeClr>
              </a:gs>
              <a:gs pos="0">
                <a:schemeClr val="bg1">
                  <a:alpha val="1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0735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_空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629" r="29019"/>
          <a:stretch/>
        </p:blipFill>
        <p:spPr>
          <a:xfrm>
            <a:off x="7459378" y="0"/>
            <a:ext cx="4732622" cy="44727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382" b="23184"/>
          <a:stretch>
            <a:fillRect/>
          </a:stretch>
        </p:blipFill>
        <p:spPr>
          <a:xfrm>
            <a:off x="2" y="3095318"/>
            <a:ext cx="6149921" cy="37626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矩形 5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矩形 6"/>
          <p:cNvSpPr/>
          <p:nvPr/>
        </p:nvSpPr>
        <p:spPr>
          <a:xfrm>
            <a:off x="-1" y="6611780"/>
            <a:ext cx="12192001" cy="246220"/>
          </a:xfrm>
          <a:prstGeom prst="rect">
            <a:avLst/>
          </a:prstGeom>
          <a:gradFill flip="none" rotWithShape="1">
            <a:gsLst>
              <a:gs pos="0">
                <a:srgbClr val="0075EA"/>
              </a:gs>
              <a:gs pos="82000">
                <a:srgbClr val="0075EA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文本框 8"/>
          <p:cNvSpPr txBox="1"/>
          <p:nvPr/>
        </p:nvSpPr>
        <p:spPr>
          <a:xfrm>
            <a:off x="10887076" y="6611781"/>
            <a:ext cx="1304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Tianjin University</a:t>
            </a:r>
            <a:endParaRPr lang="zh-CN" altLang="en-US" sz="10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156D90B-DD80-49B6-BC3B-942A0808FF57}"/>
              </a:ext>
            </a:extLst>
          </p:cNvPr>
          <p:cNvCxnSpPr>
            <a:cxnSpLocks/>
          </p:cNvCxnSpPr>
          <p:nvPr userDrawn="1"/>
        </p:nvCxnSpPr>
        <p:spPr>
          <a:xfrm>
            <a:off x="1129087" y="4472742"/>
            <a:ext cx="10058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9">
            <a:extLst>
              <a:ext uri="{FF2B5EF4-FFF2-40B4-BE49-F238E27FC236}">
                <a16:creationId xmlns:a16="http://schemas.microsoft.com/office/drawing/2014/main" id="{7C44C8F0-D07F-47C1-AA9E-F8796575C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083" y="3147178"/>
            <a:ext cx="10058403" cy="1325563"/>
          </a:xfrm>
        </p:spPr>
        <p:txBody>
          <a:bodyPr anchor="b" anchorCtr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634E471E-1D01-459D-B42E-7B85F4BC44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9083" y="4472741"/>
            <a:ext cx="10058403" cy="914400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59793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_有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629" r="29019"/>
          <a:stretch/>
        </p:blipFill>
        <p:spPr>
          <a:xfrm>
            <a:off x="7459378" y="0"/>
            <a:ext cx="4732622" cy="44727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382" b="23184"/>
          <a:stretch>
            <a:fillRect/>
          </a:stretch>
        </p:blipFill>
        <p:spPr>
          <a:xfrm>
            <a:off x="2" y="3095318"/>
            <a:ext cx="6149921" cy="37626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矩形 5"/>
          <p:cNvSpPr/>
          <p:nvPr/>
        </p:nvSpPr>
        <p:spPr>
          <a:xfrm>
            <a:off x="7575" y="-9245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10609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1148819" y="275013"/>
            <a:ext cx="6931312" cy="48112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800" b="1" kern="1200" spc="15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等线" panose="02010600030101010101" pitchFamily="2" charset="-122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章标题</a:t>
            </a: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1148819" y="786290"/>
            <a:ext cx="4290279" cy="37921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9945723-6F6C-400F-9B44-F214E025CBC5}"/>
              </a:ext>
            </a:extLst>
          </p:cNvPr>
          <p:cNvCxnSpPr/>
          <p:nvPr/>
        </p:nvCxnSpPr>
        <p:spPr>
          <a:xfrm>
            <a:off x="3746829" y="1784044"/>
            <a:ext cx="4810641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0075EA"/>
                </a:gs>
                <a:gs pos="100000">
                  <a:srgbClr val="0075EA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占位符 22"/>
          <p:cNvSpPr>
            <a:spLocks noGrp="1"/>
          </p:cNvSpPr>
          <p:nvPr>
            <p:ph type="body" sz="quarter" idx="12"/>
          </p:nvPr>
        </p:nvSpPr>
        <p:spPr>
          <a:xfrm>
            <a:off x="980385" y="2067410"/>
            <a:ext cx="10361692" cy="4175127"/>
          </a:xfrm>
          <a:ln>
            <a:solidFill>
              <a:schemeClr val="accent1"/>
            </a:solidFill>
            <a:prstDash val="dash"/>
          </a:ln>
        </p:spPr>
        <p:txBody>
          <a:bodyPr lIns="216000" tIns="144000" rIns="216000" bIns="144000">
            <a:normAutofit/>
          </a:bodyPr>
          <a:lstStyle>
            <a:lvl1pPr marL="342900" indent="-342900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2000"/>
            </a:lvl1pPr>
            <a:lvl2pPr marL="742950" indent="-285750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800"/>
            </a:lvl2pPr>
            <a:lvl3pPr marL="1200150" indent="-285750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/>
            </a:lvl3pPr>
            <a:lvl4pPr marL="1657350" indent="-285750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/>
            </a:lvl4pPr>
            <a:lvl5pPr marL="2114550" indent="-285750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1023938" y="1263548"/>
            <a:ext cx="10318139" cy="510322"/>
          </a:xfrm>
        </p:spPr>
        <p:txBody>
          <a:bodyPr>
            <a:normAutofit/>
          </a:bodyPr>
          <a:lstStyle>
            <a:lvl1pPr algn="ctr">
              <a:defRPr sz="2800" b="1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7999EA-BF15-4D21-ACAD-2CA2778B2685}"/>
              </a:ext>
            </a:extLst>
          </p:cNvPr>
          <p:cNvSpPr/>
          <p:nvPr/>
        </p:nvSpPr>
        <p:spPr>
          <a:xfrm>
            <a:off x="-1" y="6439752"/>
            <a:ext cx="12192001" cy="418248"/>
          </a:xfrm>
          <a:prstGeom prst="rect">
            <a:avLst/>
          </a:prstGeom>
          <a:gradFill flip="none" rotWithShape="1">
            <a:gsLst>
              <a:gs pos="39000">
                <a:srgbClr val="10609D"/>
              </a:gs>
              <a:gs pos="78000">
                <a:srgbClr val="0075E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F0CDD6F-2F4A-40DE-9B01-D6ECEF0C1F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161" y="6439752"/>
            <a:ext cx="1570264" cy="4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74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_无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629" r="29019"/>
          <a:stretch/>
        </p:blipFill>
        <p:spPr>
          <a:xfrm>
            <a:off x="7459378" y="0"/>
            <a:ext cx="4732622" cy="44727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382" b="23184"/>
          <a:stretch>
            <a:fillRect/>
          </a:stretch>
        </p:blipFill>
        <p:spPr>
          <a:xfrm>
            <a:off x="2" y="3095318"/>
            <a:ext cx="6149921" cy="37626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矩形 5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10609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1148819" y="275013"/>
            <a:ext cx="6931312" cy="48112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800" b="1" kern="1200" spc="15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等线" panose="02010600030101010101" pitchFamily="2" charset="-122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章标题</a:t>
            </a: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1148819" y="786290"/>
            <a:ext cx="4290279" cy="37921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>
          <a:xfrm>
            <a:off x="967492" y="1381991"/>
            <a:ext cx="10295453" cy="4930885"/>
          </a:xfrm>
          <a:ln>
            <a:solidFill>
              <a:schemeClr val="accent1"/>
            </a:solidFill>
            <a:prstDash val="dash"/>
          </a:ln>
        </p:spPr>
        <p:txBody>
          <a:bodyPr lIns="216000" tIns="144000" rIns="216000" bIns="144000">
            <a:normAutofit/>
          </a:bodyPr>
          <a:lstStyle>
            <a:lvl1pPr marL="2286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C743BB-66D1-4AB3-8BDB-FC570531F4FD}"/>
              </a:ext>
            </a:extLst>
          </p:cNvPr>
          <p:cNvSpPr/>
          <p:nvPr/>
        </p:nvSpPr>
        <p:spPr>
          <a:xfrm>
            <a:off x="-1" y="6439752"/>
            <a:ext cx="12192001" cy="418248"/>
          </a:xfrm>
          <a:prstGeom prst="rect">
            <a:avLst/>
          </a:prstGeom>
          <a:gradFill flip="none" rotWithShape="1">
            <a:gsLst>
              <a:gs pos="39000">
                <a:srgbClr val="10609D"/>
              </a:gs>
              <a:gs pos="78000">
                <a:srgbClr val="0075E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BDD6D0F-98C3-416A-9B2D-51EAF9A743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161" y="6439752"/>
            <a:ext cx="1570264" cy="4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3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_无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629" r="29019"/>
          <a:stretch/>
        </p:blipFill>
        <p:spPr>
          <a:xfrm>
            <a:off x="7459378" y="0"/>
            <a:ext cx="4732622" cy="44727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382" b="23184"/>
          <a:stretch>
            <a:fillRect/>
          </a:stretch>
        </p:blipFill>
        <p:spPr>
          <a:xfrm>
            <a:off x="2" y="3095318"/>
            <a:ext cx="6149921" cy="37626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矩形 5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2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10609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1148819" y="275013"/>
            <a:ext cx="6931312" cy="48112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800" b="1" kern="1200" spc="15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等线" panose="02010600030101010101" pitchFamily="2" charset="-122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章标题</a:t>
            </a: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1148819" y="786290"/>
            <a:ext cx="4290279" cy="37921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>
          <a:xfrm>
            <a:off x="569926" y="1381991"/>
            <a:ext cx="5473065" cy="4930885"/>
          </a:xfrm>
          <a:ln>
            <a:solidFill>
              <a:schemeClr val="accent1"/>
            </a:solidFill>
            <a:prstDash val="dash"/>
          </a:ln>
        </p:spPr>
        <p:txBody>
          <a:bodyPr lIns="216000" tIns="144000" rIns="216000" bIns="144000">
            <a:normAutofit/>
          </a:bodyPr>
          <a:lstStyle>
            <a:lvl1pPr marL="2286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C743BB-66D1-4AB3-8BDB-FC570531F4FD}"/>
              </a:ext>
            </a:extLst>
          </p:cNvPr>
          <p:cNvSpPr/>
          <p:nvPr/>
        </p:nvSpPr>
        <p:spPr>
          <a:xfrm>
            <a:off x="-1" y="6439752"/>
            <a:ext cx="12192001" cy="418248"/>
          </a:xfrm>
          <a:prstGeom prst="rect">
            <a:avLst/>
          </a:prstGeom>
          <a:gradFill flip="none" rotWithShape="1">
            <a:gsLst>
              <a:gs pos="39000">
                <a:srgbClr val="10609D"/>
              </a:gs>
              <a:gs pos="78000">
                <a:srgbClr val="0075E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BDD6D0F-98C3-416A-9B2D-51EAF9A743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161" y="6439752"/>
            <a:ext cx="1570264" cy="418248"/>
          </a:xfrm>
          <a:prstGeom prst="rect">
            <a:avLst/>
          </a:prstGeom>
        </p:spPr>
      </p:pic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CE12139D-5FAF-4E7A-9B2E-60C229F7BC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28923" y="1409608"/>
            <a:ext cx="5539803" cy="4903267"/>
          </a:xfr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  <a:prstDash val="dash"/>
          </a:ln>
        </p:spPr>
        <p:txBody>
          <a:bodyPr/>
          <a:lstStyle>
            <a:lvl1pPr marL="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09662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本章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629" r="29019"/>
          <a:stretch/>
        </p:blipFill>
        <p:spPr>
          <a:xfrm>
            <a:off x="7459378" y="0"/>
            <a:ext cx="4732622" cy="44727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382" b="23184"/>
          <a:stretch>
            <a:fillRect/>
          </a:stretch>
        </p:blipFill>
        <p:spPr>
          <a:xfrm>
            <a:off x="2" y="3095318"/>
            <a:ext cx="6149921" cy="37626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矩形 5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矩形 6"/>
          <p:cNvSpPr/>
          <p:nvPr/>
        </p:nvSpPr>
        <p:spPr>
          <a:xfrm>
            <a:off x="-1" y="6439752"/>
            <a:ext cx="12192001" cy="418248"/>
          </a:xfrm>
          <a:prstGeom prst="rect">
            <a:avLst/>
          </a:prstGeom>
          <a:gradFill flip="none" rotWithShape="1">
            <a:gsLst>
              <a:gs pos="39000">
                <a:srgbClr val="10609D"/>
              </a:gs>
              <a:gs pos="78000">
                <a:srgbClr val="0075E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10609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908366" y="278225"/>
            <a:ext cx="1987534" cy="830997"/>
            <a:chOff x="908364" y="278221"/>
            <a:chExt cx="1987534" cy="830996"/>
          </a:xfrm>
        </p:grpSpPr>
        <p:sp>
          <p:nvSpPr>
            <p:cNvPr id="12" name="矩形 11"/>
            <p:cNvSpPr/>
            <p:nvPr/>
          </p:nvSpPr>
          <p:spPr>
            <a:xfrm>
              <a:off x="908364" y="801440"/>
              <a:ext cx="134794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Topic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197484" y="278221"/>
              <a:ext cx="1698414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本章内容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08366" y="1410009"/>
            <a:ext cx="10609557" cy="4850113"/>
          </a:xfrm>
        </p:spPr>
        <p:txBody>
          <a:bodyPr/>
          <a:lstStyle>
            <a:lvl1pPr marL="324000" indent="-457200" algn="l" defTabSz="913765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10609D"/>
              </a:buClr>
              <a:buFont typeface="Wingdings" panose="05000000000000000000" pitchFamily="2" charset="2"/>
              <a:buChar char="p"/>
              <a:defRPr lang="zh-CN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lnSpc>
                <a:spcPct val="150000"/>
              </a:lnSpc>
              <a:buClr>
                <a:srgbClr val="10609D"/>
              </a:buClr>
              <a:buFont typeface="Wingdings" panose="05000000000000000000" pitchFamily="2" charset="2"/>
              <a:buChar char="p"/>
              <a:defRPr/>
            </a:lvl2pPr>
            <a:lvl3pPr marL="1143000" indent="-228600">
              <a:lnSpc>
                <a:spcPct val="150000"/>
              </a:lnSpc>
              <a:buClr>
                <a:srgbClr val="10609D"/>
              </a:buClr>
              <a:buFont typeface="Wingdings" panose="05000000000000000000" pitchFamily="2" charset="2"/>
              <a:buChar char="p"/>
              <a:defRPr/>
            </a:lvl3pPr>
            <a:lvl4pPr marL="1600200" indent="-228600">
              <a:lnSpc>
                <a:spcPct val="150000"/>
              </a:lnSpc>
              <a:buClr>
                <a:srgbClr val="10609D"/>
              </a:buClr>
              <a:buFont typeface="Wingdings" panose="05000000000000000000" pitchFamily="2" charset="2"/>
              <a:buChar char="p"/>
              <a:defRPr/>
            </a:lvl4pPr>
            <a:lvl5pPr marL="2057400" indent="-228600">
              <a:lnSpc>
                <a:spcPct val="150000"/>
              </a:lnSpc>
              <a:buClr>
                <a:srgbClr val="10609D"/>
              </a:buClr>
              <a:buFont typeface="Wingdings" panose="05000000000000000000" pitchFamily="2" charset="2"/>
              <a:buChar char="p"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734626-F826-4FE7-88FD-6CF526374F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161" y="6439752"/>
            <a:ext cx="1570264" cy="4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86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580C1-FC1A-47E7-AF0A-DC4E60801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DEC6E6-0037-4806-BC8D-52E39C1ED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75F1DC-90A2-4BDC-BA11-3D9FDAD1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3B64-F85B-427D-8E49-9ABBD957151F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E48A4A-5789-46B9-A78C-8F55C004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12B60-B754-4801-BC0B-A87F98E1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6739-923D-44BB-A78E-2D36E37DB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035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08013"/>
            <a:ext cx="103632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10236656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02635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25" y="435678"/>
            <a:ext cx="10122791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67863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78104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0901" y="1362075"/>
            <a:ext cx="5162551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651" y="1362075"/>
            <a:ext cx="5162549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926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8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75000">
                <a:schemeClr val="bg1">
                  <a:alpha val="79000"/>
                </a:schemeClr>
              </a:gs>
              <a:gs pos="100000">
                <a:schemeClr val="bg1">
                  <a:alpha val="71000"/>
                </a:schemeClr>
              </a:gs>
              <a:gs pos="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403100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76850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17" y="445070"/>
            <a:ext cx="10121900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099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62131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0807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16908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783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352" y="228601"/>
            <a:ext cx="2914649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9167" y="228601"/>
            <a:ext cx="8544984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6208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168" y="228600"/>
            <a:ext cx="1166283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0901" y="1362075"/>
            <a:ext cx="5162551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16651" y="1362076"/>
            <a:ext cx="5162549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16651" y="3924301"/>
            <a:ext cx="5162549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18913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168" y="228600"/>
            <a:ext cx="1166283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50901" y="1362075"/>
            <a:ext cx="5162551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651" y="1362075"/>
            <a:ext cx="5162549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561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8" b="71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7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35651" y="0"/>
            <a:ext cx="4243649" cy="4898572"/>
          </a:xfrm>
          <a:prstGeom prst="rect">
            <a:avLst/>
          </a:prstGeom>
          <a:blipFill dpi="0" rotWithShape="1">
            <a:blip r:embed="rId3" cstate="print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73779" r="-100598" b="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6269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"/>
          <a:stretch>
            <a:fillRect/>
          </a:stretch>
        </p:blipFill>
        <p:spPr>
          <a:xfrm>
            <a:off x="0" y="-1"/>
            <a:ext cx="12192000" cy="688169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619159" y="2613495"/>
            <a:ext cx="4534741" cy="4231805"/>
          </a:xfrm>
          <a:prstGeom prst="rect">
            <a:avLst/>
          </a:prstGeom>
          <a:blipFill dpi="0" rotWithShape="1">
            <a:blip r:embed="rId3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87722" b="-10116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9738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" t="15065" r="346"/>
          <a:stretch>
            <a:fillRect/>
          </a:stretch>
        </p:blipFill>
        <p:spPr>
          <a:xfrm>
            <a:off x="-1" y="0"/>
            <a:ext cx="12192001" cy="689391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8100" y="2601649"/>
            <a:ext cx="4218251" cy="4256351"/>
          </a:xfrm>
          <a:prstGeom prst="rect">
            <a:avLst/>
          </a:prstGeom>
          <a:blipFill dpi="0" rotWithShape="1">
            <a:blip r:embed="rId3" cstate="print">
              <a:alphaModFix am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1806" b="-10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5565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过渡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46"/>
          <a:stretch>
            <a:fillRect/>
          </a:stretch>
        </p:blipFill>
        <p:spPr>
          <a:xfrm>
            <a:off x="2" y="0"/>
            <a:ext cx="12180271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833785" y="-1"/>
            <a:ext cx="8512703" cy="4033961"/>
          </a:xfrm>
          <a:prstGeom prst="rect">
            <a:avLst/>
          </a:prstGeom>
          <a:blipFill dpi="0" rotWithShape="1">
            <a:blip r:embed="rId3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1102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2014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833785" y="4104820"/>
            <a:ext cx="8512703" cy="8512702"/>
          </a:xfrm>
          <a:prstGeom prst="rect">
            <a:avLst/>
          </a:prstGeom>
          <a:blipFill dpi="0" rotWithShape="1">
            <a:blip r:embed="rId3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9749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"/>
          <a:stretch>
            <a:fillRect/>
          </a:stretch>
        </p:blipFill>
        <p:spPr>
          <a:xfrm>
            <a:off x="0" y="-1"/>
            <a:ext cx="12192000" cy="688169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935651" y="-12700"/>
            <a:ext cx="4243649" cy="6870700"/>
          </a:xfrm>
          <a:prstGeom prst="rect">
            <a:avLst/>
          </a:prstGeom>
          <a:blipFill dpi="0" rotWithShape="1">
            <a:blip r:embed="rId3" cstate="print">
              <a:alphaModFix amt="35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1859" r="-100598" b="-120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6172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_空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629" r="29019"/>
          <a:stretch/>
        </p:blipFill>
        <p:spPr>
          <a:xfrm>
            <a:off x="7459378" y="0"/>
            <a:ext cx="4732622" cy="44727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382" b="23184"/>
          <a:stretch>
            <a:fillRect/>
          </a:stretch>
        </p:blipFill>
        <p:spPr>
          <a:xfrm>
            <a:off x="2" y="3095318"/>
            <a:ext cx="6149921" cy="37626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矩形 5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矩形 6"/>
          <p:cNvSpPr/>
          <p:nvPr/>
        </p:nvSpPr>
        <p:spPr>
          <a:xfrm>
            <a:off x="-1" y="6611780"/>
            <a:ext cx="12192001" cy="246220"/>
          </a:xfrm>
          <a:prstGeom prst="rect">
            <a:avLst/>
          </a:prstGeom>
          <a:gradFill flip="none" rotWithShape="1">
            <a:gsLst>
              <a:gs pos="0">
                <a:srgbClr val="0075EA"/>
              </a:gs>
              <a:gs pos="82000">
                <a:srgbClr val="0075EA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文本框 8"/>
          <p:cNvSpPr txBox="1"/>
          <p:nvPr/>
        </p:nvSpPr>
        <p:spPr>
          <a:xfrm>
            <a:off x="10887076" y="6611781"/>
            <a:ext cx="1304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Tianjin University</a:t>
            </a:r>
            <a:endParaRPr lang="zh-CN" altLang="en-US" sz="10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6109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53B64-F85B-427D-8E49-9ABBD957151F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46739-923D-44BB-A78E-2D36E37DB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24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5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9534" y="371475"/>
            <a:ext cx="101219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9167" y="1362075"/>
            <a:ext cx="1052830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2192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800" b="0">
              <a:latin typeface="Times New Roman" pitchFamily="18" charset="0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0530418" y="-26987"/>
            <a:ext cx="1746249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+mn-cs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785600" y="6611780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1375" y="6629401"/>
            <a:ext cx="4645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15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9A5BA45-0AFD-46C2-A2B4-D429D05B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程序的机器级表示：高级话题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5618676-3F49-4C24-BF15-87F134619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Machine-Level Programming : Advanced Topics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364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246C24-5D57-4AA0-8247-D507CEE9C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缓冲区溢出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D6E515-9B4C-4C24-AF15-76CF0752DF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Buffer Overflow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3DD11F2-6ADC-4B99-8819-CB0BF9A1EE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5771" y="1872592"/>
            <a:ext cx="6284576" cy="4468667"/>
          </a:xfrm>
        </p:spPr>
        <p:txBody>
          <a:bodyPr tIns="72000" bIns="36000">
            <a:normAutofit fontScale="85000" lnSpcReduction="10000"/>
          </a:bodyPr>
          <a:lstStyle/>
          <a:p>
            <a:r>
              <a:rPr lang="en-US" altLang="zh-CN" dirty="0"/>
              <a:t>1999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endParaRPr lang="en-US" altLang="zh-CN" dirty="0"/>
          </a:p>
          <a:p>
            <a:pPr marL="342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August, 1999</a:t>
            </a:r>
          </a:p>
          <a:p>
            <a:pPr lvl="1"/>
            <a:r>
              <a:rPr lang="zh-CN" altLang="en-US" dirty="0"/>
              <a:t>奇怪的是，</a:t>
            </a:r>
            <a:r>
              <a:rPr lang="en-US" altLang="zh-CN" dirty="0"/>
              <a:t>MSN</a:t>
            </a:r>
            <a:r>
              <a:rPr lang="zh-CN" altLang="en-US" dirty="0"/>
              <a:t>客户端无法再访问</a:t>
            </a:r>
            <a:endParaRPr lang="en-US" altLang="zh-CN" dirty="0"/>
          </a:p>
          <a:p>
            <a:pPr marL="7420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Mysteriously, Messenger clients can no longer access AIM servers</a:t>
            </a:r>
          </a:p>
          <a:p>
            <a:pPr lvl="1"/>
            <a:r>
              <a:rPr lang="zh-CN" altLang="en-US" dirty="0"/>
              <a:t>微软和</a:t>
            </a:r>
            <a:r>
              <a:rPr lang="en-US" altLang="zh-CN" dirty="0"/>
              <a:t>AOL</a:t>
            </a:r>
            <a:r>
              <a:rPr lang="zh-CN" altLang="en-US" dirty="0"/>
              <a:t>开始了即时通讯软件战争：</a:t>
            </a:r>
            <a:endParaRPr lang="en-US" altLang="zh-CN" dirty="0"/>
          </a:p>
          <a:p>
            <a:pPr marL="7420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Microsoft and AOL begin the IM war:</a:t>
            </a:r>
          </a:p>
          <a:p>
            <a:pPr lvl="2"/>
            <a:r>
              <a:rPr lang="en-US" altLang="zh-CN" dirty="0"/>
              <a:t>AOL</a:t>
            </a:r>
            <a:r>
              <a:rPr lang="zh-CN" altLang="en-US" dirty="0"/>
              <a:t>修改了服务器程序以拒绝</a:t>
            </a:r>
            <a:r>
              <a:rPr lang="en-US" altLang="zh-CN" dirty="0"/>
              <a:t>MSN</a:t>
            </a:r>
            <a:r>
              <a:rPr lang="zh-CN" altLang="en-US" dirty="0"/>
              <a:t>客户端的接入</a:t>
            </a:r>
            <a:endParaRPr lang="en-US" altLang="zh-CN" dirty="0"/>
          </a:p>
          <a:p>
            <a:pPr marL="11992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700" dirty="0"/>
              <a:t>AOL changes server to disallow Messenger clients</a:t>
            </a:r>
          </a:p>
          <a:p>
            <a:pPr lvl="2"/>
            <a:r>
              <a:rPr lang="zh-CN" altLang="en-US" dirty="0"/>
              <a:t>微软对</a:t>
            </a:r>
            <a:r>
              <a:rPr lang="en-US" altLang="zh-CN" dirty="0"/>
              <a:t>MSN</a:t>
            </a:r>
            <a:r>
              <a:rPr lang="zh-CN" altLang="en-US" dirty="0"/>
              <a:t>做出修改以应对</a:t>
            </a:r>
            <a:r>
              <a:rPr lang="en-US" altLang="zh-CN" dirty="0"/>
              <a:t>AOL</a:t>
            </a:r>
          </a:p>
          <a:p>
            <a:pPr marL="11992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700" dirty="0"/>
              <a:t>Microsoft makes changes to clients to defeat AOL changes</a:t>
            </a:r>
          </a:p>
          <a:p>
            <a:pPr lvl="2"/>
            <a:r>
              <a:rPr lang="zh-CN" altLang="en-US" dirty="0"/>
              <a:t>如此这般，交手了至少</a:t>
            </a:r>
            <a:r>
              <a:rPr lang="en-US" altLang="zh-CN" dirty="0"/>
              <a:t>13</a:t>
            </a:r>
            <a:r>
              <a:rPr lang="zh-CN" altLang="en-US" dirty="0"/>
              <a:t>个回合</a:t>
            </a:r>
            <a:endParaRPr lang="en-US" altLang="zh-CN" dirty="0"/>
          </a:p>
          <a:p>
            <a:pPr marL="11992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700" dirty="0"/>
              <a:t>At least 13 such skirmishes</a:t>
            </a:r>
          </a:p>
          <a:p>
            <a:pPr lvl="1"/>
            <a:r>
              <a:rPr lang="zh-CN" altLang="en-US" dirty="0"/>
              <a:t>这是如何发生的？</a:t>
            </a:r>
            <a:endParaRPr lang="en-US" altLang="zh-CN" dirty="0"/>
          </a:p>
          <a:p>
            <a:pPr marL="7420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How did it happen?</a:t>
            </a:r>
          </a:p>
          <a:p>
            <a:pPr marL="74205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D9ADBD0-C388-4EC8-9CE7-4E4DC5CC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即时通讯软件战争</a:t>
            </a:r>
            <a:br>
              <a:rPr lang="en-US" altLang="zh-CN" dirty="0"/>
            </a:br>
            <a:r>
              <a:rPr lang="en-US" altLang="zh-CN" dirty="0"/>
              <a:t>IM War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3B2244A-86A0-441C-B1B9-9A6B3B541B1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30347" y="2539390"/>
            <a:ext cx="4851541" cy="31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34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246C24-5D57-4AA0-8247-D507CEE9C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缓冲区溢出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D6E515-9B4C-4C24-AF15-76CF0752DF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Buffer Overflow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3DD11F2-6ADC-4B99-8819-CB0BF9A1EE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6931" y="2010260"/>
            <a:ext cx="10318138" cy="417512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蠕虫：一个程序</a:t>
            </a:r>
            <a:endParaRPr lang="en-US" altLang="zh-CN" dirty="0"/>
          </a:p>
          <a:p>
            <a:pPr marL="342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Worm: A program that</a:t>
            </a:r>
          </a:p>
          <a:p>
            <a:pPr lvl="1"/>
            <a:r>
              <a:rPr lang="zh-CN" altLang="en-US" dirty="0"/>
              <a:t>可以独立运行</a:t>
            </a:r>
            <a:endParaRPr lang="en-US" altLang="zh-CN" dirty="0"/>
          </a:p>
          <a:p>
            <a:pPr marL="7420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Can run by itself</a:t>
            </a:r>
          </a:p>
          <a:p>
            <a:pPr lvl="1"/>
            <a:r>
              <a:rPr lang="zh-CN" altLang="en-US" dirty="0"/>
              <a:t>可以将其完整的工作版本传播到其他计算机</a:t>
            </a:r>
            <a:endParaRPr lang="en-US" altLang="zh-CN" dirty="0"/>
          </a:p>
          <a:p>
            <a:pPr marL="7420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Can propagate a fully working version of itself to other computers</a:t>
            </a:r>
          </a:p>
          <a:p>
            <a:pPr marL="342900" lvl="1" indent="-342900">
              <a:spcBef>
                <a:spcPts val="1000"/>
              </a:spcBef>
            </a:pPr>
            <a:r>
              <a:rPr lang="zh-CN" altLang="en-US" sz="2000" dirty="0"/>
              <a:t>病毒：一个程序片段</a:t>
            </a:r>
            <a:endParaRPr lang="en-US" altLang="zh-CN" sz="2000" dirty="0"/>
          </a:p>
          <a:p>
            <a:pPr marL="3420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Virus: Code that</a:t>
            </a:r>
          </a:p>
          <a:p>
            <a:pPr lvl="1"/>
            <a:r>
              <a:rPr lang="zh-CN" altLang="en-US" dirty="0"/>
              <a:t>注入到其他的程序中</a:t>
            </a:r>
            <a:endParaRPr lang="en-US" altLang="zh-CN" dirty="0"/>
          </a:p>
          <a:p>
            <a:pPr marL="7420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Add itself to other programs</a:t>
            </a:r>
          </a:p>
          <a:p>
            <a:pPr lvl="1"/>
            <a:r>
              <a:rPr lang="zh-CN" altLang="en-US" dirty="0"/>
              <a:t>不能够独立运行</a:t>
            </a:r>
            <a:endParaRPr lang="en-US" altLang="zh-CN" dirty="0"/>
          </a:p>
          <a:p>
            <a:pPr marL="7420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Cannot run independently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D9ADBD0-C388-4EC8-9CE7-4E4DC5CC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小知识：蠕虫和病毒</a:t>
            </a:r>
            <a:br>
              <a:rPr lang="en-US" altLang="zh-CN" dirty="0"/>
            </a:br>
            <a:r>
              <a:rPr lang="en-US" altLang="zh-CN" dirty="0"/>
              <a:t>Worms and Viruses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9088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246C24-5D57-4AA0-8247-D507CEE9C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缓冲区溢出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D6E515-9B4C-4C24-AF15-76CF0752DF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Buffer Overflow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3DD11F2-6ADC-4B99-8819-CB0BF9A1EE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6931" y="2010260"/>
            <a:ext cx="5749619" cy="4175127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通常是由 </a:t>
            </a:r>
            <a:r>
              <a:rPr lang="zh-CN" altLang="en-US" b="1" dirty="0"/>
              <a:t>“缓冲区溢出”的问题</a:t>
            </a:r>
            <a:r>
              <a:rPr lang="zh-CN" altLang="en-US" dirty="0"/>
              <a:t>造成的</a:t>
            </a:r>
            <a:endParaRPr lang="en-US" altLang="zh-CN" dirty="0"/>
          </a:p>
          <a:p>
            <a:pPr marL="342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Generally called a “buffer overflow”</a:t>
            </a:r>
          </a:p>
          <a:p>
            <a:pPr lvl="1"/>
            <a:r>
              <a:rPr lang="zh-CN" altLang="en-US" b="1" dirty="0"/>
              <a:t>当对数组的访问超出的其内存分配的区域时</a:t>
            </a:r>
            <a:endParaRPr lang="en-US" altLang="zh-CN" b="1" dirty="0"/>
          </a:p>
          <a:p>
            <a:pPr marL="7420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when exceeding the memory size allocated for an array</a:t>
            </a:r>
          </a:p>
          <a:p>
            <a:r>
              <a:rPr lang="zh-CN" altLang="en-US" dirty="0"/>
              <a:t>为什么很严重？</a:t>
            </a:r>
            <a:endParaRPr lang="en-US" altLang="zh-CN" dirty="0"/>
          </a:p>
          <a:p>
            <a:pPr marL="342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Why a big deal?</a:t>
            </a:r>
          </a:p>
          <a:p>
            <a:pPr lvl="1"/>
            <a:r>
              <a:rPr lang="zh-CN" altLang="en-US" sz="2000" dirty="0"/>
              <a:t>它是</a:t>
            </a:r>
            <a:r>
              <a:rPr lang="zh-CN" altLang="en-US" sz="2000" dirty="0">
                <a:solidFill>
                  <a:srgbClr val="FF0000"/>
                </a:solidFill>
              </a:rPr>
              <a:t>安全漏洞产生的头号技术原因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7420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It’s the #1 technical cause of security vulnerabilities</a:t>
            </a:r>
          </a:p>
          <a:p>
            <a:pPr lvl="1"/>
            <a:r>
              <a:rPr lang="zh-CN" altLang="en-US" sz="2000" dirty="0"/>
              <a:t>主要是由于社会上的工程师</a:t>
            </a:r>
            <a:r>
              <a:rPr lang="en-US" altLang="zh-CN" sz="2000" dirty="0"/>
              <a:t>/</a:t>
            </a:r>
            <a:r>
              <a:rPr lang="zh-CN" altLang="en-US" sz="2000" dirty="0"/>
              <a:t>用户的无知造成的</a:t>
            </a:r>
            <a:endParaRPr lang="en-US" altLang="zh-CN" sz="2000" dirty="0"/>
          </a:p>
          <a:p>
            <a:pPr marL="7420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#1 overall cause is social engineering / user ignorance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D9ADBD0-C388-4EC8-9CE7-4E4DC5CC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这样的问题很严重</a:t>
            </a:r>
            <a:br>
              <a:rPr lang="en-US" altLang="zh-CN" dirty="0"/>
            </a:br>
            <a:r>
              <a:rPr lang="en-US" altLang="zh-CN" dirty="0"/>
              <a:t>Such problems are a BIG deal</a:t>
            </a:r>
            <a:endParaRPr lang="zh-CN" altLang="en-US" dirty="0"/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4C3ADD8C-C72B-4D13-8E8B-DFBDD4313AD6}"/>
              </a:ext>
            </a:extLst>
          </p:cNvPr>
          <p:cNvSpPr txBox="1">
            <a:spLocks/>
          </p:cNvSpPr>
          <p:nvPr/>
        </p:nvSpPr>
        <p:spPr>
          <a:xfrm>
            <a:off x="7006589" y="2010260"/>
            <a:ext cx="4699497" cy="4175127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216000" tIns="144000" rIns="216000" bIns="144000" rtlCol="0">
            <a:normAutofit/>
          </a:bodyPr>
          <a:lstStyle>
            <a:lvl1pPr marL="342900" indent="-342900" algn="l" defTabSz="913765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Bef>
                <a:spcPts val="1000"/>
              </a:spcBef>
            </a:pPr>
            <a:r>
              <a:rPr lang="zh-CN" altLang="en-US" sz="2000" dirty="0"/>
              <a:t>最常见的缓冲区溢出的形式</a:t>
            </a:r>
            <a:endParaRPr lang="en-US" altLang="zh-CN" sz="2000" dirty="0"/>
          </a:p>
          <a:p>
            <a:pPr marL="342000" lvl="1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Most common form</a:t>
            </a:r>
          </a:p>
          <a:p>
            <a:pPr lvl="1"/>
            <a:r>
              <a:rPr lang="zh-CN" altLang="en-US" dirty="0"/>
              <a:t>没有对输入字符串的长度进行检查</a:t>
            </a:r>
            <a:endParaRPr lang="en-US" altLang="zh-CN" dirty="0"/>
          </a:p>
          <a:p>
            <a:pPr marL="742050" lvl="1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Unchecked lengths on string inputs</a:t>
            </a:r>
          </a:p>
          <a:p>
            <a:pPr lvl="1"/>
            <a:r>
              <a:rPr lang="zh-CN" altLang="en-US" dirty="0"/>
              <a:t>特别是栈上面的字符数组</a:t>
            </a:r>
            <a:endParaRPr lang="en-US" altLang="zh-CN" dirty="0"/>
          </a:p>
          <a:p>
            <a:pPr marL="742050" lvl="1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Particularly for bounded character arrays on the stack</a:t>
            </a:r>
          </a:p>
          <a:p>
            <a:pPr lvl="2"/>
            <a:r>
              <a:rPr lang="zh-CN" altLang="en-US" dirty="0"/>
              <a:t>有时被称为栈破坏</a:t>
            </a:r>
            <a:endParaRPr lang="en-US" altLang="zh-CN" dirty="0"/>
          </a:p>
          <a:p>
            <a:pPr marL="11992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sometimes referred to as stack smashing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1969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246C24-5D57-4AA0-8247-D507CEE9C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缓冲区溢出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D6E515-9B4C-4C24-AF15-76CF0752DF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Buffer Overflow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D9ADBD0-C388-4EC8-9CE7-4E4DC5CC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字符串库代码</a:t>
            </a:r>
            <a:br>
              <a:rPr lang="en-US" altLang="zh-CN" dirty="0"/>
            </a:br>
            <a:r>
              <a:rPr lang="en-US" altLang="zh-CN" dirty="0"/>
              <a:t>String Library Code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46EFCD8-5E57-418C-9E09-92DBCD07BF2B}"/>
              </a:ext>
            </a:extLst>
          </p:cNvPr>
          <p:cNvSpPr txBox="1"/>
          <p:nvPr/>
        </p:nvSpPr>
        <p:spPr>
          <a:xfrm>
            <a:off x="1620970" y="2038124"/>
            <a:ext cx="4204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Unix </a:t>
            </a:r>
            <a:r>
              <a:rPr lang="zh-CN" altLang="en-US" dirty="0"/>
              <a:t>中 </a:t>
            </a:r>
            <a:r>
              <a:rPr lang="en-US" altLang="zh-CN" dirty="0">
                <a:latin typeface="Consolas" panose="020B0609020204030204" pitchFamily="49" charset="0"/>
              </a:rPr>
              <a:t>gets() </a:t>
            </a:r>
            <a:r>
              <a:rPr lang="zh-CN" altLang="en-US" dirty="0"/>
              <a:t>函数的实现</a:t>
            </a:r>
            <a:endParaRPr lang="en-US" altLang="zh-CN" dirty="0"/>
          </a:p>
          <a:p>
            <a:r>
              <a:rPr lang="en-US" altLang="zh-CN" dirty="0"/>
              <a:t>Implementation of Unix function </a:t>
            </a:r>
            <a:r>
              <a:rPr lang="en-US" altLang="zh-CN" dirty="0">
                <a:latin typeface="Consolas" panose="020B0609020204030204" pitchFamily="49" charset="0"/>
              </a:rPr>
              <a:t>gets()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B8241E3-8D04-4D4C-BF94-7E18AFBFA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970" y="2788689"/>
            <a:ext cx="4507738" cy="344100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114000"/>
              </a:lnSpc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/* Get string from 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stdin</a:t>
            </a: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*/</a:t>
            </a:r>
          </a:p>
          <a:p>
            <a:pPr eaLnBrk="0" hangingPunct="0">
              <a:lnSpc>
                <a:spcPct val="114000"/>
              </a:lnSpc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char *gets(char *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dest</a:t>
            </a: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)</a:t>
            </a:r>
            <a:br>
              <a:rPr lang="en-US" sz="1600" dirty="0">
                <a:latin typeface="Consolas" panose="020B0609020204030204" pitchFamily="49" charset="0"/>
                <a:ea typeface="MS Mincho" pitchFamily="49" charset="-128"/>
              </a:rPr>
            </a:b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nsolas" panose="020B0609020204030204" pitchFamily="49" charset="0"/>
                <a:ea typeface="MS Mincho" pitchFamily="49" charset="-128"/>
              </a:rPr>
            </a:b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int</a:t>
            </a: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c = 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getchar</a:t>
            </a: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lnSpc>
                <a:spcPct val="114000"/>
              </a:lnSpc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  char *p = 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dest</a:t>
            </a: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;</a:t>
            </a:r>
          </a:p>
          <a:p>
            <a:pPr eaLnBrk="0" hangingPunct="0">
              <a:lnSpc>
                <a:spcPct val="114000"/>
              </a:lnSpc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  while (c != EOF &amp;&amp; c != '\n') {</a:t>
            </a:r>
          </a:p>
          <a:p>
            <a:pPr eaLnBrk="0" hangingPunct="0">
              <a:lnSpc>
                <a:spcPct val="114000"/>
              </a:lnSpc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      *p++ = c;</a:t>
            </a:r>
          </a:p>
          <a:p>
            <a:pPr eaLnBrk="0" hangingPunct="0">
              <a:lnSpc>
                <a:spcPct val="114000"/>
              </a:lnSpc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      c = 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getchar</a:t>
            </a: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lnSpc>
                <a:spcPct val="114000"/>
              </a:lnSpc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  }</a:t>
            </a:r>
          </a:p>
          <a:p>
            <a:pPr eaLnBrk="0" hangingPunct="0">
              <a:lnSpc>
                <a:spcPct val="114000"/>
              </a:lnSpc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  *p = '\0';</a:t>
            </a:r>
          </a:p>
          <a:p>
            <a:pPr eaLnBrk="0" hangingPunct="0">
              <a:lnSpc>
                <a:spcPct val="114000"/>
              </a:lnSpc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  return 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dest</a:t>
            </a: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;</a:t>
            </a:r>
          </a:p>
          <a:p>
            <a:pPr eaLnBrk="0" hangingPunct="0">
              <a:lnSpc>
                <a:spcPct val="114000"/>
              </a:lnSpc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682C43-AA97-4411-BCF0-E72969F2BB54}"/>
              </a:ext>
            </a:extLst>
          </p:cNvPr>
          <p:cNvSpPr txBox="1"/>
          <p:nvPr/>
        </p:nvSpPr>
        <p:spPr>
          <a:xfrm>
            <a:off x="7297100" y="4094900"/>
            <a:ext cx="3938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对读入的字符数量没有做具体的限制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/>
              <a:t>No way to specify limit on number of characters to read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842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246C24-5D57-4AA0-8247-D507CEE9C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缓冲区溢出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D6E515-9B4C-4C24-AF15-76CF0752DF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Buffer Overflow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D9ADBD0-C388-4EC8-9CE7-4E4DC5CC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标准库中已经不推荐使用的函数</a:t>
            </a:r>
            <a:br>
              <a:rPr lang="en-US" altLang="zh-CN" dirty="0"/>
            </a:br>
            <a:r>
              <a:rPr lang="en-US" altLang="zh-CN" dirty="0"/>
              <a:t>Deprecated Functions in C Library</a:t>
            </a:r>
            <a:endParaRPr lang="zh-CN" altLang="en-US" dirty="0"/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id="{02D044AA-6224-49EF-B302-1775788B32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1075" y="1929765"/>
            <a:ext cx="10361613" cy="2105025"/>
          </a:xfrm>
        </p:spPr>
        <p:txBody>
          <a:bodyPr tIns="72000" bIns="36000">
            <a:normAutofit fontScale="92500" lnSpcReduction="10000"/>
          </a:bodyPr>
          <a:lstStyle/>
          <a:p>
            <a:r>
              <a:rPr lang="zh-CN" altLang="en-US" dirty="0"/>
              <a:t>在其他的库函数中也有类似的问题</a:t>
            </a:r>
            <a:endParaRPr lang="en-US" altLang="zh-CN" dirty="0"/>
          </a:p>
          <a:p>
            <a:pPr marL="342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Similar problems with other library functions</a:t>
            </a:r>
          </a:p>
          <a:p>
            <a:pPr lvl="1"/>
            <a:r>
              <a:rPr lang="en-US" altLang="zh-CN" dirty="0" err="1">
                <a:latin typeface="Consolas" panose="020B0609020204030204" pitchFamily="49" charset="0"/>
              </a:rPr>
              <a:t>strcpy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strcat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/>
              <a:t>:  </a:t>
            </a:r>
            <a:r>
              <a:rPr lang="zh-CN" altLang="en-US" dirty="0"/>
              <a:t>会进行任意长度的字符串赋值</a:t>
            </a:r>
            <a:endParaRPr lang="en-US" altLang="zh-CN" dirty="0"/>
          </a:p>
          <a:p>
            <a:pPr marL="7420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strcpy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strcat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/>
              <a:t>: copy strings of arbitrary length</a:t>
            </a:r>
          </a:p>
          <a:p>
            <a:pPr lvl="1"/>
            <a:r>
              <a:rPr lang="en-US" altLang="zh-CN" dirty="0" err="1">
                <a:latin typeface="Consolas" panose="020B0609020204030204" pitchFamily="49" charset="0"/>
              </a:rPr>
              <a:t>scanf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fscanf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sscanf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/>
              <a:t>:</a:t>
            </a:r>
            <a:r>
              <a:rPr lang="zh-CN" altLang="en-US" dirty="0"/>
              <a:t> 会使用 </a:t>
            </a:r>
            <a:r>
              <a:rPr lang="en-US" altLang="zh-CN" dirty="0">
                <a:latin typeface="Consolas" panose="020B0609020204030204" pitchFamily="49" charset="0"/>
              </a:rPr>
              <a:t>%s </a:t>
            </a:r>
            <a:r>
              <a:rPr lang="zh-CN" altLang="en-US" dirty="0">
                <a:latin typeface="Consolas" panose="020B0609020204030204" pitchFamily="49" charset="0"/>
              </a:rPr>
              <a:t>转换模式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7420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scanf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fscanf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sscanf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/>
              <a:t>:  when given %s conversion specification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9" name="内容占位符 3">
            <a:extLst>
              <a:ext uri="{FF2B5EF4-FFF2-40B4-BE49-F238E27FC236}">
                <a16:creationId xmlns:a16="http://schemas.microsoft.com/office/drawing/2014/main" id="{B3851056-12FA-48C4-AA2D-B833E59E7E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9284182"/>
              </p:ext>
            </p:extLst>
          </p:nvPr>
        </p:nvGraphicFramePr>
        <p:xfrm>
          <a:off x="981076" y="4134078"/>
          <a:ext cx="1036100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1002">
                  <a:extLst>
                    <a:ext uri="{9D8B030D-6E8A-4147-A177-3AD203B41FA5}">
                      <a16:colId xmlns:a16="http://schemas.microsoft.com/office/drawing/2014/main" val="225626379"/>
                    </a:ext>
                  </a:extLst>
                </a:gridCol>
              </a:tblGrid>
              <a:tr h="3042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Deprecated Functions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24762"/>
                  </a:ext>
                </a:extLst>
              </a:tr>
              <a:tr h="304203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strcpy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(char* 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dest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char *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520370"/>
                  </a:ext>
                </a:extLst>
              </a:tr>
              <a:tr h="304203">
                <a:tc>
                  <a:txBody>
                    <a:bodyPr/>
                    <a:lstStyle/>
                    <a:p>
                      <a:r>
                        <a:rPr lang="fr-FR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char *strcat(char *dest, const char *src);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942005"/>
                  </a:ext>
                </a:extLst>
              </a:tr>
              <a:tr h="304203"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1800" dirty="0" err="1">
                          <a:latin typeface="Consolas" panose="020B0609020204030204" pitchFamily="49" charset="0"/>
                        </a:rPr>
                        <a:t>scanf</a:t>
                      </a:r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CN" sz="1800" dirty="0" err="1"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*format, [argument...]);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660706"/>
                  </a:ext>
                </a:extLst>
              </a:tr>
              <a:tr h="304203"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1800" dirty="0" err="1">
                          <a:latin typeface="Consolas" panose="020B0609020204030204" pitchFamily="49" charset="0"/>
                        </a:rPr>
                        <a:t>fscanf</a:t>
                      </a:r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(FILE *stream, </a:t>
                      </a:r>
                      <a:r>
                        <a:rPr lang="en-US" altLang="zh-CN" sz="1800" dirty="0" err="1"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 char *format, [argument...]);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888725"/>
                  </a:ext>
                </a:extLst>
              </a:tr>
              <a:tr h="304203"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1800" dirty="0" err="1">
                          <a:latin typeface="Consolas" panose="020B0609020204030204" pitchFamily="49" charset="0"/>
                        </a:rPr>
                        <a:t>sscanf</a:t>
                      </a:r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CN" sz="1800" dirty="0" err="1"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 char *buffer, </a:t>
                      </a:r>
                      <a:r>
                        <a:rPr lang="en-US" altLang="zh-CN" sz="1800" dirty="0" err="1"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 char *format, [argument...]); 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738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452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246C24-5D57-4AA0-8247-D507CEE9C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缓冲区溢出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D6E515-9B4C-4C24-AF15-76CF0752DF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Buffer Overflow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D9ADBD0-C388-4EC8-9CE7-4E4DC5CC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缓冲区相关的代码漏洞</a:t>
            </a:r>
            <a:br>
              <a:rPr lang="en-US" altLang="zh-CN" dirty="0"/>
            </a:br>
            <a:r>
              <a:rPr lang="en-US" altLang="zh-CN" dirty="0"/>
              <a:t>Vulnerable Buffer Code</a:t>
            </a:r>
            <a:endParaRPr lang="zh-CN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19BC90E-63CA-42E5-BE5E-6799D3B0C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" y="4358484"/>
            <a:ext cx="365760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void </a:t>
            </a:r>
            <a:r>
              <a:rPr lang="en-US" dirty="0" err="1">
                <a:latin typeface="Consolas" panose="020B0609020204030204" pitchFamily="49" charset="0"/>
                <a:ea typeface="MS Mincho" pitchFamily="49" charset="-128"/>
              </a:rPr>
              <a:t>call_echo</a:t>
            </a: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   echo();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29AD88B-EC18-49AB-9A7D-76830B8B0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" y="1871914"/>
            <a:ext cx="50292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/* Echo Line */</a:t>
            </a:r>
            <a:br>
              <a:rPr lang="en-US" dirty="0">
                <a:latin typeface="Consolas" panose="020B0609020204030204" pitchFamily="49" charset="0"/>
                <a:ea typeface="MS Mincho" pitchFamily="49" charset="-128"/>
              </a:rPr>
            </a:b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void echo()</a:t>
            </a:r>
            <a:br>
              <a:rPr lang="en-US" dirty="0">
                <a:latin typeface="Consolas" panose="020B0609020204030204" pitchFamily="49" charset="0"/>
                <a:ea typeface="MS Mincho" pitchFamily="49" charset="-128"/>
              </a:rPr>
            </a:b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{</a:t>
            </a:r>
            <a:br>
              <a:rPr lang="en-US" dirty="0">
                <a:latin typeface="Consolas" panose="020B0609020204030204" pitchFamily="49" charset="0"/>
                <a:ea typeface="MS Mincho" pitchFamily="49" charset="-128"/>
              </a:rPr>
            </a:b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   char </a:t>
            </a:r>
            <a:r>
              <a:rPr lang="en-US" dirty="0" err="1">
                <a:latin typeface="Consolas" panose="020B0609020204030204" pitchFamily="49" charset="0"/>
                <a:ea typeface="MS Mincho" pitchFamily="49" charset="-128"/>
              </a:rPr>
              <a:t>buf</a:t>
            </a: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[4];  /* Way too small! */</a:t>
            </a:r>
            <a:br>
              <a:rPr lang="en-US" dirty="0">
                <a:latin typeface="Consolas" panose="020B0609020204030204" pitchFamily="49" charset="0"/>
                <a:ea typeface="MS Mincho" pitchFamily="49" charset="-128"/>
              </a:rPr>
            </a:b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   gets(</a:t>
            </a:r>
            <a:r>
              <a:rPr lang="en-US" dirty="0" err="1">
                <a:latin typeface="Consolas" panose="020B0609020204030204" pitchFamily="49" charset="0"/>
                <a:ea typeface="MS Mincho" pitchFamily="49" charset="-128"/>
              </a:rPr>
              <a:t>buf</a:t>
            </a: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);</a:t>
            </a:r>
            <a:br>
              <a:rPr lang="en-US" dirty="0">
                <a:latin typeface="Consolas" panose="020B0609020204030204" pitchFamily="49" charset="0"/>
                <a:ea typeface="MS Mincho" pitchFamily="49" charset="-128"/>
              </a:rPr>
            </a:b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   puts(</a:t>
            </a:r>
            <a:r>
              <a:rPr lang="en-US" dirty="0" err="1">
                <a:latin typeface="Consolas" panose="020B0609020204030204" pitchFamily="49" charset="0"/>
                <a:ea typeface="MS Mincho" pitchFamily="49" charset="-128"/>
              </a:rPr>
              <a:t>buf</a:t>
            </a: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);</a:t>
            </a:r>
            <a:br>
              <a:rPr lang="en-US" dirty="0">
                <a:latin typeface="Consolas" panose="020B0609020204030204" pitchFamily="49" charset="0"/>
                <a:ea typeface="MS Mincho" pitchFamily="49" charset="-128"/>
              </a:rPr>
            </a:b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DF01DB4-D727-46A6-88CC-ABEC60D30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110" y="3732335"/>
            <a:ext cx="5257800" cy="11285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125000"/>
              </a:lnSpc>
              <a:tabLst>
                <a:tab pos="457200" algn="l"/>
                <a:tab pos="1485900" algn="l"/>
              </a:tabLst>
              <a:defRPr/>
            </a:pPr>
            <a:r>
              <a:rPr lang="en-US" dirty="0" err="1">
                <a:latin typeface="Consolas" panose="020B0609020204030204" pitchFamily="49" charset="0"/>
                <a:ea typeface="MS Mincho" pitchFamily="49" charset="-128"/>
              </a:rPr>
              <a:t>unix</a:t>
            </a: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&gt;</a:t>
            </a:r>
            <a:r>
              <a:rPr lang="en-US" i="1" dirty="0">
                <a:latin typeface="Consolas" panose="020B0609020204030204" pitchFamily="49" charset="0"/>
                <a:ea typeface="MS Mincho" pitchFamily="49" charset="-128"/>
              </a:rPr>
              <a:t>./</a:t>
            </a:r>
            <a:r>
              <a:rPr lang="en-US" i="1" dirty="0" err="1">
                <a:latin typeface="Consolas" panose="020B0609020204030204" pitchFamily="49" charset="0"/>
                <a:ea typeface="MS Mincho" pitchFamily="49" charset="-128"/>
              </a:rPr>
              <a:t>bufdemo-nsp</a:t>
            </a:r>
            <a:endParaRPr lang="en-US" i="1" dirty="0">
              <a:latin typeface="Consolas" panose="020B0609020204030204" pitchFamily="49" charset="0"/>
              <a:ea typeface="MS Mincho" pitchFamily="49" charset="-128"/>
            </a:endParaRPr>
          </a:p>
          <a:p>
            <a:pPr eaLnBrk="0" hangingPunct="0">
              <a:lnSpc>
                <a:spcPct val="125000"/>
              </a:lnSpc>
              <a:tabLst>
                <a:tab pos="457200" algn="l"/>
                <a:tab pos="1485900" algn="l"/>
              </a:tabLst>
              <a:defRPr/>
            </a:pP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Type </a:t>
            </a:r>
            <a:r>
              <a:rPr lang="en-US">
                <a:latin typeface="Consolas" panose="020B0609020204030204" pitchFamily="49" charset="0"/>
                <a:ea typeface="MS Mincho" pitchFamily="49" charset="-128"/>
              </a:rPr>
              <a:t>a string:</a:t>
            </a:r>
            <a:r>
              <a:rPr lang="en-US" i="1">
                <a:latin typeface="Consolas" panose="020B0609020204030204" pitchFamily="49" charset="0"/>
                <a:ea typeface="MS Mincho" pitchFamily="49" charset="-128"/>
              </a:rPr>
              <a:t>01234567890123456789012</a:t>
            </a:r>
            <a:endParaRPr lang="en-US" i="1" dirty="0">
              <a:latin typeface="Consolas" panose="020B0609020204030204" pitchFamily="49" charset="0"/>
              <a:ea typeface="MS Mincho" pitchFamily="49" charset="-128"/>
            </a:endParaRPr>
          </a:p>
          <a:p>
            <a:pPr eaLnBrk="0" hangingPunct="0">
              <a:lnSpc>
                <a:spcPct val="125000"/>
              </a:lnSpc>
              <a:tabLst>
                <a:tab pos="457200" algn="l"/>
                <a:tab pos="1485900" algn="l"/>
              </a:tabLst>
              <a:defRPr/>
            </a:pP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01234567890123456789012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8EAA3DD0-D1B2-4A17-AAE2-4A2BBB035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110" y="5030195"/>
            <a:ext cx="5257800" cy="11285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125000"/>
              </a:lnSpc>
              <a:tabLst>
                <a:tab pos="457200" algn="l"/>
                <a:tab pos="1485900" algn="l"/>
              </a:tabLst>
              <a:defRPr/>
            </a:pPr>
            <a:r>
              <a:rPr lang="en-US" dirty="0" err="1">
                <a:latin typeface="Consolas" panose="020B0609020204030204" pitchFamily="49" charset="0"/>
                <a:ea typeface="MS Mincho" pitchFamily="49" charset="-128"/>
              </a:rPr>
              <a:t>unix</a:t>
            </a: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&gt;./</a:t>
            </a:r>
            <a:r>
              <a:rPr lang="en-US" dirty="0" err="1">
                <a:latin typeface="Consolas" panose="020B0609020204030204" pitchFamily="49" charset="0"/>
                <a:ea typeface="MS Mincho" pitchFamily="49" charset="-128"/>
              </a:rPr>
              <a:t>bufdemo-nsp</a:t>
            </a:r>
            <a:endParaRPr lang="en-US" dirty="0">
              <a:latin typeface="Consolas" panose="020B0609020204030204" pitchFamily="49" charset="0"/>
              <a:ea typeface="MS Mincho" pitchFamily="49" charset="-128"/>
            </a:endParaRPr>
          </a:p>
          <a:p>
            <a:pPr eaLnBrk="0" hangingPunct="0">
              <a:lnSpc>
                <a:spcPct val="125000"/>
              </a:lnSpc>
              <a:tabLst>
                <a:tab pos="457200" algn="l"/>
                <a:tab pos="1485900" algn="l"/>
              </a:tabLst>
              <a:defRPr/>
            </a:pP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Type a string:</a:t>
            </a:r>
            <a:r>
              <a:rPr lang="en-US" i="1" dirty="0">
                <a:latin typeface="Consolas" panose="020B0609020204030204" pitchFamily="49" charset="0"/>
                <a:ea typeface="MS Mincho" pitchFamily="49" charset="-128"/>
              </a:rPr>
              <a:t>0123456789012345678901234</a:t>
            </a:r>
          </a:p>
          <a:p>
            <a:pPr eaLnBrk="0" hangingPunct="0">
              <a:lnSpc>
                <a:spcPct val="125000"/>
              </a:lnSpc>
              <a:tabLst>
                <a:tab pos="457200" algn="l"/>
                <a:tab pos="1485900" algn="l"/>
              </a:tabLst>
              <a:defRPr/>
            </a:pP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Segmentation Fault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42F64A23-758C-4D4A-8ECB-B2B024B5398B}"/>
              </a:ext>
            </a:extLst>
          </p:cNvPr>
          <p:cNvSpPr txBox="1"/>
          <p:nvPr/>
        </p:nvSpPr>
        <p:spPr>
          <a:xfrm>
            <a:off x="5836920" y="2432536"/>
            <a:ext cx="3502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alibri" pitchFamily="34" charset="0"/>
                <a:sym typeface="Wingdings"/>
              </a:rPr>
              <a:t>      多大才算足够大呢？</a:t>
            </a:r>
            <a:endParaRPr lang="en-US" dirty="0">
              <a:solidFill>
                <a:srgbClr val="FF0000"/>
              </a:solidFill>
              <a:latin typeface="Calibri" pitchFamily="34" charset="0"/>
              <a:sym typeface="Wingdings"/>
            </a:endParaRPr>
          </a:p>
          <a:p>
            <a:pPr marL="342900" indent="-342900">
              <a:buFont typeface="Wingdings" charset="0"/>
              <a:buChar char="ç"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  <a:sym typeface="Wingdings"/>
              </a:rPr>
              <a:t>btw, how big is big enough?</a:t>
            </a:r>
          </a:p>
        </p:txBody>
      </p:sp>
    </p:spTree>
    <p:extLst>
      <p:ext uri="{BB962C8B-B14F-4D97-AF65-F5344CB8AC3E}">
        <p14:creationId xmlns:p14="http://schemas.microsoft.com/office/powerpoint/2010/main" val="421273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246C24-5D57-4AA0-8247-D507CEE9C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缓冲区溢出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D6E515-9B4C-4C24-AF15-76CF0752DF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Buffer Overflow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D9ADBD0-C388-4EC8-9CE7-4E4DC5CC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1263548"/>
            <a:ext cx="10318139" cy="510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反汇编缓冲区相关的代码</a:t>
            </a:r>
            <a:br>
              <a:rPr lang="en-US" altLang="zh-CN" dirty="0"/>
            </a:br>
            <a:r>
              <a:rPr lang="en-US" altLang="zh-CN" dirty="0"/>
              <a:t>Buffer Overflow Disassembly</a:t>
            </a:r>
            <a:endParaRPr lang="zh-CN" altLang="en-US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9F013671-6B86-4287-AFEA-80B94147E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625" y="2134579"/>
            <a:ext cx="8578850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 4006cf:	48 83 </a:t>
            </a:r>
            <a:r>
              <a:rPr lang="en-US" dirty="0" err="1">
                <a:latin typeface="Consolas" panose="020B0609020204030204" pitchFamily="49" charset="0"/>
                <a:ea typeface="MS Mincho" pitchFamily="49" charset="-128"/>
              </a:rPr>
              <a:t>ec</a:t>
            </a: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18          	sub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S Mincho" pitchFamily="49" charset="-128"/>
              </a:rPr>
              <a:t>$0x18</a:t>
            </a: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 4006d3:	48 89 e7             	</a:t>
            </a:r>
            <a:r>
              <a:rPr lang="en-US" dirty="0" err="1">
                <a:latin typeface="Consolas" panose="020B0609020204030204" pitchFamily="49" charset="0"/>
                <a:ea typeface="MS Mincho" pitchFamily="49" charset="-128"/>
              </a:rPr>
              <a:t>mov</a:t>
            </a: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S Mincho" pitchFamily="49" charset="-128"/>
              </a:rPr>
              <a:t>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S Mincho" pitchFamily="49" charset="-128"/>
              </a:rPr>
              <a:t>rsp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S Mincho" pitchFamily="49" charset="-128"/>
              </a:rPr>
              <a:t>,%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S Mincho" pitchFamily="49" charset="-128"/>
              </a:rPr>
              <a:t>rdi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 4006d6:	e8 a5 </a:t>
            </a:r>
            <a:r>
              <a:rPr lang="en-US" dirty="0" err="1">
                <a:latin typeface="Consolas" panose="020B0609020204030204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      	</a:t>
            </a:r>
            <a:r>
              <a:rPr lang="en-US" dirty="0" err="1">
                <a:latin typeface="Consolas" panose="020B0609020204030204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 4006db:	48 89 e7             	</a:t>
            </a:r>
            <a:r>
              <a:rPr lang="en-US" dirty="0" err="1">
                <a:latin typeface="Consolas" panose="020B0609020204030204" pitchFamily="49" charset="0"/>
                <a:ea typeface="MS Mincho" pitchFamily="49" charset="-128"/>
              </a:rPr>
              <a:t>mov</a:t>
            </a: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   %</a:t>
            </a:r>
            <a:r>
              <a:rPr lang="en-US" dirty="0" err="1">
                <a:latin typeface="Consolas" panose="020B0609020204030204" pitchFamily="49" charset="0"/>
                <a:ea typeface="MS Mincho" pitchFamily="49" charset="-128"/>
              </a:rPr>
              <a:t>rsp</a:t>
            </a: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,%</a:t>
            </a:r>
            <a:r>
              <a:rPr lang="en-US" dirty="0" err="1">
                <a:latin typeface="Consolas" panose="020B0609020204030204" pitchFamily="49" charset="0"/>
                <a:ea typeface="MS Mincho" pitchFamily="49" charset="-128"/>
              </a:rPr>
              <a:t>rdi</a:t>
            </a:r>
            <a:endParaRPr lang="en-US" dirty="0">
              <a:latin typeface="Consolas" panose="020B0609020204030204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 4006de:	e8 3d </a:t>
            </a:r>
            <a:r>
              <a:rPr lang="en-US" dirty="0" err="1">
                <a:latin typeface="Consolas" panose="020B0609020204030204" pitchFamily="49" charset="0"/>
                <a:ea typeface="MS Mincho" pitchFamily="49" charset="-128"/>
              </a:rPr>
              <a:t>fe</a:t>
            </a: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      	</a:t>
            </a:r>
            <a:r>
              <a:rPr lang="en-US" dirty="0" err="1">
                <a:latin typeface="Consolas" panose="020B0609020204030204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 400520 &lt;</a:t>
            </a:r>
            <a:r>
              <a:rPr lang="en-US" dirty="0" err="1">
                <a:latin typeface="Consolas" panose="020B0609020204030204" pitchFamily="49" charset="0"/>
                <a:ea typeface="MS Mincho" pitchFamily="49" charset="-128"/>
              </a:rPr>
              <a:t>puts@plt</a:t>
            </a: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 4006e3:	48 83 c4 18          	add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 4006e7:	c3                   	</a:t>
            </a:r>
            <a:r>
              <a:rPr lang="en-US" dirty="0" err="1">
                <a:latin typeface="Consolas" panose="020B0609020204030204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</a:t>
            </a:r>
            <a:endParaRPr lang="ro-RO" dirty="0">
              <a:latin typeface="Consolas" panose="020B0609020204030204" pitchFamily="49" charset="0"/>
              <a:ea typeface="MS Mincho" pitchFamily="49" charset="-128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366395EF-4FCE-4DCC-B0A8-40B333327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75" y="4883623"/>
            <a:ext cx="8045450" cy="147476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 4006e8:	48 83 </a:t>
            </a:r>
            <a:r>
              <a:rPr lang="en-US" dirty="0" err="1">
                <a:latin typeface="Consolas" panose="020B0609020204030204" pitchFamily="49" charset="0"/>
                <a:ea typeface="MS Mincho" pitchFamily="49" charset="-128"/>
              </a:rPr>
              <a:t>ec</a:t>
            </a: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08          	sub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 4006ec:	b8 00 00 00 00       	</a:t>
            </a:r>
            <a:r>
              <a:rPr lang="en-US" dirty="0" err="1">
                <a:latin typeface="Consolas" panose="020B0609020204030204" pitchFamily="49" charset="0"/>
                <a:ea typeface="MS Mincho" pitchFamily="49" charset="-128"/>
              </a:rPr>
              <a:t>mov</a:t>
            </a: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   $0x0,%eax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 4006f1:	e8 d9 </a:t>
            </a:r>
            <a:r>
              <a:rPr lang="en-US" dirty="0" err="1">
                <a:latin typeface="Consolas" panose="020B0609020204030204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      	</a:t>
            </a:r>
            <a:r>
              <a:rPr lang="en-US" dirty="0" err="1">
                <a:latin typeface="Consolas" panose="020B0609020204030204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S Mincho" pitchFamily="49" charset="-128"/>
              </a:rPr>
              <a:t>4006f6</a:t>
            </a: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:	48 83 c4 08          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 4006fa:	c3                   	</a:t>
            </a:r>
            <a:r>
              <a:rPr lang="en-US" dirty="0" err="1">
                <a:latin typeface="Consolas" panose="020B0609020204030204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</a:t>
            </a: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1300CFC2-E18F-4FAD-ABAC-BC82D0173F1F}"/>
              </a:ext>
            </a:extLst>
          </p:cNvPr>
          <p:cNvSpPr txBox="1"/>
          <p:nvPr/>
        </p:nvSpPr>
        <p:spPr>
          <a:xfrm>
            <a:off x="1952625" y="4476721"/>
            <a:ext cx="1237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call_echo</a:t>
            </a:r>
            <a:r>
              <a:rPr lang="en-US" sz="2000" dirty="0">
                <a:latin typeface="Calibri" pitchFamily="34" charset="0"/>
              </a:rPr>
              <a:t>: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4230502C-464F-493C-B936-3424812BB0CA}"/>
              </a:ext>
            </a:extLst>
          </p:cNvPr>
          <p:cNvSpPr txBox="1"/>
          <p:nvPr/>
        </p:nvSpPr>
        <p:spPr>
          <a:xfrm>
            <a:off x="1952626" y="1672914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echo:</a:t>
            </a:r>
          </a:p>
        </p:txBody>
      </p:sp>
    </p:spTree>
    <p:extLst>
      <p:ext uri="{BB962C8B-B14F-4D97-AF65-F5344CB8AC3E}">
        <p14:creationId xmlns:p14="http://schemas.microsoft.com/office/powerpoint/2010/main" val="867039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246C24-5D57-4AA0-8247-D507CEE9C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缓冲区溢出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D6E515-9B4C-4C24-AF15-76CF0752DF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Buffer Overflow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D9ADBD0-C388-4EC8-9CE7-4E4DC5CC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1263548"/>
            <a:ext cx="10318139" cy="510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缓冲区相关代码的栈结构</a:t>
            </a:r>
            <a:br>
              <a:rPr lang="en-US" altLang="zh-CN" dirty="0"/>
            </a:br>
            <a:r>
              <a:rPr lang="en-US" altLang="zh-CN" dirty="0"/>
              <a:t>Stack Structure of Buffer Overflow Code</a:t>
            </a:r>
            <a:endParaRPr lang="zh-CN" altLang="en-US" dirty="0"/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FED275AE-604C-4439-BED3-11D865B4D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751975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sp>
        <p:nvSpPr>
          <p:cNvPr id="10" name="Line 29">
            <a:extLst>
              <a:ext uri="{FF2B5EF4-FFF2-40B4-BE49-F238E27FC236}">
                <a16:creationId xmlns:a16="http://schemas.microsoft.com/office/drawing/2014/main" id="{66008ECE-4499-4C9C-BEB1-905AC5CE32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48150" y="6063304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id="{EE4FD76D-D45C-4D61-8465-DDFDBD668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00" y="5890266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rsp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6" name="Rectangle 31">
            <a:extLst>
              <a:ext uri="{FF2B5EF4-FFF2-40B4-BE49-F238E27FC236}">
                <a16:creationId xmlns:a16="http://schemas.microsoft.com/office/drawing/2014/main" id="{AA9395F7-CFF7-47E9-B06D-9B063F49A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608975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call_echo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7" name="Rectangle 24">
            <a:extLst>
              <a:ext uri="{FF2B5EF4-FFF2-40B4-BE49-F238E27FC236}">
                <a16:creationId xmlns:a16="http://schemas.microsoft.com/office/drawing/2014/main" id="{A7DF8E93-D7F3-45CF-A5E9-CD228C4B1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1" y="5896688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nsolas" panose="020B0609020204030204" pitchFamily="49" charset="0"/>
              </a:rPr>
              <a:t>[3]</a:t>
            </a:r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D6C97CE5-6A39-4787-BA85-D6842386E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3" y="5896688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nsolas" panose="020B0609020204030204" pitchFamily="49" charset="0"/>
              </a:rPr>
              <a:t>[2]</a:t>
            </a:r>
          </a:p>
        </p:txBody>
      </p:sp>
      <p:sp>
        <p:nvSpPr>
          <p:cNvPr id="19" name="Rectangle 26">
            <a:extLst>
              <a:ext uri="{FF2B5EF4-FFF2-40B4-BE49-F238E27FC236}">
                <a16:creationId xmlns:a16="http://schemas.microsoft.com/office/drawing/2014/main" id="{3DB6E5D1-D60A-4CD6-8238-BBA0961F3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7326" y="5896688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nsolas" panose="020B0609020204030204" pitchFamily="49" charset="0"/>
              </a:rPr>
              <a:t>[1]</a:t>
            </a:r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D137BFBC-EC70-4AB9-AC34-E55E0CA9C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588" y="5896688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nsolas" panose="020B0609020204030204" pitchFamily="49" charset="0"/>
              </a:rPr>
              <a:t>[0]</a:t>
            </a:r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5CCF3FE6-E440-458A-B9DA-107DCCF87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5851" y="5896688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buf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E34845D3-F46B-4D8A-B49C-B0A6E2AAD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965412"/>
            <a:ext cx="18608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i="1" dirty="0">
                <a:solidFill>
                  <a:srgbClr val="C00000"/>
                </a:solidFill>
                <a:latin typeface="Calibri" pitchFamily="34" charset="0"/>
              </a:rPr>
              <a:t>调用 </a:t>
            </a:r>
            <a:r>
              <a:rPr lang="en-US" altLang="zh-CN" i="1" dirty="0">
                <a:solidFill>
                  <a:srgbClr val="C00000"/>
                </a:solidFill>
                <a:latin typeface="Calibri" pitchFamily="34" charset="0"/>
              </a:rPr>
              <a:t>gets </a:t>
            </a:r>
            <a:r>
              <a:rPr lang="zh-CN" altLang="en-US" i="1" dirty="0">
                <a:solidFill>
                  <a:srgbClr val="C00000"/>
                </a:solidFill>
                <a:latin typeface="Calibri" pitchFamily="34" charset="0"/>
              </a:rPr>
              <a:t>函数前</a:t>
            </a:r>
            <a:endParaRPr lang="en-US" i="1" dirty="0">
              <a:solidFill>
                <a:srgbClr val="C00000"/>
              </a:solidFill>
              <a:latin typeface="Calibri" pitchFamily="34" charset="0"/>
            </a:endParaRPr>
          </a:p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77D20EC8-0245-42DD-9208-1F4630EE4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361576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20 bytes unused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737ACE8C-C526-45FB-AE5A-F2433EBFD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5620" y="4608667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subq</a:t>
            </a: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$24, %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rsp</a:t>
            </a:r>
            <a:endParaRPr lang="en-US" sz="1600" dirty="0">
              <a:latin typeface="Consolas" panose="020B0609020204030204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%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rdi</a:t>
            </a:r>
            <a:endParaRPr lang="en-US" sz="1600" dirty="0">
              <a:latin typeface="Consolas" panose="020B0609020204030204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0B5CF070-B253-4514-A78F-7FDCCAE26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524" y="2327000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nsolas" panose="020B0609020204030204" pitchFamily="49" charset="0"/>
                <a:ea typeface="MS Mincho" pitchFamily="49" charset="-128"/>
              </a:rPr>
            </a:b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nsolas" panose="020B0609020204030204" pitchFamily="49" charset="0"/>
                <a:ea typeface="MS Mincho" pitchFamily="49" charset="-128"/>
              </a:rPr>
            </a:b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nsolas" panose="020B0609020204030204" pitchFamily="49" charset="0"/>
                <a:ea typeface="MS Mincho" pitchFamily="49" charset="-128"/>
              </a:rPr>
            </a:b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nsolas" panose="020B0609020204030204" pitchFamily="49" charset="0"/>
                <a:ea typeface="MS Mincho" pitchFamily="49" charset="-128"/>
              </a:rPr>
            </a:b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nsolas" panose="020B0609020204030204" pitchFamily="49" charset="0"/>
                <a:ea typeface="MS Mincho" pitchFamily="49" charset="-128"/>
              </a:rPr>
            </a:b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nsolas" panose="020B0609020204030204" pitchFamily="49" charset="0"/>
                <a:ea typeface="MS Mincho" pitchFamily="49" charset="-128"/>
              </a:rPr>
            </a:b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1440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246C24-5D57-4AA0-8247-D507CEE9C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缓冲区溢出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D6E515-9B4C-4C24-AF15-76CF0752DF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Buffer Overflow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D9ADBD0-C388-4EC8-9CE7-4E4DC5CC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1263548"/>
            <a:ext cx="10318139" cy="510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缓冲区相关代码的栈结构</a:t>
            </a:r>
            <a:br>
              <a:rPr lang="en-US" altLang="zh-CN" dirty="0"/>
            </a:br>
            <a:r>
              <a:rPr lang="en-US" altLang="zh-CN" dirty="0"/>
              <a:t>Stack Structure of Buffer Overflow Code</a:t>
            </a:r>
            <a:endParaRPr lang="zh-CN" altLang="en-US" dirty="0"/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E34845D3-F46B-4D8A-B49C-B0A6E2AAD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254" y="1952454"/>
            <a:ext cx="18608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i="1" dirty="0">
                <a:solidFill>
                  <a:srgbClr val="C00000"/>
                </a:solidFill>
                <a:latin typeface="Calibri" pitchFamily="34" charset="0"/>
              </a:rPr>
              <a:t>调用 </a:t>
            </a:r>
            <a:r>
              <a:rPr lang="en-US" altLang="zh-CN" i="1" dirty="0">
                <a:solidFill>
                  <a:srgbClr val="C00000"/>
                </a:solidFill>
                <a:latin typeface="Calibri" pitchFamily="34" charset="0"/>
              </a:rPr>
              <a:t>gets </a:t>
            </a:r>
            <a:r>
              <a:rPr lang="zh-CN" altLang="en-US" i="1" dirty="0">
                <a:solidFill>
                  <a:srgbClr val="C00000"/>
                </a:solidFill>
                <a:latin typeface="Calibri" pitchFamily="34" charset="0"/>
              </a:rPr>
              <a:t>函数前</a:t>
            </a:r>
            <a:endParaRPr lang="en-US" i="1" dirty="0">
              <a:solidFill>
                <a:srgbClr val="C00000"/>
              </a:solidFill>
              <a:latin typeface="Calibri" pitchFamily="34" charset="0"/>
            </a:endParaRPr>
          </a:p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186FC9A4-2D11-4784-8149-7F9B7D6D1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971" y="2603701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subq</a:t>
            </a: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$24, %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rsp</a:t>
            </a:r>
            <a:endParaRPr lang="en-US" sz="1600" dirty="0">
              <a:latin typeface="Consolas" panose="020B0609020204030204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%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rdi</a:t>
            </a:r>
            <a:endParaRPr lang="en-US" sz="1600" dirty="0">
              <a:latin typeface="Consolas" panose="020B0609020204030204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6B2396E5-53F8-48D6-B6BB-254352E7F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287" y="2504809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nsolas" panose="020B0609020204030204" pitchFamily="49" charset="0"/>
                <a:ea typeface="MS Mincho" pitchFamily="49" charset="-128"/>
              </a:rPr>
            </a:b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nsolas" panose="020B0609020204030204" pitchFamily="49" charset="0"/>
                <a:ea typeface="MS Mincho" pitchFamily="49" charset="-128"/>
              </a:rPr>
            </a:b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nsolas" panose="020B0609020204030204" pitchFamily="49" charset="0"/>
                <a:ea typeface="MS Mincho" pitchFamily="49" charset="-128"/>
              </a:rPr>
            </a:b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nsolas" panose="020B0609020204030204" pitchFamily="49" charset="0"/>
                <a:ea typeface="MS Mincho" pitchFamily="49" charset="-128"/>
              </a:rPr>
            </a:b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430DB188-B794-43A1-8391-9BCD1E774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583" y="379416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nsolas" panose="020B0609020204030204" pitchFamily="49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onsolas" panose="020B0609020204030204" pitchFamily="49" charset="0"/>
              </a:rPr>
              <a:t>(8 bytes)</a:t>
            </a:r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98569D78-CB62-41FF-B837-B719053468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97933" y="6105495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2" name="Rectangle 30">
            <a:extLst>
              <a:ext uri="{FF2B5EF4-FFF2-40B4-BE49-F238E27FC236}">
                <a16:creationId xmlns:a16="http://schemas.microsoft.com/office/drawing/2014/main" id="{309D8EF0-D951-4427-8586-C6F809194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683" y="5932457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rsp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3" name="Rectangle 31">
            <a:extLst>
              <a:ext uri="{FF2B5EF4-FFF2-40B4-BE49-F238E27FC236}">
                <a16:creationId xmlns:a16="http://schemas.microsoft.com/office/drawing/2014/main" id="{62FEC2AA-B58B-4746-BFC8-0C9C2B04F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583" y="2651166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call_echo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4" name="Rectangle 24">
            <a:extLst>
              <a:ext uri="{FF2B5EF4-FFF2-40B4-BE49-F238E27FC236}">
                <a16:creationId xmlns:a16="http://schemas.microsoft.com/office/drawing/2014/main" id="{16668263-DE65-461A-B9FC-A621AA860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584" y="5938879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nsolas" panose="020B0609020204030204" pitchFamily="49" charset="0"/>
              </a:rPr>
              <a:t>[3]</a:t>
            </a:r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C330517C-34AE-43F3-904E-964E75FB8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846" y="5938879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nsolas" panose="020B0609020204030204" pitchFamily="49" charset="0"/>
              </a:rPr>
              <a:t>[2]</a:t>
            </a:r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0CE3F771-C7AB-4605-9AD7-E1BF20BE5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109" y="5938879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nsolas" panose="020B0609020204030204" pitchFamily="49" charset="0"/>
              </a:rPr>
              <a:t>[1]</a:t>
            </a:r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07987EAD-865F-4412-8F15-CE71A16D8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6371" y="5938879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nsolas" panose="020B0609020204030204" pitchFamily="49" charset="0"/>
              </a:rPr>
              <a:t>[0]</a:t>
            </a:r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8B8CC3F4-FBA5-4716-8B10-EBC7AE776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634" y="5938879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buf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0" name="Rectangle 23">
            <a:extLst>
              <a:ext uri="{FF2B5EF4-FFF2-40B4-BE49-F238E27FC236}">
                <a16:creationId xmlns:a16="http://schemas.microsoft.com/office/drawing/2014/main" id="{9CA4E842-CA34-4F1B-A33F-45A9DB70F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583" y="440376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20 bytes unused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1" name="Rectangle 5">
            <a:extLst>
              <a:ext uri="{FF2B5EF4-FFF2-40B4-BE49-F238E27FC236}">
                <a16:creationId xmlns:a16="http://schemas.microsoft.com/office/drawing/2014/main" id="{91F97145-9A1D-43E5-B013-D4E03F52A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0888" y="4729623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 4006f1:	</a:t>
            </a:r>
            <a:r>
              <a:rPr lang="en-US" dirty="0" err="1">
                <a:latin typeface="Consolas" panose="020B0609020204030204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S Mincho" pitchFamily="49" charset="-128"/>
              </a:rPr>
              <a:t>4006f6</a:t>
            </a: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42" name="TextBox 25">
            <a:extLst>
              <a:ext uri="{FF2B5EF4-FFF2-40B4-BE49-F238E27FC236}">
                <a16:creationId xmlns:a16="http://schemas.microsoft.com/office/drawing/2014/main" id="{82F09E54-8C33-4B84-800F-E62216483223}"/>
              </a:ext>
            </a:extLst>
          </p:cNvPr>
          <p:cNvSpPr txBox="1"/>
          <p:nvPr/>
        </p:nvSpPr>
        <p:spPr>
          <a:xfrm>
            <a:off x="5600237" y="4322722"/>
            <a:ext cx="1237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call_echo</a:t>
            </a:r>
            <a:r>
              <a:rPr lang="en-US" sz="2000" dirty="0">
                <a:latin typeface="Calibri" pitchFamily="34" charset="0"/>
              </a:rPr>
              <a:t>:</a:t>
            </a:r>
          </a:p>
        </p:txBody>
      </p:sp>
      <p:grpSp>
        <p:nvGrpSpPr>
          <p:cNvPr id="43" name="Group 2">
            <a:extLst>
              <a:ext uri="{FF2B5EF4-FFF2-40B4-BE49-F238E27FC236}">
                <a16:creationId xmlns:a16="http://schemas.microsoft.com/office/drawing/2014/main" id="{FA119401-1A80-4DA9-99D1-678DD3A44E14}"/>
              </a:ext>
            </a:extLst>
          </p:cNvPr>
          <p:cNvGrpSpPr/>
          <p:nvPr/>
        </p:nvGrpSpPr>
        <p:grpSpPr>
          <a:xfrm>
            <a:off x="1978583" y="4101968"/>
            <a:ext cx="1797050" cy="304800"/>
            <a:chOff x="2377022" y="2811289"/>
            <a:chExt cx="1797050" cy="304800"/>
          </a:xfrm>
        </p:grpSpPr>
        <p:sp>
          <p:nvSpPr>
            <p:cNvPr id="44" name="Rectangle 24">
              <a:extLst>
                <a:ext uri="{FF2B5EF4-FFF2-40B4-BE49-F238E27FC236}">
                  <a16:creationId xmlns:a16="http://schemas.microsoft.com/office/drawing/2014/main" id="{1A10FA7B-525A-4E96-A7E8-13A40C8AA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00</a:t>
              </a:r>
            </a:p>
          </p:txBody>
        </p:sp>
        <p:sp>
          <p:nvSpPr>
            <p:cNvPr id="45" name="Rectangle 25">
              <a:extLst>
                <a:ext uri="{FF2B5EF4-FFF2-40B4-BE49-F238E27FC236}">
                  <a16:creationId xmlns:a16="http://schemas.microsoft.com/office/drawing/2014/main" id="{4CF20BCB-7F9A-4C6C-90DD-A42B09A5E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46" name="Rectangle 26">
              <a:extLst>
                <a:ext uri="{FF2B5EF4-FFF2-40B4-BE49-F238E27FC236}">
                  <a16:creationId xmlns:a16="http://schemas.microsoft.com/office/drawing/2014/main" id="{59E4DB90-42B7-42F5-9FF8-F00402032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06</a:t>
              </a:r>
            </a:p>
          </p:txBody>
        </p:sp>
        <p:sp>
          <p:nvSpPr>
            <p:cNvPr id="47" name="Rectangle 27">
              <a:extLst>
                <a:ext uri="{FF2B5EF4-FFF2-40B4-BE49-F238E27FC236}">
                  <a16:creationId xmlns:a16="http://schemas.microsoft.com/office/drawing/2014/main" id="{FC7AD632-5EE1-4393-874A-338FFA49F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f6</a:t>
              </a:r>
            </a:p>
          </p:txBody>
        </p:sp>
      </p:grpSp>
      <p:grpSp>
        <p:nvGrpSpPr>
          <p:cNvPr id="48" name="Group 31">
            <a:extLst>
              <a:ext uri="{FF2B5EF4-FFF2-40B4-BE49-F238E27FC236}">
                <a16:creationId xmlns:a16="http://schemas.microsoft.com/office/drawing/2014/main" id="{8EE8C7C3-C32D-4298-9B90-E75A42723FB8}"/>
              </a:ext>
            </a:extLst>
          </p:cNvPr>
          <p:cNvGrpSpPr/>
          <p:nvPr/>
        </p:nvGrpSpPr>
        <p:grpSpPr>
          <a:xfrm>
            <a:off x="1983391" y="3772175"/>
            <a:ext cx="1797050" cy="304800"/>
            <a:chOff x="2377022" y="2811289"/>
            <a:chExt cx="1797050" cy="304800"/>
          </a:xfrm>
        </p:grpSpPr>
        <p:sp>
          <p:nvSpPr>
            <p:cNvPr id="49" name="Rectangle 24">
              <a:extLst>
                <a:ext uri="{FF2B5EF4-FFF2-40B4-BE49-F238E27FC236}">
                  <a16:creationId xmlns:a16="http://schemas.microsoft.com/office/drawing/2014/main" id="{C33BFFC4-4BBB-4C4B-AADB-037D0A30E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00</a:t>
              </a:r>
            </a:p>
          </p:txBody>
        </p:sp>
        <p:sp>
          <p:nvSpPr>
            <p:cNvPr id="50" name="Rectangle 25">
              <a:extLst>
                <a:ext uri="{FF2B5EF4-FFF2-40B4-BE49-F238E27FC236}">
                  <a16:creationId xmlns:a16="http://schemas.microsoft.com/office/drawing/2014/main" id="{6E058D3B-2D43-4267-842A-0A84B8D43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00</a:t>
              </a:r>
            </a:p>
          </p:txBody>
        </p:sp>
        <p:sp>
          <p:nvSpPr>
            <p:cNvPr id="51" name="Rectangle 26">
              <a:extLst>
                <a:ext uri="{FF2B5EF4-FFF2-40B4-BE49-F238E27FC236}">
                  <a16:creationId xmlns:a16="http://schemas.microsoft.com/office/drawing/2014/main" id="{275E0EDC-7081-4DE1-BD24-CDA4FF0CF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00</a:t>
              </a:r>
            </a:p>
          </p:txBody>
        </p:sp>
        <p:sp>
          <p:nvSpPr>
            <p:cNvPr id="52" name="Rectangle 27">
              <a:extLst>
                <a:ext uri="{FF2B5EF4-FFF2-40B4-BE49-F238E27FC236}">
                  <a16:creationId xmlns:a16="http://schemas.microsoft.com/office/drawing/2014/main" id="{8FBC7E64-52DE-4F86-84CA-386AB12C9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8988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246C24-5D57-4AA0-8247-D507CEE9C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缓冲区溢出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D6E515-9B4C-4C24-AF15-76CF0752DF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Buffer Overflow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D9ADBD0-C388-4EC8-9CE7-4E4DC5CC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1263548"/>
            <a:ext cx="10318139" cy="510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缓冲区相关代码的栈结构 （情况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Stack Structure of Buffer Overflow Code </a:t>
            </a:r>
            <a:r>
              <a:rPr lang="zh-CN" altLang="en-US" dirty="0"/>
              <a:t>（</a:t>
            </a:r>
            <a:r>
              <a:rPr lang="en-US" altLang="zh-CN" dirty="0"/>
              <a:t>Case 1</a:t>
            </a:r>
            <a:r>
              <a:rPr lang="zh-CN" altLang="en-US" dirty="0"/>
              <a:t>）</a:t>
            </a:r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49BC2684-EE82-4D69-B7F7-BB6EB1867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866" y="4345542"/>
            <a:ext cx="2438400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subq</a:t>
            </a: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$24, %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rsp</a:t>
            </a:r>
            <a:endParaRPr lang="en-US" sz="1600" dirty="0">
              <a:latin typeface="Consolas" panose="020B0609020204030204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%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rdi</a:t>
            </a:r>
            <a:endParaRPr lang="en-US" sz="1600" dirty="0">
              <a:latin typeface="Consolas" panose="020B0609020204030204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53" name="Rectangle 4">
            <a:extLst>
              <a:ext uri="{FF2B5EF4-FFF2-40B4-BE49-F238E27FC236}">
                <a16:creationId xmlns:a16="http://schemas.microsoft.com/office/drawing/2014/main" id="{0FD50735-8982-4B82-B58F-80C86675A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866" y="2557862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nsolas" panose="020B0609020204030204" pitchFamily="49" charset="0"/>
                <a:ea typeface="MS Mincho" pitchFamily="49" charset="-128"/>
              </a:rPr>
            </a:b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nsolas" panose="020B0609020204030204" pitchFamily="49" charset="0"/>
                <a:ea typeface="MS Mincho" pitchFamily="49" charset="-128"/>
              </a:rPr>
            </a:b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nsolas" panose="020B0609020204030204" pitchFamily="49" charset="0"/>
                <a:ea typeface="MS Mincho" pitchFamily="49" charset="-128"/>
              </a:rPr>
            </a:b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nsolas" panose="020B0609020204030204" pitchFamily="49" charset="0"/>
                <a:ea typeface="MS Mincho" pitchFamily="49" charset="-128"/>
              </a:rPr>
            </a:b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54" name="Rectangle 22">
            <a:extLst>
              <a:ext uri="{FF2B5EF4-FFF2-40B4-BE49-F238E27FC236}">
                <a16:creationId xmlns:a16="http://schemas.microsoft.com/office/drawing/2014/main" id="{4AC646D0-CCA7-4ADE-BC82-AA38B5554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542" y="3727701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nsolas" panose="020B0609020204030204" pitchFamily="49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onsolas" panose="020B0609020204030204" pitchFamily="49" charset="0"/>
              </a:rPr>
              <a:t>(8 bytes)</a:t>
            </a:r>
          </a:p>
        </p:txBody>
      </p:sp>
      <p:sp>
        <p:nvSpPr>
          <p:cNvPr id="55" name="Line 29">
            <a:extLst>
              <a:ext uri="{FF2B5EF4-FFF2-40B4-BE49-F238E27FC236}">
                <a16:creationId xmlns:a16="http://schemas.microsoft.com/office/drawing/2014/main" id="{6A9CB6DF-5B1D-44AB-A27C-4D57944566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17123" y="6050658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6" name="Rectangle 30">
            <a:extLst>
              <a:ext uri="{FF2B5EF4-FFF2-40B4-BE49-F238E27FC236}">
                <a16:creationId xmlns:a16="http://schemas.microsoft.com/office/drawing/2014/main" id="{3F0E8836-3889-44B6-B81A-4255A122D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183" y="5862790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rsp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7" name="Rectangle 31">
            <a:extLst>
              <a:ext uri="{FF2B5EF4-FFF2-40B4-BE49-F238E27FC236}">
                <a16:creationId xmlns:a16="http://schemas.microsoft.com/office/drawing/2014/main" id="{5263A373-A7E8-4BAB-82B5-18707281F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542" y="2584701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call_echo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58" name="Group 1">
            <a:extLst>
              <a:ext uri="{FF2B5EF4-FFF2-40B4-BE49-F238E27FC236}">
                <a16:creationId xmlns:a16="http://schemas.microsoft.com/office/drawing/2014/main" id="{D35EA792-AB02-4481-9FEB-88A0BFA104F0}"/>
              </a:ext>
            </a:extLst>
          </p:cNvPr>
          <p:cNvGrpSpPr/>
          <p:nvPr/>
        </p:nvGrpSpPr>
        <p:grpSpPr>
          <a:xfrm>
            <a:off x="774542" y="5872414"/>
            <a:ext cx="1797050" cy="304800"/>
            <a:chOff x="533400" y="4648200"/>
            <a:chExt cx="1797050" cy="304800"/>
          </a:xfrm>
        </p:grpSpPr>
        <p:sp>
          <p:nvSpPr>
            <p:cNvPr id="59" name="Rectangle 24">
              <a:extLst>
                <a:ext uri="{FF2B5EF4-FFF2-40B4-BE49-F238E27FC236}">
                  <a16:creationId xmlns:a16="http://schemas.microsoft.com/office/drawing/2014/main" id="{00040A62-57CD-42BC-BCF2-A1868E14D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33</a:t>
              </a:r>
            </a:p>
          </p:txBody>
        </p:sp>
        <p:sp>
          <p:nvSpPr>
            <p:cNvPr id="60" name="Rectangle 25">
              <a:extLst>
                <a:ext uri="{FF2B5EF4-FFF2-40B4-BE49-F238E27FC236}">
                  <a16:creationId xmlns:a16="http://schemas.microsoft.com/office/drawing/2014/main" id="{229DB2FF-E03E-436A-B188-996FB0A31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32</a:t>
              </a:r>
            </a:p>
          </p:txBody>
        </p:sp>
        <p:sp>
          <p:nvSpPr>
            <p:cNvPr id="61" name="Rectangle 26">
              <a:extLst>
                <a:ext uri="{FF2B5EF4-FFF2-40B4-BE49-F238E27FC236}">
                  <a16:creationId xmlns:a16="http://schemas.microsoft.com/office/drawing/2014/main" id="{D70D76EF-32BE-4109-9C38-6BA5ACBD3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31</a:t>
              </a:r>
            </a:p>
          </p:txBody>
        </p:sp>
        <p:sp>
          <p:nvSpPr>
            <p:cNvPr id="62" name="Rectangle 27">
              <a:extLst>
                <a:ext uri="{FF2B5EF4-FFF2-40B4-BE49-F238E27FC236}">
                  <a16:creationId xmlns:a16="http://schemas.microsoft.com/office/drawing/2014/main" id="{A9540E51-2ED4-4ACF-9AFE-37BF33A1E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30</a:t>
              </a:r>
            </a:p>
          </p:txBody>
        </p:sp>
      </p:grpSp>
      <p:sp>
        <p:nvSpPr>
          <p:cNvPr id="63" name="Rectangle 28">
            <a:extLst>
              <a:ext uri="{FF2B5EF4-FFF2-40B4-BE49-F238E27FC236}">
                <a16:creationId xmlns:a16="http://schemas.microsoft.com/office/drawing/2014/main" id="{819C1BA3-8A19-44D9-8612-64FEA485A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593" y="5872414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buf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4" name="TextBox 15">
            <a:extLst>
              <a:ext uri="{FF2B5EF4-FFF2-40B4-BE49-F238E27FC236}">
                <a16:creationId xmlns:a16="http://schemas.microsoft.com/office/drawing/2014/main" id="{CA22CEE9-59CA-4468-9871-F64245290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343" y="1871914"/>
            <a:ext cx="178645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i="1" dirty="0">
                <a:solidFill>
                  <a:srgbClr val="C00000"/>
                </a:solidFill>
                <a:latin typeface="Calibri" pitchFamily="34" charset="0"/>
              </a:rPr>
              <a:t>gets</a:t>
            </a:r>
            <a:r>
              <a:rPr lang="zh-CN" altLang="en-US" i="1" dirty="0">
                <a:solidFill>
                  <a:srgbClr val="C00000"/>
                </a:solidFill>
                <a:latin typeface="Calibri" pitchFamily="34" charset="0"/>
              </a:rPr>
              <a:t>函 数调用后</a:t>
            </a:r>
            <a:endParaRPr lang="en-US" i="1" dirty="0">
              <a:solidFill>
                <a:srgbClr val="C00000"/>
              </a:solidFill>
              <a:latin typeface="Calibri" pitchFamily="34" charset="0"/>
            </a:endParaRPr>
          </a:p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65" name="Rectangle 23">
            <a:extLst>
              <a:ext uri="{FF2B5EF4-FFF2-40B4-BE49-F238E27FC236}">
                <a16:creationId xmlns:a16="http://schemas.microsoft.com/office/drawing/2014/main" id="{B042DED0-182E-4581-A00A-1BF19D004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542" y="4337302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nsolas" panose="020B0609020204030204" pitchFamily="49" charset="0"/>
              </a:rPr>
              <a:t>20 bytes unused</a:t>
            </a:r>
          </a:p>
        </p:txBody>
      </p:sp>
      <p:sp>
        <p:nvSpPr>
          <p:cNvPr id="66" name="Rectangle 5">
            <a:extLst>
              <a:ext uri="{FF2B5EF4-FFF2-40B4-BE49-F238E27FC236}">
                <a16:creationId xmlns:a16="http://schemas.microsoft.com/office/drawing/2014/main" id="{7A16E3DD-528A-4FFA-8C3F-9447FB735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7292" y="2557862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 4006f1:	</a:t>
            </a:r>
            <a:r>
              <a:rPr lang="en-US" dirty="0" err="1">
                <a:latin typeface="Consolas" panose="020B0609020204030204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S Mincho" pitchFamily="49" charset="-128"/>
              </a:rPr>
              <a:t>4006f6</a:t>
            </a: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67" name="TextBox 25">
            <a:extLst>
              <a:ext uri="{FF2B5EF4-FFF2-40B4-BE49-F238E27FC236}">
                <a16:creationId xmlns:a16="http://schemas.microsoft.com/office/drawing/2014/main" id="{4C98ABC6-FC13-458F-94B5-0322D2B711D3}"/>
              </a:ext>
            </a:extLst>
          </p:cNvPr>
          <p:cNvSpPr txBox="1"/>
          <p:nvPr/>
        </p:nvSpPr>
        <p:spPr>
          <a:xfrm>
            <a:off x="6926641" y="2150961"/>
            <a:ext cx="1237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call_echo</a:t>
            </a:r>
            <a:r>
              <a:rPr lang="en-US" sz="2000" dirty="0">
                <a:latin typeface="Calibri" pitchFamily="34" charset="0"/>
              </a:rPr>
              <a:t>:</a:t>
            </a:r>
          </a:p>
        </p:txBody>
      </p:sp>
      <p:grpSp>
        <p:nvGrpSpPr>
          <p:cNvPr id="68" name="Group 2">
            <a:extLst>
              <a:ext uri="{FF2B5EF4-FFF2-40B4-BE49-F238E27FC236}">
                <a16:creationId xmlns:a16="http://schemas.microsoft.com/office/drawing/2014/main" id="{0AE27582-DC57-43ED-A8DB-4EEEC2C59945}"/>
              </a:ext>
            </a:extLst>
          </p:cNvPr>
          <p:cNvGrpSpPr/>
          <p:nvPr/>
        </p:nvGrpSpPr>
        <p:grpSpPr>
          <a:xfrm>
            <a:off x="774542" y="4035503"/>
            <a:ext cx="1797050" cy="304800"/>
            <a:chOff x="2377022" y="2811289"/>
            <a:chExt cx="1797050" cy="304800"/>
          </a:xfrm>
        </p:grpSpPr>
        <p:sp>
          <p:nvSpPr>
            <p:cNvPr id="69" name="Rectangle 24">
              <a:extLst>
                <a:ext uri="{FF2B5EF4-FFF2-40B4-BE49-F238E27FC236}">
                  <a16:creationId xmlns:a16="http://schemas.microsoft.com/office/drawing/2014/main" id="{27F8B437-D88D-4AD0-B27B-919A430EF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00</a:t>
              </a:r>
            </a:p>
          </p:txBody>
        </p:sp>
        <p:sp>
          <p:nvSpPr>
            <p:cNvPr id="70" name="Rectangle 25">
              <a:extLst>
                <a:ext uri="{FF2B5EF4-FFF2-40B4-BE49-F238E27FC236}">
                  <a16:creationId xmlns:a16="http://schemas.microsoft.com/office/drawing/2014/main" id="{A51696A0-56C5-4049-BAD3-323A6F66E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71" name="Rectangle 26">
              <a:extLst>
                <a:ext uri="{FF2B5EF4-FFF2-40B4-BE49-F238E27FC236}">
                  <a16:creationId xmlns:a16="http://schemas.microsoft.com/office/drawing/2014/main" id="{DAFBC840-1117-4ADD-A8D9-4CE621DC5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06</a:t>
              </a:r>
            </a:p>
          </p:txBody>
        </p:sp>
        <p:sp>
          <p:nvSpPr>
            <p:cNvPr id="72" name="Rectangle 27">
              <a:extLst>
                <a:ext uri="{FF2B5EF4-FFF2-40B4-BE49-F238E27FC236}">
                  <a16:creationId xmlns:a16="http://schemas.microsoft.com/office/drawing/2014/main" id="{0B8D61B8-961F-4B82-BE30-8166EC196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f6</a:t>
              </a:r>
            </a:p>
          </p:txBody>
        </p:sp>
      </p:grpSp>
      <p:grpSp>
        <p:nvGrpSpPr>
          <p:cNvPr id="73" name="Group 31">
            <a:extLst>
              <a:ext uri="{FF2B5EF4-FFF2-40B4-BE49-F238E27FC236}">
                <a16:creationId xmlns:a16="http://schemas.microsoft.com/office/drawing/2014/main" id="{699E2ADF-C335-432C-9F00-2BF9C0FDAFE4}"/>
              </a:ext>
            </a:extLst>
          </p:cNvPr>
          <p:cNvGrpSpPr/>
          <p:nvPr/>
        </p:nvGrpSpPr>
        <p:grpSpPr>
          <a:xfrm>
            <a:off x="779350" y="3735206"/>
            <a:ext cx="1797050" cy="304800"/>
            <a:chOff x="2377022" y="2811289"/>
            <a:chExt cx="1797050" cy="304800"/>
          </a:xfrm>
        </p:grpSpPr>
        <p:sp>
          <p:nvSpPr>
            <p:cNvPr id="74" name="Rectangle 24">
              <a:extLst>
                <a:ext uri="{FF2B5EF4-FFF2-40B4-BE49-F238E27FC236}">
                  <a16:creationId xmlns:a16="http://schemas.microsoft.com/office/drawing/2014/main" id="{1CAA6DF0-0D03-40C2-BBAF-2FA58E5D5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00</a:t>
              </a:r>
            </a:p>
          </p:txBody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1A09717C-B3C3-47C0-B218-ADEA13658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00</a:t>
              </a:r>
            </a:p>
          </p:txBody>
        </p:sp>
        <p:sp>
          <p:nvSpPr>
            <p:cNvPr id="76" name="Rectangle 26">
              <a:extLst>
                <a:ext uri="{FF2B5EF4-FFF2-40B4-BE49-F238E27FC236}">
                  <a16:creationId xmlns:a16="http://schemas.microsoft.com/office/drawing/2014/main" id="{1F2AF07D-1915-4A50-8C9C-900D0BE80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00</a:t>
              </a:r>
            </a:p>
          </p:txBody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D696DAF0-3CD4-4ECD-9FC7-6A115C5A3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00</a:t>
              </a:r>
            </a:p>
          </p:txBody>
        </p:sp>
      </p:grpSp>
      <p:grpSp>
        <p:nvGrpSpPr>
          <p:cNvPr id="79" name="Group 42">
            <a:extLst>
              <a:ext uri="{FF2B5EF4-FFF2-40B4-BE49-F238E27FC236}">
                <a16:creationId xmlns:a16="http://schemas.microsoft.com/office/drawing/2014/main" id="{96C19FC9-A5FC-4E46-92AC-A767CD947E90}"/>
              </a:ext>
            </a:extLst>
          </p:cNvPr>
          <p:cNvGrpSpPr/>
          <p:nvPr/>
        </p:nvGrpSpPr>
        <p:grpSpPr>
          <a:xfrm>
            <a:off x="774542" y="5561192"/>
            <a:ext cx="1797050" cy="304800"/>
            <a:chOff x="533400" y="4648200"/>
            <a:chExt cx="1797050" cy="304800"/>
          </a:xfrm>
        </p:grpSpPr>
        <p:sp>
          <p:nvSpPr>
            <p:cNvPr id="80" name="Rectangle 24">
              <a:extLst>
                <a:ext uri="{FF2B5EF4-FFF2-40B4-BE49-F238E27FC236}">
                  <a16:creationId xmlns:a16="http://schemas.microsoft.com/office/drawing/2014/main" id="{B709C349-7F0C-4A5E-9CEC-0F47E0B44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37</a:t>
              </a:r>
            </a:p>
          </p:txBody>
        </p:sp>
        <p:sp>
          <p:nvSpPr>
            <p:cNvPr id="81" name="Rectangle 25">
              <a:extLst>
                <a:ext uri="{FF2B5EF4-FFF2-40B4-BE49-F238E27FC236}">
                  <a16:creationId xmlns:a16="http://schemas.microsoft.com/office/drawing/2014/main" id="{7D6C6A02-2CE0-4A58-A6FD-922A3F077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36</a:t>
              </a:r>
            </a:p>
          </p:txBody>
        </p:sp>
        <p:sp>
          <p:nvSpPr>
            <p:cNvPr id="82" name="Rectangle 26">
              <a:extLst>
                <a:ext uri="{FF2B5EF4-FFF2-40B4-BE49-F238E27FC236}">
                  <a16:creationId xmlns:a16="http://schemas.microsoft.com/office/drawing/2014/main" id="{4AC61DB3-B9C4-495F-9C85-DBF393E1B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35</a:t>
              </a:r>
            </a:p>
          </p:txBody>
        </p:sp>
        <p:sp>
          <p:nvSpPr>
            <p:cNvPr id="83" name="Rectangle 27">
              <a:extLst>
                <a:ext uri="{FF2B5EF4-FFF2-40B4-BE49-F238E27FC236}">
                  <a16:creationId xmlns:a16="http://schemas.microsoft.com/office/drawing/2014/main" id="{7FDEE044-DDA7-43BA-A899-FBBB63833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34</a:t>
              </a:r>
            </a:p>
          </p:txBody>
        </p:sp>
      </p:grpSp>
      <p:grpSp>
        <p:nvGrpSpPr>
          <p:cNvPr id="84" name="Group 47">
            <a:extLst>
              <a:ext uri="{FF2B5EF4-FFF2-40B4-BE49-F238E27FC236}">
                <a16:creationId xmlns:a16="http://schemas.microsoft.com/office/drawing/2014/main" id="{337849A6-0705-44F9-A087-C2C934252644}"/>
              </a:ext>
            </a:extLst>
          </p:cNvPr>
          <p:cNvGrpSpPr/>
          <p:nvPr/>
        </p:nvGrpSpPr>
        <p:grpSpPr>
          <a:xfrm>
            <a:off x="774542" y="5249970"/>
            <a:ext cx="1797050" cy="304800"/>
            <a:chOff x="533400" y="4648200"/>
            <a:chExt cx="1797050" cy="304800"/>
          </a:xfrm>
        </p:grpSpPr>
        <p:sp>
          <p:nvSpPr>
            <p:cNvPr id="85" name="Rectangle 24">
              <a:extLst>
                <a:ext uri="{FF2B5EF4-FFF2-40B4-BE49-F238E27FC236}">
                  <a16:creationId xmlns:a16="http://schemas.microsoft.com/office/drawing/2014/main" id="{5E632BCF-1202-4D44-AE2E-3D9631227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31</a:t>
              </a:r>
            </a:p>
          </p:txBody>
        </p:sp>
        <p:sp>
          <p:nvSpPr>
            <p:cNvPr id="86" name="Rectangle 25">
              <a:extLst>
                <a:ext uri="{FF2B5EF4-FFF2-40B4-BE49-F238E27FC236}">
                  <a16:creationId xmlns:a16="http://schemas.microsoft.com/office/drawing/2014/main" id="{B509ECBB-3C6B-4F25-946A-B3F8C0B7A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30</a:t>
              </a:r>
            </a:p>
          </p:txBody>
        </p:sp>
        <p:sp>
          <p:nvSpPr>
            <p:cNvPr id="87" name="Rectangle 26">
              <a:extLst>
                <a:ext uri="{FF2B5EF4-FFF2-40B4-BE49-F238E27FC236}">
                  <a16:creationId xmlns:a16="http://schemas.microsoft.com/office/drawing/2014/main" id="{5259C702-A800-4DA3-B3C2-3C3147613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39</a:t>
              </a:r>
            </a:p>
          </p:txBody>
        </p:sp>
        <p:sp>
          <p:nvSpPr>
            <p:cNvPr id="88" name="Rectangle 27">
              <a:extLst>
                <a:ext uri="{FF2B5EF4-FFF2-40B4-BE49-F238E27FC236}">
                  <a16:creationId xmlns:a16="http://schemas.microsoft.com/office/drawing/2014/main" id="{7FB99FEE-715D-44CC-9ADA-45B2A19F6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38</a:t>
              </a:r>
            </a:p>
          </p:txBody>
        </p:sp>
      </p:grpSp>
      <p:grpSp>
        <p:nvGrpSpPr>
          <p:cNvPr id="89" name="Group 52">
            <a:extLst>
              <a:ext uri="{FF2B5EF4-FFF2-40B4-BE49-F238E27FC236}">
                <a16:creationId xmlns:a16="http://schemas.microsoft.com/office/drawing/2014/main" id="{9D793D9E-804D-4CE1-A535-0F5CFD54E185}"/>
              </a:ext>
            </a:extLst>
          </p:cNvPr>
          <p:cNvGrpSpPr/>
          <p:nvPr/>
        </p:nvGrpSpPr>
        <p:grpSpPr>
          <a:xfrm>
            <a:off x="774542" y="4938748"/>
            <a:ext cx="1797050" cy="304800"/>
            <a:chOff x="533400" y="4648200"/>
            <a:chExt cx="1797050" cy="304800"/>
          </a:xfrm>
        </p:grpSpPr>
        <p:sp>
          <p:nvSpPr>
            <p:cNvPr id="90" name="Rectangle 24">
              <a:extLst>
                <a:ext uri="{FF2B5EF4-FFF2-40B4-BE49-F238E27FC236}">
                  <a16:creationId xmlns:a16="http://schemas.microsoft.com/office/drawing/2014/main" id="{168A56B5-851B-4E55-835C-067A7D3AD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35</a:t>
              </a:r>
            </a:p>
          </p:txBody>
        </p:sp>
        <p:sp>
          <p:nvSpPr>
            <p:cNvPr id="91" name="Rectangle 25">
              <a:extLst>
                <a:ext uri="{FF2B5EF4-FFF2-40B4-BE49-F238E27FC236}">
                  <a16:creationId xmlns:a16="http://schemas.microsoft.com/office/drawing/2014/main" id="{5AD2FAC5-6E09-47DF-B69B-D86C1CCB7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34</a:t>
              </a:r>
            </a:p>
          </p:txBody>
        </p:sp>
        <p:sp>
          <p:nvSpPr>
            <p:cNvPr id="92" name="Rectangle 26">
              <a:extLst>
                <a:ext uri="{FF2B5EF4-FFF2-40B4-BE49-F238E27FC236}">
                  <a16:creationId xmlns:a16="http://schemas.microsoft.com/office/drawing/2014/main" id="{4169D0EB-663F-4599-83AF-7D9172D13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33</a:t>
              </a:r>
            </a:p>
          </p:txBody>
        </p:sp>
        <p:sp>
          <p:nvSpPr>
            <p:cNvPr id="93" name="Rectangle 27">
              <a:extLst>
                <a:ext uri="{FF2B5EF4-FFF2-40B4-BE49-F238E27FC236}">
                  <a16:creationId xmlns:a16="http://schemas.microsoft.com/office/drawing/2014/main" id="{C5F8D683-FA0F-43D0-9A31-2AEF9C360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32</a:t>
              </a:r>
            </a:p>
          </p:txBody>
        </p:sp>
      </p:grpSp>
      <p:grpSp>
        <p:nvGrpSpPr>
          <p:cNvPr id="94" name="Group 57">
            <a:extLst>
              <a:ext uri="{FF2B5EF4-FFF2-40B4-BE49-F238E27FC236}">
                <a16:creationId xmlns:a16="http://schemas.microsoft.com/office/drawing/2014/main" id="{0C7510B9-18F4-4C74-BB63-8B2A5A7077DA}"/>
              </a:ext>
            </a:extLst>
          </p:cNvPr>
          <p:cNvGrpSpPr/>
          <p:nvPr/>
        </p:nvGrpSpPr>
        <p:grpSpPr>
          <a:xfrm>
            <a:off x="774542" y="4627526"/>
            <a:ext cx="1797050" cy="304800"/>
            <a:chOff x="533400" y="4648200"/>
            <a:chExt cx="1797050" cy="304800"/>
          </a:xfrm>
        </p:grpSpPr>
        <p:sp>
          <p:nvSpPr>
            <p:cNvPr id="95" name="Rectangle 24">
              <a:extLst>
                <a:ext uri="{FF2B5EF4-FFF2-40B4-BE49-F238E27FC236}">
                  <a16:creationId xmlns:a16="http://schemas.microsoft.com/office/drawing/2014/main" id="{45F64D27-C24D-46A8-932F-90CBC353B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39</a:t>
              </a:r>
            </a:p>
          </p:txBody>
        </p:sp>
        <p:sp>
          <p:nvSpPr>
            <p:cNvPr id="96" name="Rectangle 25">
              <a:extLst>
                <a:ext uri="{FF2B5EF4-FFF2-40B4-BE49-F238E27FC236}">
                  <a16:creationId xmlns:a16="http://schemas.microsoft.com/office/drawing/2014/main" id="{61E633F2-A512-4D9C-817F-AD55E74BA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38</a:t>
              </a:r>
            </a:p>
          </p:txBody>
        </p:sp>
        <p:sp>
          <p:nvSpPr>
            <p:cNvPr id="97" name="Rectangle 26">
              <a:extLst>
                <a:ext uri="{FF2B5EF4-FFF2-40B4-BE49-F238E27FC236}">
                  <a16:creationId xmlns:a16="http://schemas.microsoft.com/office/drawing/2014/main" id="{900661CD-8279-4908-8B38-1A877F9CC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37</a:t>
              </a:r>
            </a:p>
          </p:txBody>
        </p:sp>
        <p:sp>
          <p:nvSpPr>
            <p:cNvPr id="98" name="Rectangle 27">
              <a:extLst>
                <a:ext uri="{FF2B5EF4-FFF2-40B4-BE49-F238E27FC236}">
                  <a16:creationId xmlns:a16="http://schemas.microsoft.com/office/drawing/2014/main" id="{74398A1C-9383-4205-B77D-034022017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36</a:t>
              </a:r>
            </a:p>
          </p:txBody>
        </p:sp>
      </p:grpSp>
      <p:grpSp>
        <p:nvGrpSpPr>
          <p:cNvPr id="99" name="Group 62">
            <a:extLst>
              <a:ext uri="{FF2B5EF4-FFF2-40B4-BE49-F238E27FC236}">
                <a16:creationId xmlns:a16="http://schemas.microsoft.com/office/drawing/2014/main" id="{754DFCFE-ED0B-409B-B4D6-1C5CC9F85ADC}"/>
              </a:ext>
            </a:extLst>
          </p:cNvPr>
          <p:cNvGrpSpPr/>
          <p:nvPr/>
        </p:nvGrpSpPr>
        <p:grpSpPr>
          <a:xfrm>
            <a:off x="774542" y="4316304"/>
            <a:ext cx="1797050" cy="304800"/>
            <a:chOff x="533400" y="4648200"/>
            <a:chExt cx="1797050" cy="304800"/>
          </a:xfrm>
        </p:grpSpPr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27273C90-1887-4028-AFB1-FD20642A9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00</a:t>
              </a:r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35118A7C-5366-423C-A401-590BF7A35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32</a:t>
              </a:r>
            </a:p>
          </p:txBody>
        </p:sp>
        <p:sp>
          <p:nvSpPr>
            <p:cNvPr id="102" name="Rectangle 26">
              <a:extLst>
                <a:ext uri="{FF2B5EF4-FFF2-40B4-BE49-F238E27FC236}">
                  <a16:creationId xmlns:a16="http://schemas.microsoft.com/office/drawing/2014/main" id="{0FD7A76C-3CC8-4BF2-98E7-1990495DC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31</a:t>
              </a:r>
            </a:p>
          </p:txBody>
        </p:sp>
        <p:sp>
          <p:nvSpPr>
            <p:cNvPr id="103" name="Rectangle 27">
              <a:extLst>
                <a:ext uri="{FF2B5EF4-FFF2-40B4-BE49-F238E27FC236}">
                  <a16:creationId xmlns:a16="http://schemas.microsoft.com/office/drawing/2014/main" id="{4D674E46-E152-40D1-B2C2-976140190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30</a:t>
              </a:r>
            </a:p>
          </p:txBody>
        </p:sp>
      </p:grpSp>
      <p:sp>
        <p:nvSpPr>
          <p:cNvPr id="107" name="Rectangle 3">
            <a:extLst>
              <a:ext uri="{FF2B5EF4-FFF2-40B4-BE49-F238E27FC236}">
                <a16:creationId xmlns:a16="http://schemas.microsoft.com/office/drawing/2014/main" id="{C349C857-BFC3-4E9D-B2E5-87E8ADF36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7292" y="4336000"/>
            <a:ext cx="4718485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unix</a:t>
            </a: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&gt;</a:t>
            </a:r>
            <a:r>
              <a:rPr lang="en-US" sz="1600" i="1" dirty="0">
                <a:latin typeface="Consolas" panose="020B0609020204030204" pitchFamily="49" charset="0"/>
                <a:ea typeface="MS Mincho" pitchFamily="49" charset="-128"/>
              </a:rPr>
              <a:t>./</a:t>
            </a:r>
            <a:r>
              <a:rPr lang="en-US" sz="1600" i="1" dirty="0" err="1">
                <a:latin typeface="Consolas" panose="020B0609020204030204" pitchFamily="49" charset="0"/>
                <a:ea typeface="MS Mincho" pitchFamily="49" charset="-128"/>
              </a:rPr>
              <a:t>bufdemo-nsp</a:t>
            </a:r>
            <a:endParaRPr lang="en-US" sz="1600" i="1" dirty="0">
              <a:latin typeface="Consolas" panose="020B0609020204030204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Type a string:</a:t>
            </a:r>
            <a:r>
              <a:rPr lang="en-US" sz="1600" i="1" dirty="0">
                <a:latin typeface="Consolas" panose="020B0609020204030204" pitchFamily="49" charset="0"/>
                <a:ea typeface="MS Mincho" pitchFamily="49" charset="-128"/>
              </a:rPr>
              <a:t>01234567890123456789012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01234567890123456789012</a:t>
            </a:r>
          </a:p>
        </p:txBody>
      </p:sp>
      <p:sp>
        <p:nvSpPr>
          <p:cNvPr id="108" name="TextBox 3">
            <a:extLst>
              <a:ext uri="{FF2B5EF4-FFF2-40B4-BE49-F238E27FC236}">
                <a16:creationId xmlns:a16="http://schemas.microsoft.com/office/drawing/2014/main" id="{C794F8FB-9FBF-46A7-B4CF-0BF561479D75}"/>
              </a:ext>
            </a:extLst>
          </p:cNvPr>
          <p:cNvSpPr txBox="1"/>
          <p:nvPr/>
        </p:nvSpPr>
        <p:spPr>
          <a:xfrm>
            <a:off x="6967941" y="5210169"/>
            <a:ext cx="5224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alibri" pitchFamily="34" charset="0"/>
              </a:rPr>
              <a:t>缓冲区溢出，但是没有破坏栈的结构</a:t>
            </a:r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Overflowed buffer, but did not corrupt </a:t>
            </a:r>
            <a:r>
              <a:rPr lang="en-US" altLang="zh-CN" dirty="0">
                <a:latin typeface="Calibri" pitchFamily="34" charset="0"/>
              </a:rPr>
              <a:t>stack structure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11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2E1C5-38EA-4A2B-8F72-06096FE1820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90078" y="1291137"/>
            <a:ext cx="10609557" cy="5100519"/>
          </a:xfrm>
        </p:spPr>
        <p:txBody>
          <a:bodyPr>
            <a:normAutofit/>
          </a:bodyPr>
          <a:lstStyle/>
          <a:p>
            <a:r>
              <a:rPr lang="zh-CN" altLang="en-US" dirty="0"/>
              <a:t>内存布局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Memory Layout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/>
              <a:t>缓冲区溢出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Buffer Overflow</a:t>
            </a:r>
          </a:p>
        </p:txBody>
      </p:sp>
    </p:spTree>
    <p:extLst>
      <p:ext uri="{BB962C8B-B14F-4D97-AF65-F5344CB8AC3E}">
        <p14:creationId xmlns:p14="http://schemas.microsoft.com/office/powerpoint/2010/main" val="3052920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246C24-5D57-4AA0-8247-D507CEE9C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缓冲区溢出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D6E515-9B4C-4C24-AF15-76CF0752DF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Buffer Overflow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D9ADBD0-C388-4EC8-9CE7-4E4DC5CC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1263548"/>
            <a:ext cx="10318139" cy="510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缓冲区相关代码的栈结构 （情况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Stack Structure of Buffer Overflow Code </a:t>
            </a:r>
            <a:r>
              <a:rPr lang="zh-CN" altLang="en-US" dirty="0"/>
              <a:t>（</a:t>
            </a:r>
            <a:r>
              <a:rPr lang="en-US" altLang="zh-CN" dirty="0"/>
              <a:t>Case 2</a:t>
            </a:r>
            <a:r>
              <a:rPr lang="zh-CN" altLang="en-US" dirty="0"/>
              <a:t>）</a:t>
            </a:r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49BC2684-EE82-4D69-B7F7-BB6EB1867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866" y="4345542"/>
            <a:ext cx="2438400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subq</a:t>
            </a: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$24, %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rsp</a:t>
            </a:r>
            <a:endParaRPr lang="en-US" sz="1600" dirty="0">
              <a:latin typeface="Consolas" panose="020B0609020204030204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%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rdi</a:t>
            </a:r>
            <a:endParaRPr lang="en-US" sz="1600" dirty="0">
              <a:latin typeface="Consolas" panose="020B0609020204030204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53" name="Rectangle 4">
            <a:extLst>
              <a:ext uri="{FF2B5EF4-FFF2-40B4-BE49-F238E27FC236}">
                <a16:creationId xmlns:a16="http://schemas.microsoft.com/office/drawing/2014/main" id="{0FD50735-8982-4B82-B58F-80C86675A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866" y="2557862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nsolas" panose="020B0609020204030204" pitchFamily="49" charset="0"/>
                <a:ea typeface="MS Mincho" pitchFamily="49" charset="-128"/>
              </a:rPr>
            </a:b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nsolas" panose="020B0609020204030204" pitchFamily="49" charset="0"/>
                <a:ea typeface="MS Mincho" pitchFamily="49" charset="-128"/>
              </a:rPr>
            </a:b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nsolas" panose="020B0609020204030204" pitchFamily="49" charset="0"/>
                <a:ea typeface="MS Mincho" pitchFamily="49" charset="-128"/>
              </a:rPr>
            </a:b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nsolas" panose="020B0609020204030204" pitchFamily="49" charset="0"/>
                <a:ea typeface="MS Mincho" pitchFamily="49" charset="-128"/>
              </a:rPr>
            </a:b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64" name="TextBox 15">
            <a:extLst>
              <a:ext uri="{FF2B5EF4-FFF2-40B4-BE49-F238E27FC236}">
                <a16:creationId xmlns:a16="http://schemas.microsoft.com/office/drawing/2014/main" id="{CA22CEE9-59CA-4468-9871-F64245290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343" y="1871914"/>
            <a:ext cx="178645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i="1" dirty="0">
                <a:solidFill>
                  <a:srgbClr val="C00000"/>
                </a:solidFill>
                <a:latin typeface="Calibri" pitchFamily="34" charset="0"/>
              </a:rPr>
              <a:t>gets</a:t>
            </a:r>
            <a:r>
              <a:rPr lang="zh-CN" altLang="en-US" i="1" dirty="0">
                <a:solidFill>
                  <a:srgbClr val="C00000"/>
                </a:solidFill>
                <a:latin typeface="Calibri" pitchFamily="34" charset="0"/>
              </a:rPr>
              <a:t>函 数调用后</a:t>
            </a:r>
            <a:endParaRPr lang="en-US" i="1" dirty="0">
              <a:solidFill>
                <a:srgbClr val="C00000"/>
              </a:solidFill>
              <a:latin typeface="Calibri" pitchFamily="34" charset="0"/>
            </a:endParaRPr>
          </a:p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66" name="Rectangle 5">
            <a:extLst>
              <a:ext uri="{FF2B5EF4-FFF2-40B4-BE49-F238E27FC236}">
                <a16:creationId xmlns:a16="http://schemas.microsoft.com/office/drawing/2014/main" id="{7A16E3DD-528A-4FFA-8C3F-9447FB735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7292" y="2557862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 4006f1:	</a:t>
            </a:r>
            <a:r>
              <a:rPr lang="en-US" dirty="0" err="1">
                <a:latin typeface="Consolas" panose="020B0609020204030204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S Mincho" pitchFamily="49" charset="-128"/>
              </a:rPr>
              <a:t>4006f6</a:t>
            </a: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67" name="TextBox 25">
            <a:extLst>
              <a:ext uri="{FF2B5EF4-FFF2-40B4-BE49-F238E27FC236}">
                <a16:creationId xmlns:a16="http://schemas.microsoft.com/office/drawing/2014/main" id="{4C98ABC6-FC13-458F-94B5-0322D2B711D3}"/>
              </a:ext>
            </a:extLst>
          </p:cNvPr>
          <p:cNvSpPr txBox="1"/>
          <p:nvPr/>
        </p:nvSpPr>
        <p:spPr>
          <a:xfrm>
            <a:off x="6926641" y="2150961"/>
            <a:ext cx="1237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call_echo</a:t>
            </a:r>
            <a:r>
              <a:rPr lang="en-US" sz="2000" dirty="0">
                <a:latin typeface="Calibri" pitchFamily="34" charset="0"/>
              </a:rPr>
              <a:t>:</a:t>
            </a:r>
          </a:p>
        </p:txBody>
      </p:sp>
      <p:sp>
        <p:nvSpPr>
          <p:cNvPr id="105" name="Rectangle 22">
            <a:extLst>
              <a:ext uri="{FF2B5EF4-FFF2-40B4-BE49-F238E27FC236}">
                <a16:creationId xmlns:a16="http://schemas.microsoft.com/office/drawing/2014/main" id="{E5A81D86-2DB3-4A9B-A651-333FC91F5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9" y="3728361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nsolas" panose="020B0609020204030204" pitchFamily="49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onsolas" panose="020B0609020204030204" pitchFamily="49" charset="0"/>
              </a:rPr>
              <a:t>(8 bytes)</a:t>
            </a:r>
          </a:p>
        </p:txBody>
      </p:sp>
      <p:sp>
        <p:nvSpPr>
          <p:cNvPr id="106" name="Line 29">
            <a:extLst>
              <a:ext uri="{FF2B5EF4-FFF2-40B4-BE49-F238E27FC236}">
                <a16:creationId xmlns:a16="http://schemas.microsoft.com/office/drawing/2014/main" id="{7BD4130B-1865-478A-9006-C6105A4192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8158" y="6048662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7" name="Rectangle 31">
            <a:extLst>
              <a:ext uri="{FF2B5EF4-FFF2-40B4-BE49-F238E27FC236}">
                <a16:creationId xmlns:a16="http://schemas.microsoft.com/office/drawing/2014/main" id="{255293BA-CEC5-49B7-8ADA-5C025EE5D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9" y="2585361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call_echo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108" name="Group 1">
            <a:extLst>
              <a:ext uri="{FF2B5EF4-FFF2-40B4-BE49-F238E27FC236}">
                <a16:creationId xmlns:a16="http://schemas.microsoft.com/office/drawing/2014/main" id="{117AE4AE-64CD-4FE1-A129-D96943ABCCB2}"/>
              </a:ext>
            </a:extLst>
          </p:cNvPr>
          <p:cNvGrpSpPr/>
          <p:nvPr/>
        </p:nvGrpSpPr>
        <p:grpSpPr>
          <a:xfrm>
            <a:off x="768019" y="5873074"/>
            <a:ext cx="1797050" cy="304800"/>
            <a:chOff x="533400" y="4648200"/>
            <a:chExt cx="1797050" cy="304800"/>
          </a:xfrm>
        </p:grpSpPr>
        <p:sp>
          <p:nvSpPr>
            <p:cNvPr id="109" name="Rectangle 24">
              <a:extLst>
                <a:ext uri="{FF2B5EF4-FFF2-40B4-BE49-F238E27FC236}">
                  <a16:creationId xmlns:a16="http://schemas.microsoft.com/office/drawing/2014/main" id="{9F816598-92DA-48C4-970D-F9AD1BFC9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33</a:t>
              </a:r>
            </a:p>
          </p:txBody>
        </p:sp>
        <p:sp>
          <p:nvSpPr>
            <p:cNvPr id="110" name="Rectangle 25">
              <a:extLst>
                <a:ext uri="{FF2B5EF4-FFF2-40B4-BE49-F238E27FC236}">
                  <a16:creationId xmlns:a16="http://schemas.microsoft.com/office/drawing/2014/main" id="{9B90E64E-EC5C-4751-8D0D-9DFFB233E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32</a:t>
              </a:r>
            </a:p>
          </p:txBody>
        </p:sp>
        <p:sp>
          <p:nvSpPr>
            <p:cNvPr id="111" name="Rectangle 26">
              <a:extLst>
                <a:ext uri="{FF2B5EF4-FFF2-40B4-BE49-F238E27FC236}">
                  <a16:creationId xmlns:a16="http://schemas.microsoft.com/office/drawing/2014/main" id="{72F403FC-2F3B-4D37-B232-3604C7820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31</a:t>
              </a:r>
            </a:p>
          </p:txBody>
        </p:sp>
        <p:sp>
          <p:nvSpPr>
            <p:cNvPr id="112" name="Rectangle 27">
              <a:extLst>
                <a:ext uri="{FF2B5EF4-FFF2-40B4-BE49-F238E27FC236}">
                  <a16:creationId xmlns:a16="http://schemas.microsoft.com/office/drawing/2014/main" id="{A314B817-AF2A-480D-B64F-61175E2C0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30</a:t>
              </a:r>
            </a:p>
          </p:txBody>
        </p:sp>
      </p:grpSp>
      <p:sp>
        <p:nvSpPr>
          <p:cNvPr id="113" name="Rectangle 28">
            <a:extLst>
              <a:ext uri="{FF2B5EF4-FFF2-40B4-BE49-F238E27FC236}">
                <a16:creationId xmlns:a16="http://schemas.microsoft.com/office/drawing/2014/main" id="{DD22FE6F-458B-4FB6-9C74-2EC828A67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070" y="5873074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buf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4" name="Rectangle 23">
            <a:extLst>
              <a:ext uri="{FF2B5EF4-FFF2-40B4-BE49-F238E27FC236}">
                <a16:creationId xmlns:a16="http://schemas.microsoft.com/office/drawing/2014/main" id="{6CB11016-EC06-4A85-B647-B3DAFE9AC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9" y="4337962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nsolas" panose="020B0609020204030204" pitchFamily="49" charset="0"/>
              </a:rPr>
              <a:t>20 bytes unused</a:t>
            </a:r>
          </a:p>
        </p:txBody>
      </p:sp>
      <p:grpSp>
        <p:nvGrpSpPr>
          <p:cNvPr id="115" name="Group 31">
            <a:extLst>
              <a:ext uri="{FF2B5EF4-FFF2-40B4-BE49-F238E27FC236}">
                <a16:creationId xmlns:a16="http://schemas.microsoft.com/office/drawing/2014/main" id="{6CD153C2-F943-4CDA-8747-A032F345FD7B}"/>
              </a:ext>
            </a:extLst>
          </p:cNvPr>
          <p:cNvGrpSpPr/>
          <p:nvPr/>
        </p:nvGrpSpPr>
        <p:grpSpPr>
          <a:xfrm>
            <a:off x="772827" y="3706370"/>
            <a:ext cx="1797050" cy="304800"/>
            <a:chOff x="2377022" y="2811289"/>
            <a:chExt cx="1797050" cy="304800"/>
          </a:xfrm>
        </p:grpSpPr>
        <p:sp>
          <p:nvSpPr>
            <p:cNvPr id="116" name="Rectangle 24">
              <a:extLst>
                <a:ext uri="{FF2B5EF4-FFF2-40B4-BE49-F238E27FC236}">
                  <a16:creationId xmlns:a16="http://schemas.microsoft.com/office/drawing/2014/main" id="{38B485AE-FA00-4379-B073-4E9ABDE3F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00</a:t>
              </a:r>
            </a:p>
          </p:txBody>
        </p:sp>
        <p:sp>
          <p:nvSpPr>
            <p:cNvPr id="117" name="Rectangle 25">
              <a:extLst>
                <a:ext uri="{FF2B5EF4-FFF2-40B4-BE49-F238E27FC236}">
                  <a16:creationId xmlns:a16="http://schemas.microsoft.com/office/drawing/2014/main" id="{A4AEBBF1-564C-48BF-83BE-A1579FDD2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00</a:t>
              </a:r>
            </a:p>
          </p:txBody>
        </p:sp>
        <p:sp>
          <p:nvSpPr>
            <p:cNvPr id="118" name="Rectangle 26">
              <a:extLst>
                <a:ext uri="{FF2B5EF4-FFF2-40B4-BE49-F238E27FC236}">
                  <a16:creationId xmlns:a16="http://schemas.microsoft.com/office/drawing/2014/main" id="{256B5992-CAA6-41A4-99A4-3C8AB4220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00</a:t>
              </a:r>
            </a:p>
          </p:txBody>
        </p:sp>
        <p:sp>
          <p:nvSpPr>
            <p:cNvPr id="119" name="Rectangle 27">
              <a:extLst>
                <a:ext uri="{FF2B5EF4-FFF2-40B4-BE49-F238E27FC236}">
                  <a16:creationId xmlns:a16="http://schemas.microsoft.com/office/drawing/2014/main" id="{1CCA4ED1-7F6F-45D4-93DA-6F23C06EA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00</a:t>
              </a:r>
            </a:p>
          </p:txBody>
        </p:sp>
      </p:grpSp>
      <p:grpSp>
        <p:nvGrpSpPr>
          <p:cNvPr id="120" name="Group 42">
            <a:extLst>
              <a:ext uri="{FF2B5EF4-FFF2-40B4-BE49-F238E27FC236}">
                <a16:creationId xmlns:a16="http://schemas.microsoft.com/office/drawing/2014/main" id="{6ABC9116-EE9C-40EB-B9A2-B897243DE9CE}"/>
              </a:ext>
            </a:extLst>
          </p:cNvPr>
          <p:cNvGrpSpPr/>
          <p:nvPr/>
        </p:nvGrpSpPr>
        <p:grpSpPr>
          <a:xfrm>
            <a:off x="768019" y="5561852"/>
            <a:ext cx="1797050" cy="304800"/>
            <a:chOff x="533400" y="4648200"/>
            <a:chExt cx="1797050" cy="304800"/>
          </a:xfrm>
        </p:grpSpPr>
        <p:sp>
          <p:nvSpPr>
            <p:cNvPr id="121" name="Rectangle 24">
              <a:extLst>
                <a:ext uri="{FF2B5EF4-FFF2-40B4-BE49-F238E27FC236}">
                  <a16:creationId xmlns:a16="http://schemas.microsoft.com/office/drawing/2014/main" id="{FE2D7B76-7FF4-452D-BA12-31E3BAD73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37</a:t>
              </a:r>
            </a:p>
          </p:txBody>
        </p:sp>
        <p:sp>
          <p:nvSpPr>
            <p:cNvPr id="122" name="Rectangle 25">
              <a:extLst>
                <a:ext uri="{FF2B5EF4-FFF2-40B4-BE49-F238E27FC236}">
                  <a16:creationId xmlns:a16="http://schemas.microsoft.com/office/drawing/2014/main" id="{58C41CB1-8BFB-4915-8A4C-908E848BF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36</a:t>
              </a:r>
            </a:p>
          </p:txBody>
        </p:sp>
        <p:sp>
          <p:nvSpPr>
            <p:cNvPr id="123" name="Rectangle 26">
              <a:extLst>
                <a:ext uri="{FF2B5EF4-FFF2-40B4-BE49-F238E27FC236}">
                  <a16:creationId xmlns:a16="http://schemas.microsoft.com/office/drawing/2014/main" id="{B77DCFA4-EC37-4408-8E4B-A6AA120FF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35</a:t>
              </a:r>
            </a:p>
          </p:txBody>
        </p:sp>
        <p:sp>
          <p:nvSpPr>
            <p:cNvPr id="124" name="Rectangle 27">
              <a:extLst>
                <a:ext uri="{FF2B5EF4-FFF2-40B4-BE49-F238E27FC236}">
                  <a16:creationId xmlns:a16="http://schemas.microsoft.com/office/drawing/2014/main" id="{67C0F9E3-18AF-43AA-8E3B-8341C313A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34</a:t>
              </a:r>
            </a:p>
          </p:txBody>
        </p:sp>
      </p:grpSp>
      <p:grpSp>
        <p:nvGrpSpPr>
          <p:cNvPr id="125" name="Group 47">
            <a:extLst>
              <a:ext uri="{FF2B5EF4-FFF2-40B4-BE49-F238E27FC236}">
                <a16:creationId xmlns:a16="http://schemas.microsoft.com/office/drawing/2014/main" id="{50D482BE-70FE-46B8-A61F-09F05D4F7F2B}"/>
              </a:ext>
            </a:extLst>
          </p:cNvPr>
          <p:cNvGrpSpPr/>
          <p:nvPr/>
        </p:nvGrpSpPr>
        <p:grpSpPr>
          <a:xfrm>
            <a:off x="768019" y="5250630"/>
            <a:ext cx="1797050" cy="304800"/>
            <a:chOff x="533400" y="4648200"/>
            <a:chExt cx="1797050" cy="304800"/>
          </a:xfrm>
        </p:grpSpPr>
        <p:sp>
          <p:nvSpPr>
            <p:cNvPr id="126" name="Rectangle 24">
              <a:extLst>
                <a:ext uri="{FF2B5EF4-FFF2-40B4-BE49-F238E27FC236}">
                  <a16:creationId xmlns:a16="http://schemas.microsoft.com/office/drawing/2014/main" id="{2C9059A8-E2E0-400D-9B6D-1F84D04A6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31</a:t>
              </a:r>
            </a:p>
          </p:txBody>
        </p:sp>
        <p:sp>
          <p:nvSpPr>
            <p:cNvPr id="127" name="Rectangle 25">
              <a:extLst>
                <a:ext uri="{FF2B5EF4-FFF2-40B4-BE49-F238E27FC236}">
                  <a16:creationId xmlns:a16="http://schemas.microsoft.com/office/drawing/2014/main" id="{0946B1AC-2EE5-4A18-91D2-35AA4A192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30</a:t>
              </a:r>
            </a:p>
          </p:txBody>
        </p:sp>
        <p:sp>
          <p:nvSpPr>
            <p:cNvPr id="128" name="Rectangle 26">
              <a:extLst>
                <a:ext uri="{FF2B5EF4-FFF2-40B4-BE49-F238E27FC236}">
                  <a16:creationId xmlns:a16="http://schemas.microsoft.com/office/drawing/2014/main" id="{8FDB481E-F538-4A26-9A21-441DAF7D1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39</a:t>
              </a:r>
            </a:p>
          </p:txBody>
        </p:sp>
        <p:sp>
          <p:nvSpPr>
            <p:cNvPr id="129" name="Rectangle 27">
              <a:extLst>
                <a:ext uri="{FF2B5EF4-FFF2-40B4-BE49-F238E27FC236}">
                  <a16:creationId xmlns:a16="http://schemas.microsoft.com/office/drawing/2014/main" id="{E913AD7A-FF9C-45B9-B787-15BD2CFD2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38</a:t>
              </a:r>
            </a:p>
          </p:txBody>
        </p:sp>
      </p:grpSp>
      <p:grpSp>
        <p:nvGrpSpPr>
          <p:cNvPr id="130" name="Group 52">
            <a:extLst>
              <a:ext uri="{FF2B5EF4-FFF2-40B4-BE49-F238E27FC236}">
                <a16:creationId xmlns:a16="http://schemas.microsoft.com/office/drawing/2014/main" id="{69AB6344-EBC7-4AF7-B9E9-92CEDA58F571}"/>
              </a:ext>
            </a:extLst>
          </p:cNvPr>
          <p:cNvGrpSpPr/>
          <p:nvPr/>
        </p:nvGrpSpPr>
        <p:grpSpPr>
          <a:xfrm>
            <a:off x="768019" y="4939408"/>
            <a:ext cx="1797050" cy="304800"/>
            <a:chOff x="533400" y="4648200"/>
            <a:chExt cx="1797050" cy="304800"/>
          </a:xfrm>
        </p:grpSpPr>
        <p:sp>
          <p:nvSpPr>
            <p:cNvPr id="131" name="Rectangle 24">
              <a:extLst>
                <a:ext uri="{FF2B5EF4-FFF2-40B4-BE49-F238E27FC236}">
                  <a16:creationId xmlns:a16="http://schemas.microsoft.com/office/drawing/2014/main" id="{1F064FD2-9777-4B1D-AB2E-DB8693A1A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35</a:t>
              </a:r>
            </a:p>
          </p:txBody>
        </p:sp>
        <p:sp>
          <p:nvSpPr>
            <p:cNvPr id="132" name="Rectangle 25">
              <a:extLst>
                <a:ext uri="{FF2B5EF4-FFF2-40B4-BE49-F238E27FC236}">
                  <a16:creationId xmlns:a16="http://schemas.microsoft.com/office/drawing/2014/main" id="{E9090204-78B6-415E-A63B-877BD31D4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34</a:t>
              </a:r>
            </a:p>
          </p:txBody>
        </p:sp>
        <p:sp>
          <p:nvSpPr>
            <p:cNvPr id="133" name="Rectangle 26">
              <a:extLst>
                <a:ext uri="{FF2B5EF4-FFF2-40B4-BE49-F238E27FC236}">
                  <a16:creationId xmlns:a16="http://schemas.microsoft.com/office/drawing/2014/main" id="{8C1B9D53-AADA-4764-815C-0E18D4CF9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33</a:t>
              </a:r>
            </a:p>
          </p:txBody>
        </p:sp>
        <p:sp>
          <p:nvSpPr>
            <p:cNvPr id="134" name="Rectangle 27">
              <a:extLst>
                <a:ext uri="{FF2B5EF4-FFF2-40B4-BE49-F238E27FC236}">
                  <a16:creationId xmlns:a16="http://schemas.microsoft.com/office/drawing/2014/main" id="{C633A278-32A2-4078-AE94-CB5D651EA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32</a:t>
              </a:r>
            </a:p>
          </p:txBody>
        </p:sp>
      </p:grpSp>
      <p:grpSp>
        <p:nvGrpSpPr>
          <p:cNvPr id="135" name="Group 57">
            <a:extLst>
              <a:ext uri="{FF2B5EF4-FFF2-40B4-BE49-F238E27FC236}">
                <a16:creationId xmlns:a16="http://schemas.microsoft.com/office/drawing/2014/main" id="{1E98E8E8-336F-4AC9-A32E-52D2AFE74794}"/>
              </a:ext>
            </a:extLst>
          </p:cNvPr>
          <p:cNvGrpSpPr/>
          <p:nvPr/>
        </p:nvGrpSpPr>
        <p:grpSpPr>
          <a:xfrm>
            <a:off x="768019" y="4628186"/>
            <a:ext cx="1797050" cy="304800"/>
            <a:chOff x="533400" y="4648200"/>
            <a:chExt cx="1797050" cy="304800"/>
          </a:xfrm>
        </p:grpSpPr>
        <p:sp>
          <p:nvSpPr>
            <p:cNvPr id="136" name="Rectangle 24">
              <a:extLst>
                <a:ext uri="{FF2B5EF4-FFF2-40B4-BE49-F238E27FC236}">
                  <a16:creationId xmlns:a16="http://schemas.microsoft.com/office/drawing/2014/main" id="{1CBAB80A-151E-40C9-B631-9A0ACD601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39</a:t>
              </a:r>
            </a:p>
          </p:txBody>
        </p:sp>
        <p:sp>
          <p:nvSpPr>
            <p:cNvPr id="137" name="Rectangle 25">
              <a:extLst>
                <a:ext uri="{FF2B5EF4-FFF2-40B4-BE49-F238E27FC236}">
                  <a16:creationId xmlns:a16="http://schemas.microsoft.com/office/drawing/2014/main" id="{AFC564D5-C1E1-4795-9917-D8B9532D4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38</a:t>
              </a:r>
            </a:p>
          </p:txBody>
        </p:sp>
        <p:sp>
          <p:nvSpPr>
            <p:cNvPr id="138" name="Rectangle 26">
              <a:extLst>
                <a:ext uri="{FF2B5EF4-FFF2-40B4-BE49-F238E27FC236}">
                  <a16:creationId xmlns:a16="http://schemas.microsoft.com/office/drawing/2014/main" id="{FA61342F-44E9-4C6E-99DE-A8396FDC5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37</a:t>
              </a:r>
            </a:p>
          </p:txBody>
        </p:sp>
        <p:sp>
          <p:nvSpPr>
            <p:cNvPr id="139" name="Rectangle 27">
              <a:extLst>
                <a:ext uri="{FF2B5EF4-FFF2-40B4-BE49-F238E27FC236}">
                  <a16:creationId xmlns:a16="http://schemas.microsoft.com/office/drawing/2014/main" id="{ED1BEB3E-8DF9-4D2C-8129-5423F838F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36</a:t>
              </a:r>
            </a:p>
          </p:txBody>
        </p:sp>
      </p:grpSp>
      <p:grpSp>
        <p:nvGrpSpPr>
          <p:cNvPr id="140" name="Group 62">
            <a:extLst>
              <a:ext uri="{FF2B5EF4-FFF2-40B4-BE49-F238E27FC236}">
                <a16:creationId xmlns:a16="http://schemas.microsoft.com/office/drawing/2014/main" id="{CAE1247C-A5AA-44F9-A90F-40549E26E604}"/>
              </a:ext>
            </a:extLst>
          </p:cNvPr>
          <p:cNvGrpSpPr/>
          <p:nvPr/>
        </p:nvGrpSpPr>
        <p:grpSpPr>
          <a:xfrm>
            <a:off x="768019" y="4316964"/>
            <a:ext cx="1797050" cy="304800"/>
            <a:chOff x="533400" y="4648200"/>
            <a:chExt cx="1797050" cy="304800"/>
          </a:xfrm>
        </p:grpSpPr>
        <p:sp>
          <p:nvSpPr>
            <p:cNvPr id="141" name="Rectangle 24">
              <a:extLst>
                <a:ext uri="{FF2B5EF4-FFF2-40B4-BE49-F238E27FC236}">
                  <a16:creationId xmlns:a16="http://schemas.microsoft.com/office/drawing/2014/main" id="{BE2D7263-CFDD-4FDB-91E0-6B3F4F3DC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33</a:t>
              </a:r>
            </a:p>
          </p:txBody>
        </p:sp>
        <p:sp>
          <p:nvSpPr>
            <p:cNvPr id="142" name="Rectangle 25">
              <a:extLst>
                <a:ext uri="{FF2B5EF4-FFF2-40B4-BE49-F238E27FC236}">
                  <a16:creationId xmlns:a16="http://schemas.microsoft.com/office/drawing/2014/main" id="{C35AED99-2DE8-49FB-BE1E-E73BFA08D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32</a:t>
              </a:r>
            </a:p>
          </p:txBody>
        </p:sp>
        <p:sp>
          <p:nvSpPr>
            <p:cNvPr id="143" name="Rectangle 26">
              <a:extLst>
                <a:ext uri="{FF2B5EF4-FFF2-40B4-BE49-F238E27FC236}">
                  <a16:creationId xmlns:a16="http://schemas.microsoft.com/office/drawing/2014/main" id="{39AC945C-8234-4467-AFA1-6E2F54F1D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31</a:t>
              </a:r>
            </a:p>
          </p:txBody>
        </p:sp>
        <p:sp>
          <p:nvSpPr>
            <p:cNvPr id="144" name="Rectangle 27">
              <a:extLst>
                <a:ext uri="{FF2B5EF4-FFF2-40B4-BE49-F238E27FC236}">
                  <a16:creationId xmlns:a16="http://schemas.microsoft.com/office/drawing/2014/main" id="{E7337C4A-6AD0-473E-B75A-9F2F7B13B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30</a:t>
              </a:r>
            </a:p>
          </p:txBody>
        </p:sp>
      </p:grpSp>
      <p:grpSp>
        <p:nvGrpSpPr>
          <p:cNvPr id="145" name="Group 67">
            <a:extLst>
              <a:ext uri="{FF2B5EF4-FFF2-40B4-BE49-F238E27FC236}">
                <a16:creationId xmlns:a16="http://schemas.microsoft.com/office/drawing/2014/main" id="{402CE10E-6440-4DEE-99BD-D3A7E32F6BB8}"/>
              </a:ext>
            </a:extLst>
          </p:cNvPr>
          <p:cNvGrpSpPr/>
          <p:nvPr/>
        </p:nvGrpSpPr>
        <p:grpSpPr>
          <a:xfrm>
            <a:off x="768019" y="4012164"/>
            <a:ext cx="1797050" cy="304800"/>
            <a:chOff x="2377022" y="2811289"/>
            <a:chExt cx="1797050" cy="304800"/>
          </a:xfrm>
        </p:grpSpPr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E0C08FB0-E2A5-47AD-9758-95E16DE3F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00</a:t>
              </a:r>
            </a:p>
          </p:txBody>
        </p:sp>
        <p:sp>
          <p:nvSpPr>
            <p:cNvPr id="147" name="Rectangle 25">
              <a:extLst>
                <a:ext uri="{FF2B5EF4-FFF2-40B4-BE49-F238E27FC236}">
                  <a16:creationId xmlns:a16="http://schemas.microsoft.com/office/drawing/2014/main" id="{887D0896-828C-4246-8EA5-ECC6E3E41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148" name="Rectangle 26">
              <a:extLst>
                <a:ext uri="{FF2B5EF4-FFF2-40B4-BE49-F238E27FC236}">
                  <a16:creationId xmlns:a16="http://schemas.microsoft.com/office/drawing/2014/main" id="{2F2E50D3-EBBA-49BB-BE75-F9EF61013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00</a:t>
              </a:r>
            </a:p>
          </p:txBody>
        </p:sp>
        <p:sp>
          <p:nvSpPr>
            <p:cNvPr id="149" name="Rectangle 27">
              <a:extLst>
                <a:ext uri="{FF2B5EF4-FFF2-40B4-BE49-F238E27FC236}">
                  <a16:creationId xmlns:a16="http://schemas.microsoft.com/office/drawing/2014/main" id="{C68E0898-D0C4-4CB9-8E0C-7876426F7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34</a:t>
              </a:r>
            </a:p>
          </p:txBody>
        </p:sp>
      </p:grpSp>
      <p:sp>
        <p:nvSpPr>
          <p:cNvPr id="150" name="Rectangle 30">
            <a:extLst>
              <a:ext uri="{FF2B5EF4-FFF2-40B4-BE49-F238E27FC236}">
                <a16:creationId xmlns:a16="http://schemas.microsoft.com/office/drawing/2014/main" id="{1A052929-652A-4626-B72E-59D16D599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238" y="5873074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rsp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51" name="Rectangle 3">
            <a:extLst>
              <a:ext uri="{FF2B5EF4-FFF2-40B4-BE49-F238E27FC236}">
                <a16:creationId xmlns:a16="http://schemas.microsoft.com/office/drawing/2014/main" id="{D44D3BC5-B3DB-4FA3-9F2C-25EBADDF7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7292" y="4345542"/>
            <a:ext cx="4773623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unix</a:t>
            </a: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&gt;</a:t>
            </a:r>
            <a:r>
              <a:rPr lang="en-US" sz="1600" i="1" dirty="0">
                <a:latin typeface="Consolas" panose="020B0609020204030204" pitchFamily="49" charset="0"/>
                <a:ea typeface="MS Mincho" pitchFamily="49" charset="-128"/>
              </a:rPr>
              <a:t>./</a:t>
            </a:r>
            <a:r>
              <a:rPr lang="en-US" sz="1600" i="1" dirty="0" err="1">
                <a:latin typeface="Consolas" panose="020B0609020204030204" pitchFamily="49" charset="0"/>
                <a:ea typeface="MS Mincho" pitchFamily="49" charset="-128"/>
              </a:rPr>
              <a:t>bufdemo-nsp</a:t>
            </a:r>
            <a:endParaRPr lang="en-US" sz="1600" i="1" dirty="0">
              <a:latin typeface="Consolas" panose="020B0609020204030204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Type a string:</a:t>
            </a:r>
            <a:r>
              <a:rPr lang="en-US" sz="1600" i="1" dirty="0">
                <a:latin typeface="Consolas" panose="020B0609020204030204" pitchFamily="49" charset="0"/>
                <a:ea typeface="MS Mincho" pitchFamily="49" charset="-128"/>
              </a:rPr>
              <a:t>0123456789012345678901234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Segmentation Fault</a:t>
            </a:r>
          </a:p>
        </p:txBody>
      </p:sp>
      <p:sp>
        <p:nvSpPr>
          <p:cNvPr id="152" name="TextBox 3">
            <a:extLst>
              <a:ext uri="{FF2B5EF4-FFF2-40B4-BE49-F238E27FC236}">
                <a16:creationId xmlns:a16="http://schemas.microsoft.com/office/drawing/2014/main" id="{65BDEC49-2A39-4F38-A545-E0968F8BD67A}"/>
              </a:ext>
            </a:extLst>
          </p:cNvPr>
          <p:cNvSpPr txBox="1"/>
          <p:nvPr/>
        </p:nvSpPr>
        <p:spPr>
          <a:xfrm>
            <a:off x="6981779" y="5250630"/>
            <a:ext cx="4839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alibri" pitchFamily="34" charset="0"/>
              </a:rPr>
              <a:t>缓冲区溢出，且破坏了函数返回地址</a:t>
            </a:r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Overflowed buffer and corrupted return pointer</a:t>
            </a:r>
          </a:p>
        </p:txBody>
      </p:sp>
    </p:spTree>
    <p:extLst>
      <p:ext uri="{BB962C8B-B14F-4D97-AF65-F5344CB8AC3E}">
        <p14:creationId xmlns:p14="http://schemas.microsoft.com/office/powerpoint/2010/main" val="2883535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246C24-5D57-4AA0-8247-D507CEE9C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缓冲区溢出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D6E515-9B4C-4C24-AF15-76CF0752DF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Buffer Overflow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D9ADBD0-C388-4EC8-9CE7-4E4DC5CC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1263548"/>
            <a:ext cx="10318139" cy="510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缓冲区相关代码的栈结构 （情况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Stack Structure of Buffer Overflow Code </a:t>
            </a:r>
            <a:r>
              <a:rPr lang="zh-CN" altLang="en-US" dirty="0"/>
              <a:t>（</a:t>
            </a:r>
            <a:r>
              <a:rPr lang="en-US" altLang="zh-CN" dirty="0"/>
              <a:t>Case 3</a:t>
            </a:r>
            <a:r>
              <a:rPr lang="zh-CN" altLang="en-US" dirty="0"/>
              <a:t>）</a:t>
            </a:r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49BC2684-EE82-4D69-B7F7-BB6EB1867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866" y="4345542"/>
            <a:ext cx="2438400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subq</a:t>
            </a: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$24, %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rsp</a:t>
            </a:r>
            <a:endParaRPr lang="en-US" sz="1600" dirty="0">
              <a:latin typeface="Consolas" panose="020B0609020204030204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%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rdi</a:t>
            </a:r>
            <a:endParaRPr lang="en-US" sz="1600" dirty="0">
              <a:latin typeface="Consolas" panose="020B0609020204030204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53" name="Rectangle 4">
            <a:extLst>
              <a:ext uri="{FF2B5EF4-FFF2-40B4-BE49-F238E27FC236}">
                <a16:creationId xmlns:a16="http://schemas.microsoft.com/office/drawing/2014/main" id="{0FD50735-8982-4B82-B58F-80C86675A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866" y="2557862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nsolas" panose="020B0609020204030204" pitchFamily="49" charset="0"/>
                <a:ea typeface="MS Mincho" pitchFamily="49" charset="-128"/>
              </a:rPr>
            </a:b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nsolas" panose="020B0609020204030204" pitchFamily="49" charset="0"/>
                <a:ea typeface="MS Mincho" pitchFamily="49" charset="-128"/>
              </a:rPr>
            </a:b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nsolas" panose="020B0609020204030204" pitchFamily="49" charset="0"/>
                <a:ea typeface="MS Mincho" pitchFamily="49" charset="-128"/>
              </a:rPr>
            </a:b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nsolas" panose="020B0609020204030204" pitchFamily="49" charset="0"/>
                <a:ea typeface="MS Mincho" pitchFamily="49" charset="-128"/>
              </a:rPr>
            </a:b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64" name="TextBox 15">
            <a:extLst>
              <a:ext uri="{FF2B5EF4-FFF2-40B4-BE49-F238E27FC236}">
                <a16:creationId xmlns:a16="http://schemas.microsoft.com/office/drawing/2014/main" id="{CA22CEE9-59CA-4468-9871-F64245290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343" y="1871914"/>
            <a:ext cx="178645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i="1" dirty="0">
                <a:solidFill>
                  <a:srgbClr val="C00000"/>
                </a:solidFill>
                <a:latin typeface="Calibri" pitchFamily="34" charset="0"/>
              </a:rPr>
              <a:t>gets</a:t>
            </a:r>
            <a:r>
              <a:rPr lang="zh-CN" altLang="en-US" i="1" dirty="0">
                <a:solidFill>
                  <a:srgbClr val="C00000"/>
                </a:solidFill>
                <a:latin typeface="Calibri" pitchFamily="34" charset="0"/>
              </a:rPr>
              <a:t>函 数调用后</a:t>
            </a:r>
            <a:endParaRPr lang="en-US" i="1" dirty="0">
              <a:solidFill>
                <a:srgbClr val="C00000"/>
              </a:solidFill>
              <a:latin typeface="Calibri" pitchFamily="34" charset="0"/>
            </a:endParaRPr>
          </a:p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66" name="Rectangle 5">
            <a:extLst>
              <a:ext uri="{FF2B5EF4-FFF2-40B4-BE49-F238E27FC236}">
                <a16:creationId xmlns:a16="http://schemas.microsoft.com/office/drawing/2014/main" id="{7A16E3DD-528A-4FFA-8C3F-9447FB735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7292" y="2557862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 4006f1:	</a:t>
            </a:r>
            <a:r>
              <a:rPr lang="en-US" dirty="0" err="1">
                <a:latin typeface="Consolas" panose="020B0609020204030204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S Mincho" pitchFamily="49" charset="-128"/>
              </a:rPr>
              <a:t>4006f6</a:t>
            </a: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67" name="TextBox 25">
            <a:extLst>
              <a:ext uri="{FF2B5EF4-FFF2-40B4-BE49-F238E27FC236}">
                <a16:creationId xmlns:a16="http://schemas.microsoft.com/office/drawing/2014/main" id="{4C98ABC6-FC13-458F-94B5-0322D2B711D3}"/>
              </a:ext>
            </a:extLst>
          </p:cNvPr>
          <p:cNvSpPr txBox="1"/>
          <p:nvPr/>
        </p:nvSpPr>
        <p:spPr>
          <a:xfrm>
            <a:off x="6926641" y="2150961"/>
            <a:ext cx="1237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call_echo</a:t>
            </a:r>
            <a:r>
              <a:rPr lang="en-US" sz="2000" dirty="0">
                <a:latin typeface="Calibri" pitchFamily="34" charset="0"/>
              </a:rPr>
              <a:t>:</a:t>
            </a:r>
          </a:p>
        </p:txBody>
      </p:sp>
      <p:sp>
        <p:nvSpPr>
          <p:cNvPr id="105" name="Rectangle 22">
            <a:extLst>
              <a:ext uri="{FF2B5EF4-FFF2-40B4-BE49-F238E27FC236}">
                <a16:creationId xmlns:a16="http://schemas.microsoft.com/office/drawing/2014/main" id="{E5A81D86-2DB3-4A9B-A651-333FC91F5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9" y="3728361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nsolas" panose="020B0609020204030204" pitchFamily="49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onsolas" panose="020B0609020204030204" pitchFamily="49" charset="0"/>
              </a:rPr>
              <a:t>(8 bytes)</a:t>
            </a:r>
          </a:p>
        </p:txBody>
      </p:sp>
      <p:sp>
        <p:nvSpPr>
          <p:cNvPr id="106" name="Line 29">
            <a:extLst>
              <a:ext uri="{FF2B5EF4-FFF2-40B4-BE49-F238E27FC236}">
                <a16:creationId xmlns:a16="http://schemas.microsoft.com/office/drawing/2014/main" id="{7BD4130B-1865-478A-9006-C6105A4192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8158" y="6048662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7" name="Rectangle 31">
            <a:extLst>
              <a:ext uri="{FF2B5EF4-FFF2-40B4-BE49-F238E27FC236}">
                <a16:creationId xmlns:a16="http://schemas.microsoft.com/office/drawing/2014/main" id="{255293BA-CEC5-49B7-8ADA-5C025EE5D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9" y="2585361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call_echo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108" name="Group 1">
            <a:extLst>
              <a:ext uri="{FF2B5EF4-FFF2-40B4-BE49-F238E27FC236}">
                <a16:creationId xmlns:a16="http://schemas.microsoft.com/office/drawing/2014/main" id="{117AE4AE-64CD-4FE1-A129-D96943ABCCB2}"/>
              </a:ext>
            </a:extLst>
          </p:cNvPr>
          <p:cNvGrpSpPr/>
          <p:nvPr/>
        </p:nvGrpSpPr>
        <p:grpSpPr>
          <a:xfrm>
            <a:off x="768019" y="5873074"/>
            <a:ext cx="1797050" cy="304800"/>
            <a:chOff x="533400" y="4648200"/>
            <a:chExt cx="1797050" cy="304800"/>
          </a:xfrm>
        </p:grpSpPr>
        <p:sp>
          <p:nvSpPr>
            <p:cNvPr id="109" name="Rectangle 24">
              <a:extLst>
                <a:ext uri="{FF2B5EF4-FFF2-40B4-BE49-F238E27FC236}">
                  <a16:creationId xmlns:a16="http://schemas.microsoft.com/office/drawing/2014/main" id="{9F816598-92DA-48C4-970D-F9AD1BFC9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33</a:t>
              </a:r>
            </a:p>
          </p:txBody>
        </p:sp>
        <p:sp>
          <p:nvSpPr>
            <p:cNvPr id="110" name="Rectangle 25">
              <a:extLst>
                <a:ext uri="{FF2B5EF4-FFF2-40B4-BE49-F238E27FC236}">
                  <a16:creationId xmlns:a16="http://schemas.microsoft.com/office/drawing/2014/main" id="{9B90E64E-EC5C-4751-8D0D-9DFFB233E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32</a:t>
              </a:r>
            </a:p>
          </p:txBody>
        </p:sp>
        <p:sp>
          <p:nvSpPr>
            <p:cNvPr id="111" name="Rectangle 26">
              <a:extLst>
                <a:ext uri="{FF2B5EF4-FFF2-40B4-BE49-F238E27FC236}">
                  <a16:creationId xmlns:a16="http://schemas.microsoft.com/office/drawing/2014/main" id="{72F403FC-2F3B-4D37-B232-3604C7820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31</a:t>
              </a:r>
            </a:p>
          </p:txBody>
        </p:sp>
        <p:sp>
          <p:nvSpPr>
            <p:cNvPr id="112" name="Rectangle 27">
              <a:extLst>
                <a:ext uri="{FF2B5EF4-FFF2-40B4-BE49-F238E27FC236}">
                  <a16:creationId xmlns:a16="http://schemas.microsoft.com/office/drawing/2014/main" id="{A314B817-AF2A-480D-B64F-61175E2C0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30</a:t>
              </a:r>
            </a:p>
          </p:txBody>
        </p:sp>
      </p:grpSp>
      <p:sp>
        <p:nvSpPr>
          <p:cNvPr id="113" name="Rectangle 28">
            <a:extLst>
              <a:ext uri="{FF2B5EF4-FFF2-40B4-BE49-F238E27FC236}">
                <a16:creationId xmlns:a16="http://schemas.microsoft.com/office/drawing/2014/main" id="{DD22FE6F-458B-4FB6-9C74-2EC828A67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070" y="5873074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buf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4" name="Rectangle 23">
            <a:extLst>
              <a:ext uri="{FF2B5EF4-FFF2-40B4-BE49-F238E27FC236}">
                <a16:creationId xmlns:a16="http://schemas.microsoft.com/office/drawing/2014/main" id="{6CB11016-EC06-4A85-B647-B3DAFE9AC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9" y="4337962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nsolas" panose="020B0609020204030204" pitchFamily="49" charset="0"/>
              </a:rPr>
              <a:t>20 bytes unused</a:t>
            </a:r>
          </a:p>
        </p:txBody>
      </p:sp>
      <p:grpSp>
        <p:nvGrpSpPr>
          <p:cNvPr id="115" name="Group 31">
            <a:extLst>
              <a:ext uri="{FF2B5EF4-FFF2-40B4-BE49-F238E27FC236}">
                <a16:creationId xmlns:a16="http://schemas.microsoft.com/office/drawing/2014/main" id="{6CD153C2-F943-4CDA-8747-A032F345FD7B}"/>
              </a:ext>
            </a:extLst>
          </p:cNvPr>
          <p:cNvGrpSpPr/>
          <p:nvPr/>
        </p:nvGrpSpPr>
        <p:grpSpPr>
          <a:xfrm>
            <a:off x="772827" y="3706370"/>
            <a:ext cx="1797050" cy="304800"/>
            <a:chOff x="2377022" y="2811289"/>
            <a:chExt cx="1797050" cy="304800"/>
          </a:xfrm>
        </p:grpSpPr>
        <p:sp>
          <p:nvSpPr>
            <p:cNvPr id="116" name="Rectangle 24">
              <a:extLst>
                <a:ext uri="{FF2B5EF4-FFF2-40B4-BE49-F238E27FC236}">
                  <a16:creationId xmlns:a16="http://schemas.microsoft.com/office/drawing/2014/main" id="{38B485AE-FA00-4379-B073-4E9ABDE3F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00</a:t>
              </a:r>
            </a:p>
          </p:txBody>
        </p:sp>
        <p:sp>
          <p:nvSpPr>
            <p:cNvPr id="117" name="Rectangle 25">
              <a:extLst>
                <a:ext uri="{FF2B5EF4-FFF2-40B4-BE49-F238E27FC236}">
                  <a16:creationId xmlns:a16="http://schemas.microsoft.com/office/drawing/2014/main" id="{A4AEBBF1-564C-48BF-83BE-A1579FDD2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00</a:t>
              </a:r>
            </a:p>
          </p:txBody>
        </p:sp>
        <p:sp>
          <p:nvSpPr>
            <p:cNvPr id="118" name="Rectangle 26">
              <a:extLst>
                <a:ext uri="{FF2B5EF4-FFF2-40B4-BE49-F238E27FC236}">
                  <a16:creationId xmlns:a16="http://schemas.microsoft.com/office/drawing/2014/main" id="{256B5992-CAA6-41A4-99A4-3C8AB4220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00</a:t>
              </a:r>
            </a:p>
          </p:txBody>
        </p:sp>
        <p:sp>
          <p:nvSpPr>
            <p:cNvPr id="119" name="Rectangle 27">
              <a:extLst>
                <a:ext uri="{FF2B5EF4-FFF2-40B4-BE49-F238E27FC236}">
                  <a16:creationId xmlns:a16="http://schemas.microsoft.com/office/drawing/2014/main" id="{1CCA4ED1-7F6F-45D4-93DA-6F23C06EA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00</a:t>
              </a:r>
            </a:p>
          </p:txBody>
        </p:sp>
      </p:grpSp>
      <p:grpSp>
        <p:nvGrpSpPr>
          <p:cNvPr id="120" name="Group 42">
            <a:extLst>
              <a:ext uri="{FF2B5EF4-FFF2-40B4-BE49-F238E27FC236}">
                <a16:creationId xmlns:a16="http://schemas.microsoft.com/office/drawing/2014/main" id="{6ABC9116-EE9C-40EB-B9A2-B897243DE9CE}"/>
              </a:ext>
            </a:extLst>
          </p:cNvPr>
          <p:cNvGrpSpPr/>
          <p:nvPr/>
        </p:nvGrpSpPr>
        <p:grpSpPr>
          <a:xfrm>
            <a:off x="768019" y="5561852"/>
            <a:ext cx="1797050" cy="304800"/>
            <a:chOff x="533400" y="4648200"/>
            <a:chExt cx="1797050" cy="304800"/>
          </a:xfrm>
        </p:grpSpPr>
        <p:sp>
          <p:nvSpPr>
            <p:cNvPr id="121" name="Rectangle 24">
              <a:extLst>
                <a:ext uri="{FF2B5EF4-FFF2-40B4-BE49-F238E27FC236}">
                  <a16:creationId xmlns:a16="http://schemas.microsoft.com/office/drawing/2014/main" id="{FE2D7B76-7FF4-452D-BA12-31E3BAD73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37</a:t>
              </a:r>
            </a:p>
          </p:txBody>
        </p:sp>
        <p:sp>
          <p:nvSpPr>
            <p:cNvPr id="122" name="Rectangle 25">
              <a:extLst>
                <a:ext uri="{FF2B5EF4-FFF2-40B4-BE49-F238E27FC236}">
                  <a16:creationId xmlns:a16="http://schemas.microsoft.com/office/drawing/2014/main" id="{58C41CB1-8BFB-4915-8A4C-908E848BF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36</a:t>
              </a:r>
            </a:p>
          </p:txBody>
        </p:sp>
        <p:sp>
          <p:nvSpPr>
            <p:cNvPr id="123" name="Rectangle 26">
              <a:extLst>
                <a:ext uri="{FF2B5EF4-FFF2-40B4-BE49-F238E27FC236}">
                  <a16:creationId xmlns:a16="http://schemas.microsoft.com/office/drawing/2014/main" id="{B77DCFA4-EC37-4408-8E4B-A6AA120FF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35</a:t>
              </a:r>
            </a:p>
          </p:txBody>
        </p:sp>
        <p:sp>
          <p:nvSpPr>
            <p:cNvPr id="124" name="Rectangle 27">
              <a:extLst>
                <a:ext uri="{FF2B5EF4-FFF2-40B4-BE49-F238E27FC236}">
                  <a16:creationId xmlns:a16="http://schemas.microsoft.com/office/drawing/2014/main" id="{67C0F9E3-18AF-43AA-8E3B-8341C313A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34</a:t>
              </a:r>
            </a:p>
          </p:txBody>
        </p:sp>
      </p:grpSp>
      <p:grpSp>
        <p:nvGrpSpPr>
          <p:cNvPr id="125" name="Group 47">
            <a:extLst>
              <a:ext uri="{FF2B5EF4-FFF2-40B4-BE49-F238E27FC236}">
                <a16:creationId xmlns:a16="http://schemas.microsoft.com/office/drawing/2014/main" id="{50D482BE-70FE-46B8-A61F-09F05D4F7F2B}"/>
              </a:ext>
            </a:extLst>
          </p:cNvPr>
          <p:cNvGrpSpPr/>
          <p:nvPr/>
        </p:nvGrpSpPr>
        <p:grpSpPr>
          <a:xfrm>
            <a:off x="768019" y="5250630"/>
            <a:ext cx="1797050" cy="304800"/>
            <a:chOff x="533400" y="4648200"/>
            <a:chExt cx="1797050" cy="304800"/>
          </a:xfrm>
        </p:grpSpPr>
        <p:sp>
          <p:nvSpPr>
            <p:cNvPr id="126" name="Rectangle 24">
              <a:extLst>
                <a:ext uri="{FF2B5EF4-FFF2-40B4-BE49-F238E27FC236}">
                  <a16:creationId xmlns:a16="http://schemas.microsoft.com/office/drawing/2014/main" id="{2C9059A8-E2E0-400D-9B6D-1F84D04A6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31</a:t>
              </a:r>
            </a:p>
          </p:txBody>
        </p:sp>
        <p:sp>
          <p:nvSpPr>
            <p:cNvPr id="127" name="Rectangle 25">
              <a:extLst>
                <a:ext uri="{FF2B5EF4-FFF2-40B4-BE49-F238E27FC236}">
                  <a16:creationId xmlns:a16="http://schemas.microsoft.com/office/drawing/2014/main" id="{0946B1AC-2EE5-4A18-91D2-35AA4A192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30</a:t>
              </a:r>
            </a:p>
          </p:txBody>
        </p:sp>
        <p:sp>
          <p:nvSpPr>
            <p:cNvPr id="128" name="Rectangle 26">
              <a:extLst>
                <a:ext uri="{FF2B5EF4-FFF2-40B4-BE49-F238E27FC236}">
                  <a16:creationId xmlns:a16="http://schemas.microsoft.com/office/drawing/2014/main" id="{8FDB481E-F538-4A26-9A21-441DAF7D1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39</a:t>
              </a:r>
            </a:p>
          </p:txBody>
        </p:sp>
        <p:sp>
          <p:nvSpPr>
            <p:cNvPr id="129" name="Rectangle 27">
              <a:extLst>
                <a:ext uri="{FF2B5EF4-FFF2-40B4-BE49-F238E27FC236}">
                  <a16:creationId xmlns:a16="http://schemas.microsoft.com/office/drawing/2014/main" id="{E913AD7A-FF9C-45B9-B787-15BD2CFD2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38</a:t>
              </a:r>
            </a:p>
          </p:txBody>
        </p:sp>
      </p:grpSp>
      <p:grpSp>
        <p:nvGrpSpPr>
          <p:cNvPr id="130" name="Group 52">
            <a:extLst>
              <a:ext uri="{FF2B5EF4-FFF2-40B4-BE49-F238E27FC236}">
                <a16:creationId xmlns:a16="http://schemas.microsoft.com/office/drawing/2014/main" id="{69AB6344-EBC7-4AF7-B9E9-92CEDA58F571}"/>
              </a:ext>
            </a:extLst>
          </p:cNvPr>
          <p:cNvGrpSpPr/>
          <p:nvPr/>
        </p:nvGrpSpPr>
        <p:grpSpPr>
          <a:xfrm>
            <a:off x="768019" y="4939408"/>
            <a:ext cx="1797050" cy="304800"/>
            <a:chOff x="533400" y="4648200"/>
            <a:chExt cx="1797050" cy="304800"/>
          </a:xfrm>
        </p:grpSpPr>
        <p:sp>
          <p:nvSpPr>
            <p:cNvPr id="131" name="Rectangle 24">
              <a:extLst>
                <a:ext uri="{FF2B5EF4-FFF2-40B4-BE49-F238E27FC236}">
                  <a16:creationId xmlns:a16="http://schemas.microsoft.com/office/drawing/2014/main" id="{1F064FD2-9777-4B1D-AB2E-DB8693A1A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35</a:t>
              </a:r>
            </a:p>
          </p:txBody>
        </p:sp>
        <p:sp>
          <p:nvSpPr>
            <p:cNvPr id="132" name="Rectangle 25">
              <a:extLst>
                <a:ext uri="{FF2B5EF4-FFF2-40B4-BE49-F238E27FC236}">
                  <a16:creationId xmlns:a16="http://schemas.microsoft.com/office/drawing/2014/main" id="{E9090204-78B6-415E-A63B-877BD31D4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34</a:t>
              </a:r>
            </a:p>
          </p:txBody>
        </p:sp>
        <p:sp>
          <p:nvSpPr>
            <p:cNvPr id="133" name="Rectangle 26">
              <a:extLst>
                <a:ext uri="{FF2B5EF4-FFF2-40B4-BE49-F238E27FC236}">
                  <a16:creationId xmlns:a16="http://schemas.microsoft.com/office/drawing/2014/main" id="{8C1B9D53-AADA-4764-815C-0E18D4CF9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33</a:t>
              </a:r>
            </a:p>
          </p:txBody>
        </p:sp>
        <p:sp>
          <p:nvSpPr>
            <p:cNvPr id="134" name="Rectangle 27">
              <a:extLst>
                <a:ext uri="{FF2B5EF4-FFF2-40B4-BE49-F238E27FC236}">
                  <a16:creationId xmlns:a16="http://schemas.microsoft.com/office/drawing/2014/main" id="{C633A278-32A2-4078-AE94-CB5D651EA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32</a:t>
              </a:r>
            </a:p>
          </p:txBody>
        </p:sp>
      </p:grpSp>
      <p:grpSp>
        <p:nvGrpSpPr>
          <p:cNvPr id="135" name="Group 57">
            <a:extLst>
              <a:ext uri="{FF2B5EF4-FFF2-40B4-BE49-F238E27FC236}">
                <a16:creationId xmlns:a16="http://schemas.microsoft.com/office/drawing/2014/main" id="{1E98E8E8-336F-4AC9-A32E-52D2AFE74794}"/>
              </a:ext>
            </a:extLst>
          </p:cNvPr>
          <p:cNvGrpSpPr/>
          <p:nvPr/>
        </p:nvGrpSpPr>
        <p:grpSpPr>
          <a:xfrm>
            <a:off x="768019" y="4628186"/>
            <a:ext cx="1797050" cy="304800"/>
            <a:chOff x="533400" y="4648200"/>
            <a:chExt cx="1797050" cy="304800"/>
          </a:xfrm>
        </p:grpSpPr>
        <p:sp>
          <p:nvSpPr>
            <p:cNvPr id="136" name="Rectangle 24">
              <a:extLst>
                <a:ext uri="{FF2B5EF4-FFF2-40B4-BE49-F238E27FC236}">
                  <a16:creationId xmlns:a16="http://schemas.microsoft.com/office/drawing/2014/main" id="{1CBAB80A-151E-40C9-B631-9A0ACD601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39</a:t>
              </a:r>
            </a:p>
          </p:txBody>
        </p:sp>
        <p:sp>
          <p:nvSpPr>
            <p:cNvPr id="137" name="Rectangle 25">
              <a:extLst>
                <a:ext uri="{FF2B5EF4-FFF2-40B4-BE49-F238E27FC236}">
                  <a16:creationId xmlns:a16="http://schemas.microsoft.com/office/drawing/2014/main" id="{AFC564D5-C1E1-4795-9917-D8B9532D4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38</a:t>
              </a:r>
            </a:p>
          </p:txBody>
        </p:sp>
        <p:sp>
          <p:nvSpPr>
            <p:cNvPr id="138" name="Rectangle 26">
              <a:extLst>
                <a:ext uri="{FF2B5EF4-FFF2-40B4-BE49-F238E27FC236}">
                  <a16:creationId xmlns:a16="http://schemas.microsoft.com/office/drawing/2014/main" id="{FA61342F-44E9-4C6E-99DE-A8396FDC5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37</a:t>
              </a:r>
            </a:p>
          </p:txBody>
        </p:sp>
        <p:sp>
          <p:nvSpPr>
            <p:cNvPr id="139" name="Rectangle 27">
              <a:extLst>
                <a:ext uri="{FF2B5EF4-FFF2-40B4-BE49-F238E27FC236}">
                  <a16:creationId xmlns:a16="http://schemas.microsoft.com/office/drawing/2014/main" id="{ED1BEB3E-8DF9-4D2C-8129-5423F838F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36</a:t>
              </a:r>
            </a:p>
          </p:txBody>
        </p:sp>
      </p:grpSp>
      <p:grpSp>
        <p:nvGrpSpPr>
          <p:cNvPr id="140" name="Group 62">
            <a:extLst>
              <a:ext uri="{FF2B5EF4-FFF2-40B4-BE49-F238E27FC236}">
                <a16:creationId xmlns:a16="http://schemas.microsoft.com/office/drawing/2014/main" id="{CAE1247C-A5AA-44F9-A90F-40549E26E604}"/>
              </a:ext>
            </a:extLst>
          </p:cNvPr>
          <p:cNvGrpSpPr/>
          <p:nvPr/>
        </p:nvGrpSpPr>
        <p:grpSpPr>
          <a:xfrm>
            <a:off x="768019" y="4316964"/>
            <a:ext cx="1797050" cy="304800"/>
            <a:chOff x="533400" y="4648200"/>
            <a:chExt cx="1797050" cy="304800"/>
          </a:xfrm>
        </p:grpSpPr>
        <p:sp>
          <p:nvSpPr>
            <p:cNvPr id="141" name="Rectangle 24">
              <a:extLst>
                <a:ext uri="{FF2B5EF4-FFF2-40B4-BE49-F238E27FC236}">
                  <a16:creationId xmlns:a16="http://schemas.microsoft.com/office/drawing/2014/main" id="{BE2D7263-CFDD-4FDB-91E0-6B3F4F3DC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33</a:t>
              </a:r>
            </a:p>
          </p:txBody>
        </p:sp>
        <p:sp>
          <p:nvSpPr>
            <p:cNvPr id="142" name="Rectangle 25">
              <a:extLst>
                <a:ext uri="{FF2B5EF4-FFF2-40B4-BE49-F238E27FC236}">
                  <a16:creationId xmlns:a16="http://schemas.microsoft.com/office/drawing/2014/main" id="{C35AED99-2DE8-49FB-BE1E-E73BFA08D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32</a:t>
              </a:r>
            </a:p>
          </p:txBody>
        </p:sp>
        <p:sp>
          <p:nvSpPr>
            <p:cNvPr id="143" name="Rectangle 26">
              <a:extLst>
                <a:ext uri="{FF2B5EF4-FFF2-40B4-BE49-F238E27FC236}">
                  <a16:creationId xmlns:a16="http://schemas.microsoft.com/office/drawing/2014/main" id="{39AC945C-8234-4467-AFA1-6E2F54F1D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31</a:t>
              </a:r>
            </a:p>
          </p:txBody>
        </p:sp>
        <p:sp>
          <p:nvSpPr>
            <p:cNvPr id="144" name="Rectangle 27">
              <a:extLst>
                <a:ext uri="{FF2B5EF4-FFF2-40B4-BE49-F238E27FC236}">
                  <a16:creationId xmlns:a16="http://schemas.microsoft.com/office/drawing/2014/main" id="{E7337C4A-6AD0-473E-B75A-9F2F7B13B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30</a:t>
              </a:r>
            </a:p>
          </p:txBody>
        </p:sp>
      </p:grpSp>
      <p:grpSp>
        <p:nvGrpSpPr>
          <p:cNvPr id="145" name="Group 67">
            <a:extLst>
              <a:ext uri="{FF2B5EF4-FFF2-40B4-BE49-F238E27FC236}">
                <a16:creationId xmlns:a16="http://schemas.microsoft.com/office/drawing/2014/main" id="{402CE10E-6440-4DEE-99BD-D3A7E32F6BB8}"/>
              </a:ext>
            </a:extLst>
          </p:cNvPr>
          <p:cNvGrpSpPr/>
          <p:nvPr/>
        </p:nvGrpSpPr>
        <p:grpSpPr>
          <a:xfrm>
            <a:off x="768019" y="4012164"/>
            <a:ext cx="1797050" cy="304800"/>
            <a:chOff x="2377022" y="2811289"/>
            <a:chExt cx="1797050" cy="304800"/>
          </a:xfrm>
        </p:grpSpPr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E0C08FB0-E2A5-47AD-9758-95E16DE3F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00</a:t>
              </a:r>
            </a:p>
          </p:txBody>
        </p:sp>
        <p:sp>
          <p:nvSpPr>
            <p:cNvPr id="147" name="Rectangle 25">
              <a:extLst>
                <a:ext uri="{FF2B5EF4-FFF2-40B4-BE49-F238E27FC236}">
                  <a16:creationId xmlns:a16="http://schemas.microsoft.com/office/drawing/2014/main" id="{887D0896-828C-4246-8EA5-ECC6E3E41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148" name="Rectangle 26">
              <a:extLst>
                <a:ext uri="{FF2B5EF4-FFF2-40B4-BE49-F238E27FC236}">
                  <a16:creationId xmlns:a16="http://schemas.microsoft.com/office/drawing/2014/main" id="{2F2E50D3-EBBA-49BB-BE75-F9EF61013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>
                  <a:latin typeface="Consolas" panose="020B0609020204030204" pitchFamily="49" charset="0"/>
                </a:rPr>
                <a:t>06</a:t>
              </a:r>
            </a:p>
          </p:txBody>
        </p:sp>
        <p:sp>
          <p:nvSpPr>
            <p:cNvPr id="149" name="Rectangle 27">
              <a:extLst>
                <a:ext uri="{FF2B5EF4-FFF2-40B4-BE49-F238E27FC236}">
                  <a16:creationId xmlns:a16="http://schemas.microsoft.com/office/drawing/2014/main" id="{C68E0898-D0C4-4CB9-8E0C-7876426F7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00</a:t>
              </a:r>
            </a:p>
          </p:txBody>
        </p:sp>
      </p:grpSp>
      <p:sp>
        <p:nvSpPr>
          <p:cNvPr id="150" name="Rectangle 30">
            <a:extLst>
              <a:ext uri="{FF2B5EF4-FFF2-40B4-BE49-F238E27FC236}">
                <a16:creationId xmlns:a16="http://schemas.microsoft.com/office/drawing/2014/main" id="{1A052929-652A-4626-B72E-59D16D599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238" y="5873074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rsp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95B7B06C-8099-48FC-B61D-8CC1DF941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365" y="4345542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unix</a:t>
            </a: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&gt;</a:t>
            </a:r>
            <a:r>
              <a:rPr lang="en-US" sz="1600" i="1" dirty="0">
                <a:latin typeface="Consolas" panose="020B0609020204030204" pitchFamily="49" charset="0"/>
                <a:ea typeface="MS Mincho" pitchFamily="49" charset="-128"/>
              </a:rPr>
              <a:t>./</a:t>
            </a:r>
            <a:r>
              <a:rPr lang="en-US" sz="1600" i="1" dirty="0" err="1">
                <a:latin typeface="Consolas" panose="020B0609020204030204" pitchFamily="49" charset="0"/>
                <a:ea typeface="MS Mincho" pitchFamily="49" charset="-128"/>
              </a:rPr>
              <a:t>bufdemo-nsp</a:t>
            </a:r>
            <a:endParaRPr lang="en-US" sz="1600" i="1" dirty="0">
              <a:latin typeface="Consolas" panose="020B0609020204030204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Type a string:</a:t>
            </a:r>
            <a:r>
              <a:rPr lang="en-US" sz="1600" i="1" dirty="0">
                <a:latin typeface="Consolas" panose="020B0609020204030204" pitchFamily="49" charset="0"/>
                <a:ea typeface="MS Mincho" pitchFamily="49" charset="-128"/>
              </a:rPr>
              <a:t>012345678901234567890123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012345678901234567890123</a:t>
            </a:r>
          </a:p>
        </p:txBody>
      </p:sp>
      <p:sp>
        <p:nvSpPr>
          <p:cNvPr id="59" name="TextBox 3">
            <a:extLst>
              <a:ext uri="{FF2B5EF4-FFF2-40B4-BE49-F238E27FC236}">
                <a16:creationId xmlns:a16="http://schemas.microsoft.com/office/drawing/2014/main" id="{09B64483-6A5C-4F1C-8299-C4224B9528C5}"/>
              </a:ext>
            </a:extLst>
          </p:cNvPr>
          <p:cNvSpPr txBox="1"/>
          <p:nvPr/>
        </p:nvSpPr>
        <p:spPr>
          <a:xfrm>
            <a:off x="6780366" y="5257709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alibri" pitchFamily="34" charset="0"/>
              </a:rPr>
              <a:t>缓冲区溢出，且破坏了函数返回地址，但是程序好像还可以工作</a:t>
            </a:r>
            <a:endParaRPr lang="en-US" altLang="zh-CN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Overflowed buffer, corrupted return pointer, but program seems to work!</a:t>
            </a:r>
          </a:p>
        </p:txBody>
      </p:sp>
    </p:spTree>
    <p:extLst>
      <p:ext uri="{BB962C8B-B14F-4D97-AF65-F5344CB8AC3E}">
        <p14:creationId xmlns:p14="http://schemas.microsoft.com/office/powerpoint/2010/main" val="2319345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246C24-5D57-4AA0-8247-D507CEE9C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缓冲区溢出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D6E515-9B4C-4C24-AF15-76CF0752DF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Buffer Overflow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D9ADBD0-C388-4EC8-9CE7-4E4DC5CC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1263548"/>
            <a:ext cx="10318139" cy="510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缓冲区相关代码的栈结构 （情况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Stack Structure of Buffer Overflow Code </a:t>
            </a:r>
            <a:r>
              <a:rPr lang="zh-CN" altLang="en-US" dirty="0"/>
              <a:t>（</a:t>
            </a:r>
            <a:r>
              <a:rPr lang="en-US" altLang="zh-CN" dirty="0"/>
              <a:t>Case 3</a:t>
            </a:r>
            <a:r>
              <a:rPr lang="zh-CN" altLang="en-US" dirty="0"/>
              <a:t>）</a:t>
            </a:r>
          </a:p>
        </p:txBody>
      </p:sp>
      <p:sp>
        <p:nvSpPr>
          <p:cNvPr id="64" name="TextBox 15">
            <a:extLst>
              <a:ext uri="{FF2B5EF4-FFF2-40B4-BE49-F238E27FC236}">
                <a16:creationId xmlns:a16="http://schemas.microsoft.com/office/drawing/2014/main" id="{CA22CEE9-59CA-4468-9871-F64245290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343" y="1871914"/>
            <a:ext cx="178645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i="1" dirty="0">
                <a:solidFill>
                  <a:srgbClr val="C00000"/>
                </a:solidFill>
                <a:latin typeface="Calibri" pitchFamily="34" charset="0"/>
              </a:rPr>
              <a:t>gets</a:t>
            </a:r>
            <a:r>
              <a:rPr lang="zh-CN" altLang="en-US" i="1" dirty="0">
                <a:solidFill>
                  <a:srgbClr val="C00000"/>
                </a:solidFill>
                <a:latin typeface="Calibri" pitchFamily="34" charset="0"/>
              </a:rPr>
              <a:t>函 数调用后</a:t>
            </a:r>
            <a:endParaRPr lang="en-US" i="1" dirty="0">
              <a:solidFill>
                <a:srgbClr val="C00000"/>
              </a:solidFill>
              <a:latin typeface="Calibri" pitchFamily="34" charset="0"/>
            </a:endParaRPr>
          </a:p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105" name="Rectangle 22">
            <a:extLst>
              <a:ext uri="{FF2B5EF4-FFF2-40B4-BE49-F238E27FC236}">
                <a16:creationId xmlns:a16="http://schemas.microsoft.com/office/drawing/2014/main" id="{E5A81D86-2DB3-4A9B-A651-333FC91F5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9" y="3728361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nsolas" panose="020B0609020204030204" pitchFamily="49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onsolas" panose="020B0609020204030204" pitchFamily="49" charset="0"/>
              </a:rPr>
              <a:t>(8 bytes)</a:t>
            </a:r>
          </a:p>
        </p:txBody>
      </p:sp>
      <p:sp>
        <p:nvSpPr>
          <p:cNvPr id="106" name="Line 29">
            <a:extLst>
              <a:ext uri="{FF2B5EF4-FFF2-40B4-BE49-F238E27FC236}">
                <a16:creationId xmlns:a16="http://schemas.microsoft.com/office/drawing/2014/main" id="{7BD4130B-1865-478A-9006-C6105A4192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8158" y="6048662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7" name="Rectangle 31">
            <a:extLst>
              <a:ext uri="{FF2B5EF4-FFF2-40B4-BE49-F238E27FC236}">
                <a16:creationId xmlns:a16="http://schemas.microsoft.com/office/drawing/2014/main" id="{255293BA-CEC5-49B7-8ADA-5C025EE5D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9" y="2585361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call_echo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108" name="Group 1">
            <a:extLst>
              <a:ext uri="{FF2B5EF4-FFF2-40B4-BE49-F238E27FC236}">
                <a16:creationId xmlns:a16="http://schemas.microsoft.com/office/drawing/2014/main" id="{117AE4AE-64CD-4FE1-A129-D96943ABCCB2}"/>
              </a:ext>
            </a:extLst>
          </p:cNvPr>
          <p:cNvGrpSpPr/>
          <p:nvPr/>
        </p:nvGrpSpPr>
        <p:grpSpPr>
          <a:xfrm>
            <a:off x="768019" y="5873074"/>
            <a:ext cx="1797050" cy="304800"/>
            <a:chOff x="533400" y="4648200"/>
            <a:chExt cx="1797050" cy="304800"/>
          </a:xfrm>
        </p:grpSpPr>
        <p:sp>
          <p:nvSpPr>
            <p:cNvPr id="109" name="Rectangle 24">
              <a:extLst>
                <a:ext uri="{FF2B5EF4-FFF2-40B4-BE49-F238E27FC236}">
                  <a16:creationId xmlns:a16="http://schemas.microsoft.com/office/drawing/2014/main" id="{9F816598-92DA-48C4-970D-F9AD1BFC9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33</a:t>
              </a:r>
            </a:p>
          </p:txBody>
        </p:sp>
        <p:sp>
          <p:nvSpPr>
            <p:cNvPr id="110" name="Rectangle 25">
              <a:extLst>
                <a:ext uri="{FF2B5EF4-FFF2-40B4-BE49-F238E27FC236}">
                  <a16:creationId xmlns:a16="http://schemas.microsoft.com/office/drawing/2014/main" id="{9B90E64E-EC5C-4751-8D0D-9DFFB233E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32</a:t>
              </a:r>
            </a:p>
          </p:txBody>
        </p:sp>
        <p:sp>
          <p:nvSpPr>
            <p:cNvPr id="111" name="Rectangle 26">
              <a:extLst>
                <a:ext uri="{FF2B5EF4-FFF2-40B4-BE49-F238E27FC236}">
                  <a16:creationId xmlns:a16="http://schemas.microsoft.com/office/drawing/2014/main" id="{72F403FC-2F3B-4D37-B232-3604C7820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31</a:t>
              </a:r>
            </a:p>
          </p:txBody>
        </p:sp>
        <p:sp>
          <p:nvSpPr>
            <p:cNvPr id="112" name="Rectangle 27">
              <a:extLst>
                <a:ext uri="{FF2B5EF4-FFF2-40B4-BE49-F238E27FC236}">
                  <a16:creationId xmlns:a16="http://schemas.microsoft.com/office/drawing/2014/main" id="{A314B817-AF2A-480D-B64F-61175E2C0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30</a:t>
              </a:r>
            </a:p>
          </p:txBody>
        </p:sp>
      </p:grpSp>
      <p:sp>
        <p:nvSpPr>
          <p:cNvPr id="113" name="Rectangle 28">
            <a:extLst>
              <a:ext uri="{FF2B5EF4-FFF2-40B4-BE49-F238E27FC236}">
                <a16:creationId xmlns:a16="http://schemas.microsoft.com/office/drawing/2014/main" id="{DD22FE6F-458B-4FB6-9C74-2EC828A67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070" y="5873074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buf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4" name="Rectangle 23">
            <a:extLst>
              <a:ext uri="{FF2B5EF4-FFF2-40B4-BE49-F238E27FC236}">
                <a16:creationId xmlns:a16="http://schemas.microsoft.com/office/drawing/2014/main" id="{6CB11016-EC06-4A85-B647-B3DAFE9AC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9" y="4337962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nsolas" panose="020B0609020204030204" pitchFamily="49" charset="0"/>
              </a:rPr>
              <a:t>20 bytes unused</a:t>
            </a:r>
          </a:p>
        </p:txBody>
      </p:sp>
      <p:grpSp>
        <p:nvGrpSpPr>
          <p:cNvPr id="115" name="Group 31">
            <a:extLst>
              <a:ext uri="{FF2B5EF4-FFF2-40B4-BE49-F238E27FC236}">
                <a16:creationId xmlns:a16="http://schemas.microsoft.com/office/drawing/2014/main" id="{6CD153C2-F943-4CDA-8747-A032F345FD7B}"/>
              </a:ext>
            </a:extLst>
          </p:cNvPr>
          <p:cNvGrpSpPr/>
          <p:nvPr/>
        </p:nvGrpSpPr>
        <p:grpSpPr>
          <a:xfrm>
            <a:off x="772827" y="3706370"/>
            <a:ext cx="1797050" cy="304800"/>
            <a:chOff x="2377022" y="2811289"/>
            <a:chExt cx="1797050" cy="304800"/>
          </a:xfrm>
        </p:grpSpPr>
        <p:sp>
          <p:nvSpPr>
            <p:cNvPr id="116" name="Rectangle 24">
              <a:extLst>
                <a:ext uri="{FF2B5EF4-FFF2-40B4-BE49-F238E27FC236}">
                  <a16:creationId xmlns:a16="http://schemas.microsoft.com/office/drawing/2014/main" id="{38B485AE-FA00-4379-B073-4E9ABDE3F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00</a:t>
              </a:r>
            </a:p>
          </p:txBody>
        </p:sp>
        <p:sp>
          <p:nvSpPr>
            <p:cNvPr id="117" name="Rectangle 25">
              <a:extLst>
                <a:ext uri="{FF2B5EF4-FFF2-40B4-BE49-F238E27FC236}">
                  <a16:creationId xmlns:a16="http://schemas.microsoft.com/office/drawing/2014/main" id="{A4AEBBF1-564C-48BF-83BE-A1579FDD2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00</a:t>
              </a:r>
            </a:p>
          </p:txBody>
        </p:sp>
        <p:sp>
          <p:nvSpPr>
            <p:cNvPr id="118" name="Rectangle 26">
              <a:extLst>
                <a:ext uri="{FF2B5EF4-FFF2-40B4-BE49-F238E27FC236}">
                  <a16:creationId xmlns:a16="http://schemas.microsoft.com/office/drawing/2014/main" id="{256B5992-CAA6-41A4-99A4-3C8AB4220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00</a:t>
              </a:r>
            </a:p>
          </p:txBody>
        </p:sp>
        <p:sp>
          <p:nvSpPr>
            <p:cNvPr id="119" name="Rectangle 27">
              <a:extLst>
                <a:ext uri="{FF2B5EF4-FFF2-40B4-BE49-F238E27FC236}">
                  <a16:creationId xmlns:a16="http://schemas.microsoft.com/office/drawing/2014/main" id="{1CCA4ED1-7F6F-45D4-93DA-6F23C06EA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00</a:t>
              </a:r>
            </a:p>
          </p:txBody>
        </p:sp>
      </p:grpSp>
      <p:grpSp>
        <p:nvGrpSpPr>
          <p:cNvPr id="120" name="Group 42">
            <a:extLst>
              <a:ext uri="{FF2B5EF4-FFF2-40B4-BE49-F238E27FC236}">
                <a16:creationId xmlns:a16="http://schemas.microsoft.com/office/drawing/2014/main" id="{6ABC9116-EE9C-40EB-B9A2-B897243DE9CE}"/>
              </a:ext>
            </a:extLst>
          </p:cNvPr>
          <p:cNvGrpSpPr/>
          <p:nvPr/>
        </p:nvGrpSpPr>
        <p:grpSpPr>
          <a:xfrm>
            <a:off x="768019" y="5561852"/>
            <a:ext cx="1797050" cy="304800"/>
            <a:chOff x="533400" y="4648200"/>
            <a:chExt cx="1797050" cy="304800"/>
          </a:xfrm>
        </p:grpSpPr>
        <p:sp>
          <p:nvSpPr>
            <p:cNvPr id="121" name="Rectangle 24">
              <a:extLst>
                <a:ext uri="{FF2B5EF4-FFF2-40B4-BE49-F238E27FC236}">
                  <a16:creationId xmlns:a16="http://schemas.microsoft.com/office/drawing/2014/main" id="{FE2D7B76-7FF4-452D-BA12-31E3BAD73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37</a:t>
              </a:r>
            </a:p>
          </p:txBody>
        </p:sp>
        <p:sp>
          <p:nvSpPr>
            <p:cNvPr id="122" name="Rectangle 25">
              <a:extLst>
                <a:ext uri="{FF2B5EF4-FFF2-40B4-BE49-F238E27FC236}">
                  <a16:creationId xmlns:a16="http://schemas.microsoft.com/office/drawing/2014/main" id="{58C41CB1-8BFB-4915-8A4C-908E848BF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36</a:t>
              </a:r>
            </a:p>
          </p:txBody>
        </p:sp>
        <p:sp>
          <p:nvSpPr>
            <p:cNvPr id="123" name="Rectangle 26">
              <a:extLst>
                <a:ext uri="{FF2B5EF4-FFF2-40B4-BE49-F238E27FC236}">
                  <a16:creationId xmlns:a16="http://schemas.microsoft.com/office/drawing/2014/main" id="{B77DCFA4-EC37-4408-8E4B-A6AA120FF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35</a:t>
              </a:r>
            </a:p>
          </p:txBody>
        </p:sp>
        <p:sp>
          <p:nvSpPr>
            <p:cNvPr id="124" name="Rectangle 27">
              <a:extLst>
                <a:ext uri="{FF2B5EF4-FFF2-40B4-BE49-F238E27FC236}">
                  <a16:creationId xmlns:a16="http://schemas.microsoft.com/office/drawing/2014/main" id="{67C0F9E3-18AF-43AA-8E3B-8341C313A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34</a:t>
              </a:r>
            </a:p>
          </p:txBody>
        </p:sp>
      </p:grpSp>
      <p:grpSp>
        <p:nvGrpSpPr>
          <p:cNvPr id="125" name="Group 47">
            <a:extLst>
              <a:ext uri="{FF2B5EF4-FFF2-40B4-BE49-F238E27FC236}">
                <a16:creationId xmlns:a16="http://schemas.microsoft.com/office/drawing/2014/main" id="{50D482BE-70FE-46B8-A61F-09F05D4F7F2B}"/>
              </a:ext>
            </a:extLst>
          </p:cNvPr>
          <p:cNvGrpSpPr/>
          <p:nvPr/>
        </p:nvGrpSpPr>
        <p:grpSpPr>
          <a:xfrm>
            <a:off x="768019" y="5250630"/>
            <a:ext cx="1797050" cy="304800"/>
            <a:chOff x="533400" y="4648200"/>
            <a:chExt cx="1797050" cy="304800"/>
          </a:xfrm>
        </p:grpSpPr>
        <p:sp>
          <p:nvSpPr>
            <p:cNvPr id="126" name="Rectangle 24">
              <a:extLst>
                <a:ext uri="{FF2B5EF4-FFF2-40B4-BE49-F238E27FC236}">
                  <a16:creationId xmlns:a16="http://schemas.microsoft.com/office/drawing/2014/main" id="{2C9059A8-E2E0-400D-9B6D-1F84D04A6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31</a:t>
              </a:r>
            </a:p>
          </p:txBody>
        </p:sp>
        <p:sp>
          <p:nvSpPr>
            <p:cNvPr id="127" name="Rectangle 25">
              <a:extLst>
                <a:ext uri="{FF2B5EF4-FFF2-40B4-BE49-F238E27FC236}">
                  <a16:creationId xmlns:a16="http://schemas.microsoft.com/office/drawing/2014/main" id="{0946B1AC-2EE5-4A18-91D2-35AA4A192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30</a:t>
              </a:r>
            </a:p>
          </p:txBody>
        </p:sp>
        <p:sp>
          <p:nvSpPr>
            <p:cNvPr id="128" name="Rectangle 26">
              <a:extLst>
                <a:ext uri="{FF2B5EF4-FFF2-40B4-BE49-F238E27FC236}">
                  <a16:creationId xmlns:a16="http://schemas.microsoft.com/office/drawing/2014/main" id="{8FDB481E-F538-4A26-9A21-441DAF7D1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39</a:t>
              </a:r>
            </a:p>
          </p:txBody>
        </p:sp>
        <p:sp>
          <p:nvSpPr>
            <p:cNvPr id="129" name="Rectangle 27">
              <a:extLst>
                <a:ext uri="{FF2B5EF4-FFF2-40B4-BE49-F238E27FC236}">
                  <a16:creationId xmlns:a16="http://schemas.microsoft.com/office/drawing/2014/main" id="{E913AD7A-FF9C-45B9-B787-15BD2CFD2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38</a:t>
              </a:r>
            </a:p>
          </p:txBody>
        </p:sp>
      </p:grpSp>
      <p:grpSp>
        <p:nvGrpSpPr>
          <p:cNvPr id="130" name="Group 52">
            <a:extLst>
              <a:ext uri="{FF2B5EF4-FFF2-40B4-BE49-F238E27FC236}">
                <a16:creationId xmlns:a16="http://schemas.microsoft.com/office/drawing/2014/main" id="{69AB6344-EBC7-4AF7-B9E9-92CEDA58F571}"/>
              </a:ext>
            </a:extLst>
          </p:cNvPr>
          <p:cNvGrpSpPr/>
          <p:nvPr/>
        </p:nvGrpSpPr>
        <p:grpSpPr>
          <a:xfrm>
            <a:off x="768019" y="4939408"/>
            <a:ext cx="1797050" cy="304800"/>
            <a:chOff x="533400" y="4648200"/>
            <a:chExt cx="1797050" cy="304800"/>
          </a:xfrm>
        </p:grpSpPr>
        <p:sp>
          <p:nvSpPr>
            <p:cNvPr id="131" name="Rectangle 24">
              <a:extLst>
                <a:ext uri="{FF2B5EF4-FFF2-40B4-BE49-F238E27FC236}">
                  <a16:creationId xmlns:a16="http://schemas.microsoft.com/office/drawing/2014/main" id="{1F064FD2-9777-4B1D-AB2E-DB8693A1A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35</a:t>
              </a:r>
            </a:p>
          </p:txBody>
        </p:sp>
        <p:sp>
          <p:nvSpPr>
            <p:cNvPr id="132" name="Rectangle 25">
              <a:extLst>
                <a:ext uri="{FF2B5EF4-FFF2-40B4-BE49-F238E27FC236}">
                  <a16:creationId xmlns:a16="http://schemas.microsoft.com/office/drawing/2014/main" id="{E9090204-78B6-415E-A63B-877BD31D4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34</a:t>
              </a:r>
            </a:p>
          </p:txBody>
        </p:sp>
        <p:sp>
          <p:nvSpPr>
            <p:cNvPr id="133" name="Rectangle 26">
              <a:extLst>
                <a:ext uri="{FF2B5EF4-FFF2-40B4-BE49-F238E27FC236}">
                  <a16:creationId xmlns:a16="http://schemas.microsoft.com/office/drawing/2014/main" id="{8C1B9D53-AADA-4764-815C-0E18D4CF9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33</a:t>
              </a:r>
            </a:p>
          </p:txBody>
        </p:sp>
        <p:sp>
          <p:nvSpPr>
            <p:cNvPr id="134" name="Rectangle 27">
              <a:extLst>
                <a:ext uri="{FF2B5EF4-FFF2-40B4-BE49-F238E27FC236}">
                  <a16:creationId xmlns:a16="http://schemas.microsoft.com/office/drawing/2014/main" id="{C633A278-32A2-4078-AE94-CB5D651EA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32</a:t>
              </a:r>
            </a:p>
          </p:txBody>
        </p:sp>
      </p:grpSp>
      <p:grpSp>
        <p:nvGrpSpPr>
          <p:cNvPr id="135" name="Group 57">
            <a:extLst>
              <a:ext uri="{FF2B5EF4-FFF2-40B4-BE49-F238E27FC236}">
                <a16:creationId xmlns:a16="http://schemas.microsoft.com/office/drawing/2014/main" id="{1E98E8E8-336F-4AC9-A32E-52D2AFE74794}"/>
              </a:ext>
            </a:extLst>
          </p:cNvPr>
          <p:cNvGrpSpPr/>
          <p:nvPr/>
        </p:nvGrpSpPr>
        <p:grpSpPr>
          <a:xfrm>
            <a:off x="768019" y="4628186"/>
            <a:ext cx="1797050" cy="304800"/>
            <a:chOff x="533400" y="4648200"/>
            <a:chExt cx="1797050" cy="304800"/>
          </a:xfrm>
        </p:grpSpPr>
        <p:sp>
          <p:nvSpPr>
            <p:cNvPr id="136" name="Rectangle 24">
              <a:extLst>
                <a:ext uri="{FF2B5EF4-FFF2-40B4-BE49-F238E27FC236}">
                  <a16:creationId xmlns:a16="http://schemas.microsoft.com/office/drawing/2014/main" id="{1CBAB80A-151E-40C9-B631-9A0ACD601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39</a:t>
              </a:r>
            </a:p>
          </p:txBody>
        </p:sp>
        <p:sp>
          <p:nvSpPr>
            <p:cNvPr id="137" name="Rectangle 25">
              <a:extLst>
                <a:ext uri="{FF2B5EF4-FFF2-40B4-BE49-F238E27FC236}">
                  <a16:creationId xmlns:a16="http://schemas.microsoft.com/office/drawing/2014/main" id="{AFC564D5-C1E1-4795-9917-D8B9532D4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38</a:t>
              </a:r>
            </a:p>
          </p:txBody>
        </p:sp>
        <p:sp>
          <p:nvSpPr>
            <p:cNvPr id="138" name="Rectangle 26">
              <a:extLst>
                <a:ext uri="{FF2B5EF4-FFF2-40B4-BE49-F238E27FC236}">
                  <a16:creationId xmlns:a16="http://schemas.microsoft.com/office/drawing/2014/main" id="{FA61342F-44E9-4C6E-99DE-A8396FDC5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37</a:t>
              </a:r>
            </a:p>
          </p:txBody>
        </p:sp>
        <p:sp>
          <p:nvSpPr>
            <p:cNvPr id="139" name="Rectangle 27">
              <a:extLst>
                <a:ext uri="{FF2B5EF4-FFF2-40B4-BE49-F238E27FC236}">
                  <a16:creationId xmlns:a16="http://schemas.microsoft.com/office/drawing/2014/main" id="{ED1BEB3E-8DF9-4D2C-8129-5423F838F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36</a:t>
              </a:r>
            </a:p>
          </p:txBody>
        </p:sp>
      </p:grpSp>
      <p:grpSp>
        <p:nvGrpSpPr>
          <p:cNvPr id="140" name="Group 62">
            <a:extLst>
              <a:ext uri="{FF2B5EF4-FFF2-40B4-BE49-F238E27FC236}">
                <a16:creationId xmlns:a16="http://schemas.microsoft.com/office/drawing/2014/main" id="{CAE1247C-A5AA-44F9-A90F-40549E26E604}"/>
              </a:ext>
            </a:extLst>
          </p:cNvPr>
          <p:cNvGrpSpPr/>
          <p:nvPr/>
        </p:nvGrpSpPr>
        <p:grpSpPr>
          <a:xfrm>
            <a:off x="768019" y="4316964"/>
            <a:ext cx="1797050" cy="304800"/>
            <a:chOff x="533400" y="4648200"/>
            <a:chExt cx="1797050" cy="304800"/>
          </a:xfrm>
        </p:grpSpPr>
        <p:sp>
          <p:nvSpPr>
            <p:cNvPr id="141" name="Rectangle 24">
              <a:extLst>
                <a:ext uri="{FF2B5EF4-FFF2-40B4-BE49-F238E27FC236}">
                  <a16:creationId xmlns:a16="http://schemas.microsoft.com/office/drawing/2014/main" id="{BE2D7263-CFDD-4FDB-91E0-6B3F4F3DC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33</a:t>
              </a:r>
            </a:p>
          </p:txBody>
        </p:sp>
        <p:sp>
          <p:nvSpPr>
            <p:cNvPr id="142" name="Rectangle 25">
              <a:extLst>
                <a:ext uri="{FF2B5EF4-FFF2-40B4-BE49-F238E27FC236}">
                  <a16:creationId xmlns:a16="http://schemas.microsoft.com/office/drawing/2014/main" id="{C35AED99-2DE8-49FB-BE1E-E73BFA08D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32</a:t>
              </a:r>
            </a:p>
          </p:txBody>
        </p:sp>
        <p:sp>
          <p:nvSpPr>
            <p:cNvPr id="143" name="Rectangle 26">
              <a:extLst>
                <a:ext uri="{FF2B5EF4-FFF2-40B4-BE49-F238E27FC236}">
                  <a16:creationId xmlns:a16="http://schemas.microsoft.com/office/drawing/2014/main" id="{39AC945C-8234-4467-AFA1-6E2F54F1D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31</a:t>
              </a:r>
            </a:p>
          </p:txBody>
        </p:sp>
        <p:sp>
          <p:nvSpPr>
            <p:cNvPr id="144" name="Rectangle 27">
              <a:extLst>
                <a:ext uri="{FF2B5EF4-FFF2-40B4-BE49-F238E27FC236}">
                  <a16:creationId xmlns:a16="http://schemas.microsoft.com/office/drawing/2014/main" id="{E7337C4A-6AD0-473E-B75A-9F2F7B13B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30</a:t>
              </a:r>
            </a:p>
          </p:txBody>
        </p:sp>
      </p:grpSp>
      <p:grpSp>
        <p:nvGrpSpPr>
          <p:cNvPr id="145" name="Group 67">
            <a:extLst>
              <a:ext uri="{FF2B5EF4-FFF2-40B4-BE49-F238E27FC236}">
                <a16:creationId xmlns:a16="http://schemas.microsoft.com/office/drawing/2014/main" id="{402CE10E-6440-4DEE-99BD-D3A7E32F6BB8}"/>
              </a:ext>
            </a:extLst>
          </p:cNvPr>
          <p:cNvGrpSpPr/>
          <p:nvPr/>
        </p:nvGrpSpPr>
        <p:grpSpPr>
          <a:xfrm>
            <a:off x="768019" y="4012164"/>
            <a:ext cx="1797050" cy="304800"/>
            <a:chOff x="2377022" y="2811289"/>
            <a:chExt cx="1797050" cy="304800"/>
          </a:xfrm>
        </p:grpSpPr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E0C08FB0-E2A5-47AD-9758-95E16DE3F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00</a:t>
              </a:r>
            </a:p>
          </p:txBody>
        </p:sp>
        <p:sp>
          <p:nvSpPr>
            <p:cNvPr id="147" name="Rectangle 25">
              <a:extLst>
                <a:ext uri="{FF2B5EF4-FFF2-40B4-BE49-F238E27FC236}">
                  <a16:creationId xmlns:a16="http://schemas.microsoft.com/office/drawing/2014/main" id="{887D0896-828C-4246-8EA5-ECC6E3E41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148" name="Rectangle 26">
              <a:extLst>
                <a:ext uri="{FF2B5EF4-FFF2-40B4-BE49-F238E27FC236}">
                  <a16:creationId xmlns:a16="http://schemas.microsoft.com/office/drawing/2014/main" id="{2F2E50D3-EBBA-49BB-BE75-F9EF61013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>
                  <a:latin typeface="Consolas" panose="020B0609020204030204" pitchFamily="49" charset="0"/>
                </a:rPr>
                <a:t>06</a:t>
              </a:r>
            </a:p>
          </p:txBody>
        </p:sp>
        <p:sp>
          <p:nvSpPr>
            <p:cNvPr id="149" name="Rectangle 27">
              <a:extLst>
                <a:ext uri="{FF2B5EF4-FFF2-40B4-BE49-F238E27FC236}">
                  <a16:creationId xmlns:a16="http://schemas.microsoft.com/office/drawing/2014/main" id="{C68E0898-D0C4-4CB9-8E0C-7876426F7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00</a:t>
              </a:r>
            </a:p>
          </p:txBody>
        </p:sp>
      </p:grpSp>
      <p:sp>
        <p:nvSpPr>
          <p:cNvPr id="150" name="Rectangle 30">
            <a:extLst>
              <a:ext uri="{FF2B5EF4-FFF2-40B4-BE49-F238E27FC236}">
                <a16:creationId xmlns:a16="http://schemas.microsoft.com/office/drawing/2014/main" id="{1A052929-652A-4626-B72E-59D16D599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238" y="5873074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rsp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0" name="Rectangle 5">
            <a:extLst>
              <a:ext uri="{FF2B5EF4-FFF2-40B4-BE49-F238E27FC236}">
                <a16:creationId xmlns:a16="http://schemas.microsoft.com/office/drawing/2014/main" id="{5FE274B5-099D-4EAC-81D0-9F8E54828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885" y="2543273"/>
            <a:ext cx="4162425" cy="2859757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altLang="zh-CN" dirty="0" err="1">
                <a:latin typeface="Consolas" panose="020B0609020204030204" pitchFamily="49" charset="0"/>
                <a:ea typeface="MS Mincho" pitchFamily="49" charset="-128"/>
              </a:rPr>
              <a:t>register_tm_clones</a:t>
            </a:r>
            <a:r>
              <a:rPr lang="en-US" altLang="zh-CN" dirty="0">
                <a:latin typeface="Consolas" panose="020B0609020204030204" pitchFamily="49" charset="0"/>
                <a:ea typeface="MS Mincho" pitchFamily="49" charset="-128"/>
              </a:rPr>
              <a:t>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 </a:t>
            </a:r>
            <a:r>
              <a:rPr lang="sk-SK" dirty="0">
                <a:latin typeface="Consolas" panose="020B0609020204030204" pitchFamily="49" charset="0"/>
                <a:ea typeface="MS Mincho" pitchFamily="49" charset="-128"/>
              </a:rPr>
              <a:t>400600:	mov    %rsp,%rbp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Consolas" panose="020B0609020204030204" pitchFamily="49" charset="0"/>
                <a:ea typeface="MS Mincho" pitchFamily="49" charset="-128"/>
              </a:rPr>
              <a:t>  400603:	mov    %rax,%rdx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Consolas" panose="020B0609020204030204" pitchFamily="49" charset="0"/>
                <a:ea typeface="MS Mincho" pitchFamily="49" charset="-128"/>
              </a:rPr>
              <a:t>  400606:	shr    $0x3f,%rdx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Consolas" panose="020B0609020204030204" pitchFamily="49" charset="0"/>
                <a:ea typeface="MS Mincho" pitchFamily="49" charset="-128"/>
              </a:rPr>
              <a:t>  40060a:	add    %rdx,%rax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Consolas" panose="020B0609020204030204" pitchFamily="49" charset="0"/>
                <a:ea typeface="MS Mincho" pitchFamily="49" charset="-128"/>
              </a:rPr>
              <a:t>  40060d:	sar    %rax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Consolas" panose="020B0609020204030204" pitchFamily="49" charset="0"/>
                <a:ea typeface="MS Mincho" pitchFamily="49" charset="-128"/>
              </a:rPr>
              <a:t>  400610:	jne    400614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Consolas" panose="020B0609020204030204" pitchFamily="49" charset="0"/>
                <a:ea typeface="MS Mincho" pitchFamily="49" charset="-128"/>
              </a:rPr>
              <a:t>  400612:	pop    %rbp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Consolas" panose="020B0609020204030204" pitchFamily="49" charset="0"/>
                <a:ea typeface="MS Mincho" pitchFamily="49" charset="-128"/>
              </a:rPr>
              <a:t>  400613:	retq </a:t>
            </a:r>
            <a:endParaRPr lang="en-US" dirty="0">
              <a:latin typeface="Consolas" panose="020B0609020204030204" pitchFamily="49" charset="0"/>
              <a:ea typeface="MS Mincho" pitchFamily="49" charset="-128"/>
            </a:endParaRPr>
          </a:p>
        </p:txBody>
      </p:sp>
      <p:sp>
        <p:nvSpPr>
          <p:cNvPr id="62" name="TextBox 3">
            <a:extLst>
              <a:ext uri="{FF2B5EF4-FFF2-40B4-BE49-F238E27FC236}">
                <a16:creationId xmlns:a16="http://schemas.microsoft.com/office/drawing/2014/main" id="{25C32024-6D0F-4263-A95B-7563C69A30AB}"/>
              </a:ext>
            </a:extLst>
          </p:cNvPr>
          <p:cNvSpPr txBox="1"/>
          <p:nvPr/>
        </p:nvSpPr>
        <p:spPr>
          <a:xfrm>
            <a:off x="7804340" y="2736135"/>
            <a:ext cx="4162425" cy="2284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dirty="0">
                <a:latin typeface="Calibri" pitchFamily="34" charset="0"/>
              </a:rPr>
              <a:t>返回到一段无关的代码区域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14000"/>
              </a:lnSpc>
            </a:pPr>
            <a:r>
              <a:rPr lang="en-US" dirty="0">
                <a:latin typeface="Calibri" pitchFamily="34" charset="0"/>
              </a:rPr>
              <a:t>“Returns” to unrelated code</a:t>
            </a:r>
          </a:p>
          <a:p>
            <a:pPr>
              <a:lnSpc>
                <a:spcPct val="114000"/>
              </a:lnSpc>
            </a:pPr>
            <a:r>
              <a:rPr lang="zh-CN" altLang="en-US" dirty="0">
                <a:latin typeface="Calibri" pitchFamily="34" charset="0"/>
              </a:rPr>
              <a:t>发生了很多事，但是没有改变关键状态</a:t>
            </a:r>
            <a:endParaRPr lang="en-US" altLang="zh-CN" dirty="0">
              <a:latin typeface="Calibri" pitchFamily="34" charset="0"/>
            </a:endParaRPr>
          </a:p>
          <a:p>
            <a:pPr>
              <a:lnSpc>
                <a:spcPct val="114000"/>
              </a:lnSpc>
            </a:pPr>
            <a:r>
              <a:rPr lang="en-US" dirty="0">
                <a:latin typeface="Calibri" pitchFamily="34" charset="0"/>
              </a:rPr>
              <a:t>Lots of things happen, without modifying critical state</a:t>
            </a:r>
          </a:p>
          <a:p>
            <a:pPr>
              <a:lnSpc>
                <a:spcPct val="114000"/>
              </a:lnSpc>
            </a:pPr>
            <a:r>
              <a:rPr lang="zh-CN" altLang="en-US" dirty="0">
                <a:latin typeface="Calibri" pitchFamily="34" charset="0"/>
              </a:rPr>
              <a:t>最后执行</a:t>
            </a:r>
            <a:r>
              <a:rPr lang="en-US" altLang="zh-CN" dirty="0" err="1">
                <a:latin typeface="Consolas" panose="020B0609020204030204" pitchFamily="49" charset="0"/>
              </a:rPr>
              <a:t>retq</a:t>
            </a:r>
            <a:r>
              <a:rPr lang="zh-CN" altLang="en-US" dirty="0">
                <a:latin typeface="Calibri" pitchFamily="34" charset="0"/>
              </a:rPr>
              <a:t>返回到</a:t>
            </a:r>
            <a:r>
              <a:rPr lang="en-US" altLang="zh-CN" dirty="0">
                <a:latin typeface="Consolas" panose="020B0609020204030204" pitchFamily="49" charset="0"/>
              </a:rPr>
              <a:t>main</a:t>
            </a:r>
            <a:r>
              <a:rPr lang="zh-CN" altLang="en-US" dirty="0">
                <a:latin typeface="Calibri" pitchFamily="34" charset="0"/>
              </a:rPr>
              <a:t>函数</a:t>
            </a:r>
            <a:endParaRPr lang="en-US" altLang="zh-CN" dirty="0">
              <a:latin typeface="Calibri" pitchFamily="34" charset="0"/>
            </a:endParaRPr>
          </a:p>
          <a:p>
            <a:pPr>
              <a:lnSpc>
                <a:spcPct val="114000"/>
              </a:lnSpc>
            </a:pPr>
            <a:r>
              <a:rPr lang="en-US" dirty="0">
                <a:latin typeface="Calibri" pitchFamily="34" charset="0"/>
              </a:rPr>
              <a:t>Eventually executes </a:t>
            </a:r>
            <a:r>
              <a:rPr lang="en-US" dirty="0" err="1">
                <a:latin typeface="Consolas" panose="020B0609020204030204" pitchFamily="49" charset="0"/>
                <a:cs typeface="Courier"/>
              </a:rPr>
              <a:t>retq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>
                <a:latin typeface="Calibri" pitchFamily="34" charset="0"/>
              </a:rPr>
              <a:t>back to </a:t>
            </a:r>
            <a:r>
              <a:rPr lang="en-US" dirty="0">
                <a:latin typeface="Consolas" panose="020B0609020204030204" pitchFamily="49" charset="0"/>
                <a:cs typeface="Courier"/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2698801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246C24-5D57-4AA0-8247-D507CEE9C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缓冲区溢出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D6E515-9B4C-4C24-AF15-76CF0752DF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Buffer Overflow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3DD11F2-6ADC-4B99-8819-CB0BF9A1EE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1088" y="2062522"/>
            <a:ext cx="4307390" cy="4175127"/>
          </a:xfrm>
        </p:spPr>
        <p:txBody>
          <a:bodyPr>
            <a:normAutofit fontScale="85000" lnSpcReduction="10000"/>
          </a:bodyPr>
          <a:lstStyle/>
          <a:p>
            <a:pPr marL="342000" defTabSz="895350"/>
            <a:r>
              <a:rPr lang="zh-CN" altLang="en-US" dirty="0"/>
              <a:t>输入的字符串中包含着可执行的字节编码</a:t>
            </a:r>
            <a:endParaRPr lang="en-US" altLang="zh-CN" dirty="0"/>
          </a:p>
          <a:p>
            <a:pPr marL="342000" indent="0" defTabSz="8953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/>
              <a:t>Input string contains byte representation of executable code</a:t>
            </a:r>
          </a:p>
          <a:p>
            <a:pPr marL="160338" defTabSz="895350"/>
            <a:r>
              <a:rPr lang="zh-CN" altLang="en-US" dirty="0"/>
              <a:t>将返回地址</a:t>
            </a:r>
            <a:r>
              <a:rPr lang="en-US" altLang="zh-CN" dirty="0"/>
              <a:t>A</a:t>
            </a:r>
            <a:r>
              <a:rPr lang="zh-CN" altLang="en-US" dirty="0"/>
              <a:t>覆盖为缓冲区的地址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</a:p>
          <a:p>
            <a:pPr marL="342000" indent="0" defTabSz="8953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/>
              <a:t>Overwrite return address A with address of buffer B</a:t>
            </a:r>
          </a:p>
          <a:p>
            <a:pPr marL="342000" defTabSz="895350"/>
            <a:r>
              <a:rPr lang="zh-CN" altLang="en-US" dirty="0"/>
              <a:t>当过程 </a:t>
            </a:r>
            <a:r>
              <a:rPr lang="en-US" altLang="zh-CN" dirty="0"/>
              <a:t>Q </a:t>
            </a:r>
            <a:r>
              <a:rPr lang="zh-CN" altLang="en-US" dirty="0"/>
              <a:t>执行 </a:t>
            </a:r>
            <a:r>
              <a:rPr lang="en-US" altLang="zh-CN" dirty="0"/>
              <a:t>ret </a:t>
            </a:r>
            <a:r>
              <a:rPr lang="zh-CN" altLang="en-US" dirty="0"/>
              <a:t>指令，将会跳转到攻击代码</a:t>
            </a:r>
            <a:endParaRPr lang="en-US" altLang="zh-CN" dirty="0"/>
          </a:p>
          <a:p>
            <a:pPr marL="342000" indent="0" defTabSz="8953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/>
              <a:t>When Q executes ret, will jump to exploit code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D9ADBD0-C388-4EC8-9CE7-4E4DC5CC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代码注入攻击</a:t>
            </a:r>
            <a:br>
              <a:rPr lang="en-US" altLang="zh-CN" dirty="0"/>
            </a:br>
            <a:r>
              <a:rPr lang="en-US" altLang="zh-CN" dirty="0"/>
              <a:t>Code Injection Attacks</a:t>
            </a:r>
            <a:endParaRPr lang="zh-CN" alt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99A8FE1-4951-41B0-A5E5-D3F144408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959" y="3942879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Q()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</a:rPr>
              <a:t>  char </a:t>
            </a:r>
            <a:r>
              <a:rPr lang="en-US" dirty="0" err="1">
                <a:latin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</a:rPr>
              <a:t>  gets(</a:t>
            </a:r>
            <a:r>
              <a:rPr lang="en-US" dirty="0" err="1">
                <a:latin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</a:rPr>
              <a:t>  return ...;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D2A2FC6-BBF2-4568-91CD-F9A8D0CA8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959" y="2498253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</a:rPr>
              <a:t>void P(){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</a:rPr>
              <a:t>  Q();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25B4E226-D051-4086-8AD6-7B07863D4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810" y="2904854"/>
            <a:ext cx="1330326" cy="6463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</a:rPr>
              <a:t>return</a:t>
            </a:r>
          </a:p>
          <a:p>
            <a:pPr eaLnBrk="0" hangingPunct="0"/>
            <a:r>
              <a:rPr lang="en-US" dirty="0">
                <a:latin typeface="Calibri" pitchFamily="34" charset="0"/>
              </a:rPr>
              <a:t>address A</a:t>
            </a:r>
          </a:p>
        </p:txBody>
      </p:sp>
      <p:sp>
        <p:nvSpPr>
          <p:cNvPr id="10" name="Line 13">
            <a:extLst>
              <a:ext uri="{FF2B5EF4-FFF2-40B4-BE49-F238E27FC236}">
                <a16:creationId xmlns:a16="http://schemas.microsoft.com/office/drawing/2014/main" id="{4469F61E-4B10-4E07-8F46-1BB4A7D9AA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07560" y="3257078"/>
            <a:ext cx="688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1" name="Group 1">
            <a:extLst>
              <a:ext uri="{FF2B5EF4-FFF2-40B4-BE49-F238E27FC236}">
                <a16:creationId xmlns:a16="http://schemas.microsoft.com/office/drawing/2014/main" id="{E729954F-2383-4451-B5AF-BF408DE0B5BC}"/>
              </a:ext>
            </a:extLst>
          </p:cNvPr>
          <p:cNvGrpSpPr/>
          <p:nvPr/>
        </p:nvGrpSpPr>
        <p:grpSpPr>
          <a:xfrm>
            <a:off x="7469373" y="1871914"/>
            <a:ext cx="4697008" cy="4435585"/>
            <a:chOff x="4021138" y="922228"/>
            <a:chExt cx="4697008" cy="4435585"/>
          </a:xfrm>
        </p:grpSpPr>
        <p:sp>
          <p:nvSpPr>
            <p:cNvPr id="12" name="Text Box 6">
              <a:extLst>
                <a:ext uri="{FF2B5EF4-FFF2-40B4-BE49-F238E27FC236}">
                  <a16:creationId xmlns:a16="http://schemas.microsoft.com/office/drawing/2014/main" id="{0CB5075D-298A-46C8-A72F-6CA43027F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2738" y="922228"/>
              <a:ext cx="2225289" cy="6463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dirty="0">
                  <a:latin typeface="Consolas" panose="020B0609020204030204" pitchFamily="49" charset="0"/>
                </a:rPr>
                <a:t>gets() </a:t>
              </a:r>
              <a:r>
                <a:rPr lang="zh-CN" altLang="en-US" dirty="0">
                  <a:latin typeface="Calibri" pitchFamily="34" charset="0"/>
                </a:rPr>
                <a:t>函数调用后</a:t>
              </a:r>
              <a:endParaRPr lang="en-US" altLang="zh-CN" dirty="0">
                <a:latin typeface="Calibri" pitchFamily="34" charset="0"/>
              </a:endParaRPr>
            </a:p>
            <a:p>
              <a:pPr eaLnBrk="0" hangingPunct="0"/>
              <a:r>
                <a:rPr lang="en-US" altLang="zh-CN" dirty="0">
                  <a:latin typeface="Calibri" pitchFamily="34" charset="0"/>
                </a:rPr>
                <a:t>A</a:t>
              </a:r>
              <a:r>
                <a:rPr lang="en-US" dirty="0">
                  <a:latin typeface="Calibri" pitchFamily="34" charset="0"/>
                </a:rPr>
                <a:t>fter call to </a:t>
              </a:r>
              <a:r>
                <a:rPr lang="en-US" dirty="0">
                  <a:latin typeface="Consolas" panose="020B0609020204030204" pitchFamily="49" charset="0"/>
                </a:rPr>
                <a:t>gets()</a:t>
              </a:r>
            </a:p>
          </p:txBody>
        </p: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2D6D3097-E5BF-4B3C-938E-5B9032830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7700" y="2819400"/>
              <a:ext cx="1066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B</a:t>
              </a:r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E3154F69-D23F-4971-BC00-8941CA008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7700" y="1600200"/>
              <a:ext cx="1066800" cy="121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4351831F-87F3-4D8D-A36E-8A9602A0A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7700" y="4724400"/>
              <a:ext cx="1066800" cy="622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Calibri" pitchFamily="34" charset="0"/>
              </a:endParaRPr>
            </a:p>
            <a:p>
              <a:pPr eaLnBrk="0" hangingPunct="0">
                <a:defRPr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546CF152-8C96-450D-B57B-2A43D2C76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2800" y="2023547"/>
              <a:ext cx="155534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dirty="0">
                  <a:latin typeface="Consolas" panose="020B0609020204030204" pitchFamily="49" charset="0"/>
                </a:rPr>
                <a:t>P</a:t>
              </a:r>
              <a:r>
                <a:rPr lang="en-US" dirty="0">
                  <a:latin typeface="Courier New" pitchFamily="49" charset="0"/>
                </a:rPr>
                <a:t> </a:t>
              </a:r>
              <a:r>
                <a:rPr lang="en-US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9916A5C9-0D97-4B2D-BADA-CC544734F2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2800" y="4097615"/>
              <a:ext cx="1469009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dirty="0">
                  <a:latin typeface="Consolas" panose="020B0609020204030204" pitchFamily="49" charset="0"/>
                </a:rPr>
                <a:t>Q</a:t>
              </a:r>
              <a:r>
                <a:rPr lang="en-US" dirty="0">
                  <a:latin typeface="Calibri" pitchFamily="34" charset="0"/>
                </a:rPr>
                <a:t> stack frame</a:t>
              </a: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9FA5E518-21E5-42C2-860B-72755CB66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5225" y="4478338"/>
              <a:ext cx="314325" cy="3698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>
                  <a:latin typeface="Calibri" pitchFamily="34" charset="0"/>
                </a:rPr>
                <a:t>B</a:t>
              </a: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22FFCA6B-805A-4396-8778-9E0DCE635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5262" y="4724400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2B85AFB0-BC04-4615-8472-D6F7CA7B8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7700" y="4078288"/>
              <a:ext cx="10668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code</a:t>
              </a:r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BEE4D764-6105-4810-A5E8-CEE41C1C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7700" y="3159125"/>
              <a:ext cx="1065213" cy="936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pad</a:t>
              </a:r>
            </a:p>
          </p:txBody>
        </p:sp>
        <p:sp>
          <p:nvSpPr>
            <p:cNvPr id="22" name="Text Box 21">
              <a:extLst>
                <a:ext uri="{FF2B5EF4-FFF2-40B4-BE49-F238E27FC236}">
                  <a16:creationId xmlns:a16="http://schemas.microsoft.com/office/drawing/2014/main" id="{EF192A81-3352-4F11-A02B-B66CEE60F1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1138" y="3451225"/>
              <a:ext cx="1371600" cy="6461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dirty="0">
                  <a:latin typeface="Calibri" pitchFamily="34" charset="0"/>
                </a:rPr>
                <a:t>data written</a:t>
              </a:r>
            </a:p>
            <a:p>
              <a:pPr eaLnBrk="0" hangingPunct="0"/>
              <a:r>
                <a:rPr lang="en-US" dirty="0">
                  <a:latin typeface="Calibri" pitchFamily="34" charset="0"/>
                </a:rPr>
                <a:t>by </a:t>
              </a:r>
              <a:r>
                <a:rPr lang="en-US" dirty="0">
                  <a:latin typeface="Consolas" panose="020B0609020204030204" pitchFamily="49" charset="0"/>
                </a:rPr>
                <a:t>gets()</a:t>
              </a:r>
            </a:p>
          </p:txBody>
        </p:sp>
        <p:sp>
          <p:nvSpPr>
            <p:cNvPr id="23" name="AutoShape 16">
              <a:extLst>
                <a:ext uri="{FF2B5EF4-FFF2-40B4-BE49-F238E27FC236}">
                  <a16:creationId xmlns:a16="http://schemas.microsoft.com/office/drawing/2014/main" id="{6077D4C4-F8EC-4CA8-943C-D2B3C3BC57D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92925" y="1600200"/>
              <a:ext cx="228600" cy="1600200"/>
            </a:xfrm>
            <a:prstGeom prst="leftBrace">
              <a:avLst>
                <a:gd name="adj1" fmla="val 7499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libri" pitchFamily="34" charset="0"/>
              </a:endParaRPr>
            </a:p>
          </p:txBody>
        </p:sp>
        <p:sp>
          <p:nvSpPr>
            <p:cNvPr id="24" name="AutoShape 16">
              <a:extLst>
                <a:ext uri="{FF2B5EF4-FFF2-40B4-BE49-F238E27FC236}">
                  <a16:creationId xmlns:a16="http://schemas.microsoft.com/office/drawing/2014/main" id="{5E73C4E0-66A1-4CD4-A818-B6AA485F56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92925" y="3200400"/>
              <a:ext cx="228600" cy="2157413"/>
            </a:xfrm>
            <a:prstGeom prst="leftBrace">
              <a:avLst>
                <a:gd name="adj1" fmla="val 74976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libri" pitchFamily="34" charset="0"/>
              </a:endParaRPr>
            </a:p>
          </p:txBody>
        </p:sp>
        <p:sp>
          <p:nvSpPr>
            <p:cNvPr id="25" name="AutoShape 16">
              <a:extLst>
                <a:ext uri="{FF2B5EF4-FFF2-40B4-BE49-F238E27FC236}">
                  <a16:creationId xmlns:a16="http://schemas.microsoft.com/office/drawing/2014/main" id="{5BC02574-5F90-40DA-9133-F92379EAEFDA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5359400" y="2819400"/>
              <a:ext cx="228352" cy="1904999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1221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246C24-5D57-4AA0-8247-D507CEE9C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缓冲区溢出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D6E515-9B4C-4C24-AF15-76CF0752DF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Buffer Overflow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3DD11F2-6ADC-4B99-8819-CB0BF9A1EE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6931" y="2010260"/>
            <a:ext cx="10318138" cy="4175127"/>
          </a:xfrm>
        </p:spPr>
        <p:txBody>
          <a:bodyPr>
            <a:normAutofit/>
          </a:bodyPr>
          <a:lstStyle/>
          <a:p>
            <a:r>
              <a:rPr lang="zh-CN" altLang="en-US" dirty="0"/>
              <a:t>缓冲区溢出的漏洞允许远程计算机在受害计算机上执行任意代码</a:t>
            </a:r>
            <a:endParaRPr lang="en-US" altLang="zh-CN" dirty="0"/>
          </a:p>
          <a:p>
            <a:pPr marL="342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100" dirty="0"/>
              <a:t>Buffer overflow bugs can allow remote machines to execute arbitrary code on victim machines</a:t>
            </a:r>
          </a:p>
          <a:p>
            <a:r>
              <a:rPr lang="zh-CN" altLang="en-US" dirty="0"/>
              <a:t>这在实际的程序中十分常见</a:t>
            </a:r>
            <a:endParaRPr lang="en-US" altLang="zh-CN" dirty="0"/>
          </a:p>
          <a:p>
            <a:pPr marL="342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100" dirty="0"/>
              <a:t>Distressingly common in real programs</a:t>
            </a:r>
          </a:p>
          <a:p>
            <a:pPr lvl="1"/>
            <a:r>
              <a:rPr lang="zh-CN" altLang="en-US" dirty="0"/>
              <a:t>程序员不断地犯着同样的错误 </a:t>
            </a:r>
            <a:r>
              <a:rPr lang="en-US" altLang="zh-CN" dirty="0">
                <a:sym typeface="Wingdings"/>
              </a:rPr>
              <a:t></a:t>
            </a:r>
          </a:p>
          <a:p>
            <a:pPr marL="7420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900" dirty="0"/>
              <a:t>Programmers keep making the same mistakes </a:t>
            </a:r>
            <a:r>
              <a:rPr lang="en-US" altLang="zh-CN" dirty="0">
                <a:sym typeface="Wingdings"/>
              </a:rPr>
              <a:t></a:t>
            </a:r>
          </a:p>
          <a:p>
            <a:pPr lvl="1"/>
            <a:r>
              <a:rPr lang="zh-CN" altLang="en-US" dirty="0"/>
              <a:t>近年来也采取了一些措施让这些攻击变得更加困难</a:t>
            </a:r>
            <a:endParaRPr lang="en-US" altLang="zh-CN" dirty="0"/>
          </a:p>
          <a:p>
            <a:pPr marL="7420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Recent measures make these attacks much more difficult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D9ADBD0-C388-4EC8-9CE7-4E4DC5CC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基于缓冲区溢出的攻击</a:t>
            </a:r>
            <a:br>
              <a:rPr lang="en-US" altLang="zh-CN" dirty="0"/>
            </a:br>
            <a:r>
              <a:rPr lang="en-US" altLang="zh-CN" dirty="0"/>
              <a:t>Exploits Based on Buffer Overflows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9089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246C24-5D57-4AA0-8247-D507CEE9C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缓冲区溢出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D6E515-9B4C-4C24-AF15-76CF0752DF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Buffer Overflow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3DD11F2-6ADC-4B99-8819-CB0BF9A1EE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6931" y="2010260"/>
            <a:ext cx="10318138" cy="4175127"/>
          </a:xfrm>
        </p:spPr>
        <p:txBody>
          <a:bodyPr>
            <a:normAutofit/>
          </a:bodyPr>
          <a:lstStyle/>
          <a:p>
            <a:r>
              <a:rPr lang="en-US" altLang="zh-CN" dirty="0"/>
              <a:t>AOL</a:t>
            </a:r>
            <a:r>
              <a:rPr lang="zh-CN" altLang="en-US" dirty="0"/>
              <a:t>公司攻击了</a:t>
            </a:r>
            <a:r>
              <a:rPr lang="en-US" altLang="zh-CN" dirty="0"/>
              <a:t>AIM</a:t>
            </a:r>
            <a:r>
              <a:rPr lang="zh-CN" altLang="en-US" dirty="0"/>
              <a:t>客户端中的缓冲区溢出漏洞</a:t>
            </a:r>
            <a:endParaRPr lang="en-US" altLang="zh-CN" dirty="0"/>
          </a:p>
          <a:p>
            <a:pPr marL="342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AOL exploited existing buffer overflow bug in AIM clients</a:t>
            </a:r>
          </a:p>
          <a:p>
            <a:r>
              <a:rPr lang="zh-CN" altLang="en-US" dirty="0"/>
              <a:t>攻击代码：向服务器发送</a:t>
            </a:r>
            <a:r>
              <a:rPr lang="en-US" altLang="zh-CN" dirty="0"/>
              <a:t>4</a:t>
            </a:r>
            <a:r>
              <a:rPr lang="zh-CN" altLang="en-US" dirty="0"/>
              <a:t>个字节的签名信息（这些字节位于</a:t>
            </a:r>
            <a:r>
              <a:rPr lang="en-US" altLang="zh-CN" dirty="0"/>
              <a:t>AIM</a:t>
            </a:r>
            <a:r>
              <a:rPr lang="zh-CN" altLang="en-US" dirty="0"/>
              <a:t>客户端的某个位置）</a:t>
            </a:r>
            <a:endParaRPr lang="en-US" altLang="zh-CN" dirty="0"/>
          </a:p>
          <a:p>
            <a:pPr marL="342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Exploit code: returned 4-byte signature (the bytes at some location in the AIM client) to server</a:t>
            </a:r>
          </a:p>
          <a:p>
            <a:r>
              <a:rPr lang="zh-CN" altLang="en-US" dirty="0"/>
              <a:t>当微软实现了对这个签名的匹配后，</a:t>
            </a:r>
            <a:r>
              <a:rPr lang="en-US" altLang="zh-CN" dirty="0"/>
              <a:t>AOL</a:t>
            </a:r>
            <a:r>
              <a:rPr lang="zh-CN" altLang="en-US" dirty="0"/>
              <a:t>修改了签名的位置（生成了新的签名）</a:t>
            </a:r>
            <a:endParaRPr lang="en-US" altLang="zh-CN" dirty="0"/>
          </a:p>
          <a:p>
            <a:pPr marL="3420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100" dirty="0"/>
              <a:t>When Microsoft changed code to match signature, AOL changed signature location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D9ADBD0-C388-4EC8-9CE7-4E4DC5CC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即时通讯软件战争</a:t>
            </a:r>
            <a:br>
              <a:rPr lang="en-US" altLang="zh-CN" dirty="0"/>
            </a:br>
            <a:r>
              <a:rPr lang="en-US" altLang="zh-CN" dirty="0"/>
              <a:t>IM War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791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1DEA3D9A-6750-4683-8F8E-BED17ECB4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716" y="275013"/>
            <a:ext cx="7608887" cy="589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246C24-5D57-4AA0-8247-D507CEE9C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缓冲区溢出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D6E515-9B4C-4C24-AF15-76CF0752DF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Buffer Overflow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520FDDA9-2BBD-4E26-822C-4C6AC55472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5730" y="1529931"/>
            <a:ext cx="4058555" cy="4287289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 </a:t>
            </a:r>
            <a:r>
              <a:rPr lang="zh-CN" altLang="en-US" sz="1800" dirty="0"/>
              <a:t>一封未知来源的电子邮件结束了这场战争</a:t>
            </a:r>
            <a:endParaRPr lang="en-US" altLang="zh-CN" sz="1800" dirty="0"/>
          </a:p>
          <a:p>
            <a:pPr marL="342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An email from an unknown source ended the war</a:t>
            </a:r>
          </a:p>
          <a:p>
            <a:r>
              <a:rPr lang="zh-CN" altLang="en-US" sz="1800" dirty="0"/>
              <a:t>随后发现这份邮件来自于微软内部</a:t>
            </a:r>
            <a:endParaRPr lang="en-US" altLang="zh-CN" sz="1800" dirty="0"/>
          </a:p>
          <a:p>
            <a:pPr marL="342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It was later determined that this email originated from within Microsoft</a:t>
            </a:r>
          </a:p>
          <a:p>
            <a:r>
              <a:rPr lang="zh-CN" altLang="en-US" sz="1800" dirty="0"/>
              <a:t>工程师的职业操守</a:t>
            </a:r>
            <a:endParaRPr lang="en-US" altLang="zh-CN" sz="1800" dirty="0"/>
          </a:p>
          <a:p>
            <a:pPr marL="342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/>
              <a:t>Professional ethics of engineers</a:t>
            </a:r>
            <a:endParaRPr lang="zh-CN" altLang="en-US" sz="1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1C64B6-2D17-41D3-98EF-2E8F31F601C1}"/>
              </a:ext>
            </a:extLst>
          </p:cNvPr>
          <p:cNvSpPr/>
          <p:nvPr/>
        </p:nvSpPr>
        <p:spPr>
          <a:xfrm>
            <a:off x="4229986" y="3236373"/>
            <a:ext cx="7836284" cy="874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A3871AB3-8E81-47A2-80D9-D0E5B371F4D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515784" y="731145"/>
            <a:ext cx="7596187" cy="588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539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2E1C5-38EA-4A2B-8F72-06096FE1820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90078" y="1291137"/>
            <a:ext cx="10609557" cy="5100519"/>
          </a:xfrm>
        </p:spPr>
        <p:txBody>
          <a:bodyPr>
            <a:normAutofit lnSpcReduction="10000"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/>
              <a:t>内存布局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Memory Layout</a:t>
            </a:r>
          </a:p>
          <a:p>
            <a:r>
              <a:rPr lang="zh-CN" altLang="en-US" dirty="0"/>
              <a:t>缓冲区溢出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Buffer Overflow</a:t>
            </a:r>
          </a:p>
          <a:p>
            <a:pPr lvl="1">
              <a:lnSpc>
                <a:spcPct val="160000"/>
              </a:lnSpc>
              <a:buClr>
                <a:schemeClr val="bg1">
                  <a:lumMod val="50000"/>
                </a:schemeClr>
              </a:buClr>
            </a:pPr>
            <a:r>
              <a:rPr lang="zh-CN" altLang="en-US" dirty="0"/>
              <a:t>漏洞</a:t>
            </a:r>
            <a:endParaRPr lang="en-US" altLang="zh-CN" dirty="0"/>
          </a:p>
          <a:p>
            <a:pPr marL="361800" lvl="1" indent="0">
              <a:lnSpc>
                <a:spcPct val="160000"/>
              </a:lnSpc>
              <a:buNone/>
            </a:pPr>
            <a:r>
              <a:rPr lang="en-US" altLang="zh-CN" dirty="0"/>
              <a:t>     Vulnerability</a:t>
            </a:r>
          </a:p>
          <a:p>
            <a:pPr lvl="1"/>
            <a:r>
              <a:rPr lang="zh-CN" altLang="en-US" dirty="0"/>
              <a:t>对抗</a:t>
            </a:r>
            <a:endParaRPr lang="en-US" altLang="zh-CN" dirty="0"/>
          </a:p>
          <a:p>
            <a:pPr marL="361800" lvl="1" indent="0">
              <a:lnSpc>
                <a:spcPct val="170000"/>
              </a:lnSpc>
              <a:buNone/>
            </a:pPr>
            <a:r>
              <a:rPr lang="en-US" altLang="zh-CN" dirty="0"/>
              <a:t>     Thwarting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2839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246C24-5D57-4AA0-8247-D507CEE9C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缓冲区溢出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D6E515-9B4C-4C24-AF15-76CF0752DF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Buffer Overflow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3DD11F2-6ADC-4B99-8819-CB0BF9A1EE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6931" y="2010260"/>
            <a:ext cx="10318138" cy="4175127"/>
          </a:xfrm>
        </p:spPr>
        <p:txBody>
          <a:bodyPr>
            <a:normAutofit/>
          </a:bodyPr>
          <a:lstStyle/>
          <a:p>
            <a:r>
              <a:rPr lang="zh-CN" altLang="en-US" dirty="0"/>
              <a:t>避免溢出漏洞的出现</a:t>
            </a:r>
            <a:endParaRPr lang="en-US" altLang="zh-CN" dirty="0"/>
          </a:p>
          <a:p>
            <a:pPr marL="342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Avoid overflow vulnerabilities</a:t>
            </a:r>
          </a:p>
          <a:p>
            <a:r>
              <a:rPr lang="zh-CN" altLang="en-US" dirty="0"/>
              <a:t>使用系统级保护策略</a:t>
            </a:r>
            <a:endParaRPr lang="en-US" altLang="zh-CN" dirty="0"/>
          </a:p>
          <a:p>
            <a:pPr marL="342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Employ system-level protections</a:t>
            </a:r>
          </a:p>
          <a:p>
            <a:r>
              <a:rPr lang="zh-CN" altLang="en-US" dirty="0"/>
              <a:t>栈破坏检测</a:t>
            </a:r>
            <a:endParaRPr lang="en-US" altLang="zh-CN" dirty="0"/>
          </a:p>
          <a:p>
            <a:pPr marL="342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Have compiler use “stack canaries”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D9ADBD0-C388-4EC8-9CE7-4E4DC5CC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对抗缓冲区溢出攻击</a:t>
            </a:r>
            <a:br>
              <a:rPr lang="en-US" altLang="zh-CN" dirty="0"/>
            </a:br>
            <a:r>
              <a:rPr lang="en-US" altLang="zh-CN" dirty="0"/>
              <a:t>Thwarting Buffer Overflow Attacks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5450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246C24-5D57-4AA0-8247-D507CEE9C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缓冲区溢出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D6E515-9B4C-4C24-AF15-76CF0752DF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Buffer Overflow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3DD11F2-6ADC-4B99-8819-CB0BF9A1EE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4821" y="2000250"/>
            <a:ext cx="5993130" cy="418513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例如：使用限制字符串长度的标准库函数</a:t>
            </a:r>
            <a:endParaRPr lang="en-US" altLang="zh-CN" dirty="0"/>
          </a:p>
          <a:p>
            <a:pPr marL="342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For example, use library routines that limit string lengths</a:t>
            </a:r>
          </a:p>
          <a:p>
            <a:pPr lvl="1"/>
            <a:r>
              <a:rPr lang="zh-CN" altLang="en-US" dirty="0"/>
              <a:t>使用 </a:t>
            </a:r>
            <a:r>
              <a:rPr lang="en-US" altLang="zh-CN" dirty="0" err="1">
                <a:latin typeface="Consolas" panose="020B0609020204030204" pitchFamily="49" charset="0"/>
              </a:rPr>
              <a:t>fgets</a:t>
            </a:r>
            <a:r>
              <a:rPr lang="en-US" altLang="zh-CN" dirty="0"/>
              <a:t> </a:t>
            </a:r>
            <a:r>
              <a:rPr lang="zh-CN" altLang="en-US" dirty="0"/>
              <a:t>代替 </a:t>
            </a:r>
            <a:r>
              <a:rPr lang="en-US" altLang="zh-CN" dirty="0">
                <a:latin typeface="Consolas" panose="020B0609020204030204" pitchFamily="49" charset="0"/>
              </a:rPr>
              <a:t>gets</a:t>
            </a:r>
          </a:p>
          <a:p>
            <a:pPr marL="7420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fgets</a:t>
            </a:r>
            <a:r>
              <a:rPr lang="en-US" altLang="zh-CN" dirty="0"/>
              <a:t> instead of </a:t>
            </a:r>
            <a:r>
              <a:rPr lang="en-US" altLang="zh-CN" dirty="0">
                <a:latin typeface="Consolas" panose="020B0609020204030204" pitchFamily="49" charset="0"/>
              </a:rPr>
              <a:t>gets</a:t>
            </a:r>
          </a:p>
          <a:p>
            <a:pPr lvl="1"/>
            <a:r>
              <a:rPr lang="zh-CN" altLang="en-US" dirty="0">
                <a:latin typeface="Consolas" panose="020B0609020204030204" pitchFamily="49" charset="0"/>
              </a:rPr>
              <a:t>使用</a:t>
            </a:r>
            <a:r>
              <a:rPr lang="zh-CN" altLang="en-US" dirty="0"/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strncpy</a:t>
            </a:r>
            <a:r>
              <a:rPr lang="en-US" altLang="zh-CN" dirty="0"/>
              <a:t> </a:t>
            </a:r>
            <a:r>
              <a:rPr lang="zh-CN" altLang="en-US" dirty="0"/>
              <a:t>代替 </a:t>
            </a:r>
            <a:r>
              <a:rPr lang="en-US" altLang="zh-CN" dirty="0" err="1">
                <a:latin typeface="Consolas" panose="020B0609020204030204" pitchFamily="49" charset="0"/>
              </a:rPr>
              <a:t>strcpy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7420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strncpy</a:t>
            </a:r>
            <a:r>
              <a:rPr lang="en-US" altLang="zh-CN" dirty="0"/>
              <a:t> instead of </a:t>
            </a:r>
            <a:r>
              <a:rPr lang="en-US" altLang="zh-CN" dirty="0" err="1">
                <a:latin typeface="Consolas" panose="020B0609020204030204" pitchFamily="49" charset="0"/>
              </a:rPr>
              <a:t>strcpy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800100" lvl="2" indent="-342900">
              <a:spcBef>
                <a:spcPts val="1000"/>
              </a:spcBef>
            </a:pPr>
            <a:r>
              <a:rPr lang="zh-CN" altLang="en-US" sz="1800" dirty="0"/>
              <a:t>不使用 </a:t>
            </a:r>
            <a:r>
              <a:rPr lang="en-US" altLang="zh-CN" sz="1800" dirty="0" err="1">
                <a:latin typeface="Consolas" panose="020B0609020204030204" pitchFamily="49" charset="0"/>
              </a:rPr>
              <a:t>scanf</a:t>
            </a:r>
            <a:r>
              <a:rPr lang="en-US" altLang="zh-CN" sz="1800" dirty="0"/>
              <a:t> </a:t>
            </a:r>
            <a:r>
              <a:rPr lang="zh-CN" altLang="en-US" sz="1800" dirty="0"/>
              <a:t>的 </a:t>
            </a:r>
            <a:r>
              <a:rPr lang="en-US" altLang="zh-CN" sz="1800" dirty="0">
                <a:latin typeface="Consolas" panose="020B0609020204030204" pitchFamily="49" charset="0"/>
              </a:rPr>
              <a:t>%s</a:t>
            </a:r>
            <a:r>
              <a:rPr lang="zh-CN" altLang="en-US" sz="1800" dirty="0"/>
              <a:t> 转换模式获取字符串</a:t>
            </a:r>
            <a:endParaRPr lang="en-US" altLang="zh-CN" sz="1800" dirty="0"/>
          </a:p>
          <a:p>
            <a:pPr marL="7992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Don’t use </a:t>
            </a:r>
            <a:r>
              <a:rPr lang="en-US" altLang="zh-CN" sz="1800" dirty="0" err="1">
                <a:latin typeface="Consolas" panose="020B0609020204030204" pitchFamily="49" charset="0"/>
              </a:rPr>
              <a:t>scanf</a:t>
            </a:r>
            <a:r>
              <a:rPr lang="en-US" altLang="zh-CN" sz="1800" dirty="0"/>
              <a:t> with </a:t>
            </a:r>
            <a:r>
              <a:rPr lang="en-US" altLang="zh-CN" sz="1800" dirty="0">
                <a:latin typeface="Consolas" panose="020B0609020204030204" pitchFamily="49" charset="0"/>
              </a:rPr>
              <a:t>%s </a:t>
            </a:r>
            <a:r>
              <a:rPr lang="en-US" altLang="zh-CN" sz="1800" dirty="0"/>
              <a:t>conversion specification</a:t>
            </a:r>
          </a:p>
          <a:p>
            <a:pPr lvl="2"/>
            <a:r>
              <a:rPr lang="zh-CN" altLang="en-US" dirty="0"/>
              <a:t>使用 </a:t>
            </a:r>
            <a:r>
              <a:rPr lang="en-US" altLang="zh-CN" dirty="0" err="1">
                <a:latin typeface="Consolas" panose="020B0609020204030204" pitchFamily="49" charset="0"/>
              </a:rPr>
              <a:t>fgets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/>
              <a:t>读取字符串</a:t>
            </a:r>
            <a:endParaRPr lang="en-US" altLang="zh-CN" dirty="0"/>
          </a:p>
          <a:p>
            <a:pPr marL="11992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Use </a:t>
            </a:r>
            <a:r>
              <a:rPr lang="en-US" altLang="zh-CN" dirty="0" err="1">
                <a:latin typeface="Consolas" panose="020B0609020204030204" pitchFamily="49" charset="0"/>
              </a:rPr>
              <a:t>fgets</a:t>
            </a:r>
            <a:r>
              <a:rPr lang="en-US" altLang="zh-CN" dirty="0"/>
              <a:t> to read the string</a:t>
            </a:r>
          </a:p>
          <a:p>
            <a:pPr lvl="2"/>
            <a:r>
              <a:rPr lang="zh-CN" altLang="en-US" dirty="0"/>
              <a:t>或者使用 </a:t>
            </a:r>
            <a:r>
              <a:rPr lang="en-US" altLang="zh-CN" dirty="0">
                <a:latin typeface="Consolas" panose="020B0609020204030204" pitchFamily="49" charset="0"/>
              </a:rPr>
              <a:t>%ns</a:t>
            </a:r>
            <a:r>
              <a:rPr lang="zh-CN" altLang="en-US" dirty="0"/>
              <a:t>，</a:t>
            </a:r>
            <a:r>
              <a:rPr lang="en-US" altLang="zh-CN" dirty="0"/>
              <a:t>n </a:t>
            </a:r>
            <a:r>
              <a:rPr lang="zh-CN" altLang="en-US" dirty="0"/>
              <a:t>选择一个合适的整数</a:t>
            </a:r>
            <a:endParaRPr lang="en-US" altLang="zh-CN" dirty="0"/>
          </a:p>
          <a:p>
            <a:pPr marL="11992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Or use </a:t>
            </a:r>
            <a:r>
              <a:rPr lang="en-US" altLang="zh-CN" dirty="0">
                <a:latin typeface="Consolas" panose="020B0609020204030204" pitchFamily="49" charset="0"/>
              </a:rPr>
              <a:t>%ns </a:t>
            </a:r>
            <a:r>
              <a:rPr lang="en-US" altLang="zh-CN" dirty="0"/>
              <a:t>where n is a suitable integer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D9ADBD0-C388-4EC8-9CE7-4E4DC5CC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避免溢出漏洞的出现</a:t>
            </a:r>
            <a:br>
              <a:rPr lang="zh-CN" altLang="en-US" dirty="0"/>
            </a:br>
            <a:r>
              <a:rPr lang="en-US" altLang="zh-CN" dirty="0"/>
              <a:t>Avoid overflow vulnerabilities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2E323E4-1450-4B11-B36F-DBD551FB5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880" y="2926080"/>
            <a:ext cx="50673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/* Echo Line */</a:t>
            </a:r>
            <a:br>
              <a:rPr lang="en-US" dirty="0">
                <a:latin typeface="Consolas" panose="020B0609020204030204" pitchFamily="49" charset="0"/>
                <a:ea typeface="MS Mincho" pitchFamily="49" charset="-128"/>
              </a:rPr>
            </a:b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void echo()</a:t>
            </a:r>
            <a:br>
              <a:rPr lang="en-US" dirty="0">
                <a:latin typeface="Consolas" panose="020B0609020204030204" pitchFamily="49" charset="0"/>
                <a:ea typeface="MS Mincho" pitchFamily="49" charset="-128"/>
              </a:rPr>
            </a:b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{</a:t>
            </a:r>
            <a:br>
              <a:rPr lang="en-US" dirty="0">
                <a:latin typeface="Consolas" panose="020B0609020204030204" pitchFamily="49" charset="0"/>
                <a:ea typeface="MS Mincho" pitchFamily="49" charset="-128"/>
              </a:rPr>
            </a:b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   char </a:t>
            </a:r>
            <a:r>
              <a:rPr lang="en-US" dirty="0" err="1">
                <a:latin typeface="Consolas" panose="020B0609020204030204" pitchFamily="49" charset="0"/>
                <a:ea typeface="MS Mincho" pitchFamily="49" charset="-128"/>
              </a:rPr>
              <a:t>buf</a:t>
            </a: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[4];  /* Way too small! */</a:t>
            </a:r>
            <a:br>
              <a:rPr lang="en-US" dirty="0">
                <a:latin typeface="Consolas" panose="020B0609020204030204" pitchFamily="49" charset="0"/>
                <a:ea typeface="MS Mincho" pitchFamily="49" charset="-128"/>
              </a:rPr>
            </a:b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   </a:t>
            </a:r>
            <a:r>
              <a:rPr lang="en-US" dirty="0" err="1">
                <a:latin typeface="Consolas" panose="020B0609020204030204" pitchFamily="49" charset="0"/>
                <a:ea typeface="MS Mincho" pitchFamily="49" charset="-128"/>
              </a:rPr>
              <a:t>fgets</a:t>
            </a: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MS Mincho" pitchFamily="49" charset="-128"/>
              </a:rPr>
              <a:t>buf</a:t>
            </a: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, 4, </a:t>
            </a:r>
            <a:r>
              <a:rPr lang="en-US" dirty="0" err="1">
                <a:latin typeface="Consolas" panose="020B0609020204030204" pitchFamily="49" charset="0"/>
                <a:ea typeface="MS Mincho" pitchFamily="49" charset="-128"/>
              </a:rPr>
              <a:t>stdin</a:t>
            </a: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);</a:t>
            </a:r>
            <a:br>
              <a:rPr lang="en-US" dirty="0">
                <a:latin typeface="Consolas" panose="020B0609020204030204" pitchFamily="49" charset="0"/>
                <a:ea typeface="MS Mincho" pitchFamily="49" charset="-128"/>
              </a:rPr>
            </a:b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   puts(</a:t>
            </a:r>
            <a:r>
              <a:rPr lang="en-US" dirty="0" err="1">
                <a:latin typeface="Consolas" panose="020B0609020204030204" pitchFamily="49" charset="0"/>
                <a:ea typeface="MS Mincho" pitchFamily="49" charset="-128"/>
              </a:rPr>
              <a:t>buf</a:t>
            </a: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);</a:t>
            </a:r>
            <a:br>
              <a:rPr lang="en-US" dirty="0">
                <a:latin typeface="Consolas" panose="020B0609020204030204" pitchFamily="49" charset="0"/>
                <a:ea typeface="MS Mincho" pitchFamily="49" charset="-128"/>
              </a:rPr>
            </a:b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8961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内存布局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Memory Layout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0FA8314-DE1D-44B3-BFF1-48AFBE3695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8761" y="1806082"/>
            <a:ext cx="8753100" cy="4313844"/>
          </a:xfrm>
        </p:spPr>
        <p:txBody>
          <a:bodyPr numCol="2">
            <a:normAutofit lnSpcReduction="10000"/>
          </a:bodyPr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sz="1800" b="1" dirty="0">
                <a:latin typeface="Consolas" panose="020B0609020204030204" pitchFamily="49" charset="0"/>
              </a:rPr>
              <a:t>栈</a:t>
            </a:r>
            <a:endParaRPr lang="en-US" altLang="zh-CN" sz="1800" b="1" dirty="0">
              <a:latin typeface="Consolas" panose="020B0609020204030204" pitchFamily="49" charset="0"/>
            </a:endParaRPr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400" dirty="0"/>
              <a:t>Stack</a:t>
            </a:r>
          </a:p>
          <a:p>
            <a:pPr marL="630450" lvl="1" indent="-230400">
              <a:tabLst>
                <a:tab pos="2349500" algn="l"/>
                <a:tab pos="4114800" algn="l"/>
              </a:tabLst>
            </a:pPr>
            <a:r>
              <a:rPr lang="zh-CN" altLang="en-US" sz="1400" dirty="0"/>
              <a:t>运行时栈（默认：</a:t>
            </a:r>
            <a:r>
              <a:rPr lang="en-US" altLang="zh-CN" sz="1400" dirty="0"/>
              <a:t>8MB</a:t>
            </a:r>
            <a:r>
              <a:rPr lang="zh-CN" altLang="en-US" sz="1400" dirty="0"/>
              <a:t>的限制）</a:t>
            </a:r>
            <a:endParaRPr lang="en-US" altLang="zh-CN" sz="1400" dirty="0"/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200" dirty="0"/>
              <a:t>Runtime stack (8MB limit)</a:t>
            </a:r>
          </a:p>
          <a:p>
            <a:pPr marL="630450" lvl="1" indent="-230400">
              <a:tabLst>
                <a:tab pos="2349500" algn="l"/>
                <a:tab pos="4114800" algn="l"/>
              </a:tabLst>
            </a:pPr>
            <a:r>
              <a:rPr lang="zh-CN" altLang="en-US" sz="1200" dirty="0"/>
              <a:t>例如：局部变量</a:t>
            </a:r>
            <a:endParaRPr lang="en-US" altLang="zh-CN" sz="1200" dirty="0"/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200" dirty="0"/>
              <a:t>E. g., local variables</a:t>
            </a:r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sz="1800" b="1" dirty="0">
                <a:latin typeface="Consolas" panose="020B0609020204030204" pitchFamily="49" charset="0"/>
              </a:rPr>
              <a:t>堆</a:t>
            </a:r>
            <a:endParaRPr lang="en-US" altLang="zh-CN" sz="1800" b="1" dirty="0">
              <a:latin typeface="Consolas" panose="020B0609020204030204" pitchFamily="49" charset="0"/>
            </a:endParaRPr>
          </a:p>
          <a:p>
            <a:pPr marL="230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400" dirty="0"/>
              <a:t>Heap</a:t>
            </a:r>
          </a:p>
          <a:p>
            <a:pPr marL="630450" lvl="1" indent="-230400">
              <a:tabLst>
                <a:tab pos="2349500" algn="l"/>
                <a:tab pos="4114800" algn="l"/>
              </a:tabLst>
            </a:pPr>
            <a:r>
              <a:rPr lang="zh-CN" altLang="en-US" sz="1400" dirty="0"/>
              <a:t>根据需要动态分配</a:t>
            </a:r>
            <a:endParaRPr lang="en-US" altLang="zh-CN" sz="1400" dirty="0"/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200" dirty="0"/>
              <a:t>Dynamically allocated as needed</a:t>
            </a:r>
          </a:p>
          <a:p>
            <a:pPr marL="630450" lvl="1" indent="-230400">
              <a:tabLst>
                <a:tab pos="2349500" algn="l"/>
                <a:tab pos="4114800" algn="l"/>
              </a:tabLst>
            </a:pPr>
            <a:r>
              <a:rPr lang="zh-CN" altLang="en-US" sz="1200" dirty="0"/>
              <a:t>当调用 </a:t>
            </a:r>
            <a:r>
              <a:rPr lang="en-US" altLang="zh-CN" sz="1200" dirty="0"/>
              <a:t>malloc()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calloc</a:t>
            </a:r>
            <a:r>
              <a:rPr lang="en-US" altLang="zh-CN" sz="1200" dirty="0"/>
              <a:t>()</a:t>
            </a:r>
            <a:r>
              <a:rPr lang="zh-CN" altLang="en-US" sz="1200" dirty="0"/>
              <a:t>和</a:t>
            </a:r>
            <a:r>
              <a:rPr lang="en-US" altLang="zh-CN" sz="1200" dirty="0"/>
              <a:t>new()</a:t>
            </a:r>
            <a:r>
              <a:rPr lang="zh-CN" altLang="en-US" sz="1200" dirty="0"/>
              <a:t>时申请</a:t>
            </a:r>
            <a:endParaRPr lang="en-US" altLang="zh-CN" sz="1200" dirty="0"/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200" dirty="0"/>
              <a:t>When call  malloc(), </a:t>
            </a:r>
            <a:r>
              <a:rPr lang="en-US" altLang="zh-CN" sz="1200" dirty="0" err="1"/>
              <a:t>calloc</a:t>
            </a:r>
            <a:r>
              <a:rPr lang="en-US" altLang="zh-CN" sz="1200" dirty="0"/>
              <a:t>(), new()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lvl="1" indent="0" defTabSz="895350">
              <a:spcBef>
                <a:spcPts val="1000"/>
              </a:spcBef>
              <a:buNone/>
              <a:tabLst>
                <a:tab pos="2349500" algn="l"/>
                <a:tab pos="4114800" algn="l"/>
              </a:tabLst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223838" lvl="1" indent="-223838" defTabSz="895350">
              <a:spcBef>
                <a:spcPts val="1000"/>
              </a:spcBef>
              <a:tabLst>
                <a:tab pos="2349500" algn="l"/>
                <a:tab pos="4114800" algn="l"/>
              </a:tabLst>
            </a:pPr>
            <a:r>
              <a:rPr lang="zh-CN" altLang="en-US" b="1" dirty="0">
                <a:latin typeface="Consolas" panose="020B0609020204030204" pitchFamily="49" charset="0"/>
              </a:rPr>
              <a:t>数据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marL="2304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400" dirty="0"/>
              <a:t>Data</a:t>
            </a:r>
          </a:p>
          <a:p>
            <a:pPr marL="630450" lvl="1" indent="-230400">
              <a:tabLst>
                <a:tab pos="2349500" algn="l"/>
                <a:tab pos="4114800" algn="l"/>
              </a:tabLst>
            </a:pPr>
            <a:r>
              <a:rPr lang="zh-CN" altLang="en-US" sz="1400" dirty="0"/>
              <a:t>静态分配的数据</a:t>
            </a:r>
            <a:endParaRPr lang="en-US" altLang="zh-CN" sz="1400" dirty="0"/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200" dirty="0"/>
              <a:t>Statically allocated data</a:t>
            </a:r>
          </a:p>
          <a:p>
            <a:pPr marL="630450" lvl="1" indent="-230400">
              <a:tabLst>
                <a:tab pos="2349500" algn="l"/>
                <a:tab pos="4114800" algn="l"/>
              </a:tabLst>
            </a:pPr>
            <a:r>
              <a:rPr lang="zh-CN" altLang="en-US" sz="1400" dirty="0"/>
              <a:t>例如：全局变量、静态变量、字符串常量</a:t>
            </a:r>
            <a:endParaRPr lang="en-US" altLang="zh-CN" sz="1400" dirty="0"/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200" dirty="0"/>
              <a:t>E.g., global vars, static vars, string constants</a:t>
            </a:r>
          </a:p>
          <a:p>
            <a:pPr marL="223838" lvl="1" indent="-223838" defTabSz="895350">
              <a:spcBef>
                <a:spcPts val="1000"/>
              </a:spcBef>
              <a:tabLst>
                <a:tab pos="2349500" algn="l"/>
                <a:tab pos="4114800" algn="l"/>
              </a:tabLst>
            </a:pPr>
            <a:r>
              <a:rPr lang="zh-CN" altLang="en-US" b="1" dirty="0">
                <a:latin typeface="Consolas" panose="020B0609020204030204" pitchFamily="49" charset="0"/>
              </a:rPr>
              <a:t>代码</a:t>
            </a:r>
            <a:r>
              <a:rPr lang="en-US" altLang="zh-CN" b="1" dirty="0">
                <a:latin typeface="Consolas" panose="020B0609020204030204" pitchFamily="49" charset="0"/>
              </a:rPr>
              <a:t>/</a:t>
            </a:r>
            <a:r>
              <a:rPr lang="zh-CN" altLang="en-US" b="1" dirty="0">
                <a:latin typeface="Consolas" panose="020B0609020204030204" pitchFamily="49" charset="0"/>
              </a:rPr>
              <a:t>共享库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marL="2304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400" dirty="0"/>
              <a:t>Text / Shared Libraries</a:t>
            </a:r>
          </a:p>
          <a:p>
            <a:pPr marL="630450" lvl="1" indent="-230400">
              <a:tabLst>
                <a:tab pos="2349500" algn="l"/>
                <a:tab pos="4114800" algn="l"/>
              </a:tabLst>
            </a:pPr>
            <a:r>
              <a:rPr lang="zh-CN" altLang="en-US" sz="1400" dirty="0"/>
              <a:t>可执行的机器指令</a:t>
            </a:r>
            <a:endParaRPr lang="en-US" altLang="zh-CN" sz="1400" dirty="0"/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200" dirty="0"/>
              <a:t>Executable machine instructions</a:t>
            </a:r>
          </a:p>
          <a:p>
            <a:pPr marL="630450" lvl="1" indent="-230400">
              <a:tabLst>
                <a:tab pos="2349500" algn="l"/>
                <a:tab pos="4114800" algn="l"/>
              </a:tabLst>
            </a:pPr>
            <a:r>
              <a:rPr lang="zh-CN" altLang="en-US" sz="1400" dirty="0"/>
              <a:t>只读</a:t>
            </a:r>
            <a:endParaRPr lang="en-US" altLang="zh-CN" sz="1400" dirty="0"/>
          </a:p>
          <a:p>
            <a:pPr marL="63045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altLang="zh-CN" sz="1200" dirty="0"/>
              <a:t>Read-only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055" y="1070239"/>
            <a:ext cx="10318139" cy="51032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X86-64/Linux </a:t>
            </a:r>
            <a:r>
              <a:rPr lang="zh-CN" altLang="en-US" dirty="0"/>
              <a:t>程序的内存布局</a:t>
            </a:r>
            <a:br>
              <a:rPr lang="en-US" altLang="zh-CN" dirty="0"/>
            </a:br>
            <a:r>
              <a:rPr lang="en-US" altLang="zh-CN" sz="2700" b="0" dirty="0"/>
              <a:t>x86-64/Linux Program Memory Layout</a:t>
            </a:r>
            <a:endParaRPr lang="zh-CN" altLang="en-US" b="0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F8B9DCE-799D-495A-AF11-2B959213BAF7}"/>
              </a:ext>
            </a:extLst>
          </p:cNvPr>
          <p:cNvGrpSpPr/>
          <p:nvPr/>
        </p:nvGrpSpPr>
        <p:grpSpPr>
          <a:xfrm>
            <a:off x="7894438" y="151286"/>
            <a:ext cx="4297562" cy="6211528"/>
            <a:chOff x="7740461" y="168749"/>
            <a:chExt cx="4297562" cy="6211528"/>
          </a:xfrm>
        </p:grpSpPr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C2FC1F97-30B6-486F-9483-FE1E680880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0461" y="512877"/>
              <a:ext cx="1957587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dirty="0">
                  <a:latin typeface="Consolas" panose="020B0609020204030204" pitchFamily="49" charset="0"/>
                </a:rPr>
                <a:t>0x7FFFFFFFFFFF</a:t>
              </a:r>
            </a:p>
          </p:txBody>
        </p:sp>
        <p:sp>
          <p:nvSpPr>
            <p:cNvPr id="13" name="Text Box 19">
              <a:extLst>
                <a:ext uri="{FF2B5EF4-FFF2-40B4-BE49-F238E27FC236}">
                  <a16:creationId xmlns:a16="http://schemas.microsoft.com/office/drawing/2014/main" id="{DF977AA9-30A7-429E-8457-C7D0D1962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0283" y="6010945"/>
              <a:ext cx="1197765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dirty="0">
                  <a:latin typeface="Consolas" panose="020B0609020204030204" pitchFamily="49" charset="0"/>
                </a:rPr>
                <a:t>0x000000</a:t>
              </a:r>
            </a:p>
          </p:txBody>
        </p:sp>
        <p:sp>
          <p:nvSpPr>
            <p:cNvPr id="14" name="Rectangle 20">
              <a:extLst>
                <a:ext uri="{FF2B5EF4-FFF2-40B4-BE49-F238E27FC236}">
                  <a16:creationId xmlns:a16="http://schemas.microsoft.com/office/drawing/2014/main" id="{77253306-DC36-4D23-8F7D-48961A4B1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8048" y="640433"/>
              <a:ext cx="1447800" cy="55848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15" name="Rectangle 21">
              <a:extLst>
                <a:ext uri="{FF2B5EF4-FFF2-40B4-BE49-F238E27FC236}">
                  <a16:creationId xmlns:a16="http://schemas.microsoft.com/office/drawing/2014/main" id="{4BDF6C0F-C1FF-4CDC-B4CB-B34023923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8048" y="646227"/>
              <a:ext cx="1447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Stack</a:t>
              </a:r>
            </a:p>
          </p:txBody>
        </p: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75856300-64EB-4CB7-8D77-12FE84CB3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8048" y="5615657"/>
              <a:ext cx="1447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>
                  <a:latin typeface="Calibri" pitchFamily="34" charset="0"/>
                </a:rPr>
                <a:t>Text</a:t>
              </a:r>
            </a:p>
          </p:txBody>
        </p:sp>
        <p:sp>
          <p:nvSpPr>
            <p:cNvPr id="17" name="Rectangle 24">
              <a:extLst>
                <a:ext uri="{FF2B5EF4-FFF2-40B4-BE49-F238E27FC236}">
                  <a16:creationId xmlns:a16="http://schemas.microsoft.com/office/drawing/2014/main" id="{A5089899-2061-44FC-873F-F980D46B5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8048" y="5310857"/>
              <a:ext cx="1447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>
                  <a:latin typeface="Calibri" pitchFamily="34" charset="0"/>
                </a:rPr>
                <a:t>Data</a:t>
              </a:r>
            </a:p>
          </p:txBody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A7CEBF78-8531-42C0-9AD5-9D5B6D2D7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8048" y="4703877"/>
              <a:ext cx="1447800" cy="60698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dirty="0">
                  <a:latin typeface="Calibri" pitchFamily="34" charset="0"/>
                </a:rPr>
                <a:t>Heap</a:t>
              </a:r>
            </a:p>
          </p:txBody>
        </p:sp>
        <p:sp>
          <p:nvSpPr>
            <p:cNvPr id="19" name="Text Box 27">
              <a:extLst>
                <a:ext uri="{FF2B5EF4-FFF2-40B4-BE49-F238E27FC236}">
                  <a16:creationId xmlns:a16="http://schemas.microsoft.com/office/drawing/2014/main" id="{F1C0B657-FFFF-41DF-A674-196E914C4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0283" y="5768057"/>
              <a:ext cx="1197765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dirty="0">
                  <a:latin typeface="Consolas" panose="020B0609020204030204" pitchFamily="49" charset="0"/>
                </a:rPr>
                <a:t>0x400000</a:t>
              </a:r>
            </a:p>
          </p:txBody>
        </p:sp>
        <p:sp>
          <p:nvSpPr>
            <p:cNvPr id="21" name="Line 34">
              <a:extLst>
                <a:ext uri="{FF2B5EF4-FFF2-40B4-BE49-F238E27FC236}">
                  <a16:creationId xmlns:a16="http://schemas.microsoft.com/office/drawing/2014/main" id="{C34F0D02-9283-4E1A-9363-DBC512BC75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1948" y="1027227"/>
              <a:ext cx="0" cy="457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>
                <a:latin typeface="Consolas" panose="020B0609020204030204" pitchFamily="49" charset="0"/>
              </a:endParaRPr>
            </a:p>
          </p:txBody>
        </p:sp>
        <p:sp>
          <p:nvSpPr>
            <p:cNvPr id="22" name="Line 35">
              <a:extLst>
                <a:ext uri="{FF2B5EF4-FFF2-40B4-BE49-F238E27FC236}">
                  <a16:creationId xmlns:a16="http://schemas.microsoft.com/office/drawing/2014/main" id="{34D7DD07-1B34-40A4-85A7-10FA68EB28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21948" y="4475277"/>
              <a:ext cx="0" cy="2286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4" name="Straight Connector 17">
              <a:extLst>
                <a:ext uri="{FF2B5EF4-FFF2-40B4-BE49-F238E27FC236}">
                  <a16:creationId xmlns:a16="http://schemas.microsoft.com/office/drawing/2014/main" id="{8DDA50AF-6828-4C58-8788-73C506CA5657}"/>
                </a:ext>
              </a:extLst>
            </p:cNvPr>
            <p:cNvCxnSpPr/>
            <p:nvPr/>
          </p:nvCxnSpPr>
          <p:spPr bwMode="auto">
            <a:xfrm>
              <a:off x="9698048" y="1787641"/>
              <a:ext cx="1447800" cy="1587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AutoShape 16">
              <a:extLst>
                <a:ext uri="{FF2B5EF4-FFF2-40B4-BE49-F238E27FC236}">
                  <a16:creationId xmlns:a16="http://schemas.microsoft.com/office/drawing/2014/main" id="{DBC6A065-E2F0-4882-9C21-E046F8D4B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204586" y="646228"/>
              <a:ext cx="228600" cy="1141413"/>
            </a:xfrm>
            <a:prstGeom prst="leftBrace">
              <a:avLst>
                <a:gd name="adj1" fmla="val 7501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libri" pitchFamily="34" charset="0"/>
              </a:endParaRPr>
            </a:p>
          </p:txBody>
        </p:sp>
        <p:sp>
          <p:nvSpPr>
            <p:cNvPr id="26" name="Rectangle 19">
              <a:extLst>
                <a:ext uri="{FF2B5EF4-FFF2-40B4-BE49-F238E27FC236}">
                  <a16:creationId xmlns:a16="http://schemas.microsoft.com/office/drawing/2014/main" id="{981D05C7-7335-42EF-ACB7-3B30DFDC7CCB}"/>
                </a:ext>
              </a:extLst>
            </p:cNvPr>
            <p:cNvSpPr/>
            <p:nvPr/>
          </p:nvSpPr>
          <p:spPr>
            <a:xfrm>
              <a:off x="11404611" y="1033577"/>
              <a:ext cx="633412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" pitchFamily="34" charset="0"/>
                </a:rPr>
                <a:t>8MB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27" name="TextBox 20">
              <a:extLst>
                <a:ext uri="{FF2B5EF4-FFF2-40B4-BE49-F238E27FC236}">
                  <a16:creationId xmlns:a16="http://schemas.microsoft.com/office/drawing/2014/main" id="{14B15AC9-1FFF-4A5D-AC14-9A837FD85EB5}"/>
                </a:ext>
              </a:extLst>
            </p:cNvPr>
            <p:cNvSpPr txBox="1"/>
            <p:nvPr/>
          </p:nvSpPr>
          <p:spPr>
            <a:xfrm>
              <a:off x="9443587" y="168749"/>
              <a:ext cx="1949450" cy="3698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not drawn to scale</a:t>
              </a:r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D5FA43F2-1759-4C4D-8B10-61544FC1B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8048" y="3332277"/>
              <a:ext cx="1447800" cy="6096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>
                  <a:latin typeface="Calibri" pitchFamily="34" charset="0"/>
                </a:rPr>
                <a:t>Shared</a:t>
              </a:r>
            </a:p>
            <a:p>
              <a:pPr algn="ctr" eaLnBrk="0" hangingPunct="0"/>
              <a:r>
                <a:rPr lang="en-US" dirty="0">
                  <a:latin typeface="Calibri" pitchFamily="34" charset="0"/>
                </a:rPr>
                <a:t>Libraries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4139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246C24-5D57-4AA0-8247-D507CEE9C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缓冲区溢出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D6E515-9B4C-4C24-AF15-76CF0752DF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Buffer Overflow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3DD11F2-6ADC-4B99-8819-CB0BF9A1EE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6931" y="1871914"/>
            <a:ext cx="6481139" cy="4448876"/>
          </a:xfrm>
        </p:spPr>
        <p:txBody>
          <a:bodyPr tIns="36000" bIns="36000">
            <a:normAutofit fontScale="77500" lnSpcReduction="20000"/>
          </a:bodyPr>
          <a:lstStyle/>
          <a:p>
            <a:r>
              <a:rPr lang="zh-CN" altLang="en-US" b="1" dirty="0"/>
              <a:t>栈随机化</a:t>
            </a:r>
            <a:endParaRPr lang="en-US" altLang="zh-CN" b="1" dirty="0"/>
          </a:p>
          <a:p>
            <a:pPr marL="342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Randomized stack offsets</a:t>
            </a:r>
          </a:p>
          <a:p>
            <a:pPr lvl="1"/>
            <a:r>
              <a:rPr lang="zh-CN" altLang="en-US" sz="1900" dirty="0"/>
              <a:t>在程序的开头，分配一个随机大小的栈空间</a:t>
            </a:r>
            <a:endParaRPr lang="en-US" altLang="zh-CN" sz="1900" dirty="0"/>
          </a:p>
          <a:p>
            <a:pPr marL="7420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At start of program, allocate random amount of space on stack</a:t>
            </a:r>
          </a:p>
          <a:p>
            <a:pPr lvl="1"/>
            <a:r>
              <a:rPr lang="zh-CN" altLang="en-US" sz="1900" dirty="0"/>
              <a:t>这会移动整个程序的栈地址</a:t>
            </a:r>
            <a:endParaRPr lang="en-US" altLang="zh-CN" sz="1900" dirty="0"/>
          </a:p>
          <a:p>
            <a:pPr marL="7420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Shifts stack addresses for entire program</a:t>
            </a:r>
          </a:p>
          <a:p>
            <a:pPr lvl="1"/>
            <a:r>
              <a:rPr lang="zh-CN" altLang="en-US" dirty="0"/>
              <a:t>使得“黑客”很难预测注入代码的准确位置</a:t>
            </a:r>
            <a:endParaRPr lang="en-US" altLang="zh-CN" dirty="0"/>
          </a:p>
          <a:p>
            <a:pPr marL="7420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Makes it difficult for hacker to predict beginning of inserted code</a:t>
            </a:r>
          </a:p>
          <a:p>
            <a:pPr marL="342900" lvl="1" indent="-342900">
              <a:spcBef>
                <a:spcPts val="1000"/>
              </a:spcBef>
            </a:pPr>
            <a:r>
              <a:rPr lang="zh-CN" altLang="en-US" sz="2000" dirty="0"/>
              <a:t>例如：五次执行内存分配时缓冲区</a:t>
            </a:r>
            <a:r>
              <a:rPr lang="en-US" altLang="zh-CN" sz="2000" dirty="0"/>
              <a:t>B</a:t>
            </a:r>
            <a:r>
              <a:rPr lang="zh-CN" altLang="en-US" sz="2000" dirty="0"/>
              <a:t>的地址</a:t>
            </a:r>
            <a:endParaRPr lang="en-US" altLang="zh-CN" sz="2000" dirty="0"/>
          </a:p>
          <a:p>
            <a:pPr marL="3420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E.g.: 5 executions of memory allocation for buffer B</a:t>
            </a:r>
          </a:p>
          <a:p>
            <a:pPr marL="150876" lvl="1" indent="0">
              <a:lnSpc>
                <a:spcPct val="125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0x7ffe4d3be87c  0x7fff75a4f9fc</a:t>
            </a:r>
          </a:p>
          <a:p>
            <a:pPr marL="150876" lvl="1" indent="0">
              <a:lnSpc>
                <a:spcPct val="125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0x7ffeadb7c80c  0x7ffeaea2fdac</a:t>
            </a:r>
          </a:p>
          <a:p>
            <a:pPr marL="150876" lvl="1" indent="0">
              <a:lnSpc>
                <a:spcPct val="125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0x7ffcd452017c</a:t>
            </a:r>
            <a:endParaRPr lang="en-US" altLang="zh-CN" sz="2000" dirty="0"/>
          </a:p>
          <a:p>
            <a:r>
              <a:rPr lang="zh-CN" altLang="en-US" dirty="0"/>
              <a:t>每一次运行，栈的位置都不一样</a:t>
            </a:r>
            <a:endParaRPr lang="en-US" altLang="zh-CN" dirty="0"/>
          </a:p>
          <a:p>
            <a:pPr marL="342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Stack repositioned each time program executes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D9ADBD0-C388-4EC8-9CE7-4E4DC5CC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1118338"/>
            <a:ext cx="10318139" cy="510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系统级的保护机制</a:t>
            </a:r>
            <a:br>
              <a:rPr lang="en-US" altLang="zh-CN" dirty="0"/>
            </a:br>
            <a:r>
              <a:rPr lang="en-US" altLang="zh-CN" dirty="0"/>
              <a:t>System-Level Protections</a:t>
            </a:r>
            <a:endParaRPr lang="zh-CN" altLang="en-US" dirty="0"/>
          </a:p>
        </p:txBody>
      </p:sp>
      <p:grpSp>
        <p:nvGrpSpPr>
          <p:cNvPr id="7" name="Group 51">
            <a:extLst>
              <a:ext uri="{FF2B5EF4-FFF2-40B4-BE49-F238E27FC236}">
                <a16:creationId xmlns:a16="http://schemas.microsoft.com/office/drawing/2014/main" id="{3C04B73B-BB81-4603-ACAE-64749E995E17}"/>
              </a:ext>
            </a:extLst>
          </p:cNvPr>
          <p:cNvGrpSpPr/>
          <p:nvPr/>
        </p:nvGrpSpPr>
        <p:grpSpPr>
          <a:xfrm>
            <a:off x="8549554" y="1371244"/>
            <a:ext cx="2705515" cy="4949546"/>
            <a:chOff x="5963029" y="1328738"/>
            <a:chExt cx="2705515" cy="4949546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B8D81FE-32F1-453C-B38B-53448C919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8544" y="33861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 defTabSz="914400">
                <a:defRPr/>
              </a:pPr>
              <a:r>
                <a:rPr lang="en-US" kern="0" dirty="0">
                  <a:solidFill>
                    <a:srgbClr val="000000"/>
                  </a:solidFill>
                  <a:latin typeface="Courier New"/>
                  <a:ea typeface="Calibri Bold" charset="0"/>
                  <a:cs typeface="Courier New"/>
                  <a:sym typeface="Calibri Bold" charset="0"/>
                </a:rPr>
                <a:t>main</a:t>
              </a:r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B5AFD253-12F4-4E9D-8580-EF8F396CC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8544" y="3690938"/>
              <a:ext cx="1270000" cy="9572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defTabSz="914400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Application</a:t>
              </a:r>
            </a:p>
            <a:p>
              <a:pPr algn="ctr" defTabSz="914400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Code</a:t>
              </a: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1BD236C5-DD97-4B78-8CBE-633D79A98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8544" y="14049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914400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E3E4996E-8C0C-4D7F-AD60-3FCCF9052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8544" y="1709738"/>
              <a:ext cx="1270000" cy="1676400"/>
            </a:xfrm>
            <a:prstGeom prst="rect">
              <a:avLst/>
            </a:prstGeom>
            <a:solidFill>
              <a:srgbClr val="FF9999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defTabSz="914400">
                <a:defRPr/>
              </a:pPr>
              <a:endParaRPr lang="en-US" kern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AEE3AA3C-FFA5-432A-B6B6-962C1DA26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029" y="2243138"/>
              <a:ext cx="1019511" cy="630942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 defTabSz="914400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Random</a:t>
              </a:r>
            </a:p>
            <a:p>
              <a:pPr algn="r" defTabSz="914400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allocation</a:t>
              </a:r>
            </a:p>
          </p:txBody>
        </p:sp>
        <p:sp>
          <p:nvSpPr>
            <p:cNvPr id="13" name="AutoShape 11">
              <a:extLst>
                <a:ext uri="{FF2B5EF4-FFF2-40B4-BE49-F238E27FC236}">
                  <a16:creationId xmlns:a16="http://schemas.microsoft.com/office/drawing/2014/main" id="{1A240A53-9D9A-4F90-84E8-1E431C6FE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0767" y="1704917"/>
              <a:ext cx="228600" cy="1681221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5635" y="21600"/>
                    <a:pt x="10800" y="20875"/>
                    <a:pt x="10800" y="19980"/>
                  </a:cubicBezTo>
                  <a:lnTo>
                    <a:pt x="10800" y="12420"/>
                  </a:lnTo>
                  <a:cubicBezTo>
                    <a:pt x="10800" y="11525"/>
                    <a:pt x="5965" y="10800"/>
                    <a:pt x="0" y="10800"/>
                  </a:cubicBezTo>
                  <a:cubicBezTo>
                    <a:pt x="5965" y="10800"/>
                    <a:pt x="10800" y="10075"/>
                    <a:pt x="10800" y="9180"/>
                  </a:cubicBezTo>
                  <a:lnTo>
                    <a:pt x="10800" y="1620"/>
                  </a:lnTo>
                  <a:cubicBezTo>
                    <a:pt x="10800" y="725"/>
                    <a:pt x="15635" y="0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914400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F5E2F9C4-DFC3-4678-BD9D-F4E9C95A7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6313" y="1328738"/>
              <a:ext cx="1083631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 defTabSz="914400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base</a:t>
              </a:r>
            </a:p>
          </p:txBody>
        </p:sp>
        <p:sp>
          <p:nvSpPr>
            <p:cNvPr id="15" name="Rectangle 7">
              <a:extLst>
                <a:ext uri="{FF2B5EF4-FFF2-40B4-BE49-F238E27FC236}">
                  <a16:creationId xmlns:a16="http://schemas.microsoft.com/office/drawing/2014/main" id="{FC13399D-3597-4417-91FC-C62AF667D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8544" y="4638842"/>
              <a:ext cx="12700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B?</a:t>
              </a: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4BBE6188-A838-46A6-8FD2-DA1DA5FA25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1519" y="5908952"/>
              <a:ext cx="42102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r" eaLnBrk="0" hangingPunct="0"/>
              <a:r>
                <a:rPr lang="en-US" dirty="0">
                  <a:latin typeface="Calibri" pitchFamily="34" charset="0"/>
                </a:rPr>
                <a:t>B?</a:t>
              </a:r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1E9966C2-74FC-4597-8569-AE7EC8C52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2540" y="6096000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F3BBFAAE-4E50-4755-B37E-6A1FDF976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8544" y="5535098"/>
              <a:ext cx="12700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code</a:t>
              </a:r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A873DCC1-50C0-4851-BF50-606004504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8544" y="5016392"/>
              <a:ext cx="1270000" cy="51870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pad</a:t>
              </a: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76AE44F9-0A16-4F7A-88C5-F759F67C670B}"/>
              </a:ext>
            </a:extLst>
          </p:cNvPr>
          <p:cNvSpPr/>
          <p:nvPr/>
        </p:nvSpPr>
        <p:spPr>
          <a:xfrm>
            <a:off x="9985069" y="4681348"/>
            <a:ext cx="1270000" cy="1542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38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246C24-5D57-4AA0-8247-D507CEE9C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缓冲区溢出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D6E515-9B4C-4C24-AF15-76CF0752DF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Buffer Overflow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3DD11F2-6ADC-4B99-8819-CB0BF9A1EE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8539" y="1937638"/>
            <a:ext cx="6944074" cy="4448876"/>
          </a:xfrm>
        </p:spPr>
        <p:txBody>
          <a:bodyPr tIns="36000" bIns="36000">
            <a:noAutofit/>
          </a:bodyPr>
          <a:lstStyle/>
          <a:p>
            <a:r>
              <a:rPr lang="zh-CN" altLang="en-US" sz="1800" dirty="0"/>
              <a:t>不可执行段 （限制可执行代码的区域）</a:t>
            </a:r>
            <a:endParaRPr lang="en-US" altLang="zh-CN" sz="1800" dirty="0"/>
          </a:p>
          <a:p>
            <a:pPr marL="342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Nonexecutable code segments</a:t>
            </a:r>
          </a:p>
          <a:p>
            <a:pPr lvl="1"/>
            <a:r>
              <a:rPr lang="zh-CN" altLang="en-US" dirty="0"/>
              <a:t>在传统的</a:t>
            </a:r>
            <a:r>
              <a:rPr lang="en-US" altLang="zh-CN" dirty="0"/>
              <a:t>x86</a:t>
            </a:r>
            <a:r>
              <a:rPr lang="zh-CN" altLang="en-US" dirty="0"/>
              <a:t>中，只能将内存区域标记为“可读”和“可写”</a:t>
            </a:r>
            <a:endParaRPr lang="en-US" altLang="zh-CN" dirty="0"/>
          </a:p>
          <a:p>
            <a:pPr marL="7420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>At start of program, allocate random amount of space on stack</a:t>
            </a:r>
          </a:p>
          <a:p>
            <a:pPr lvl="2"/>
            <a:r>
              <a:rPr lang="zh-CN" altLang="en-US" dirty="0"/>
              <a:t>任何“可读” 的内存区域都可以执行代码</a:t>
            </a:r>
            <a:endParaRPr lang="en-US" altLang="zh-CN" dirty="0"/>
          </a:p>
          <a:p>
            <a:pPr marL="11992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Can execute anything readable</a:t>
            </a:r>
          </a:p>
          <a:p>
            <a:pPr lvl="1"/>
            <a:r>
              <a:rPr lang="en-US" altLang="zh-CN" sz="1600" dirty="0"/>
              <a:t>x86-64</a:t>
            </a:r>
            <a:r>
              <a:rPr lang="zh-CN" altLang="en-US" sz="1600" dirty="0"/>
              <a:t>增加了显式的“可执行”权限</a:t>
            </a:r>
            <a:endParaRPr lang="en-US" altLang="zh-CN" sz="1600" dirty="0"/>
          </a:p>
          <a:p>
            <a:pPr marL="7420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>X86-64 added  explicit “execute” permission</a:t>
            </a:r>
          </a:p>
          <a:p>
            <a:pPr marL="800100" lvl="2" indent="-342900">
              <a:spcBef>
                <a:spcPts val="1000"/>
              </a:spcBef>
            </a:pPr>
            <a:r>
              <a:rPr lang="zh-CN" altLang="en-US" dirty="0"/>
              <a:t>把栈所在的内存区域标识为“不可执行”</a:t>
            </a:r>
            <a:endParaRPr lang="en-US" altLang="zh-CN" dirty="0"/>
          </a:p>
          <a:p>
            <a:pPr marL="7420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>Stack marked as non-executable</a:t>
            </a:r>
          </a:p>
          <a:p>
            <a:pPr marL="800100" lvl="2" indent="-342900">
              <a:spcBef>
                <a:spcPts val="1000"/>
              </a:spcBef>
            </a:pPr>
            <a:r>
              <a:rPr lang="zh-CN" altLang="en-US" dirty="0"/>
              <a:t>“虚拟内存” 一章会详细说明这个问题</a:t>
            </a:r>
            <a:endParaRPr lang="en-US" altLang="zh-CN" dirty="0"/>
          </a:p>
          <a:p>
            <a:pPr marL="7420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>The chapter </a:t>
            </a:r>
            <a:r>
              <a:rPr lang="zh-CN" altLang="en-US" sz="1600" dirty="0"/>
              <a:t>“</a:t>
            </a:r>
            <a:r>
              <a:rPr lang="en-US" altLang="zh-CN" sz="1600" dirty="0"/>
              <a:t>Virtual Memory</a:t>
            </a:r>
            <a:r>
              <a:rPr lang="zh-CN" altLang="en-US" sz="1600" dirty="0"/>
              <a:t>” </a:t>
            </a:r>
            <a:r>
              <a:rPr lang="en-US" altLang="zh-CN" sz="1600" dirty="0"/>
              <a:t>will give the explanation in detail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D9ADBD0-C388-4EC8-9CE7-4E4DC5CC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1160117"/>
            <a:ext cx="10318139" cy="510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系统级的保护机制</a:t>
            </a:r>
            <a:br>
              <a:rPr lang="en-US" altLang="zh-CN" dirty="0"/>
            </a:br>
            <a:r>
              <a:rPr lang="en-US" altLang="zh-CN" dirty="0"/>
              <a:t>System-Level Protections</a:t>
            </a:r>
            <a:endParaRPr lang="zh-CN" altLang="en-US" dirty="0"/>
          </a:p>
        </p:txBody>
      </p:sp>
      <p:grpSp>
        <p:nvGrpSpPr>
          <p:cNvPr id="21" name="Group 15">
            <a:extLst>
              <a:ext uri="{FF2B5EF4-FFF2-40B4-BE49-F238E27FC236}">
                <a16:creationId xmlns:a16="http://schemas.microsoft.com/office/drawing/2014/main" id="{2216BAFA-BE84-454C-AE75-E2E607F4890D}"/>
              </a:ext>
            </a:extLst>
          </p:cNvPr>
          <p:cNvGrpSpPr/>
          <p:nvPr/>
        </p:nvGrpSpPr>
        <p:grpSpPr>
          <a:xfrm>
            <a:off x="7289383" y="1327150"/>
            <a:ext cx="4697008" cy="4203700"/>
            <a:chOff x="4021138" y="1154113"/>
            <a:chExt cx="4697008" cy="4203700"/>
          </a:xfrm>
        </p:grpSpPr>
        <p:sp>
          <p:nvSpPr>
            <p:cNvPr id="22" name="Text Box 6">
              <a:extLst>
                <a:ext uri="{FF2B5EF4-FFF2-40B4-BE49-F238E27FC236}">
                  <a16:creationId xmlns:a16="http://schemas.microsoft.com/office/drawing/2014/main" id="{0F3118C1-EB60-49A9-825A-761D1DE4D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0863" y="1154113"/>
              <a:ext cx="2674937" cy="369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Calibri" pitchFamily="34" charset="0"/>
                </a:rPr>
                <a:t>Stack after call to </a:t>
              </a:r>
              <a:r>
                <a:rPr lang="en-US" dirty="0">
                  <a:latin typeface="Consolas" panose="020B0609020204030204" pitchFamily="49" charset="0"/>
                </a:rPr>
                <a:t>gets()</a:t>
              </a:r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F940FEDF-8608-46D1-944D-13A4B9179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7700" y="2819400"/>
              <a:ext cx="1066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B</a:t>
              </a:r>
            </a:p>
          </p:txBody>
        </p:sp>
        <p:sp>
          <p:nvSpPr>
            <p:cNvPr id="24" name="Rectangle 8">
              <a:extLst>
                <a:ext uri="{FF2B5EF4-FFF2-40B4-BE49-F238E27FC236}">
                  <a16:creationId xmlns:a16="http://schemas.microsoft.com/office/drawing/2014/main" id="{5C64D250-0D0D-4919-80E0-22A984896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7700" y="1600200"/>
              <a:ext cx="1066800" cy="121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25" name="Rectangle 11">
              <a:extLst>
                <a:ext uri="{FF2B5EF4-FFF2-40B4-BE49-F238E27FC236}">
                  <a16:creationId xmlns:a16="http://schemas.microsoft.com/office/drawing/2014/main" id="{2C960B8A-FC6F-41D1-B2E3-570866344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7700" y="4724400"/>
              <a:ext cx="1066800" cy="622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Calibri" pitchFamily="34" charset="0"/>
              </a:endParaRPr>
            </a:p>
            <a:p>
              <a:pPr eaLnBrk="0" hangingPunct="0">
                <a:defRPr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26" name="Text Box 14">
              <a:extLst>
                <a:ext uri="{FF2B5EF4-FFF2-40B4-BE49-F238E27FC236}">
                  <a16:creationId xmlns:a16="http://schemas.microsoft.com/office/drawing/2014/main" id="{6612FF34-EB34-472E-A924-A8DA54DA00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2800" y="2023547"/>
              <a:ext cx="155534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dirty="0">
                  <a:latin typeface="Consolas" panose="020B0609020204030204" pitchFamily="49" charset="0"/>
                </a:rPr>
                <a:t>P</a:t>
              </a:r>
              <a:r>
                <a:rPr lang="en-US" dirty="0">
                  <a:latin typeface="Courier New" pitchFamily="49" charset="0"/>
                </a:rPr>
                <a:t> </a:t>
              </a:r>
              <a:r>
                <a:rPr lang="en-US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27" name="Text Box 15">
              <a:extLst>
                <a:ext uri="{FF2B5EF4-FFF2-40B4-BE49-F238E27FC236}">
                  <a16:creationId xmlns:a16="http://schemas.microsoft.com/office/drawing/2014/main" id="{00FEF2D8-F04D-45C2-89BB-2EE727D611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2800" y="4097615"/>
              <a:ext cx="1469009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dirty="0">
                  <a:latin typeface="Consolas" panose="020B0609020204030204" pitchFamily="49" charset="0"/>
                </a:rPr>
                <a:t>Q</a:t>
              </a:r>
              <a:r>
                <a:rPr lang="en-US" dirty="0">
                  <a:latin typeface="Calibri" pitchFamily="34" charset="0"/>
                </a:rPr>
                <a:t> stack frame</a:t>
              </a:r>
            </a:p>
          </p:txBody>
        </p:sp>
        <p:sp>
          <p:nvSpPr>
            <p:cNvPr id="28" name="Text Box 16">
              <a:extLst>
                <a:ext uri="{FF2B5EF4-FFF2-40B4-BE49-F238E27FC236}">
                  <a16:creationId xmlns:a16="http://schemas.microsoft.com/office/drawing/2014/main" id="{8538D3C5-89FE-4D00-9372-9A88EF21D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5225" y="4478338"/>
              <a:ext cx="314325" cy="3698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>
                  <a:latin typeface="Calibri" pitchFamily="34" charset="0"/>
                </a:rPr>
                <a:t>B</a:t>
              </a:r>
            </a:p>
          </p:txBody>
        </p:sp>
        <p:sp>
          <p:nvSpPr>
            <p:cNvPr id="29" name="Line 17">
              <a:extLst>
                <a:ext uri="{FF2B5EF4-FFF2-40B4-BE49-F238E27FC236}">
                  <a16:creationId xmlns:a16="http://schemas.microsoft.com/office/drawing/2014/main" id="{689F4809-F4E6-4CA0-AB33-21D7F179DC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7325" y="4665663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Rectangle 18">
              <a:extLst>
                <a:ext uri="{FF2B5EF4-FFF2-40B4-BE49-F238E27FC236}">
                  <a16:creationId xmlns:a16="http://schemas.microsoft.com/office/drawing/2014/main" id="{ADDC3C19-91BC-485C-BE9E-632C2F281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7700" y="4078288"/>
              <a:ext cx="10668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code</a:t>
              </a:r>
            </a:p>
          </p:txBody>
        </p:sp>
        <p:sp>
          <p:nvSpPr>
            <p:cNvPr id="31" name="Rectangle 19">
              <a:extLst>
                <a:ext uri="{FF2B5EF4-FFF2-40B4-BE49-F238E27FC236}">
                  <a16:creationId xmlns:a16="http://schemas.microsoft.com/office/drawing/2014/main" id="{0F73473D-8BDD-4F7A-A7C0-1C1ED655C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7700" y="3159125"/>
              <a:ext cx="1065213" cy="936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pad</a:t>
              </a:r>
            </a:p>
          </p:txBody>
        </p:sp>
        <p:sp>
          <p:nvSpPr>
            <p:cNvPr id="32" name="Text Box 21">
              <a:extLst>
                <a:ext uri="{FF2B5EF4-FFF2-40B4-BE49-F238E27FC236}">
                  <a16:creationId xmlns:a16="http://schemas.microsoft.com/office/drawing/2014/main" id="{C8D4F25F-452D-4E99-97EA-2E90C975A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1138" y="3451225"/>
              <a:ext cx="1371600" cy="6461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dirty="0">
                  <a:latin typeface="Calibri" pitchFamily="34" charset="0"/>
                </a:rPr>
                <a:t>data written</a:t>
              </a:r>
            </a:p>
            <a:p>
              <a:pPr eaLnBrk="0" hangingPunct="0"/>
              <a:r>
                <a:rPr lang="en-US" dirty="0">
                  <a:latin typeface="Calibri" pitchFamily="34" charset="0"/>
                </a:rPr>
                <a:t>by </a:t>
              </a:r>
              <a:r>
                <a:rPr lang="en-US" dirty="0">
                  <a:latin typeface="Consolas" panose="020B0609020204030204" pitchFamily="49" charset="0"/>
                </a:rPr>
                <a:t>gets()</a:t>
              </a:r>
            </a:p>
          </p:txBody>
        </p:sp>
        <p:sp>
          <p:nvSpPr>
            <p:cNvPr id="33" name="AutoShape 16">
              <a:extLst>
                <a:ext uri="{FF2B5EF4-FFF2-40B4-BE49-F238E27FC236}">
                  <a16:creationId xmlns:a16="http://schemas.microsoft.com/office/drawing/2014/main" id="{6105E6F7-8122-4C73-B2D0-3BD273A536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92925" y="1600200"/>
              <a:ext cx="228600" cy="1600200"/>
            </a:xfrm>
            <a:prstGeom prst="leftBrace">
              <a:avLst>
                <a:gd name="adj1" fmla="val 7499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libri" pitchFamily="34" charset="0"/>
              </a:endParaRPr>
            </a:p>
          </p:txBody>
        </p:sp>
        <p:sp>
          <p:nvSpPr>
            <p:cNvPr id="34" name="AutoShape 16">
              <a:extLst>
                <a:ext uri="{FF2B5EF4-FFF2-40B4-BE49-F238E27FC236}">
                  <a16:creationId xmlns:a16="http://schemas.microsoft.com/office/drawing/2014/main" id="{EF659B3B-42E7-43D4-9BBC-19398AF467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92925" y="3200400"/>
              <a:ext cx="228600" cy="2157413"/>
            </a:xfrm>
            <a:prstGeom prst="leftBrace">
              <a:avLst>
                <a:gd name="adj1" fmla="val 74976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libri" pitchFamily="34" charset="0"/>
              </a:endParaRPr>
            </a:p>
          </p:txBody>
        </p:sp>
        <p:sp>
          <p:nvSpPr>
            <p:cNvPr id="35" name="AutoShape 16">
              <a:extLst>
                <a:ext uri="{FF2B5EF4-FFF2-40B4-BE49-F238E27FC236}">
                  <a16:creationId xmlns:a16="http://schemas.microsoft.com/office/drawing/2014/main" id="{A85FA9FB-91FA-49AD-B4EA-6821EE5FC633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5359400" y="2819400"/>
              <a:ext cx="228600" cy="19050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libri" pitchFamily="34" charset="0"/>
              </a:endParaRPr>
            </a:p>
          </p:txBody>
        </p:sp>
      </p:grpSp>
      <p:cxnSp>
        <p:nvCxnSpPr>
          <p:cNvPr id="36" name="Straight Arrow Connector 4">
            <a:extLst>
              <a:ext uri="{FF2B5EF4-FFF2-40B4-BE49-F238E27FC236}">
                <a16:creationId xmlns:a16="http://schemas.microsoft.com/office/drawing/2014/main" id="{3CD43A7E-5075-40FC-A776-D0E5C773FB28}"/>
              </a:ext>
            </a:extLst>
          </p:cNvPr>
          <p:cNvCxnSpPr>
            <a:cxnSpLocks/>
          </p:cNvCxnSpPr>
          <p:nvPr/>
        </p:nvCxnSpPr>
        <p:spPr bwMode="auto">
          <a:xfrm flipV="1">
            <a:off x="8243470" y="4838702"/>
            <a:ext cx="752475" cy="936623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0">
            <a:extLst>
              <a:ext uri="{FF2B5EF4-FFF2-40B4-BE49-F238E27FC236}">
                <a16:creationId xmlns:a16="http://schemas.microsoft.com/office/drawing/2014/main" id="{4B984A0C-ED7C-4314-9116-ECEC109404D7}"/>
              </a:ext>
            </a:extLst>
          </p:cNvPr>
          <p:cNvSpPr txBox="1"/>
          <p:nvPr/>
        </p:nvSpPr>
        <p:spPr>
          <a:xfrm>
            <a:off x="7465228" y="5791936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>
                <a:latin typeface="Calibri" pitchFamily="34" charset="0"/>
              </a:rPr>
              <a:t>任何执行这段代码的尝试都会导致失败</a:t>
            </a:r>
            <a:endParaRPr lang="en-US" dirty="0">
              <a:latin typeface="Calibri" pitchFamily="34" charset="0"/>
            </a:endParaRPr>
          </a:p>
          <a:p>
            <a:pPr algn="r"/>
            <a:r>
              <a:rPr lang="en-US" dirty="0">
                <a:latin typeface="Calibri" pitchFamily="34" charset="0"/>
              </a:rPr>
              <a:t>Any attempt to execute this code will fail</a:t>
            </a:r>
          </a:p>
        </p:txBody>
      </p:sp>
    </p:spTree>
    <p:extLst>
      <p:ext uri="{BB962C8B-B14F-4D97-AF65-F5344CB8AC3E}">
        <p14:creationId xmlns:p14="http://schemas.microsoft.com/office/powerpoint/2010/main" val="268000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246C24-5D57-4AA0-8247-D507CEE9C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缓冲区溢出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D6E515-9B4C-4C24-AF15-76CF0752DF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Buffer Overflow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3DD11F2-6ADC-4B99-8819-CB0BF9A1EE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731" y="2075802"/>
            <a:ext cx="6618299" cy="417512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思想</a:t>
            </a:r>
            <a:endParaRPr lang="en-US" altLang="zh-CN" dirty="0"/>
          </a:p>
          <a:p>
            <a:pPr marL="342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Idea</a:t>
            </a:r>
          </a:p>
          <a:p>
            <a:pPr lvl="1"/>
            <a:r>
              <a:rPr lang="zh-CN" altLang="en-US" dirty="0"/>
              <a:t>在栈中，缓冲区的后面紧接着放置一个特殊值（“金丝雀”）</a:t>
            </a:r>
            <a:endParaRPr lang="en-US" altLang="zh-CN" dirty="0"/>
          </a:p>
          <a:p>
            <a:pPr marL="7420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Place special value (“canary”) on stack just beyond buffer</a:t>
            </a:r>
          </a:p>
          <a:p>
            <a:pPr lvl="1"/>
            <a:r>
              <a:rPr lang="zh-CN" altLang="en-US" dirty="0"/>
              <a:t>在函数返回前，检查这个值是否被破坏</a:t>
            </a:r>
            <a:endParaRPr lang="en-US" altLang="zh-CN" dirty="0"/>
          </a:p>
          <a:p>
            <a:pPr marL="7420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Check for corruption before exiting function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altLang="zh-CN" sz="2000" dirty="0"/>
              <a:t>GCC </a:t>
            </a:r>
            <a:r>
              <a:rPr lang="zh-CN" altLang="en-US" sz="2000" dirty="0"/>
              <a:t>实现</a:t>
            </a:r>
            <a:endParaRPr lang="en-US" altLang="zh-CN" sz="2000" dirty="0"/>
          </a:p>
          <a:p>
            <a:pPr marL="3420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GCC Implementation</a:t>
            </a:r>
          </a:p>
          <a:p>
            <a:pPr lvl="1"/>
            <a:r>
              <a:rPr lang="zh-CN" altLang="en-US" dirty="0">
                <a:latin typeface="Consolas" panose="020B0609020204030204" pitchFamily="49" charset="0"/>
              </a:rPr>
              <a:t>编译选项：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  <a:cs typeface="Courier New" pitchFamily="49" charset="0"/>
              </a:rPr>
              <a:t>-</a:t>
            </a:r>
            <a:r>
              <a:rPr lang="en-US" altLang="zh-CN" b="1" dirty="0" err="1">
                <a:latin typeface="Consolas" panose="020B0609020204030204" pitchFamily="49" charset="0"/>
                <a:cs typeface="Courier New" pitchFamily="49" charset="0"/>
              </a:rPr>
              <a:t>fstack</a:t>
            </a:r>
            <a:r>
              <a:rPr lang="en-US" altLang="zh-CN" b="1" dirty="0">
                <a:latin typeface="Consolas" panose="020B0609020204030204" pitchFamily="49" charset="0"/>
                <a:cs typeface="Courier New" pitchFamily="49" charset="0"/>
              </a:rPr>
              <a:t>-protector</a:t>
            </a:r>
          </a:p>
          <a:p>
            <a:pPr marL="7420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Compiler option: </a:t>
            </a:r>
            <a:r>
              <a:rPr lang="en-US" altLang="zh-CN" b="1" dirty="0">
                <a:latin typeface="Consolas" panose="020B0609020204030204" pitchFamily="49" charset="0"/>
                <a:cs typeface="Courier New" pitchFamily="49" charset="0"/>
              </a:rPr>
              <a:t>-</a:t>
            </a:r>
            <a:r>
              <a:rPr lang="en-US" altLang="zh-CN" b="1" dirty="0" err="1">
                <a:latin typeface="Consolas" panose="020B0609020204030204" pitchFamily="49" charset="0"/>
                <a:cs typeface="Courier New" pitchFamily="49" charset="0"/>
              </a:rPr>
              <a:t>fstack</a:t>
            </a:r>
            <a:r>
              <a:rPr lang="en-US" altLang="zh-CN" b="1" dirty="0">
                <a:latin typeface="Consolas" panose="020B0609020204030204" pitchFamily="49" charset="0"/>
                <a:cs typeface="Courier New" pitchFamily="49" charset="0"/>
              </a:rPr>
              <a:t>-protector</a:t>
            </a:r>
            <a:endParaRPr lang="en-US" altLang="zh-CN" dirty="0"/>
          </a:p>
          <a:p>
            <a:pPr lvl="1"/>
            <a:r>
              <a:rPr lang="zh-CN" altLang="en-US" dirty="0"/>
              <a:t>现在这个选项是默认的（早期版本这个选项的关闭的）</a:t>
            </a:r>
            <a:endParaRPr lang="en-US" altLang="zh-CN" dirty="0"/>
          </a:p>
          <a:p>
            <a:pPr marL="7420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Now the default (disabled earlier)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D9ADBD0-C388-4EC8-9CE7-4E4DC5CC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94" y="1086480"/>
            <a:ext cx="10318139" cy="510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栈“金丝雀”</a:t>
            </a:r>
            <a:br>
              <a:rPr lang="en-US" altLang="zh-CN" dirty="0"/>
            </a:br>
            <a:r>
              <a:rPr lang="en-US" altLang="zh-CN" dirty="0"/>
              <a:t>Stack Canaries </a:t>
            </a:r>
            <a:endParaRPr lang="zh-CN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CE19408-9998-4871-9F8F-0AA816E50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564" y="4277807"/>
            <a:ext cx="4152900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dirty="0" err="1">
                <a:latin typeface="Consolas" panose="020B0609020204030204" pitchFamily="49" charset="0"/>
                <a:ea typeface="MS Mincho" pitchFamily="49" charset="-128"/>
              </a:rPr>
              <a:t>unix</a:t>
            </a: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&gt;</a:t>
            </a:r>
            <a:r>
              <a:rPr lang="en-US" i="1" dirty="0">
                <a:latin typeface="Consolas" panose="020B0609020204030204" pitchFamily="49" charset="0"/>
                <a:ea typeface="MS Mincho" pitchFamily="49" charset="-128"/>
              </a:rPr>
              <a:t>./</a:t>
            </a:r>
            <a:r>
              <a:rPr lang="en-US" i="1" dirty="0" err="1">
                <a:latin typeface="Consolas" panose="020B0609020204030204" pitchFamily="49" charset="0"/>
                <a:ea typeface="MS Mincho" pitchFamily="49" charset="-128"/>
              </a:rPr>
              <a:t>bufdemo-sp</a:t>
            </a:r>
            <a:endParaRPr lang="en-US" i="1" dirty="0">
              <a:latin typeface="Consolas" panose="020B0609020204030204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Type a string:</a:t>
            </a:r>
            <a:r>
              <a:rPr lang="en-US" i="1" dirty="0">
                <a:latin typeface="Consolas" panose="020B0609020204030204" pitchFamily="49" charset="0"/>
                <a:ea typeface="MS Mincho" pitchFamily="49" charset="-128"/>
              </a:rPr>
              <a:t>0123456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0123456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33FF5E3-0FE0-4CB2-A939-DA95C668F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564" y="5330164"/>
            <a:ext cx="4152900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dirty="0" err="1">
                <a:latin typeface="Consolas" panose="020B0609020204030204" pitchFamily="49" charset="0"/>
                <a:ea typeface="MS Mincho" pitchFamily="49" charset="-128"/>
              </a:rPr>
              <a:t>unix</a:t>
            </a: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&gt;./</a:t>
            </a:r>
            <a:r>
              <a:rPr lang="en-US" dirty="0" err="1">
                <a:latin typeface="Consolas" panose="020B0609020204030204" pitchFamily="49" charset="0"/>
                <a:ea typeface="MS Mincho" pitchFamily="49" charset="-128"/>
              </a:rPr>
              <a:t>bufdemo-sp</a:t>
            </a:r>
            <a:endParaRPr lang="en-US" dirty="0">
              <a:latin typeface="Consolas" panose="020B0609020204030204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Type a string:</a:t>
            </a:r>
            <a:r>
              <a:rPr lang="en-US" i="1" dirty="0">
                <a:latin typeface="Consolas" panose="020B0609020204030204" pitchFamily="49" charset="0"/>
                <a:ea typeface="MS Mincho" pitchFamily="49" charset="-128"/>
              </a:rPr>
              <a:t>01234567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*** stack smashing detected ***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F41C92-57B1-455E-AF03-494C07EC4189}"/>
              </a:ext>
            </a:extLst>
          </p:cNvPr>
          <p:cNvSpPr txBox="1"/>
          <p:nvPr/>
        </p:nvSpPr>
        <p:spPr>
          <a:xfrm>
            <a:off x="7691564" y="2075802"/>
            <a:ext cx="4152900" cy="175432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小知识：“金丝雀”源于历史上用这种鸟在煤矿中感知有毒气体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Tips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 The term “canary” refers to the historic use of these birds to detect the presence of dangerous gases in coal mine.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91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246C24-5D57-4AA0-8247-D507CEE9C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缓冲区溢出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D6E515-9B4C-4C24-AF15-76CF0752DF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Buffer Overflow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D9ADBD0-C388-4EC8-9CE7-4E4DC5CC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金丝雀：反汇编保护缓冲区代码</a:t>
            </a:r>
            <a:br>
              <a:rPr lang="en-US" altLang="zh-CN" dirty="0"/>
            </a:br>
            <a:r>
              <a:rPr lang="en-US" altLang="zh-CN" dirty="0"/>
              <a:t>Canaries: Protected Buffer Disassembly</a:t>
            </a:r>
            <a:endParaRPr lang="zh-CN" alt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0EF13AD-63E8-4FA9-8877-5476185B5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015" y="2051988"/>
            <a:ext cx="8899526" cy="42447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echo:</a:t>
            </a:r>
            <a:r>
              <a:rPr lang="sk-SK" dirty="0">
                <a:latin typeface="Consolas" panose="020B0609020204030204" pitchFamily="49" charset="0"/>
                <a:ea typeface="MS Mincho" pitchFamily="49" charset="-128"/>
              </a:rPr>
              <a:t>  </a:t>
            </a:r>
            <a:endParaRPr lang="en-US" dirty="0">
              <a:latin typeface="Consolas" panose="020B0609020204030204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 </a:t>
            </a:r>
            <a:r>
              <a:rPr lang="sk-SK" dirty="0">
                <a:latin typeface="Consolas" panose="020B0609020204030204" pitchFamily="49" charset="0"/>
                <a:ea typeface="MS Mincho" pitchFamily="49" charset="-128"/>
              </a:rPr>
              <a:t>40072f:	sub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solidFill>
                  <a:srgbClr val="FF0000"/>
                </a:solidFill>
                <a:latin typeface="Consolas" panose="020B0609020204030204" pitchFamily="49" charset="0"/>
                <a:ea typeface="MS Mincho" pitchFamily="49" charset="-128"/>
              </a:rPr>
              <a:t>  400733:	mov    %fs:0x28,%rax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solidFill>
                  <a:srgbClr val="FF0000"/>
                </a:solidFill>
                <a:latin typeface="Consolas" panose="020B0609020204030204" pitchFamily="49" charset="0"/>
                <a:ea typeface="MS Mincho" pitchFamily="49" charset="-128"/>
              </a:rPr>
              <a:t>  40073c:	mov    %rax,0x8(%rsp)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nsolas" panose="020B0609020204030204" pitchFamily="49" charset="0"/>
                <a:ea typeface="MS Mincho" pitchFamily="49" charset="-128"/>
              </a:rPr>
              <a:t>  400741:	xor    %eax,%eax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nsolas" panose="020B0609020204030204" pitchFamily="49" charset="0"/>
                <a:ea typeface="MS Mincho" pitchFamily="49" charset="-128"/>
              </a:rPr>
              <a:t>  400743:	mov    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nsolas" panose="020B0609020204030204" pitchFamily="49" charset="0"/>
                <a:ea typeface="MS Mincho" pitchFamily="49" charset="-128"/>
              </a:rPr>
              <a:t>  400746:	callq  4006e0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nsolas" panose="020B0609020204030204" pitchFamily="49" charset="0"/>
                <a:ea typeface="MS Mincho" pitchFamily="49" charset="-128"/>
              </a:rPr>
              <a:t>  40074b:	mov    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nsolas" panose="020B0609020204030204" pitchFamily="49" charset="0"/>
                <a:ea typeface="MS Mincho" pitchFamily="49" charset="-128"/>
              </a:rPr>
              <a:t>  40074e:	callq  400570 &lt;puts@plt&gt;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solidFill>
                  <a:srgbClr val="FF0000"/>
                </a:solidFill>
                <a:latin typeface="Consolas" panose="020B0609020204030204" pitchFamily="49" charset="0"/>
                <a:ea typeface="MS Mincho" pitchFamily="49" charset="-128"/>
              </a:rPr>
              <a:t>  400753:	mov    0x8(%rsp),%rax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solidFill>
                  <a:srgbClr val="FF0000"/>
                </a:solidFill>
                <a:latin typeface="Consolas" panose="020B0609020204030204" pitchFamily="49" charset="0"/>
                <a:ea typeface="MS Mincho" pitchFamily="49" charset="-128"/>
              </a:rPr>
              <a:t>  400758:	xor    %fs:0x28,%rax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nsolas" panose="020B0609020204030204" pitchFamily="49" charset="0"/>
                <a:ea typeface="MS Mincho" pitchFamily="49" charset="-128"/>
              </a:rPr>
              <a:t>  400761:	je     400768 &lt;echo+0x39&gt;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solidFill>
                  <a:srgbClr val="FF0000"/>
                </a:solidFill>
                <a:latin typeface="Consolas" panose="020B0609020204030204" pitchFamily="49" charset="0"/>
                <a:ea typeface="MS Mincho" pitchFamily="49" charset="-128"/>
              </a:rPr>
              <a:t>  400763:	callq  400580 &lt;__stack_chk_fail@plt&gt;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nsolas" panose="020B0609020204030204" pitchFamily="49" charset="0"/>
                <a:ea typeface="MS Mincho" pitchFamily="49" charset="-128"/>
              </a:rPr>
              <a:t>  400768:	add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nsolas" panose="020B0609020204030204" pitchFamily="49" charset="0"/>
                <a:ea typeface="MS Mincho" pitchFamily="49" charset="-128"/>
              </a:rPr>
              <a:t>  40076c:	retq </a:t>
            </a:r>
            <a:endParaRPr lang="ro-RO" dirty="0">
              <a:latin typeface="Consolas" panose="020B0609020204030204" pitchFamily="49" charset="0"/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1088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246C24-5D57-4AA0-8247-D507CEE9C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缓冲区溢出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D6E515-9B4C-4C24-AF15-76CF0752DF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Buffer Overflow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D9ADBD0-C388-4EC8-9CE7-4E4DC5CC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放置金丝雀</a:t>
            </a:r>
            <a:br>
              <a:rPr lang="en-US" altLang="zh-CN" dirty="0"/>
            </a:br>
            <a:r>
              <a:rPr lang="en-US" altLang="zh-CN" dirty="0"/>
              <a:t>Setting Up Canary</a:t>
            </a:r>
            <a:endParaRPr lang="zh-CN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03ED586-6AF7-465B-B8F5-7ED0CB0AF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4668" y="4763188"/>
            <a:ext cx="6183312" cy="1567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	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	%fs:40, %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rax</a:t>
            </a: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# Get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	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	%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rax</a:t>
            </a: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, 8(%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) # Place on stack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	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xorl</a:t>
            </a: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	%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eax</a:t>
            </a: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eax</a:t>
            </a: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  # Erase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	. . .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386AD88-D154-40D0-9929-5078079DB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4668" y="2625110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nsolas" panose="020B0609020204030204" pitchFamily="49" charset="0"/>
                <a:ea typeface="MS Mincho" pitchFamily="49" charset="-128"/>
              </a:rPr>
            </a:b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nsolas" panose="020B0609020204030204" pitchFamily="49" charset="0"/>
                <a:ea typeface="MS Mincho" pitchFamily="49" charset="-128"/>
              </a:rPr>
            </a:b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nsolas" panose="020B0609020204030204" pitchFamily="49" charset="0"/>
                <a:ea typeface="MS Mincho" pitchFamily="49" charset="-128"/>
              </a:rPr>
            </a:b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nsolas" panose="020B0609020204030204" pitchFamily="49" charset="0"/>
                <a:ea typeface="MS Mincho" pitchFamily="49" charset="-128"/>
              </a:rPr>
            </a:b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nsolas" panose="020B0609020204030204" pitchFamily="49" charset="0"/>
                <a:ea typeface="MS Mincho" pitchFamily="49" charset="-128"/>
              </a:rPr>
            </a:b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nsolas" panose="020B0609020204030204" pitchFamily="49" charset="0"/>
                <a:ea typeface="MS Mincho" pitchFamily="49" charset="-128"/>
              </a:rPr>
            </a:b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98FF0B19-7149-4113-A764-CAD442A80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105" y="3531573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sp>
        <p:nvSpPr>
          <p:cNvPr id="11" name="Line 29">
            <a:extLst>
              <a:ext uri="{FF2B5EF4-FFF2-40B4-BE49-F238E27FC236}">
                <a16:creationId xmlns:a16="http://schemas.microsoft.com/office/drawing/2014/main" id="{3209DE06-A9DD-49D7-BB34-F3E2F3B9F6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25455" y="5842902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2" name="Rectangle 30">
            <a:extLst>
              <a:ext uri="{FF2B5EF4-FFF2-40B4-BE49-F238E27FC236}">
                <a16:creationId xmlns:a16="http://schemas.microsoft.com/office/drawing/2014/main" id="{3CC0AD16-8A24-4AA6-8E4C-E16941916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8205" y="5669864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rsp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" name="Rectangle 31">
            <a:extLst>
              <a:ext uri="{FF2B5EF4-FFF2-40B4-BE49-F238E27FC236}">
                <a16:creationId xmlns:a16="http://schemas.microsoft.com/office/drawing/2014/main" id="{3DF1B3B7-C194-49A5-BCE0-27F2B8AD7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105" y="2388573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call_echo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" name="Rectangle 24">
            <a:extLst>
              <a:ext uri="{FF2B5EF4-FFF2-40B4-BE49-F238E27FC236}">
                <a16:creationId xmlns:a16="http://schemas.microsoft.com/office/drawing/2014/main" id="{4CB3422F-6E36-47E2-AB4F-66BF5A0D0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106" y="5676286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nsolas" panose="020B0609020204030204" pitchFamily="49" charset="0"/>
              </a:rPr>
              <a:t>[3]</a:t>
            </a:r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8E1137C1-5150-4292-91F5-B67CC0220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368" y="5676286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nsolas" panose="020B0609020204030204" pitchFamily="49" charset="0"/>
              </a:rPr>
              <a:t>[2]</a:t>
            </a:r>
          </a:p>
        </p:txBody>
      </p:sp>
      <p:sp>
        <p:nvSpPr>
          <p:cNvPr id="16" name="Rectangle 26">
            <a:extLst>
              <a:ext uri="{FF2B5EF4-FFF2-40B4-BE49-F238E27FC236}">
                <a16:creationId xmlns:a16="http://schemas.microsoft.com/office/drawing/2014/main" id="{F5B37C9E-DB79-4139-8F8D-E877FA05B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4631" y="5676286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nsolas" panose="020B0609020204030204" pitchFamily="49" charset="0"/>
              </a:rPr>
              <a:t>[1]</a:t>
            </a:r>
          </a:p>
        </p:txBody>
      </p:sp>
      <p:sp>
        <p:nvSpPr>
          <p:cNvPr id="17" name="Rectangle 27">
            <a:extLst>
              <a:ext uri="{FF2B5EF4-FFF2-40B4-BE49-F238E27FC236}">
                <a16:creationId xmlns:a16="http://schemas.microsoft.com/office/drawing/2014/main" id="{055D3284-FB6F-495C-A95F-8849E40B7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3893" y="5676286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nsolas" panose="020B0609020204030204" pitchFamily="49" charset="0"/>
              </a:rPr>
              <a:t>[0]</a:t>
            </a:r>
          </a:p>
        </p:txBody>
      </p:sp>
      <p:sp>
        <p:nvSpPr>
          <p:cNvPr id="18" name="Rectangle 28">
            <a:extLst>
              <a:ext uri="{FF2B5EF4-FFF2-40B4-BE49-F238E27FC236}">
                <a16:creationId xmlns:a16="http://schemas.microsoft.com/office/drawing/2014/main" id="{C085827C-244E-42FD-80F2-D327780E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3156" y="5676286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buf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9" name="TextBox 29">
            <a:extLst>
              <a:ext uri="{FF2B5EF4-FFF2-40B4-BE49-F238E27FC236}">
                <a16:creationId xmlns:a16="http://schemas.microsoft.com/office/drawing/2014/main" id="{B885ABE5-EEFA-45AE-8A0E-CBA6AABE9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1859" y="1745122"/>
            <a:ext cx="18608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i="1" dirty="0">
                <a:solidFill>
                  <a:srgbClr val="C00000"/>
                </a:solidFill>
                <a:latin typeface="Calibri" pitchFamily="34" charset="0"/>
              </a:rPr>
              <a:t>调用 </a:t>
            </a:r>
            <a:r>
              <a:rPr lang="en-US" altLang="zh-CN" i="1" dirty="0">
                <a:solidFill>
                  <a:srgbClr val="C00000"/>
                </a:solidFill>
                <a:latin typeface="Calibri" pitchFamily="34" charset="0"/>
              </a:rPr>
              <a:t>gets </a:t>
            </a:r>
            <a:r>
              <a:rPr lang="zh-CN" altLang="en-US" i="1" dirty="0">
                <a:solidFill>
                  <a:srgbClr val="C00000"/>
                </a:solidFill>
                <a:latin typeface="Calibri" pitchFamily="34" charset="0"/>
              </a:rPr>
              <a:t>前</a:t>
            </a:r>
            <a:endParaRPr lang="en-US" i="1" dirty="0">
              <a:solidFill>
                <a:srgbClr val="C00000"/>
              </a:solidFill>
              <a:latin typeface="Calibri" pitchFamily="34" charset="0"/>
            </a:endParaRPr>
          </a:p>
          <a:p>
            <a:pPr algn="ctr"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172BE14A-4DBC-4E9D-94F1-7FF2ADB1E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105" y="4141174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20 bytes unused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1" name="Rectangle 22">
            <a:extLst>
              <a:ext uri="{FF2B5EF4-FFF2-40B4-BE49-F238E27FC236}">
                <a16:creationId xmlns:a16="http://schemas.microsoft.com/office/drawing/2014/main" id="{1DD0D517-5570-462A-AEE6-5232A23E3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105" y="4763188"/>
            <a:ext cx="1797050" cy="6082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Canary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</p:spTree>
    <p:extLst>
      <p:ext uri="{BB962C8B-B14F-4D97-AF65-F5344CB8AC3E}">
        <p14:creationId xmlns:p14="http://schemas.microsoft.com/office/powerpoint/2010/main" val="42881388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246C24-5D57-4AA0-8247-D507CEE9C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缓冲区溢出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D6E515-9B4C-4C24-AF15-76CF0752DF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Buffer Overflow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D9ADBD0-C388-4EC8-9CE7-4E4DC5CC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检查金丝雀</a:t>
            </a:r>
            <a:br>
              <a:rPr lang="en-US" altLang="zh-CN" dirty="0"/>
            </a:br>
            <a:r>
              <a:rPr lang="en-US" altLang="zh-CN" dirty="0"/>
              <a:t>Checking Canary</a:t>
            </a:r>
            <a:endParaRPr lang="zh-CN" altLang="en-US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2E1DCBEA-3698-46E0-9E1D-BDE8B992D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868" y="4491893"/>
            <a:ext cx="6473825" cy="18133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	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	8(%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), %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rax</a:t>
            </a: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   # Retrieve from stack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	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xorq</a:t>
            </a: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	%fs:40, %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rax</a:t>
            </a: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    # Compare to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	je	.L6               # If same, OK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	call	__</a:t>
            </a:r>
            <a:r>
              <a:rPr lang="en-US" sz="1600" dirty="0" err="1">
                <a:latin typeface="Consolas" panose="020B0609020204030204" pitchFamily="49" charset="0"/>
                <a:ea typeface="MS Mincho" pitchFamily="49" charset="-128"/>
              </a:rPr>
              <a:t>stack_chk_fail</a:t>
            </a: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  # FAIL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nsolas" panose="020B0609020204030204" pitchFamily="49" charset="0"/>
                <a:ea typeface="MS Mincho" pitchFamily="49" charset="-128"/>
              </a:rPr>
              <a:t>.L6:	. . .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5226FCBD-6F00-437E-8224-6D4ABEE24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5671" y="1973214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>
                <a:latin typeface="Consolas" panose="020B0609020204030204" pitchFamily="49" charset="0"/>
                <a:ea typeface="MS Mincho" pitchFamily="49" charset="-128"/>
              </a:rPr>
              <a:t>/* Echo Line */</a:t>
            </a:r>
            <a:br>
              <a:rPr lang="en-US" sz="1600">
                <a:latin typeface="Consolas" panose="020B0609020204030204" pitchFamily="49" charset="0"/>
                <a:ea typeface="MS Mincho" pitchFamily="49" charset="-128"/>
              </a:rPr>
            </a:br>
            <a:r>
              <a:rPr lang="en-US" sz="1600">
                <a:latin typeface="Consolas" panose="020B0609020204030204" pitchFamily="49" charset="0"/>
                <a:ea typeface="MS Mincho" pitchFamily="49" charset="-128"/>
              </a:rPr>
              <a:t>void echo()</a:t>
            </a:r>
            <a:br>
              <a:rPr lang="en-US" sz="1600">
                <a:latin typeface="Consolas" panose="020B0609020204030204" pitchFamily="49" charset="0"/>
                <a:ea typeface="MS Mincho" pitchFamily="49" charset="-128"/>
              </a:rPr>
            </a:br>
            <a:r>
              <a:rPr lang="en-US" sz="1600">
                <a:latin typeface="Consolas" panose="020B0609020204030204" pitchFamily="49" charset="0"/>
                <a:ea typeface="MS Mincho" pitchFamily="49" charset="-128"/>
              </a:rPr>
              <a:t>{</a:t>
            </a:r>
            <a:br>
              <a:rPr lang="en-US" sz="1600">
                <a:latin typeface="Consolas" panose="020B0609020204030204" pitchFamily="49" charset="0"/>
                <a:ea typeface="MS Mincho" pitchFamily="49" charset="-128"/>
              </a:rPr>
            </a:br>
            <a:r>
              <a:rPr lang="en-US" sz="1600">
                <a:latin typeface="Consolas" panose="020B0609020204030204" pitchFamily="49" charset="0"/>
                <a:ea typeface="MS Mincho" pitchFamily="49" charset="-128"/>
              </a:rPr>
              <a:t>    char buf[4];  /* Way too small! */</a:t>
            </a:r>
            <a:br>
              <a:rPr lang="en-US" sz="1600">
                <a:latin typeface="Consolas" panose="020B0609020204030204" pitchFamily="49" charset="0"/>
                <a:ea typeface="MS Mincho" pitchFamily="49" charset="-128"/>
              </a:rPr>
            </a:br>
            <a:r>
              <a:rPr lang="en-US" sz="1600">
                <a:latin typeface="Consolas" panose="020B0609020204030204" pitchFamily="49" charset="0"/>
                <a:ea typeface="MS Mincho" pitchFamily="49" charset="-128"/>
              </a:rPr>
              <a:t>    gets(buf);</a:t>
            </a:r>
            <a:br>
              <a:rPr lang="en-US" sz="1600">
                <a:latin typeface="Consolas" panose="020B0609020204030204" pitchFamily="49" charset="0"/>
                <a:ea typeface="MS Mincho" pitchFamily="49" charset="-128"/>
              </a:rPr>
            </a:br>
            <a:r>
              <a:rPr lang="en-US" sz="1600">
                <a:latin typeface="Consolas" panose="020B0609020204030204" pitchFamily="49" charset="0"/>
                <a:ea typeface="MS Mincho" pitchFamily="49" charset="-128"/>
              </a:rPr>
              <a:t>    puts(buf);</a:t>
            </a:r>
            <a:br>
              <a:rPr lang="en-US" sz="1600">
                <a:latin typeface="Consolas" panose="020B0609020204030204" pitchFamily="49" charset="0"/>
                <a:ea typeface="MS Mincho" pitchFamily="49" charset="-128"/>
              </a:rPr>
            </a:br>
            <a:r>
              <a:rPr lang="en-US" sz="1600">
                <a:latin typeface="Consolas" panose="020B0609020204030204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B189AFC8-A7A2-4DB4-A99F-DA0E07A37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219" y="3526470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ABA2D575-3EF2-4909-A3EB-4F060F5C4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219" y="383127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Saved </a:t>
            </a: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ebp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6" name="Rectangle 31">
            <a:extLst>
              <a:ext uri="{FF2B5EF4-FFF2-40B4-BE49-F238E27FC236}">
                <a16:creationId xmlns:a16="http://schemas.microsoft.com/office/drawing/2014/main" id="{EA47FEBF-2793-48ED-8398-CC359EF9E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219" y="238347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>
                <a:latin typeface="Courier New" pitchFamily="49" charset="0"/>
              </a:rPr>
              <a:t>main</a:t>
            </a: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AAD92B46-EB1B-49D8-BC4D-17AC48B5F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220" y="505047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urier New" pitchFamily="49" charset="0"/>
              </a:rPr>
              <a:t>[3]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6AA6F2A4-E694-4BC0-AFA0-0A721D8A1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482" y="505047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[2]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5DE9BEF6-3597-49DC-8552-397C2B588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7745" y="505047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[1]</a:t>
            </a: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E973A1F6-5F97-4D11-8433-5B24F199F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7007" y="505047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[0]</a:t>
            </a:r>
          </a:p>
        </p:txBody>
      </p:sp>
      <p:sp>
        <p:nvSpPr>
          <p:cNvPr id="32" name="Rectangle 23">
            <a:extLst>
              <a:ext uri="{FF2B5EF4-FFF2-40B4-BE49-F238E27FC236}">
                <a16:creationId xmlns:a16="http://schemas.microsoft.com/office/drawing/2014/main" id="{F2FD51BF-30F3-4003-8A58-65D75F030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219" y="413607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Saved </a:t>
            </a: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ebx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702FCB2D-6035-4CB8-9840-067660110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219" y="474567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Canary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3FEF512D-69E1-4C57-BC4D-27847E7C0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219" y="3286757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sp>
        <p:nvSpPr>
          <p:cNvPr id="35" name="Line 29">
            <a:extLst>
              <a:ext uri="{FF2B5EF4-FFF2-40B4-BE49-F238E27FC236}">
                <a16:creationId xmlns:a16="http://schemas.microsoft.com/office/drawing/2014/main" id="{527F184E-F8FD-478B-A950-52D71548B9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98569" y="559808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F5C88C4C-7A71-4C9A-88FF-3BB2A9823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319" y="5425048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rsp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9E90D01F-8F40-4F09-B57B-FE6513724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219" y="214375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call_echo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38" name="Group 1">
            <a:extLst>
              <a:ext uri="{FF2B5EF4-FFF2-40B4-BE49-F238E27FC236}">
                <a16:creationId xmlns:a16="http://schemas.microsoft.com/office/drawing/2014/main" id="{9372E440-5EC0-40E8-9213-A36201C546D0}"/>
              </a:ext>
            </a:extLst>
          </p:cNvPr>
          <p:cNvGrpSpPr/>
          <p:nvPr/>
        </p:nvGrpSpPr>
        <p:grpSpPr>
          <a:xfrm>
            <a:off x="1379219" y="5431470"/>
            <a:ext cx="1797050" cy="304800"/>
            <a:chOff x="533400" y="4648200"/>
            <a:chExt cx="1797050" cy="304800"/>
          </a:xfrm>
        </p:grpSpPr>
        <p:sp>
          <p:nvSpPr>
            <p:cNvPr id="39" name="Rectangle 36">
              <a:extLst>
                <a:ext uri="{FF2B5EF4-FFF2-40B4-BE49-F238E27FC236}">
                  <a16:creationId xmlns:a16="http://schemas.microsoft.com/office/drawing/2014/main" id="{836F1219-8F21-4CC6-B6A6-D6C2F6EF1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33</a:t>
              </a:r>
            </a:p>
          </p:txBody>
        </p:sp>
        <p:sp>
          <p:nvSpPr>
            <p:cNvPr id="40" name="Rectangle 37">
              <a:extLst>
                <a:ext uri="{FF2B5EF4-FFF2-40B4-BE49-F238E27FC236}">
                  <a16:creationId xmlns:a16="http://schemas.microsoft.com/office/drawing/2014/main" id="{54BED118-1A4D-4F45-AF8D-89BE13D26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32</a:t>
              </a:r>
            </a:p>
          </p:txBody>
        </p:sp>
        <p:sp>
          <p:nvSpPr>
            <p:cNvPr id="41" name="Rectangle 38">
              <a:extLst>
                <a:ext uri="{FF2B5EF4-FFF2-40B4-BE49-F238E27FC236}">
                  <a16:creationId xmlns:a16="http://schemas.microsoft.com/office/drawing/2014/main" id="{9CF1B7E0-41DA-437D-A03E-CCD56D11A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31</a:t>
              </a:r>
            </a:p>
          </p:txBody>
        </p:sp>
        <p:sp>
          <p:nvSpPr>
            <p:cNvPr id="42" name="Rectangle 39">
              <a:extLst>
                <a:ext uri="{FF2B5EF4-FFF2-40B4-BE49-F238E27FC236}">
                  <a16:creationId xmlns:a16="http://schemas.microsoft.com/office/drawing/2014/main" id="{9BA616BD-7AF1-4054-B4F7-EDC89F5C0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30</a:t>
              </a:r>
            </a:p>
          </p:txBody>
        </p:sp>
      </p:grpSp>
      <p:sp>
        <p:nvSpPr>
          <p:cNvPr id="43" name="Rectangle 40">
            <a:extLst>
              <a:ext uri="{FF2B5EF4-FFF2-40B4-BE49-F238E27FC236}">
                <a16:creationId xmlns:a16="http://schemas.microsoft.com/office/drawing/2014/main" id="{A351EC35-AB2A-476B-80B8-16C1BC3A6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270" y="5431470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buf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4" name="TextBox 41">
            <a:extLst>
              <a:ext uri="{FF2B5EF4-FFF2-40B4-BE49-F238E27FC236}">
                <a16:creationId xmlns:a16="http://schemas.microsoft.com/office/drawing/2014/main" id="{1F5B1FC6-E585-42B0-9875-E18B795A7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9132" y="1503888"/>
            <a:ext cx="17171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i="1" dirty="0">
                <a:solidFill>
                  <a:srgbClr val="C00000"/>
                </a:solidFill>
                <a:latin typeface="Calibri" pitchFamily="34" charset="0"/>
              </a:rPr>
              <a:t>调用</a:t>
            </a:r>
            <a:r>
              <a:rPr lang="en-US" altLang="zh-CN" i="1" dirty="0">
                <a:solidFill>
                  <a:srgbClr val="C00000"/>
                </a:solidFill>
                <a:latin typeface="Calibri" pitchFamily="34" charset="0"/>
              </a:rPr>
              <a:t>gets</a:t>
            </a:r>
            <a:r>
              <a:rPr lang="zh-CN" altLang="en-US" i="1" dirty="0">
                <a:solidFill>
                  <a:srgbClr val="C00000"/>
                </a:solidFill>
                <a:latin typeface="Calibri" pitchFamily="34" charset="0"/>
              </a:rPr>
              <a:t>后</a:t>
            </a:r>
            <a:endParaRPr lang="en-US" i="1" dirty="0">
              <a:solidFill>
                <a:srgbClr val="C00000"/>
              </a:solidFill>
              <a:latin typeface="Calibri" pitchFamily="34" charset="0"/>
            </a:endParaRPr>
          </a:p>
          <a:p>
            <a:pPr algn="ctr"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45" name="Rectangle 23">
            <a:extLst>
              <a:ext uri="{FF2B5EF4-FFF2-40B4-BE49-F238E27FC236}">
                <a16:creationId xmlns:a16="http://schemas.microsoft.com/office/drawing/2014/main" id="{81A04A8E-662C-46A2-8B63-444929CA7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219" y="3896358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20 bytes unused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6" name="Rectangle 22">
            <a:extLst>
              <a:ext uri="{FF2B5EF4-FFF2-40B4-BE49-F238E27FC236}">
                <a16:creationId xmlns:a16="http://schemas.microsoft.com/office/drawing/2014/main" id="{A315BD4B-136A-403A-91B0-1D3CB9719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219" y="4518372"/>
            <a:ext cx="1797050" cy="6082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Canary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grpSp>
        <p:nvGrpSpPr>
          <p:cNvPr id="47" name="Group 44">
            <a:extLst>
              <a:ext uri="{FF2B5EF4-FFF2-40B4-BE49-F238E27FC236}">
                <a16:creationId xmlns:a16="http://schemas.microsoft.com/office/drawing/2014/main" id="{07A7579D-963A-4C76-9C80-C97E171DC212}"/>
              </a:ext>
            </a:extLst>
          </p:cNvPr>
          <p:cNvGrpSpPr/>
          <p:nvPr/>
        </p:nvGrpSpPr>
        <p:grpSpPr>
          <a:xfrm>
            <a:off x="1379219" y="5126670"/>
            <a:ext cx="1797050" cy="304800"/>
            <a:chOff x="533400" y="4648200"/>
            <a:chExt cx="1797050" cy="304800"/>
          </a:xfrm>
        </p:grpSpPr>
        <p:sp>
          <p:nvSpPr>
            <p:cNvPr id="48" name="Rectangle 45">
              <a:extLst>
                <a:ext uri="{FF2B5EF4-FFF2-40B4-BE49-F238E27FC236}">
                  <a16:creationId xmlns:a16="http://schemas.microsoft.com/office/drawing/2014/main" id="{63B5EB6F-472F-4FA6-B7D5-299AF78AD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00</a:t>
              </a:r>
            </a:p>
          </p:txBody>
        </p:sp>
        <p:sp>
          <p:nvSpPr>
            <p:cNvPr id="49" name="Rectangle 46">
              <a:extLst>
                <a:ext uri="{FF2B5EF4-FFF2-40B4-BE49-F238E27FC236}">
                  <a16:creationId xmlns:a16="http://schemas.microsoft.com/office/drawing/2014/main" id="{63471C6E-E64B-4FD6-840B-281B713FE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36</a:t>
              </a:r>
            </a:p>
          </p:txBody>
        </p:sp>
        <p:sp>
          <p:nvSpPr>
            <p:cNvPr id="50" name="Rectangle 47">
              <a:extLst>
                <a:ext uri="{FF2B5EF4-FFF2-40B4-BE49-F238E27FC236}">
                  <a16:creationId xmlns:a16="http://schemas.microsoft.com/office/drawing/2014/main" id="{179E2CBA-F2FC-4FF8-972C-6D0FF193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35</a:t>
              </a:r>
            </a:p>
          </p:txBody>
        </p:sp>
        <p:sp>
          <p:nvSpPr>
            <p:cNvPr id="51" name="Rectangle 48">
              <a:extLst>
                <a:ext uri="{FF2B5EF4-FFF2-40B4-BE49-F238E27FC236}">
                  <a16:creationId xmlns:a16="http://schemas.microsoft.com/office/drawing/2014/main" id="{0141E7EA-0924-4E2D-99BF-103774F27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nsolas" panose="020B0609020204030204" pitchFamily="49" charset="0"/>
                </a:rPr>
                <a:t>34</a:t>
              </a:r>
            </a:p>
          </p:txBody>
        </p:sp>
      </p:grpSp>
      <p:sp>
        <p:nvSpPr>
          <p:cNvPr id="52" name="TextBox 2">
            <a:extLst>
              <a:ext uri="{FF2B5EF4-FFF2-40B4-BE49-F238E27FC236}">
                <a16:creationId xmlns:a16="http://schemas.microsoft.com/office/drawing/2014/main" id="{A770F14D-A674-4260-9024-E82E00472916}"/>
              </a:ext>
            </a:extLst>
          </p:cNvPr>
          <p:cNvSpPr txBox="1"/>
          <p:nvPr/>
        </p:nvSpPr>
        <p:spPr>
          <a:xfrm>
            <a:off x="3409361" y="4446704"/>
            <a:ext cx="167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Input: </a:t>
            </a:r>
            <a:r>
              <a:rPr lang="en-US" i="1" dirty="0">
                <a:latin typeface="Calibri" pitchFamily="34" charset="0"/>
              </a:rPr>
              <a:t>0123456</a:t>
            </a:r>
          </a:p>
        </p:txBody>
      </p:sp>
    </p:spTree>
    <p:extLst>
      <p:ext uri="{BB962C8B-B14F-4D97-AF65-F5344CB8AC3E}">
        <p14:creationId xmlns:p14="http://schemas.microsoft.com/office/powerpoint/2010/main" val="4238583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246C24-5D57-4AA0-8247-D507CEE9C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缓冲区溢出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D6E515-9B4C-4C24-AF15-76CF0752DF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Buffer Overflow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3DD11F2-6ADC-4B99-8819-CB0BF9A1EE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7799" y="1871914"/>
            <a:ext cx="6337301" cy="4452686"/>
          </a:xfrm>
        </p:spPr>
        <p:txBody>
          <a:bodyPr tIns="72000" bIns="0"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zh-CN" altLang="en-US" sz="1700" dirty="0"/>
              <a:t>挑战（对于“黑客”的）</a:t>
            </a:r>
            <a:endParaRPr lang="en-US" altLang="zh-CN" sz="1700" dirty="0"/>
          </a:p>
          <a:p>
            <a:pPr marL="342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700" dirty="0"/>
              <a:t>Challenge (for hackers)</a:t>
            </a:r>
          </a:p>
          <a:p>
            <a:pPr lvl="1">
              <a:lnSpc>
                <a:spcPct val="110000"/>
              </a:lnSpc>
            </a:pPr>
            <a:r>
              <a:rPr lang="zh-CN" altLang="en-US" sz="1500" dirty="0"/>
              <a:t>栈随机化加大了推断缓冲区的位置的难度</a:t>
            </a:r>
            <a:endParaRPr lang="en-US" altLang="zh-CN" sz="1500" dirty="0"/>
          </a:p>
          <a:p>
            <a:pPr marL="7420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500" dirty="0"/>
              <a:t>Stack randomization makes it hard to predict buffer location</a:t>
            </a:r>
          </a:p>
          <a:p>
            <a:pPr lvl="1">
              <a:lnSpc>
                <a:spcPct val="110000"/>
              </a:lnSpc>
            </a:pPr>
            <a:r>
              <a:rPr lang="zh-CN" altLang="en-US" sz="1500" dirty="0"/>
              <a:t>标记内存区域的不可执行权限增加了注入二进制代码的难度</a:t>
            </a:r>
            <a:endParaRPr lang="en-US" altLang="zh-CN" sz="1500" dirty="0"/>
          </a:p>
          <a:p>
            <a:pPr marL="7420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500" dirty="0"/>
              <a:t>Marking stack nonexecutable makes it hard to insert binary code</a:t>
            </a:r>
          </a:p>
          <a:p>
            <a:pPr marL="342900" lvl="1" indent="-342900">
              <a:lnSpc>
                <a:spcPct val="110000"/>
              </a:lnSpc>
              <a:spcBef>
                <a:spcPts val="1000"/>
              </a:spcBef>
            </a:pPr>
            <a:r>
              <a:rPr lang="zh-CN" altLang="en-US" sz="1700" dirty="0"/>
              <a:t>替代策略</a:t>
            </a:r>
            <a:endParaRPr lang="en-US" altLang="zh-CN" sz="1700" dirty="0"/>
          </a:p>
          <a:p>
            <a:pPr marL="3420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700" dirty="0"/>
              <a:t>Alternative Strategy</a:t>
            </a:r>
          </a:p>
          <a:p>
            <a:pPr lvl="1">
              <a:lnSpc>
                <a:spcPct val="110000"/>
              </a:lnSpc>
            </a:pPr>
            <a:r>
              <a:rPr lang="zh-CN" altLang="en-US" sz="1500" dirty="0"/>
              <a:t>利用现有代码 （不注入）</a:t>
            </a:r>
            <a:endParaRPr lang="en-US" altLang="zh-CN" sz="1500" dirty="0"/>
          </a:p>
          <a:p>
            <a:pPr marL="7420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500" dirty="0"/>
              <a:t>Use existing code</a:t>
            </a:r>
          </a:p>
          <a:p>
            <a:pPr lvl="2">
              <a:lnSpc>
                <a:spcPct val="110000"/>
              </a:lnSpc>
            </a:pPr>
            <a:r>
              <a:rPr lang="zh-CN" altLang="en-US" sz="1400" dirty="0"/>
              <a:t>例如：</a:t>
            </a:r>
            <a:r>
              <a:rPr lang="en-US" altLang="zh-CN" sz="1400" dirty="0" err="1"/>
              <a:t>stdlib</a:t>
            </a:r>
            <a:r>
              <a:rPr lang="zh-CN" altLang="en-US" sz="1400" dirty="0"/>
              <a:t>库中的代码</a:t>
            </a:r>
            <a:endParaRPr lang="en-US" altLang="zh-CN" sz="1400" dirty="0"/>
          </a:p>
          <a:p>
            <a:pPr marL="119925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400" dirty="0"/>
              <a:t>E.g., library code from </a:t>
            </a:r>
            <a:r>
              <a:rPr lang="en-US" altLang="zh-CN" sz="1400" dirty="0" err="1"/>
              <a:t>stdlib</a:t>
            </a:r>
            <a:endParaRPr lang="en-US" altLang="zh-CN" sz="1400" dirty="0"/>
          </a:p>
          <a:p>
            <a:pPr lvl="1">
              <a:lnSpc>
                <a:spcPct val="110000"/>
              </a:lnSpc>
            </a:pPr>
            <a:r>
              <a:rPr lang="zh-CN" altLang="en-US" sz="1500" dirty="0"/>
              <a:t>将代码片段串联在一起以达到预期效果</a:t>
            </a:r>
            <a:endParaRPr lang="en-US" altLang="zh-CN" sz="1500" dirty="0"/>
          </a:p>
          <a:p>
            <a:pPr marL="7420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500" dirty="0"/>
              <a:t>String together fragments to achieve overall desired outcome</a:t>
            </a:r>
          </a:p>
          <a:p>
            <a:pPr lvl="1">
              <a:lnSpc>
                <a:spcPct val="110000"/>
              </a:lnSpc>
            </a:pPr>
            <a:r>
              <a:rPr lang="zh-CN" altLang="en-US" sz="1500" dirty="0"/>
              <a:t>无法克服栈金丝雀</a:t>
            </a:r>
            <a:endParaRPr lang="en-US" altLang="zh-CN" sz="1500" dirty="0"/>
          </a:p>
          <a:p>
            <a:pPr marL="7420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500" dirty="0"/>
              <a:t>Does not overcome stack canaries</a:t>
            </a:r>
            <a:endParaRPr lang="zh-CN" altLang="en-US" sz="15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D9ADBD0-C388-4EC8-9CE7-4E4DC5CC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面向返回编程的攻击</a:t>
            </a:r>
            <a:br>
              <a:rPr lang="en-US" altLang="zh-CN" dirty="0"/>
            </a:br>
            <a:r>
              <a:rPr lang="en-US" altLang="zh-CN" dirty="0"/>
              <a:t>Return-Oriented Programming Attacks</a:t>
            </a:r>
            <a:endParaRPr lang="zh-CN" altLang="en-US" dirty="0"/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96CF0E2F-4382-4820-9EE2-7A6F4EA393DD}"/>
              </a:ext>
            </a:extLst>
          </p:cNvPr>
          <p:cNvSpPr txBox="1">
            <a:spLocks/>
          </p:cNvSpPr>
          <p:nvPr/>
        </p:nvSpPr>
        <p:spPr>
          <a:xfrm>
            <a:off x="6756399" y="1871914"/>
            <a:ext cx="5143501" cy="4452686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216000" tIns="72000" rIns="216000" bIns="36000" rtlCol="0">
            <a:normAutofit/>
          </a:bodyPr>
          <a:lstStyle>
            <a:lvl1pPr marL="342900" indent="-342900" algn="l" defTabSz="913765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Bef>
                <a:spcPts val="1000"/>
              </a:spcBef>
            </a:pPr>
            <a:r>
              <a:rPr lang="zh-CN" altLang="en-US" dirty="0"/>
              <a:t>把“小组件” 构造成程序</a:t>
            </a:r>
            <a:endParaRPr lang="en-US" altLang="zh-CN" dirty="0"/>
          </a:p>
          <a:p>
            <a:pPr marL="342000" lvl="1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Construct program from gadgets</a:t>
            </a:r>
          </a:p>
          <a:p>
            <a:pPr marL="800100" lvl="2" indent="-342900">
              <a:spcBef>
                <a:spcPts val="1000"/>
              </a:spcBef>
            </a:pPr>
            <a:r>
              <a:rPr lang="zh-CN" altLang="en-US" dirty="0"/>
              <a:t>每个组件的指令序列以 </a:t>
            </a:r>
            <a:r>
              <a:rPr lang="en-US" altLang="zh-CN" dirty="0">
                <a:latin typeface="Consolas" panose="020B0609020204030204" pitchFamily="49" charset="0"/>
              </a:rPr>
              <a:t>ret</a:t>
            </a:r>
            <a:r>
              <a:rPr lang="en-US" altLang="zh-CN" dirty="0"/>
              <a:t> </a:t>
            </a:r>
            <a:r>
              <a:rPr lang="zh-CN" altLang="en-US" dirty="0"/>
              <a:t>指令作为结束</a:t>
            </a:r>
            <a:endParaRPr lang="en-US" altLang="zh-CN" dirty="0"/>
          </a:p>
          <a:p>
            <a:pPr marL="799200" lvl="2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Sequence of instructions ending in </a:t>
            </a:r>
            <a:r>
              <a:rPr lang="en-US" altLang="zh-CN" dirty="0">
                <a:latin typeface="Consolas" panose="020B0609020204030204" pitchFamily="49" charset="0"/>
              </a:rPr>
              <a:t>ret</a:t>
            </a:r>
          </a:p>
          <a:p>
            <a:pPr marL="800100" lvl="2" indent="-342900">
              <a:spcBef>
                <a:spcPts val="1000"/>
              </a:spcBef>
            </a:pPr>
            <a:r>
              <a:rPr lang="en-US" altLang="zh-CN" dirty="0">
                <a:latin typeface="Consolas" panose="020B0609020204030204" pitchFamily="49" charset="0"/>
              </a:rPr>
              <a:t>ret</a:t>
            </a:r>
            <a:r>
              <a:rPr lang="en-US" altLang="zh-CN" dirty="0"/>
              <a:t> </a:t>
            </a:r>
            <a:r>
              <a:rPr lang="zh-CN" altLang="en-US" dirty="0"/>
              <a:t>指令的编码是 </a:t>
            </a:r>
            <a:r>
              <a:rPr lang="en-US" altLang="zh-CN" dirty="0"/>
              <a:t>0xc3</a:t>
            </a:r>
          </a:p>
          <a:p>
            <a:pPr marL="799200" lvl="2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ret</a:t>
            </a:r>
            <a:r>
              <a:rPr lang="en-US" altLang="zh-CN" dirty="0"/>
              <a:t> encoded by single byte 0xc3</a:t>
            </a:r>
          </a:p>
          <a:p>
            <a:pPr marL="800100" lvl="2" indent="-342900">
              <a:spcBef>
                <a:spcPts val="1000"/>
              </a:spcBef>
            </a:pPr>
            <a:r>
              <a:rPr lang="zh-CN" altLang="en-US" dirty="0"/>
              <a:t>从一个代码片段运行到另一个代码片段运行的位置固定下来</a:t>
            </a:r>
            <a:endParaRPr lang="en-US" altLang="zh-CN" dirty="0"/>
          </a:p>
          <a:p>
            <a:pPr marL="799200" lvl="2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Code positions fixed from run to run</a:t>
            </a:r>
          </a:p>
          <a:p>
            <a:pPr marL="800100" lvl="2" indent="-342900">
              <a:spcBef>
                <a:spcPts val="1000"/>
              </a:spcBef>
            </a:pPr>
            <a:r>
              <a:rPr lang="zh-CN" altLang="en-US" dirty="0"/>
              <a:t>所有的代码都是具备可执行权限的</a:t>
            </a:r>
            <a:endParaRPr lang="en-US" altLang="zh-CN" dirty="0"/>
          </a:p>
          <a:p>
            <a:pPr marL="799200" lvl="2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Code is executable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6525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246C24-5D57-4AA0-8247-D507CEE9C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缓冲区溢出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D6E515-9B4C-4C24-AF15-76CF0752DF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Buffer Overflow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D9ADBD0-C388-4EC8-9CE7-4E4DC5CC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举例：小组件 </a:t>
            </a:r>
            <a:r>
              <a:rPr lang="en-US" altLang="zh-CN" dirty="0"/>
              <a:t>#1</a:t>
            </a:r>
            <a:br>
              <a:rPr lang="en-US" altLang="zh-CN" dirty="0"/>
            </a:br>
            <a:r>
              <a:rPr lang="en-US" altLang="zh-CN" dirty="0"/>
              <a:t>Gadget Example #1</a:t>
            </a:r>
            <a:endParaRPr lang="zh-CN" altLang="en-US" dirty="0"/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03736E1C-F438-409C-8C02-E73DAEE41143}"/>
              </a:ext>
            </a:extLst>
          </p:cNvPr>
          <p:cNvSpPr txBox="1">
            <a:spLocks/>
          </p:cNvSpPr>
          <p:nvPr/>
        </p:nvSpPr>
        <p:spPr>
          <a:xfrm>
            <a:off x="1490985" y="5458584"/>
            <a:ext cx="7896225" cy="9239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/>
              <a:t>利用现有函数结尾处的代码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Use tail end of existing functions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D218C768-2CC2-40DE-843E-E221F7925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100" y="1971675"/>
            <a:ext cx="5173226" cy="132610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108000" tIns="108000" rIns="108000" bIns="10800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long </a:t>
            </a:r>
            <a:r>
              <a:rPr lang="en-US" dirty="0" err="1">
                <a:latin typeface="Consolas" panose="020B0609020204030204" pitchFamily="49" charset="0"/>
                <a:ea typeface="MS Mincho" pitchFamily="49" charset="-128"/>
              </a:rPr>
              <a:t>ab_plus_c</a:t>
            </a: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 (long a, long b, long c)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	return a*b + c;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}</a:t>
            </a:r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995B64E6-B909-4743-9975-4FB5153D3AE5}"/>
              </a:ext>
            </a:extLst>
          </p:cNvPr>
          <p:cNvGrpSpPr/>
          <p:nvPr/>
        </p:nvGrpSpPr>
        <p:grpSpPr>
          <a:xfrm>
            <a:off x="2832100" y="3724275"/>
            <a:ext cx="6863862" cy="1708666"/>
            <a:chOff x="1600200" y="3200400"/>
            <a:chExt cx="6863862" cy="1708666"/>
          </a:xfrm>
        </p:grpSpPr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C9B578CC-2440-4EE7-9FFF-3C4B7D483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3200400"/>
              <a:ext cx="6863862" cy="1197764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dirty="0">
                  <a:latin typeface="Consolas" panose="020B0609020204030204" pitchFamily="49" charset="0"/>
                  <a:ea typeface="MS Mincho" pitchFamily="49" charset="-128"/>
                </a:rPr>
                <a:t>00000000004004d0 &lt;ab_plus_c&gt;: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dirty="0">
                  <a:latin typeface="Consolas" panose="020B0609020204030204" pitchFamily="49" charset="0"/>
                  <a:ea typeface="MS Mincho" pitchFamily="49" charset="-128"/>
                </a:rPr>
                <a:t>  4004d0:  48 0f af fe  imul %rsi,%rdi</a:t>
              </a:r>
              <a:endParaRPr lang="en-US" dirty="0">
                <a:latin typeface="Consolas" panose="020B0609020204030204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dirty="0">
                  <a:latin typeface="Consolas" panose="020B0609020204030204" pitchFamily="49" charset="0"/>
                  <a:ea typeface="MS Mincho" pitchFamily="49" charset="-128"/>
                </a:rPr>
                <a:t>  4004d4:  48 8d 04 17  lea (%rdi,%rdx,1),%rax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dirty="0">
                  <a:latin typeface="Consolas" panose="020B0609020204030204" pitchFamily="49" charset="0"/>
                  <a:ea typeface="MS Mincho" pitchFamily="49" charset="-128"/>
                </a:rPr>
                <a:t>  4004d8:  c3           retq </a:t>
              </a:r>
              <a:endParaRPr lang="en-US" dirty="0">
                <a:latin typeface="Consolas" panose="020B0609020204030204" pitchFamily="49" charset="0"/>
                <a:ea typeface="MS Mincho" pitchFamily="49" charset="-128"/>
              </a:endParaRPr>
            </a:p>
          </p:txBody>
        </p:sp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F3C88FF8-035A-41AA-941C-AD3909740075}"/>
                </a:ext>
              </a:extLst>
            </p:cNvPr>
            <p:cNvSpPr/>
            <p:nvPr/>
          </p:nvSpPr>
          <p:spPr bwMode="auto">
            <a:xfrm>
              <a:off x="2935792" y="3804136"/>
              <a:ext cx="1600200" cy="541253"/>
            </a:xfrm>
            <a:prstGeom prst="rect">
              <a:avLst/>
            </a:prstGeom>
            <a:noFill/>
            <a:ln w="381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21" name="Straight Arrow Connector 7">
              <a:extLst>
                <a:ext uri="{FF2B5EF4-FFF2-40B4-BE49-F238E27FC236}">
                  <a16:creationId xmlns:a16="http://schemas.microsoft.com/office/drawing/2014/main" id="{62DC4412-1E6A-4592-8FA0-8C7D7B9992FA}"/>
                </a:ext>
              </a:extLst>
            </p:cNvPr>
            <p:cNvCxnSpPr/>
            <p:nvPr/>
          </p:nvCxnSpPr>
          <p:spPr bwMode="auto">
            <a:xfrm flipH="1" flipV="1">
              <a:off x="4495800" y="4275053"/>
              <a:ext cx="533400" cy="449347"/>
            </a:xfrm>
            <a:prstGeom prst="straightConnector1">
              <a:avLst/>
            </a:prstGeom>
            <a:noFill/>
            <a:ln w="254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TextBox 8">
              <a:extLst>
                <a:ext uri="{FF2B5EF4-FFF2-40B4-BE49-F238E27FC236}">
                  <a16:creationId xmlns:a16="http://schemas.microsoft.com/office/drawing/2014/main" id="{3DC5688B-3FB9-4CB1-883B-E3FEE95D7BB9}"/>
                </a:ext>
              </a:extLst>
            </p:cNvPr>
            <p:cNvSpPr txBox="1"/>
            <p:nvPr/>
          </p:nvSpPr>
          <p:spPr>
            <a:xfrm>
              <a:off x="5017615" y="4539734"/>
              <a:ext cx="2183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rax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>
                  <a:latin typeface="Consolas" panose="020B0609020204030204" pitchFamily="49" charset="0"/>
                  <a:sym typeface="Wingdings"/>
                </a:rPr>
                <a:t> </a:t>
              </a:r>
              <a:r>
                <a:rPr lang="en-US" dirty="0" err="1">
                  <a:latin typeface="Consolas" panose="020B0609020204030204" pitchFamily="49" charset="0"/>
                  <a:sym typeface="Wingdings"/>
                </a:rPr>
                <a:t>rdi</a:t>
              </a:r>
              <a:r>
                <a:rPr lang="en-US" dirty="0">
                  <a:latin typeface="Consolas" panose="020B0609020204030204" pitchFamily="49" charset="0"/>
                  <a:sym typeface="Wingdings"/>
                </a:rPr>
                <a:t> + </a:t>
              </a:r>
              <a:r>
                <a:rPr lang="en-US" dirty="0" err="1">
                  <a:latin typeface="Consolas" panose="020B0609020204030204" pitchFamily="49" charset="0"/>
                  <a:sym typeface="Wingdings"/>
                </a:rPr>
                <a:t>rdx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23" name="TextBox 10">
            <a:extLst>
              <a:ext uri="{FF2B5EF4-FFF2-40B4-BE49-F238E27FC236}">
                <a16:creationId xmlns:a16="http://schemas.microsoft.com/office/drawing/2014/main" id="{2CBBFFD9-1B79-4E31-93C9-93F589AFD42A}"/>
              </a:ext>
            </a:extLst>
          </p:cNvPr>
          <p:cNvSpPr txBox="1"/>
          <p:nvPr/>
        </p:nvSpPr>
        <p:spPr>
          <a:xfrm>
            <a:off x="6278536" y="5432941"/>
            <a:ext cx="2874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Gadget address = </a:t>
            </a:r>
            <a:r>
              <a:rPr lang="en-US" dirty="0">
                <a:latin typeface="Consolas" panose="020B0609020204030204" pitchFamily="49" charset="0"/>
                <a:cs typeface="Courier New"/>
              </a:rPr>
              <a:t>0x4004d4</a:t>
            </a:r>
          </a:p>
        </p:txBody>
      </p:sp>
    </p:spTree>
    <p:extLst>
      <p:ext uri="{BB962C8B-B14F-4D97-AF65-F5344CB8AC3E}">
        <p14:creationId xmlns:p14="http://schemas.microsoft.com/office/powerpoint/2010/main" val="40989774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246C24-5D57-4AA0-8247-D507CEE9C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缓冲区溢出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D6E515-9B4C-4C24-AF15-76CF0752DF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Buffer Overflow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D9ADBD0-C388-4EC8-9CE7-4E4DC5CC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举例：小组件 </a:t>
            </a:r>
            <a:r>
              <a:rPr lang="en-US" altLang="zh-CN" dirty="0"/>
              <a:t>#2</a:t>
            </a:r>
            <a:br>
              <a:rPr lang="en-US" altLang="zh-CN" dirty="0"/>
            </a:br>
            <a:r>
              <a:rPr lang="en-US" altLang="zh-CN" dirty="0"/>
              <a:t>Gadget Example #2</a:t>
            </a:r>
            <a:endParaRPr lang="zh-CN" altLang="en-US" dirty="0"/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D5DF885F-D104-4F5F-B302-8A18552F2B2E}"/>
              </a:ext>
            </a:extLst>
          </p:cNvPr>
          <p:cNvSpPr txBox="1">
            <a:spLocks/>
          </p:cNvSpPr>
          <p:nvPr/>
        </p:nvSpPr>
        <p:spPr>
          <a:xfrm>
            <a:off x="1689101" y="5327016"/>
            <a:ext cx="3429000" cy="74469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/>
              <a:t>对字节码的重新利用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Repurpose byte codes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7BCDD0BD-D353-43DC-BF68-4D39C55E3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1981200"/>
            <a:ext cx="34290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void </a:t>
            </a:r>
            <a:r>
              <a:rPr lang="en-US" dirty="0" err="1">
                <a:latin typeface="Consolas" panose="020B0609020204030204" pitchFamily="49" charset="0"/>
                <a:ea typeface="MS Mincho" pitchFamily="49" charset="-128"/>
              </a:rPr>
              <a:t>setval</a:t>
            </a: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(unsigned *p)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	*p = 3347663060u;</a:t>
            </a:r>
            <a:br>
              <a:rPr lang="en-US" dirty="0">
                <a:latin typeface="Consolas" panose="020B0609020204030204" pitchFamily="49" charset="0"/>
                <a:ea typeface="MS Mincho" pitchFamily="49" charset="-128"/>
              </a:rPr>
            </a:br>
            <a:r>
              <a:rPr lang="en-US" dirty="0">
                <a:latin typeface="Consolas" panose="020B0609020204030204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FFAAF561-E611-43B9-811F-CB6F3AF55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499" y="3733801"/>
            <a:ext cx="7592961" cy="920765"/>
          </a:xfrm>
          <a:prstGeom prst="rect">
            <a:avLst/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dirty="0">
                <a:latin typeface="Consolas" panose="020B0609020204030204" pitchFamily="49" charset="0"/>
                <a:ea typeface="MS Mincho" pitchFamily="49" charset="-128"/>
              </a:rPr>
              <a:t>&lt;</a:t>
            </a:r>
            <a:r>
              <a:rPr lang="da-DK" dirty="0" err="1">
                <a:latin typeface="Consolas" panose="020B0609020204030204" pitchFamily="49" charset="0"/>
                <a:ea typeface="MS Mincho" pitchFamily="49" charset="-128"/>
              </a:rPr>
              <a:t>setval</a:t>
            </a:r>
            <a:r>
              <a:rPr lang="da-DK" dirty="0">
                <a:latin typeface="Consolas" panose="020B0609020204030204" pitchFamily="49" charset="0"/>
                <a:ea typeface="MS Mincho" pitchFamily="49" charset="-128"/>
              </a:rPr>
              <a:t>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dirty="0">
                <a:latin typeface="Consolas" panose="020B0609020204030204" pitchFamily="49" charset="0"/>
                <a:ea typeface="MS Mincho" pitchFamily="49" charset="-128"/>
              </a:rPr>
              <a:t>  4004d9:  c7 07 d4 48 89 c7  </a:t>
            </a:r>
            <a:r>
              <a:rPr lang="da-DK" dirty="0" err="1">
                <a:latin typeface="Consolas" panose="020B0609020204030204" pitchFamily="49" charset="0"/>
                <a:ea typeface="MS Mincho" pitchFamily="49" charset="-128"/>
              </a:rPr>
              <a:t>movl</a:t>
            </a:r>
            <a:r>
              <a:rPr lang="da-DK" dirty="0">
                <a:latin typeface="Consolas" panose="020B0609020204030204" pitchFamily="49" charset="0"/>
                <a:ea typeface="MS Mincho" pitchFamily="49" charset="-128"/>
              </a:rPr>
              <a:t>  $0xc78948d4,(%</a:t>
            </a:r>
            <a:r>
              <a:rPr lang="da-DK" dirty="0" err="1">
                <a:latin typeface="Consolas" panose="020B0609020204030204" pitchFamily="49" charset="0"/>
                <a:ea typeface="MS Mincho" pitchFamily="49" charset="-128"/>
              </a:rPr>
              <a:t>rdi</a:t>
            </a:r>
            <a:r>
              <a:rPr lang="da-DK" dirty="0">
                <a:latin typeface="Consolas" panose="020B0609020204030204" pitchFamily="49" charset="0"/>
                <a:ea typeface="MS Mincho" pitchFamily="49" charset="-128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dirty="0">
                <a:latin typeface="Consolas" panose="020B0609020204030204" pitchFamily="49" charset="0"/>
                <a:ea typeface="MS Mincho" pitchFamily="49" charset="-128"/>
              </a:rPr>
              <a:t>  4004df:  c3                 retq</a:t>
            </a:r>
            <a:endParaRPr lang="en-US" dirty="0">
              <a:latin typeface="Consolas" panose="020B0609020204030204" pitchFamily="49" charset="0"/>
              <a:ea typeface="MS Mincho" pitchFamily="49" charset="-128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D9F41380-949B-4A85-B859-76901E135A69}"/>
              </a:ext>
            </a:extLst>
          </p:cNvPr>
          <p:cNvSpPr/>
          <p:nvPr/>
        </p:nvSpPr>
        <p:spPr bwMode="auto">
          <a:xfrm>
            <a:off x="4241391" y="4326193"/>
            <a:ext cx="457200" cy="304800"/>
          </a:xfrm>
          <a:prstGeom prst="rect">
            <a:avLst/>
          </a:prstGeom>
          <a:noFill/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25" name="Straight Arrow Connector 7">
            <a:extLst>
              <a:ext uri="{FF2B5EF4-FFF2-40B4-BE49-F238E27FC236}">
                <a16:creationId xmlns:a16="http://schemas.microsoft.com/office/drawing/2014/main" id="{85203BDF-F54F-4AEA-9878-A6265F653A79}"/>
              </a:ext>
            </a:extLst>
          </p:cNvPr>
          <p:cNvCxnSpPr/>
          <p:nvPr/>
        </p:nvCxnSpPr>
        <p:spPr bwMode="auto">
          <a:xfrm flipH="1" flipV="1">
            <a:off x="5676900" y="4808453"/>
            <a:ext cx="609600" cy="449348"/>
          </a:xfrm>
          <a:prstGeom prst="straightConnector1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8">
            <a:extLst>
              <a:ext uri="{FF2B5EF4-FFF2-40B4-BE49-F238E27FC236}">
                <a16:creationId xmlns:a16="http://schemas.microsoft.com/office/drawing/2014/main" id="{E664B7D6-1465-44A0-B946-EADC9B0A6031}"/>
              </a:ext>
            </a:extLst>
          </p:cNvPr>
          <p:cNvSpPr txBox="1"/>
          <p:nvPr/>
        </p:nvSpPr>
        <p:spPr>
          <a:xfrm>
            <a:off x="6303936" y="5073134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rdi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  <a:sym typeface="Wingdings"/>
              </a:rPr>
              <a:t> </a:t>
            </a:r>
            <a:r>
              <a:rPr lang="en-US" dirty="0" err="1">
                <a:latin typeface="Consolas" panose="020B0609020204030204" pitchFamily="49" charset="0"/>
                <a:sym typeface="Wingdings"/>
              </a:rPr>
              <a:t>rax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18672C8D-7B04-4F00-AACB-66B68A2B38A3}"/>
              </a:ext>
            </a:extLst>
          </p:cNvPr>
          <p:cNvSpPr/>
          <p:nvPr/>
        </p:nvSpPr>
        <p:spPr bwMode="auto">
          <a:xfrm>
            <a:off x="5394220" y="4001729"/>
            <a:ext cx="1143000" cy="380999"/>
          </a:xfrm>
          <a:prstGeom prst="rect">
            <a:avLst/>
          </a:prstGeom>
          <a:noFill/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0E1475B6-3C57-4E2E-BE38-73CE006C3BAD}"/>
              </a:ext>
            </a:extLst>
          </p:cNvPr>
          <p:cNvSpPr txBox="1"/>
          <p:nvPr/>
        </p:nvSpPr>
        <p:spPr>
          <a:xfrm>
            <a:off x="6303936" y="5442466"/>
            <a:ext cx="2874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Gadget address = </a:t>
            </a:r>
            <a:r>
              <a:rPr lang="en-US" dirty="0">
                <a:latin typeface="Consolas" panose="020B0609020204030204" pitchFamily="49" charset="0"/>
                <a:cs typeface="Courier New"/>
              </a:rPr>
              <a:t>0x4004dc</a:t>
            </a:r>
          </a:p>
        </p:txBody>
      </p:sp>
      <p:cxnSp>
        <p:nvCxnSpPr>
          <p:cNvPr id="29" name="Straight Arrow Connector 12">
            <a:extLst>
              <a:ext uri="{FF2B5EF4-FFF2-40B4-BE49-F238E27FC236}">
                <a16:creationId xmlns:a16="http://schemas.microsoft.com/office/drawing/2014/main" id="{3683A1FA-FA85-4544-85F1-280C5F32AAA7}"/>
              </a:ext>
            </a:extLst>
          </p:cNvPr>
          <p:cNvCxnSpPr/>
          <p:nvPr/>
        </p:nvCxnSpPr>
        <p:spPr bwMode="auto">
          <a:xfrm flipH="1">
            <a:off x="5905500" y="3276601"/>
            <a:ext cx="228600" cy="685801"/>
          </a:xfrm>
          <a:prstGeom prst="straightConnector1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6">
            <a:extLst>
              <a:ext uri="{FF2B5EF4-FFF2-40B4-BE49-F238E27FC236}">
                <a16:creationId xmlns:a16="http://schemas.microsoft.com/office/drawing/2014/main" id="{937A90B6-2A69-466E-91EE-FD666C46C11E}"/>
              </a:ext>
            </a:extLst>
          </p:cNvPr>
          <p:cNvSpPr txBox="1"/>
          <p:nvPr/>
        </p:nvSpPr>
        <p:spPr>
          <a:xfrm>
            <a:off x="6274915" y="3276600"/>
            <a:ext cx="318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Encodes      </a:t>
            </a:r>
            <a:r>
              <a:rPr lang="en-US" dirty="0" err="1">
                <a:latin typeface="Consolas" panose="020B0609020204030204" pitchFamily="49" charset="0"/>
                <a:cs typeface="Courier New"/>
              </a:rPr>
              <a:t>movq</a:t>
            </a:r>
            <a:r>
              <a:rPr lang="en-US" dirty="0">
                <a:latin typeface="Consolas" panose="020B0609020204030204" pitchFamily="49" charset="0"/>
                <a:cs typeface="Courier New"/>
              </a:rPr>
              <a:t> %</a:t>
            </a:r>
            <a:r>
              <a:rPr lang="en-US" dirty="0" err="1">
                <a:latin typeface="Consolas" panose="020B0609020204030204" pitchFamily="49" charset="0"/>
                <a:cs typeface="Courier New"/>
              </a:rPr>
              <a:t>rax</a:t>
            </a:r>
            <a:r>
              <a:rPr lang="en-US" dirty="0">
                <a:latin typeface="Consolas" panose="020B0609020204030204" pitchFamily="49" charset="0"/>
                <a:cs typeface="Courier New"/>
              </a:rPr>
              <a:t>, %</a:t>
            </a:r>
            <a:r>
              <a:rPr lang="en-US" dirty="0" err="1">
                <a:latin typeface="Consolas" panose="020B0609020204030204" pitchFamily="49" charset="0"/>
                <a:cs typeface="Courier New"/>
              </a:rPr>
              <a:t>rdi</a:t>
            </a:r>
            <a:endParaRPr lang="en-US" dirty="0">
              <a:latin typeface="Consolas" panose="020B060902020403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301589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246C24-5D57-4AA0-8247-D507CEE9C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缓冲区溢出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D6E515-9B4C-4C24-AF15-76CF0752DF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Buffer Overflow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D9ADBD0-C388-4EC8-9CE7-4E4DC5CC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面向返回编程攻击的执行</a:t>
            </a:r>
            <a:br>
              <a:rPr lang="en-US" altLang="zh-CN" dirty="0"/>
            </a:br>
            <a:r>
              <a:rPr lang="en-US" altLang="zh-CN" dirty="0"/>
              <a:t>ROP Execution</a:t>
            </a:r>
            <a:endParaRPr lang="zh-CN" altLang="en-US" dirty="0"/>
          </a:p>
        </p:txBody>
      </p:sp>
      <p:grpSp>
        <p:nvGrpSpPr>
          <p:cNvPr id="8" name="Group 22">
            <a:extLst>
              <a:ext uri="{FF2B5EF4-FFF2-40B4-BE49-F238E27FC236}">
                <a16:creationId xmlns:a16="http://schemas.microsoft.com/office/drawing/2014/main" id="{53C24093-05A4-4156-823B-ACF4CF7946BF}"/>
              </a:ext>
            </a:extLst>
          </p:cNvPr>
          <p:cNvGrpSpPr/>
          <p:nvPr/>
        </p:nvGrpSpPr>
        <p:grpSpPr>
          <a:xfrm>
            <a:off x="1663700" y="2798131"/>
            <a:ext cx="4191000" cy="2286000"/>
            <a:chOff x="2362200" y="2133600"/>
            <a:chExt cx="4191000" cy="2286000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612BA0A4-50B4-4FB6-898A-31A3E76BA89E}"/>
                </a:ext>
              </a:extLst>
            </p:cNvPr>
            <p:cNvSpPr/>
            <p:nvPr/>
          </p:nvSpPr>
          <p:spPr>
            <a:xfrm>
              <a:off x="2895600" y="38100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B20DCB5C-1F12-4AFD-A903-D5D5873BE573}"/>
                </a:ext>
              </a:extLst>
            </p:cNvPr>
            <p:cNvSpPr/>
            <p:nvPr/>
          </p:nvSpPr>
          <p:spPr>
            <a:xfrm>
              <a:off x="2895600" y="35052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AC17D23-9164-4F60-9E4B-5F24CD583AEB}"/>
                </a:ext>
              </a:extLst>
            </p:cNvPr>
            <p:cNvSpPr/>
            <p:nvPr/>
          </p:nvSpPr>
          <p:spPr>
            <a:xfrm>
              <a:off x="2895600" y="2895600"/>
              <a:ext cx="1066800" cy="6096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0" bIns="0" rtlCol="0" anchor="ctr" anchorCtr="1"/>
            <a:lstStyle/>
            <a:p>
              <a:pPr algn="ctr"/>
              <a:endParaRPr lang="en-US" sz="16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endParaRP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sz="1600" dirty="0">
                <a:solidFill>
                  <a:srgbClr val="00000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sz="1600" dirty="0">
                <a:solidFill>
                  <a:srgbClr val="000000"/>
                </a:solidFill>
              </a:endParaRPr>
            </a:p>
            <a:p>
              <a:pPr algn="ctr"/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4F2BDB2C-FC1D-42F4-9545-44D0F7BCFC16}"/>
                </a:ext>
              </a:extLst>
            </p:cNvPr>
            <p:cNvSpPr/>
            <p:nvPr/>
          </p:nvSpPr>
          <p:spPr>
            <a:xfrm>
              <a:off x="2895600" y="25908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28DCC357-1F0C-4E29-B4A5-FF5DADD53F74}"/>
                </a:ext>
              </a:extLst>
            </p:cNvPr>
            <p:cNvSpPr/>
            <p:nvPr/>
          </p:nvSpPr>
          <p:spPr>
            <a:xfrm>
              <a:off x="6248400" y="40386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urier New"/>
                </a:rPr>
                <a:t>c3</a:t>
              </a:r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3C0236C0-85E1-4877-BCDB-4EF4E6DDE124}"/>
                </a:ext>
              </a:extLst>
            </p:cNvPr>
            <p:cNvSpPr/>
            <p:nvPr/>
          </p:nvSpPr>
          <p:spPr>
            <a:xfrm>
              <a:off x="4724400" y="40386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000000"/>
                  </a:solidFill>
                  <a:latin typeface="Calibri"/>
                  <a:cs typeface="Calibri"/>
                </a:rPr>
                <a:t>Gadget 1 code</a:t>
              </a:r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824F1F50-AE3F-412F-854C-7B81D93D0D50}"/>
                </a:ext>
              </a:extLst>
            </p:cNvPr>
            <p:cNvSpPr/>
            <p:nvPr/>
          </p:nvSpPr>
          <p:spPr>
            <a:xfrm>
              <a:off x="6248400" y="33528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urier New"/>
                </a:rPr>
                <a:t>c3</a:t>
              </a:r>
            </a:p>
          </p:txBody>
        </p:sp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D570AF59-114F-4349-88B1-106D614A07E7}"/>
                </a:ext>
              </a:extLst>
            </p:cNvPr>
            <p:cNvSpPr/>
            <p:nvPr/>
          </p:nvSpPr>
          <p:spPr>
            <a:xfrm>
              <a:off x="4724400" y="33528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000000"/>
                  </a:solidFill>
                  <a:latin typeface="Calibri"/>
                  <a:cs typeface="Calibri"/>
                </a:rPr>
                <a:t>Gadget 2 code</a:t>
              </a:r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A3FF9EFD-5FC8-4F57-A761-57F0C3A78A0B}"/>
                </a:ext>
              </a:extLst>
            </p:cNvPr>
            <p:cNvSpPr/>
            <p:nvPr/>
          </p:nvSpPr>
          <p:spPr>
            <a:xfrm>
              <a:off x="6248400" y="23622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urier New"/>
                </a:rPr>
                <a:t>c3</a:t>
              </a:r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3360B132-5344-46BA-A25B-7A7CB929B9F1}"/>
                </a:ext>
              </a:extLst>
            </p:cNvPr>
            <p:cNvSpPr/>
            <p:nvPr/>
          </p:nvSpPr>
          <p:spPr>
            <a:xfrm>
              <a:off x="4724400" y="23622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000000"/>
                  </a:solidFill>
                  <a:latin typeface="Calibri"/>
                  <a:cs typeface="Calibri"/>
                </a:rPr>
                <a:t>Gadget </a:t>
              </a:r>
              <a:r>
                <a:rPr lang="en-US" sz="1600" i="1" dirty="0">
                  <a:solidFill>
                    <a:srgbClr val="000000"/>
                  </a:solidFill>
                  <a:latin typeface="Calibri"/>
                  <a:cs typeface="Calibri"/>
                </a:rPr>
                <a:t>n</a:t>
              </a:r>
              <a:r>
                <a:rPr lang="en-US" sz="1600" dirty="0">
                  <a:solidFill>
                    <a:srgbClr val="000000"/>
                  </a:solidFill>
                  <a:latin typeface="Calibri"/>
                  <a:cs typeface="Calibri"/>
                </a:rPr>
                <a:t> code</a:t>
              </a:r>
            </a:p>
          </p:txBody>
        </p:sp>
        <p:cxnSp>
          <p:nvCxnSpPr>
            <p:cNvPr id="19" name="Straight Arrow Connector 16">
              <a:extLst>
                <a:ext uri="{FF2B5EF4-FFF2-40B4-BE49-F238E27FC236}">
                  <a16:creationId xmlns:a16="http://schemas.microsoft.com/office/drawing/2014/main" id="{6FD27A58-3F61-4F1F-9BC1-5AF1A4941D09}"/>
                </a:ext>
              </a:extLst>
            </p:cNvPr>
            <p:cNvCxnSpPr>
              <a:endCxn id="14" idx="1"/>
            </p:cNvCxnSpPr>
            <p:nvPr/>
          </p:nvCxnSpPr>
          <p:spPr>
            <a:xfrm>
              <a:off x="3429000" y="3962400"/>
              <a:ext cx="1295400" cy="2667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7">
              <a:extLst>
                <a:ext uri="{FF2B5EF4-FFF2-40B4-BE49-F238E27FC236}">
                  <a16:creationId xmlns:a16="http://schemas.microsoft.com/office/drawing/2014/main" id="{15FF4099-A607-4D67-AA89-E12E5BD26227}"/>
                </a:ext>
              </a:extLst>
            </p:cNvPr>
            <p:cNvCxnSpPr>
              <a:endCxn id="16" idx="1"/>
            </p:cNvCxnSpPr>
            <p:nvPr/>
          </p:nvCxnSpPr>
          <p:spPr>
            <a:xfrm flipV="1">
              <a:off x="3429000" y="3543300"/>
              <a:ext cx="1295400" cy="1143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18">
              <a:extLst>
                <a:ext uri="{FF2B5EF4-FFF2-40B4-BE49-F238E27FC236}">
                  <a16:creationId xmlns:a16="http://schemas.microsoft.com/office/drawing/2014/main" id="{C54AA59F-896F-4FC5-AB17-A446C2A03FA7}"/>
                </a:ext>
              </a:extLst>
            </p:cNvPr>
            <p:cNvCxnSpPr>
              <a:endCxn id="18" idx="1"/>
            </p:cNvCxnSpPr>
            <p:nvPr/>
          </p:nvCxnSpPr>
          <p:spPr>
            <a:xfrm flipV="1">
              <a:off x="3429000" y="2552700"/>
              <a:ext cx="1295400" cy="2286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19">
              <a:extLst>
                <a:ext uri="{FF2B5EF4-FFF2-40B4-BE49-F238E27FC236}">
                  <a16:creationId xmlns:a16="http://schemas.microsoft.com/office/drawing/2014/main" id="{34A9F8DE-018C-4DC6-9523-F06CD77E98C9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2362200" y="3962400"/>
              <a:ext cx="533400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0">
              <a:extLst>
                <a:ext uri="{FF2B5EF4-FFF2-40B4-BE49-F238E27FC236}">
                  <a16:creationId xmlns:a16="http://schemas.microsoft.com/office/drawing/2014/main" id="{C60F2B7C-C4B1-4A80-8D14-8AE8FAFA4621}"/>
                </a:ext>
              </a:extLst>
            </p:cNvPr>
            <p:cNvSpPr txBox="1"/>
            <p:nvPr/>
          </p:nvSpPr>
          <p:spPr>
            <a:xfrm>
              <a:off x="2895600" y="213360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Stack</a:t>
              </a:r>
            </a:p>
          </p:txBody>
        </p:sp>
      </p:grpSp>
      <p:sp>
        <p:nvSpPr>
          <p:cNvPr id="24" name="Rectangle 21">
            <a:extLst>
              <a:ext uri="{FF2B5EF4-FFF2-40B4-BE49-F238E27FC236}">
                <a16:creationId xmlns:a16="http://schemas.microsoft.com/office/drawing/2014/main" id="{B7FEA76B-33D5-4AA5-99F3-0DDDCCB00F86}"/>
              </a:ext>
            </a:extLst>
          </p:cNvPr>
          <p:cNvSpPr/>
          <p:nvPr/>
        </p:nvSpPr>
        <p:spPr>
          <a:xfrm>
            <a:off x="596900" y="4468591"/>
            <a:ext cx="1066800" cy="304800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urier New"/>
              </a:rPr>
              <a:t>rsp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urier New"/>
            </a:endParaRPr>
          </a:p>
        </p:txBody>
      </p:sp>
      <p:sp>
        <p:nvSpPr>
          <p:cNvPr id="25" name="文本占位符 5">
            <a:extLst>
              <a:ext uri="{FF2B5EF4-FFF2-40B4-BE49-F238E27FC236}">
                <a16:creationId xmlns:a16="http://schemas.microsoft.com/office/drawing/2014/main" id="{A14A8C01-CD99-4EB7-A9FA-B0796CF5AB77}"/>
              </a:ext>
            </a:extLst>
          </p:cNvPr>
          <p:cNvSpPr txBox="1">
            <a:spLocks/>
          </p:cNvSpPr>
          <p:nvPr/>
        </p:nvSpPr>
        <p:spPr>
          <a:xfrm>
            <a:off x="6183007" y="2602313"/>
            <a:ext cx="5701324" cy="252523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216000" tIns="72000" rIns="216000" bIns="36000" rtlCol="0">
            <a:normAutofit/>
          </a:bodyPr>
          <a:lstStyle>
            <a:lvl1pPr marL="342900" indent="-342900" algn="l" defTabSz="913765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Bef>
                <a:spcPts val="1000"/>
              </a:spcBef>
            </a:pPr>
            <a:r>
              <a:rPr lang="zh-CN" altLang="en-US" dirty="0"/>
              <a:t>由 </a:t>
            </a:r>
            <a:r>
              <a:rPr lang="en-US" altLang="zh-CN" dirty="0">
                <a:latin typeface="Consolas" panose="020B0609020204030204" pitchFamily="49" charset="0"/>
              </a:rPr>
              <a:t>ret</a:t>
            </a:r>
            <a:r>
              <a:rPr lang="en-US" altLang="zh-CN" dirty="0"/>
              <a:t> </a:t>
            </a:r>
            <a:r>
              <a:rPr lang="zh-CN" altLang="en-US" dirty="0"/>
              <a:t>指令触发</a:t>
            </a:r>
            <a:endParaRPr lang="en-US" altLang="zh-CN" dirty="0"/>
          </a:p>
          <a:p>
            <a:pPr marL="3420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Trigger with </a:t>
            </a:r>
            <a:r>
              <a:rPr lang="en-US" altLang="zh-CN" dirty="0">
                <a:latin typeface="Consolas" panose="020B0609020204030204" pitchFamily="49" charset="0"/>
              </a:rPr>
              <a:t>ret</a:t>
            </a:r>
            <a:r>
              <a:rPr lang="en-US" altLang="zh-CN" dirty="0"/>
              <a:t> instruction</a:t>
            </a:r>
          </a:p>
          <a:p>
            <a:pPr marL="800100" lvl="2" indent="-342900">
              <a:spcBef>
                <a:spcPts val="1000"/>
              </a:spcBef>
            </a:pPr>
            <a:r>
              <a:rPr lang="zh-CN" altLang="en-US" dirty="0"/>
              <a:t>将会执行小组件</a:t>
            </a:r>
            <a:r>
              <a:rPr lang="en-US" altLang="zh-CN" dirty="0"/>
              <a:t>1</a:t>
            </a:r>
          </a:p>
          <a:p>
            <a:pPr marL="7992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Will start executing Gadget 1</a:t>
            </a:r>
          </a:p>
          <a:p>
            <a:pPr marL="342900" lvl="1" indent="-342900">
              <a:spcBef>
                <a:spcPts val="1000"/>
              </a:spcBef>
            </a:pPr>
            <a:r>
              <a:rPr lang="zh-CN" altLang="en-US" dirty="0"/>
              <a:t>每个小组件最后的 </a:t>
            </a:r>
            <a:r>
              <a:rPr lang="en-US" altLang="zh-CN" dirty="0"/>
              <a:t>ret </a:t>
            </a:r>
            <a:r>
              <a:rPr lang="zh-CN" altLang="en-US" dirty="0"/>
              <a:t>指令会启动下一个“小组件”</a:t>
            </a:r>
            <a:endParaRPr lang="en-US" altLang="zh-CN" dirty="0"/>
          </a:p>
          <a:p>
            <a:pPr marL="3420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Final ret in each gadget will start next one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34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内存布局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Memory Layout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052394-A678-4E5B-8E99-35183A0A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举例：内存分配</a:t>
            </a:r>
            <a:br>
              <a:rPr lang="en-US" altLang="zh-CN" dirty="0"/>
            </a:br>
            <a:r>
              <a:rPr lang="en-US" altLang="zh-CN" dirty="0"/>
              <a:t>Memory Allocation Example</a:t>
            </a:r>
            <a:endParaRPr lang="zh-CN" altLang="en-US" dirty="0"/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8E06C29D-8D5C-416B-BB1C-47B94CC747E2}"/>
              </a:ext>
            </a:extLst>
          </p:cNvPr>
          <p:cNvSpPr txBox="1"/>
          <p:nvPr/>
        </p:nvSpPr>
        <p:spPr>
          <a:xfrm>
            <a:off x="9646789" y="176941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not drawn to scale</a:t>
            </a:r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1FEEAB45-13BE-42CC-A028-1A0F34012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4277" y="636587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8257403B-E653-4D1A-AE6F-314598367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4277" y="766206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dirty="0">
                <a:latin typeface="Calibri" pitchFamily="34" charset="0"/>
              </a:rPr>
              <a:t>Stack</a:t>
            </a:r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06437C64-3A80-461C-BFCD-6AD9D7888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4277" y="5611811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>
                <a:latin typeface="Calibri" pitchFamily="34" charset="0"/>
              </a:rPr>
              <a:t>Text</a:t>
            </a:r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8CB8D876-7059-43CD-A0C7-08891A6AC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4277" y="5307011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>
                <a:latin typeface="Calibri" pitchFamily="34" charset="0"/>
              </a:rPr>
              <a:t>Data</a:t>
            </a:r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5943A260-13DB-44C9-A99E-1C489DD1E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4277" y="4700031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dirty="0">
                <a:latin typeface="Calibri" pitchFamily="34" charset="0"/>
              </a:rPr>
              <a:t>Heap</a:t>
            </a:r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15EF7E06-B811-42BD-A47C-0C5F13F896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18177" y="1147206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DA4563D3-BADC-49FC-AC13-56FB428ED0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18177" y="4471431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cxnSp>
        <p:nvCxnSpPr>
          <p:cNvPr id="36" name="Straight Connector 23">
            <a:extLst>
              <a:ext uri="{FF2B5EF4-FFF2-40B4-BE49-F238E27FC236}">
                <a16:creationId xmlns:a16="http://schemas.microsoft.com/office/drawing/2014/main" id="{703B3F7D-D09D-459E-ACDE-C7707E64A86A}"/>
              </a:ext>
            </a:extLst>
          </p:cNvPr>
          <p:cNvCxnSpPr/>
          <p:nvPr/>
        </p:nvCxnSpPr>
        <p:spPr bwMode="auto">
          <a:xfrm>
            <a:off x="9894277" y="1907620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25">
            <a:extLst>
              <a:ext uri="{FF2B5EF4-FFF2-40B4-BE49-F238E27FC236}">
                <a16:creationId xmlns:a16="http://schemas.microsoft.com/office/drawing/2014/main" id="{1F991CB4-552B-4B02-BB98-1E3C1CEE3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4277" y="3328431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dirty="0">
                <a:latin typeface="Calibri" pitchFamily="34" charset="0"/>
              </a:rPr>
              <a:t>Libraries</a:t>
            </a: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8976C86B-5863-4703-8617-D8FBE1FE7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184" y="1871914"/>
            <a:ext cx="5791200" cy="452175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fi-FI" dirty="0" err="1">
                <a:latin typeface="Consolas" panose="020B0609020204030204" pitchFamily="49" charset="0"/>
              </a:rPr>
              <a:t>char</a:t>
            </a:r>
            <a:r>
              <a:rPr lang="fi-FI" dirty="0">
                <a:latin typeface="Consolas" panose="020B0609020204030204" pitchFamily="49" charset="0"/>
              </a:rPr>
              <a:t> big_array[1L&lt;&lt;24];  /* 16 MB */</a:t>
            </a:r>
          </a:p>
          <a:p>
            <a:pPr eaLnBrk="0" hangingPunct="0"/>
            <a:r>
              <a:rPr lang="fi-FI" dirty="0" err="1">
                <a:latin typeface="Consolas" panose="020B0609020204030204" pitchFamily="49" charset="0"/>
              </a:rPr>
              <a:t>char</a:t>
            </a:r>
            <a:r>
              <a:rPr lang="fi-FI" dirty="0">
                <a:latin typeface="Consolas" panose="020B0609020204030204" pitchFamily="49" charset="0"/>
              </a:rPr>
              <a:t> huge_array[1L&lt;&lt;31]; /*  2 GB */</a:t>
            </a:r>
          </a:p>
          <a:p>
            <a:pPr eaLnBrk="0" hangingPunct="0"/>
            <a:endParaRPr lang="fi-FI" dirty="0">
              <a:latin typeface="Consolas" panose="020B0609020204030204" pitchFamily="49" charset="0"/>
            </a:endParaRPr>
          </a:p>
          <a:p>
            <a:pPr eaLnBrk="0" hangingPunct="0"/>
            <a:r>
              <a:rPr lang="fi-FI" dirty="0" err="1">
                <a:latin typeface="Consolas" panose="020B0609020204030204" pitchFamily="49" charset="0"/>
              </a:rPr>
              <a:t>int</a:t>
            </a:r>
            <a:r>
              <a:rPr lang="fi-FI" dirty="0">
                <a:latin typeface="Consolas" panose="020B0609020204030204" pitchFamily="49" charset="0"/>
              </a:rPr>
              <a:t> </a:t>
            </a:r>
            <a:r>
              <a:rPr lang="fi-FI" dirty="0" err="1">
                <a:latin typeface="Consolas" panose="020B0609020204030204" pitchFamily="49" charset="0"/>
              </a:rPr>
              <a:t>global</a:t>
            </a:r>
            <a:r>
              <a:rPr lang="fi-FI" dirty="0">
                <a:latin typeface="Consolas" panose="020B0609020204030204" pitchFamily="49" charset="0"/>
              </a:rPr>
              <a:t> = 0;</a:t>
            </a:r>
          </a:p>
          <a:p>
            <a:pPr eaLnBrk="0" hangingPunct="0"/>
            <a:endParaRPr lang="fi-FI" dirty="0">
              <a:latin typeface="Consolas" panose="020B0609020204030204" pitchFamily="49" charset="0"/>
            </a:endParaRPr>
          </a:p>
          <a:p>
            <a:pPr eaLnBrk="0" hangingPunct="0"/>
            <a:r>
              <a:rPr lang="fi-FI" dirty="0" err="1">
                <a:latin typeface="Consolas" panose="020B0609020204030204" pitchFamily="49" charset="0"/>
              </a:rPr>
              <a:t>int</a:t>
            </a:r>
            <a:r>
              <a:rPr lang="fi-FI" dirty="0">
                <a:latin typeface="Consolas" panose="020B0609020204030204" pitchFamily="49" charset="0"/>
              </a:rPr>
              <a:t> </a:t>
            </a:r>
            <a:r>
              <a:rPr lang="fi-FI" dirty="0" err="1">
                <a:latin typeface="Consolas" panose="020B0609020204030204" pitchFamily="49" charset="0"/>
              </a:rPr>
              <a:t>useless</a:t>
            </a:r>
            <a:r>
              <a:rPr lang="fi-FI" dirty="0">
                <a:latin typeface="Consolas" panose="020B0609020204030204" pitchFamily="49" charset="0"/>
              </a:rPr>
              <a:t>() { </a:t>
            </a:r>
            <a:r>
              <a:rPr lang="fi-FI" dirty="0" err="1">
                <a:latin typeface="Consolas" panose="020B0609020204030204" pitchFamily="49" charset="0"/>
              </a:rPr>
              <a:t>return</a:t>
            </a:r>
            <a:r>
              <a:rPr lang="fi-FI" dirty="0">
                <a:latin typeface="Consolas" panose="020B0609020204030204" pitchFamily="49" charset="0"/>
              </a:rPr>
              <a:t> 0; }</a:t>
            </a:r>
          </a:p>
          <a:p>
            <a:pPr eaLnBrk="0" hangingPunct="0"/>
            <a:endParaRPr lang="fi-FI" dirty="0">
              <a:latin typeface="Consolas" panose="020B0609020204030204" pitchFamily="49" charset="0"/>
            </a:endParaRPr>
          </a:p>
          <a:p>
            <a:pPr eaLnBrk="0" hangingPunct="0"/>
            <a:r>
              <a:rPr lang="fi-FI" dirty="0" err="1">
                <a:latin typeface="Consolas" panose="020B0609020204030204" pitchFamily="49" charset="0"/>
              </a:rPr>
              <a:t>int</a:t>
            </a:r>
            <a:r>
              <a:rPr lang="fi-FI" dirty="0">
                <a:latin typeface="Consolas" panose="020B0609020204030204" pitchFamily="49" charset="0"/>
              </a:rPr>
              <a:t> main ()</a:t>
            </a:r>
          </a:p>
          <a:p>
            <a:pPr eaLnBrk="0" hangingPunct="0"/>
            <a:r>
              <a:rPr lang="fi-FI" dirty="0">
                <a:latin typeface="Consolas" panose="020B0609020204030204" pitchFamily="49" charset="0"/>
              </a:rPr>
              <a:t>{</a:t>
            </a:r>
          </a:p>
          <a:p>
            <a:pPr eaLnBrk="0" hangingPunct="0"/>
            <a:r>
              <a:rPr lang="fi-FI" dirty="0">
                <a:latin typeface="Consolas" panose="020B0609020204030204" pitchFamily="49" charset="0"/>
              </a:rPr>
              <a:t>    </a:t>
            </a:r>
            <a:r>
              <a:rPr lang="fi-FI" dirty="0" err="1">
                <a:latin typeface="Consolas" panose="020B0609020204030204" pitchFamily="49" charset="0"/>
              </a:rPr>
              <a:t>void</a:t>
            </a:r>
            <a:r>
              <a:rPr lang="fi-FI" dirty="0">
                <a:latin typeface="Consolas" panose="020B0609020204030204" pitchFamily="49" charset="0"/>
              </a:rPr>
              <a:t> *p1, *p2, *p3, *p4;</a:t>
            </a:r>
          </a:p>
          <a:p>
            <a:pPr eaLnBrk="0" hangingPunct="0"/>
            <a:r>
              <a:rPr lang="fi-FI" dirty="0">
                <a:latin typeface="Consolas" panose="020B0609020204030204" pitchFamily="49" charset="0"/>
              </a:rPr>
              <a:t>    </a:t>
            </a:r>
            <a:r>
              <a:rPr lang="fi-FI" dirty="0" err="1">
                <a:latin typeface="Consolas" panose="020B0609020204030204" pitchFamily="49" charset="0"/>
              </a:rPr>
              <a:t>int</a:t>
            </a:r>
            <a:r>
              <a:rPr lang="fi-FI" dirty="0">
                <a:latin typeface="Consolas" panose="020B0609020204030204" pitchFamily="49" charset="0"/>
              </a:rPr>
              <a:t> </a:t>
            </a:r>
            <a:r>
              <a:rPr lang="fi-FI" dirty="0" err="1">
                <a:latin typeface="Consolas" panose="020B0609020204030204" pitchFamily="49" charset="0"/>
              </a:rPr>
              <a:t>local</a:t>
            </a:r>
            <a:r>
              <a:rPr lang="fi-FI" dirty="0">
                <a:latin typeface="Consolas" panose="020B0609020204030204" pitchFamily="49" charset="0"/>
              </a:rPr>
              <a:t> = 0;</a:t>
            </a:r>
          </a:p>
          <a:p>
            <a:pPr eaLnBrk="0" hangingPunct="0"/>
            <a:r>
              <a:rPr lang="fi-FI" dirty="0">
                <a:latin typeface="Consolas" panose="020B0609020204030204" pitchFamily="49" charset="0"/>
              </a:rPr>
              <a:t>    p1 = malloc(1L &lt;&lt; 28); /* 256 MB */</a:t>
            </a:r>
          </a:p>
          <a:p>
            <a:pPr eaLnBrk="0" hangingPunct="0"/>
            <a:r>
              <a:rPr lang="fi-FI" dirty="0">
                <a:latin typeface="Consolas" panose="020B0609020204030204" pitchFamily="49" charset="0"/>
              </a:rPr>
              <a:t>    p2 = malloc(1L &lt;&lt; 8);  /* 256  B */</a:t>
            </a:r>
          </a:p>
          <a:p>
            <a:pPr eaLnBrk="0" hangingPunct="0"/>
            <a:r>
              <a:rPr lang="fi-FI" dirty="0">
                <a:latin typeface="Consolas" panose="020B0609020204030204" pitchFamily="49" charset="0"/>
              </a:rPr>
              <a:t>    p3 = malloc(1L &lt;&lt; 32); /*   4 GB */</a:t>
            </a:r>
          </a:p>
          <a:p>
            <a:pPr eaLnBrk="0" hangingPunct="0"/>
            <a:r>
              <a:rPr lang="fi-FI" dirty="0">
                <a:latin typeface="Consolas" panose="020B0609020204030204" pitchFamily="49" charset="0"/>
              </a:rPr>
              <a:t>    p4 = malloc(1L &lt;&lt; 8);  /* 256  B */</a:t>
            </a:r>
          </a:p>
          <a:p>
            <a:pPr eaLnBrk="0" hangingPunct="0"/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B963BE-6872-4574-98C8-837177BEFF7F}"/>
              </a:ext>
            </a:extLst>
          </p:cNvPr>
          <p:cNvSpPr txBox="1"/>
          <p:nvPr/>
        </p:nvSpPr>
        <p:spPr>
          <a:xfrm>
            <a:off x="169937" y="3864740"/>
            <a:ext cx="285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>
                <a:latin typeface="Calibri" pitchFamily="34" charset="0"/>
              </a:rPr>
              <a:t>都在哪些位置申请了内存？</a:t>
            </a:r>
            <a:endParaRPr lang="en-US" altLang="zh-CN" i="1" dirty="0">
              <a:latin typeface="Calibri" pitchFamily="34" charset="0"/>
            </a:endParaRPr>
          </a:p>
          <a:p>
            <a:r>
              <a:rPr lang="en-US" altLang="zh-CN" i="1" dirty="0">
                <a:latin typeface="Calibri" pitchFamily="34" charset="0"/>
              </a:rPr>
              <a:t>Where does everything go?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6575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57387" y="533401"/>
            <a:ext cx="8229600" cy="561975"/>
          </a:xfrm>
        </p:spPr>
        <p:txBody>
          <a:bodyPr/>
          <a:lstStyle/>
          <a:p>
            <a:r>
              <a:rPr lang="zh-CN" altLang="en-US" dirty="0"/>
              <a:t>缓冲区溢出攻击的防范（</a:t>
            </a:r>
            <a:r>
              <a:rPr lang="en-US" altLang="zh-CN" dirty="0"/>
              <a:t>NJU)</a:t>
            </a:r>
            <a:endParaRPr lang="zh-CN" altLang="en-US" dirty="0"/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4969" y="1420192"/>
            <a:ext cx="9700109" cy="4954587"/>
          </a:xfrm>
        </p:spPr>
        <p:txBody>
          <a:bodyPr/>
          <a:lstStyle/>
          <a:p>
            <a:r>
              <a:rPr lang="zh-CN" altLang="en-US" sz="2200" dirty="0">
                <a:ea typeface="微软雅黑" panose="020B0503020204020204" pitchFamily="34" charset="-122"/>
              </a:rPr>
              <a:t>两个方面的防范</a:t>
            </a:r>
          </a:p>
          <a:p>
            <a:pPr lvl="1"/>
            <a:r>
              <a:rPr lang="zh-CN" altLang="en-US" sz="2200" dirty="0">
                <a:ea typeface="微软雅黑" panose="020B0503020204020204" pitchFamily="34" charset="-122"/>
              </a:rPr>
              <a:t>从程序员角度去防范</a:t>
            </a:r>
          </a:p>
          <a:p>
            <a:pPr lvl="2"/>
            <a:r>
              <a:rPr lang="zh-CN" altLang="en-US" sz="2200" dirty="0">
                <a:solidFill>
                  <a:srgbClr val="CC3300"/>
                </a:solidFill>
                <a:ea typeface="微软雅黑" panose="020B0503020204020204" pitchFamily="34" charset="-122"/>
              </a:rPr>
              <a:t>用辅助工具帮助程序员查漏，例如，用</a:t>
            </a:r>
            <a:r>
              <a:rPr lang="en-US" altLang="zh-CN" sz="2200" dirty="0" err="1">
                <a:solidFill>
                  <a:srgbClr val="CC3300"/>
                </a:solidFill>
                <a:ea typeface="微软雅黑" panose="020B0503020204020204" pitchFamily="34" charset="-122"/>
              </a:rPr>
              <a:t>grep</a:t>
            </a:r>
            <a:r>
              <a:rPr lang="zh-CN" altLang="en-US" sz="2200" dirty="0">
                <a:solidFill>
                  <a:srgbClr val="CC3300"/>
                </a:solidFill>
                <a:ea typeface="微软雅黑" panose="020B0503020204020204" pitchFamily="34" charset="-122"/>
              </a:rPr>
              <a:t>来搜索源代码中容易产生漏洞的库函数（如</a:t>
            </a:r>
            <a:r>
              <a:rPr lang="en-US" altLang="zh-CN" sz="2200" dirty="0" err="1">
                <a:solidFill>
                  <a:srgbClr val="CC3300"/>
                </a:solidFill>
                <a:ea typeface="微软雅黑" panose="020B0503020204020204" pitchFamily="34" charset="-122"/>
              </a:rPr>
              <a:t>strcpy</a:t>
            </a:r>
            <a:r>
              <a:rPr lang="zh-CN" altLang="en-US" sz="2200" dirty="0">
                <a:solidFill>
                  <a:srgbClr val="CC3300"/>
                </a:solidFill>
                <a:ea typeface="微软雅黑" panose="020B0503020204020204" pitchFamily="34" charset="-122"/>
              </a:rPr>
              <a:t>和</a:t>
            </a:r>
            <a:r>
              <a:rPr lang="en-US" altLang="zh-CN" sz="2200" dirty="0" err="1">
                <a:solidFill>
                  <a:srgbClr val="CC3300"/>
                </a:solidFill>
                <a:ea typeface="微软雅黑" panose="020B0503020204020204" pitchFamily="34" charset="-122"/>
              </a:rPr>
              <a:t>sprintf</a:t>
            </a:r>
            <a:r>
              <a:rPr lang="zh-CN" altLang="en-US" sz="2200" dirty="0">
                <a:solidFill>
                  <a:srgbClr val="CC3300"/>
                </a:solidFill>
                <a:ea typeface="微软雅黑" panose="020B0503020204020204" pitchFamily="34" charset="-122"/>
              </a:rPr>
              <a:t>等）的调用；用</a:t>
            </a:r>
            <a:r>
              <a:rPr lang="en-US" altLang="zh-CN" sz="2200" dirty="0">
                <a:solidFill>
                  <a:srgbClr val="CC3300"/>
                </a:solidFill>
                <a:ea typeface="微软雅黑" panose="020B0503020204020204" pitchFamily="34" charset="-122"/>
              </a:rPr>
              <a:t>fault injection</a:t>
            </a:r>
            <a:r>
              <a:rPr lang="zh-CN" altLang="en-US" sz="2200" dirty="0">
                <a:solidFill>
                  <a:srgbClr val="CC3300"/>
                </a:solidFill>
                <a:ea typeface="微软雅黑" panose="020B0503020204020204" pitchFamily="34" charset="-122"/>
              </a:rPr>
              <a:t>查错</a:t>
            </a:r>
          </a:p>
          <a:p>
            <a:pPr lvl="1"/>
            <a:r>
              <a:rPr lang="zh-CN" altLang="en-US" sz="2200" dirty="0">
                <a:ea typeface="微软雅黑" panose="020B0503020204020204" pitchFamily="34" charset="-122"/>
              </a:rPr>
              <a:t>从编译器和操作系统方面去防范</a:t>
            </a:r>
          </a:p>
          <a:p>
            <a:pPr lvl="2"/>
            <a:r>
              <a:rPr lang="zh-CN" altLang="en-US" sz="2200" dirty="0">
                <a:solidFill>
                  <a:srgbClr val="CC3300"/>
                </a:solidFill>
                <a:ea typeface="微软雅黑" panose="020B0503020204020204" pitchFamily="34" charset="-122"/>
              </a:rPr>
              <a:t>地址空间随机化</a:t>
            </a:r>
            <a:r>
              <a:rPr lang="en-US" altLang="zh-CN" sz="2200" dirty="0">
                <a:solidFill>
                  <a:srgbClr val="CC3300"/>
                </a:solidFill>
                <a:ea typeface="微软雅黑" panose="020B0503020204020204" pitchFamily="34" charset="-122"/>
              </a:rPr>
              <a:t>ASLR</a:t>
            </a:r>
            <a:r>
              <a:rPr lang="zh-CN" altLang="en-US" sz="2200" dirty="0">
                <a:solidFill>
                  <a:srgbClr val="CC3300"/>
                </a:solidFill>
                <a:ea typeface="微软雅黑" panose="020B0503020204020204" pitchFamily="34" charset="-122"/>
              </a:rPr>
              <a:t> </a:t>
            </a:r>
          </a:p>
          <a:p>
            <a:pPr lvl="3">
              <a:buFontTx/>
              <a:buNone/>
            </a:pPr>
            <a:r>
              <a:rPr lang="zh-CN" altLang="en-US" dirty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是一种比较有效的防御缓冲区溢出攻击的技术</a:t>
            </a:r>
          </a:p>
          <a:p>
            <a:pPr lvl="3">
              <a:buFontTx/>
              <a:buNone/>
            </a:pPr>
            <a:r>
              <a:rPr lang="zh-CN" altLang="en-US" dirty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目前在</a:t>
            </a:r>
            <a:r>
              <a:rPr lang="en-US" altLang="zh-CN" dirty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FreeBSD</a:t>
            </a:r>
            <a:r>
              <a:rPr lang="zh-CN" altLang="en-US" dirty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 Vista</a:t>
            </a:r>
            <a:r>
              <a:rPr lang="zh-CN" altLang="en-US" dirty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CN" dirty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dirty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</a:p>
          <a:p>
            <a:pPr lvl="2"/>
            <a:r>
              <a:rPr lang="zh-CN" altLang="en-US" sz="2200" dirty="0">
                <a:solidFill>
                  <a:srgbClr val="CC3300"/>
                </a:solidFill>
                <a:ea typeface="微软雅黑" panose="020B0503020204020204" pitchFamily="34" charset="-122"/>
              </a:rPr>
              <a:t>栈破坏检测</a:t>
            </a:r>
          </a:p>
          <a:p>
            <a:pPr lvl="2"/>
            <a:r>
              <a:rPr lang="zh-CN" altLang="en-US" sz="2200" dirty="0">
                <a:solidFill>
                  <a:srgbClr val="CC3300"/>
                </a:solidFill>
                <a:ea typeface="微软雅黑" panose="020B0503020204020204" pitchFamily="34" charset="-122"/>
              </a:rPr>
              <a:t>可执行代码区域限制</a:t>
            </a:r>
          </a:p>
          <a:p>
            <a:pPr lvl="2"/>
            <a:r>
              <a:rPr lang="zh-CN" altLang="en-US" sz="2200" dirty="0">
                <a:solidFill>
                  <a:srgbClr val="CC3300"/>
                </a:solidFill>
                <a:ea typeface="微软雅黑" panose="020B0503020204020204" pitchFamily="34" charset="-122"/>
              </a:rPr>
              <a:t>等等</a:t>
            </a:r>
          </a:p>
        </p:txBody>
      </p:sp>
    </p:spTree>
    <p:extLst>
      <p:ext uri="{BB962C8B-B14F-4D97-AF65-F5344CB8AC3E}">
        <p14:creationId xmlns:p14="http://schemas.microsoft.com/office/powerpoint/2010/main" val="253915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5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5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5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106" name="Group 4"/>
          <p:cNvGrpSpPr>
            <a:grpSpLocks/>
          </p:cNvGrpSpPr>
          <p:nvPr/>
        </p:nvGrpSpPr>
        <p:grpSpPr bwMode="auto">
          <a:xfrm>
            <a:off x="5537200" y="0"/>
            <a:ext cx="5130800" cy="6858000"/>
            <a:chOff x="6184" y="1566"/>
            <a:chExt cx="4494" cy="5121"/>
          </a:xfrm>
        </p:grpSpPr>
        <p:pic>
          <p:nvPicPr>
            <p:cNvPr id="17511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4" y="1566"/>
              <a:ext cx="4494" cy="4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5114" name="Text Box 6"/>
            <p:cNvSpPr txBox="1">
              <a:spLocks noChangeArrowheads="1"/>
            </p:cNvSpPr>
            <p:nvPr/>
          </p:nvSpPr>
          <p:spPr bwMode="auto">
            <a:xfrm>
              <a:off x="6842" y="6279"/>
              <a:ext cx="2450" cy="4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kumimoji="1" lang="zh-CN" altLang="en-US" sz="900" b="0">
                  <a:solidFill>
                    <a:srgbClr val="666699"/>
                  </a:solidFill>
                  <a:latin typeface="Times New Roman" panose="02020603050405020304" pitchFamily="18" charset="0"/>
                  <a:cs typeface="Arial" charset="0"/>
                </a:rPr>
                <a:t>图</a:t>
              </a:r>
              <a:r>
                <a:rPr kumimoji="1" lang="en-US" altLang="zh-CN" sz="900" b="0">
                  <a:solidFill>
                    <a:srgbClr val="666699"/>
                  </a:solidFill>
                  <a:latin typeface="Times New Roman" panose="02020603050405020304" pitchFamily="18" charset="0"/>
                  <a:cs typeface="Arial" charset="0"/>
                </a:rPr>
                <a:t>6.30 Linux</a:t>
              </a:r>
              <a:r>
                <a:rPr kumimoji="1" lang="zh-CN" altLang="en-US" sz="900" b="0">
                  <a:solidFill>
                    <a:srgbClr val="666699"/>
                  </a:solidFill>
                  <a:latin typeface="Times New Roman" panose="02020603050405020304" pitchFamily="18" charset="0"/>
                  <a:cs typeface="Arial" charset="0"/>
                </a:rPr>
                <a:t>虚拟地址空间映像</a:t>
              </a:r>
              <a:endParaRPr kumimoji="1" lang="zh-CN" altLang="en-US" sz="1800" i="1">
                <a:solidFill>
                  <a:srgbClr val="666699"/>
                </a:solidFill>
                <a:ea typeface="华文新魏" panose="02010800040101010101" pitchFamily="2" charset="-122"/>
                <a:cs typeface="Arial" charset="0"/>
              </a:endParaRPr>
            </a:p>
          </p:txBody>
        </p:sp>
      </p:grp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3339" y="789827"/>
            <a:ext cx="5086421" cy="5832475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40000"/>
              </a:spcBef>
            </a:pPr>
            <a:r>
              <a:rPr lang="zh-CN" altLang="en-US" dirty="0">
                <a:ea typeface="微软雅黑" panose="020B0503020204020204" pitchFamily="34" charset="-122"/>
              </a:rPr>
              <a:t>地址空间随机化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zh-CN" altLang="en-US" dirty="0">
                <a:ea typeface="微软雅黑" panose="020B0503020204020204" pitchFamily="34" charset="-122"/>
              </a:rPr>
              <a:t>只要操作系统相同，则栈位置就一样，若攻击者知道漏洞程序使用的栈地址空间，就可设计一个针对性攻击，在使用该程序机器上实施攻击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zh-CN" altLang="en-US" dirty="0">
                <a:ea typeface="微软雅黑" panose="020B0503020204020204" pitchFamily="34" charset="-122"/>
              </a:rPr>
              <a:t>地址空间随机化（</a:t>
            </a:r>
            <a:r>
              <a:rPr lang="zh-CN" altLang="en-US" dirty="0">
                <a:solidFill>
                  <a:srgbClr val="FF3300"/>
                </a:solidFill>
                <a:ea typeface="微软雅黑" panose="020B0503020204020204" pitchFamily="34" charset="-122"/>
              </a:rPr>
              <a:t>栈随机化</a:t>
            </a:r>
            <a:r>
              <a:rPr lang="zh-CN" altLang="en-US" dirty="0">
                <a:ea typeface="微软雅黑" panose="020B0503020204020204" pitchFamily="34" charset="-122"/>
              </a:rPr>
              <a:t>）的基本思路是，</a:t>
            </a:r>
            <a:r>
              <a:rPr lang="zh-CN" altLang="en-US" dirty="0">
                <a:solidFill>
                  <a:srgbClr val="CC3300"/>
                </a:solidFill>
                <a:ea typeface="微软雅黑" panose="020B0503020204020204" pitchFamily="34" charset="-122"/>
              </a:rPr>
              <a:t>将加载程序时生成的代码段、静态数据段、堆区、动态库和栈区各部分的首地址进行随机化处理，使每次启动时，程序各段被加载到不同地址起始处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zh-CN" altLang="en-US" dirty="0">
                <a:ea typeface="微软雅黑" panose="020B0503020204020204" pitchFamily="34" charset="-122"/>
              </a:rPr>
              <a:t>对于随机生成的栈起始地址，攻击者不太容易确定栈的起始位置</a:t>
            </a:r>
          </a:p>
        </p:txBody>
      </p:sp>
      <p:sp>
        <p:nvSpPr>
          <p:cNvPr id="655367" name="Rectangle 7"/>
          <p:cNvSpPr>
            <a:spLocks noChangeArrowheads="1"/>
          </p:cNvSpPr>
          <p:nvPr/>
        </p:nvSpPr>
        <p:spPr bwMode="auto">
          <a:xfrm>
            <a:off x="6456364" y="5094289"/>
            <a:ext cx="2384425" cy="720725"/>
          </a:xfrm>
          <a:prstGeom prst="rect">
            <a:avLst/>
          </a:prstGeom>
          <a:solidFill>
            <a:srgbClr val="FF0000">
              <a:alpha val="3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655368" name="Rectangle 8"/>
          <p:cNvSpPr>
            <a:spLocks noChangeArrowheads="1"/>
          </p:cNvSpPr>
          <p:nvPr/>
        </p:nvSpPr>
        <p:spPr bwMode="auto">
          <a:xfrm>
            <a:off x="6456364" y="4373564"/>
            <a:ext cx="2384425" cy="720725"/>
          </a:xfrm>
          <a:prstGeom prst="rect">
            <a:avLst/>
          </a:prstGeom>
          <a:solidFill>
            <a:srgbClr val="0000FF">
              <a:alpha val="3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655369" name="Rectangle 9"/>
          <p:cNvSpPr>
            <a:spLocks noChangeArrowheads="1"/>
          </p:cNvSpPr>
          <p:nvPr/>
        </p:nvSpPr>
        <p:spPr bwMode="auto">
          <a:xfrm>
            <a:off x="6445662" y="3654426"/>
            <a:ext cx="2384425" cy="720725"/>
          </a:xfrm>
          <a:prstGeom prst="rect">
            <a:avLst/>
          </a:prstGeom>
          <a:solidFill>
            <a:srgbClr val="800080">
              <a:alpha val="3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655370" name="Rectangle 10"/>
          <p:cNvSpPr>
            <a:spLocks noChangeArrowheads="1"/>
          </p:cNvSpPr>
          <p:nvPr/>
        </p:nvSpPr>
        <p:spPr bwMode="auto">
          <a:xfrm>
            <a:off x="6410326" y="728664"/>
            <a:ext cx="2384425" cy="630237"/>
          </a:xfrm>
          <a:prstGeom prst="rect">
            <a:avLst/>
          </a:prstGeom>
          <a:solidFill>
            <a:srgbClr val="008000">
              <a:alpha val="3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93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5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5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5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7" grpId="0" animBg="1"/>
      <p:bldP spid="655368" grpId="0" animBg="1"/>
      <p:bldP spid="655369" grpId="0" animBg="1"/>
      <p:bldP spid="65537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76" y="1089025"/>
            <a:ext cx="4302125" cy="517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322" y="836614"/>
            <a:ext cx="5825366" cy="5832475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栈破坏检测 </a:t>
            </a:r>
          </a:p>
          <a:p>
            <a:pPr lvl="1">
              <a:lnSpc>
                <a:spcPct val="125000"/>
              </a:lnSpc>
              <a:spcBef>
                <a:spcPct val="40000"/>
              </a:spcBef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en-US" sz="1900" dirty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在程序跳转到攻击代码前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能检测出程序栈已被破坏，就可避免受到严重攻击</a:t>
            </a:r>
          </a:p>
          <a:p>
            <a:pPr lvl="1">
              <a:lnSpc>
                <a:spcPct val="125000"/>
              </a:lnSpc>
              <a:spcBef>
                <a:spcPct val="40000"/>
              </a:spcBef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版本在代码中加入了一种栈保护者（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stack protector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）机制，用于检测缓冲区是否越界</a:t>
            </a:r>
          </a:p>
          <a:p>
            <a:pPr lvl="1">
              <a:lnSpc>
                <a:spcPct val="125000"/>
              </a:lnSpc>
              <a:spcBef>
                <a:spcPct val="40000"/>
              </a:spcBef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主要思想：</a:t>
            </a:r>
            <a:r>
              <a:rPr lang="zh-CN" altLang="en-US" sz="1900" dirty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在函数准备阶段</a:t>
            </a:r>
            <a:r>
              <a:rPr lang="zh-CN" altLang="en-US" sz="19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，在其栈帧中</a:t>
            </a:r>
            <a:r>
              <a:rPr lang="zh-CN" altLang="en-US" sz="19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缓冲区底部与保存寄存器之间</a:t>
            </a:r>
            <a:r>
              <a:rPr lang="zh-CN" altLang="en-US" sz="19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（如</a:t>
            </a:r>
            <a:r>
              <a:rPr lang="en-US" altLang="zh-CN" sz="19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buffer[15]</a:t>
            </a:r>
            <a:r>
              <a:rPr lang="zh-CN" altLang="en-US" sz="19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与保留的</a:t>
            </a:r>
            <a:r>
              <a:rPr lang="en-US" altLang="zh-CN" sz="19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</a:t>
            </a:r>
            <a:r>
              <a:rPr lang="zh-CN" altLang="en-US" sz="19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之间）加入一个随机生成的特定值；</a:t>
            </a:r>
            <a:r>
              <a:rPr lang="zh-CN" altLang="en-US" sz="1900" dirty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在函数恢复阶段</a:t>
            </a:r>
            <a:r>
              <a:rPr lang="zh-CN" altLang="en-US" sz="19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，在恢复寄存器并返回到调用函数前，先检查该值是否被改变。若改变则程序异常中止。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因为插入在栈帧中的特定值是随机生成的，所以攻击者很难猜测出它是什么</a:t>
            </a:r>
          </a:p>
        </p:txBody>
      </p:sp>
      <p:sp>
        <p:nvSpPr>
          <p:cNvPr id="656389" name="Line 5"/>
          <p:cNvSpPr>
            <a:spLocks noChangeShapeType="1"/>
          </p:cNvSpPr>
          <p:nvPr/>
        </p:nvSpPr>
        <p:spPr bwMode="auto">
          <a:xfrm flipV="1">
            <a:off x="2663688" y="3114675"/>
            <a:ext cx="4557852" cy="1103933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656390" name="Line 6"/>
          <p:cNvSpPr>
            <a:spLocks noChangeShapeType="1"/>
          </p:cNvSpPr>
          <p:nvPr/>
        </p:nvSpPr>
        <p:spPr bwMode="auto">
          <a:xfrm>
            <a:off x="7131050" y="3114675"/>
            <a:ext cx="20701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05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5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5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可执行代码区域限制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将程序栈区和堆区设置为不可执行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，从而使得攻击者不可能执行被植入在输入缓冲区的代码，这种技术也被称为</a:t>
            </a:r>
            <a:r>
              <a:rPr lang="zh-CN" altLang="en-US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非执行的缓冲区技术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早期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系统只有代码段的访问属性是可执行，其他区域的访问属性是可读或可读可写。但是，近来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系统由于要实现更好的性能和功能，允许在栈段中动态地加入可执行代码，这是</a:t>
            </a:r>
            <a:r>
              <a:rPr lang="zh-CN" altLang="en-US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缓冲区溢出的根源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为保持程序兼容性，不可能使所有数据段都设置成不可执行。不过，</a:t>
            </a:r>
            <a:r>
              <a:rPr lang="zh-CN" altLang="en-US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可以将动态的栈段设置为不可执行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，这样，既保证程序的兼容性，又可以有效防止把代码植入栈（自动变量缓冲区）的溢出攻击。</a:t>
            </a:r>
          </a:p>
        </p:txBody>
      </p:sp>
    </p:spTree>
    <p:extLst>
      <p:ext uri="{BB962C8B-B14F-4D97-AF65-F5344CB8AC3E}">
        <p14:creationId xmlns:p14="http://schemas.microsoft.com/office/powerpoint/2010/main" val="248053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E1C36-F705-4A5B-BFD5-E9B71CB03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内存布局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5ECD3-E707-4AA4-94DE-E60AE3977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Memory Layout</a:t>
            </a: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8976C86B-5863-4703-8617-D8FBE1FE7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350182"/>
            <a:ext cx="5258493" cy="452175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fi-FI" dirty="0" err="1">
                <a:latin typeface="Consolas" panose="020B0609020204030204" pitchFamily="49" charset="0"/>
              </a:rPr>
              <a:t>char</a:t>
            </a:r>
            <a:r>
              <a:rPr lang="fi-FI" dirty="0">
                <a:latin typeface="Consolas" panose="020B0609020204030204" pitchFamily="49" charset="0"/>
              </a:rPr>
              <a:t> big_array[1L&lt;&lt;24];  /* 16 MB */</a:t>
            </a:r>
          </a:p>
          <a:p>
            <a:pPr eaLnBrk="0" hangingPunct="0"/>
            <a:r>
              <a:rPr lang="fi-FI" dirty="0" err="1">
                <a:latin typeface="Consolas" panose="020B0609020204030204" pitchFamily="49" charset="0"/>
              </a:rPr>
              <a:t>char</a:t>
            </a:r>
            <a:r>
              <a:rPr lang="fi-FI" dirty="0">
                <a:latin typeface="Consolas" panose="020B0609020204030204" pitchFamily="49" charset="0"/>
              </a:rPr>
              <a:t> huge_array[1L&lt;&lt;31]; /*  2 GB */</a:t>
            </a:r>
          </a:p>
          <a:p>
            <a:pPr eaLnBrk="0" hangingPunct="0"/>
            <a:endParaRPr lang="fi-FI" dirty="0">
              <a:latin typeface="Consolas" panose="020B0609020204030204" pitchFamily="49" charset="0"/>
            </a:endParaRPr>
          </a:p>
          <a:p>
            <a:pPr eaLnBrk="0" hangingPunct="0"/>
            <a:r>
              <a:rPr lang="fi-FI" dirty="0" err="1">
                <a:latin typeface="Consolas" panose="020B0609020204030204" pitchFamily="49" charset="0"/>
              </a:rPr>
              <a:t>int</a:t>
            </a:r>
            <a:r>
              <a:rPr lang="fi-FI" dirty="0">
                <a:latin typeface="Consolas" panose="020B0609020204030204" pitchFamily="49" charset="0"/>
              </a:rPr>
              <a:t> </a:t>
            </a:r>
            <a:r>
              <a:rPr lang="fi-FI" dirty="0" err="1">
                <a:latin typeface="Consolas" panose="020B0609020204030204" pitchFamily="49" charset="0"/>
              </a:rPr>
              <a:t>global</a:t>
            </a:r>
            <a:r>
              <a:rPr lang="fi-FI" dirty="0">
                <a:latin typeface="Consolas" panose="020B0609020204030204" pitchFamily="49" charset="0"/>
              </a:rPr>
              <a:t> = 0;</a:t>
            </a:r>
          </a:p>
          <a:p>
            <a:pPr eaLnBrk="0" hangingPunct="0"/>
            <a:endParaRPr lang="fi-FI" dirty="0">
              <a:latin typeface="Consolas" panose="020B0609020204030204" pitchFamily="49" charset="0"/>
            </a:endParaRPr>
          </a:p>
          <a:p>
            <a:pPr eaLnBrk="0" hangingPunct="0"/>
            <a:r>
              <a:rPr lang="fi-FI" dirty="0" err="1">
                <a:latin typeface="Consolas" panose="020B0609020204030204" pitchFamily="49" charset="0"/>
              </a:rPr>
              <a:t>int</a:t>
            </a:r>
            <a:r>
              <a:rPr lang="fi-FI" dirty="0">
                <a:latin typeface="Consolas" panose="020B0609020204030204" pitchFamily="49" charset="0"/>
              </a:rPr>
              <a:t> </a:t>
            </a:r>
            <a:r>
              <a:rPr lang="fi-FI" dirty="0" err="1">
                <a:latin typeface="Consolas" panose="020B0609020204030204" pitchFamily="49" charset="0"/>
              </a:rPr>
              <a:t>useless</a:t>
            </a:r>
            <a:r>
              <a:rPr lang="fi-FI" dirty="0">
                <a:latin typeface="Consolas" panose="020B0609020204030204" pitchFamily="49" charset="0"/>
              </a:rPr>
              <a:t>() { </a:t>
            </a:r>
            <a:r>
              <a:rPr lang="fi-FI" dirty="0" err="1">
                <a:latin typeface="Consolas" panose="020B0609020204030204" pitchFamily="49" charset="0"/>
              </a:rPr>
              <a:t>return</a:t>
            </a:r>
            <a:r>
              <a:rPr lang="fi-FI" dirty="0">
                <a:latin typeface="Consolas" panose="020B0609020204030204" pitchFamily="49" charset="0"/>
              </a:rPr>
              <a:t> 0; }</a:t>
            </a:r>
          </a:p>
          <a:p>
            <a:pPr eaLnBrk="0" hangingPunct="0"/>
            <a:endParaRPr lang="fi-FI" dirty="0">
              <a:latin typeface="Consolas" panose="020B0609020204030204" pitchFamily="49" charset="0"/>
            </a:endParaRPr>
          </a:p>
          <a:p>
            <a:pPr eaLnBrk="0" hangingPunct="0"/>
            <a:r>
              <a:rPr lang="fi-FI" dirty="0" err="1">
                <a:latin typeface="Consolas" panose="020B0609020204030204" pitchFamily="49" charset="0"/>
              </a:rPr>
              <a:t>int</a:t>
            </a:r>
            <a:r>
              <a:rPr lang="fi-FI" dirty="0">
                <a:latin typeface="Consolas" panose="020B0609020204030204" pitchFamily="49" charset="0"/>
              </a:rPr>
              <a:t> main ()</a:t>
            </a:r>
          </a:p>
          <a:p>
            <a:pPr eaLnBrk="0" hangingPunct="0"/>
            <a:r>
              <a:rPr lang="fi-FI" dirty="0">
                <a:latin typeface="Consolas" panose="020B0609020204030204" pitchFamily="49" charset="0"/>
              </a:rPr>
              <a:t>{</a:t>
            </a:r>
          </a:p>
          <a:p>
            <a:pPr eaLnBrk="0" hangingPunct="0"/>
            <a:r>
              <a:rPr lang="fi-FI" dirty="0">
                <a:latin typeface="Consolas" panose="020B0609020204030204" pitchFamily="49" charset="0"/>
              </a:rPr>
              <a:t>    </a:t>
            </a:r>
            <a:r>
              <a:rPr lang="fi-FI" dirty="0" err="1">
                <a:latin typeface="Consolas" panose="020B0609020204030204" pitchFamily="49" charset="0"/>
              </a:rPr>
              <a:t>void</a:t>
            </a:r>
            <a:r>
              <a:rPr lang="fi-FI" dirty="0">
                <a:latin typeface="Consolas" panose="020B0609020204030204" pitchFamily="49" charset="0"/>
              </a:rPr>
              <a:t> *p1, *p2, *p3, *p4;</a:t>
            </a:r>
          </a:p>
          <a:p>
            <a:pPr eaLnBrk="0" hangingPunct="0"/>
            <a:r>
              <a:rPr lang="fi-FI" dirty="0">
                <a:latin typeface="Consolas" panose="020B0609020204030204" pitchFamily="49" charset="0"/>
              </a:rPr>
              <a:t>    </a:t>
            </a:r>
            <a:r>
              <a:rPr lang="fi-FI" dirty="0" err="1">
                <a:latin typeface="Consolas" panose="020B0609020204030204" pitchFamily="49" charset="0"/>
              </a:rPr>
              <a:t>int</a:t>
            </a:r>
            <a:r>
              <a:rPr lang="fi-FI" dirty="0">
                <a:latin typeface="Consolas" panose="020B0609020204030204" pitchFamily="49" charset="0"/>
              </a:rPr>
              <a:t> </a:t>
            </a:r>
            <a:r>
              <a:rPr lang="fi-FI" dirty="0" err="1">
                <a:latin typeface="Consolas" panose="020B0609020204030204" pitchFamily="49" charset="0"/>
              </a:rPr>
              <a:t>local</a:t>
            </a:r>
            <a:r>
              <a:rPr lang="fi-FI" dirty="0">
                <a:latin typeface="Consolas" panose="020B0609020204030204" pitchFamily="49" charset="0"/>
              </a:rPr>
              <a:t> = 0;</a:t>
            </a:r>
          </a:p>
          <a:p>
            <a:pPr eaLnBrk="0" hangingPunct="0"/>
            <a:r>
              <a:rPr lang="fi-FI" dirty="0">
                <a:latin typeface="Consolas" panose="020B0609020204030204" pitchFamily="49" charset="0"/>
              </a:rPr>
              <a:t>    p1 = malloc(1L &lt;&lt; 28); /* 256 MB */</a:t>
            </a:r>
          </a:p>
          <a:p>
            <a:pPr eaLnBrk="0" hangingPunct="0"/>
            <a:r>
              <a:rPr lang="fi-FI" dirty="0">
                <a:latin typeface="Consolas" panose="020B0609020204030204" pitchFamily="49" charset="0"/>
              </a:rPr>
              <a:t>    p2 = malloc(1L &lt;&lt; 8);  /* 256  B */</a:t>
            </a:r>
          </a:p>
          <a:p>
            <a:pPr eaLnBrk="0" hangingPunct="0"/>
            <a:r>
              <a:rPr lang="fi-FI" dirty="0">
                <a:latin typeface="Consolas" panose="020B0609020204030204" pitchFamily="49" charset="0"/>
              </a:rPr>
              <a:t>    p3 = malloc(1L &lt;&lt; 32); /*   4 GB */</a:t>
            </a:r>
          </a:p>
          <a:p>
            <a:pPr eaLnBrk="0" hangingPunct="0"/>
            <a:r>
              <a:rPr lang="fi-FI" dirty="0">
                <a:latin typeface="Consolas" panose="020B0609020204030204" pitchFamily="49" charset="0"/>
              </a:rPr>
              <a:t>    p4 = malloc(1L &lt;&lt; 8);  /* 256  B */</a:t>
            </a:r>
          </a:p>
          <a:p>
            <a:pPr eaLnBrk="0" hangingPunct="0"/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F588810-1771-40DC-91E4-4E27AD6C32AA}"/>
              </a:ext>
            </a:extLst>
          </p:cNvPr>
          <p:cNvGrpSpPr/>
          <p:nvPr/>
        </p:nvGrpSpPr>
        <p:grpSpPr>
          <a:xfrm>
            <a:off x="5603343" y="145821"/>
            <a:ext cx="6588657" cy="6247844"/>
            <a:chOff x="5658041" y="66430"/>
            <a:chExt cx="6588657" cy="6247844"/>
          </a:xfrm>
        </p:grpSpPr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CCF7D84A-B0A1-4537-BB61-2A9E8A869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7557" y="3860544"/>
              <a:ext cx="2667000" cy="533400"/>
            </a:xfrm>
            <a:prstGeom prst="rect">
              <a:avLst/>
            </a:prstGeom>
            <a:solidFill>
              <a:srgbClr val="F6F5BD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libri" pitchFamily="34" charset="0"/>
              </a:endParaRPr>
            </a:p>
          </p:txBody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9778270F-96ED-4772-925E-F714BF201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7557" y="3320950"/>
              <a:ext cx="2667000" cy="539595"/>
            </a:xfrm>
            <a:prstGeom prst="rect">
              <a:avLst/>
            </a:prstGeom>
            <a:solidFill>
              <a:srgbClr val="F1C7C7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libri" pitchFamily="34" charset="0"/>
              </a:endParaRPr>
            </a:p>
          </p:txBody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D496EE76-170D-4D05-AD1D-363C4AADF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7557" y="1895219"/>
              <a:ext cx="26670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C9FED8BE-A57C-4764-87A7-0EF6B8A9A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7557" y="2260344"/>
              <a:ext cx="2667000" cy="1066800"/>
            </a:xfrm>
            <a:prstGeom prst="rect">
              <a:avLst/>
            </a:prstGeom>
            <a:solidFill>
              <a:srgbClr val="D5F1CF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libri" pitchFamily="34" charset="0"/>
              </a:endParaRPr>
            </a:p>
          </p:txBody>
        </p:sp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0DD29777-8767-49B2-8683-C75358C2E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3303" y="1848582"/>
              <a:ext cx="2489082" cy="25827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tabLst>
                  <a:tab pos="2511425" algn="l"/>
                </a:tabLst>
              </a:pPr>
              <a:r>
                <a:rPr lang="en-US" dirty="0" err="1">
                  <a:latin typeface="Consolas" panose="020B0609020204030204" pitchFamily="49" charset="0"/>
                </a:rPr>
                <a:t>0x00007ffe4d3be87c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</a:p>
            <a:p>
              <a:pPr eaLnBrk="0" hangingPunct="0">
                <a:tabLst>
                  <a:tab pos="2511425" algn="l"/>
                </a:tabLst>
              </a:pPr>
              <a:r>
                <a:rPr lang="en-US" dirty="0" err="1">
                  <a:latin typeface="Consolas" panose="020B0609020204030204" pitchFamily="49" charset="0"/>
                </a:rPr>
                <a:t>0x00007f7262a1e010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</a:p>
            <a:p>
              <a:pPr eaLnBrk="0" hangingPunct="0">
                <a:tabLst>
                  <a:tab pos="2511425" algn="l"/>
                </a:tabLst>
              </a:pPr>
              <a:r>
                <a:rPr lang="en-US" dirty="0" err="1">
                  <a:latin typeface="Consolas" panose="020B0609020204030204" pitchFamily="49" charset="0"/>
                </a:rPr>
                <a:t>0x00007f7162a1d010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</a:p>
            <a:p>
              <a:pPr eaLnBrk="0" hangingPunct="0">
                <a:tabLst>
                  <a:tab pos="2511425" algn="l"/>
                </a:tabLst>
              </a:pPr>
              <a:r>
                <a:rPr lang="en-US" dirty="0" err="1">
                  <a:latin typeface="Consolas" panose="020B0609020204030204" pitchFamily="49" charset="0"/>
                </a:rPr>
                <a:t>0x000000008359d120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</a:p>
            <a:p>
              <a:pPr eaLnBrk="0" hangingPunct="0">
                <a:tabLst>
                  <a:tab pos="2511425" algn="l"/>
                </a:tabLst>
              </a:pPr>
              <a:r>
                <a:rPr lang="en-US" dirty="0" err="1">
                  <a:latin typeface="Consolas" panose="020B0609020204030204" pitchFamily="49" charset="0"/>
                </a:rPr>
                <a:t>0x000000008359d010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</a:p>
            <a:p>
              <a:pPr eaLnBrk="0" hangingPunct="0">
                <a:tabLst>
                  <a:tab pos="2511425" algn="l"/>
                </a:tabLst>
              </a:pPr>
              <a:r>
                <a:rPr lang="en-US" dirty="0" err="1">
                  <a:latin typeface="Consolas" panose="020B0609020204030204" pitchFamily="49" charset="0"/>
                </a:rPr>
                <a:t>0x0000000080601060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</a:p>
            <a:p>
              <a:pPr eaLnBrk="0" hangingPunct="0">
                <a:tabLst>
                  <a:tab pos="2511425" algn="l"/>
                </a:tabLst>
              </a:pPr>
              <a:r>
                <a:rPr lang="en-US" dirty="0" err="1">
                  <a:latin typeface="Consolas" panose="020B0609020204030204" pitchFamily="49" charset="0"/>
                </a:rPr>
                <a:t>0x0000000000601060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</a:p>
            <a:p>
              <a:pPr eaLnBrk="0" hangingPunct="0">
                <a:tabLst>
                  <a:tab pos="2511425" algn="l"/>
                </a:tabLst>
              </a:pPr>
              <a:r>
                <a:rPr lang="en-US" dirty="0" err="1">
                  <a:latin typeface="Consolas" panose="020B0609020204030204" pitchFamily="49" charset="0"/>
                </a:rPr>
                <a:t>0x000000000040060c</a:t>
              </a:r>
              <a:endParaRPr lang="en-US" dirty="0">
                <a:latin typeface="Consolas" panose="020B0609020204030204" pitchFamily="49" charset="0"/>
              </a:endParaRPr>
            </a:p>
            <a:p>
              <a:pPr eaLnBrk="0" hangingPunct="0">
                <a:tabLst>
                  <a:tab pos="2511425" algn="l"/>
                </a:tabLst>
              </a:pPr>
              <a:r>
                <a:rPr lang="en-US" dirty="0" err="1">
                  <a:latin typeface="Consolas" panose="020B0609020204030204" pitchFamily="49" charset="0"/>
                </a:rPr>
                <a:t>0x0000000000400590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" name="Text Box 36">
              <a:extLst>
                <a:ext uri="{FF2B5EF4-FFF2-40B4-BE49-F238E27FC236}">
                  <a16:creationId xmlns:a16="http://schemas.microsoft.com/office/drawing/2014/main" id="{4BC94AEE-1F9C-4B0F-A564-0E4874D0A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7317" y="1093971"/>
              <a:ext cx="1857240" cy="3693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eaLnBrk="0" hangingPunct="0">
                <a:defRPr/>
              </a:pPr>
              <a:r>
                <a:rPr lang="en-US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address range ~2</a:t>
              </a:r>
              <a:r>
                <a:rPr lang="en-US" i="1" baseline="30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48</a:t>
              </a:r>
            </a:p>
          </p:txBody>
        </p:sp>
        <p:sp>
          <p:nvSpPr>
            <p:cNvPr id="25" name="Text Box 12">
              <a:extLst>
                <a:ext uri="{FF2B5EF4-FFF2-40B4-BE49-F238E27FC236}">
                  <a16:creationId xmlns:a16="http://schemas.microsoft.com/office/drawing/2014/main" id="{9A760C5B-7FEA-4C83-9B30-C0762B4A7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9064" y="455023"/>
              <a:ext cx="2210863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CN" dirty="0" err="1">
                  <a:latin typeface="Consolas" panose="020B0609020204030204" pitchFamily="49" charset="0"/>
                </a:rPr>
                <a:t>00007FFFFFFFFFFF</a:t>
              </a:r>
              <a:endParaRPr lang="en-US" altLang="zh-CN" dirty="0">
                <a:latin typeface="Consolas" panose="020B0609020204030204" pitchFamily="49" charset="0"/>
              </a:endParaRPr>
            </a:p>
          </p:txBody>
        </p:sp>
        <p:sp>
          <p:nvSpPr>
            <p:cNvPr id="26" name="Text Box 19">
              <a:extLst>
                <a:ext uri="{FF2B5EF4-FFF2-40B4-BE49-F238E27FC236}">
                  <a16:creationId xmlns:a16="http://schemas.microsoft.com/office/drawing/2014/main" id="{8962FB3B-9E79-4E12-924E-32EAB4761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2382" y="5944942"/>
              <a:ext cx="2084225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Consolas" panose="020B0609020204030204" pitchFamily="49" charset="0"/>
                </a:rPr>
                <a:t>000000000000000</a:t>
              </a:r>
            </a:p>
          </p:txBody>
        </p:sp>
        <p:sp>
          <p:nvSpPr>
            <p:cNvPr id="27" name="Rectangle 20">
              <a:extLst>
                <a:ext uri="{FF2B5EF4-FFF2-40B4-BE49-F238E27FC236}">
                  <a16:creationId xmlns:a16="http://schemas.microsoft.com/office/drawing/2014/main" id="{53B6A9EC-F5B2-4AF4-9E59-722DDE8FA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8073" y="664918"/>
              <a:ext cx="1447800" cy="55848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A84F5F4F-BC28-482F-BC9C-CE9AC7EA2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8073" y="5640142"/>
              <a:ext cx="1447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>
                  <a:latin typeface="Calibri" pitchFamily="34" charset="0"/>
                </a:rPr>
                <a:t>Text</a:t>
              </a:r>
            </a:p>
          </p:txBody>
        </p:sp>
        <p:sp>
          <p:nvSpPr>
            <p:cNvPr id="39" name="Rectangle 24">
              <a:extLst>
                <a:ext uri="{FF2B5EF4-FFF2-40B4-BE49-F238E27FC236}">
                  <a16:creationId xmlns:a16="http://schemas.microsoft.com/office/drawing/2014/main" id="{39D67ADE-BBA7-4C5B-8A56-7530D94C5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8073" y="5335342"/>
              <a:ext cx="1447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>
                  <a:latin typeface="Calibri" pitchFamily="34" charset="0"/>
                </a:rPr>
                <a:t>Data</a:t>
              </a:r>
            </a:p>
          </p:txBody>
        </p:sp>
        <p:sp>
          <p:nvSpPr>
            <p:cNvPr id="40" name="Rectangle 25">
              <a:extLst>
                <a:ext uri="{FF2B5EF4-FFF2-40B4-BE49-F238E27FC236}">
                  <a16:creationId xmlns:a16="http://schemas.microsoft.com/office/drawing/2014/main" id="{0F98ED1A-9344-4BD1-89D0-669C665A2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8073" y="4039942"/>
              <a:ext cx="1447800" cy="12954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dirty="0">
                  <a:latin typeface="Calibri" pitchFamily="34" charset="0"/>
                </a:rPr>
                <a:t>Heap</a:t>
              </a:r>
            </a:p>
          </p:txBody>
        </p:sp>
        <p:sp>
          <p:nvSpPr>
            <p:cNvPr id="41" name="Line 34">
              <a:extLst>
                <a:ext uri="{FF2B5EF4-FFF2-40B4-BE49-F238E27FC236}">
                  <a16:creationId xmlns:a16="http://schemas.microsoft.com/office/drawing/2014/main" id="{5E78965E-2795-4C89-A236-DB26199F6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71973" y="810967"/>
              <a:ext cx="0" cy="457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Line 35">
              <a:extLst>
                <a:ext uri="{FF2B5EF4-FFF2-40B4-BE49-F238E27FC236}">
                  <a16:creationId xmlns:a16="http://schemas.microsoft.com/office/drawing/2014/main" id="{6C6670B9-A354-481B-84DE-E8620A1F9F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71973" y="3811342"/>
              <a:ext cx="0" cy="2286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TextBox 27">
              <a:extLst>
                <a:ext uri="{FF2B5EF4-FFF2-40B4-BE49-F238E27FC236}">
                  <a16:creationId xmlns:a16="http://schemas.microsoft.com/office/drawing/2014/main" id="{C5B3FE66-1C59-4875-BC3A-6DC5E10FE94A}"/>
                </a:ext>
              </a:extLst>
            </p:cNvPr>
            <p:cNvSpPr txBox="1"/>
            <p:nvPr/>
          </p:nvSpPr>
          <p:spPr>
            <a:xfrm>
              <a:off x="10297248" y="66430"/>
              <a:ext cx="1949450" cy="3698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not drawn to scale</a:t>
              </a:r>
            </a:p>
          </p:txBody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5DAB15D7-5945-4A63-AC21-594D65AC2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8073" y="1372942"/>
              <a:ext cx="1447800" cy="6096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dirty="0">
                  <a:latin typeface="Calibri" pitchFamily="34" charset="0"/>
                </a:rPr>
                <a:t>Heap</a:t>
              </a:r>
            </a:p>
          </p:txBody>
        </p:sp>
        <p:sp>
          <p:nvSpPr>
            <p:cNvPr id="45" name="Line 35">
              <a:extLst>
                <a:ext uri="{FF2B5EF4-FFF2-40B4-BE49-F238E27FC236}">
                  <a16:creationId xmlns:a16="http://schemas.microsoft.com/office/drawing/2014/main" id="{F3E5979A-A0F2-437B-B966-B2FCC7AFB7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71973" y="1982542"/>
              <a:ext cx="0" cy="2286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Rectangle 21">
              <a:extLst>
                <a:ext uri="{FF2B5EF4-FFF2-40B4-BE49-F238E27FC236}">
                  <a16:creationId xmlns:a16="http://schemas.microsoft.com/office/drawing/2014/main" id="{0C4E672C-A4A1-4AC9-92BD-E0D2DEC1A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8073" y="658567"/>
              <a:ext cx="1447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Stack</a:t>
              </a:r>
            </a:p>
          </p:txBody>
        </p:sp>
        <p:grpSp>
          <p:nvGrpSpPr>
            <p:cNvPr id="47" name="Group 6">
              <a:extLst>
                <a:ext uri="{FF2B5EF4-FFF2-40B4-BE49-F238E27FC236}">
                  <a16:creationId xmlns:a16="http://schemas.microsoft.com/office/drawing/2014/main" id="{F4811FE1-4E37-4007-98CB-6C0D3EF187F1}"/>
                </a:ext>
              </a:extLst>
            </p:cNvPr>
            <p:cNvGrpSpPr/>
            <p:nvPr/>
          </p:nvGrpSpPr>
          <p:grpSpPr>
            <a:xfrm>
              <a:off x="9557473" y="1525343"/>
              <a:ext cx="1011238" cy="3303759"/>
              <a:chOff x="4841481" y="1752600"/>
              <a:chExt cx="2037157" cy="3303759"/>
            </a:xfrm>
          </p:grpSpPr>
          <p:cxnSp>
            <p:nvCxnSpPr>
              <p:cNvPr id="48" name="Straight Arrow Connector 2">
                <a:extLst>
                  <a:ext uri="{FF2B5EF4-FFF2-40B4-BE49-F238E27FC236}">
                    <a16:creationId xmlns:a16="http://schemas.microsoft.com/office/drawing/2014/main" id="{0E037A79-9666-4078-8599-ECF9DCC2F743}"/>
                  </a:ext>
                </a:extLst>
              </p:cNvPr>
              <p:cNvCxnSpPr/>
              <p:nvPr/>
            </p:nvCxnSpPr>
            <p:spPr bwMode="auto">
              <a:xfrm flipV="1">
                <a:off x="4876800" y="1752600"/>
                <a:ext cx="2001838" cy="76200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9" name="Straight Arrow Connector 24">
                <a:extLst>
                  <a:ext uri="{FF2B5EF4-FFF2-40B4-BE49-F238E27FC236}">
                    <a16:creationId xmlns:a16="http://schemas.microsoft.com/office/drawing/2014/main" id="{B58C5FD6-8AC4-4D0F-835B-A47FCAF1000A}"/>
                  </a:ext>
                </a:extLst>
              </p:cNvPr>
              <p:cNvCxnSpPr/>
              <p:nvPr/>
            </p:nvCxnSpPr>
            <p:spPr bwMode="auto">
              <a:xfrm flipV="1">
                <a:off x="4876800" y="2073275"/>
                <a:ext cx="2001838" cy="746125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0" name="Straight Arrow Connector 25">
                <a:extLst>
                  <a:ext uri="{FF2B5EF4-FFF2-40B4-BE49-F238E27FC236}">
                    <a16:creationId xmlns:a16="http://schemas.microsoft.com/office/drawing/2014/main" id="{9FB4294E-49F0-4466-A4D6-0EA20261CA9A}"/>
                  </a:ext>
                </a:extLst>
              </p:cNvPr>
              <p:cNvCxnSpPr/>
              <p:nvPr/>
            </p:nvCxnSpPr>
            <p:spPr bwMode="auto">
              <a:xfrm>
                <a:off x="4870380" y="3066106"/>
                <a:ext cx="2008258" cy="1658294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1" name="Straight Arrow Connector 28">
                <a:extLst>
                  <a:ext uri="{FF2B5EF4-FFF2-40B4-BE49-F238E27FC236}">
                    <a16:creationId xmlns:a16="http://schemas.microsoft.com/office/drawing/2014/main" id="{7080A331-9368-4445-9CC2-860ED3E7DC85}"/>
                  </a:ext>
                </a:extLst>
              </p:cNvPr>
              <p:cNvCxnSpPr/>
              <p:nvPr/>
            </p:nvCxnSpPr>
            <p:spPr bwMode="auto">
              <a:xfrm>
                <a:off x="4841481" y="3398065"/>
                <a:ext cx="2008258" cy="1658294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D1836C4-FC46-4D16-B8E0-5839E97BB87C}"/>
                </a:ext>
              </a:extLst>
            </p:cNvPr>
            <p:cNvSpPr/>
            <p:nvPr/>
          </p:nvSpPr>
          <p:spPr>
            <a:xfrm>
              <a:off x="5658041" y="1846018"/>
              <a:ext cx="1522726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0" hangingPunct="0">
                <a:tabLst>
                  <a:tab pos="2511425" algn="l"/>
                </a:tabLst>
              </a:pPr>
              <a:r>
                <a:rPr lang="en-US" altLang="zh-CN" dirty="0">
                  <a:latin typeface="Consolas" panose="020B0609020204030204" pitchFamily="49" charset="0"/>
                </a:rPr>
                <a:t>local</a:t>
              </a:r>
            </a:p>
            <a:p>
              <a:pPr eaLnBrk="0" hangingPunct="0">
                <a:tabLst>
                  <a:tab pos="2511425" algn="l"/>
                </a:tabLst>
              </a:pPr>
              <a:r>
                <a:rPr lang="en-US" altLang="zh-CN" dirty="0" err="1">
                  <a:latin typeface="Consolas" panose="020B0609020204030204" pitchFamily="49" charset="0"/>
                </a:rPr>
                <a:t>p1</a:t>
              </a:r>
              <a:endParaRPr lang="en-US" altLang="zh-CN" dirty="0">
                <a:latin typeface="Consolas" panose="020B0609020204030204" pitchFamily="49" charset="0"/>
              </a:endParaRPr>
            </a:p>
            <a:p>
              <a:pPr eaLnBrk="0" hangingPunct="0">
                <a:tabLst>
                  <a:tab pos="2511425" algn="l"/>
                </a:tabLst>
              </a:pPr>
              <a:r>
                <a:rPr lang="en-US" altLang="zh-CN" dirty="0" err="1">
                  <a:latin typeface="Consolas" panose="020B0609020204030204" pitchFamily="49" charset="0"/>
                </a:rPr>
                <a:t>p3</a:t>
              </a:r>
              <a:endParaRPr lang="en-US" altLang="zh-CN" dirty="0">
                <a:latin typeface="Consolas" panose="020B0609020204030204" pitchFamily="49" charset="0"/>
              </a:endParaRPr>
            </a:p>
            <a:p>
              <a:pPr eaLnBrk="0" hangingPunct="0">
                <a:tabLst>
                  <a:tab pos="2511425" algn="l"/>
                </a:tabLst>
              </a:pPr>
              <a:r>
                <a:rPr lang="en-US" altLang="zh-CN" dirty="0" err="1">
                  <a:latin typeface="Consolas" panose="020B0609020204030204" pitchFamily="49" charset="0"/>
                </a:rPr>
                <a:t>p4</a:t>
              </a:r>
              <a:endParaRPr lang="en-US" altLang="zh-CN" dirty="0">
                <a:latin typeface="Consolas" panose="020B0609020204030204" pitchFamily="49" charset="0"/>
              </a:endParaRPr>
            </a:p>
            <a:p>
              <a:pPr eaLnBrk="0" hangingPunct="0">
                <a:tabLst>
                  <a:tab pos="2511425" algn="l"/>
                </a:tabLst>
              </a:pPr>
              <a:r>
                <a:rPr lang="en-US" altLang="zh-CN" dirty="0" err="1">
                  <a:latin typeface="Consolas" panose="020B0609020204030204" pitchFamily="49" charset="0"/>
                </a:rPr>
                <a:t>p2</a:t>
              </a:r>
              <a:endParaRPr lang="en-US" altLang="zh-CN" dirty="0">
                <a:latin typeface="Consolas" panose="020B0609020204030204" pitchFamily="49" charset="0"/>
              </a:endParaRPr>
            </a:p>
            <a:p>
              <a:pPr eaLnBrk="0" hangingPunct="0">
                <a:tabLst>
                  <a:tab pos="2511425" algn="l"/>
                </a:tabLst>
              </a:pPr>
              <a:r>
                <a:rPr lang="en-US" altLang="zh-CN" dirty="0" err="1">
                  <a:latin typeface="Consolas" panose="020B0609020204030204" pitchFamily="49" charset="0"/>
                </a:rPr>
                <a:t>big_array</a:t>
              </a:r>
              <a:endParaRPr lang="en-US" altLang="zh-CN" dirty="0">
                <a:latin typeface="Consolas" panose="020B0609020204030204" pitchFamily="49" charset="0"/>
              </a:endParaRPr>
            </a:p>
            <a:p>
              <a:pPr eaLnBrk="0" hangingPunct="0">
                <a:tabLst>
                  <a:tab pos="2511425" algn="l"/>
                </a:tabLst>
              </a:pPr>
              <a:r>
                <a:rPr lang="en-US" altLang="zh-CN" dirty="0" err="1">
                  <a:latin typeface="Consolas" panose="020B0609020204030204" pitchFamily="49" charset="0"/>
                </a:rPr>
                <a:t>huge_array</a:t>
              </a:r>
              <a:endParaRPr lang="en-US" altLang="zh-CN" dirty="0">
                <a:latin typeface="Consolas" panose="020B0609020204030204" pitchFamily="49" charset="0"/>
              </a:endParaRPr>
            </a:p>
            <a:p>
              <a:pPr eaLnBrk="0" hangingPunct="0">
                <a:tabLst>
                  <a:tab pos="2511425" algn="l"/>
                </a:tabLst>
              </a:pPr>
              <a:r>
                <a:rPr lang="en-US" altLang="zh-CN" dirty="0">
                  <a:latin typeface="Consolas" panose="020B0609020204030204" pitchFamily="49" charset="0"/>
                </a:rPr>
                <a:t>main()</a:t>
              </a:r>
            </a:p>
            <a:p>
              <a:pPr eaLnBrk="0" hangingPunct="0">
                <a:tabLst>
                  <a:tab pos="2511425" algn="l"/>
                </a:tabLst>
              </a:pPr>
              <a:r>
                <a:rPr lang="en-US" altLang="zh-CN" dirty="0">
                  <a:latin typeface="Consolas" panose="020B0609020204030204" pitchFamily="49" charset="0"/>
                </a:rPr>
                <a:t>useless()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199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2E1C5-38EA-4A2B-8F72-06096FE1820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90078" y="1291137"/>
            <a:ext cx="10609557" cy="5100519"/>
          </a:xfrm>
        </p:spPr>
        <p:txBody>
          <a:bodyPr>
            <a:normAutofit lnSpcReduction="10000"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dirty="0"/>
              <a:t>内存布局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Memory Layout</a:t>
            </a:r>
          </a:p>
          <a:p>
            <a:r>
              <a:rPr lang="zh-CN" altLang="en-US" dirty="0"/>
              <a:t>缓冲区溢出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Buffer Overflow</a:t>
            </a:r>
          </a:p>
          <a:p>
            <a:pPr lvl="1"/>
            <a:r>
              <a:rPr lang="zh-CN" altLang="en-US" dirty="0"/>
              <a:t>漏洞</a:t>
            </a:r>
            <a:endParaRPr lang="en-US" altLang="zh-CN" dirty="0"/>
          </a:p>
          <a:p>
            <a:pPr marL="361800" lvl="1" indent="0">
              <a:lnSpc>
                <a:spcPct val="160000"/>
              </a:lnSpc>
              <a:buNone/>
            </a:pPr>
            <a:r>
              <a:rPr lang="en-US" altLang="zh-CN" dirty="0"/>
              <a:t>     Vulnerability</a:t>
            </a:r>
          </a:p>
          <a:p>
            <a:pPr lvl="1">
              <a:lnSpc>
                <a:spcPct val="160000"/>
              </a:lnSpc>
              <a:buClr>
                <a:schemeClr val="bg1">
                  <a:lumMod val="50000"/>
                </a:schemeClr>
              </a:buClr>
            </a:pPr>
            <a:r>
              <a:rPr lang="zh-CN" altLang="en-US" dirty="0"/>
              <a:t>对抗</a:t>
            </a:r>
            <a:endParaRPr lang="en-US" altLang="zh-CN" dirty="0"/>
          </a:p>
          <a:p>
            <a:pPr marL="361800" lvl="1" indent="0">
              <a:lnSpc>
                <a:spcPct val="170000"/>
              </a:lnSpc>
              <a:buNone/>
            </a:pPr>
            <a:r>
              <a:rPr lang="en-US" altLang="zh-CN" dirty="0"/>
              <a:t>     Thwarting</a:t>
            </a:r>
          </a:p>
        </p:txBody>
      </p:sp>
    </p:spTree>
    <p:extLst>
      <p:ext uri="{BB962C8B-B14F-4D97-AF65-F5344CB8AC3E}">
        <p14:creationId xmlns:p14="http://schemas.microsoft.com/office/powerpoint/2010/main" val="387613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4748" y="498200"/>
            <a:ext cx="8229600" cy="561975"/>
          </a:xfrm>
        </p:spPr>
        <p:txBody>
          <a:bodyPr/>
          <a:lstStyle/>
          <a:p>
            <a:r>
              <a:rPr lang="zh-CN" altLang="en-US" dirty="0"/>
              <a:t>越界访问和缓冲区溢出 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322" y="1157288"/>
            <a:ext cx="10137913" cy="547211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语言中的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数组元素可使用指针来访问，因而对数组的引用没有边界约束，导致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对数组的访问可能会有意或无意地超越数组存储区范围而无法发现。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数组存储区可看成是一个缓冲区，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超越数组存储区范围的写入操作称为</a:t>
            </a:r>
            <a:r>
              <a:rPr lang="zh-CN" altLang="en-US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缓冲区溢出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例如，对于一个有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型数组，其定义的缓冲区有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个字节。若写一个字符串到这个缓冲区，那么只要写入的字符串多于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个字符（结束符‘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\0’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占一个字节），就会发生</a:t>
            </a:r>
            <a:r>
              <a:rPr lang="zh-CN" altLang="en-US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“写溢出”。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缓冲区溢出是一种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非常普遍、非常危险的漏洞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，在各种操作系统、应用软件中广泛存在。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缓冲区溢出攻击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是利用缓冲区溢出漏洞所进行的攻击行动。利用缓冲区溢出攻击，可导致程序运行失败、系统关机、重新启动等后果。</a:t>
            </a:r>
            <a:r>
              <a:rPr lang="zh-CN" altLang="en-US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1270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246C24-5D57-4AA0-8247-D507CEE9C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缓冲区溢出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D6E515-9B4C-4C24-AF15-76CF0752DF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Buffer Overflow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3DD11F2-6ADC-4B99-8819-CB0BF9A1EE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9185" y="2067410"/>
            <a:ext cx="3417335" cy="4175127"/>
          </a:xfrm>
        </p:spPr>
        <p:txBody>
          <a:bodyPr/>
          <a:lstStyle/>
          <a:p>
            <a:r>
              <a:rPr lang="en-US" altLang="zh-CN" dirty="0"/>
              <a:t>1988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endParaRPr lang="en-US" altLang="zh-CN" dirty="0"/>
          </a:p>
          <a:p>
            <a:pPr marL="342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November, 1988</a:t>
            </a:r>
          </a:p>
          <a:p>
            <a:pPr lvl="1"/>
            <a:r>
              <a:rPr lang="zh-CN" altLang="en-US" dirty="0"/>
              <a:t>互联网蠕虫攻击</a:t>
            </a:r>
            <a:r>
              <a:rPr lang="zh-CN" altLang="en-US"/>
              <a:t>了成千上万的</a:t>
            </a:r>
            <a:r>
              <a:rPr lang="zh-CN" altLang="en-US" dirty="0"/>
              <a:t>互联网主机</a:t>
            </a:r>
            <a:endParaRPr lang="en-US" altLang="zh-CN" dirty="0"/>
          </a:p>
          <a:p>
            <a:pPr marL="7420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Internet Worm attacks thousands of Internet hosts</a:t>
            </a:r>
          </a:p>
          <a:p>
            <a:pPr lvl="1"/>
            <a:r>
              <a:rPr lang="zh-CN" altLang="en-US" dirty="0"/>
              <a:t>这是如何发生的？</a:t>
            </a:r>
            <a:endParaRPr lang="en-US" altLang="zh-CN" dirty="0"/>
          </a:p>
          <a:p>
            <a:pPr marL="7420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How did it happen?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D9ADBD0-C388-4EC8-9CE7-4E4DC5CC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计算机的漏洞</a:t>
            </a:r>
            <a:br>
              <a:rPr lang="en-US" altLang="zh-CN" dirty="0"/>
            </a:br>
            <a:r>
              <a:rPr lang="en-US" altLang="zh-CN" dirty="0"/>
              <a:t>Vulnerability of computer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C1615E2-CA25-42D5-9E45-046BFCBC8512}"/>
              </a:ext>
            </a:extLst>
          </p:cNvPr>
          <p:cNvGrpSpPr/>
          <p:nvPr/>
        </p:nvGrpSpPr>
        <p:grpSpPr>
          <a:xfrm>
            <a:off x="8122920" y="2077105"/>
            <a:ext cx="3739895" cy="4175127"/>
            <a:chOff x="4072335" y="2067410"/>
            <a:chExt cx="3739895" cy="4175127"/>
          </a:xfrm>
        </p:grpSpPr>
        <p:pic>
          <p:nvPicPr>
            <p:cNvPr id="7" name="Picture 2" descr="https://imgsa.baidu.com/baike/c0%3Dbaike92%2C5%2C5%2C92%2C30/sign=0a20a5ad093b5bb5aada28ac57babe5c/a686c9177f3e6709eb29e1f931c79f3df8dc558e.jpg">
              <a:extLst>
                <a:ext uri="{FF2B5EF4-FFF2-40B4-BE49-F238E27FC236}">
                  <a16:creationId xmlns:a16="http://schemas.microsoft.com/office/drawing/2014/main" id="{43DF8C4A-07DF-4244-B172-56CEA5400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8615" y="3840795"/>
              <a:ext cx="3323198" cy="2298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文本占位符 5">
              <a:extLst>
                <a:ext uri="{FF2B5EF4-FFF2-40B4-BE49-F238E27FC236}">
                  <a16:creationId xmlns:a16="http://schemas.microsoft.com/office/drawing/2014/main" id="{AE060E85-0C35-4D28-B731-EDCAF2B5F363}"/>
                </a:ext>
              </a:extLst>
            </p:cNvPr>
            <p:cNvSpPr txBox="1">
              <a:spLocks/>
            </p:cNvSpPr>
            <p:nvPr/>
          </p:nvSpPr>
          <p:spPr>
            <a:xfrm>
              <a:off x="4072335" y="2067410"/>
              <a:ext cx="3739895" cy="4175127"/>
            </a:xfrm>
            <a:prstGeom prst="rect">
              <a:avLst/>
            </a:prstGeom>
            <a:ln>
              <a:solidFill>
                <a:schemeClr val="accent1"/>
              </a:solidFill>
              <a:prstDash val="dash"/>
            </a:ln>
          </p:spPr>
          <p:txBody>
            <a:bodyPr vert="horz" lIns="216000" tIns="144000" rIns="216000" bIns="144000" rtlCol="0">
              <a:normAutofit/>
            </a:bodyPr>
            <a:lstStyle>
              <a:lvl1pPr marL="342900" indent="-342900" algn="l" defTabSz="913765" rtl="0" eaLnBrk="1" latinLnBrk="0" hangingPunct="1">
                <a:lnSpc>
                  <a:spcPct val="150000"/>
                </a:lnSpc>
                <a:spcBef>
                  <a:spcPts val="1000"/>
                </a:spcBef>
                <a:buClr>
                  <a:schemeClr val="accent2"/>
                </a:buClr>
                <a:buSzPct val="140000"/>
                <a:buFont typeface="Wingdings" panose="05000000000000000000" pitchFamily="2" charset="2"/>
                <a:buChar char="n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3765" rtl="0" eaLnBrk="1" latinLnBrk="0" hangingPunct="1">
                <a:lnSpc>
                  <a:spcPct val="150000"/>
                </a:lnSpc>
                <a:spcBef>
                  <a:spcPts val="500"/>
                </a:spcBef>
                <a:buClr>
                  <a:schemeClr val="accent2"/>
                </a:buClr>
                <a:buSzPct val="140000"/>
                <a:buFont typeface="Wingdings" panose="05000000000000000000" pitchFamily="2" charset="2"/>
                <a:buChar char="n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00150" indent="-285750" algn="l" defTabSz="913765" rtl="0" eaLnBrk="1" latinLnBrk="0" hangingPunct="1">
                <a:lnSpc>
                  <a:spcPct val="150000"/>
                </a:lnSpc>
                <a:spcBef>
                  <a:spcPts val="500"/>
                </a:spcBef>
                <a:buClr>
                  <a:schemeClr val="accent2"/>
                </a:buClr>
                <a:buSzPct val="140000"/>
                <a:buFont typeface="Wingdings" panose="05000000000000000000" pitchFamily="2" charset="2"/>
                <a:buChar char="n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57350" indent="-285750" algn="l" defTabSz="913765" rtl="0" eaLnBrk="1" latinLnBrk="0" hangingPunct="1">
                <a:lnSpc>
                  <a:spcPct val="150000"/>
                </a:lnSpc>
                <a:spcBef>
                  <a:spcPts val="500"/>
                </a:spcBef>
                <a:buClr>
                  <a:schemeClr val="accent2"/>
                </a:buClr>
                <a:buSzPct val="140000"/>
                <a:buFont typeface="Wingdings" panose="05000000000000000000" pitchFamily="2" charset="2"/>
                <a:buChar char="n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14550" indent="-285750" algn="l" defTabSz="913765" rtl="0" eaLnBrk="1" latinLnBrk="0" hangingPunct="1">
                <a:lnSpc>
                  <a:spcPct val="150000"/>
                </a:lnSpc>
                <a:spcBef>
                  <a:spcPts val="500"/>
                </a:spcBef>
                <a:buClr>
                  <a:schemeClr val="accent2"/>
                </a:buClr>
                <a:buSzPct val="140000"/>
                <a:buFont typeface="Wingdings" panose="05000000000000000000" pitchFamily="2" charset="2"/>
                <a:buChar char="n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2017</a:t>
              </a:r>
              <a:r>
                <a:rPr lang="zh-CN" altLang="en-US" dirty="0"/>
                <a:t>年</a:t>
              </a:r>
              <a:r>
                <a:rPr lang="en-US" altLang="zh-CN" dirty="0"/>
                <a:t>4</a:t>
              </a:r>
              <a:r>
                <a:rPr lang="zh-CN" altLang="en-US" dirty="0"/>
                <a:t>月</a:t>
              </a:r>
              <a:endParaRPr lang="en-US" altLang="zh-CN" dirty="0"/>
            </a:p>
            <a:p>
              <a:pPr marL="34200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altLang="zh-CN" dirty="0"/>
                <a:t>April,</a:t>
              </a:r>
              <a:r>
                <a:rPr lang="zh-CN" altLang="en-US" dirty="0"/>
                <a:t> </a:t>
              </a:r>
              <a:r>
                <a:rPr lang="en-US" altLang="zh-CN" dirty="0"/>
                <a:t>2017</a:t>
              </a:r>
            </a:p>
            <a:p>
              <a:pPr lvl="1"/>
              <a:r>
                <a:rPr lang="zh-CN" altLang="en-US" dirty="0"/>
                <a:t>勒索蠕虫</a:t>
              </a:r>
              <a:endParaRPr lang="en-US" altLang="zh-CN" dirty="0"/>
            </a:p>
            <a:p>
              <a:pPr marL="742050" lvl="1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altLang="zh-CN" dirty="0"/>
                <a:t>WannaCry Worm</a:t>
              </a:r>
            </a:p>
            <a:p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B3E39F8-F974-4397-98EE-12BA1BBD9DBB}"/>
              </a:ext>
            </a:extLst>
          </p:cNvPr>
          <p:cNvGrpSpPr/>
          <p:nvPr/>
        </p:nvGrpSpPr>
        <p:grpSpPr>
          <a:xfrm>
            <a:off x="4110990" y="2067410"/>
            <a:ext cx="3739895" cy="4175127"/>
            <a:chOff x="4110990" y="2067410"/>
            <a:chExt cx="3739895" cy="4175127"/>
          </a:xfrm>
        </p:grpSpPr>
        <p:sp>
          <p:nvSpPr>
            <p:cNvPr id="11" name="文本占位符 5">
              <a:extLst>
                <a:ext uri="{FF2B5EF4-FFF2-40B4-BE49-F238E27FC236}">
                  <a16:creationId xmlns:a16="http://schemas.microsoft.com/office/drawing/2014/main" id="{994F9BE0-FC68-4B89-B6C1-5AC63BC71BCB}"/>
                </a:ext>
              </a:extLst>
            </p:cNvPr>
            <p:cNvSpPr txBox="1">
              <a:spLocks/>
            </p:cNvSpPr>
            <p:nvPr/>
          </p:nvSpPr>
          <p:spPr>
            <a:xfrm>
              <a:off x="4110990" y="2067410"/>
              <a:ext cx="3739895" cy="4175127"/>
            </a:xfrm>
            <a:prstGeom prst="rect">
              <a:avLst/>
            </a:prstGeom>
            <a:ln>
              <a:solidFill>
                <a:schemeClr val="accent1"/>
              </a:solidFill>
              <a:prstDash val="dash"/>
            </a:ln>
          </p:spPr>
          <p:txBody>
            <a:bodyPr vert="horz" lIns="216000" tIns="144000" rIns="216000" bIns="144000" rtlCol="0">
              <a:normAutofit/>
            </a:bodyPr>
            <a:lstStyle>
              <a:lvl1pPr marL="342900" indent="-342900" algn="l" defTabSz="913765" rtl="0" eaLnBrk="1" latinLnBrk="0" hangingPunct="1">
                <a:lnSpc>
                  <a:spcPct val="150000"/>
                </a:lnSpc>
                <a:spcBef>
                  <a:spcPts val="1000"/>
                </a:spcBef>
                <a:buClr>
                  <a:schemeClr val="accent2"/>
                </a:buClr>
                <a:buSzPct val="140000"/>
                <a:buFont typeface="Wingdings" panose="05000000000000000000" pitchFamily="2" charset="2"/>
                <a:buChar char="n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3765" rtl="0" eaLnBrk="1" latinLnBrk="0" hangingPunct="1">
                <a:lnSpc>
                  <a:spcPct val="150000"/>
                </a:lnSpc>
                <a:spcBef>
                  <a:spcPts val="500"/>
                </a:spcBef>
                <a:buClr>
                  <a:schemeClr val="accent2"/>
                </a:buClr>
                <a:buSzPct val="140000"/>
                <a:buFont typeface="Wingdings" panose="05000000000000000000" pitchFamily="2" charset="2"/>
                <a:buChar char="n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00150" indent="-285750" algn="l" defTabSz="913765" rtl="0" eaLnBrk="1" latinLnBrk="0" hangingPunct="1">
                <a:lnSpc>
                  <a:spcPct val="150000"/>
                </a:lnSpc>
                <a:spcBef>
                  <a:spcPts val="500"/>
                </a:spcBef>
                <a:buClr>
                  <a:schemeClr val="accent2"/>
                </a:buClr>
                <a:buSzPct val="140000"/>
                <a:buFont typeface="Wingdings" panose="05000000000000000000" pitchFamily="2" charset="2"/>
                <a:buChar char="n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57350" indent="-285750" algn="l" defTabSz="913765" rtl="0" eaLnBrk="1" latinLnBrk="0" hangingPunct="1">
                <a:lnSpc>
                  <a:spcPct val="150000"/>
                </a:lnSpc>
                <a:spcBef>
                  <a:spcPts val="500"/>
                </a:spcBef>
                <a:buClr>
                  <a:schemeClr val="accent2"/>
                </a:buClr>
                <a:buSzPct val="140000"/>
                <a:buFont typeface="Wingdings" panose="05000000000000000000" pitchFamily="2" charset="2"/>
                <a:buChar char="n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14550" indent="-285750" algn="l" defTabSz="913765" rtl="0" eaLnBrk="1" latinLnBrk="0" hangingPunct="1">
                <a:lnSpc>
                  <a:spcPct val="150000"/>
                </a:lnSpc>
                <a:spcBef>
                  <a:spcPts val="500"/>
                </a:spcBef>
                <a:buClr>
                  <a:schemeClr val="accent2"/>
                </a:buClr>
                <a:buSzPct val="140000"/>
                <a:buFont typeface="Wingdings" panose="05000000000000000000" pitchFamily="2" charset="2"/>
                <a:buChar char="n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2014</a:t>
              </a:r>
              <a:r>
                <a:rPr lang="zh-CN" altLang="en-US" dirty="0"/>
                <a:t>年</a:t>
              </a:r>
              <a:r>
                <a:rPr lang="en-US" altLang="zh-CN" dirty="0"/>
                <a:t>4</a:t>
              </a:r>
              <a:r>
                <a:rPr lang="zh-CN" altLang="en-US" dirty="0"/>
                <a:t>月</a:t>
              </a:r>
              <a:endParaRPr lang="en-US" altLang="zh-CN" dirty="0"/>
            </a:p>
            <a:p>
              <a:pPr marL="34200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altLang="zh-CN" dirty="0"/>
                <a:t>April,</a:t>
              </a:r>
              <a:r>
                <a:rPr lang="zh-CN" altLang="en-US" dirty="0"/>
                <a:t> </a:t>
              </a:r>
              <a:r>
                <a:rPr lang="en-US" altLang="zh-CN" dirty="0"/>
                <a:t>2014</a:t>
              </a:r>
            </a:p>
            <a:p>
              <a:pPr lvl="1"/>
              <a:r>
                <a:rPr lang="zh-CN" altLang="en-US" dirty="0"/>
                <a:t>心脏滴血漏洞</a:t>
              </a:r>
              <a:endParaRPr lang="en-US" altLang="zh-CN" dirty="0"/>
            </a:p>
            <a:p>
              <a:pPr marL="742050" lvl="1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altLang="zh-CN" dirty="0"/>
                <a:t>Heartbleed</a:t>
              </a:r>
            </a:p>
            <a:p>
              <a:endParaRPr lang="zh-CN" altLang="en-US" dirty="0"/>
            </a:p>
          </p:txBody>
        </p:sp>
        <p:pic>
          <p:nvPicPr>
            <p:cNvPr id="12" name="内容占位符 5">
              <a:extLst>
                <a:ext uri="{FF2B5EF4-FFF2-40B4-BE49-F238E27FC236}">
                  <a16:creationId xmlns:a16="http://schemas.microsoft.com/office/drawing/2014/main" id="{CCACDC1C-9376-4F36-8F08-29F8D0BFCF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62"/>
            <a:stretch/>
          </p:blipFill>
          <p:spPr>
            <a:xfrm>
              <a:off x="4992095" y="3840795"/>
              <a:ext cx="1977683" cy="23439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518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246C24-5D57-4AA0-8247-D507CEE9C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缓冲区溢出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D6E515-9B4C-4C24-AF15-76CF0752DF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Buffer Overflow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3DD11F2-6ADC-4B99-8819-CB0BF9A1EE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0385" y="2067410"/>
            <a:ext cx="5340405" cy="4175127"/>
          </a:xfrm>
        </p:spPr>
        <p:txBody>
          <a:bodyPr/>
          <a:lstStyle/>
          <a:p>
            <a:r>
              <a:rPr lang="en-US" altLang="zh-CN" dirty="0"/>
              <a:t>1999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endParaRPr lang="en-US" altLang="zh-CN" dirty="0"/>
          </a:p>
          <a:p>
            <a:pPr marL="342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July, 1999</a:t>
            </a:r>
          </a:p>
          <a:p>
            <a:pPr lvl="1"/>
            <a:r>
              <a:rPr lang="zh-CN" altLang="en-US" dirty="0"/>
              <a:t>微软公司推出了</a:t>
            </a:r>
            <a:r>
              <a:rPr lang="en-US" altLang="zh-CN" dirty="0"/>
              <a:t>MSN Messenger</a:t>
            </a:r>
            <a:r>
              <a:rPr lang="zh-CN" altLang="en-US" dirty="0"/>
              <a:t>（即时通讯软件）</a:t>
            </a:r>
            <a:endParaRPr lang="en-US" altLang="zh-CN" dirty="0"/>
          </a:p>
          <a:p>
            <a:pPr marL="7420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Microsoft launches MSN Messenger (instant messaging system)</a:t>
            </a:r>
          </a:p>
          <a:p>
            <a:pPr lvl="1"/>
            <a:r>
              <a:rPr lang="en-US" altLang="zh-CN" dirty="0"/>
              <a:t>MSN</a:t>
            </a:r>
            <a:r>
              <a:rPr lang="zh-CN" altLang="en-US" dirty="0"/>
              <a:t>客户端可以直接访问当时流行的</a:t>
            </a:r>
            <a:r>
              <a:rPr lang="en-US" altLang="zh-CN" dirty="0"/>
              <a:t>AOL</a:t>
            </a:r>
            <a:r>
              <a:rPr lang="zh-CN" altLang="en-US" dirty="0"/>
              <a:t>公司的即时通讯软件（</a:t>
            </a:r>
            <a:r>
              <a:rPr lang="en-US" altLang="zh-CN" dirty="0"/>
              <a:t>AIM</a:t>
            </a:r>
            <a:r>
              <a:rPr lang="zh-CN" altLang="en-US" dirty="0"/>
              <a:t>）的服务器</a:t>
            </a:r>
            <a:endParaRPr lang="en-US" altLang="zh-CN" dirty="0"/>
          </a:p>
          <a:p>
            <a:pPr marL="7420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Messenger clients can access popular AOL Instant Messaging Service (AIM) servers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D9ADBD0-C388-4EC8-9CE7-4E4DC5CC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即时通讯软件战争</a:t>
            </a:r>
            <a:br>
              <a:rPr lang="en-US" altLang="zh-CN" dirty="0"/>
            </a:br>
            <a:r>
              <a:rPr lang="en-US" altLang="zh-CN" dirty="0"/>
              <a:t>IM War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3B2244A-86A0-441C-B1B9-9A6B3B541B1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30346" y="2459380"/>
            <a:ext cx="4851541" cy="31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13863"/>
      </p:ext>
    </p:extLst>
  </p:cSld>
  <p:clrMapOvr>
    <a:masterClrMapping/>
  </p:clrMapOvr>
</p:sld>
</file>

<file path=ppt/theme/theme1.xml><?xml version="1.0" encoding="utf-8"?>
<a:theme xmlns:a="http://schemas.openxmlformats.org/drawingml/2006/main" name="演示文稿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100000">
              <a:schemeClr val="tx1"/>
            </a:gs>
            <a:gs pos="57000">
              <a:srgbClr val="000000">
                <a:alpha val="92000"/>
              </a:srgbClr>
            </a:gs>
            <a:gs pos="0">
              <a:schemeClr val="tx1">
                <a:alpha val="23000"/>
              </a:schemeClr>
            </a:gs>
          </a:gsLst>
          <a:lin ang="0" scaled="1"/>
        </a:gra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演示文稿1" id="{EFE7884B-4433-4C46-A817-BA59EDB15F6E}" vid="{8E5BEACC-A70B-4D3F-8F77-2B4F9DDD05D5}"/>
    </a:ext>
  </a:extLst>
</a:theme>
</file>

<file path=ppt/theme/theme2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课件模板</Template>
  <TotalTime>3338</TotalTime>
  <Words>4389</Words>
  <Application>Microsoft Office PowerPoint</Application>
  <PresentationFormat>宽屏</PresentationFormat>
  <Paragraphs>956</Paragraphs>
  <Slides>43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62" baseType="lpstr">
      <vt:lpstr>Courier</vt:lpstr>
      <vt:lpstr>MS Mincho</vt:lpstr>
      <vt:lpstr>ＭＳ Ｐゴシック</vt:lpstr>
      <vt:lpstr>等线</vt:lpstr>
      <vt:lpstr>等线 Light</vt:lpstr>
      <vt:lpstr>华文新魏</vt:lpstr>
      <vt:lpstr>宋体</vt:lpstr>
      <vt:lpstr>微软雅黑</vt:lpstr>
      <vt:lpstr>Arial</vt:lpstr>
      <vt:lpstr>Arial Narrow</vt:lpstr>
      <vt:lpstr>Calibri</vt:lpstr>
      <vt:lpstr>Calibri Bold</vt:lpstr>
      <vt:lpstr>Consolas</vt:lpstr>
      <vt:lpstr>Courier New</vt:lpstr>
      <vt:lpstr>Times New Roman</vt:lpstr>
      <vt:lpstr>Wingdings</vt:lpstr>
      <vt:lpstr>Wingdings 2</vt:lpstr>
      <vt:lpstr>演示文稿1</vt:lpstr>
      <vt:lpstr>template2007</vt:lpstr>
      <vt:lpstr>程序的机器级表示：高级话题</vt:lpstr>
      <vt:lpstr>PowerPoint 演示文稿</vt:lpstr>
      <vt:lpstr>X86-64/Linux 程序的内存布局 x86-64/Linux Program Memory Layout</vt:lpstr>
      <vt:lpstr>举例：内存分配 Memory Allocation Example</vt:lpstr>
      <vt:lpstr>PowerPoint 演示文稿</vt:lpstr>
      <vt:lpstr>PowerPoint 演示文稿</vt:lpstr>
      <vt:lpstr>越界访问和缓冲区溢出 </vt:lpstr>
      <vt:lpstr>计算机的漏洞 Vulnerability of computer</vt:lpstr>
      <vt:lpstr>即时通讯软件战争 IM War</vt:lpstr>
      <vt:lpstr>即时通讯软件战争 IM War</vt:lpstr>
      <vt:lpstr>小知识：蠕虫和病毒 Worms and Viruses</vt:lpstr>
      <vt:lpstr>这样的问题很严重 Such problems are a BIG deal</vt:lpstr>
      <vt:lpstr>字符串库代码 String Library Code</vt:lpstr>
      <vt:lpstr>C标准库中已经不推荐使用的函数 Deprecated Functions in C Library</vt:lpstr>
      <vt:lpstr>缓冲区相关的代码漏洞 Vulnerable Buffer Code</vt:lpstr>
      <vt:lpstr>反汇编缓冲区相关的代码 Buffer Overflow Disassembly</vt:lpstr>
      <vt:lpstr>缓冲区相关代码的栈结构 Stack Structure of Buffer Overflow Code</vt:lpstr>
      <vt:lpstr>缓冲区相关代码的栈结构 Stack Structure of Buffer Overflow Code</vt:lpstr>
      <vt:lpstr>缓冲区相关代码的栈结构 （情况1） Stack Structure of Buffer Overflow Code （Case 1）</vt:lpstr>
      <vt:lpstr>缓冲区相关代码的栈结构 （情况2） Stack Structure of Buffer Overflow Code （Case 2）</vt:lpstr>
      <vt:lpstr>缓冲区相关代码的栈结构 （情况3） Stack Structure of Buffer Overflow Code （Case 3）</vt:lpstr>
      <vt:lpstr>缓冲区相关代码的栈结构 （情况3） Stack Structure of Buffer Overflow Code （Case 3）</vt:lpstr>
      <vt:lpstr>代码注入攻击 Code Injection Attacks</vt:lpstr>
      <vt:lpstr>基于缓冲区溢出的攻击 Exploits Based on Buffer Overflows</vt:lpstr>
      <vt:lpstr>即时通讯软件战争 IM War</vt:lpstr>
      <vt:lpstr>PowerPoint 演示文稿</vt:lpstr>
      <vt:lpstr>PowerPoint 演示文稿</vt:lpstr>
      <vt:lpstr>对抗缓冲区溢出攻击 Thwarting Buffer Overflow Attacks</vt:lpstr>
      <vt:lpstr>避免溢出漏洞的出现 Avoid overflow vulnerabilities</vt:lpstr>
      <vt:lpstr>系统级的保护机制 System-Level Protections</vt:lpstr>
      <vt:lpstr>系统级的保护机制 System-Level Protections</vt:lpstr>
      <vt:lpstr>栈“金丝雀” Stack Canaries </vt:lpstr>
      <vt:lpstr>金丝雀：反汇编保护缓冲区代码 Canaries: Protected Buffer Disassembly</vt:lpstr>
      <vt:lpstr>放置金丝雀 Setting Up Canary</vt:lpstr>
      <vt:lpstr>检查金丝雀 Checking Canary</vt:lpstr>
      <vt:lpstr>面向返回编程的攻击 Return-Oriented Programming Attacks</vt:lpstr>
      <vt:lpstr>举例：小组件 #1 Gadget Example #1</vt:lpstr>
      <vt:lpstr>举例：小组件 #2 Gadget Example #2</vt:lpstr>
      <vt:lpstr>面向返回编程攻击的执行 ROP Execution</vt:lpstr>
      <vt:lpstr>缓冲区溢出攻击的防范（NJU)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Youmeng</dc:creator>
  <cp:lastModifiedBy>xuewei</cp:lastModifiedBy>
  <cp:revision>912</cp:revision>
  <dcterms:created xsi:type="dcterms:W3CDTF">2022-02-14T18:13:02Z</dcterms:created>
  <dcterms:modified xsi:type="dcterms:W3CDTF">2023-03-31T11:24:53Z</dcterms:modified>
</cp:coreProperties>
</file>