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0"/>
  </p:notesMasterIdLst>
  <p:sldIdLst>
    <p:sldId id="299" r:id="rId3"/>
    <p:sldId id="260" r:id="rId4"/>
    <p:sldId id="347" r:id="rId5"/>
    <p:sldId id="328" r:id="rId6"/>
    <p:sldId id="350" r:id="rId7"/>
    <p:sldId id="349" r:id="rId8"/>
    <p:sldId id="348" r:id="rId9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0">
          <p15:clr>
            <a:srgbClr val="A4A3A4"/>
          </p15:clr>
        </p15:guide>
        <p15:guide id="2" pos="3841">
          <p15:clr>
            <a:srgbClr val="A4A3A4"/>
          </p15:clr>
        </p15:guide>
        <p15:guide id="3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196"/>
    <a:srgbClr val="F4B414"/>
    <a:srgbClr val="BCBCBC"/>
    <a:srgbClr val="576270"/>
    <a:srgbClr val="014AE0"/>
    <a:srgbClr val="FA6766"/>
    <a:srgbClr val="525252"/>
    <a:srgbClr val="FFFFFF"/>
    <a:srgbClr val="1587FD"/>
    <a:srgbClr val="20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howGuides="1">
      <p:cViewPr varScale="1">
        <p:scale>
          <a:sx n="62" d="100"/>
          <a:sy n="62" d="100"/>
        </p:scale>
        <p:origin x="804" y="44"/>
      </p:cViewPr>
      <p:guideLst>
        <p:guide orient="horz" pos="1890"/>
        <p:guide pos="3841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696987" y="781893"/>
            <a:ext cx="11233246" cy="5888289"/>
          </a:xfrm>
          <a:prstGeom prst="rect">
            <a:avLst/>
          </a:prstGeom>
          <a:noFill/>
          <a:ln w="12700" cap="flat" cmpd="sng" algn="ctr">
            <a:solidFill>
              <a:srgbClr val="576270">
                <a:alpha val="27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24979" y="701291"/>
            <a:ext cx="11233246" cy="58960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576270">
                <a:alpha val="27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ryptic-brochure_17749"/>
          <p:cNvSpPr/>
          <p:nvPr userDrawn="1"/>
        </p:nvSpPr>
        <p:spPr>
          <a:xfrm>
            <a:off x="408955" y="101504"/>
            <a:ext cx="1091539" cy="599786"/>
          </a:xfrm>
          <a:custGeom>
            <a:avLst/>
            <a:gdLst>
              <a:gd name="T0" fmla="*/ 600116 w 606244"/>
              <a:gd name="T1" fmla="*/ 600116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600116 w 606244"/>
              <a:gd name="T19" fmla="*/ 600116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600116 w 606244"/>
              <a:gd name="T31" fmla="*/ 600116 w 606244"/>
              <a:gd name="T32" fmla="*/ 455839 w 606244"/>
              <a:gd name="T33" fmla="*/ 455839 w 606244"/>
              <a:gd name="T34" fmla="*/ 600116 w 606244"/>
              <a:gd name="T35" fmla="*/ 600116 w 606244"/>
              <a:gd name="T36" fmla="*/ 600116 w 606244"/>
              <a:gd name="T37" fmla="*/ 600116 w 606244"/>
              <a:gd name="T38" fmla="*/ 600116 w 606244"/>
              <a:gd name="T39" fmla="*/ 600116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600116 w 606244"/>
              <a:gd name="T49" fmla="*/ 600116 w 606244"/>
              <a:gd name="T50" fmla="*/ 600116 w 606244"/>
              <a:gd name="T51" fmla="*/ 600116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600116 w 606244"/>
              <a:gd name="T67" fmla="*/ 600116 w 606244"/>
              <a:gd name="T68" fmla="*/ 600116 w 606244"/>
              <a:gd name="T69" fmla="*/ 600116 w 606244"/>
              <a:gd name="T70" fmla="*/ 600116 w 606244"/>
              <a:gd name="T71" fmla="*/ 600116 w 606244"/>
              <a:gd name="T72" fmla="*/ 600116 w 606244"/>
              <a:gd name="T73" fmla="*/ 600116 w 606244"/>
              <a:gd name="T74" fmla="*/ 455839 w 606244"/>
              <a:gd name="T75" fmla="*/ 455839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600116 w 606244"/>
              <a:gd name="T83" fmla="*/ 600116 w 606244"/>
              <a:gd name="T84" fmla="*/ 600116 w 606244"/>
              <a:gd name="T85" fmla="*/ 600116 w 606244"/>
              <a:gd name="T86" fmla="*/ 600116 w 606244"/>
              <a:gd name="T87" fmla="*/ 600116 w 606244"/>
              <a:gd name="T88" fmla="*/ 600116 w 606244"/>
              <a:gd name="T89" fmla="*/ 600116 w 606244"/>
              <a:gd name="T90" fmla="*/ 600116 w 606244"/>
              <a:gd name="T91" fmla="*/ 600116 w 606244"/>
              <a:gd name="T92" fmla="*/ 600116 w 606244"/>
              <a:gd name="T93" fmla="*/ 600116 w 606244"/>
              <a:gd name="T94" fmla="*/ 600116 w 606244"/>
              <a:gd name="T95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6" h="372">
                <a:moveTo>
                  <a:pt x="672" y="131"/>
                </a:moveTo>
                <a:cubicBezTo>
                  <a:pt x="668" y="113"/>
                  <a:pt x="659" y="96"/>
                  <a:pt x="651" y="79"/>
                </a:cubicBezTo>
                <a:cubicBezTo>
                  <a:pt x="641" y="59"/>
                  <a:pt x="630" y="40"/>
                  <a:pt x="614" y="24"/>
                </a:cubicBezTo>
                <a:cubicBezTo>
                  <a:pt x="603" y="12"/>
                  <a:pt x="587" y="0"/>
                  <a:pt x="570" y="1"/>
                </a:cubicBezTo>
                <a:cubicBezTo>
                  <a:pt x="556" y="2"/>
                  <a:pt x="542" y="11"/>
                  <a:pt x="530" y="16"/>
                </a:cubicBezTo>
                <a:cubicBezTo>
                  <a:pt x="513" y="24"/>
                  <a:pt x="495" y="32"/>
                  <a:pt x="478" y="39"/>
                </a:cubicBezTo>
                <a:cubicBezTo>
                  <a:pt x="462" y="46"/>
                  <a:pt x="445" y="53"/>
                  <a:pt x="428" y="59"/>
                </a:cubicBezTo>
                <a:cubicBezTo>
                  <a:pt x="404" y="55"/>
                  <a:pt x="377" y="63"/>
                  <a:pt x="357" y="75"/>
                </a:cubicBezTo>
                <a:cubicBezTo>
                  <a:pt x="350" y="79"/>
                  <a:pt x="343" y="83"/>
                  <a:pt x="337" y="88"/>
                </a:cubicBezTo>
                <a:cubicBezTo>
                  <a:pt x="262" y="107"/>
                  <a:pt x="185" y="119"/>
                  <a:pt x="108" y="129"/>
                </a:cubicBezTo>
                <a:cubicBezTo>
                  <a:pt x="91" y="132"/>
                  <a:pt x="73" y="134"/>
                  <a:pt x="56" y="136"/>
                </a:cubicBezTo>
                <a:cubicBezTo>
                  <a:pt x="52" y="135"/>
                  <a:pt x="49" y="137"/>
                  <a:pt x="47" y="140"/>
                </a:cubicBezTo>
                <a:cubicBezTo>
                  <a:pt x="42" y="141"/>
                  <a:pt x="37" y="142"/>
                  <a:pt x="32" y="145"/>
                </a:cubicBezTo>
                <a:cubicBezTo>
                  <a:pt x="21" y="150"/>
                  <a:pt x="14" y="161"/>
                  <a:pt x="10" y="172"/>
                </a:cubicBezTo>
                <a:cubicBezTo>
                  <a:pt x="0" y="197"/>
                  <a:pt x="3" y="225"/>
                  <a:pt x="7" y="251"/>
                </a:cubicBezTo>
                <a:cubicBezTo>
                  <a:pt x="12" y="279"/>
                  <a:pt x="22" y="307"/>
                  <a:pt x="39" y="329"/>
                </a:cubicBezTo>
                <a:cubicBezTo>
                  <a:pt x="44" y="337"/>
                  <a:pt x="51" y="344"/>
                  <a:pt x="58" y="349"/>
                </a:cubicBezTo>
                <a:cubicBezTo>
                  <a:pt x="59" y="351"/>
                  <a:pt x="59" y="352"/>
                  <a:pt x="60" y="352"/>
                </a:cubicBezTo>
                <a:cubicBezTo>
                  <a:pt x="78" y="372"/>
                  <a:pt x="110" y="372"/>
                  <a:pt x="133" y="364"/>
                </a:cubicBezTo>
                <a:cubicBezTo>
                  <a:pt x="140" y="362"/>
                  <a:pt x="147" y="359"/>
                  <a:pt x="154" y="357"/>
                </a:cubicBezTo>
                <a:cubicBezTo>
                  <a:pt x="192" y="343"/>
                  <a:pt x="230" y="329"/>
                  <a:pt x="267" y="315"/>
                </a:cubicBezTo>
                <a:cubicBezTo>
                  <a:pt x="295" y="304"/>
                  <a:pt x="322" y="294"/>
                  <a:pt x="349" y="284"/>
                </a:cubicBezTo>
                <a:cubicBezTo>
                  <a:pt x="347" y="295"/>
                  <a:pt x="345" y="307"/>
                  <a:pt x="341" y="318"/>
                </a:cubicBezTo>
                <a:cubicBezTo>
                  <a:pt x="337" y="328"/>
                  <a:pt x="333" y="339"/>
                  <a:pt x="330" y="349"/>
                </a:cubicBezTo>
                <a:cubicBezTo>
                  <a:pt x="328" y="352"/>
                  <a:pt x="332" y="356"/>
                  <a:pt x="336" y="355"/>
                </a:cubicBezTo>
                <a:cubicBezTo>
                  <a:pt x="349" y="351"/>
                  <a:pt x="361" y="340"/>
                  <a:pt x="371" y="331"/>
                </a:cubicBezTo>
                <a:cubicBezTo>
                  <a:pt x="373" y="329"/>
                  <a:pt x="374" y="330"/>
                  <a:pt x="377" y="333"/>
                </a:cubicBezTo>
                <a:cubicBezTo>
                  <a:pt x="379" y="335"/>
                  <a:pt x="382" y="338"/>
                  <a:pt x="384" y="341"/>
                </a:cubicBezTo>
                <a:cubicBezTo>
                  <a:pt x="386" y="345"/>
                  <a:pt x="394" y="354"/>
                  <a:pt x="392" y="359"/>
                </a:cubicBezTo>
                <a:cubicBezTo>
                  <a:pt x="390" y="365"/>
                  <a:pt x="399" y="367"/>
                  <a:pt x="402" y="361"/>
                </a:cubicBezTo>
                <a:lnTo>
                  <a:pt x="402" y="361"/>
                </a:lnTo>
                <a:cubicBezTo>
                  <a:pt x="411" y="326"/>
                  <a:pt x="420" y="291"/>
                  <a:pt x="426" y="255"/>
                </a:cubicBezTo>
                <a:cubicBezTo>
                  <a:pt x="428" y="254"/>
                  <a:pt x="431" y="253"/>
                  <a:pt x="433" y="252"/>
                </a:cubicBezTo>
                <a:cubicBezTo>
                  <a:pt x="435" y="268"/>
                  <a:pt x="439" y="283"/>
                  <a:pt x="447" y="296"/>
                </a:cubicBezTo>
                <a:cubicBezTo>
                  <a:pt x="451" y="303"/>
                  <a:pt x="457" y="309"/>
                  <a:pt x="464" y="313"/>
                </a:cubicBezTo>
                <a:cubicBezTo>
                  <a:pt x="468" y="315"/>
                  <a:pt x="478" y="315"/>
                  <a:pt x="475" y="308"/>
                </a:cubicBezTo>
                <a:cubicBezTo>
                  <a:pt x="472" y="302"/>
                  <a:pt x="471" y="299"/>
                  <a:pt x="471" y="292"/>
                </a:cubicBezTo>
                <a:cubicBezTo>
                  <a:pt x="472" y="289"/>
                  <a:pt x="472" y="285"/>
                  <a:pt x="475" y="283"/>
                </a:cubicBezTo>
                <a:cubicBezTo>
                  <a:pt x="478" y="281"/>
                  <a:pt x="486" y="288"/>
                  <a:pt x="488" y="290"/>
                </a:cubicBezTo>
                <a:cubicBezTo>
                  <a:pt x="499" y="297"/>
                  <a:pt x="513" y="297"/>
                  <a:pt x="525" y="296"/>
                </a:cubicBezTo>
                <a:cubicBezTo>
                  <a:pt x="530" y="295"/>
                  <a:pt x="540" y="294"/>
                  <a:pt x="544" y="290"/>
                </a:cubicBezTo>
                <a:cubicBezTo>
                  <a:pt x="548" y="287"/>
                  <a:pt x="545" y="282"/>
                  <a:pt x="541" y="282"/>
                </a:cubicBezTo>
                <a:cubicBezTo>
                  <a:pt x="540" y="282"/>
                  <a:pt x="539" y="282"/>
                  <a:pt x="538" y="282"/>
                </a:cubicBezTo>
                <a:cubicBezTo>
                  <a:pt x="538" y="282"/>
                  <a:pt x="537" y="282"/>
                  <a:pt x="537" y="283"/>
                </a:cubicBezTo>
                <a:cubicBezTo>
                  <a:pt x="533" y="284"/>
                  <a:pt x="530" y="280"/>
                  <a:pt x="527" y="277"/>
                </a:cubicBezTo>
                <a:cubicBezTo>
                  <a:pt x="519" y="268"/>
                  <a:pt x="515" y="255"/>
                  <a:pt x="512" y="244"/>
                </a:cubicBezTo>
                <a:cubicBezTo>
                  <a:pt x="510" y="237"/>
                  <a:pt x="509" y="230"/>
                  <a:pt x="508" y="223"/>
                </a:cubicBezTo>
                <a:cubicBezTo>
                  <a:pt x="531" y="214"/>
                  <a:pt x="555" y="205"/>
                  <a:pt x="578" y="195"/>
                </a:cubicBezTo>
                <a:cubicBezTo>
                  <a:pt x="607" y="184"/>
                  <a:pt x="638" y="173"/>
                  <a:pt x="666" y="157"/>
                </a:cubicBezTo>
                <a:cubicBezTo>
                  <a:pt x="676" y="152"/>
                  <a:pt x="674" y="141"/>
                  <a:pt x="672" y="131"/>
                </a:cubicBezTo>
                <a:close/>
                <a:moveTo>
                  <a:pt x="338" y="122"/>
                </a:moveTo>
                <a:cubicBezTo>
                  <a:pt x="336" y="118"/>
                  <a:pt x="333" y="114"/>
                  <a:pt x="330" y="110"/>
                </a:cubicBezTo>
                <a:cubicBezTo>
                  <a:pt x="334" y="109"/>
                  <a:pt x="339" y="108"/>
                  <a:pt x="343" y="107"/>
                </a:cubicBezTo>
                <a:cubicBezTo>
                  <a:pt x="344" y="107"/>
                  <a:pt x="345" y="107"/>
                  <a:pt x="346" y="107"/>
                </a:cubicBezTo>
                <a:cubicBezTo>
                  <a:pt x="348" y="109"/>
                  <a:pt x="350" y="111"/>
                  <a:pt x="352" y="115"/>
                </a:cubicBezTo>
                <a:cubicBezTo>
                  <a:pt x="359" y="130"/>
                  <a:pt x="360" y="147"/>
                  <a:pt x="361" y="162"/>
                </a:cubicBezTo>
                <a:cubicBezTo>
                  <a:pt x="361" y="166"/>
                  <a:pt x="361" y="170"/>
                  <a:pt x="361" y="174"/>
                </a:cubicBezTo>
                <a:cubicBezTo>
                  <a:pt x="355" y="156"/>
                  <a:pt x="348" y="138"/>
                  <a:pt x="338" y="122"/>
                </a:cubicBezTo>
                <a:close/>
                <a:moveTo>
                  <a:pt x="79" y="336"/>
                </a:moveTo>
                <a:cubicBezTo>
                  <a:pt x="67" y="333"/>
                  <a:pt x="58" y="326"/>
                  <a:pt x="50" y="316"/>
                </a:cubicBezTo>
                <a:cubicBezTo>
                  <a:pt x="48" y="314"/>
                  <a:pt x="47" y="312"/>
                  <a:pt x="45" y="309"/>
                </a:cubicBezTo>
                <a:cubicBezTo>
                  <a:pt x="44" y="308"/>
                  <a:pt x="43" y="306"/>
                  <a:pt x="43" y="305"/>
                </a:cubicBezTo>
                <a:cubicBezTo>
                  <a:pt x="42" y="304"/>
                  <a:pt x="42" y="304"/>
                  <a:pt x="42" y="303"/>
                </a:cubicBezTo>
                <a:cubicBezTo>
                  <a:pt x="34" y="287"/>
                  <a:pt x="34" y="270"/>
                  <a:pt x="43" y="255"/>
                </a:cubicBezTo>
                <a:cubicBezTo>
                  <a:pt x="50" y="244"/>
                  <a:pt x="62" y="236"/>
                  <a:pt x="75" y="240"/>
                </a:cubicBezTo>
                <a:cubicBezTo>
                  <a:pt x="85" y="243"/>
                  <a:pt x="89" y="254"/>
                  <a:pt x="88" y="264"/>
                </a:cubicBezTo>
                <a:cubicBezTo>
                  <a:pt x="88" y="273"/>
                  <a:pt x="83" y="283"/>
                  <a:pt x="74" y="285"/>
                </a:cubicBezTo>
                <a:cubicBezTo>
                  <a:pt x="68" y="286"/>
                  <a:pt x="64" y="280"/>
                  <a:pt x="62" y="275"/>
                </a:cubicBezTo>
                <a:cubicBezTo>
                  <a:pt x="60" y="272"/>
                  <a:pt x="60" y="269"/>
                  <a:pt x="61" y="266"/>
                </a:cubicBezTo>
                <a:cubicBezTo>
                  <a:pt x="62" y="264"/>
                  <a:pt x="70" y="260"/>
                  <a:pt x="71" y="264"/>
                </a:cubicBezTo>
                <a:cubicBezTo>
                  <a:pt x="73" y="270"/>
                  <a:pt x="83" y="267"/>
                  <a:pt x="81" y="261"/>
                </a:cubicBezTo>
                <a:cubicBezTo>
                  <a:pt x="76" y="247"/>
                  <a:pt x="55" y="251"/>
                  <a:pt x="52" y="264"/>
                </a:cubicBezTo>
                <a:cubicBezTo>
                  <a:pt x="47" y="278"/>
                  <a:pt x="58" y="294"/>
                  <a:pt x="73" y="295"/>
                </a:cubicBezTo>
                <a:cubicBezTo>
                  <a:pt x="101" y="296"/>
                  <a:pt x="104" y="251"/>
                  <a:pt x="88" y="236"/>
                </a:cubicBezTo>
                <a:cubicBezTo>
                  <a:pt x="76" y="225"/>
                  <a:pt x="58" y="227"/>
                  <a:pt x="46" y="237"/>
                </a:cubicBezTo>
                <a:cubicBezTo>
                  <a:pt x="37" y="244"/>
                  <a:pt x="30" y="255"/>
                  <a:pt x="27" y="266"/>
                </a:cubicBezTo>
                <a:cubicBezTo>
                  <a:pt x="27" y="264"/>
                  <a:pt x="26" y="262"/>
                  <a:pt x="26" y="260"/>
                </a:cubicBezTo>
                <a:cubicBezTo>
                  <a:pt x="20" y="237"/>
                  <a:pt x="16" y="210"/>
                  <a:pt x="23" y="187"/>
                </a:cubicBezTo>
                <a:cubicBezTo>
                  <a:pt x="25" y="178"/>
                  <a:pt x="29" y="169"/>
                  <a:pt x="35" y="163"/>
                </a:cubicBezTo>
                <a:cubicBezTo>
                  <a:pt x="41" y="157"/>
                  <a:pt x="48" y="156"/>
                  <a:pt x="55" y="157"/>
                </a:cubicBezTo>
                <a:cubicBezTo>
                  <a:pt x="103" y="178"/>
                  <a:pt x="135" y="225"/>
                  <a:pt x="139" y="277"/>
                </a:cubicBezTo>
                <a:cubicBezTo>
                  <a:pt x="139" y="286"/>
                  <a:pt x="139" y="295"/>
                  <a:pt x="137" y="304"/>
                </a:cubicBezTo>
                <a:cubicBezTo>
                  <a:pt x="135" y="313"/>
                  <a:pt x="133" y="316"/>
                  <a:pt x="127" y="322"/>
                </a:cubicBezTo>
                <a:cubicBezTo>
                  <a:pt x="115" y="333"/>
                  <a:pt x="96" y="336"/>
                  <a:pt x="79" y="336"/>
                </a:cubicBezTo>
                <a:close/>
                <a:moveTo>
                  <a:pt x="311" y="277"/>
                </a:moveTo>
                <a:cubicBezTo>
                  <a:pt x="266" y="294"/>
                  <a:pt x="222" y="311"/>
                  <a:pt x="177" y="327"/>
                </a:cubicBezTo>
                <a:cubicBezTo>
                  <a:pt x="164" y="332"/>
                  <a:pt x="151" y="337"/>
                  <a:pt x="138" y="341"/>
                </a:cubicBezTo>
                <a:cubicBezTo>
                  <a:pt x="135" y="343"/>
                  <a:pt x="132" y="344"/>
                  <a:pt x="129" y="345"/>
                </a:cubicBezTo>
                <a:cubicBezTo>
                  <a:pt x="132" y="343"/>
                  <a:pt x="135" y="341"/>
                  <a:pt x="137" y="339"/>
                </a:cubicBezTo>
                <a:cubicBezTo>
                  <a:pt x="156" y="325"/>
                  <a:pt x="160" y="302"/>
                  <a:pt x="159" y="280"/>
                </a:cubicBezTo>
                <a:cubicBezTo>
                  <a:pt x="157" y="228"/>
                  <a:pt x="129" y="181"/>
                  <a:pt x="87" y="152"/>
                </a:cubicBezTo>
                <a:cubicBezTo>
                  <a:pt x="129" y="147"/>
                  <a:pt x="171" y="140"/>
                  <a:pt x="212" y="133"/>
                </a:cubicBezTo>
                <a:cubicBezTo>
                  <a:pt x="248" y="127"/>
                  <a:pt x="283" y="120"/>
                  <a:pt x="319" y="113"/>
                </a:cubicBezTo>
                <a:cubicBezTo>
                  <a:pt x="323" y="117"/>
                  <a:pt x="327" y="123"/>
                  <a:pt x="330" y="128"/>
                </a:cubicBezTo>
                <a:cubicBezTo>
                  <a:pt x="346" y="153"/>
                  <a:pt x="354" y="182"/>
                  <a:pt x="359" y="210"/>
                </a:cubicBezTo>
                <a:cubicBezTo>
                  <a:pt x="358" y="227"/>
                  <a:pt x="356" y="244"/>
                  <a:pt x="353" y="261"/>
                </a:cubicBezTo>
                <a:cubicBezTo>
                  <a:pt x="339" y="266"/>
                  <a:pt x="325" y="272"/>
                  <a:pt x="311" y="277"/>
                </a:cubicBezTo>
                <a:close/>
                <a:moveTo>
                  <a:pt x="418" y="244"/>
                </a:moveTo>
                <a:cubicBezTo>
                  <a:pt x="413" y="273"/>
                  <a:pt x="407" y="301"/>
                  <a:pt x="400" y="329"/>
                </a:cubicBezTo>
                <a:cubicBezTo>
                  <a:pt x="399" y="333"/>
                  <a:pt x="397" y="338"/>
                  <a:pt x="396" y="342"/>
                </a:cubicBezTo>
                <a:cubicBezTo>
                  <a:pt x="396" y="342"/>
                  <a:pt x="396" y="341"/>
                  <a:pt x="395" y="341"/>
                </a:cubicBezTo>
                <a:cubicBezTo>
                  <a:pt x="391" y="333"/>
                  <a:pt x="385" y="325"/>
                  <a:pt x="377" y="321"/>
                </a:cubicBezTo>
                <a:cubicBezTo>
                  <a:pt x="374" y="320"/>
                  <a:pt x="371" y="319"/>
                  <a:pt x="368" y="321"/>
                </a:cubicBezTo>
                <a:cubicBezTo>
                  <a:pt x="362" y="325"/>
                  <a:pt x="357" y="330"/>
                  <a:pt x="351" y="335"/>
                </a:cubicBezTo>
                <a:cubicBezTo>
                  <a:pt x="348" y="337"/>
                  <a:pt x="346" y="338"/>
                  <a:pt x="343" y="340"/>
                </a:cubicBezTo>
                <a:cubicBezTo>
                  <a:pt x="346" y="334"/>
                  <a:pt x="348" y="327"/>
                  <a:pt x="350" y="321"/>
                </a:cubicBezTo>
                <a:cubicBezTo>
                  <a:pt x="356" y="304"/>
                  <a:pt x="359" y="287"/>
                  <a:pt x="362" y="269"/>
                </a:cubicBezTo>
                <a:cubicBezTo>
                  <a:pt x="368" y="235"/>
                  <a:pt x="372" y="199"/>
                  <a:pt x="371" y="164"/>
                </a:cubicBezTo>
                <a:cubicBezTo>
                  <a:pt x="370" y="143"/>
                  <a:pt x="368" y="116"/>
                  <a:pt x="353" y="99"/>
                </a:cubicBezTo>
                <a:cubicBezTo>
                  <a:pt x="366" y="95"/>
                  <a:pt x="379" y="93"/>
                  <a:pt x="392" y="99"/>
                </a:cubicBezTo>
                <a:cubicBezTo>
                  <a:pt x="402" y="104"/>
                  <a:pt x="409" y="113"/>
                  <a:pt x="414" y="123"/>
                </a:cubicBezTo>
                <a:cubicBezTo>
                  <a:pt x="420" y="134"/>
                  <a:pt x="424" y="149"/>
                  <a:pt x="425" y="162"/>
                </a:cubicBezTo>
                <a:cubicBezTo>
                  <a:pt x="428" y="189"/>
                  <a:pt x="423" y="217"/>
                  <a:pt x="418" y="244"/>
                </a:cubicBezTo>
                <a:close/>
                <a:moveTo>
                  <a:pt x="430" y="232"/>
                </a:moveTo>
                <a:cubicBezTo>
                  <a:pt x="430" y="231"/>
                  <a:pt x="430" y="231"/>
                  <a:pt x="430" y="230"/>
                </a:cubicBezTo>
                <a:cubicBezTo>
                  <a:pt x="431" y="229"/>
                  <a:pt x="431" y="228"/>
                  <a:pt x="431" y="227"/>
                </a:cubicBezTo>
                <a:cubicBezTo>
                  <a:pt x="431" y="229"/>
                  <a:pt x="431" y="230"/>
                  <a:pt x="431" y="232"/>
                </a:cubicBezTo>
                <a:cubicBezTo>
                  <a:pt x="431" y="232"/>
                  <a:pt x="430" y="232"/>
                  <a:pt x="430" y="232"/>
                </a:cubicBezTo>
                <a:close/>
                <a:moveTo>
                  <a:pt x="510" y="268"/>
                </a:moveTo>
                <a:cubicBezTo>
                  <a:pt x="513" y="274"/>
                  <a:pt x="517" y="281"/>
                  <a:pt x="522" y="286"/>
                </a:cubicBezTo>
                <a:cubicBezTo>
                  <a:pt x="515" y="287"/>
                  <a:pt x="507" y="286"/>
                  <a:pt x="500" y="284"/>
                </a:cubicBezTo>
                <a:cubicBezTo>
                  <a:pt x="490" y="281"/>
                  <a:pt x="477" y="265"/>
                  <a:pt x="467" y="277"/>
                </a:cubicBezTo>
                <a:cubicBezTo>
                  <a:pt x="462" y="283"/>
                  <a:pt x="461" y="291"/>
                  <a:pt x="461" y="298"/>
                </a:cubicBezTo>
                <a:cubicBezTo>
                  <a:pt x="445" y="282"/>
                  <a:pt x="441" y="254"/>
                  <a:pt x="441" y="232"/>
                </a:cubicBezTo>
                <a:cubicBezTo>
                  <a:pt x="441" y="213"/>
                  <a:pt x="438" y="194"/>
                  <a:pt x="435" y="175"/>
                </a:cubicBezTo>
                <a:cubicBezTo>
                  <a:pt x="435" y="154"/>
                  <a:pt x="431" y="133"/>
                  <a:pt x="420" y="114"/>
                </a:cubicBezTo>
                <a:cubicBezTo>
                  <a:pt x="414" y="104"/>
                  <a:pt x="406" y="95"/>
                  <a:pt x="394" y="90"/>
                </a:cubicBezTo>
                <a:cubicBezTo>
                  <a:pt x="392" y="88"/>
                  <a:pt x="389" y="88"/>
                  <a:pt x="387" y="87"/>
                </a:cubicBezTo>
                <a:cubicBezTo>
                  <a:pt x="385" y="86"/>
                  <a:pt x="382" y="86"/>
                  <a:pt x="380" y="86"/>
                </a:cubicBezTo>
                <a:cubicBezTo>
                  <a:pt x="371" y="85"/>
                  <a:pt x="361" y="86"/>
                  <a:pt x="352" y="89"/>
                </a:cubicBezTo>
                <a:cubicBezTo>
                  <a:pt x="368" y="79"/>
                  <a:pt x="386" y="71"/>
                  <a:pt x="404" y="69"/>
                </a:cubicBezTo>
                <a:cubicBezTo>
                  <a:pt x="420" y="67"/>
                  <a:pt x="437" y="70"/>
                  <a:pt x="449" y="81"/>
                </a:cubicBezTo>
                <a:cubicBezTo>
                  <a:pt x="459" y="89"/>
                  <a:pt x="465" y="101"/>
                  <a:pt x="470" y="113"/>
                </a:cubicBezTo>
                <a:cubicBezTo>
                  <a:pt x="483" y="140"/>
                  <a:pt x="489" y="170"/>
                  <a:pt x="494" y="199"/>
                </a:cubicBezTo>
                <a:cubicBezTo>
                  <a:pt x="498" y="223"/>
                  <a:pt x="500" y="246"/>
                  <a:pt x="510" y="268"/>
                </a:cubicBezTo>
                <a:close/>
                <a:moveTo>
                  <a:pt x="648" y="144"/>
                </a:moveTo>
                <a:cubicBezTo>
                  <a:pt x="636" y="150"/>
                  <a:pt x="622" y="156"/>
                  <a:pt x="610" y="161"/>
                </a:cubicBezTo>
                <a:cubicBezTo>
                  <a:pt x="575" y="175"/>
                  <a:pt x="540" y="189"/>
                  <a:pt x="505" y="203"/>
                </a:cubicBezTo>
                <a:cubicBezTo>
                  <a:pt x="501" y="181"/>
                  <a:pt x="496" y="159"/>
                  <a:pt x="490" y="137"/>
                </a:cubicBezTo>
                <a:cubicBezTo>
                  <a:pt x="483" y="113"/>
                  <a:pt x="472" y="87"/>
                  <a:pt x="453" y="71"/>
                </a:cubicBezTo>
                <a:cubicBezTo>
                  <a:pt x="458" y="69"/>
                  <a:pt x="464" y="67"/>
                  <a:pt x="469" y="64"/>
                </a:cubicBezTo>
                <a:cubicBezTo>
                  <a:pt x="501" y="51"/>
                  <a:pt x="533" y="36"/>
                  <a:pt x="565" y="23"/>
                </a:cubicBezTo>
                <a:cubicBezTo>
                  <a:pt x="580" y="17"/>
                  <a:pt x="595" y="31"/>
                  <a:pt x="604" y="42"/>
                </a:cubicBezTo>
                <a:cubicBezTo>
                  <a:pt x="618" y="58"/>
                  <a:pt x="629" y="79"/>
                  <a:pt x="638" y="98"/>
                </a:cubicBezTo>
                <a:cubicBezTo>
                  <a:pt x="645" y="111"/>
                  <a:pt x="653" y="127"/>
                  <a:pt x="654" y="141"/>
                </a:cubicBezTo>
                <a:cubicBezTo>
                  <a:pt x="652" y="142"/>
                  <a:pt x="650" y="143"/>
                  <a:pt x="648" y="144"/>
                </a:cubicBezTo>
                <a:close/>
              </a:path>
            </a:pathLst>
          </a:custGeom>
          <a:gradFill>
            <a:gsLst>
              <a:gs pos="30000">
                <a:srgbClr val="748BB4"/>
              </a:gs>
              <a:gs pos="80000">
                <a:srgbClr val="91A3C5"/>
              </a:gs>
              <a:gs pos="0">
                <a:srgbClr val="406196"/>
              </a:gs>
              <a:gs pos="100000">
                <a:srgbClr val="40619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24979" y="6561352"/>
            <a:ext cx="11232000" cy="36000"/>
          </a:xfrm>
          <a:prstGeom prst="rect">
            <a:avLst/>
          </a:prstGeom>
          <a:solidFill>
            <a:srgbClr val="406196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6A3B527-495D-448D-9014-E9D12227C6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5D6BC-E005-4208-A997-242FE20DDDA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25501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227A913-6489-4529-96F3-66134ED06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217BF-8908-4C36-B2FD-FF1C4852564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7597016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6381" y="1"/>
            <a:ext cx="3048794" cy="6308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943128" cy="6308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80E0184-3139-469C-840D-9999664FCD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01933-0A6B-477F-A34D-18A3B300945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987886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5175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521" y="908051"/>
            <a:ext cx="5661441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9214" y="908050"/>
            <a:ext cx="5661441" cy="2624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9214" y="3684589"/>
            <a:ext cx="5661441" cy="26241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5D68ECC-E659-4CB4-8318-39F128DDA6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65356-1FBD-44C4-93C5-5C9C80A248D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770548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waseda_mark">
            <a:extLst>
              <a:ext uri="{FF2B5EF4-FFF2-40B4-BE49-F238E27FC236}">
                <a16:creationId xmlns:a16="http://schemas.microsoft.com/office/drawing/2014/main" id="{66FD4474-A0EA-491D-8665-C65D3BF6A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80000" contrast="-9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406" y="930276"/>
            <a:ext cx="9123091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27" descr="wsd1">
            <a:extLst>
              <a:ext uri="{FF2B5EF4-FFF2-40B4-BE49-F238E27FC236}">
                <a16:creationId xmlns:a16="http://schemas.microsoft.com/office/drawing/2014/main" id="{0E0DEE60-949A-4554-862B-688A4652A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026"/>
            <a:ext cx="1219517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31">
            <a:extLst>
              <a:ext uri="{FF2B5EF4-FFF2-40B4-BE49-F238E27FC236}">
                <a16:creationId xmlns:a16="http://schemas.microsoft.com/office/drawing/2014/main" id="{89C63F6B-552C-42F0-AAF2-2D455DCC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85" y="3352800"/>
            <a:ext cx="10772405" cy="76200"/>
          </a:xfrm>
          <a:custGeom>
            <a:avLst/>
            <a:gdLst>
              <a:gd name="T0" fmla="*/ 0 w 1000"/>
              <a:gd name="T1" fmla="*/ 0 h 1000"/>
              <a:gd name="T2" fmla="*/ 4991710 w 1000"/>
              <a:gd name="T3" fmla="*/ 0 h 1000"/>
              <a:gd name="T4" fmla="*/ 4991710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0772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7" name="Text Box 1034">
            <a:extLst>
              <a:ext uri="{FF2B5EF4-FFF2-40B4-BE49-F238E27FC236}">
                <a16:creationId xmlns:a16="http://schemas.microsoft.com/office/drawing/2014/main" id="{DEB7ACCA-8D33-4C09-B9E6-A4D2374BB9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76201"/>
            <a:ext cx="12195175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</a:rPr>
              <a:t>Introduction of Artificial Intelligence</a:t>
            </a:r>
          </a:p>
        </p:txBody>
      </p:sp>
      <p:sp>
        <p:nvSpPr>
          <p:cNvPr id="8" name="Line 1035">
            <a:extLst>
              <a:ext uri="{FF2B5EF4-FFF2-40B4-BE49-F238E27FC236}">
                <a16:creationId xmlns:a16="http://schemas.microsoft.com/office/drawing/2014/main" id="{1B1D7AE3-FF6D-4A45-8803-1FCD54A1D6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04880" y="457200"/>
            <a:ext cx="11585416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172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914638" y="836613"/>
            <a:ext cx="10365899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173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930903" y="3213100"/>
            <a:ext cx="9349634" cy="18161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9" name="Rectangle 1030">
            <a:extLst>
              <a:ext uri="{FF2B5EF4-FFF2-40B4-BE49-F238E27FC236}">
                <a16:creationId xmlns:a16="http://schemas.microsoft.com/office/drawing/2014/main" id="{0866A123-5B58-4DFC-AFD9-B0159D497A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978155" y="138113"/>
            <a:ext cx="10319320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9488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78BCE14-31E7-4902-836F-033C6D463D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27C2D-98A0-493F-BE77-C597555831D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102391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4A332E0-E952-4AE9-A3BC-4D06FB1430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BD644-25FB-473C-A233-271CE2B4047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636519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521" y="908051"/>
            <a:ext cx="5661441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908051"/>
            <a:ext cx="5661441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D5D6F2B-2C8D-4D25-9AF2-00E1D89AA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3B0C3-A016-4D86-B1BF-95EA2C2242A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001022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A4149BF-444E-4524-9B6A-E89033AB9E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D9E60-5B5A-41EC-BA92-3E58FEE8C72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57720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6B609FA7-4D6E-4F82-910D-393BF9EB68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BC0CF-2CDD-4F35-910D-842E328A5DB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562644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09884DE7-C644-41B0-98F5-34579FAFF3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00AE9-FD78-4786-BF7B-3B90FE0C1D8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821228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0B5C903-6ACC-45DC-B667-D63639EF80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AB213-0C30-438B-824B-3CCE2C7E2A0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394295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215FC36-9215-45CB-B564-37FC89E26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12195175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D0E715-7AA6-44CD-805E-6593BB5D5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521" y="908051"/>
            <a:ext cx="11526134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62B9E8C5-1914-4E9E-BD38-69558B3B47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8008" y="6477001"/>
            <a:ext cx="264228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A50021"/>
                </a:solidFill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70F5693-BBC5-4B3E-859C-2B33695CF4D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150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>
    <p:random/>
  </p:transition>
  <p:hf hdr="0" ftr="0" dt="0"/>
  <p:txStyles>
    <p:titleStyle>
      <a:lvl1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+mj-cs"/>
        </a:defRPr>
      </a:lvl1pPr>
      <a:lvl2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宋体" pitchFamily="2" charset="-122"/>
        </a:defRPr>
      </a:lvl2pPr>
      <a:lvl3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宋体" pitchFamily="2" charset="-122"/>
        </a:defRPr>
      </a:lvl3pPr>
      <a:lvl4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宋体" pitchFamily="2" charset="-122"/>
        </a:defRPr>
      </a:lvl4pPr>
      <a:lvl5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indent="176213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indent="176213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indent="176213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indent="176213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folHlink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169"/>
          <p:cNvSpPr/>
          <p:nvPr/>
        </p:nvSpPr>
        <p:spPr>
          <a:xfrm>
            <a:off x="696987" y="621510"/>
            <a:ext cx="11233246" cy="6048672"/>
          </a:xfrm>
          <a:prstGeom prst="rect">
            <a:avLst/>
          </a:prstGeom>
          <a:noFill/>
          <a:ln w="12700" cap="flat" cmpd="sng" algn="ctr">
            <a:solidFill>
              <a:srgbClr val="576270">
                <a:alpha val="27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24979" y="548680"/>
            <a:ext cx="11233246" cy="60486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576270">
                <a:alpha val="27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ryptic-brochure_17749"/>
          <p:cNvSpPr/>
          <p:nvPr/>
        </p:nvSpPr>
        <p:spPr>
          <a:xfrm>
            <a:off x="1367283" y="858165"/>
            <a:ext cx="9518552" cy="5230316"/>
          </a:xfrm>
          <a:custGeom>
            <a:avLst/>
            <a:gdLst>
              <a:gd name="T0" fmla="*/ 600116 w 606244"/>
              <a:gd name="T1" fmla="*/ 600116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600116 w 606244"/>
              <a:gd name="T19" fmla="*/ 600116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600116 w 606244"/>
              <a:gd name="T31" fmla="*/ 600116 w 606244"/>
              <a:gd name="T32" fmla="*/ 455839 w 606244"/>
              <a:gd name="T33" fmla="*/ 455839 w 606244"/>
              <a:gd name="T34" fmla="*/ 600116 w 606244"/>
              <a:gd name="T35" fmla="*/ 600116 w 606244"/>
              <a:gd name="T36" fmla="*/ 600116 w 606244"/>
              <a:gd name="T37" fmla="*/ 600116 w 606244"/>
              <a:gd name="T38" fmla="*/ 600116 w 606244"/>
              <a:gd name="T39" fmla="*/ 600116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600116 w 606244"/>
              <a:gd name="T49" fmla="*/ 600116 w 606244"/>
              <a:gd name="T50" fmla="*/ 600116 w 606244"/>
              <a:gd name="T51" fmla="*/ 600116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600116 w 606244"/>
              <a:gd name="T67" fmla="*/ 600116 w 606244"/>
              <a:gd name="T68" fmla="*/ 600116 w 606244"/>
              <a:gd name="T69" fmla="*/ 600116 w 606244"/>
              <a:gd name="T70" fmla="*/ 600116 w 606244"/>
              <a:gd name="T71" fmla="*/ 600116 w 606244"/>
              <a:gd name="T72" fmla="*/ 600116 w 606244"/>
              <a:gd name="T73" fmla="*/ 600116 w 606244"/>
              <a:gd name="T74" fmla="*/ 455839 w 606244"/>
              <a:gd name="T75" fmla="*/ 455839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600116 w 606244"/>
              <a:gd name="T83" fmla="*/ 600116 w 606244"/>
              <a:gd name="T84" fmla="*/ 600116 w 606244"/>
              <a:gd name="T85" fmla="*/ 600116 w 606244"/>
              <a:gd name="T86" fmla="*/ 600116 w 606244"/>
              <a:gd name="T87" fmla="*/ 600116 w 606244"/>
              <a:gd name="T88" fmla="*/ 600116 w 606244"/>
              <a:gd name="T89" fmla="*/ 600116 w 606244"/>
              <a:gd name="T90" fmla="*/ 600116 w 606244"/>
              <a:gd name="T91" fmla="*/ 600116 w 606244"/>
              <a:gd name="T92" fmla="*/ 600116 w 606244"/>
              <a:gd name="T93" fmla="*/ 600116 w 606244"/>
              <a:gd name="T94" fmla="*/ 600116 w 606244"/>
              <a:gd name="T95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6" h="372">
                <a:moveTo>
                  <a:pt x="672" y="131"/>
                </a:moveTo>
                <a:cubicBezTo>
                  <a:pt x="668" y="113"/>
                  <a:pt x="659" y="96"/>
                  <a:pt x="651" y="79"/>
                </a:cubicBezTo>
                <a:cubicBezTo>
                  <a:pt x="641" y="59"/>
                  <a:pt x="630" y="40"/>
                  <a:pt x="614" y="24"/>
                </a:cubicBezTo>
                <a:cubicBezTo>
                  <a:pt x="603" y="12"/>
                  <a:pt x="587" y="0"/>
                  <a:pt x="570" y="1"/>
                </a:cubicBezTo>
                <a:cubicBezTo>
                  <a:pt x="556" y="2"/>
                  <a:pt x="542" y="11"/>
                  <a:pt x="530" y="16"/>
                </a:cubicBezTo>
                <a:cubicBezTo>
                  <a:pt x="513" y="24"/>
                  <a:pt x="495" y="32"/>
                  <a:pt x="478" y="39"/>
                </a:cubicBezTo>
                <a:cubicBezTo>
                  <a:pt x="462" y="46"/>
                  <a:pt x="445" y="53"/>
                  <a:pt x="428" y="59"/>
                </a:cubicBezTo>
                <a:cubicBezTo>
                  <a:pt x="404" y="55"/>
                  <a:pt x="377" y="63"/>
                  <a:pt x="357" y="75"/>
                </a:cubicBezTo>
                <a:cubicBezTo>
                  <a:pt x="350" y="79"/>
                  <a:pt x="343" y="83"/>
                  <a:pt x="337" y="88"/>
                </a:cubicBezTo>
                <a:cubicBezTo>
                  <a:pt x="262" y="107"/>
                  <a:pt x="185" y="119"/>
                  <a:pt x="108" y="129"/>
                </a:cubicBezTo>
                <a:cubicBezTo>
                  <a:pt x="91" y="132"/>
                  <a:pt x="73" y="134"/>
                  <a:pt x="56" y="136"/>
                </a:cubicBezTo>
                <a:cubicBezTo>
                  <a:pt x="52" y="135"/>
                  <a:pt x="49" y="137"/>
                  <a:pt x="47" y="140"/>
                </a:cubicBezTo>
                <a:cubicBezTo>
                  <a:pt x="42" y="141"/>
                  <a:pt x="37" y="142"/>
                  <a:pt x="32" y="145"/>
                </a:cubicBezTo>
                <a:cubicBezTo>
                  <a:pt x="21" y="150"/>
                  <a:pt x="14" y="161"/>
                  <a:pt x="10" y="172"/>
                </a:cubicBezTo>
                <a:cubicBezTo>
                  <a:pt x="0" y="197"/>
                  <a:pt x="3" y="225"/>
                  <a:pt x="7" y="251"/>
                </a:cubicBezTo>
                <a:cubicBezTo>
                  <a:pt x="12" y="279"/>
                  <a:pt x="22" y="307"/>
                  <a:pt x="39" y="329"/>
                </a:cubicBezTo>
                <a:cubicBezTo>
                  <a:pt x="44" y="337"/>
                  <a:pt x="51" y="344"/>
                  <a:pt x="58" y="349"/>
                </a:cubicBezTo>
                <a:cubicBezTo>
                  <a:pt x="59" y="351"/>
                  <a:pt x="59" y="352"/>
                  <a:pt x="60" y="352"/>
                </a:cubicBezTo>
                <a:cubicBezTo>
                  <a:pt x="78" y="372"/>
                  <a:pt x="110" y="372"/>
                  <a:pt x="133" y="364"/>
                </a:cubicBezTo>
                <a:cubicBezTo>
                  <a:pt x="140" y="362"/>
                  <a:pt x="147" y="359"/>
                  <a:pt x="154" y="357"/>
                </a:cubicBezTo>
                <a:cubicBezTo>
                  <a:pt x="192" y="343"/>
                  <a:pt x="230" y="329"/>
                  <a:pt x="267" y="315"/>
                </a:cubicBezTo>
                <a:cubicBezTo>
                  <a:pt x="295" y="304"/>
                  <a:pt x="322" y="294"/>
                  <a:pt x="349" y="284"/>
                </a:cubicBezTo>
                <a:cubicBezTo>
                  <a:pt x="347" y="295"/>
                  <a:pt x="345" y="307"/>
                  <a:pt x="341" y="318"/>
                </a:cubicBezTo>
                <a:cubicBezTo>
                  <a:pt x="337" y="328"/>
                  <a:pt x="333" y="339"/>
                  <a:pt x="330" y="349"/>
                </a:cubicBezTo>
                <a:cubicBezTo>
                  <a:pt x="328" y="352"/>
                  <a:pt x="332" y="356"/>
                  <a:pt x="336" y="355"/>
                </a:cubicBezTo>
                <a:cubicBezTo>
                  <a:pt x="349" y="351"/>
                  <a:pt x="361" y="340"/>
                  <a:pt x="371" y="331"/>
                </a:cubicBezTo>
                <a:cubicBezTo>
                  <a:pt x="373" y="329"/>
                  <a:pt x="374" y="330"/>
                  <a:pt x="377" y="333"/>
                </a:cubicBezTo>
                <a:cubicBezTo>
                  <a:pt x="379" y="335"/>
                  <a:pt x="382" y="338"/>
                  <a:pt x="384" y="341"/>
                </a:cubicBezTo>
                <a:cubicBezTo>
                  <a:pt x="386" y="345"/>
                  <a:pt x="394" y="354"/>
                  <a:pt x="392" y="359"/>
                </a:cubicBezTo>
                <a:cubicBezTo>
                  <a:pt x="390" y="365"/>
                  <a:pt x="399" y="367"/>
                  <a:pt x="402" y="361"/>
                </a:cubicBezTo>
                <a:lnTo>
                  <a:pt x="402" y="361"/>
                </a:lnTo>
                <a:cubicBezTo>
                  <a:pt x="411" y="326"/>
                  <a:pt x="420" y="291"/>
                  <a:pt x="426" y="255"/>
                </a:cubicBezTo>
                <a:cubicBezTo>
                  <a:pt x="428" y="254"/>
                  <a:pt x="431" y="253"/>
                  <a:pt x="433" y="252"/>
                </a:cubicBezTo>
                <a:cubicBezTo>
                  <a:pt x="435" y="268"/>
                  <a:pt x="439" y="283"/>
                  <a:pt x="447" y="296"/>
                </a:cubicBezTo>
                <a:cubicBezTo>
                  <a:pt x="451" y="303"/>
                  <a:pt x="457" y="309"/>
                  <a:pt x="464" y="313"/>
                </a:cubicBezTo>
                <a:cubicBezTo>
                  <a:pt x="468" y="315"/>
                  <a:pt x="478" y="315"/>
                  <a:pt x="475" y="308"/>
                </a:cubicBezTo>
                <a:cubicBezTo>
                  <a:pt x="472" y="302"/>
                  <a:pt x="471" y="299"/>
                  <a:pt x="471" y="292"/>
                </a:cubicBezTo>
                <a:cubicBezTo>
                  <a:pt x="472" y="289"/>
                  <a:pt x="472" y="285"/>
                  <a:pt x="475" y="283"/>
                </a:cubicBezTo>
                <a:cubicBezTo>
                  <a:pt x="478" y="281"/>
                  <a:pt x="486" y="288"/>
                  <a:pt x="488" y="290"/>
                </a:cubicBezTo>
                <a:cubicBezTo>
                  <a:pt x="499" y="297"/>
                  <a:pt x="513" y="297"/>
                  <a:pt x="525" y="296"/>
                </a:cubicBezTo>
                <a:cubicBezTo>
                  <a:pt x="530" y="295"/>
                  <a:pt x="540" y="294"/>
                  <a:pt x="544" y="290"/>
                </a:cubicBezTo>
                <a:cubicBezTo>
                  <a:pt x="548" y="287"/>
                  <a:pt x="545" y="282"/>
                  <a:pt x="541" y="282"/>
                </a:cubicBezTo>
                <a:cubicBezTo>
                  <a:pt x="540" y="282"/>
                  <a:pt x="539" y="282"/>
                  <a:pt x="538" y="282"/>
                </a:cubicBezTo>
                <a:cubicBezTo>
                  <a:pt x="538" y="282"/>
                  <a:pt x="537" y="282"/>
                  <a:pt x="537" y="283"/>
                </a:cubicBezTo>
                <a:cubicBezTo>
                  <a:pt x="533" y="284"/>
                  <a:pt x="530" y="280"/>
                  <a:pt x="527" y="277"/>
                </a:cubicBezTo>
                <a:cubicBezTo>
                  <a:pt x="519" y="268"/>
                  <a:pt x="515" y="255"/>
                  <a:pt x="512" y="244"/>
                </a:cubicBezTo>
                <a:cubicBezTo>
                  <a:pt x="510" y="237"/>
                  <a:pt x="509" y="230"/>
                  <a:pt x="508" y="223"/>
                </a:cubicBezTo>
                <a:cubicBezTo>
                  <a:pt x="531" y="214"/>
                  <a:pt x="555" y="205"/>
                  <a:pt x="578" y="195"/>
                </a:cubicBezTo>
                <a:cubicBezTo>
                  <a:pt x="607" y="184"/>
                  <a:pt x="638" y="173"/>
                  <a:pt x="666" y="157"/>
                </a:cubicBezTo>
                <a:cubicBezTo>
                  <a:pt x="676" y="152"/>
                  <a:pt x="674" y="141"/>
                  <a:pt x="672" y="131"/>
                </a:cubicBezTo>
                <a:close/>
                <a:moveTo>
                  <a:pt x="338" y="122"/>
                </a:moveTo>
                <a:cubicBezTo>
                  <a:pt x="336" y="118"/>
                  <a:pt x="333" y="114"/>
                  <a:pt x="330" y="110"/>
                </a:cubicBezTo>
                <a:cubicBezTo>
                  <a:pt x="334" y="109"/>
                  <a:pt x="339" y="108"/>
                  <a:pt x="343" y="107"/>
                </a:cubicBezTo>
                <a:cubicBezTo>
                  <a:pt x="344" y="107"/>
                  <a:pt x="345" y="107"/>
                  <a:pt x="346" y="107"/>
                </a:cubicBezTo>
                <a:cubicBezTo>
                  <a:pt x="348" y="109"/>
                  <a:pt x="350" y="111"/>
                  <a:pt x="352" y="115"/>
                </a:cubicBezTo>
                <a:cubicBezTo>
                  <a:pt x="359" y="130"/>
                  <a:pt x="360" y="147"/>
                  <a:pt x="361" y="162"/>
                </a:cubicBezTo>
                <a:cubicBezTo>
                  <a:pt x="361" y="166"/>
                  <a:pt x="361" y="170"/>
                  <a:pt x="361" y="174"/>
                </a:cubicBezTo>
                <a:cubicBezTo>
                  <a:pt x="355" y="156"/>
                  <a:pt x="348" y="138"/>
                  <a:pt x="338" y="122"/>
                </a:cubicBezTo>
                <a:close/>
                <a:moveTo>
                  <a:pt x="79" y="336"/>
                </a:moveTo>
                <a:cubicBezTo>
                  <a:pt x="67" y="333"/>
                  <a:pt x="58" y="326"/>
                  <a:pt x="50" y="316"/>
                </a:cubicBezTo>
                <a:cubicBezTo>
                  <a:pt x="48" y="314"/>
                  <a:pt x="47" y="312"/>
                  <a:pt x="45" y="309"/>
                </a:cubicBezTo>
                <a:cubicBezTo>
                  <a:pt x="44" y="308"/>
                  <a:pt x="43" y="306"/>
                  <a:pt x="43" y="305"/>
                </a:cubicBezTo>
                <a:cubicBezTo>
                  <a:pt x="42" y="304"/>
                  <a:pt x="42" y="304"/>
                  <a:pt x="42" y="303"/>
                </a:cubicBezTo>
                <a:cubicBezTo>
                  <a:pt x="34" y="287"/>
                  <a:pt x="34" y="270"/>
                  <a:pt x="43" y="255"/>
                </a:cubicBezTo>
                <a:cubicBezTo>
                  <a:pt x="50" y="244"/>
                  <a:pt x="62" y="236"/>
                  <a:pt x="75" y="240"/>
                </a:cubicBezTo>
                <a:cubicBezTo>
                  <a:pt x="85" y="243"/>
                  <a:pt x="89" y="254"/>
                  <a:pt x="88" y="264"/>
                </a:cubicBezTo>
                <a:cubicBezTo>
                  <a:pt x="88" y="273"/>
                  <a:pt x="83" y="283"/>
                  <a:pt x="74" y="285"/>
                </a:cubicBezTo>
                <a:cubicBezTo>
                  <a:pt x="68" y="286"/>
                  <a:pt x="64" y="280"/>
                  <a:pt x="62" y="275"/>
                </a:cubicBezTo>
                <a:cubicBezTo>
                  <a:pt x="60" y="272"/>
                  <a:pt x="60" y="269"/>
                  <a:pt x="61" y="266"/>
                </a:cubicBezTo>
                <a:cubicBezTo>
                  <a:pt x="62" y="264"/>
                  <a:pt x="70" y="260"/>
                  <a:pt x="71" y="264"/>
                </a:cubicBezTo>
                <a:cubicBezTo>
                  <a:pt x="73" y="270"/>
                  <a:pt x="83" y="267"/>
                  <a:pt x="81" y="261"/>
                </a:cubicBezTo>
                <a:cubicBezTo>
                  <a:pt x="76" y="247"/>
                  <a:pt x="55" y="251"/>
                  <a:pt x="52" y="264"/>
                </a:cubicBezTo>
                <a:cubicBezTo>
                  <a:pt x="47" y="278"/>
                  <a:pt x="58" y="294"/>
                  <a:pt x="73" y="295"/>
                </a:cubicBezTo>
                <a:cubicBezTo>
                  <a:pt x="101" y="296"/>
                  <a:pt x="104" y="251"/>
                  <a:pt x="88" y="236"/>
                </a:cubicBezTo>
                <a:cubicBezTo>
                  <a:pt x="76" y="225"/>
                  <a:pt x="58" y="227"/>
                  <a:pt x="46" y="237"/>
                </a:cubicBezTo>
                <a:cubicBezTo>
                  <a:pt x="37" y="244"/>
                  <a:pt x="30" y="255"/>
                  <a:pt x="27" y="266"/>
                </a:cubicBezTo>
                <a:cubicBezTo>
                  <a:pt x="27" y="264"/>
                  <a:pt x="26" y="262"/>
                  <a:pt x="26" y="260"/>
                </a:cubicBezTo>
                <a:cubicBezTo>
                  <a:pt x="20" y="237"/>
                  <a:pt x="16" y="210"/>
                  <a:pt x="23" y="187"/>
                </a:cubicBezTo>
                <a:cubicBezTo>
                  <a:pt x="25" y="178"/>
                  <a:pt x="29" y="169"/>
                  <a:pt x="35" y="163"/>
                </a:cubicBezTo>
                <a:cubicBezTo>
                  <a:pt x="41" y="157"/>
                  <a:pt x="48" y="156"/>
                  <a:pt x="55" y="157"/>
                </a:cubicBezTo>
                <a:cubicBezTo>
                  <a:pt x="103" y="178"/>
                  <a:pt x="135" y="225"/>
                  <a:pt x="139" y="277"/>
                </a:cubicBezTo>
                <a:cubicBezTo>
                  <a:pt x="139" y="286"/>
                  <a:pt x="139" y="295"/>
                  <a:pt x="137" y="304"/>
                </a:cubicBezTo>
                <a:cubicBezTo>
                  <a:pt x="135" y="313"/>
                  <a:pt x="133" y="316"/>
                  <a:pt x="127" y="322"/>
                </a:cubicBezTo>
                <a:cubicBezTo>
                  <a:pt x="115" y="333"/>
                  <a:pt x="96" y="336"/>
                  <a:pt x="79" y="336"/>
                </a:cubicBezTo>
                <a:close/>
                <a:moveTo>
                  <a:pt x="311" y="277"/>
                </a:moveTo>
                <a:cubicBezTo>
                  <a:pt x="266" y="294"/>
                  <a:pt x="222" y="311"/>
                  <a:pt x="177" y="327"/>
                </a:cubicBezTo>
                <a:cubicBezTo>
                  <a:pt x="164" y="332"/>
                  <a:pt x="151" y="337"/>
                  <a:pt x="138" y="341"/>
                </a:cubicBezTo>
                <a:cubicBezTo>
                  <a:pt x="135" y="343"/>
                  <a:pt x="132" y="344"/>
                  <a:pt x="129" y="345"/>
                </a:cubicBezTo>
                <a:cubicBezTo>
                  <a:pt x="132" y="343"/>
                  <a:pt x="135" y="341"/>
                  <a:pt x="137" y="339"/>
                </a:cubicBezTo>
                <a:cubicBezTo>
                  <a:pt x="156" y="325"/>
                  <a:pt x="160" y="302"/>
                  <a:pt x="159" y="280"/>
                </a:cubicBezTo>
                <a:cubicBezTo>
                  <a:pt x="157" y="228"/>
                  <a:pt x="129" y="181"/>
                  <a:pt x="87" y="152"/>
                </a:cubicBezTo>
                <a:cubicBezTo>
                  <a:pt x="129" y="147"/>
                  <a:pt x="171" y="140"/>
                  <a:pt x="212" y="133"/>
                </a:cubicBezTo>
                <a:cubicBezTo>
                  <a:pt x="248" y="127"/>
                  <a:pt x="283" y="120"/>
                  <a:pt x="319" y="113"/>
                </a:cubicBezTo>
                <a:cubicBezTo>
                  <a:pt x="323" y="117"/>
                  <a:pt x="327" y="123"/>
                  <a:pt x="330" y="128"/>
                </a:cubicBezTo>
                <a:cubicBezTo>
                  <a:pt x="346" y="153"/>
                  <a:pt x="354" y="182"/>
                  <a:pt x="359" y="210"/>
                </a:cubicBezTo>
                <a:cubicBezTo>
                  <a:pt x="358" y="227"/>
                  <a:pt x="356" y="244"/>
                  <a:pt x="353" y="261"/>
                </a:cubicBezTo>
                <a:cubicBezTo>
                  <a:pt x="339" y="266"/>
                  <a:pt x="325" y="272"/>
                  <a:pt x="311" y="277"/>
                </a:cubicBezTo>
                <a:close/>
                <a:moveTo>
                  <a:pt x="418" y="244"/>
                </a:moveTo>
                <a:cubicBezTo>
                  <a:pt x="413" y="273"/>
                  <a:pt x="407" y="301"/>
                  <a:pt x="400" y="329"/>
                </a:cubicBezTo>
                <a:cubicBezTo>
                  <a:pt x="399" y="333"/>
                  <a:pt x="397" y="338"/>
                  <a:pt x="396" y="342"/>
                </a:cubicBezTo>
                <a:cubicBezTo>
                  <a:pt x="396" y="342"/>
                  <a:pt x="396" y="341"/>
                  <a:pt x="395" y="341"/>
                </a:cubicBezTo>
                <a:cubicBezTo>
                  <a:pt x="391" y="333"/>
                  <a:pt x="385" y="325"/>
                  <a:pt x="377" y="321"/>
                </a:cubicBezTo>
                <a:cubicBezTo>
                  <a:pt x="374" y="320"/>
                  <a:pt x="371" y="319"/>
                  <a:pt x="368" y="321"/>
                </a:cubicBezTo>
                <a:cubicBezTo>
                  <a:pt x="362" y="325"/>
                  <a:pt x="357" y="330"/>
                  <a:pt x="351" y="335"/>
                </a:cubicBezTo>
                <a:cubicBezTo>
                  <a:pt x="348" y="337"/>
                  <a:pt x="346" y="338"/>
                  <a:pt x="343" y="340"/>
                </a:cubicBezTo>
                <a:cubicBezTo>
                  <a:pt x="346" y="334"/>
                  <a:pt x="348" y="327"/>
                  <a:pt x="350" y="321"/>
                </a:cubicBezTo>
                <a:cubicBezTo>
                  <a:pt x="356" y="304"/>
                  <a:pt x="359" y="287"/>
                  <a:pt x="362" y="269"/>
                </a:cubicBezTo>
                <a:cubicBezTo>
                  <a:pt x="368" y="235"/>
                  <a:pt x="372" y="199"/>
                  <a:pt x="371" y="164"/>
                </a:cubicBezTo>
                <a:cubicBezTo>
                  <a:pt x="370" y="143"/>
                  <a:pt x="368" y="116"/>
                  <a:pt x="353" y="99"/>
                </a:cubicBezTo>
                <a:cubicBezTo>
                  <a:pt x="366" y="95"/>
                  <a:pt x="379" y="93"/>
                  <a:pt x="392" y="99"/>
                </a:cubicBezTo>
                <a:cubicBezTo>
                  <a:pt x="402" y="104"/>
                  <a:pt x="409" y="113"/>
                  <a:pt x="414" y="123"/>
                </a:cubicBezTo>
                <a:cubicBezTo>
                  <a:pt x="420" y="134"/>
                  <a:pt x="424" y="149"/>
                  <a:pt x="425" y="162"/>
                </a:cubicBezTo>
                <a:cubicBezTo>
                  <a:pt x="428" y="189"/>
                  <a:pt x="423" y="217"/>
                  <a:pt x="418" y="244"/>
                </a:cubicBezTo>
                <a:close/>
                <a:moveTo>
                  <a:pt x="430" y="232"/>
                </a:moveTo>
                <a:cubicBezTo>
                  <a:pt x="430" y="231"/>
                  <a:pt x="430" y="231"/>
                  <a:pt x="430" y="230"/>
                </a:cubicBezTo>
                <a:cubicBezTo>
                  <a:pt x="431" y="229"/>
                  <a:pt x="431" y="228"/>
                  <a:pt x="431" y="227"/>
                </a:cubicBezTo>
                <a:cubicBezTo>
                  <a:pt x="431" y="229"/>
                  <a:pt x="431" y="230"/>
                  <a:pt x="431" y="232"/>
                </a:cubicBezTo>
                <a:cubicBezTo>
                  <a:pt x="431" y="232"/>
                  <a:pt x="430" y="232"/>
                  <a:pt x="430" y="232"/>
                </a:cubicBezTo>
                <a:close/>
                <a:moveTo>
                  <a:pt x="510" y="268"/>
                </a:moveTo>
                <a:cubicBezTo>
                  <a:pt x="513" y="274"/>
                  <a:pt x="517" y="281"/>
                  <a:pt x="522" y="286"/>
                </a:cubicBezTo>
                <a:cubicBezTo>
                  <a:pt x="515" y="287"/>
                  <a:pt x="507" y="286"/>
                  <a:pt x="500" y="284"/>
                </a:cubicBezTo>
                <a:cubicBezTo>
                  <a:pt x="490" y="281"/>
                  <a:pt x="477" y="265"/>
                  <a:pt x="467" y="277"/>
                </a:cubicBezTo>
                <a:cubicBezTo>
                  <a:pt x="462" y="283"/>
                  <a:pt x="461" y="291"/>
                  <a:pt x="461" y="298"/>
                </a:cubicBezTo>
                <a:cubicBezTo>
                  <a:pt x="445" y="282"/>
                  <a:pt x="441" y="254"/>
                  <a:pt x="441" y="232"/>
                </a:cubicBezTo>
                <a:cubicBezTo>
                  <a:pt x="441" y="213"/>
                  <a:pt x="438" y="194"/>
                  <a:pt x="435" y="175"/>
                </a:cubicBezTo>
                <a:cubicBezTo>
                  <a:pt x="435" y="154"/>
                  <a:pt x="431" y="133"/>
                  <a:pt x="420" y="114"/>
                </a:cubicBezTo>
                <a:cubicBezTo>
                  <a:pt x="414" y="104"/>
                  <a:pt x="406" y="95"/>
                  <a:pt x="394" y="90"/>
                </a:cubicBezTo>
                <a:cubicBezTo>
                  <a:pt x="392" y="88"/>
                  <a:pt x="389" y="88"/>
                  <a:pt x="387" y="87"/>
                </a:cubicBezTo>
                <a:cubicBezTo>
                  <a:pt x="385" y="86"/>
                  <a:pt x="382" y="86"/>
                  <a:pt x="380" y="86"/>
                </a:cubicBezTo>
                <a:cubicBezTo>
                  <a:pt x="371" y="85"/>
                  <a:pt x="361" y="86"/>
                  <a:pt x="352" y="89"/>
                </a:cubicBezTo>
                <a:cubicBezTo>
                  <a:pt x="368" y="79"/>
                  <a:pt x="386" y="71"/>
                  <a:pt x="404" y="69"/>
                </a:cubicBezTo>
                <a:cubicBezTo>
                  <a:pt x="420" y="67"/>
                  <a:pt x="437" y="70"/>
                  <a:pt x="449" y="81"/>
                </a:cubicBezTo>
                <a:cubicBezTo>
                  <a:pt x="459" y="89"/>
                  <a:pt x="465" y="101"/>
                  <a:pt x="470" y="113"/>
                </a:cubicBezTo>
                <a:cubicBezTo>
                  <a:pt x="483" y="140"/>
                  <a:pt x="489" y="170"/>
                  <a:pt x="494" y="199"/>
                </a:cubicBezTo>
                <a:cubicBezTo>
                  <a:pt x="498" y="223"/>
                  <a:pt x="500" y="246"/>
                  <a:pt x="510" y="268"/>
                </a:cubicBezTo>
                <a:close/>
                <a:moveTo>
                  <a:pt x="648" y="144"/>
                </a:moveTo>
                <a:cubicBezTo>
                  <a:pt x="636" y="150"/>
                  <a:pt x="622" y="156"/>
                  <a:pt x="610" y="161"/>
                </a:cubicBezTo>
                <a:cubicBezTo>
                  <a:pt x="575" y="175"/>
                  <a:pt x="540" y="189"/>
                  <a:pt x="505" y="203"/>
                </a:cubicBezTo>
                <a:cubicBezTo>
                  <a:pt x="501" y="181"/>
                  <a:pt x="496" y="159"/>
                  <a:pt x="490" y="137"/>
                </a:cubicBezTo>
                <a:cubicBezTo>
                  <a:pt x="483" y="113"/>
                  <a:pt x="472" y="87"/>
                  <a:pt x="453" y="71"/>
                </a:cubicBezTo>
                <a:cubicBezTo>
                  <a:pt x="458" y="69"/>
                  <a:pt x="464" y="67"/>
                  <a:pt x="469" y="64"/>
                </a:cubicBezTo>
                <a:cubicBezTo>
                  <a:pt x="501" y="51"/>
                  <a:pt x="533" y="36"/>
                  <a:pt x="565" y="23"/>
                </a:cubicBezTo>
                <a:cubicBezTo>
                  <a:pt x="580" y="17"/>
                  <a:pt x="595" y="31"/>
                  <a:pt x="604" y="42"/>
                </a:cubicBezTo>
                <a:cubicBezTo>
                  <a:pt x="618" y="58"/>
                  <a:pt x="629" y="79"/>
                  <a:pt x="638" y="98"/>
                </a:cubicBezTo>
                <a:cubicBezTo>
                  <a:pt x="645" y="111"/>
                  <a:pt x="653" y="127"/>
                  <a:pt x="654" y="141"/>
                </a:cubicBezTo>
                <a:cubicBezTo>
                  <a:pt x="652" y="142"/>
                  <a:pt x="650" y="143"/>
                  <a:pt x="648" y="144"/>
                </a:cubicBezTo>
                <a:close/>
              </a:path>
            </a:pathLst>
          </a:custGeom>
          <a:gradFill>
            <a:gsLst>
              <a:gs pos="30000">
                <a:srgbClr val="748BB4">
                  <a:alpha val="7000"/>
                </a:srgbClr>
              </a:gs>
              <a:gs pos="80000">
                <a:srgbClr val="91A3C5">
                  <a:alpha val="7000"/>
                </a:srgbClr>
              </a:gs>
              <a:gs pos="0">
                <a:srgbClr val="406196">
                  <a:alpha val="18000"/>
                </a:srgbClr>
              </a:gs>
              <a:gs pos="100000">
                <a:srgbClr val="406196">
                  <a:alpha val="21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965" y="404664"/>
            <a:ext cx="11233246" cy="6048672"/>
          </a:xfrm>
          <a:prstGeom prst="rect">
            <a:avLst/>
          </a:prstGeom>
          <a:noFill/>
          <a:ln w="63500" cap="flat" cmpd="sng" algn="ctr">
            <a:solidFill>
              <a:srgbClr val="406196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7"/>
          <p:cNvSpPr>
            <a:spLocks noChangeArrowheads="1"/>
          </p:cNvSpPr>
          <p:nvPr/>
        </p:nvSpPr>
        <p:spPr bwMode="auto">
          <a:xfrm>
            <a:off x="1992940" y="2421136"/>
            <a:ext cx="8136904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rgbClr val="202A36"/>
                </a:solidFill>
                <a:effectLst>
                  <a:reflection blurRad="6350" stA="15000" endPos="38000" dist="127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</a:t>
            </a:r>
            <a:r>
              <a:rPr lang="zh-CN" altLang="en-US" sz="6600" dirty="0">
                <a:solidFill>
                  <a:srgbClr val="202A36"/>
                </a:solidFill>
                <a:effectLst>
                  <a:reflection blurRad="6350" stA="15000" endPos="38000" dist="127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算法求解八数码</a:t>
            </a:r>
          </a:p>
        </p:txBody>
      </p:sp>
      <p:sp>
        <p:nvSpPr>
          <p:cNvPr id="134" name="TextBox 7"/>
          <p:cNvSpPr>
            <a:spLocks noChangeArrowheads="1"/>
          </p:cNvSpPr>
          <p:nvPr/>
        </p:nvSpPr>
        <p:spPr bwMode="auto">
          <a:xfrm>
            <a:off x="3294731" y="3461106"/>
            <a:ext cx="5605711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b="1" dirty="0">
                <a:solidFill>
                  <a:srgbClr val="202A36"/>
                </a:solidFill>
                <a:ea typeface="宋体" panose="02010600030101010101" pitchFamily="2" charset="-122"/>
                <a:cs typeface="+mn-ea"/>
                <a:sym typeface="+mn-lt"/>
              </a:rPr>
              <a:t>人工智能基础</a:t>
            </a:r>
            <a:r>
              <a:rPr lang="en-US" altLang="zh-CN" sz="2400" b="1" dirty="0">
                <a:solidFill>
                  <a:srgbClr val="202A36"/>
                </a:solidFill>
                <a:ea typeface="宋体" panose="02010600030101010101" pitchFamily="2" charset="-122"/>
                <a:cs typeface="+mn-ea"/>
                <a:sym typeface="+mn-lt"/>
              </a:rPr>
              <a:t>——</a:t>
            </a:r>
            <a:r>
              <a:rPr lang="zh-CN" sz="2400" b="1" dirty="0">
                <a:solidFill>
                  <a:srgbClr val="202A36"/>
                </a:solidFill>
                <a:ea typeface="宋体" panose="02010600030101010101" pitchFamily="2" charset="-122"/>
                <a:cs typeface="+mn-ea"/>
                <a:sym typeface="+mn-lt"/>
              </a:rPr>
              <a:t>实验一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72236" y="3615511"/>
            <a:ext cx="2004702" cy="133640"/>
            <a:chOff x="2029135" y="4055495"/>
            <a:chExt cx="2004702" cy="133640"/>
          </a:xfrm>
        </p:grpSpPr>
        <p:sp>
          <p:nvSpPr>
            <p:cNvPr id="18" name="矩形: 圆角 17"/>
            <p:cNvSpPr/>
            <p:nvPr/>
          </p:nvSpPr>
          <p:spPr>
            <a:xfrm>
              <a:off x="2029135" y="4087798"/>
              <a:ext cx="2004702" cy="65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06196">
                    <a:alpha val="48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 rot="2700000">
              <a:off x="3676993" y="4055495"/>
              <a:ext cx="133640" cy="133640"/>
            </a:xfrm>
            <a:prstGeom prst="rect">
              <a:avLst/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9" name="组合 278"/>
          <p:cNvGrpSpPr/>
          <p:nvPr/>
        </p:nvGrpSpPr>
        <p:grpSpPr>
          <a:xfrm rot="10800000">
            <a:off x="8320670" y="3615511"/>
            <a:ext cx="2004702" cy="133640"/>
            <a:chOff x="2029135" y="4055495"/>
            <a:chExt cx="2004702" cy="133640"/>
          </a:xfrm>
        </p:grpSpPr>
        <p:sp>
          <p:nvSpPr>
            <p:cNvPr id="280" name="矩形: 圆角 279"/>
            <p:cNvSpPr/>
            <p:nvPr/>
          </p:nvSpPr>
          <p:spPr>
            <a:xfrm>
              <a:off x="2029135" y="4087798"/>
              <a:ext cx="2004702" cy="65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406196">
                    <a:alpha val="48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 rot="2700000">
              <a:off x="3676993" y="4055495"/>
              <a:ext cx="133640" cy="133640"/>
            </a:xfrm>
            <a:prstGeom prst="rect">
              <a:avLst/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6013" y="769519"/>
            <a:ext cx="1539914" cy="1254954"/>
            <a:chOff x="725717" y="911124"/>
            <a:chExt cx="1539914" cy="1254954"/>
          </a:xfrm>
        </p:grpSpPr>
        <p:grpSp>
          <p:nvGrpSpPr>
            <p:cNvPr id="4" name="组合 3"/>
            <p:cNvGrpSpPr/>
            <p:nvPr/>
          </p:nvGrpSpPr>
          <p:grpSpPr>
            <a:xfrm>
              <a:off x="725717" y="911124"/>
              <a:ext cx="1539914" cy="1084677"/>
              <a:chOff x="725717" y="911124"/>
              <a:chExt cx="1539914" cy="1084677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725717" y="911124"/>
                <a:ext cx="1539914" cy="914400"/>
                <a:chOff x="725717" y="911124"/>
                <a:chExt cx="1539914" cy="914400"/>
              </a:xfrm>
            </p:grpSpPr>
            <p:sp>
              <p:nvSpPr>
                <p:cNvPr id="2" name="弧形 1"/>
                <p:cNvSpPr/>
                <p:nvPr/>
              </p:nvSpPr>
              <p:spPr>
                <a:xfrm rot="19035556">
                  <a:off x="725717" y="911124"/>
                  <a:ext cx="914400" cy="914400"/>
                </a:xfrm>
                <a:prstGeom prst="arc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弧形 46"/>
                <p:cNvSpPr/>
                <p:nvPr/>
              </p:nvSpPr>
              <p:spPr>
                <a:xfrm rot="19035556">
                  <a:off x="1351231" y="911124"/>
                  <a:ext cx="914400" cy="914400"/>
                </a:xfrm>
                <a:prstGeom prst="arc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725717" y="1081401"/>
                <a:ext cx="1539914" cy="914400"/>
                <a:chOff x="725717" y="911124"/>
                <a:chExt cx="1539914" cy="914400"/>
              </a:xfrm>
            </p:grpSpPr>
            <p:sp>
              <p:nvSpPr>
                <p:cNvPr id="50" name="弧形 49"/>
                <p:cNvSpPr/>
                <p:nvPr/>
              </p:nvSpPr>
              <p:spPr>
                <a:xfrm rot="19035556">
                  <a:off x="725717" y="911124"/>
                  <a:ext cx="914400" cy="914400"/>
                </a:xfrm>
                <a:prstGeom prst="arc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弧形 50"/>
                <p:cNvSpPr/>
                <p:nvPr/>
              </p:nvSpPr>
              <p:spPr>
                <a:xfrm rot="19035556">
                  <a:off x="1351231" y="911124"/>
                  <a:ext cx="914400" cy="914400"/>
                </a:xfrm>
                <a:prstGeom prst="arc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2" name="组合 51"/>
            <p:cNvGrpSpPr/>
            <p:nvPr/>
          </p:nvGrpSpPr>
          <p:grpSpPr>
            <a:xfrm>
              <a:off x="725717" y="1251678"/>
              <a:ext cx="1539914" cy="914400"/>
              <a:chOff x="725717" y="911124"/>
              <a:chExt cx="1539914" cy="914400"/>
            </a:xfrm>
          </p:grpSpPr>
          <p:sp>
            <p:nvSpPr>
              <p:cNvPr id="53" name="弧形 52"/>
              <p:cNvSpPr/>
              <p:nvPr/>
            </p:nvSpPr>
            <p:spPr>
              <a:xfrm rot="19035556">
                <a:off x="725717" y="911124"/>
                <a:ext cx="914400" cy="914400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弧形 53"/>
              <p:cNvSpPr/>
              <p:nvPr/>
            </p:nvSpPr>
            <p:spPr>
              <a:xfrm rot="19035556">
                <a:off x="1351231" y="911124"/>
                <a:ext cx="914400" cy="914400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0115878" y="5757667"/>
            <a:ext cx="1539914" cy="1254954"/>
            <a:chOff x="725717" y="911124"/>
            <a:chExt cx="1539914" cy="1254954"/>
          </a:xfrm>
        </p:grpSpPr>
        <p:grpSp>
          <p:nvGrpSpPr>
            <p:cNvPr id="65" name="组合 64"/>
            <p:cNvGrpSpPr/>
            <p:nvPr/>
          </p:nvGrpSpPr>
          <p:grpSpPr>
            <a:xfrm>
              <a:off x="725717" y="911124"/>
              <a:ext cx="1539914" cy="1084677"/>
              <a:chOff x="725717" y="911124"/>
              <a:chExt cx="1539914" cy="1084677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725717" y="911124"/>
                <a:ext cx="1539914" cy="914400"/>
                <a:chOff x="725717" y="911124"/>
                <a:chExt cx="1539914" cy="914400"/>
              </a:xfrm>
            </p:grpSpPr>
            <p:sp>
              <p:nvSpPr>
                <p:cNvPr id="73" name="弧形 72"/>
                <p:cNvSpPr/>
                <p:nvPr/>
              </p:nvSpPr>
              <p:spPr>
                <a:xfrm rot="19035556">
                  <a:off x="725717" y="911124"/>
                  <a:ext cx="914400" cy="914400"/>
                </a:xfrm>
                <a:prstGeom prst="arc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弧形 73"/>
                <p:cNvSpPr/>
                <p:nvPr/>
              </p:nvSpPr>
              <p:spPr>
                <a:xfrm rot="19035556">
                  <a:off x="1351231" y="911124"/>
                  <a:ext cx="914400" cy="914400"/>
                </a:xfrm>
                <a:prstGeom prst="arc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725717" y="1081401"/>
                <a:ext cx="1539914" cy="914400"/>
                <a:chOff x="725717" y="911124"/>
                <a:chExt cx="1539914" cy="914400"/>
              </a:xfrm>
            </p:grpSpPr>
            <p:sp>
              <p:nvSpPr>
                <p:cNvPr id="71" name="弧形 70"/>
                <p:cNvSpPr/>
                <p:nvPr/>
              </p:nvSpPr>
              <p:spPr>
                <a:xfrm rot="19035556">
                  <a:off x="725717" y="911124"/>
                  <a:ext cx="914400" cy="914400"/>
                </a:xfrm>
                <a:prstGeom prst="arc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弧形 71"/>
                <p:cNvSpPr/>
                <p:nvPr/>
              </p:nvSpPr>
              <p:spPr>
                <a:xfrm rot="19035556">
                  <a:off x="1351231" y="911124"/>
                  <a:ext cx="914400" cy="914400"/>
                </a:xfrm>
                <a:prstGeom prst="arc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6" name="组合 65"/>
            <p:cNvGrpSpPr/>
            <p:nvPr/>
          </p:nvGrpSpPr>
          <p:grpSpPr>
            <a:xfrm>
              <a:off x="725717" y="1251678"/>
              <a:ext cx="1539914" cy="914400"/>
              <a:chOff x="725717" y="911124"/>
              <a:chExt cx="1539914" cy="914400"/>
            </a:xfrm>
          </p:grpSpPr>
          <p:sp>
            <p:nvSpPr>
              <p:cNvPr id="67" name="弧形 66"/>
              <p:cNvSpPr/>
              <p:nvPr/>
            </p:nvSpPr>
            <p:spPr>
              <a:xfrm rot="19035556">
                <a:off x="725717" y="911124"/>
                <a:ext cx="914400" cy="914400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弧形 67"/>
              <p:cNvSpPr/>
              <p:nvPr/>
            </p:nvSpPr>
            <p:spPr>
              <a:xfrm rot="19035556">
                <a:off x="1351231" y="911124"/>
                <a:ext cx="914400" cy="914400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633220" y="44450"/>
            <a:ext cx="38227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八数码问题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69210" y="3861435"/>
            <a:ext cx="6607175" cy="2476500"/>
            <a:chOff x="4159" y="5627"/>
            <a:chExt cx="10405" cy="3900"/>
          </a:xfrm>
        </p:grpSpPr>
        <p:pic>
          <p:nvPicPr>
            <p:cNvPr id="9218" name="内容占位符 4"/>
            <p:cNvPicPr>
              <a:picLocks noGrp="1" noChangeAspect="1"/>
            </p:cNvPicPr>
            <p:nvPr>
              <p:custDataLst>
                <p:tags r:id="rId2"/>
              </p:custDataLst>
            </p:nvPr>
          </p:nvPicPr>
          <p:blipFill>
            <a:blip r:embed="rId5"/>
            <a:srcRect b="20508"/>
            <a:stretch>
              <a:fillRect/>
            </a:stretch>
          </p:blipFill>
          <p:spPr>
            <a:xfrm>
              <a:off x="4159" y="5627"/>
              <a:ext cx="10405" cy="351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4726" y="8802"/>
              <a:ext cx="279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(a)</a:t>
              </a:r>
              <a:r>
                <a:rPr lang="zh-CN" altLang="en-US" sz="2400">
                  <a:ea typeface="宋体" panose="02010600030101010101" pitchFamily="2" charset="-122"/>
                </a:rPr>
                <a:t>初始状态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303" y="8802"/>
              <a:ext cx="279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(b)</a:t>
              </a:r>
              <a:r>
                <a:rPr lang="zh-CN" altLang="en-US" sz="2400">
                  <a:ea typeface="宋体" panose="02010600030101010101" pitchFamily="2" charset="-122"/>
                </a:rPr>
                <a:t>目标状态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82650" y="962025"/>
            <a:ext cx="107651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状态：描述8个棋子和空位在棋盘的9个方格上的分布情况。其中，任何状态都可以被指定为初始状态。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操作符：产生4个行动，即上下左右移动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目标测试：用来检测状态是否能匹配上给定的目标状态。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路径费用函数：每一步的费用为1，因此整个路径的费用是路径中的步数。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问题描述：给定任意一个初始状态，要求找到一种搜索策略，用尽可能少的步数得到上图的目标状态。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633220" y="44450"/>
            <a:ext cx="38227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14120" y="1052830"/>
            <a:ext cx="9476105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A算法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特点在于对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估价函数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的定义上。对于一般的启发式图搜索，总是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选择估价函数f值最小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的节点作为扩展节点。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估价函数：</a:t>
            </a:r>
          </a:p>
          <a:p>
            <a:r>
              <a:rPr kumimoji="1" lang="en-US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f(n)＝ g(n)</a:t>
            </a:r>
            <a:r>
              <a:rPr kumimoji="1" lang="zh-CN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＋</a:t>
            </a:r>
            <a:r>
              <a:rPr kumimoji="1" lang="en-US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h(n)</a:t>
            </a:r>
          </a:p>
          <a:p>
            <a:endParaRPr kumimoji="1" lang="en-US" altLang="zh-CN" sz="2000" kern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32963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g(n)</a:t>
            </a:r>
            <a:r>
              <a:rPr kumimoji="1" lang="zh-CN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为初始状态到状态</a:t>
            </a:r>
            <a:r>
              <a:rPr kumimoji="1" lang="en-US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n是</a:t>
            </a:r>
            <a:r>
              <a:rPr kumimoji="1" lang="zh-CN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已付出的实际代价；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32963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h(n)是</a:t>
            </a:r>
            <a:r>
              <a:rPr kumimoji="1" lang="zh-CN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从状态n到</a:t>
            </a:r>
            <a:r>
              <a:rPr kumimoji="1" lang="en-US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</a:t>
            </a:r>
            <a:r>
              <a:rPr kumimoji="1" lang="zh-CN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</a:t>
            </a:r>
            <a:r>
              <a:rPr kumimoji="1" 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状态的</a:t>
            </a:r>
            <a:r>
              <a:rPr kumimoji="1" lang="zh-CN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最优路径的估</a:t>
            </a:r>
            <a:r>
              <a:rPr kumimoji="1" lang="en-US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</a:t>
            </a:r>
            <a:r>
              <a:rPr kumimoji="1" lang="zh-CN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代价，而搜索的启发式信息主要由</a:t>
            </a:r>
            <a:r>
              <a:rPr kumimoji="1" lang="en-US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h(n)</a:t>
            </a:r>
            <a:r>
              <a:rPr kumimoji="1" lang="zh-CN" altLang="zh-CN" sz="2000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决定。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None/>
            </a:pPr>
            <a:endParaRPr kumimoji="1" lang="zh-CN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AutoShape 14">
            <a:extLst>
              <a:ext uri="{FF2B5EF4-FFF2-40B4-BE49-F238E27FC236}">
                <a16:creationId xmlns:a16="http://schemas.microsoft.com/office/drawing/2014/main" id="{7FFA0B18-D69F-4973-96E0-ECD2FED2F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328" y="4581128"/>
            <a:ext cx="8675687" cy="1844675"/>
          </a:xfrm>
          <a:prstGeom prst="horizontalScroll">
            <a:avLst>
              <a:gd name="adj" fmla="val 12500"/>
            </a:avLst>
          </a:prstGeom>
          <a:solidFill>
            <a:srgbClr val="FDFBD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1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22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比重大：降低搜索工作量，但可能导致找不到最优解；</a:t>
            </a:r>
          </a:p>
          <a:p>
            <a:pPr marL="0" marR="0" lvl="1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22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比重小：一般导致工作量加大，极限情况下变为盲目搜索，但可能可以找到最优解。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>
            <a:extLst>
              <a:ext uri="{FF2B5EF4-FFF2-40B4-BE49-F238E27FC236}">
                <a16:creationId xmlns:a16="http://schemas.microsoft.com/office/drawing/2014/main" id="{1321A14A-4E85-40F3-97A3-A08E6BCF8875}"/>
              </a:ext>
            </a:extLst>
          </p:cNvPr>
          <p:cNvSpPr txBox="1">
            <a:spLocks/>
          </p:cNvSpPr>
          <p:nvPr/>
        </p:nvSpPr>
        <p:spPr bwMode="auto">
          <a:xfrm>
            <a:off x="1704975" y="6513514"/>
            <a:ext cx="198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1D5683EA-D977-4C9A-814C-E376D83DFBB6}" type="datetime1">
              <a:rPr lang="ja-JP" altLang="en-US" sz="1800">
                <a:solidFill>
                  <a:srgbClr val="000000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2022/4/21</a:t>
            </a:fld>
            <a:endParaRPr lang="en-US" altLang="ja-JP" sz="1800">
              <a:solidFill>
                <a:srgbClr val="000000"/>
              </a:solidFill>
            </a:endParaRPr>
          </a:p>
        </p:txBody>
      </p:sp>
      <p:sp>
        <p:nvSpPr>
          <p:cNvPr id="61443" name="灯片编号占位符 4">
            <a:extLst>
              <a:ext uri="{FF2B5EF4-FFF2-40B4-BE49-F238E27FC236}">
                <a16:creationId xmlns:a16="http://schemas.microsoft.com/office/drawing/2014/main" id="{9C05A587-3133-4C15-9B57-04B763B232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09000" y="6497638"/>
            <a:ext cx="1981200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A50021"/>
                </a:solidFill>
                <a:ea typeface="ＭＳ Ｐゴシック" panose="020B0600070205080204" pitchFamily="34" charset="-128"/>
              </a:rPr>
              <a:t>Char 5. pp.</a:t>
            </a:r>
            <a:fld id="{5D58A3D7-2535-4886-B1DE-CE200D8DC37D}" type="slidenum">
              <a:rPr lang="en-US" altLang="ja-JP" sz="1800">
                <a:solidFill>
                  <a:srgbClr val="A50021"/>
                </a:solidFill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4</a:t>
            </a:fld>
            <a:endParaRPr lang="en-US" altLang="ja-JP" sz="1800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7F21EDB-172D-4674-8B1E-29A77DD34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6413" y="908051"/>
            <a:ext cx="6842125" cy="5400675"/>
          </a:xfrm>
        </p:spPr>
        <p:txBody>
          <a:bodyPr/>
          <a:lstStyle/>
          <a:p>
            <a:pPr marL="268288" indent="-268288" algn="just" eaLnBrk="1" hangingPunct="1"/>
            <a:r>
              <a:rPr lang="en-US" altLang="zh-CN" sz="2600" b="1"/>
              <a:t> </a:t>
            </a:r>
            <a:r>
              <a:rPr lang="zh-CN" altLang="en-US" sz="2600" b="1"/>
              <a:t>例</a:t>
            </a:r>
            <a:r>
              <a:rPr lang="en-US" altLang="zh-CN" sz="2600" b="1">
                <a:cs typeface="Times New Roman" panose="02020603050405020304" pitchFamily="18" charset="0"/>
              </a:rPr>
              <a:t>5.7   </a:t>
            </a:r>
            <a:r>
              <a:rPr lang="zh-CN" altLang="en-US" sz="2600" b="1">
                <a:solidFill>
                  <a:srgbClr val="0000FF"/>
                </a:solidFill>
              </a:rPr>
              <a:t>八数码问题的启发函数</a:t>
            </a:r>
            <a:r>
              <a:rPr lang="zh-CN" altLang="en-US" sz="2600" b="1"/>
              <a:t>：</a:t>
            </a:r>
          </a:p>
          <a:p>
            <a:pPr marL="268288" indent="-268288" algn="just" eaLnBrk="1" hangingPunct="1">
              <a:buClr>
                <a:srgbClr val="0000FF"/>
              </a:buClr>
              <a:buSzPct val="60000"/>
            </a:pPr>
            <a:r>
              <a:rPr lang="zh-CN" altLang="en-US" sz="2600" b="1"/>
              <a:t>启发函数</a:t>
            </a:r>
            <a:r>
              <a:rPr lang="en-US" altLang="zh-CN" sz="2600" b="1"/>
              <a:t>1: </a:t>
            </a:r>
            <a:r>
              <a:rPr lang="zh-CN" altLang="en-US" sz="2600" b="1"/>
              <a:t>取一棋局与目标棋局相比，其位置不符的</a:t>
            </a:r>
            <a:r>
              <a:rPr lang="zh-CN" altLang="en-US" sz="2600" b="1">
                <a:solidFill>
                  <a:schemeClr val="accent2"/>
                </a:solidFill>
              </a:rPr>
              <a:t>数码数目</a:t>
            </a:r>
            <a:r>
              <a:rPr lang="zh-CN" altLang="en-US" sz="2600" b="1"/>
              <a:t>，例如 </a:t>
            </a:r>
            <a:r>
              <a:rPr lang="en-US" altLang="zh-CN" sz="2600" b="1" i="1">
                <a:solidFill>
                  <a:srgbClr val="0000FF"/>
                </a:solidFill>
              </a:rPr>
              <a:t>h</a:t>
            </a:r>
            <a:r>
              <a:rPr lang="en-US" altLang="zh-CN" sz="2600" b="1">
                <a:solidFill>
                  <a:srgbClr val="0000FF"/>
                </a:solidFill>
              </a:rPr>
              <a:t>(</a:t>
            </a:r>
            <a:r>
              <a:rPr lang="en-US" altLang="zh-CN" sz="2600" b="1" i="1">
                <a:solidFill>
                  <a:srgbClr val="0000FF"/>
                </a:solidFill>
              </a:rPr>
              <a:t>S</a:t>
            </a:r>
            <a:r>
              <a:rPr lang="en-US" altLang="zh-CN" sz="2600" b="1" baseline="-25000">
                <a:solidFill>
                  <a:srgbClr val="0000FF"/>
                </a:solidFill>
              </a:rPr>
              <a:t>0</a:t>
            </a:r>
            <a:r>
              <a:rPr lang="en-US" altLang="zh-CN" sz="2600" b="1">
                <a:solidFill>
                  <a:srgbClr val="0000FF"/>
                </a:solidFill>
              </a:rPr>
              <a:t>) = 5</a:t>
            </a:r>
            <a:r>
              <a:rPr lang="en-US" altLang="zh-CN" sz="2600" b="1"/>
              <a:t>;</a:t>
            </a:r>
          </a:p>
          <a:p>
            <a:pPr marL="268288" indent="-268288" algn="just" eaLnBrk="1" hangingPunct="1">
              <a:buClr>
                <a:srgbClr val="0000FF"/>
              </a:buClr>
              <a:buSzPct val="60000"/>
            </a:pPr>
            <a:r>
              <a:rPr lang="zh-CN" altLang="en-US" sz="2600" b="1"/>
              <a:t>启发函数</a:t>
            </a:r>
            <a:r>
              <a:rPr lang="en-US" altLang="zh-CN" sz="2600" b="1"/>
              <a:t>2: </a:t>
            </a:r>
            <a:r>
              <a:rPr lang="zh-CN" altLang="en-US" sz="2600" b="1"/>
              <a:t>各数码移到目标位置所需移动的</a:t>
            </a:r>
            <a:r>
              <a:rPr lang="zh-CN" altLang="en-US" sz="2600" b="1">
                <a:solidFill>
                  <a:schemeClr val="accent2"/>
                </a:solidFill>
              </a:rPr>
              <a:t>距离的总和</a:t>
            </a:r>
            <a:r>
              <a:rPr lang="en-US" altLang="zh-CN" sz="2600" b="1"/>
              <a:t>,</a:t>
            </a:r>
            <a:r>
              <a:rPr lang="zh-CN" altLang="en-US" sz="2600" b="1"/>
              <a:t>例如 </a:t>
            </a:r>
            <a:r>
              <a:rPr lang="en-US" altLang="zh-CN" sz="2600" b="1" i="1">
                <a:solidFill>
                  <a:srgbClr val="0000FF"/>
                </a:solidFill>
              </a:rPr>
              <a:t>h</a:t>
            </a:r>
            <a:r>
              <a:rPr lang="en-US" altLang="zh-CN" sz="2600" b="1">
                <a:solidFill>
                  <a:srgbClr val="0000FF"/>
                </a:solidFill>
              </a:rPr>
              <a:t>(</a:t>
            </a:r>
            <a:r>
              <a:rPr lang="en-US" altLang="zh-CN" sz="2600" b="1" i="1">
                <a:solidFill>
                  <a:srgbClr val="0000FF"/>
                </a:solidFill>
              </a:rPr>
              <a:t>S</a:t>
            </a:r>
            <a:r>
              <a:rPr lang="en-US" altLang="zh-CN" sz="2600" b="1" baseline="-25000">
                <a:solidFill>
                  <a:srgbClr val="0000FF"/>
                </a:solidFill>
              </a:rPr>
              <a:t>0</a:t>
            </a:r>
            <a:r>
              <a:rPr lang="en-US" altLang="zh-CN" sz="2600" b="1">
                <a:solidFill>
                  <a:srgbClr val="0000FF"/>
                </a:solidFill>
              </a:rPr>
              <a:t>) =6</a:t>
            </a:r>
            <a:r>
              <a:rPr lang="en-US" altLang="zh-CN" sz="2600" b="1"/>
              <a:t>;</a:t>
            </a:r>
          </a:p>
          <a:p>
            <a:pPr marL="268288" indent="-268288" algn="just" eaLnBrk="1" hangingPunct="1">
              <a:buClr>
                <a:srgbClr val="0000FF"/>
              </a:buClr>
              <a:buSzPct val="60000"/>
            </a:pPr>
            <a:r>
              <a:rPr lang="en-US" altLang="zh-CN" sz="2600" b="1"/>
              <a:t> </a:t>
            </a:r>
            <a:r>
              <a:rPr lang="zh-CN" altLang="en-US" sz="2600" b="1"/>
              <a:t>启发函数</a:t>
            </a:r>
            <a:r>
              <a:rPr lang="en-US" altLang="zh-CN" sz="2600" b="1"/>
              <a:t>3</a:t>
            </a:r>
            <a:r>
              <a:rPr lang="zh-CN" altLang="en-US" sz="2600" b="1"/>
              <a:t>：对每一对逆转数码乘以一个倍数</a:t>
            </a:r>
            <a:r>
              <a:rPr lang="en-US" altLang="zh-CN" sz="2600" b="1"/>
              <a:t>, </a:t>
            </a:r>
            <a:r>
              <a:rPr lang="zh-CN" altLang="en-US" sz="2600" b="1"/>
              <a:t>例如</a:t>
            </a:r>
            <a:r>
              <a:rPr lang="en-US" altLang="zh-CN" sz="2600" b="1"/>
              <a:t>3</a:t>
            </a:r>
            <a:r>
              <a:rPr lang="zh-CN" altLang="en-US" sz="2600" b="1"/>
              <a:t>倍，则</a:t>
            </a:r>
            <a:r>
              <a:rPr lang="en-US" altLang="zh-CN" sz="2600" b="1" i="1">
                <a:solidFill>
                  <a:srgbClr val="0000FF"/>
                </a:solidFill>
              </a:rPr>
              <a:t>h</a:t>
            </a:r>
            <a:r>
              <a:rPr lang="en-US" altLang="zh-CN" sz="2600" b="1"/>
              <a:t> </a:t>
            </a:r>
            <a:r>
              <a:rPr lang="en-US" altLang="zh-CN" sz="2600" b="1">
                <a:solidFill>
                  <a:srgbClr val="0000FF"/>
                </a:solidFill>
              </a:rPr>
              <a:t>(</a:t>
            </a:r>
            <a:r>
              <a:rPr lang="en-US" altLang="zh-CN" sz="2600" b="1" i="1">
                <a:solidFill>
                  <a:srgbClr val="0000FF"/>
                </a:solidFill>
              </a:rPr>
              <a:t>S</a:t>
            </a:r>
            <a:r>
              <a:rPr lang="en-US" altLang="zh-CN" sz="2600" b="1" baseline="-25000">
                <a:solidFill>
                  <a:srgbClr val="0000FF"/>
                </a:solidFill>
              </a:rPr>
              <a:t>0</a:t>
            </a:r>
            <a:r>
              <a:rPr lang="en-US" altLang="zh-CN" sz="2600" b="1">
                <a:solidFill>
                  <a:srgbClr val="0000FF"/>
                </a:solidFill>
              </a:rPr>
              <a:t>) =3</a:t>
            </a:r>
            <a:r>
              <a:rPr lang="en-US" altLang="zh-CN" sz="2600" b="1"/>
              <a:t>;</a:t>
            </a:r>
          </a:p>
          <a:p>
            <a:pPr marL="268288" indent="-268288" algn="just" eaLnBrk="1" hangingPunct="1">
              <a:buClr>
                <a:srgbClr val="0000FF"/>
              </a:buClr>
              <a:buSzPct val="60000"/>
            </a:pPr>
            <a:r>
              <a:rPr lang="zh-CN" altLang="en-US" sz="2600" b="1"/>
              <a:t>启发函数</a:t>
            </a:r>
            <a:r>
              <a:rPr lang="en-US" altLang="zh-CN" sz="2600" b="1"/>
              <a:t>4</a:t>
            </a:r>
            <a:r>
              <a:rPr lang="zh-CN" altLang="en-US" sz="2600" b="1"/>
              <a:t>：将位置不符数码数目的总和与</a:t>
            </a:r>
            <a:r>
              <a:rPr lang="en-US" altLang="zh-CN" sz="2600" b="1"/>
              <a:t>3</a:t>
            </a:r>
            <a:r>
              <a:rPr lang="zh-CN" altLang="en-US" sz="2600" b="1"/>
              <a:t>倍数码逆转数目相加，例如 </a:t>
            </a:r>
            <a:r>
              <a:rPr lang="en-US" altLang="zh-CN" sz="2600" b="1" i="1">
                <a:solidFill>
                  <a:srgbClr val="0000FF"/>
                </a:solidFill>
              </a:rPr>
              <a:t>h </a:t>
            </a:r>
            <a:r>
              <a:rPr lang="en-US" altLang="zh-CN" sz="2600" b="1">
                <a:solidFill>
                  <a:srgbClr val="0000FF"/>
                </a:solidFill>
              </a:rPr>
              <a:t>(</a:t>
            </a:r>
            <a:r>
              <a:rPr lang="en-US" altLang="zh-CN" sz="2600" b="1" i="1">
                <a:solidFill>
                  <a:srgbClr val="0000FF"/>
                </a:solidFill>
              </a:rPr>
              <a:t>S</a:t>
            </a:r>
            <a:r>
              <a:rPr lang="en-US" altLang="zh-CN" sz="2600" b="1" baseline="-25000">
                <a:solidFill>
                  <a:srgbClr val="0000FF"/>
                </a:solidFill>
              </a:rPr>
              <a:t>0</a:t>
            </a:r>
            <a:r>
              <a:rPr lang="en-US" altLang="zh-CN" sz="2600" b="1">
                <a:solidFill>
                  <a:srgbClr val="0000FF"/>
                </a:solidFill>
              </a:rPr>
              <a:t>) =8</a:t>
            </a:r>
            <a:r>
              <a:rPr lang="zh-CN" altLang="en-US" sz="2600" b="1"/>
              <a:t>。</a:t>
            </a:r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9BA53E0D-FBBE-44D9-A039-D7444E764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5.4.2 </a:t>
            </a:r>
            <a:r>
              <a:rPr lang="zh-CN" altLang="en-US" sz="3400"/>
              <a:t>启发信息和估价函数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A3A00A5-0759-402E-88A6-180F1A48B7E9}"/>
              </a:ext>
            </a:extLst>
          </p:cNvPr>
          <p:cNvGraphicFramePr>
            <a:graphicFrameLocks noGrp="1"/>
          </p:cNvGraphicFramePr>
          <p:nvPr/>
        </p:nvGraphicFramePr>
        <p:xfrm>
          <a:off x="8761412" y="981076"/>
          <a:ext cx="1733550" cy="1590675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9E4D994-32D7-4291-AAFC-D6FD365009ED}"/>
              </a:ext>
            </a:extLst>
          </p:cNvPr>
          <p:cNvGraphicFramePr>
            <a:graphicFrameLocks noGrp="1"/>
          </p:cNvGraphicFramePr>
          <p:nvPr/>
        </p:nvGraphicFramePr>
        <p:xfrm>
          <a:off x="8770937" y="4435476"/>
          <a:ext cx="1790700" cy="1590675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rgbClr val="00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99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99CC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7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AutoShape 41">
            <a:extLst>
              <a:ext uri="{FF2B5EF4-FFF2-40B4-BE49-F238E27FC236}">
                <a16:creationId xmlns:a16="http://schemas.microsoft.com/office/drawing/2014/main" id="{4924DD5F-E4F6-418B-931C-3525B9F2465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066213" y="3516313"/>
            <a:ext cx="1103312" cy="4492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rgbClr val="FF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 Box 42">
            <a:extLst>
              <a:ext uri="{FF2B5EF4-FFF2-40B4-BE49-F238E27FC236}">
                <a16:creationId xmlns:a16="http://schemas.microsoft.com/office/drawing/2014/main" id="{3BDF6461-CBE6-4625-AD01-2AD5FCF3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137" y="26368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>
                <a:solidFill>
                  <a:srgbClr val="000000"/>
                </a:solidFill>
              </a:rPr>
              <a:t>初始棋局</a:t>
            </a:r>
          </a:p>
        </p:txBody>
      </p:sp>
      <p:sp>
        <p:nvSpPr>
          <p:cNvPr id="15" name="Text Box 43">
            <a:extLst>
              <a:ext uri="{FF2B5EF4-FFF2-40B4-BE49-F238E27FC236}">
                <a16:creationId xmlns:a16="http://schemas.microsoft.com/office/drawing/2014/main" id="{AADF68F8-0B15-4E9D-9FFD-B215BA594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25" y="60912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>
                <a:solidFill>
                  <a:srgbClr val="000000"/>
                </a:solidFill>
              </a:rPr>
              <a:t>目标棋局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F252B2-ABD0-4D01-956D-62758017D906}"/>
              </a:ext>
            </a:extLst>
          </p:cNvPr>
          <p:cNvSpPr/>
          <p:nvPr/>
        </p:nvSpPr>
        <p:spPr bwMode="auto">
          <a:xfrm>
            <a:off x="8740776" y="928688"/>
            <a:ext cx="1214437" cy="571500"/>
          </a:xfrm>
          <a:prstGeom prst="rect">
            <a:avLst/>
          </a:prstGeom>
          <a:noFill/>
          <a:ln w="5080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633220" y="44450"/>
            <a:ext cx="38227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pic>
        <p:nvPicPr>
          <p:cNvPr id="1229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920" y="836930"/>
            <a:ext cx="6763385" cy="5490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633220" y="44450"/>
            <a:ext cx="38227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14095" y="1052830"/>
            <a:ext cx="1016635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OPEN表保存所有已生成而未考察的节点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CLOSED表中记录已访问过的节点。</a:t>
            </a:r>
          </a:p>
          <a:p>
            <a:pPr>
              <a:lnSpc>
                <a:spcPct val="10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将起始点加入open表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当open表不为空时：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寻找open表中f值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最小的点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current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如果current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是终止点，则找到结果，程序结束。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否则，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pen表移出current，对current表中的每一个临近点：</a:t>
            </a:r>
          </a:p>
          <a:p>
            <a:pPr lvl="0">
              <a:lnSpc>
                <a:spcPct val="10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	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若它不可走或在close表中，略过</a:t>
            </a:r>
          </a:p>
          <a:p>
            <a:pPr lvl="0">
              <a:lnSpc>
                <a:spcPct val="10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	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若它不在open表中，加入。</a:t>
            </a:r>
          </a:p>
          <a:p>
            <a:pPr lvl="0">
              <a:lnSpc>
                <a:spcPct val="10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	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若它在open表中，计算g值，若g值更小，替换其父节点为current，更新它的g值。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9..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若open表为空，则路径不存在。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633220" y="44450"/>
            <a:ext cx="38227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480" y="1052830"/>
            <a:ext cx="8840882" cy="16677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算法；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统计达到目标状态是走的路径长度，并可按要求展示中间结果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按要求书写实验报告。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2BFB28-A4C2-4807-9801-A9DF0496A2AC}"/>
              </a:ext>
            </a:extLst>
          </p:cNvPr>
          <p:cNvGrpSpPr/>
          <p:nvPr/>
        </p:nvGrpSpPr>
        <p:grpSpPr>
          <a:xfrm>
            <a:off x="2713211" y="3429000"/>
            <a:ext cx="6607175" cy="2476500"/>
            <a:chOff x="4159" y="5627"/>
            <a:chExt cx="10405" cy="3900"/>
          </a:xfrm>
        </p:grpSpPr>
        <p:pic>
          <p:nvPicPr>
            <p:cNvPr id="5" name="内容占位符 4">
              <a:extLst>
                <a:ext uri="{FF2B5EF4-FFF2-40B4-BE49-F238E27FC236}">
                  <a16:creationId xmlns:a16="http://schemas.microsoft.com/office/drawing/2014/main" id="{2958E3F0-80E7-4112-871B-B98C2D674EBB}"/>
                </a:ext>
              </a:extLst>
            </p:cNvPr>
            <p:cNvPicPr>
              <a:picLocks noGrp="1" noChangeAspect="1"/>
            </p:cNvPicPr>
            <p:nvPr>
              <p:custDataLst>
                <p:tags r:id="rId2"/>
              </p:custDataLst>
            </p:nvPr>
          </p:nvPicPr>
          <p:blipFill>
            <a:blip r:embed="rId5"/>
            <a:srcRect b="20508"/>
            <a:stretch>
              <a:fillRect/>
            </a:stretch>
          </p:blipFill>
          <p:spPr>
            <a:xfrm>
              <a:off x="4159" y="5627"/>
              <a:ext cx="10405" cy="351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2DC3D65-E216-4A79-873A-CF15D246970F}"/>
                </a:ext>
              </a:extLst>
            </p:cNvPr>
            <p:cNvSpPr txBox="1"/>
            <p:nvPr/>
          </p:nvSpPr>
          <p:spPr>
            <a:xfrm>
              <a:off x="4726" y="8802"/>
              <a:ext cx="279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(a)</a:t>
              </a:r>
              <a:r>
                <a:rPr lang="zh-CN" altLang="en-US" sz="2400">
                  <a:ea typeface="宋体" panose="02010600030101010101" pitchFamily="2" charset="-122"/>
                </a:rPr>
                <a:t>初始状态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6EBA43A-FDC8-4CDC-A19B-B9EE55597F75}"/>
                </a:ext>
              </a:extLst>
            </p:cNvPr>
            <p:cNvSpPr txBox="1"/>
            <p:nvPr/>
          </p:nvSpPr>
          <p:spPr>
            <a:xfrm>
              <a:off x="11303" y="8802"/>
              <a:ext cx="279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(b)</a:t>
              </a:r>
              <a:r>
                <a:rPr lang="zh-CN" altLang="en-US" sz="2400">
                  <a:ea typeface="宋体" panose="02010600030101010101" pitchFamily="2" charset="-122"/>
                </a:rPr>
                <a:t>目标状态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80564;#84606;#8474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25,&quot;width&quot;:1040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25,&quot;width&quot;:10405}"/>
</p:tagLst>
</file>

<file path=ppt/theme/theme1.xml><?xml version="1.0" encoding="utf-8"?>
<a:theme xmlns:a="http://schemas.openxmlformats.org/drawingml/2006/main" name="51PPT模板网  www.51pptmoban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7227F"/>
      </a:accent1>
      <a:accent2>
        <a:srgbClr val="DC1512"/>
      </a:accent2>
      <a:accent3>
        <a:srgbClr val="1550B5"/>
      </a:accent3>
      <a:accent4>
        <a:srgbClr val="1B6BBB"/>
      </a:accent4>
      <a:accent5>
        <a:srgbClr val="909090"/>
      </a:accent5>
      <a:accent6>
        <a:srgbClr val="B4B4B4"/>
      </a:accent6>
      <a:hlink>
        <a:srgbClr val="4472C4"/>
      </a:hlink>
      <a:folHlink>
        <a:srgbClr val="BFBFBF"/>
      </a:folHlink>
    </a:clrScheme>
    <a:fontScheme name="wgloul2b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7227F"/>
    </a:accent1>
    <a:accent2>
      <a:srgbClr val="DC1512"/>
    </a:accent2>
    <a:accent3>
      <a:srgbClr val="1550B5"/>
    </a:accent3>
    <a:accent4>
      <a:srgbClr val="1B6BBB"/>
    </a:accent4>
    <a:accent5>
      <a:srgbClr val="909090"/>
    </a:accent5>
    <a:accent6>
      <a:srgbClr val="B4B4B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7227F"/>
    </a:accent1>
    <a:accent2>
      <a:srgbClr val="DC1512"/>
    </a:accent2>
    <a:accent3>
      <a:srgbClr val="1550B5"/>
    </a:accent3>
    <a:accent4>
      <a:srgbClr val="1B6BBB"/>
    </a:accent4>
    <a:accent5>
      <a:srgbClr val="909090"/>
    </a:accent5>
    <a:accent6>
      <a:srgbClr val="B4B4B4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7227F"/>
    </a:accent1>
    <a:accent2>
      <a:srgbClr val="DC1512"/>
    </a:accent2>
    <a:accent3>
      <a:srgbClr val="1550B5"/>
    </a:accent3>
    <a:accent4>
      <a:srgbClr val="1B6BBB"/>
    </a:accent4>
    <a:accent5>
      <a:srgbClr val="909090"/>
    </a:accent5>
    <a:accent6>
      <a:srgbClr val="B4B4B4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7227F"/>
    </a:accent1>
    <a:accent2>
      <a:srgbClr val="DC1512"/>
    </a:accent2>
    <a:accent3>
      <a:srgbClr val="1550B5"/>
    </a:accent3>
    <a:accent4>
      <a:srgbClr val="1B6BBB"/>
    </a:accent4>
    <a:accent5>
      <a:srgbClr val="909090"/>
    </a:accent5>
    <a:accent6>
      <a:srgbClr val="B4B4B4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7227F"/>
    </a:accent1>
    <a:accent2>
      <a:srgbClr val="DC1512"/>
    </a:accent2>
    <a:accent3>
      <a:srgbClr val="1550B5"/>
    </a:accent3>
    <a:accent4>
      <a:srgbClr val="1B6BBB"/>
    </a:accent4>
    <a:accent5>
      <a:srgbClr val="909090"/>
    </a:accent5>
    <a:accent6>
      <a:srgbClr val="B4B4B4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7227F"/>
    </a:accent1>
    <a:accent2>
      <a:srgbClr val="DC1512"/>
    </a:accent2>
    <a:accent3>
      <a:srgbClr val="1550B5"/>
    </a:accent3>
    <a:accent4>
      <a:srgbClr val="1B6BBB"/>
    </a:accent4>
    <a:accent5>
      <a:srgbClr val="909090"/>
    </a:accent5>
    <a:accent6>
      <a:srgbClr val="B4B4B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635</Words>
  <Application>Microsoft Office PowerPoint</Application>
  <PresentationFormat>自定义</PresentationFormat>
  <Paragraphs>75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Times New Roman</vt:lpstr>
      <vt:lpstr>Wingdings</vt:lpstr>
      <vt:lpstr>51PPT模板网  www.51pptmoban.com</vt:lpstr>
      <vt:lpstr>wasedaSample5</vt:lpstr>
      <vt:lpstr>PowerPoint 演示文稿</vt:lpstr>
      <vt:lpstr>PowerPoint 演示文稿</vt:lpstr>
      <vt:lpstr>PowerPoint 演示文稿</vt:lpstr>
      <vt:lpstr>5.4.2 启发信息和估价函数</vt:lpstr>
      <vt:lpstr>PowerPoint 演示文稿</vt:lpstr>
      <vt:lpstr>PowerPoint 演示文稿</vt:lpstr>
      <vt:lpstr>PowerPoint 演示文稿</vt:lpstr>
    </vt:vector>
  </TitlesOfParts>
  <Manager>www.51pptmoban.com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极简蓝色学术风毕业汇报开题答辩ppt模板</dc:title>
  <dc:creator>sunny</dc:creator>
  <cp:keywords>51PPT模板网</cp:keywords>
  <dc:description>www.51pptmoban.com</dc:description>
  <cp:lastModifiedBy>何东晓</cp:lastModifiedBy>
  <cp:revision>123</cp:revision>
  <dcterms:created xsi:type="dcterms:W3CDTF">2015-12-03T10:50:00Z</dcterms:created>
  <dcterms:modified xsi:type="dcterms:W3CDTF">2022-04-21T03:17:54Z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853AD3E38A7F4F2E89FDAE77249644A5</vt:lpwstr>
  </property>
  <property fmtid="{D5CDD505-2E9C-101B-9397-08002B2CF9AE}" pid="3" name="KSOProductBuildVer">
    <vt:lpwstr>2052-11.1.0.11339</vt:lpwstr>
  </property>
</Properties>
</file>