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038BA2-C993-446C-A7EB-92294A8EFB9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21A679D-4D04-4182-8092-65CBE08D06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E490226-D0B3-4D51-A08F-FA88CAAC4E75}"/>
              </a:ext>
            </a:extLst>
          </p:cNvPr>
          <p:cNvSpPr>
            <a:spLocks noGrp="1"/>
          </p:cNvSpPr>
          <p:nvPr>
            <p:ph type="dt" sz="half" idx="10"/>
          </p:nvPr>
        </p:nvSpPr>
        <p:spPr/>
        <p:txBody>
          <a:bodyPr/>
          <a:lstStyle/>
          <a:p>
            <a:fld id="{82CC1211-8854-41EE-869F-B61E86856365}" type="datetimeFigureOut">
              <a:rPr lang="zh-CN" altLang="en-US" smtClean="0"/>
              <a:t>2022/3/27</a:t>
            </a:fld>
            <a:endParaRPr lang="zh-CN" altLang="en-US"/>
          </a:p>
        </p:txBody>
      </p:sp>
      <p:sp>
        <p:nvSpPr>
          <p:cNvPr id="5" name="页脚占位符 4">
            <a:extLst>
              <a:ext uri="{FF2B5EF4-FFF2-40B4-BE49-F238E27FC236}">
                <a16:creationId xmlns:a16="http://schemas.microsoft.com/office/drawing/2014/main" id="{E16AB9A8-8C68-47CB-BE60-788AB2E8F8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76159D-B546-49BC-8634-82A27AE0A38D}"/>
              </a:ext>
            </a:extLst>
          </p:cNvPr>
          <p:cNvSpPr>
            <a:spLocks noGrp="1"/>
          </p:cNvSpPr>
          <p:nvPr>
            <p:ph type="sldNum" sz="quarter" idx="12"/>
          </p:nvPr>
        </p:nvSpPr>
        <p:spPr/>
        <p:txBody>
          <a:bodyPr/>
          <a:lstStyle/>
          <a:p>
            <a:fld id="{50590DC7-2B0F-41FD-92AA-E634D841F1F9}" type="slidenum">
              <a:rPr lang="zh-CN" altLang="en-US" smtClean="0"/>
              <a:t>‹#›</a:t>
            </a:fld>
            <a:endParaRPr lang="zh-CN" altLang="en-US"/>
          </a:p>
        </p:txBody>
      </p:sp>
    </p:spTree>
    <p:extLst>
      <p:ext uri="{BB962C8B-B14F-4D97-AF65-F5344CB8AC3E}">
        <p14:creationId xmlns:p14="http://schemas.microsoft.com/office/powerpoint/2010/main" val="381215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FA999-4DD8-401E-94ED-C91E729C87F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BCCBB43-3DFC-421F-A08B-09292FDFD6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BFEB39-2FD9-4AF9-B24F-EDDD3B28E9BC}"/>
              </a:ext>
            </a:extLst>
          </p:cNvPr>
          <p:cNvSpPr>
            <a:spLocks noGrp="1"/>
          </p:cNvSpPr>
          <p:nvPr>
            <p:ph type="dt" sz="half" idx="10"/>
          </p:nvPr>
        </p:nvSpPr>
        <p:spPr/>
        <p:txBody>
          <a:bodyPr/>
          <a:lstStyle/>
          <a:p>
            <a:fld id="{82CC1211-8854-41EE-869F-B61E86856365}" type="datetimeFigureOut">
              <a:rPr lang="zh-CN" altLang="en-US" smtClean="0"/>
              <a:t>2022/3/27</a:t>
            </a:fld>
            <a:endParaRPr lang="zh-CN" altLang="en-US"/>
          </a:p>
        </p:txBody>
      </p:sp>
      <p:sp>
        <p:nvSpPr>
          <p:cNvPr id="5" name="页脚占位符 4">
            <a:extLst>
              <a:ext uri="{FF2B5EF4-FFF2-40B4-BE49-F238E27FC236}">
                <a16:creationId xmlns:a16="http://schemas.microsoft.com/office/drawing/2014/main" id="{D3CC3F4A-84EE-4C37-9372-0E6B0A2660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B3E87F-BC9B-4019-80DB-13BE88E7C74B}"/>
              </a:ext>
            </a:extLst>
          </p:cNvPr>
          <p:cNvSpPr>
            <a:spLocks noGrp="1"/>
          </p:cNvSpPr>
          <p:nvPr>
            <p:ph type="sldNum" sz="quarter" idx="12"/>
          </p:nvPr>
        </p:nvSpPr>
        <p:spPr/>
        <p:txBody>
          <a:bodyPr/>
          <a:lstStyle/>
          <a:p>
            <a:fld id="{50590DC7-2B0F-41FD-92AA-E634D841F1F9}" type="slidenum">
              <a:rPr lang="zh-CN" altLang="en-US" smtClean="0"/>
              <a:t>‹#›</a:t>
            </a:fld>
            <a:endParaRPr lang="zh-CN" altLang="en-US"/>
          </a:p>
        </p:txBody>
      </p:sp>
    </p:spTree>
    <p:extLst>
      <p:ext uri="{BB962C8B-B14F-4D97-AF65-F5344CB8AC3E}">
        <p14:creationId xmlns:p14="http://schemas.microsoft.com/office/powerpoint/2010/main" val="249633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C15C423-7D4B-4B41-9754-6BF28843E8A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12D5C7D-EE8B-4161-80B1-EBB1545F50C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C0BAA9-B893-4EEB-8946-D919A165017D}"/>
              </a:ext>
            </a:extLst>
          </p:cNvPr>
          <p:cNvSpPr>
            <a:spLocks noGrp="1"/>
          </p:cNvSpPr>
          <p:nvPr>
            <p:ph type="dt" sz="half" idx="10"/>
          </p:nvPr>
        </p:nvSpPr>
        <p:spPr/>
        <p:txBody>
          <a:bodyPr/>
          <a:lstStyle/>
          <a:p>
            <a:fld id="{82CC1211-8854-41EE-869F-B61E86856365}" type="datetimeFigureOut">
              <a:rPr lang="zh-CN" altLang="en-US" smtClean="0"/>
              <a:t>2022/3/27</a:t>
            </a:fld>
            <a:endParaRPr lang="zh-CN" altLang="en-US"/>
          </a:p>
        </p:txBody>
      </p:sp>
      <p:sp>
        <p:nvSpPr>
          <p:cNvPr id="5" name="页脚占位符 4">
            <a:extLst>
              <a:ext uri="{FF2B5EF4-FFF2-40B4-BE49-F238E27FC236}">
                <a16:creationId xmlns:a16="http://schemas.microsoft.com/office/drawing/2014/main" id="{45496418-12A8-4E9C-9AC2-271BD17611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882034-63EA-461E-B519-9795BCFAC704}"/>
              </a:ext>
            </a:extLst>
          </p:cNvPr>
          <p:cNvSpPr>
            <a:spLocks noGrp="1"/>
          </p:cNvSpPr>
          <p:nvPr>
            <p:ph type="sldNum" sz="quarter" idx="12"/>
          </p:nvPr>
        </p:nvSpPr>
        <p:spPr/>
        <p:txBody>
          <a:bodyPr/>
          <a:lstStyle/>
          <a:p>
            <a:fld id="{50590DC7-2B0F-41FD-92AA-E634D841F1F9}" type="slidenum">
              <a:rPr lang="zh-CN" altLang="en-US" smtClean="0"/>
              <a:t>‹#›</a:t>
            </a:fld>
            <a:endParaRPr lang="zh-CN" altLang="en-US"/>
          </a:p>
        </p:txBody>
      </p:sp>
    </p:spTree>
    <p:extLst>
      <p:ext uri="{BB962C8B-B14F-4D97-AF65-F5344CB8AC3E}">
        <p14:creationId xmlns:p14="http://schemas.microsoft.com/office/powerpoint/2010/main" val="325548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021D95-7958-4A6C-9AE3-75BC7E2F8FF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4BAFBD-A6A9-4470-BF5C-E48B01CAB85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C405A6-8622-4982-9F1F-CE67F8C33121}"/>
              </a:ext>
            </a:extLst>
          </p:cNvPr>
          <p:cNvSpPr>
            <a:spLocks noGrp="1"/>
          </p:cNvSpPr>
          <p:nvPr>
            <p:ph type="dt" sz="half" idx="10"/>
          </p:nvPr>
        </p:nvSpPr>
        <p:spPr/>
        <p:txBody>
          <a:bodyPr/>
          <a:lstStyle/>
          <a:p>
            <a:fld id="{82CC1211-8854-41EE-869F-B61E86856365}" type="datetimeFigureOut">
              <a:rPr lang="zh-CN" altLang="en-US" smtClean="0"/>
              <a:t>2022/3/27</a:t>
            </a:fld>
            <a:endParaRPr lang="zh-CN" altLang="en-US"/>
          </a:p>
        </p:txBody>
      </p:sp>
      <p:sp>
        <p:nvSpPr>
          <p:cNvPr id="5" name="页脚占位符 4">
            <a:extLst>
              <a:ext uri="{FF2B5EF4-FFF2-40B4-BE49-F238E27FC236}">
                <a16:creationId xmlns:a16="http://schemas.microsoft.com/office/drawing/2014/main" id="{EA3CB38F-9619-48FC-8723-9B523A02BD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D80056-0577-42E4-9F5E-A990CECA4D91}"/>
              </a:ext>
            </a:extLst>
          </p:cNvPr>
          <p:cNvSpPr>
            <a:spLocks noGrp="1"/>
          </p:cNvSpPr>
          <p:nvPr>
            <p:ph type="sldNum" sz="quarter" idx="12"/>
          </p:nvPr>
        </p:nvSpPr>
        <p:spPr/>
        <p:txBody>
          <a:bodyPr/>
          <a:lstStyle/>
          <a:p>
            <a:fld id="{50590DC7-2B0F-41FD-92AA-E634D841F1F9}" type="slidenum">
              <a:rPr lang="zh-CN" altLang="en-US" smtClean="0"/>
              <a:t>‹#›</a:t>
            </a:fld>
            <a:endParaRPr lang="zh-CN" altLang="en-US"/>
          </a:p>
        </p:txBody>
      </p:sp>
    </p:spTree>
    <p:extLst>
      <p:ext uri="{BB962C8B-B14F-4D97-AF65-F5344CB8AC3E}">
        <p14:creationId xmlns:p14="http://schemas.microsoft.com/office/powerpoint/2010/main" val="294869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EA7E85-F0FC-418A-A18D-6F6159DD8B3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6501266-5F7D-49CA-B702-4038360F3A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1769B93-242A-42BB-ABF3-9C05976E0C8B}"/>
              </a:ext>
            </a:extLst>
          </p:cNvPr>
          <p:cNvSpPr>
            <a:spLocks noGrp="1"/>
          </p:cNvSpPr>
          <p:nvPr>
            <p:ph type="dt" sz="half" idx="10"/>
          </p:nvPr>
        </p:nvSpPr>
        <p:spPr/>
        <p:txBody>
          <a:bodyPr/>
          <a:lstStyle/>
          <a:p>
            <a:fld id="{82CC1211-8854-41EE-869F-B61E86856365}" type="datetimeFigureOut">
              <a:rPr lang="zh-CN" altLang="en-US" smtClean="0"/>
              <a:t>2022/3/27</a:t>
            </a:fld>
            <a:endParaRPr lang="zh-CN" altLang="en-US"/>
          </a:p>
        </p:txBody>
      </p:sp>
      <p:sp>
        <p:nvSpPr>
          <p:cNvPr id="5" name="页脚占位符 4">
            <a:extLst>
              <a:ext uri="{FF2B5EF4-FFF2-40B4-BE49-F238E27FC236}">
                <a16:creationId xmlns:a16="http://schemas.microsoft.com/office/drawing/2014/main" id="{B5A94F03-CD4E-45FA-A6F3-659661E328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A6766A-1826-4DC2-9805-B1B941DCE878}"/>
              </a:ext>
            </a:extLst>
          </p:cNvPr>
          <p:cNvSpPr>
            <a:spLocks noGrp="1"/>
          </p:cNvSpPr>
          <p:nvPr>
            <p:ph type="sldNum" sz="quarter" idx="12"/>
          </p:nvPr>
        </p:nvSpPr>
        <p:spPr/>
        <p:txBody>
          <a:bodyPr/>
          <a:lstStyle/>
          <a:p>
            <a:fld id="{50590DC7-2B0F-41FD-92AA-E634D841F1F9}" type="slidenum">
              <a:rPr lang="zh-CN" altLang="en-US" smtClean="0"/>
              <a:t>‹#›</a:t>
            </a:fld>
            <a:endParaRPr lang="zh-CN" altLang="en-US"/>
          </a:p>
        </p:txBody>
      </p:sp>
    </p:spTree>
    <p:extLst>
      <p:ext uri="{BB962C8B-B14F-4D97-AF65-F5344CB8AC3E}">
        <p14:creationId xmlns:p14="http://schemas.microsoft.com/office/powerpoint/2010/main" val="935039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4543CA-D691-4B4E-A702-37D21ADA54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AA8C07-596C-43A4-B519-6F622E77BEF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7FE648C-27CD-484D-954F-B3E2A0E7E5E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3CA72DC-3B50-44F3-8029-4ADF882A09C2}"/>
              </a:ext>
            </a:extLst>
          </p:cNvPr>
          <p:cNvSpPr>
            <a:spLocks noGrp="1"/>
          </p:cNvSpPr>
          <p:nvPr>
            <p:ph type="dt" sz="half" idx="10"/>
          </p:nvPr>
        </p:nvSpPr>
        <p:spPr/>
        <p:txBody>
          <a:bodyPr/>
          <a:lstStyle/>
          <a:p>
            <a:fld id="{82CC1211-8854-41EE-869F-B61E86856365}" type="datetimeFigureOut">
              <a:rPr lang="zh-CN" altLang="en-US" smtClean="0"/>
              <a:t>2022/3/27</a:t>
            </a:fld>
            <a:endParaRPr lang="zh-CN" altLang="en-US"/>
          </a:p>
        </p:txBody>
      </p:sp>
      <p:sp>
        <p:nvSpPr>
          <p:cNvPr id="6" name="页脚占位符 5">
            <a:extLst>
              <a:ext uri="{FF2B5EF4-FFF2-40B4-BE49-F238E27FC236}">
                <a16:creationId xmlns:a16="http://schemas.microsoft.com/office/drawing/2014/main" id="{9FF7466A-374D-4FD6-A28C-2830D9492E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4EEAEB-DB4D-453C-A6A2-FD7C1C7F326E}"/>
              </a:ext>
            </a:extLst>
          </p:cNvPr>
          <p:cNvSpPr>
            <a:spLocks noGrp="1"/>
          </p:cNvSpPr>
          <p:nvPr>
            <p:ph type="sldNum" sz="quarter" idx="12"/>
          </p:nvPr>
        </p:nvSpPr>
        <p:spPr/>
        <p:txBody>
          <a:bodyPr/>
          <a:lstStyle/>
          <a:p>
            <a:fld id="{50590DC7-2B0F-41FD-92AA-E634D841F1F9}" type="slidenum">
              <a:rPr lang="zh-CN" altLang="en-US" smtClean="0"/>
              <a:t>‹#›</a:t>
            </a:fld>
            <a:endParaRPr lang="zh-CN" altLang="en-US"/>
          </a:p>
        </p:txBody>
      </p:sp>
    </p:spTree>
    <p:extLst>
      <p:ext uri="{BB962C8B-B14F-4D97-AF65-F5344CB8AC3E}">
        <p14:creationId xmlns:p14="http://schemas.microsoft.com/office/powerpoint/2010/main" val="2384485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AD4349-A633-485C-BA88-7DE243FD368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969A03A-A295-4AD0-ABDF-9F230E075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3983A0F-EA09-401A-A995-7478D9FC173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96E500D-9C79-4BC6-92EB-FDC365F736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996B50C-CE3E-4FDC-8110-05D1E27A47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5076241-BA6D-4658-A917-8889AAF376EA}"/>
              </a:ext>
            </a:extLst>
          </p:cNvPr>
          <p:cNvSpPr>
            <a:spLocks noGrp="1"/>
          </p:cNvSpPr>
          <p:nvPr>
            <p:ph type="dt" sz="half" idx="10"/>
          </p:nvPr>
        </p:nvSpPr>
        <p:spPr/>
        <p:txBody>
          <a:bodyPr/>
          <a:lstStyle/>
          <a:p>
            <a:fld id="{82CC1211-8854-41EE-869F-B61E86856365}" type="datetimeFigureOut">
              <a:rPr lang="zh-CN" altLang="en-US" smtClean="0"/>
              <a:t>2022/3/27</a:t>
            </a:fld>
            <a:endParaRPr lang="zh-CN" altLang="en-US"/>
          </a:p>
        </p:txBody>
      </p:sp>
      <p:sp>
        <p:nvSpPr>
          <p:cNvPr id="8" name="页脚占位符 7">
            <a:extLst>
              <a:ext uri="{FF2B5EF4-FFF2-40B4-BE49-F238E27FC236}">
                <a16:creationId xmlns:a16="http://schemas.microsoft.com/office/drawing/2014/main" id="{D8FA891E-05C2-470C-8A6A-840801963FC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6A1D03B-FA71-48E6-B95C-C76CFAD6BF13}"/>
              </a:ext>
            </a:extLst>
          </p:cNvPr>
          <p:cNvSpPr>
            <a:spLocks noGrp="1"/>
          </p:cNvSpPr>
          <p:nvPr>
            <p:ph type="sldNum" sz="quarter" idx="12"/>
          </p:nvPr>
        </p:nvSpPr>
        <p:spPr/>
        <p:txBody>
          <a:bodyPr/>
          <a:lstStyle/>
          <a:p>
            <a:fld id="{50590DC7-2B0F-41FD-92AA-E634D841F1F9}" type="slidenum">
              <a:rPr lang="zh-CN" altLang="en-US" smtClean="0"/>
              <a:t>‹#›</a:t>
            </a:fld>
            <a:endParaRPr lang="zh-CN" altLang="en-US"/>
          </a:p>
        </p:txBody>
      </p:sp>
    </p:spTree>
    <p:extLst>
      <p:ext uri="{BB962C8B-B14F-4D97-AF65-F5344CB8AC3E}">
        <p14:creationId xmlns:p14="http://schemas.microsoft.com/office/powerpoint/2010/main" val="520737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C761B-3874-4CD1-9392-A03C288C1FA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65E28A-4F7D-415E-860C-9EB9137BCEC3}"/>
              </a:ext>
            </a:extLst>
          </p:cNvPr>
          <p:cNvSpPr>
            <a:spLocks noGrp="1"/>
          </p:cNvSpPr>
          <p:nvPr>
            <p:ph type="dt" sz="half" idx="10"/>
          </p:nvPr>
        </p:nvSpPr>
        <p:spPr/>
        <p:txBody>
          <a:bodyPr/>
          <a:lstStyle/>
          <a:p>
            <a:fld id="{82CC1211-8854-41EE-869F-B61E86856365}" type="datetimeFigureOut">
              <a:rPr lang="zh-CN" altLang="en-US" smtClean="0"/>
              <a:t>2022/3/27</a:t>
            </a:fld>
            <a:endParaRPr lang="zh-CN" altLang="en-US"/>
          </a:p>
        </p:txBody>
      </p:sp>
      <p:sp>
        <p:nvSpPr>
          <p:cNvPr id="4" name="页脚占位符 3">
            <a:extLst>
              <a:ext uri="{FF2B5EF4-FFF2-40B4-BE49-F238E27FC236}">
                <a16:creationId xmlns:a16="http://schemas.microsoft.com/office/drawing/2014/main" id="{6905DBB9-13F1-4537-B91F-58DD015B452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AC30F28-1ED5-4000-B03C-D0145A620264}"/>
              </a:ext>
            </a:extLst>
          </p:cNvPr>
          <p:cNvSpPr>
            <a:spLocks noGrp="1"/>
          </p:cNvSpPr>
          <p:nvPr>
            <p:ph type="sldNum" sz="quarter" idx="12"/>
          </p:nvPr>
        </p:nvSpPr>
        <p:spPr/>
        <p:txBody>
          <a:bodyPr/>
          <a:lstStyle/>
          <a:p>
            <a:fld id="{50590DC7-2B0F-41FD-92AA-E634D841F1F9}" type="slidenum">
              <a:rPr lang="zh-CN" altLang="en-US" smtClean="0"/>
              <a:t>‹#›</a:t>
            </a:fld>
            <a:endParaRPr lang="zh-CN" altLang="en-US"/>
          </a:p>
        </p:txBody>
      </p:sp>
    </p:spTree>
    <p:extLst>
      <p:ext uri="{BB962C8B-B14F-4D97-AF65-F5344CB8AC3E}">
        <p14:creationId xmlns:p14="http://schemas.microsoft.com/office/powerpoint/2010/main" val="385693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4F13A1-7B7F-4C5E-BF75-CDE0EE228315}"/>
              </a:ext>
            </a:extLst>
          </p:cNvPr>
          <p:cNvSpPr>
            <a:spLocks noGrp="1"/>
          </p:cNvSpPr>
          <p:nvPr>
            <p:ph type="dt" sz="half" idx="10"/>
          </p:nvPr>
        </p:nvSpPr>
        <p:spPr/>
        <p:txBody>
          <a:bodyPr/>
          <a:lstStyle/>
          <a:p>
            <a:fld id="{82CC1211-8854-41EE-869F-B61E86856365}" type="datetimeFigureOut">
              <a:rPr lang="zh-CN" altLang="en-US" smtClean="0"/>
              <a:t>2022/3/27</a:t>
            </a:fld>
            <a:endParaRPr lang="zh-CN" altLang="en-US"/>
          </a:p>
        </p:txBody>
      </p:sp>
      <p:sp>
        <p:nvSpPr>
          <p:cNvPr id="3" name="页脚占位符 2">
            <a:extLst>
              <a:ext uri="{FF2B5EF4-FFF2-40B4-BE49-F238E27FC236}">
                <a16:creationId xmlns:a16="http://schemas.microsoft.com/office/drawing/2014/main" id="{166A696A-C228-4894-BC17-22D6EC64379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0DD6410-AA71-4694-B583-6B094FE2A2E4}"/>
              </a:ext>
            </a:extLst>
          </p:cNvPr>
          <p:cNvSpPr>
            <a:spLocks noGrp="1"/>
          </p:cNvSpPr>
          <p:nvPr>
            <p:ph type="sldNum" sz="quarter" idx="12"/>
          </p:nvPr>
        </p:nvSpPr>
        <p:spPr/>
        <p:txBody>
          <a:bodyPr/>
          <a:lstStyle/>
          <a:p>
            <a:fld id="{50590DC7-2B0F-41FD-92AA-E634D841F1F9}" type="slidenum">
              <a:rPr lang="zh-CN" altLang="en-US" smtClean="0"/>
              <a:t>‹#›</a:t>
            </a:fld>
            <a:endParaRPr lang="zh-CN" altLang="en-US"/>
          </a:p>
        </p:txBody>
      </p:sp>
    </p:spTree>
    <p:extLst>
      <p:ext uri="{BB962C8B-B14F-4D97-AF65-F5344CB8AC3E}">
        <p14:creationId xmlns:p14="http://schemas.microsoft.com/office/powerpoint/2010/main" val="566443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B9380-0842-4B36-A4B0-8B80B94E1C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1DA9655-0829-49BF-87CC-5E46A3D8A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E931D7A-5C9D-4F44-B5E6-9D58E5EEDA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925CE4-C0EA-45CD-9636-3D6B2C948596}"/>
              </a:ext>
            </a:extLst>
          </p:cNvPr>
          <p:cNvSpPr>
            <a:spLocks noGrp="1"/>
          </p:cNvSpPr>
          <p:nvPr>
            <p:ph type="dt" sz="half" idx="10"/>
          </p:nvPr>
        </p:nvSpPr>
        <p:spPr/>
        <p:txBody>
          <a:bodyPr/>
          <a:lstStyle/>
          <a:p>
            <a:fld id="{82CC1211-8854-41EE-869F-B61E86856365}" type="datetimeFigureOut">
              <a:rPr lang="zh-CN" altLang="en-US" smtClean="0"/>
              <a:t>2022/3/27</a:t>
            </a:fld>
            <a:endParaRPr lang="zh-CN" altLang="en-US"/>
          </a:p>
        </p:txBody>
      </p:sp>
      <p:sp>
        <p:nvSpPr>
          <p:cNvPr id="6" name="页脚占位符 5">
            <a:extLst>
              <a:ext uri="{FF2B5EF4-FFF2-40B4-BE49-F238E27FC236}">
                <a16:creationId xmlns:a16="http://schemas.microsoft.com/office/drawing/2014/main" id="{259076F3-62E7-4857-9826-0CB03756FD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A93969-DD12-4FFC-9841-59F68F974EE3}"/>
              </a:ext>
            </a:extLst>
          </p:cNvPr>
          <p:cNvSpPr>
            <a:spLocks noGrp="1"/>
          </p:cNvSpPr>
          <p:nvPr>
            <p:ph type="sldNum" sz="quarter" idx="12"/>
          </p:nvPr>
        </p:nvSpPr>
        <p:spPr/>
        <p:txBody>
          <a:bodyPr/>
          <a:lstStyle/>
          <a:p>
            <a:fld id="{50590DC7-2B0F-41FD-92AA-E634D841F1F9}" type="slidenum">
              <a:rPr lang="zh-CN" altLang="en-US" smtClean="0"/>
              <a:t>‹#›</a:t>
            </a:fld>
            <a:endParaRPr lang="zh-CN" altLang="en-US"/>
          </a:p>
        </p:txBody>
      </p:sp>
    </p:spTree>
    <p:extLst>
      <p:ext uri="{BB962C8B-B14F-4D97-AF65-F5344CB8AC3E}">
        <p14:creationId xmlns:p14="http://schemas.microsoft.com/office/powerpoint/2010/main" val="119772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1C063-F248-4492-AB60-B954D5A681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401A212-63A1-4F8D-AAC8-60F291AAA9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DC921DD-0365-4C66-9EA7-84DBF323A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895CB82-9F64-4428-B603-5FCB9B51F576}"/>
              </a:ext>
            </a:extLst>
          </p:cNvPr>
          <p:cNvSpPr>
            <a:spLocks noGrp="1"/>
          </p:cNvSpPr>
          <p:nvPr>
            <p:ph type="dt" sz="half" idx="10"/>
          </p:nvPr>
        </p:nvSpPr>
        <p:spPr/>
        <p:txBody>
          <a:bodyPr/>
          <a:lstStyle/>
          <a:p>
            <a:fld id="{82CC1211-8854-41EE-869F-B61E86856365}" type="datetimeFigureOut">
              <a:rPr lang="zh-CN" altLang="en-US" smtClean="0"/>
              <a:t>2022/3/27</a:t>
            </a:fld>
            <a:endParaRPr lang="zh-CN" altLang="en-US"/>
          </a:p>
        </p:txBody>
      </p:sp>
      <p:sp>
        <p:nvSpPr>
          <p:cNvPr id="6" name="页脚占位符 5">
            <a:extLst>
              <a:ext uri="{FF2B5EF4-FFF2-40B4-BE49-F238E27FC236}">
                <a16:creationId xmlns:a16="http://schemas.microsoft.com/office/drawing/2014/main" id="{01463F82-E577-48BD-82BE-67A081E8FE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A5D35E-4484-41D8-9982-3104002855C1}"/>
              </a:ext>
            </a:extLst>
          </p:cNvPr>
          <p:cNvSpPr>
            <a:spLocks noGrp="1"/>
          </p:cNvSpPr>
          <p:nvPr>
            <p:ph type="sldNum" sz="quarter" idx="12"/>
          </p:nvPr>
        </p:nvSpPr>
        <p:spPr/>
        <p:txBody>
          <a:bodyPr/>
          <a:lstStyle/>
          <a:p>
            <a:fld id="{50590DC7-2B0F-41FD-92AA-E634D841F1F9}" type="slidenum">
              <a:rPr lang="zh-CN" altLang="en-US" smtClean="0"/>
              <a:t>‹#›</a:t>
            </a:fld>
            <a:endParaRPr lang="zh-CN" altLang="en-US"/>
          </a:p>
        </p:txBody>
      </p:sp>
    </p:spTree>
    <p:extLst>
      <p:ext uri="{BB962C8B-B14F-4D97-AF65-F5344CB8AC3E}">
        <p14:creationId xmlns:p14="http://schemas.microsoft.com/office/powerpoint/2010/main" val="91257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3C32306-0F90-4D6D-AF43-56B755E9C1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8ADB8A5-4B74-46E9-A689-5117C91B7E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516942-E48E-44BF-AD98-840697B13C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CC1211-8854-41EE-869F-B61E86856365}" type="datetimeFigureOut">
              <a:rPr lang="zh-CN" altLang="en-US" smtClean="0"/>
              <a:t>2022/3/27</a:t>
            </a:fld>
            <a:endParaRPr lang="zh-CN" altLang="en-US"/>
          </a:p>
        </p:txBody>
      </p:sp>
      <p:sp>
        <p:nvSpPr>
          <p:cNvPr id="5" name="页脚占位符 4">
            <a:extLst>
              <a:ext uri="{FF2B5EF4-FFF2-40B4-BE49-F238E27FC236}">
                <a16:creationId xmlns:a16="http://schemas.microsoft.com/office/drawing/2014/main" id="{6FAF8AFE-9280-437F-8906-B65D5F60EB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0A54FF8-BA56-4F52-A60C-90B8BD2A8E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90DC7-2B0F-41FD-92AA-E634D841F1F9}" type="slidenum">
              <a:rPr lang="zh-CN" altLang="en-US" smtClean="0"/>
              <a:t>‹#›</a:t>
            </a:fld>
            <a:endParaRPr lang="zh-CN" altLang="en-US"/>
          </a:p>
        </p:txBody>
      </p:sp>
    </p:spTree>
    <p:extLst>
      <p:ext uri="{BB962C8B-B14F-4D97-AF65-F5344CB8AC3E}">
        <p14:creationId xmlns:p14="http://schemas.microsoft.com/office/powerpoint/2010/main" val="1389367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FDEAA8-2E30-4A32-8E57-DCB71BF8B885}"/>
              </a:ext>
            </a:extLst>
          </p:cNvPr>
          <p:cNvSpPr>
            <a:spLocks noGrp="1"/>
          </p:cNvSpPr>
          <p:nvPr>
            <p:ph type="ctrTitle"/>
          </p:nvPr>
        </p:nvSpPr>
        <p:spPr>
          <a:xfrm>
            <a:off x="1524000" y="1926077"/>
            <a:ext cx="9144000" cy="773248"/>
          </a:xfrm>
        </p:spPr>
        <p:txBody>
          <a:bodyPr>
            <a:normAutofit/>
          </a:bodyPr>
          <a:lstStyle/>
          <a:p>
            <a:r>
              <a:rPr lang="zh-CN" altLang="zh-CN" sz="3600" b="1" dirty="0">
                <a:solidFill>
                  <a:srgbClr val="000000"/>
                </a:solidFill>
                <a:effectLst/>
                <a:ea typeface="宋体" panose="02010600030101010101" pitchFamily="2" charset="-122"/>
                <a:cs typeface="Times New Roman" panose="02020603050405020304" pitchFamily="18" charset="0"/>
              </a:rPr>
              <a:t>区块链（</a:t>
            </a:r>
            <a:r>
              <a:rPr lang="en-US" altLang="zh-CN" sz="3600" b="1" dirty="0">
                <a:solidFill>
                  <a:srgbClr val="000000"/>
                </a:solidFill>
                <a:effectLst/>
                <a:ea typeface="宋体" panose="02010600030101010101" pitchFamily="2" charset="-122"/>
                <a:cs typeface="Times New Roman" panose="02020603050405020304" pitchFamily="18" charset="0"/>
              </a:rPr>
              <a:t>blockchain</a:t>
            </a:r>
            <a:r>
              <a:rPr lang="zh-CN" altLang="zh-CN" sz="3600" b="1" dirty="0">
                <a:solidFill>
                  <a:srgbClr val="000000"/>
                </a:solidFill>
                <a:effectLst/>
                <a:ea typeface="宋体" panose="02010600030101010101" pitchFamily="2" charset="-122"/>
                <a:cs typeface="Times New Roman" panose="02020603050405020304" pitchFamily="18" charset="0"/>
              </a:rPr>
              <a:t>）基本定义和发展现状</a:t>
            </a:r>
            <a:endParaRPr lang="zh-CN" altLang="en-US" sz="3600" dirty="0"/>
          </a:p>
        </p:txBody>
      </p:sp>
      <p:sp>
        <p:nvSpPr>
          <p:cNvPr id="3" name="副标题 2">
            <a:extLst>
              <a:ext uri="{FF2B5EF4-FFF2-40B4-BE49-F238E27FC236}">
                <a16:creationId xmlns:a16="http://schemas.microsoft.com/office/drawing/2014/main" id="{204974BD-7E03-4A87-93CB-442C04259A2B}"/>
              </a:ext>
            </a:extLst>
          </p:cNvPr>
          <p:cNvSpPr>
            <a:spLocks noGrp="1"/>
          </p:cNvSpPr>
          <p:nvPr>
            <p:ph type="subTitle" idx="1"/>
          </p:nvPr>
        </p:nvSpPr>
        <p:spPr>
          <a:xfrm>
            <a:off x="5505855" y="4158676"/>
            <a:ext cx="1180289" cy="418729"/>
          </a:xfrm>
        </p:spPr>
        <p:txBody>
          <a:bodyPr>
            <a:normAutofit lnSpcReduction="10000"/>
          </a:bodyPr>
          <a:lstStyle/>
          <a:p>
            <a:r>
              <a:rPr lang="zh-CN" altLang="en-US" dirty="0"/>
              <a:t>石子跃</a:t>
            </a:r>
          </a:p>
        </p:txBody>
      </p:sp>
      <p:pic>
        <p:nvPicPr>
          <p:cNvPr id="5" name="图片 4">
            <a:extLst>
              <a:ext uri="{FF2B5EF4-FFF2-40B4-BE49-F238E27FC236}">
                <a16:creationId xmlns:a16="http://schemas.microsoft.com/office/drawing/2014/main" id="{775450A9-A400-4921-93E0-E6DE7E8250BB}"/>
              </a:ext>
            </a:extLst>
          </p:cNvPr>
          <p:cNvPicPr>
            <a:picLocks noChangeAspect="1"/>
          </p:cNvPicPr>
          <p:nvPr/>
        </p:nvPicPr>
        <p:blipFill>
          <a:blip r:embed="rId2"/>
          <a:stretch>
            <a:fillRect/>
          </a:stretch>
        </p:blipFill>
        <p:spPr>
          <a:xfrm>
            <a:off x="0" y="-3132"/>
            <a:ext cx="2542252" cy="926672"/>
          </a:xfrm>
          <a:prstGeom prst="rect">
            <a:avLst/>
          </a:prstGeom>
        </p:spPr>
      </p:pic>
    </p:spTree>
    <p:extLst>
      <p:ext uri="{BB962C8B-B14F-4D97-AF65-F5344CB8AC3E}">
        <p14:creationId xmlns:p14="http://schemas.microsoft.com/office/powerpoint/2010/main" val="3809670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0CEC06-DE5B-4BD6-B5E2-55DF2F7D8BA3}"/>
              </a:ext>
            </a:extLst>
          </p:cNvPr>
          <p:cNvSpPr>
            <a:spLocks noGrp="1"/>
          </p:cNvSpPr>
          <p:nvPr>
            <p:ph type="title"/>
          </p:nvPr>
        </p:nvSpPr>
        <p:spPr>
          <a:xfrm>
            <a:off x="838200" y="365125"/>
            <a:ext cx="2482516" cy="1325563"/>
          </a:xfrm>
        </p:spPr>
        <p:txBody>
          <a:bodyPr/>
          <a:lstStyle/>
          <a:p>
            <a:r>
              <a:rPr lang="zh-CN" altLang="en-US" dirty="0"/>
              <a:t>基本定义</a:t>
            </a:r>
          </a:p>
        </p:txBody>
      </p:sp>
      <p:pic>
        <p:nvPicPr>
          <p:cNvPr id="5" name="内容占位符 4">
            <a:extLst>
              <a:ext uri="{FF2B5EF4-FFF2-40B4-BE49-F238E27FC236}">
                <a16:creationId xmlns:a16="http://schemas.microsoft.com/office/drawing/2014/main" id="{894B2527-AC1A-41C6-B2CC-F6968D44A9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5803" y="1027906"/>
            <a:ext cx="8016119" cy="4843072"/>
          </a:xfrm>
        </p:spPr>
      </p:pic>
      <p:sp>
        <p:nvSpPr>
          <p:cNvPr id="6" name="文本框 5">
            <a:extLst>
              <a:ext uri="{FF2B5EF4-FFF2-40B4-BE49-F238E27FC236}">
                <a16:creationId xmlns:a16="http://schemas.microsoft.com/office/drawing/2014/main" id="{56F9D0E1-99D0-482E-862F-0EA94465BBFE}"/>
              </a:ext>
            </a:extLst>
          </p:cNvPr>
          <p:cNvSpPr txBox="1"/>
          <p:nvPr/>
        </p:nvSpPr>
        <p:spPr>
          <a:xfrm>
            <a:off x="450937" y="1900660"/>
            <a:ext cx="3544866" cy="3970318"/>
          </a:xfrm>
          <a:prstGeom prst="rect">
            <a:avLst/>
          </a:prstGeom>
          <a:noFill/>
        </p:spPr>
        <p:txBody>
          <a:bodyPr wrap="square" rtlCol="0">
            <a:spAutoFit/>
          </a:bodyPr>
          <a:lstStyle/>
          <a:p>
            <a:pPr indent="266700" algn="just"/>
            <a:r>
              <a:rPr lang="zh-CN" altLang="zh-CN" sz="1800" kern="100" dirty="0">
                <a:effectLst/>
                <a:latin typeface="Times New Roman" panose="02020603050405020304" pitchFamily="18" charset="0"/>
                <a:ea typeface="宋体" panose="02010600030101010101" pitchFamily="2" charset="-122"/>
              </a:rPr>
              <a:t>狭义来讲</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区块链是一种按照时间顺序将数据区块以顺序相连的方式组合成的一种链式数据结构</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并以密码学方式保证的不可篡改和不可伪造的分布式账本。</a:t>
            </a:r>
            <a:endParaRPr lang="en-US"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00" dirty="0">
                <a:effectLst/>
                <a:latin typeface="Times New Roman" panose="02020603050405020304" pitchFamily="18" charset="0"/>
                <a:ea typeface="宋体" panose="02010600030101010101" pitchFamily="2" charset="-122"/>
              </a:rPr>
              <a:t>广义来讲，区块链技术是利用块链式数据结构来验证与存储数据、利用分布式节点共识算法来生成和更新数据、利用密码学的方式保证数据传输和访问的安全、利用由自动化脚本代码组成的智能合约来编程和操作数据的一种全新的分布式基础架构与计算范式。</a:t>
            </a:r>
          </a:p>
        </p:txBody>
      </p:sp>
    </p:spTree>
    <p:extLst>
      <p:ext uri="{BB962C8B-B14F-4D97-AF65-F5344CB8AC3E}">
        <p14:creationId xmlns:p14="http://schemas.microsoft.com/office/powerpoint/2010/main" val="86573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B9676-E229-464D-97DE-A5D9A64FC5C8}"/>
              </a:ext>
            </a:extLst>
          </p:cNvPr>
          <p:cNvSpPr>
            <a:spLocks noGrp="1"/>
          </p:cNvSpPr>
          <p:nvPr>
            <p:ph type="title"/>
          </p:nvPr>
        </p:nvSpPr>
        <p:spPr/>
        <p:txBody>
          <a:bodyPr/>
          <a:lstStyle/>
          <a:p>
            <a:r>
              <a:rPr lang="zh-CN" altLang="en-US" b="1" i="0" dirty="0">
                <a:solidFill>
                  <a:srgbClr val="4D4D4D"/>
                </a:solidFill>
                <a:effectLst/>
                <a:latin typeface="-apple-system"/>
              </a:rPr>
              <a:t>区块链</a:t>
            </a:r>
            <a:r>
              <a:rPr lang="en-US" altLang="zh-CN" b="1" i="0" dirty="0">
                <a:solidFill>
                  <a:srgbClr val="4D4D4D"/>
                </a:solidFill>
                <a:effectLst/>
                <a:latin typeface="-apple-system"/>
              </a:rPr>
              <a:t>=</a:t>
            </a:r>
            <a:r>
              <a:rPr lang="zh-CN" altLang="en-US" b="1" i="0" dirty="0">
                <a:solidFill>
                  <a:srgbClr val="4D4D4D"/>
                </a:solidFill>
                <a:effectLst/>
                <a:latin typeface="-apple-system"/>
              </a:rPr>
              <a:t>比特币？</a:t>
            </a:r>
            <a:endParaRPr lang="zh-CN" altLang="en-US" dirty="0"/>
          </a:p>
        </p:txBody>
      </p:sp>
      <p:sp>
        <p:nvSpPr>
          <p:cNvPr id="3" name="内容占位符 2">
            <a:extLst>
              <a:ext uri="{FF2B5EF4-FFF2-40B4-BE49-F238E27FC236}">
                <a16:creationId xmlns:a16="http://schemas.microsoft.com/office/drawing/2014/main" id="{39858A67-2F64-45E3-8775-208E847C4B7E}"/>
              </a:ext>
            </a:extLst>
          </p:cNvPr>
          <p:cNvSpPr>
            <a:spLocks noGrp="1"/>
          </p:cNvSpPr>
          <p:nvPr>
            <p:ph idx="1"/>
          </p:nvPr>
        </p:nvSpPr>
        <p:spPr>
          <a:xfrm>
            <a:off x="838200" y="2944727"/>
            <a:ext cx="10515600" cy="3083259"/>
          </a:xfrm>
        </p:spPr>
        <p:txBody>
          <a:bodyPr/>
          <a:lstStyle/>
          <a:p>
            <a:pPr marL="0" indent="0">
              <a:buNone/>
            </a:pPr>
            <a:r>
              <a:rPr lang="en-US" altLang="zh-CN" b="0" i="0" dirty="0">
                <a:solidFill>
                  <a:srgbClr val="4D4D4D"/>
                </a:solidFill>
                <a:effectLst/>
                <a:latin typeface="宋体" panose="02010600030101010101" pitchFamily="2" charset="-122"/>
                <a:ea typeface="宋体" panose="02010600030101010101" pitchFamily="2" charset="-122"/>
              </a:rPr>
              <a:t>	</a:t>
            </a:r>
            <a:r>
              <a:rPr lang="zh-CN" altLang="en-US" b="0" i="0" dirty="0">
                <a:solidFill>
                  <a:srgbClr val="4D4D4D"/>
                </a:solidFill>
                <a:effectLst/>
                <a:latin typeface="宋体" panose="02010600030101010101" pitchFamily="2" charset="-122"/>
                <a:ea typeface="宋体" panose="02010600030101010101" pitchFamily="2" charset="-122"/>
              </a:rPr>
              <a:t>很多人第一次听说区块链都是因为比特币的暴涨，这也使我们对区块链可能存在认识误区。</a:t>
            </a:r>
            <a:endParaRPr lang="en-US" altLang="zh-CN" b="0" i="0" dirty="0">
              <a:solidFill>
                <a:srgbClr val="4D4D4D"/>
              </a:solidFill>
              <a:effectLst/>
              <a:latin typeface="宋体" panose="02010600030101010101" pitchFamily="2" charset="-122"/>
              <a:ea typeface="宋体" panose="02010600030101010101" pitchFamily="2" charset="-122"/>
            </a:endParaRPr>
          </a:p>
          <a:p>
            <a:pPr marL="0" indent="0">
              <a:buNone/>
            </a:pPr>
            <a:r>
              <a:rPr lang="en-US" altLang="zh-CN" b="0" i="0" dirty="0">
                <a:solidFill>
                  <a:srgbClr val="4D4D4D"/>
                </a:solidFill>
                <a:effectLst/>
                <a:latin typeface="宋体" panose="02010600030101010101" pitchFamily="2" charset="-122"/>
                <a:ea typeface="宋体" panose="02010600030101010101" pitchFamily="2" charset="-122"/>
              </a:rPr>
              <a:t>	</a:t>
            </a:r>
            <a:r>
              <a:rPr lang="zh-CN" altLang="en-US" b="0" i="0" dirty="0">
                <a:solidFill>
                  <a:srgbClr val="4D4D4D"/>
                </a:solidFill>
                <a:effectLst/>
                <a:latin typeface="宋体" panose="02010600030101010101" pitchFamily="2" charset="-122"/>
                <a:ea typeface="宋体" panose="02010600030101010101" pitchFamily="2" charset="-122"/>
              </a:rPr>
              <a:t>虚拟货币（如比特币）更多的侧重将加密货币作为投资的一种手段，而对于企业或政府更多关注的区块链则从技术层面探讨如何借助区块链可靠性机制，解决多企业交易安全性问题从而带来商业价值，并试图在更多的场景下释放智能合约和分布式账本带来的科技潜力。</a:t>
            </a:r>
            <a:endParaRPr lang="zh-CN" altLang="en-US"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129700FB-51B7-445C-9FF4-E388295779E0}"/>
              </a:ext>
            </a:extLst>
          </p:cNvPr>
          <p:cNvPicPr>
            <a:picLocks noChangeAspect="1"/>
          </p:cNvPicPr>
          <p:nvPr/>
        </p:nvPicPr>
        <p:blipFill rotWithShape="1">
          <a:blip r:embed="rId2">
            <a:extLst>
              <a:ext uri="{28A0092B-C50C-407E-A947-70E740481C1C}">
                <a14:useLocalDpi xmlns:a14="http://schemas.microsoft.com/office/drawing/2010/main" val="0"/>
              </a:ext>
            </a:extLst>
          </a:blip>
          <a:srcRect t="6437" b="15894"/>
          <a:stretch/>
        </p:blipFill>
        <p:spPr>
          <a:xfrm>
            <a:off x="5645846" y="557082"/>
            <a:ext cx="5820688" cy="2267212"/>
          </a:xfrm>
          <a:prstGeom prst="rect">
            <a:avLst/>
          </a:prstGeom>
        </p:spPr>
      </p:pic>
    </p:spTree>
    <p:extLst>
      <p:ext uri="{BB962C8B-B14F-4D97-AF65-F5344CB8AC3E}">
        <p14:creationId xmlns:p14="http://schemas.microsoft.com/office/powerpoint/2010/main" val="384551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30814-F9F7-444E-93C2-AC774BA174DD}"/>
              </a:ext>
            </a:extLst>
          </p:cNvPr>
          <p:cNvSpPr>
            <a:spLocks noGrp="1"/>
          </p:cNvSpPr>
          <p:nvPr>
            <p:ph type="title"/>
          </p:nvPr>
        </p:nvSpPr>
        <p:spPr>
          <a:xfrm>
            <a:off x="838200" y="365125"/>
            <a:ext cx="2468671" cy="1325563"/>
          </a:xfrm>
        </p:spPr>
        <p:txBody>
          <a:bodyPr/>
          <a:lstStyle/>
          <a:p>
            <a:r>
              <a:rPr lang="zh-CN" altLang="en-US" dirty="0"/>
              <a:t>发展脉络</a:t>
            </a:r>
          </a:p>
        </p:txBody>
      </p:sp>
      <p:pic>
        <p:nvPicPr>
          <p:cNvPr id="5" name="图片 4">
            <a:extLst>
              <a:ext uri="{FF2B5EF4-FFF2-40B4-BE49-F238E27FC236}">
                <a16:creationId xmlns:a16="http://schemas.microsoft.com/office/drawing/2014/main" id="{A5A7B268-C12E-4380-BC24-A491CE89D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563" y="2417169"/>
            <a:ext cx="11132218" cy="4440831"/>
          </a:xfrm>
          <a:prstGeom prst="rect">
            <a:avLst/>
          </a:prstGeom>
        </p:spPr>
      </p:pic>
      <p:sp>
        <p:nvSpPr>
          <p:cNvPr id="6" name="文本框 5">
            <a:extLst>
              <a:ext uri="{FF2B5EF4-FFF2-40B4-BE49-F238E27FC236}">
                <a16:creationId xmlns:a16="http://schemas.microsoft.com/office/drawing/2014/main" id="{6BCD5E0D-17DB-4458-833C-E4B0803C590E}"/>
              </a:ext>
            </a:extLst>
          </p:cNvPr>
          <p:cNvSpPr txBox="1"/>
          <p:nvPr/>
        </p:nvSpPr>
        <p:spPr>
          <a:xfrm>
            <a:off x="1052187" y="1506022"/>
            <a:ext cx="8229600" cy="369332"/>
          </a:xfrm>
          <a:prstGeom prst="rect">
            <a:avLst/>
          </a:prstGeom>
          <a:noFill/>
        </p:spPr>
        <p:txBody>
          <a:bodyPr wrap="square" rtlCol="0">
            <a:spAutoFit/>
          </a:bodyPr>
          <a:lstStyle/>
          <a:p>
            <a:r>
              <a:rPr lang="zh-CN" altLang="zh-CN" sz="1800">
                <a:effectLst/>
                <a:ea typeface="宋体" panose="02010600030101010101" pitchFamily="2" charset="-122"/>
                <a:cs typeface="Times New Roman" panose="02020603050405020304" pitchFamily="18" charset="0"/>
              </a:rPr>
              <a:t>从区块链</a:t>
            </a:r>
            <a:r>
              <a:rPr lang="en-US" altLang="zh-CN" sz="1800">
                <a:effectLst/>
                <a:ea typeface="宋体" panose="02010600030101010101" pitchFamily="2" charset="-122"/>
                <a:cs typeface="Times New Roman" panose="02020603050405020304" pitchFamily="18" charset="0"/>
              </a:rPr>
              <a:t>1.0</a:t>
            </a:r>
            <a:r>
              <a:rPr lang="zh-CN" altLang="zh-CN" sz="1800">
                <a:effectLst/>
                <a:ea typeface="宋体" panose="02010600030101010101" pitchFamily="2" charset="-122"/>
                <a:cs typeface="Times New Roman" panose="02020603050405020304" pitchFamily="18" charset="0"/>
              </a:rPr>
              <a:t>到区块链</a:t>
            </a:r>
            <a:r>
              <a:rPr lang="en-US" altLang="zh-CN" sz="1800">
                <a:effectLst/>
                <a:ea typeface="宋体" panose="02010600030101010101" pitchFamily="2" charset="-122"/>
                <a:cs typeface="Times New Roman" panose="02020603050405020304" pitchFamily="18" charset="0"/>
              </a:rPr>
              <a:t>3.0</a:t>
            </a:r>
            <a:r>
              <a:rPr lang="zh-CN" altLang="zh-CN" sz="1800">
                <a:effectLst/>
                <a:ea typeface="宋体" panose="02010600030101010101" pitchFamily="2" charset="-122"/>
                <a:cs typeface="Times New Roman" panose="02020603050405020304" pitchFamily="18" charset="0"/>
              </a:rPr>
              <a:t>都是平行的发展阶段，在各自的领域内发挥应有的作用。</a:t>
            </a:r>
            <a:endParaRPr lang="zh-CN" altLang="en-US" dirty="0"/>
          </a:p>
        </p:txBody>
      </p:sp>
      <p:sp>
        <p:nvSpPr>
          <p:cNvPr id="7" name="文本框 6">
            <a:extLst>
              <a:ext uri="{FF2B5EF4-FFF2-40B4-BE49-F238E27FC236}">
                <a16:creationId xmlns:a16="http://schemas.microsoft.com/office/drawing/2014/main" id="{27D9B302-6D86-4C59-9B14-920101E11E96}"/>
              </a:ext>
            </a:extLst>
          </p:cNvPr>
          <p:cNvSpPr txBox="1"/>
          <p:nvPr/>
        </p:nvSpPr>
        <p:spPr>
          <a:xfrm>
            <a:off x="1052187" y="2047836"/>
            <a:ext cx="3898232" cy="369333"/>
          </a:xfrm>
          <a:prstGeom prst="rect">
            <a:avLst/>
          </a:prstGeom>
          <a:noFill/>
        </p:spPr>
        <p:txBody>
          <a:bodyPr wrap="square" rtlCol="0">
            <a:spAutoFit/>
          </a:bodyPr>
          <a:lstStyle/>
          <a:p>
            <a:r>
              <a:rPr lang="zh-CN" altLang="en-US" dirty="0"/>
              <a:t>其中区块链的核心技术是最为关键的</a:t>
            </a:r>
          </a:p>
        </p:txBody>
      </p:sp>
    </p:spTree>
    <p:extLst>
      <p:ext uri="{BB962C8B-B14F-4D97-AF65-F5344CB8AC3E}">
        <p14:creationId xmlns:p14="http://schemas.microsoft.com/office/powerpoint/2010/main" val="251613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E938F-B6E9-4A6A-8747-9499F266A972}"/>
              </a:ext>
            </a:extLst>
          </p:cNvPr>
          <p:cNvSpPr>
            <a:spLocks noGrp="1"/>
          </p:cNvSpPr>
          <p:nvPr>
            <p:ph type="title"/>
          </p:nvPr>
        </p:nvSpPr>
        <p:spPr>
          <a:xfrm>
            <a:off x="838200" y="365125"/>
            <a:ext cx="4275221" cy="1325563"/>
          </a:xfrm>
        </p:spPr>
        <p:txBody>
          <a:bodyPr/>
          <a:lstStyle/>
          <a:p>
            <a:r>
              <a:rPr lang="zh-CN" altLang="en-US" dirty="0"/>
              <a:t>区块链核心技术</a:t>
            </a:r>
          </a:p>
        </p:txBody>
      </p:sp>
      <p:sp>
        <p:nvSpPr>
          <p:cNvPr id="3" name="内容占位符 2">
            <a:extLst>
              <a:ext uri="{FF2B5EF4-FFF2-40B4-BE49-F238E27FC236}">
                <a16:creationId xmlns:a16="http://schemas.microsoft.com/office/drawing/2014/main" id="{C49062EA-F293-401E-A45D-CACECB0F7684}"/>
              </a:ext>
            </a:extLst>
          </p:cNvPr>
          <p:cNvSpPr>
            <a:spLocks noGrp="1"/>
          </p:cNvSpPr>
          <p:nvPr>
            <p:ph idx="1"/>
          </p:nvPr>
        </p:nvSpPr>
        <p:spPr>
          <a:xfrm>
            <a:off x="2482516" y="2404728"/>
            <a:ext cx="9152021" cy="2048544"/>
          </a:xfrm>
        </p:spPr>
        <p:txBody>
          <a:bodyPr/>
          <a:lstStyle/>
          <a:p>
            <a:r>
              <a:rPr lang="zh-CN" altLang="en-US" dirty="0"/>
              <a:t>分布式账本技术 </a:t>
            </a:r>
            <a:r>
              <a:rPr lang="en-US" altLang="zh-CN" dirty="0"/>
              <a:t>DLT (Distributed Ledger Technology)</a:t>
            </a:r>
          </a:p>
          <a:p>
            <a:r>
              <a:rPr lang="zh-CN" altLang="en-US" dirty="0"/>
              <a:t>共识机制（</a:t>
            </a:r>
            <a:r>
              <a:rPr lang="en-US" altLang="zh-CN" dirty="0" err="1"/>
              <a:t>Paxos</a:t>
            </a:r>
            <a:r>
              <a:rPr lang="zh-CN" altLang="en-US" dirty="0"/>
              <a:t>，</a:t>
            </a:r>
            <a:r>
              <a:rPr lang="en-US" altLang="zh-CN" dirty="0"/>
              <a:t>Raft</a:t>
            </a:r>
            <a:r>
              <a:rPr lang="zh-CN" altLang="en-US" dirty="0"/>
              <a:t>，</a:t>
            </a:r>
            <a:r>
              <a:rPr lang="en-US" altLang="zh-CN" dirty="0" err="1"/>
              <a:t>PoW</a:t>
            </a:r>
            <a:r>
              <a:rPr lang="zh-CN" altLang="en-US" dirty="0"/>
              <a:t>，</a:t>
            </a:r>
            <a:r>
              <a:rPr lang="en-US" altLang="zh-CN" dirty="0"/>
              <a:t>Pose</a:t>
            </a:r>
            <a:r>
              <a:rPr lang="zh-CN" altLang="en-US" dirty="0"/>
              <a:t>，</a:t>
            </a:r>
            <a:r>
              <a:rPr lang="en-US" altLang="zh-CN" dirty="0"/>
              <a:t>PBFT</a:t>
            </a:r>
            <a:r>
              <a:rPr lang="zh-CN" altLang="en-US" dirty="0"/>
              <a:t>）</a:t>
            </a:r>
            <a:endParaRPr lang="en-US" altLang="zh-CN" dirty="0"/>
          </a:p>
          <a:p>
            <a:r>
              <a:rPr lang="zh-CN" altLang="en-US" dirty="0"/>
              <a:t>智能合约 （以太坊、</a:t>
            </a:r>
            <a:r>
              <a:rPr lang="en-US" altLang="zh-CN" dirty="0"/>
              <a:t>Hyperledger Fabric</a:t>
            </a:r>
            <a:r>
              <a:rPr lang="zh-CN" altLang="en-US" dirty="0"/>
              <a:t>中广泛引用）</a:t>
            </a:r>
            <a:endParaRPr lang="en-US" altLang="zh-CN" dirty="0"/>
          </a:p>
          <a:p>
            <a:r>
              <a:rPr lang="zh-CN" altLang="en-US" dirty="0"/>
              <a:t>密码学（哈希算法技术）</a:t>
            </a:r>
          </a:p>
        </p:txBody>
      </p:sp>
    </p:spTree>
    <p:extLst>
      <p:ext uri="{BB962C8B-B14F-4D97-AF65-F5344CB8AC3E}">
        <p14:creationId xmlns:p14="http://schemas.microsoft.com/office/powerpoint/2010/main" val="2223217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D11774-99E4-402E-9720-741AE087C2F7}"/>
              </a:ext>
            </a:extLst>
          </p:cNvPr>
          <p:cNvSpPr>
            <a:spLocks noGrp="1"/>
          </p:cNvSpPr>
          <p:nvPr>
            <p:ph type="title"/>
          </p:nvPr>
        </p:nvSpPr>
        <p:spPr/>
        <p:txBody>
          <a:bodyPr/>
          <a:lstStyle/>
          <a:p>
            <a:r>
              <a:rPr lang="zh-CN" altLang="en-US" dirty="0"/>
              <a:t>国内外区块链的平台</a:t>
            </a:r>
          </a:p>
        </p:txBody>
      </p:sp>
      <p:pic>
        <p:nvPicPr>
          <p:cNvPr id="1031" name="图片 6">
            <a:extLst>
              <a:ext uri="{FF2B5EF4-FFF2-40B4-BE49-F238E27FC236}">
                <a16:creationId xmlns:a16="http://schemas.microsoft.com/office/drawing/2014/main" id="{D731DB16-7368-45E2-A545-BB50ADE4DD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139" y="2140694"/>
            <a:ext cx="9259721" cy="16575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图片 7">
            <a:extLst>
              <a:ext uri="{FF2B5EF4-FFF2-40B4-BE49-F238E27FC236}">
                <a16:creationId xmlns:a16="http://schemas.microsoft.com/office/drawing/2014/main" id="{D37E301E-BF63-4210-88AF-28BE3EEC4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064" y="4566965"/>
            <a:ext cx="9285796" cy="207599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a:extLst>
              <a:ext uri="{FF2B5EF4-FFF2-40B4-BE49-F238E27FC236}">
                <a16:creationId xmlns:a16="http://schemas.microsoft.com/office/drawing/2014/main" id="{E1D867B9-A69F-41EE-B81C-995036010613}"/>
              </a:ext>
            </a:extLst>
          </p:cNvPr>
          <p:cNvSpPr>
            <a:spLocks noChangeArrowheads="1"/>
          </p:cNvSpPr>
          <p:nvPr/>
        </p:nvSpPr>
        <p:spPr bwMode="auto">
          <a:xfrm>
            <a:off x="726077" y="1590053"/>
            <a:ext cx="10036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国外：</a:t>
            </a:r>
            <a:endParaRPr kumimoji="0" lang="zh-CN" altLang="zh-CN" sz="2000" b="0" i="0" u="none" strike="noStrike" cap="none" normalizeH="0" baseline="0" dirty="0">
              <a:ln>
                <a:noFill/>
              </a:ln>
              <a:solidFill>
                <a:schemeClr val="tx1"/>
              </a:solidFill>
              <a:effectLst/>
            </a:endParaRPr>
          </a:p>
        </p:txBody>
      </p:sp>
      <p:sp>
        <p:nvSpPr>
          <p:cNvPr id="8" name="Rectangle 9">
            <a:extLst>
              <a:ext uri="{FF2B5EF4-FFF2-40B4-BE49-F238E27FC236}">
                <a16:creationId xmlns:a16="http://schemas.microsoft.com/office/drawing/2014/main" id="{257C2DCD-1B5E-4855-9575-2D7CD2BB6540}"/>
              </a:ext>
            </a:extLst>
          </p:cNvPr>
          <p:cNvSpPr>
            <a:spLocks noChangeArrowheads="1"/>
          </p:cNvSpPr>
          <p:nvPr/>
        </p:nvSpPr>
        <p:spPr bwMode="auto">
          <a:xfrm rot="10800000" flipV="1">
            <a:off x="726077" y="4166854"/>
            <a:ext cx="10036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国内：</a:t>
            </a:r>
            <a:endParaRPr kumimoji="0" lang="zh-CN" altLang="zh-CN" sz="2000" b="0" i="0" u="none" strike="noStrike" cap="none" normalizeH="0" baseline="0" dirty="0">
              <a:ln>
                <a:noFill/>
              </a:ln>
              <a:solidFill>
                <a:schemeClr val="tx1"/>
              </a:solidFill>
              <a:effectLst/>
            </a:endParaRPr>
          </a:p>
        </p:txBody>
      </p:sp>
      <p:sp>
        <p:nvSpPr>
          <p:cNvPr id="9" name="Rectangle 10">
            <a:extLst>
              <a:ext uri="{FF2B5EF4-FFF2-40B4-BE49-F238E27FC236}">
                <a16:creationId xmlns:a16="http://schemas.microsoft.com/office/drawing/2014/main" id="{B67D9EA0-FA1A-4F9E-9FF2-D0EE2AB09C6D}"/>
              </a:ext>
            </a:extLst>
          </p:cNvPr>
          <p:cNvSpPr>
            <a:spLocks noChangeArrowheads="1"/>
          </p:cNvSpPr>
          <p:nvPr/>
        </p:nvSpPr>
        <p:spPr bwMode="auto">
          <a:xfrm flipV="1">
            <a:off x="1227909" y="4935580"/>
            <a:ext cx="119471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9026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CBA75B-1299-4554-AC96-D113B5BAE535}"/>
              </a:ext>
            </a:extLst>
          </p:cNvPr>
          <p:cNvSpPr>
            <a:spLocks noGrp="1"/>
          </p:cNvSpPr>
          <p:nvPr>
            <p:ph type="title"/>
          </p:nvPr>
        </p:nvSpPr>
        <p:spPr>
          <a:xfrm>
            <a:off x="1" y="0"/>
            <a:ext cx="12070080" cy="1410789"/>
          </a:xfrm>
        </p:spPr>
        <p:txBody>
          <a:bodyPr>
            <a:normAutofit/>
          </a:bodyPr>
          <a:lstStyle/>
          <a:p>
            <a:r>
              <a:rPr lang="en-US" altLang="zh-CN" sz="4000" dirty="0"/>
              <a:t>Hyperledger Fabric</a:t>
            </a:r>
            <a:r>
              <a:rPr lang="zh-CN" altLang="en-US" sz="4000" dirty="0"/>
              <a:t>（超级账本）和</a:t>
            </a:r>
            <a:r>
              <a:rPr lang="en-US" altLang="zh-CN" sz="4000" dirty="0"/>
              <a:t>Ethereum</a:t>
            </a:r>
            <a:r>
              <a:rPr lang="zh-CN" altLang="en-US" sz="4000" dirty="0"/>
              <a:t>（以太坊）</a:t>
            </a:r>
          </a:p>
        </p:txBody>
      </p:sp>
      <p:pic>
        <p:nvPicPr>
          <p:cNvPr id="5" name="图片 4">
            <a:extLst>
              <a:ext uri="{FF2B5EF4-FFF2-40B4-BE49-F238E27FC236}">
                <a16:creationId xmlns:a16="http://schemas.microsoft.com/office/drawing/2014/main" id="{2F2AD484-C971-472C-BF9B-0DB6C48DE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462" y="1136469"/>
            <a:ext cx="10129076" cy="5721531"/>
          </a:xfrm>
          <a:prstGeom prst="rect">
            <a:avLst/>
          </a:prstGeom>
        </p:spPr>
      </p:pic>
    </p:spTree>
    <p:extLst>
      <p:ext uri="{BB962C8B-B14F-4D97-AF65-F5344CB8AC3E}">
        <p14:creationId xmlns:p14="http://schemas.microsoft.com/office/powerpoint/2010/main" val="10761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EB30F-3B27-4014-A2D9-66D234075094}"/>
              </a:ext>
            </a:extLst>
          </p:cNvPr>
          <p:cNvSpPr>
            <a:spLocks noGrp="1"/>
          </p:cNvSpPr>
          <p:nvPr>
            <p:ph type="title"/>
          </p:nvPr>
        </p:nvSpPr>
        <p:spPr>
          <a:xfrm>
            <a:off x="838200" y="199720"/>
            <a:ext cx="4911247" cy="962634"/>
          </a:xfrm>
        </p:spPr>
        <p:txBody>
          <a:bodyPr/>
          <a:lstStyle/>
          <a:p>
            <a:r>
              <a:rPr lang="zh-CN" altLang="en-US" dirty="0"/>
              <a:t>常见的区块链应用</a:t>
            </a:r>
          </a:p>
        </p:txBody>
      </p:sp>
      <p:pic>
        <p:nvPicPr>
          <p:cNvPr id="4" name="图片 3">
            <a:extLst>
              <a:ext uri="{FF2B5EF4-FFF2-40B4-BE49-F238E27FC236}">
                <a16:creationId xmlns:a16="http://schemas.microsoft.com/office/drawing/2014/main" id="{92608184-3596-40D7-935D-C29F6C3C7A2B}"/>
              </a:ext>
            </a:extLst>
          </p:cNvPr>
          <p:cNvPicPr>
            <a:picLocks noChangeAspect="1"/>
          </p:cNvPicPr>
          <p:nvPr/>
        </p:nvPicPr>
        <p:blipFill>
          <a:blip r:embed="rId2"/>
          <a:stretch>
            <a:fillRect/>
          </a:stretch>
        </p:blipFill>
        <p:spPr>
          <a:xfrm>
            <a:off x="313150" y="2210162"/>
            <a:ext cx="7485295" cy="3464809"/>
          </a:xfrm>
          <a:prstGeom prst="rect">
            <a:avLst/>
          </a:prstGeom>
        </p:spPr>
      </p:pic>
      <p:sp>
        <p:nvSpPr>
          <p:cNvPr id="5" name="文本框 4">
            <a:extLst>
              <a:ext uri="{FF2B5EF4-FFF2-40B4-BE49-F238E27FC236}">
                <a16:creationId xmlns:a16="http://schemas.microsoft.com/office/drawing/2014/main" id="{27F8A112-0844-465E-83C6-1BEC497A4B92}"/>
              </a:ext>
            </a:extLst>
          </p:cNvPr>
          <p:cNvSpPr txBox="1"/>
          <p:nvPr/>
        </p:nvSpPr>
        <p:spPr>
          <a:xfrm>
            <a:off x="8217074" y="989556"/>
            <a:ext cx="3757808" cy="4524315"/>
          </a:xfrm>
          <a:prstGeom prst="rect">
            <a:avLst/>
          </a:prstGeom>
          <a:noFill/>
        </p:spPr>
        <p:txBody>
          <a:bodyPr wrap="square" rtlCol="0">
            <a:spAutoFit/>
          </a:bodyPr>
          <a:lstStyle/>
          <a:p>
            <a:r>
              <a:rPr lang="en-US" altLang="zh-CN" dirty="0"/>
              <a:t>       </a:t>
            </a:r>
            <a:r>
              <a:rPr lang="zh-CN" altLang="en-US" dirty="0"/>
              <a:t>商业应用：各大联盟链均已在多领域落地应用，应用效果凸显</a:t>
            </a:r>
          </a:p>
          <a:p>
            <a:r>
              <a:rPr lang="en-US" altLang="zh-CN" dirty="0"/>
              <a:t>       </a:t>
            </a:r>
            <a:r>
              <a:rPr lang="zh-CN" altLang="en-US" dirty="0"/>
              <a:t>在商业应用上，绝大多数的联盟链与云服务的绑定关系较明确，一般而言，联盟链仅能支持自身体系的云服务，从另一角度而言，联盟链服务对于科技巨头的流量导流性较为明显，从长远而言，各自联盟链的生态构建将对现下激烈的竞争格局产生重要影响。</a:t>
            </a:r>
          </a:p>
          <a:p>
            <a:r>
              <a:rPr lang="en-US" altLang="zh-CN" dirty="0"/>
              <a:t>       </a:t>
            </a:r>
            <a:r>
              <a:rPr lang="zh-CN" altLang="en-US" dirty="0"/>
              <a:t>而在实际的案例中，目前各大联盟链均已在贸易物流、文娱、社会公共服务、金融、政务、知识产权、社交、日常消费、工业、农业、能源等多个垂直行业开始应用推广，并已拥有多个典型应用落地案例。</a:t>
            </a:r>
          </a:p>
        </p:txBody>
      </p:sp>
    </p:spTree>
    <p:extLst>
      <p:ext uri="{BB962C8B-B14F-4D97-AF65-F5344CB8AC3E}">
        <p14:creationId xmlns:p14="http://schemas.microsoft.com/office/powerpoint/2010/main" val="33858235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482</Words>
  <Application>Microsoft Office PowerPoint</Application>
  <PresentationFormat>宽屏</PresentationFormat>
  <Paragraphs>24</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-apple-system</vt:lpstr>
      <vt:lpstr>等线</vt:lpstr>
      <vt:lpstr>等线 Light</vt:lpstr>
      <vt:lpstr>宋体</vt:lpstr>
      <vt:lpstr>Arial</vt:lpstr>
      <vt:lpstr>Times New Roman</vt:lpstr>
      <vt:lpstr>Office 主题​​</vt:lpstr>
      <vt:lpstr>区块链（blockchain）基本定义和发展现状</vt:lpstr>
      <vt:lpstr>基本定义</vt:lpstr>
      <vt:lpstr>区块链=比特币？</vt:lpstr>
      <vt:lpstr>发展脉络</vt:lpstr>
      <vt:lpstr>区块链核心技术</vt:lpstr>
      <vt:lpstr>国内外区块链的平台</vt:lpstr>
      <vt:lpstr>Hyperledger Fabric（超级账本）和Ethereum（以太坊）</vt:lpstr>
      <vt:lpstr>常见的区块链应用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区块链（blockchain）基本定义和发展现状</dc:title>
  <dc:creator>石 子跃</dc:creator>
  <cp:lastModifiedBy>石 子跃</cp:lastModifiedBy>
  <cp:revision>4</cp:revision>
  <dcterms:created xsi:type="dcterms:W3CDTF">2022-03-27T02:31:22Z</dcterms:created>
  <dcterms:modified xsi:type="dcterms:W3CDTF">2022-03-27T14:29:17Z</dcterms:modified>
</cp:coreProperties>
</file>