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charts/chart1.xml" ContentType="application/vnd.openxmlformats-officedocument.drawingml.chart+xml"/>
  <Override PartName="/ppt/tags/tag15.xml" ContentType="application/vnd.openxmlformats-officedocument.presentationml.tags+xml"/>
  <Override PartName="/ppt/charts/chart2.xml" ContentType="application/vnd.openxmlformats-officedocument.drawingml.chart+xml"/>
  <Override PartName="/ppt/tags/tag16.xml" ContentType="application/vnd.openxmlformats-officedocument.presentationml.tags+xml"/>
  <Override PartName="/ppt/charts/chart3.xml" ContentType="application/vnd.openxmlformats-officedocument.drawingml.chart+xml"/>
  <Override PartName="/ppt/tags/tag17.xml" ContentType="application/vnd.openxmlformats-officedocument.presentationml.tags+xml"/>
  <Override PartName="/ppt/charts/chart4.xml" ContentType="application/vnd.openxmlformats-officedocument.drawingml.chart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4CA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5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F9B0B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A4-483B-8AD9-4D433A2FD254}"/>
              </c:ext>
            </c:extLst>
          </c:dPt>
          <c:dPt>
            <c:idx val="1"/>
            <c:bubble3D val="0"/>
            <c:spPr>
              <a:solidFill>
                <a:srgbClr val="435C6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A4-483B-8AD9-4D433A2FD254}"/>
              </c:ext>
            </c:extLst>
          </c:dPt>
          <c:cat>
            <c:strRef>
              <c:f>Sheet1!$A$2:$A$4</c:f>
              <c:strCache>
                <c:ptCount val="2"/>
                <c:pt idx="0">
                  <c:v>百分比</c:v>
                </c:pt>
                <c:pt idx="1">
                  <c:v>余下（自动计算）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</c:v>
                </c:pt>
                <c:pt idx="1">
                  <c:v>33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A4-483B-8AD9-4D433A2FD2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60"/>
        <c:holeSize val="8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F9B0B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57-4752-8494-B25B61A5E65E}"/>
              </c:ext>
            </c:extLst>
          </c:dPt>
          <c:dPt>
            <c:idx val="1"/>
            <c:bubble3D val="0"/>
            <c:spPr>
              <a:solidFill>
                <a:srgbClr val="435C6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F57-4752-8494-B25B61A5E65E}"/>
              </c:ext>
            </c:extLst>
          </c:dPt>
          <c:cat>
            <c:strRef>
              <c:f>Sheet1!$A$2:$A$4</c:f>
              <c:strCache>
                <c:ptCount val="2"/>
                <c:pt idx="0">
                  <c:v>百分比</c:v>
                </c:pt>
                <c:pt idx="1">
                  <c:v>余下（自动计算）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</c:v>
                </c:pt>
                <c:pt idx="1">
                  <c:v>33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57-4752-8494-B25B61A5E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60"/>
        <c:holeSize val="8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F9B0B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A3-41B6-901D-AABF483F693D}"/>
              </c:ext>
            </c:extLst>
          </c:dPt>
          <c:dPt>
            <c:idx val="1"/>
            <c:bubble3D val="0"/>
            <c:spPr>
              <a:solidFill>
                <a:srgbClr val="435C6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A3-41B6-901D-AABF483F693D}"/>
              </c:ext>
            </c:extLst>
          </c:dPt>
          <c:cat>
            <c:strRef>
              <c:f>Sheet1!$A$2:$A$4</c:f>
              <c:strCache>
                <c:ptCount val="2"/>
                <c:pt idx="0">
                  <c:v>百分比</c:v>
                </c:pt>
                <c:pt idx="1">
                  <c:v>余下（自动计算）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</c:v>
                </c:pt>
                <c:pt idx="1">
                  <c:v>33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A3-41B6-901D-AABF483F6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60"/>
        <c:holeSize val="8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F9B0B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2F-4E34-8139-49553C4E697A}"/>
              </c:ext>
            </c:extLst>
          </c:dPt>
          <c:dPt>
            <c:idx val="1"/>
            <c:bubble3D val="0"/>
            <c:spPr>
              <a:solidFill>
                <a:srgbClr val="435C6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2F-4E34-8139-49553C4E697A}"/>
              </c:ext>
            </c:extLst>
          </c:dPt>
          <c:cat>
            <c:strRef>
              <c:f>Sheet1!$A$2:$A$4</c:f>
              <c:strCache>
                <c:ptCount val="2"/>
                <c:pt idx="0">
                  <c:v>百分比</c:v>
                </c:pt>
                <c:pt idx="1">
                  <c:v>余下（自动计算）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</c:v>
                </c:pt>
                <c:pt idx="1">
                  <c:v>33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2F-4E34-8139-49553C4E69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60"/>
        <c:holeSize val="8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857EF-C344-4EF5-8129-52CA3C7963B3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BBCB8-3FA9-45D0-99C2-BDC702E6D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77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BBCB8-3FA9-45D0-99C2-BDC702E6DD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8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86837-AA90-9BD3-8406-FC2478E54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38BF9A-BEF7-E96F-906F-20FC6A4F1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ED4E8-C0C5-5087-19A3-F612A9D9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3FD0-596F-4A9B-8035-9BFD0BC5C4F1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87B37-6491-A041-CADB-606B0D76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104C7-5BCA-FF82-8D41-A7896781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E54E-D13F-4AC2-BDF1-4FFD201DD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5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FB2F7-482E-E222-CEE6-16CB9980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FC34BB-E803-9327-FB81-8AAB813AB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C43BC-3F2C-BE13-EB6D-36312242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3FD0-596F-4A9B-8035-9BFD0BC5C4F1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28F7E-BB06-5A1D-2504-08102884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8AF6B-7706-9559-202B-587DF286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E54E-D13F-4AC2-BDF1-4FFD201DD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67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BA8CC-80C9-F59A-6699-6602CF43F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B6E759-91AA-F0A7-5DF4-4A9297805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99782-1FF1-ECD9-7DEC-954ED78D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3FD0-596F-4A9B-8035-9BFD0BC5C4F1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82B31-49DA-5209-2706-82C22017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7CE91-ED24-F920-B44F-43F6BA93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E54E-D13F-4AC2-BDF1-4FFD201DD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6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7CE5F-D533-0D28-2349-66B2AAE5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D8BBD-F67A-7B17-1B4C-77DF42D04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4E963-B815-EDDA-318F-058ABF1B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3FD0-596F-4A9B-8035-9BFD0BC5C4F1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ED375-B198-D9DB-AFCA-880039C5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B262E-4FFF-A0D2-ED5A-E7C74888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E54E-D13F-4AC2-BDF1-4FFD201DD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28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1704E-96D5-38D7-B24C-99812450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40DED-F0C1-18EF-7609-9F7F6D910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33AD7-2D4A-A7FC-9E07-6EC7C1AB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3FD0-596F-4A9B-8035-9BFD0BC5C4F1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2C5E7-9240-1969-6417-4D07FEA4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3C032-394C-6FFE-7AB2-CA30F72C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E54E-D13F-4AC2-BDF1-4FFD201DD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61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43DD0-86E0-715D-24A9-92FCACC4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526AE-6E35-EB50-87E4-0B0414EBA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CD6D1-276C-699C-E10D-9B1E59FBB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D2269B-81C9-8804-80DE-0186A192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3FD0-596F-4A9B-8035-9BFD0BC5C4F1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277973-49B3-59E1-F550-6D9A15FA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4FA04C-B515-E28F-09B8-F2C9254C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E54E-D13F-4AC2-BDF1-4FFD201DD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9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B5160-B0C8-4153-A6D8-6280A6F0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C6B75-13A7-865A-F978-E2750790B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635A9-2911-6412-45C2-DBC8D4153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63B4E2-7208-5D58-E1E3-74FCAD5C6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61DF39-FA17-1F6D-377F-9329BA764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0BA1B9-09BF-DE61-2066-C833C44C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3FD0-596F-4A9B-8035-9BFD0BC5C4F1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9CDCCC-7740-2071-59AF-FAEAD27D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376F56-597C-0B68-12A9-5B7B2982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E54E-D13F-4AC2-BDF1-4FFD201DD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87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A9FFD-0D84-A05A-8FA1-F9B64964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1B2948-E759-13C7-1875-3CD6B086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3FD0-596F-4A9B-8035-9BFD0BC5C4F1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200B5E-B44D-FE17-3BE0-A9B8BBF8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666D48-30A4-5F87-AD21-E5A44D0E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E54E-D13F-4AC2-BDF1-4FFD201DD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3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FDD23-2D59-B42D-BB1D-AFF938A3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3FD0-596F-4A9B-8035-9BFD0BC5C4F1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142443-6F05-2985-520B-37F2AA11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D2E14D-B9AB-BA7C-26F0-274040EE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E54E-D13F-4AC2-BDF1-4FFD201DD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0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9AD01-EFA0-C7DB-D858-C8F14CA4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905ED-0217-DAD8-3966-FAEA0CA51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D943F6-8B2F-D1BA-1A82-575F97E77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C76CFB-D7D6-CB9C-2A07-F22F9A87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3FD0-596F-4A9B-8035-9BFD0BC5C4F1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1DE7D5-7225-EF12-5FF3-38BFB3B1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5C9FA-AC8C-C75F-33C8-2E1C0C51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E54E-D13F-4AC2-BDF1-4FFD201DD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1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5CA46-6161-AE32-73B1-B749777C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F8B7A8-241F-0CCF-977B-16EC74ADA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C9C656-CAAA-8926-73A4-429FBD595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9319E9-C4DB-4576-548F-6413FC53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3FD0-596F-4A9B-8035-9BFD0BC5C4F1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01A819-DEF2-29AB-77F6-624B04B8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C1856E-5D26-FB25-E7F9-EE03FDD4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6E54E-D13F-4AC2-BDF1-4FFD201DD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8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A89B65-685A-8D12-FA5D-BB99F982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B361A-224E-0F67-4D41-4AD42C0A9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B7617-EA9F-7B06-6AF0-EFADEB099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3FD0-596F-4A9B-8035-9BFD0BC5C4F1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5CDF5-B27A-B175-7F9E-D3C2A4B46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1747D-7994-F48E-06FE-701D59FC6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6E54E-D13F-4AC2-BDF1-4FFD201DD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3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徐威方\Desktop\清新水彩花卉毕业答辩模板\未标题-2.png">
            <a:extLst>
              <a:ext uri="{FF2B5EF4-FFF2-40B4-BE49-F238E27FC236}">
                <a16:creationId xmlns:a16="http://schemas.microsoft.com/office/drawing/2014/main" id="{D668E38F-0A14-263D-C6BF-B22B53F88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40562" y="-142240"/>
            <a:ext cx="3110877" cy="226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9C9F614-A33B-D7A9-1CDE-01B9F6548F49}"/>
              </a:ext>
            </a:extLst>
          </p:cNvPr>
          <p:cNvCxnSpPr/>
          <p:nvPr/>
        </p:nvCxnSpPr>
        <p:spPr>
          <a:xfrm>
            <a:off x="7856707" y="551264"/>
            <a:ext cx="3761361" cy="0"/>
          </a:xfrm>
          <a:prstGeom prst="line">
            <a:avLst/>
          </a:prstGeom>
          <a:ln w="38100">
            <a:solidFill>
              <a:srgbClr val="F9B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C974717-DE5A-8FFD-0737-CF1BEFB057E9}"/>
              </a:ext>
            </a:extLst>
          </p:cNvPr>
          <p:cNvCxnSpPr/>
          <p:nvPr/>
        </p:nvCxnSpPr>
        <p:spPr>
          <a:xfrm>
            <a:off x="11601855" y="539885"/>
            <a:ext cx="0" cy="5778230"/>
          </a:xfrm>
          <a:prstGeom prst="line">
            <a:avLst/>
          </a:prstGeom>
          <a:ln w="38100">
            <a:solidFill>
              <a:srgbClr val="F9B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6AC14D0-4024-558E-CD33-FBF2F7E450F8}"/>
              </a:ext>
            </a:extLst>
          </p:cNvPr>
          <p:cNvCxnSpPr/>
          <p:nvPr/>
        </p:nvCxnSpPr>
        <p:spPr>
          <a:xfrm>
            <a:off x="602671" y="551264"/>
            <a:ext cx="0" cy="5778230"/>
          </a:xfrm>
          <a:prstGeom prst="line">
            <a:avLst/>
          </a:prstGeom>
          <a:ln w="38100">
            <a:solidFill>
              <a:srgbClr val="F9B0B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1EA5F2F-F642-DC85-B5A2-1C7ED8B6FA3A}"/>
              </a:ext>
            </a:extLst>
          </p:cNvPr>
          <p:cNvCxnSpPr/>
          <p:nvPr/>
        </p:nvCxnSpPr>
        <p:spPr>
          <a:xfrm>
            <a:off x="590145" y="551264"/>
            <a:ext cx="3761361" cy="0"/>
          </a:xfrm>
          <a:prstGeom prst="line">
            <a:avLst/>
          </a:prstGeom>
          <a:ln w="38100">
            <a:solidFill>
              <a:srgbClr val="F9B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153E9CF-7F36-9ACD-5D8A-0288D019F2EC}"/>
              </a:ext>
            </a:extLst>
          </p:cNvPr>
          <p:cNvCxnSpPr>
            <a:cxnSpLocks/>
          </p:cNvCxnSpPr>
          <p:nvPr/>
        </p:nvCxnSpPr>
        <p:spPr>
          <a:xfrm>
            <a:off x="606358" y="6310440"/>
            <a:ext cx="11011710" cy="0"/>
          </a:xfrm>
          <a:prstGeom prst="line">
            <a:avLst/>
          </a:prstGeom>
          <a:ln w="38100">
            <a:solidFill>
              <a:srgbClr val="F9B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05AF7522-DE37-DE7E-31A4-54824850F2D0}"/>
              </a:ext>
            </a:extLst>
          </p:cNvPr>
          <p:cNvSpPr/>
          <p:nvPr/>
        </p:nvSpPr>
        <p:spPr>
          <a:xfrm>
            <a:off x="4320492" y="488841"/>
            <a:ext cx="117436" cy="117436"/>
          </a:xfrm>
          <a:prstGeom prst="ellipse">
            <a:avLst/>
          </a:prstGeom>
          <a:solidFill>
            <a:srgbClr val="F9B0B9"/>
          </a:solidFill>
          <a:ln>
            <a:solidFill>
              <a:srgbClr val="F9B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E1BF912-01C1-FE62-55C7-FD7AA638656F}"/>
              </a:ext>
            </a:extLst>
          </p:cNvPr>
          <p:cNvSpPr/>
          <p:nvPr/>
        </p:nvSpPr>
        <p:spPr>
          <a:xfrm>
            <a:off x="7797989" y="488841"/>
            <a:ext cx="117436" cy="117436"/>
          </a:xfrm>
          <a:prstGeom prst="ellipse">
            <a:avLst/>
          </a:prstGeom>
          <a:solidFill>
            <a:srgbClr val="F9B0B9"/>
          </a:solidFill>
          <a:ln>
            <a:solidFill>
              <a:srgbClr val="F9B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文本框 3">
            <a:extLst>
              <a:ext uri="{FF2B5EF4-FFF2-40B4-BE49-F238E27FC236}">
                <a16:creationId xmlns:a16="http://schemas.microsoft.com/office/drawing/2014/main" id="{6A018004-4C99-4E58-27A1-9AA8D500BAB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57400" y="3060112"/>
            <a:ext cx="8077200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FD602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华为路由器</a:t>
            </a:r>
            <a:r>
              <a:rPr lang="en-US" altLang="zh-CN" sz="4800" dirty="0">
                <a:solidFill>
                  <a:srgbClr val="FD602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-</a:t>
            </a:r>
            <a:r>
              <a:rPr lang="zh-CN" altLang="en-US" sz="4800" dirty="0">
                <a:solidFill>
                  <a:srgbClr val="FD602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调研报告</a:t>
            </a:r>
          </a:p>
        </p:txBody>
      </p:sp>
      <p:grpSp>
        <p:nvGrpSpPr>
          <p:cNvPr id="14" name="PA_淘宝店chenying0907 14">
            <a:extLst>
              <a:ext uri="{FF2B5EF4-FFF2-40B4-BE49-F238E27FC236}">
                <a16:creationId xmlns:a16="http://schemas.microsoft.com/office/drawing/2014/main" id="{20EE937E-213F-9E8A-4F99-43A9B6534A93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854406" y="4052522"/>
            <a:ext cx="8483188" cy="46576"/>
            <a:chOff x="2618125" y="4283706"/>
            <a:chExt cx="6955750" cy="46576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AB06FCC-C2FA-48E7-34D5-0E77D7AA4E47}"/>
                </a:ext>
              </a:extLst>
            </p:cNvPr>
            <p:cNvCxnSpPr/>
            <p:nvPr/>
          </p:nvCxnSpPr>
          <p:spPr>
            <a:xfrm>
              <a:off x="2618125" y="4330282"/>
              <a:ext cx="6955750" cy="0"/>
            </a:xfrm>
            <a:prstGeom prst="line">
              <a:avLst/>
            </a:prstGeom>
            <a:ln w="9525" cmpd="sng">
              <a:solidFill>
                <a:srgbClr val="FD602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B57B64B-C5C6-4CED-3936-5FFAA0D8EBEA}"/>
                </a:ext>
              </a:extLst>
            </p:cNvPr>
            <p:cNvCxnSpPr/>
            <p:nvPr/>
          </p:nvCxnSpPr>
          <p:spPr>
            <a:xfrm>
              <a:off x="2618125" y="4283706"/>
              <a:ext cx="6955750" cy="0"/>
            </a:xfrm>
            <a:prstGeom prst="line">
              <a:avLst/>
            </a:prstGeom>
            <a:ln w="9525" cmpd="sng">
              <a:solidFill>
                <a:srgbClr val="FD602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FCBEDF12-433B-FEC8-1A04-7D1EA242ED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8" y="4398244"/>
            <a:ext cx="1776364" cy="179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9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83BEAE-C744-C3EF-3001-A106D0F717DE}"/>
              </a:ext>
            </a:extLst>
          </p:cNvPr>
          <p:cNvSpPr/>
          <p:nvPr/>
        </p:nvSpPr>
        <p:spPr>
          <a:xfrm>
            <a:off x="0" y="249879"/>
            <a:ext cx="6012611" cy="541810"/>
          </a:xfrm>
          <a:prstGeom prst="rect">
            <a:avLst/>
          </a:prstGeom>
          <a:solidFill>
            <a:srgbClr val="F9B0B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A_淘宝店chenying0907 2" descr="C:\Users\徐威方\Desktop\清新水彩花卉毕业答辩模板\未标题-3.png">
            <a:extLst>
              <a:ext uri="{FF2B5EF4-FFF2-40B4-BE49-F238E27FC236}">
                <a16:creationId xmlns:a16="http://schemas.microsoft.com/office/drawing/2014/main" id="{1CE841F7-2B92-7672-6D23-744EDF96785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89739">
            <a:off x="-852576" y="-439820"/>
            <a:ext cx="2711665" cy="24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993339-2328-65AA-2372-FAD758C06928}"/>
              </a:ext>
            </a:extLst>
          </p:cNvPr>
          <p:cNvSpPr txBox="1"/>
          <p:nvPr/>
        </p:nvSpPr>
        <p:spPr>
          <a:xfrm>
            <a:off x="1536483" y="305340"/>
            <a:ext cx="4143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主要参数含义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CFAA5E-C884-FAA6-6F0A-5FA6E9D6097C}"/>
              </a:ext>
            </a:extLst>
          </p:cNvPr>
          <p:cNvSpPr txBox="1"/>
          <p:nvPr/>
        </p:nvSpPr>
        <p:spPr>
          <a:xfrm>
            <a:off x="1359569" y="1657374"/>
            <a:ext cx="98931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CN" altLang="zh-CN" sz="2400" dirty="0">
                <a:solidFill>
                  <a:schemeClr val="accent2">
                    <a:lumMod val="75000"/>
                  </a:schemeClr>
                </a:solidFill>
              </a:rPr>
              <a:t>带宽</a:t>
            </a:r>
            <a:r>
              <a:rPr lang="zh-CN" altLang="zh-CN" dirty="0"/>
              <a:t>——链路上每秒所能传送的比特数。</a:t>
            </a: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zh-CN" altLang="zh-CN" sz="2400" dirty="0">
                <a:solidFill>
                  <a:schemeClr val="accent2">
                    <a:lumMod val="75000"/>
                  </a:schemeClr>
                </a:solidFill>
              </a:rPr>
              <a:t>转发性能</a:t>
            </a:r>
            <a:r>
              <a:rPr lang="zh-CN" altLang="zh-CN" dirty="0"/>
              <a:t>——也可以称为包转发率，指设备每秒可以转发多少个数据包。包转发率标志设备转发数据包能力的大小。</a:t>
            </a: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CN" altLang="zh-CN" sz="2400" dirty="0">
                <a:solidFill>
                  <a:schemeClr val="accent2">
                    <a:lumMod val="75000"/>
                  </a:schemeClr>
                </a:solidFill>
              </a:rPr>
              <a:t>交换容量</a:t>
            </a:r>
            <a:r>
              <a:rPr lang="zh-CN" altLang="zh-CN" dirty="0"/>
              <a:t>——又称为背板带宽或交换带宽，是交换机接口处理器或接口卡和数据总线间所能吞吐的最大数据量。交换容量表明了交换机总的数据交换能力。</a:t>
            </a: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3. SRv6</a:t>
            </a:r>
            <a:r>
              <a:rPr lang="zh-CN" altLang="zh-CN" dirty="0"/>
              <a:t>——</a:t>
            </a:r>
            <a:r>
              <a:rPr lang="en-US" altLang="zh-CN" dirty="0"/>
              <a:t>Segment Routing IPv6</a:t>
            </a:r>
            <a:r>
              <a:rPr lang="zh-CN" altLang="zh-CN" dirty="0"/>
              <a:t>，基于</a:t>
            </a:r>
            <a:r>
              <a:rPr lang="en-US" altLang="zh-CN" dirty="0"/>
              <a:t>IPv6</a:t>
            </a:r>
            <a:r>
              <a:rPr lang="zh-CN" altLang="zh-CN" dirty="0"/>
              <a:t>转发平面的段路由简单来讲即</a:t>
            </a:r>
            <a:r>
              <a:rPr lang="en-US" altLang="zh-CN" dirty="0"/>
              <a:t>SR</a:t>
            </a:r>
            <a:r>
              <a:rPr lang="zh-CN" altLang="zh-CN" dirty="0"/>
              <a:t>（</a:t>
            </a:r>
            <a:r>
              <a:rPr lang="en-US" altLang="zh-CN" dirty="0"/>
              <a:t>Segment Routing</a:t>
            </a:r>
            <a:r>
              <a:rPr lang="zh-CN" altLang="zh-CN" dirty="0"/>
              <a:t>）</a:t>
            </a:r>
            <a:r>
              <a:rPr lang="en-US" altLang="zh-CN" dirty="0"/>
              <a:t>+IPv6</a:t>
            </a:r>
            <a:r>
              <a:rPr lang="zh-CN" altLang="zh-CN" dirty="0"/>
              <a:t>，是新一代</a:t>
            </a:r>
            <a:r>
              <a:rPr lang="en-US" altLang="zh-CN" dirty="0"/>
              <a:t>IP</a:t>
            </a:r>
            <a:r>
              <a:rPr lang="zh-CN" altLang="zh-CN" dirty="0"/>
              <a:t>承载协议。其采用现有的</a:t>
            </a:r>
            <a:r>
              <a:rPr lang="en-US" altLang="zh-CN" dirty="0"/>
              <a:t>IPv6</a:t>
            </a:r>
            <a:r>
              <a:rPr lang="zh-CN" altLang="zh-CN" dirty="0"/>
              <a:t>转发技术，通过灵活的</a:t>
            </a:r>
            <a:r>
              <a:rPr lang="en-US" altLang="zh-CN" dirty="0"/>
              <a:t>IPv6</a:t>
            </a:r>
            <a:r>
              <a:rPr lang="zh-CN" altLang="zh-CN" dirty="0"/>
              <a:t>扩展头，实现网络可编程。</a:t>
            </a:r>
            <a:r>
              <a:rPr lang="en-US" altLang="zh-CN" dirty="0"/>
              <a:t>SRv6</a:t>
            </a:r>
            <a:r>
              <a:rPr lang="zh-CN" altLang="zh-CN" dirty="0"/>
              <a:t>简化了网络协议类型，具有良好的扩展性和可编程性，可满足更多新业务的多样化需求，提供高可靠性，在云业务中有良好的应用前景。</a:t>
            </a: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4. SD-WAN</a:t>
            </a:r>
            <a:r>
              <a:rPr lang="zh-CN" altLang="zh-CN" dirty="0"/>
              <a:t>——</a:t>
            </a:r>
            <a:r>
              <a:rPr lang="en-US" altLang="zh-CN" dirty="0"/>
              <a:t>Software Defined Wide Area Network</a:t>
            </a:r>
            <a:r>
              <a:rPr lang="zh-CN" altLang="zh-CN" dirty="0"/>
              <a:t>， 软件定义的广域网将企业的分支、总部和多云之间互联起来，应用在不同混合链路（</a:t>
            </a:r>
            <a:r>
              <a:rPr lang="en-US" altLang="zh-CN" dirty="0"/>
              <a:t>MPLS</a:t>
            </a:r>
            <a:r>
              <a:rPr lang="zh-CN" altLang="zh-CN" dirty="0"/>
              <a:t>，</a:t>
            </a:r>
            <a:r>
              <a:rPr lang="en-US" altLang="zh-CN" dirty="0"/>
              <a:t>Internet</a:t>
            </a:r>
            <a:r>
              <a:rPr lang="zh-CN" altLang="zh-CN" dirty="0"/>
              <a:t>，</a:t>
            </a:r>
            <a:r>
              <a:rPr lang="en-US" altLang="zh-CN" dirty="0"/>
              <a:t>5G</a:t>
            </a:r>
            <a:r>
              <a:rPr lang="zh-CN" altLang="zh-CN" dirty="0"/>
              <a:t>，</a:t>
            </a:r>
            <a:r>
              <a:rPr lang="en-US" altLang="zh-CN" dirty="0"/>
              <a:t>LTE</a:t>
            </a:r>
            <a:r>
              <a:rPr lang="zh-CN" altLang="zh-CN" dirty="0"/>
              <a:t>等）之间选择最优的进行传输，提供优质的上云体验。通过部署</a:t>
            </a:r>
            <a:r>
              <a:rPr lang="en-US" altLang="zh-CN" dirty="0"/>
              <a:t>SD-WAN</a:t>
            </a:r>
            <a:r>
              <a:rPr lang="zh-CN" altLang="zh-CN" dirty="0"/>
              <a:t>可以提高企业分支网络的可靠性、灵活性和运维效率，确保分支网络一直在线，保证业务的连续和稳定。</a:t>
            </a:r>
          </a:p>
          <a:p>
            <a:pPr lvl="0"/>
            <a:r>
              <a:rPr lang="zh-CN" altLang="zh-CN" dirty="0"/>
              <a:t>每类路由器主打产品的价格</a:t>
            </a:r>
          </a:p>
        </p:txBody>
      </p:sp>
    </p:spTree>
    <p:extLst>
      <p:ext uri="{BB962C8B-B14F-4D97-AF65-F5344CB8AC3E}">
        <p14:creationId xmlns:p14="http://schemas.microsoft.com/office/powerpoint/2010/main" val="197005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徐威方\Desktop\清新水彩花卉毕业答辩模板\未标题-2.png">
            <a:extLst>
              <a:ext uri="{FF2B5EF4-FFF2-40B4-BE49-F238E27FC236}">
                <a16:creationId xmlns:a16="http://schemas.microsoft.com/office/drawing/2014/main" id="{C759D1AB-0878-02E7-D85C-00B7EF2F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40562" y="-142240"/>
            <a:ext cx="3110877" cy="226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9F3BB53-C77F-6B20-7533-56CB8CD4C028}"/>
              </a:ext>
            </a:extLst>
          </p:cNvPr>
          <p:cNvCxnSpPr/>
          <p:nvPr/>
        </p:nvCxnSpPr>
        <p:spPr>
          <a:xfrm>
            <a:off x="7856707" y="551264"/>
            <a:ext cx="3761361" cy="0"/>
          </a:xfrm>
          <a:prstGeom prst="line">
            <a:avLst/>
          </a:prstGeom>
          <a:ln w="38100">
            <a:solidFill>
              <a:srgbClr val="F9B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E7E6D9EA-BC1E-72BA-CC9A-DAFEA8A19668}"/>
              </a:ext>
            </a:extLst>
          </p:cNvPr>
          <p:cNvCxnSpPr/>
          <p:nvPr/>
        </p:nvCxnSpPr>
        <p:spPr>
          <a:xfrm>
            <a:off x="11601855" y="539885"/>
            <a:ext cx="0" cy="5778230"/>
          </a:xfrm>
          <a:prstGeom prst="line">
            <a:avLst/>
          </a:prstGeom>
          <a:ln w="38100">
            <a:solidFill>
              <a:srgbClr val="F9B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1E8C974-D12E-B2F9-757A-9B9DF4403C7C}"/>
              </a:ext>
            </a:extLst>
          </p:cNvPr>
          <p:cNvCxnSpPr/>
          <p:nvPr/>
        </p:nvCxnSpPr>
        <p:spPr>
          <a:xfrm>
            <a:off x="602671" y="551264"/>
            <a:ext cx="0" cy="5778230"/>
          </a:xfrm>
          <a:prstGeom prst="line">
            <a:avLst/>
          </a:prstGeom>
          <a:ln w="38100">
            <a:solidFill>
              <a:srgbClr val="F9B0B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68E0114-3E76-0C1F-2087-127FB5016358}"/>
              </a:ext>
            </a:extLst>
          </p:cNvPr>
          <p:cNvCxnSpPr/>
          <p:nvPr/>
        </p:nvCxnSpPr>
        <p:spPr>
          <a:xfrm>
            <a:off x="590145" y="551264"/>
            <a:ext cx="3761361" cy="0"/>
          </a:xfrm>
          <a:prstGeom prst="line">
            <a:avLst/>
          </a:prstGeom>
          <a:ln w="38100">
            <a:solidFill>
              <a:srgbClr val="F9B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540FAF5-6B95-5FF4-E627-3BD6A39D5854}"/>
              </a:ext>
            </a:extLst>
          </p:cNvPr>
          <p:cNvCxnSpPr>
            <a:cxnSpLocks/>
          </p:cNvCxnSpPr>
          <p:nvPr/>
        </p:nvCxnSpPr>
        <p:spPr>
          <a:xfrm>
            <a:off x="606358" y="6310440"/>
            <a:ext cx="11011710" cy="0"/>
          </a:xfrm>
          <a:prstGeom prst="line">
            <a:avLst/>
          </a:prstGeom>
          <a:ln w="38100">
            <a:solidFill>
              <a:srgbClr val="F9B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F709B62E-EF6F-1DCC-DDFB-5AD00436CDDE}"/>
              </a:ext>
            </a:extLst>
          </p:cNvPr>
          <p:cNvSpPr/>
          <p:nvPr/>
        </p:nvSpPr>
        <p:spPr>
          <a:xfrm>
            <a:off x="4320492" y="488841"/>
            <a:ext cx="117436" cy="117436"/>
          </a:xfrm>
          <a:prstGeom prst="ellipse">
            <a:avLst/>
          </a:prstGeom>
          <a:solidFill>
            <a:srgbClr val="F9B0B9"/>
          </a:solidFill>
          <a:ln>
            <a:solidFill>
              <a:srgbClr val="F9B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3642AA4-67EE-00D5-3A3E-5A24F3B77B40}"/>
              </a:ext>
            </a:extLst>
          </p:cNvPr>
          <p:cNvSpPr/>
          <p:nvPr/>
        </p:nvSpPr>
        <p:spPr>
          <a:xfrm>
            <a:off x="7797989" y="488841"/>
            <a:ext cx="117436" cy="117436"/>
          </a:xfrm>
          <a:prstGeom prst="ellipse">
            <a:avLst/>
          </a:prstGeom>
          <a:solidFill>
            <a:srgbClr val="F9B0B9"/>
          </a:solidFill>
          <a:ln>
            <a:solidFill>
              <a:srgbClr val="F9B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_文本框 2">
            <a:extLst>
              <a:ext uri="{FF2B5EF4-FFF2-40B4-BE49-F238E27FC236}">
                <a16:creationId xmlns:a16="http://schemas.microsoft.com/office/drawing/2014/main" id="{F1828641-DA7B-7F44-DFB2-82A0B5D85A9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343150" y="2697298"/>
            <a:ext cx="750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chemeClr val="bg1">
                    <a:lumMod val="65000"/>
                    <a:alpha val="59000"/>
                  </a:schemeClr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Thanks for Your Listening</a:t>
            </a:r>
            <a:endParaRPr lang="zh-CN" altLang="en-US" sz="1600" dirty="0">
              <a:solidFill>
                <a:schemeClr val="bg1">
                  <a:lumMod val="65000"/>
                  <a:alpha val="59000"/>
                </a:schemeClr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PA_文本框 3">
            <a:extLst>
              <a:ext uri="{FF2B5EF4-FFF2-40B4-BE49-F238E27FC236}">
                <a16:creationId xmlns:a16="http://schemas.microsoft.com/office/drawing/2014/main" id="{F03A4AB8-8D56-3E47-D9DF-FBD503ED8D3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057400" y="3060112"/>
            <a:ext cx="8077200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FD602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感谢您的聆听</a:t>
            </a:r>
          </a:p>
        </p:txBody>
      </p:sp>
      <p:grpSp>
        <p:nvGrpSpPr>
          <p:cNvPr id="12" name="PA_淘宝店chenying0907 14">
            <a:extLst>
              <a:ext uri="{FF2B5EF4-FFF2-40B4-BE49-F238E27FC236}">
                <a16:creationId xmlns:a16="http://schemas.microsoft.com/office/drawing/2014/main" id="{72547994-B7E2-2CD7-EF64-D4886186505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854406" y="4052522"/>
            <a:ext cx="8483188" cy="46576"/>
            <a:chOff x="2618125" y="4283706"/>
            <a:chExt cx="6955750" cy="46576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AB9F854-C9F1-4868-EC30-DC92FAC0C6B1}"/>
                </a:ext>
              </a:extLst>
            </p:cNvPr>
            <p:cNvCxnSpPr/>
            <p:nvPr/>
          </p:nvCxnSpPr>
          <p:spPr>
            <a:xfrm>
              <a:off x="2618125" y="4330282"/>
              <a:ext cx="6955750" cy="0"/>
            </a:xfrm>
            <a:prstGeom prst="line">
              <a:avLst/>
            </a:prstGeom>
            <a:ln w="9525" cmpd="sng">
              <a:solidFill>
                <a:srgbClr val="FD602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BABBDF5-0E2E-B3F0-AADD-D92B225E59F6}"/>
                </a:ext>
              </a:extLst>
            </p:cNvPr>
            <p:cNvCxnSpPr/>
            <p:nvPr/>
          </p:nvCxnSpPr>
          <p:spPr>
            <a:xfrm>
              <a:off x="2618125" y="4283706"/>
              <a:ext cx="6955750" cy="0"/>
            </a:xfrm>
            <a:prstGeom prst="line">
              <a:avLst/>
            </a:prstGeom>
            <a:ln w="9525" cmpd="sng">
              <a:solidFill>
                <a:srgbClr val="FD602D">
                  <a:alpha val="2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B8922E03-C662-D3BC-DA69-E56BB89854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8" y="4398244"/>
            <a:ext cx="1776364" cy="179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4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徐威方\Desktop\清新水彩花卉毕业答辩模板\未标题-2.png">
            <a:extLst>
              <a:ext uri="{FF2B5EF4-FFF2-40B4-BE49-F238E27FC236}">
                <a16:creationId xmlns:a16="http://schemas.microsoft.com/office/drawing/2014/main" id="{5E20B416-49BA-9066-24AD-26A544DD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8757" y="3576910"/>
            <a:ext cx="470179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淘宝店chenying0907 1">
            <a:extLst>
              <a:ext uri="{FF2B5EF4-FFF2-40B4-BE49-F238E27FC236}">
                <a16:creationId xmlns:a16="http://schemas.microsoft.com/office/drawing/2014/main" id="{E4546AE4-7239-DC5E-3530-D489E1132BF7}"/>
              </a:ext>
            </a:extLst>
          </p:cNvPr>
          <p:cNvGrpSpPr/>
          <p:nvPr/>
        </p:nvGrpSpPr>
        <p:grpSpPr>
          <a:xfrm>
            <a:off x="1529944" y="939566"/>
            <a:ext cx="1915788" cy="2261945"/>
            <a:chOff x="1306517" y="999156"/>
            <a:chExt cx="1536494" cy="1339999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EDA8837-3902-A386-D50A-4147E02FE83F}"/>
                </a:ext>
              </a:extLst>
            </p:cNvPr>
            <p:cNvSpPr txBox="1"/>
            <p:nvPr/>
          </p:nvSpPr>
          <p:spPr>
            <a:xfrm>
              <a:off x="1366878" y="1328038"/>
              <a:ext cx="1415772" cy="492291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4800">
                  <a:solidFill>
                    <a:srgbClr val="FDFCDC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defRPr>
              </a:lvl1pPr>
            </a:lstStyle>
            <a:p>
              <a:r>
                <a:rPr lang="zh-CN" altLang="en-US" dirty="0">
                  <a:solidFill>
                    <a:srgbClr val="F68693"/>
                  </a:solidFill>
                </a:rPr>
                <a:t>目录</a:t>
              </a:r>
            </a:p>
          </p:txBody>
        </p:sp>
        <p:grpSp>
          <p:nvGrpSpPr>
            <p:cNvPr id="5" name="淘宝店chenying0907 7">
              <a:extLst>
                <a:ext uri="{FF2B5EF4-FFF2-40B4-BE49-F238E27FC236}">
                  <a16:creationId xmlns:a16="http://schemas.microsoft.com/office/drawing/2014/main" id="{EB0FF59A-4C17-F8BA-2901-C95C99CAC586}"/>
                </a:ext>
              </a:extLst>
            </p:cNvPr>
            <p:cNvGrpSpPr/>
            <p:nvPr/>
          </p:nvGrpSpPr>
          <p:grpSpPr>
            <a:xfrm>
              <a:off x="1306517" y="2288355"/>
              <a:ext cx="1536494" cy="50800"/>
              <a:chOff x="1415505" y="1878673"/>
              <a:chExt cx="1536494" cy="50800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D5B4C926-D6D5-E477-5179-1E2169E23C38}"/>
                  </a:ext>
                </a:extLst>
              </p:cNvPr>
              <p:cNvCxnSpPr/>
              <p:nvPr/>
            </p:nvCxnSpPr>
            <p:spPr>
              <a:xfrm>
                <a:off x="1415505" y="1878673"/>
                <a:ext cx="1536494" cy="0"/>
              </a:xfrm>
              <a:prstGeom prst="line">
                <a:avLst/>
              </a:prstGeom>
              <a:ln w="9525" cmpd="sng">
                <a:solidFill>
                  <a:srgbClr val="435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1E8F67FB-4D82-B0B7-FF47-2E3D665BC34A}"/>
                  </a:ext>
                </a:extLst>
              </p:cNvPr>
              <p:cNvCxnSpPr/>
              <p:nvPr/>
            </p:nvCxnSpPr>
            <p:spPr>
              <a:xfrm>
                <a:off x="1415505" y="1929473"/>
                <a:ext cx="1536494" cy="0"/>
              </a:xfrm>
              <a:prstGeom prst="line">
                <a:avLst/>
              </a:prstGeom>
              <a:ln w="9525" cmpd="sng">
                <a:solidFill>
                  <a:srgbClr val="435C6E">
                    <a:alpha val="2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4C82CBA-2C23-B42B-2476-5295F4A87E02}"/>
                </a:ext>
              </a:extLst>
            </p:cNvPr>
            <p:cNvSpPr txBox="1"/>
            <p:nvPr/>
          </p:nvSpPr>
          <p:spPr>
            <a:xfrm>
              <a:off x="1337711" y="999156"/>
              <a:ext cx="14741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>
                  <a:solidFill>
                    <a:schemeClr val="bg1">
                      <a:lumMod val="75000"/>
                      <a:alpha val="60000"/>
                    </a:schemeClr>
                  </a:solidFill>
                  <a:latin typeface="Times New Roman" panose="02020603050405020304" pitchFamily="18" charset="0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Contents</a:t>
              </a:r>
              <a:endParaRPr lang="zh-CN" altLang="en-US" sz="1600" dirty="0">
                <a:solidFill>
                  <a:schemeClr val="bg1">
                    <a:lumMod val="75000"/>
                    <a:alpha val="60000"/>
                  </a:schemeClr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584E2D76-D67A-A18D-CF3D-36153F849494}"/>
              </a:ext>
            </a:extLst>
          </p:cNvPr>
          <p:cNvSpPr/>
          <p:nvPr/>
        </p:nvSpPr>
        <p:spPr>
          <a:xfrm>
            <a:off x="1298150" y="671118"/>
            <a:ext cx="2348917" cy="275788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淘宝店chenying0907 14">
            <a:extLst>
              <a:ext uri="{FF2B5EF4-FFF2-40B4-BE49-F238E27FC236}">
                <a16:creationId xmlns:a16="http://schemas.microsoft.com/office/drawing/2014/main" id="{5C1D418E-E789-3D92-6EB3-E95BA27915AE}"/>
              </a:ext>
            </a:extLst>
          </p:cNvPr>
          <p:cNvGrpSpPr/>
          <p:nvPr/>
        </p:nvGrpSpPr>
        <p:grpSpPr>
          <a:xfrm>
            <a:off x="6096000" y="1784632"/>
            <a:ext cx="3541176" cy="788668"/>
            <a:chOff x="5143848" y="804818"/>
            <a:chExt cx="3541176" cy="788668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B60B553-0387-7CBC-1CA6-F84E29C46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F9B0B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848" y="896769"/>
              <a:ext cx="357791" cy="356214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16ECA32-9807-68A3-1965-AE9C39E48D44}"/>
                </a:ext>
              </a:extLst>
            </p:cNvPr>
            <p:cNvSpPr txBox="1"/>
            <p:nvPr/>
          </p:nvSpPr>
          <p:spPr>
            <a:xfrm>
              <a:off x="5627777" y="804818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FD602D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路由器的主要类别</a:t>
              </a:r>
              <a:endParaRPr lang="zh-CN" altLang="en-US" dirty="0">
                <a:solidFill>
                  <a:srgbClr val="FD602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EB388B9-4560-53D8-E381-3C9854EEBD21}"/>
                </a:ext>
              </a:extLst>
            </p:cNvPr>
            <p:cNvSpPr txBox="1"/>
            <p:nvPr/>
          </p:nvSpPr>
          <p:spPr>
            <a:xfrm>
              <a:off x="5627777" y="1331876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100" dirty="0">
                <a:solidFill>
                  <a:schemeClr val="bg1">
                    <a:lumMod val="75000"/>
                    <a:alpha val="74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5" name="淘宝店chenying0907 14">
            <a:extLst>
              <a:ext uri="{FF2B5EF4-FFF2-40B4-BE49-F238E27FC236}">
                <a16:creationId xmlns:a16="http://schemas.microsoft.com/office/drawing/2014/main" id="{43CED3A9-8CFE-7A7D-B3BC-9BD65CF0B324}"/>
              </a:ext>
            </a:extLst>
          </p:cNvPr>
          <p:cNvGrpSpPr/>
          <p:nvPr/>
        </p:nvGrpSpPr>
        <p:grpSpPr>
          <a:xfrm>
            <a:off x="6096000" y="3242277"/>
            <a:ext cx="3900249" cy="523220"/>
            <a:chOff x="5143848" y="804818"/>
            <a:chExt cx="3900249" cy="523220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054141C-117D-B58B-4ECB-527777B4C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F9B0B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848" y="896769"/>
              <a:ext cx="357791" cy="356214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E0A1560-1FF7-167E-EEA8-9D5C405FCF5F}"/>
                </a:ext>
              </a:extLst>
            </p:cNvPr>
            <p:cNvSpPr txBox="1"/>
            <p:nvPr/>
          </p:nvSpPr>
          <p:spPr>
            <a:xfrm>
              <a:off x="5627777" y="804818"/>
              <a:ext cx="3416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FD602D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主要功能，服务对象</a:t>
              </a:r>
              <a:endParaRPr lang="zh-CN" altLang="en-US" dirty="0">
                <a:solidFill>
                  <a:srgbClr val="FD602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20" name="淘宝店chenying0907 14">
            <a:extLst>
              <a:ext uri="{FF2B5EF4-FFF2-40B4-BE49-F238E27FC236}">
                <a16:creationId xmlns:a16="http://schemas.microsoft.com/office/drawing/2014/main" id="{9DC859A7-0B3D-635D-66F1-110678D23A61}"/>
              </a:ext>
            </a:extLst>
          </p:cNvPr>
          <p:cNvGrpSpPr/>
          <p:nvPr/>
        </p:nvGrpSpPr>
        <p:grpSpPr>
          <a:xfrm>
            <a:off x="6096000" y="4477087"/>
            <a:ext cx="2104886" cy="523220"/>
            <a:chOff x="5143848" y="804818"/>
            <a:chExt cx="2104886" cy="52322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E06FAFF4-8082-69EA-1963-D9944C46A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F9B0B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848" y="896769"/>
              <a:ext cx="357791" cy="356214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C2C4A5B-574F-83A1-B5F4-A907D1F76B08}"/>
                </a:ext>
              </a:extLst>
            </p:cNvPr>
            <p:cNvSpPr txBox="1"/>
            <p:nvPr/>
          </p:nvSpPr>
          <p:spPr>
            <a:xfrm>
              <a:off x="5627777" y="8048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FD602D"/>
                  </a:solidFill>
                  <a:latin typeface="方正清刻本悦宋简体" panose="02000000000000000000" pitchFamily="2" charset="-122"/>
                  <a:ea typeface="方正清刻本悦宋简体" panose="02000000000000000000" pitchFamily="2" charset="-122"/>
                </a:rPr>
                <a:t>主打产品</a:t>
              </a:r>
              <a:endParaRPr lang="zh-CN" altLang="en-US" dirty="0">
                <a:solidFill>
                  <a:srgbClr val="FD602D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4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B80D24D-3659-64D9-0FF8-AC722E421A1F}"/>
              </a:ext>
            </a:extLst>
          </p:cNvPr>
          <p:cNvSpPr/>
          <p:nvPr/>
        </p:nvSpPr>
        <p:spPr>
          <a:xfrm>
            <a:off x="0" y="249879"/>
            <a:ext cx="6012611" cy="541810"/>
          </a:xfrm>
          <a:prstGeom prst="rect">
            <a:avLst/>
          </a:prstGeom>
          <a:solidFill>
            <a:srgbClr val="F9B0B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A_淘宝店chenying0907 2" descr="C:\Users\徐威方\Desktop\清新水彩花卉毕业答辩模板\未标题-3.png">
            <a:extLst>
              <a:ext uri="{FF2B5EF4-FFF2-40B4-BE49-F238E27FC236}">
                <a16:creationId xmlns:a16="http://schemas.microsoft.com/office/drawing/2014/main" id="{DEC189FC-36BE-EB15-8AA5-3465DFB4604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89739">
            <a:off x="-852576" y="-439820"/>
            <a:ext cx="2711665" cy="24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52C679-300D-EFD0-D0C6-C27BE7F3BC58}"/>
              </a:ext>
            </a:extLst>
          </p:cNvPr>
          <p:cNvSpPr txBox="1"/>
          <p:nvPr/>
        </p:nvSpPr>
        <p:spPr>
          <a:xfrm>
            <a:off x="1536483" y="305340"/>
            <a:ext cx="4143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pc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路由器的主要类别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466D6B-BDCB-25CF-A83D-85F307A032E3}"/>
              </a:ext>
            </a:extLst>
          </p:cNvPr>
          <p:cNvSpPr txBox="1"/>
          <p:nvPr/>
        </p:nvSpPr>
        <p:spPr>
          <a:xfrm>
            <a:off x="1536483" y="847150"/>
            <a:ext cx="403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This is a good space for a short subtitle</a:t>
            </a:r>
          </a:p>
        </p:txBody>
      </p:sp>
      <p:sp>
        <p:nvSpPr>
          <p:cNvPr id="6" name="PA_淘宝店chenying0907 32">
            <a:extLst>
              <a:ext uri="{FF2B5EF4-FFF2-40B4-BE49-F238E27FC236}">
                <a16:creationId xmlns:a16="http://schemas.microsoft.com/office/drawing/2014/main" id="{1324976C-24BF-FF00-C196-AFB5B1159DE6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69332" y="5270152"/>
            <a:ext cx="1253337" cy="1587848"/>
          </a:xfrm>
          <a:custGeom>
            <a:avLst/>
            <a:gdLst>
              <a:gd name="T0" fmla="*/ 369 w 889"/>
              <a:gd name="T1" fmla="*/ 1124 h 1124"/>
              <a:gd name="T2" fmla="*/ 713 w 889"/>
              <a:gd name="T3" fmla="*/ 1124 h 1124"/>
              <a:gd name="T4" fmla="*/ 676 w 889"/>
              <a:gd name="T5" fmla="*/ 705 h 1124"/>
              <a:gd name="T6" fmla="*/ 862 w 889"/>
              <a:gd name="T7" fmla="*/ 273 h 1124"/>
              <a:gd name="T8" fmla="*/ 853 w 889"/>
              <a:gd name="T9" fmla="*/ 202 h 1124"/>
              <a:gd name="T10" fmla="*/ 775 w 889"/>
              <a:gd name="T11" fmla="*/ 257 h 1124"/>
              <a:gd name="T12" fmla="*/ 612 w 889"/>
              <a:gd name="T13" fmla="*/ 387 h 1124"/>
              <a:gd name="T14" fmla="*/ 489 w 889"/>
              <a:gd name="T15" fmla="*/ 141 h 1124"/>
              <a:gd name="T16" fmla="*/ 417 w 889"/>
              <a:gd name="T17" fmla="*/ 5 h 1124"/>
              <a:gd name="T18" fmla="*/ 404 w 889"/>
              <a:gd name="T19" fmla="*/ 155 h 1124"/>
              <a:gd name="T20" fmla="*/ 405 w 889"/>
              <a:gd name="T21" fmla="*/ 327 h 1124"/>
              <a:gd name="T22" fmla="*/ 275 w 889"/>
              <a:gd name="T23" fmla="*/ 196 h 1124"/>
              <a:gd name="T24" fmla="*/ 154 w 889"/>
              <a:gd name="T25" fmla="*/ 49 h 1124"/>
              <a:gd name="T26" fmla="*/ 207 w 889"/>
              <a:gd name="T27" fmla="*/ 218 h 1124"/>
              <a:gd name="T28" fmla="*/ 281 w 889"/>
              <a:gd name="T29" fmla="*/ 387 h 1124"/>
              <a:gd name="T30" fmla="*/ 155 w 889"/>
              <a:gd name="T31" fmla="*/ 273 h 1124"/>
              <a:gd name="T32" fmla="*/ 28 w 889"/>
              <a:gd name="T33" fmla="*/ 187 h 1124"/>
              <a:gd name="T34" fmla="*/ 113 w 889"/>
              <a:gd name="T35" fmla="*/ 350 h 1124"/>
              <a:gd name="T36" fmla="*/ 234 w 889"/>
              <a:gd name="T37" fmla="*/ 489 h 1124"/>
              <a:gd name="T38" fmla="*/ 107 w 889"/>
              <a:gd name="T39" fmla="*/ 421 h 1124"/>
              <a:gd name="T40" fmla="*/ 29 w 889"/>
              <a:gd name="T41" fmla="*/ 413 h 1124"/>
              <a:gd name="T42" fmla="*/ 173 w 889"/>
              <a:gd name="T43" fmla="*/ 550 h 1124"/>
              <a:gd name="T44" fmla="*/ 397 w 889"/>
              <a:gd name="T45" fmla="*/ 850 h 1124"/>
              <a:gd name="T46" fmla="*/ 369 w 889"/>
              <a:gd name="T47" fmla="*/ 1124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89" h="1124">
                <a:moveTo>
                  <a:pt x="369" y="1124"/>
                </a:moveTo>
                <a:cubicBezTo>
                  <a:pt x="713" y="1124"/>
                  <a:pt x="713" y="1124"/>
                  <a:pt x="713" y="1124"/>
                </a:cubicBezTo>
                <a:cubicBezTo>
                  <a:pt x="713" y="1124"/>
                  <a:pt x="608" y="991"/>
                  <a:pt x="676" y="705"/>
                </a:cubicBezTo>
                <a:cubicBezTo>
                  <a:pt x="744" y="420"/>
                  <a:pt x="845" y="300"/>
                  <a:pt x="862" y="273"/>
                </a:cubicBezTo>
                <a:cubicBezTo>
                  <a:pt x="880" y="247"/>
                  <a:pt x="889" y="215"/>
                  <a:pt x="853" y="202"/>
                </a:cubicBezTo>
                <a:cubicBezTo>
                  <a:pt x="824" y="191"/>
                  <a:pt x="784" y="242"/>
                  <a:pt x="775" y="257"/>
                </a:cubicBezTo>
                <a:cubicBezTo>
                  <a:pt x="766" y="272"/>
                  <a:pt x="693" y="394"/>
                  <a:pt x="612" y="387"/>
                </a:cubicBezTo>
                <a:cubicBezTo>
                  <a:pt x="531" y="380"/>
                  <a:pt x="510" y="225"/>
                  <a:pt x="489" y="141"/>
                </a:cubicBezTo>
                <a:cubicBezTo>
                  <a:pt x="468" y="57"/>
                  <a:pt x="454" y="0"/>
                  <a:pt x="417" y="5"/>
                </a:cubicBezTo>
                <a:cubicBezTo>
                  <a:pt x="383" y="10"/>
                  <a:pt x="401" y="127"/>
                  <a:pt x="404" y="155"/>
                </a:cubicBezTo>
                <a:cubicBezTo>
                  <a:pt x="407" y="183"/>
                  <a:pt x="438" y="315"/>
                  <a:pt x="405" y="327"/>
                </a:cubicBezTo>
                <a:cubicBezTo>
                  <a:pt x="372" y="339"/>
                  <a:pt x="306" y="258"/>
                  <a:pt x="275" y="196"/>
                </a:cubicBezTo>
                <a:cubicBezTo>
                  <a:pt x="244" y="134"/>
                  <a:pt x="204" y="27"/>
                  <a:pt x="154" y="49"/>
                </a:cubicBezTo>
                <a:cubicBezTo>
                  <a:pt x="113" y="68"/>
                  <a:pt x="193" y="189"/>
                  <a:pt x="207" y="218"/>
                </a:cubicBezTo>
                <a:cubicBezTo>
                  <a:pt x="221" y="247"/>
                  <a:pt x="293" y="374"/>
                  <a:pt x="281" y="387"/>
                </a:cubicBezTo>
                <a:cubicBezTo>
                  <a:pt x="269" y="400"/>
                  <a:pt x="178" y="299"/>
                  <a:pt x="155" y="273"/>
                </a:cubicBezTo>
                <a:cubicBezTo>
                  <a:pt x="132" y="247"/>
                  <a:pt x="56" y="155"/>
                  <a:pt x="28" y="187"/>
                </a:cubicBezTo>
                <a:cubicBezTo>
                  <a:pt x="0" y="219"/>
                  <a:pt x="67" y="306"/>
                  <a:pt x="113" y="350"/>
                </a:cubicBezTo>
                <a:cubicBezTo>
                  <a:pt x="159" y="394"/>
                  <a:pt x="243" y="472"/>
                  <a:pt x="234" y="489"/>
                </a:cubicBezTo>
                <a:cubicBezTo>
                  <a:pt x="225" y="506"/>
                  <a:pt x="133" y="437"/>
                  <a:pt x="107" y="421"/>
                </a:cubicBezTo>
                <a:cubicBezTo>
                  <a:pt x="81" y="405"/>
                  <a:pt x="39" y="384"/>
                  <a:pt x="29" y="413"/>
                </a:cubicBezTo>
                <a:cubicBezTo>
                  <a:pt x="20" y="441"/>
                  <a:pt x="79" y="497"/>
                  <a:pt x="173" y="550"/>
                </a:cubicBezTo>
                <a:cubicBezTo>
                  <a:pt x="267" y="603"/>
                  <a:pt x="394" y="692"/>
                  <a:pt x="397" y="850"/>
                </a:cubicBezTo>
                <a:cubicBezTo>
                  <a:pt x="400" y="1008"/>
                  <a:pt x="375" y="1107"/>
                  <a:pt x="369" y="1124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PA_淘宝店chenying0907 33">
            <a:extLst>
              <a:ext uri="{FF2B5EF4-FFF2-40B4-BE49-F238E27FC236}">
                <a16:creationId xmlns:a16="http://schemas.microsoft.com/office/drawing/2014/main" id="{5A55EABA-E3E1-C06E-FED9-3012347C6129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695702" y="4603407"/>
            <a:ext cx="1409816" cy="1226631"/>
          </a:xfrm>
          <a:custGeom>
            <a:avLst/>
            <a:gdLst>
              <a:gd name="T0" fmla="*/ 70 w 1000"/>
              <a:gd name="T1" fmla="*/ 712 h 868"/>
              <a:gd name="T2" fmla="*/ 788 w 1000"/>
              <a:gd name="T3" fmla="*/ 534 h 868"/>
              <a:gd name="T4" fmla="*/ 1000 w 1000"/>
              <a:gd name="T5" fmla="*/ 38 h 868"/>
              <a:gd name="T6" fmla="*/ 316 w 1000"/>
              <a:gd name="T7" fmla="*/ 198 h 868"/>
              <a:gd name="T8" fmla="*/ 0 w 1000"/>
              <a:gd name="T9" fmla="*/ 630 h 868"/>
              <a:gd name="T10" fmla="*/ 566 w 1000"/>
              <a:gd name="T11" fmla="*/ 360 h 868"/>
              <a:gd name="T12" fmla="*/ 70 w 1000"/>
              <a:gd name="T13" fmla="*/ 712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868">
                <a:moveTo>
                  <a:pt x="70" y="712"/>
                </a:moveTo>
                <a:cubicBezTo>
                  <a:pt x="70" y="712"/>
                  <a:pt x="485" y="868"/>
                  <a:pt x="788" y="534"/>
                </a:cubicBezTo>
                <a:cubicBezTo>
                  <a:pt x="980" y="322"/>
                  <a:pt x="1000" y="38"/>
                  <a:pt x="1000" y="38"/>
                </a:cubicBezTo>
                <a:cubicBezTo>
                  <a:pt x="1000" y="38"/>
                  <a:pt x="586" y="0"/>
                  <a:pt x="316" y="198"/>
                </a:cubicBezTo>
                <a:cubicBezTo>
                  <a:pt x="46" y="396"/>
                  <a:pt x="0" y="630"/>
                  <a:pt x="0" y="630"/>
                </a:cubicBezTo>
                <a:cubicBezTo>
                  <a:pt x="0" y="630"/>
                  <a:pt x="208" y="440"/>
                  <a:pt x="566" y="360"/>
                </a:cubicBezTo>
                <a:cubicBezTo>
                  <a:pt x="566" y="360"/>
                  <a:pt x="262" y="522"/>
                  <a:pt x="70" y="71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PA_淘宝店chenying0907 34">
            <a:extLst>
              <a:ext uri="{FF2B5EF4-FFF2-40B4-BE49-F238E27FC236}">
                <a16:creationId xmlns:a16="http://schemas.microsoft.com/office/drawing/2014/main" id="{5AA93803-9EA9-E5A3-16DC-B7CB677863E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012611" y="3226267"/>
            <a:ext cx="1196162" cy="2144724"/>
          </a:xfrm>
          <a:custGeom>
            <a:avLst/>
            <a:gdLst>
              <a:gd name="T0" fmla="*/ 325 w 849"/>
              <a:gd name="T1" fmla="*/ 1518 h 1518"/>
              <a:gd name="T2" fmla="*/ 817 w 849"/>
              <a:gd name="T3" fmla="*/ 816 h 1518"/>
              <a:gd name="T4" fmla="*/ 539 w 849"/>
              <a:gd name="T5" fmla="*/ 0 h 1518"/>
              <a:gd name="T6" fmla="*/ 98 w 849"/>
              <a:gd name="T7" fmla="*/ 644 h 1518"/>
              <a:gd name="T8" fmla="*/ 189 w 849"/>
              <a:gd name="T9" fmla="*/ 1506 h 1518"/>
              <a:gd name="T10" fmla="*/ 455 w 849"/>
              <a:gd name="T11" fmla="*/ 706 h 1518"/>
              <a:gd name="T12" fmla="*/ 325 w 849"/>
              <a:gd name="T13" fmla="*/ 1518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9" h="1518">
                <a:moveTo>
                  <a:pt x="325" y="1518"/>
                </a:moveTo>
                <a:cubicBezTo>
                  <a:pt x="325" y="1518"/>
                  <a:pt x="785" y="1276"/>
                  <a:pt x="817" y="816"/>
                </a:cubicBezTo>
                <a:cubicBezTo>
                  <a:pt x="849" y="356"/>
                  <a:pt x="539" y="0"/>
                  <a:pt x="539" y="0"/>
                </a:cubicBezTo>
                <a:cubicBezTo>
                  <a:pt x="539" y="0"/>
                  <a:pt x="209" y="294"/>
                  <a:pt x="98" y="644"/>
                </a:cubicBezTo>
                <a:cubicBezTo>
                  <a:pt x="0" y="951"/>
                  <a:pt x="59" y="1290"/>
                  <a:pt x="189" y="1506"/>
                </a:cubicBezTo>
                <a:cubicBezTo>
                  <a:pt x="189" y="1506"/>
                  <a:pt x="167" y="1158"/>
                  <a:pt x="455" y="706"/>
                </a:cubicBezTo>
                <a:cubicBezTo>
                  <a:pt x="455" y="706"/>
                  <a:pt x="345" y="970"/>
                  <a:pt x="325" y="1518"/>
                </a:cubicBezTo>
                <a:close/>
              </a:path>
            </a:pathLst>
          </a:custGeom>
          <a:solidFill>
            <a:srgbClr val="F9B0B9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PA_淘宝店chenying0907 35">
            <a:extLst>
              <a:ext uri="{FF2B5EF4-FFF2-40B4-BE49-F238E27FC236}">
                <a16:creationId xmlns:a16="http://schemas.microsoft.com/office/drawing/2014/main" id="{3FF090D5-FAF0-FFAE-9C62-D9A80495D484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781786" y="3318828"/>
            <a:ext cx="1342108" cy="1959601"/>
          </a:xfrm>
          <a:custGeom>
            <a:avLst/>
            <a:gdLst>
              <a:gd name="T0" fmla="*/ 700 w 952"/>
              <a:gd name="T1" fmla="*/ 1330 h 1386"/>
              <a:gd name="T2" fmla="*/ 760 w 952"/>
              <a:gd name="T3" fmla="*/ 522 h 1386"/>
              <a:gd name="T4" fmla="*/ 138 w 952"/>
              <a:gd name="T5" fmla="*/ 0 h 1386"/>
              <a:gd name="T6" fmla="*/ 122 w 952"/>
              <a:gd name="T7" fmla="*/ 820 h 1386"/>
              <a:gd name="T8" fmla="*/ 590 w 952"/>
              <a:gd name="T9" fmla="*/ 1386 h 1386"/>
              <a:gd name="T10" fmla="*/ 412 w 952"/>
              <a:gd name="T11" fmla="*/ 618 h 1386"/>
              <a:gd name="T12" fmla="*/ 700 w 952"/>
              <a:gd name="T13" fmla="*/ 133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2" h="1386">
                <a:moveTo>
                  <a:pt x="700" y="1330"/>
                </a:moveTo>
                <a:cubicBezTo>
                  <a:pt x="700" y="1330"/>
                  <a:pt x="952" y="916"/>
                  <a:pt x="760" y="522"/>
                </a:cubicBezTo>
                <a:cubicBezTo>
                  <a:pt x="571" y="134"/>
                  <a:pt x="138" y="0"/>
                  <a:pt x="138" y="0"/>
                </a:cubicBezTo>
                <a:cubicBezTo>
                  <a:pt x="138" y="0"/>
                  <a:pt x="0" y="476"/>
                  <a:pt x="122" y="820"/>
                </a:cubicBezTo>
                <a:cubicBezTo>
                  <a:pt x="241" y="1156"/>
                  <a:pt x="462" y="1316"/>
                  <a:pt x="590" y="1386"/>
                </a:cubicBezTo>
                <a:cubicBezTo>
                  <a:pt x="590" y="1386"/>
                  <a:pt x="422" y="1170"/>
                  <a:pt x="412" y="618"/>
                </a:cubicBezTo>
                <a:cubicBezTo>
                  <a:pt x="412" y="618"/>
                  <a:pt x="548" y="1094"/>
                  <a:pt x="700" y="1330"/>
                </a:cubicBezTo>
                <a:close/>
              </a:path>
            </a:pathLst>
          </a:custGeom>
          <a:solidFill>
            <a:srgbClr val="FD602D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PA_淘宝店chenying0907 36">
            <a:extLst>
              <a:ext uri="{FF2B5EF4-FFF2-40B4-BE49-F238E27FC236}">
                <a16:creationId xmlns:a16="http://schemas.microsoft.com/office/drawing/2014/main" id="{599766B1-84AA-143C-FD9F-01DBAD2A2C3B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948292" y="4708008"/>
            <a:ext cx="1488055" cy="1017427"/>
          </a:xfrm>
          <a:custGeom>
            <a:avLst/>
            <a:gdLst>
              <a:gd name="T0" fmla="*/ 1056 w 1056"/>
              <a:gd name="T1" fmla="*/ 528 h 720"/>
              <a:gd name="T2" fmla="*/ 616 w 1056"/>
              <a:gd name="T3" fmla="*/ 80 h 720"/>
              <a:gd name="T4" fmla="*/ 0 w 1056"/>
              <a:gd name="T5" fmla="*/ 178 h 720"/>
              <a:gd name="T6" fmla="*/ 446 w 1056"/>
              <a:gd name="T7" fmla="*/ 596 h 720"/>
              <a:gd name="T8" fmla="*/ 1036 w 1056"/>
              <a:gd name="T9" fmla="*/ 622 h 720"/>
              <a:gd name="T10" fmla="*/ 504 w 1056"/>
              <a:gd name="T11" fmla="*/ 334 h 720"/>
              <a:gd name="T12" fmla="*/ 1056 w 1056"/>
              <a:gd name="T13" fmla="*/ 528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6" h="720">
                <a:moveTo>
                  <a:pt x="1056" y="528"/>
                </a:moveTo>
                <a:cubicBezTo>
                  <a:pt x="1056" y="528"/>
                  <a:pt x="950" y="160"/>
                  <a:pt x="616" y="80"/>
                </a:cubicBezTo>
                <a:cubicBezTo>
                  <a:pt x="282" y="0"/>
                  <a:pt x="0" y="178"/>
                  <a:pt x="0" y="178"/>
                </a:cubicBezTo>
                <a:cubicBezTo>
                  <a:pt x="0" y="178"/>
                  <a:pt x="190" y="477"/>
                  <a:pt x="446" y="596"/>
                </a:cubicBezTo>
                <a:cubicBezTo>
                  <a:pt x="712" y="720"/>
                  <a:pt x="952" y="660"/>
                  <a:pt x="1036" y="622"/>
                </a:cubicBezTo>
                <a:cubicBezTo>
                  <a:pt x="1036" y="622"/>
                  <a:pt x="786" y="594"/>
                  <a:pt x="504" y="334"/>
                </a:cubicBezTo>
                <a:cubicBezTo>
                  <a:pt x="504" y="334"/>
                  <a:pt x="824" y="508"/>
                  <a:pt x="1056" y="528"/>
                </a:cubicBezTo>
                <a:close/>
              </a:path>
            </a:pathLst>
          </a:custGeom>
          <a:solidFill>
            <a:srgbClr val="435C6E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F58742-12B5-3443-D3DD-26AB1D2B6683}"/>
              </a:ext>
            </a:extLst>
          </p:cNvPr>
          <p:cNvSpPr txBox="1"/>
          <p:nvPr/>
        </p:nvSpPr>
        <p:spPr>
          <a:xfrm>
            <a:off x="1272395" y="1648994"/>
            <a:ext cx="3467819" cy="1696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广域网络路由器</a:t>
            </a:r>
            <a:endParaRPr lang="en-US" altLang="zh-CN" b="1" dirty="0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	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NetEngine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8000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系列路由器</a:t>
            </a: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	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NetEngine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9000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系列</a:t>
            </a: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	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NetEngine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40E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系列</a:t>
            </a: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	NetEngine5000E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集群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	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NetEngine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 A800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系列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519AF3-556B-AF8E-95EA-BFE8C11421CC}"/>
              </a:ext>
            </a:extLst>
          </p:cNvPr>
          <p:cNvSpPr txBox="1"/>
          <p:nvPr/>
        </p:nvSpPr>
        <p:spPr>
          <a:xfrm>
            <a:off x="5436347" y="2129374"/>
            <a:ext cx="4730464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分支互联路由器</a:t>
            </a:r>
            <a:endParaRPr lang="en-US" altLang="zh-CN" b="1" dirty="0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2"/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NetEngine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AR</a:t>
            </a:r>
            <a:r>
              <a:rPr lang="zh-CN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</a:t>
            </a:r>
          </a:p>
          <a:p>
            <a:pPr lvl="2"/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NetEngine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AR</a:t>
            </a:r>
            <a:r>
              <a:rPr lang="zh-CN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商业系列（中国区）</a:t>
            </a:r>
          </a:p>
          <a:p>
            <a:pPr lvl="2"/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  <a:r>
              <a:rPr lang="en-US" altLang="zh-CN" sz="1400" dirty="0" err="1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NetEngine</a:t>
            </a:r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AR </a:t>
            </a:r>
            <a:r>
              <a:rPr lang="zh-CN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虚拟路由器</a:t>
            </a:r>
          </a:p>
          <a:p>
            <a:pPr marL="342900" indent="-342900" algn="r">
              <a:lnSpc>
                <a:spcPct val="120000"/>
              </a:lnSpc>
              <a:buFont typeface="Arial" pitchFamily="34" charset="0"/>
              <a:buAutoNum type="alphaLcParenR" startAt="2"/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7415F0-6072-20E6-E8C0-AF4FB56EE86A}"/>
              </a:ext>
            </a:extLst>
          </p:cNvPr>
          <p:cNvSpPr txBox="1"/>
          <p:nvPr/>
        </p:nvSpPr>
        <p:spPr>
          <a:xfrm>
            <a:off x="2128045" y="4426458"/>
            <a:ext cx="3467819" cy="66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多业务控制网关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ME60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 Light" pitchFamily="34" charset="-122"/>
                <a:ea typeface="微软雅黑 Light" pitchFamily="34" charset="-122"/>
              </a:rPr>
              <a:t>系列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66A9A9-9B7C-FFC1-6CD9-EA3E0051CF9F}"/>
              </a:ext>
            </a:extLst>
          </p:cNvPr>
          <p:cNvSpPr txBox="1"/>
          <p:nvPr/>
        </p:nvSpPr>
        <p:spPr>
          <a:xfrm>
            <a:off x="8435143" y="4426458"/>
            <a:ext cx="3467819" cy="109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 Light" pitchFamily="34" charset="-122"/>
                <a:ea typeface="微软雅黑 Light" pitchFamily="34" charset="-122"/>
              </a:rPr>
              <a:t>切片分组网络平台</a:t>
            </a:r>
            <a:endParaRPr lang="en-US" altLang="zh-CN" b="1" dirty="0">
              <a:solidFill>
                <a:srgbClr val="FF0000"/>
              </a:solidFill>
              <a:latin typeface="微软雅黑 Light" pitchFamily="34" charset="-122"/>
              <a:ea typeface="微软雅黑 Light" pitchFamily="34" charset="-122"/>
            </a:endParaRPr>
          </a:p>
          <a:p>
            <a:pPr lvl="2"/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PTN 7900(E)</a:t>
            </a:r>
            <a:r>
              <a:rPr lang="zh-CN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</a:t>
            </a:r>
          </a:p>
          <a:p>
            <a:pPr lvl="2"/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PTN 900</a:t>
            </a:r>
            <a:r>
              <a:rPr lang="zh-CN" altLang="zh-CN" sz="1400" dirty="0">
                <a:solidFill>
                  <a:schemeClr val="bg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</a:t>
            </a: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 Light" pitchFamily="34" charset="-122"/>
              <a:ea typeface="微软雅黑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30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46D118-922B-B073-52FF-F039767270DE}"/>
              </a:ext>
            </a:extLst>
          </p:cNvPr>
          <p:cNvSpPr/>
          <p:nvPr/>
        </p:nvSpPr>
        <p:spPr>
          <a:xfrm>
            <a:off x="0" y="249879"/>
            <a:ext cx="6012611" cy="541810"/>
          </a:xfrm>
          <a:prstGeom prst="rect">
            <a:avLst/>
          </a:prstGeom>
          <a:solidFill>
            <a:srgbClr val="F9B0B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A_淘宝店chenying0907 2" descr="C:\Users\徐威方\Desktop\清新水彩花卉毕业答辩模板\未标题-3.png">
            <a:extLst>
              <a:ext uri="{FF2B5EF4-FFF2-40B4-BE49-F238E27FC236}">
                <a16:creationId xmlns:a16="http://schemas.microsoft.com/office/drawing/2014/main" id="{B897009D-B052-75C7-3B26-BD82439F018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89739">
            <a:off x="-852576" y="-439820"/>
            <a:ext cx="2711665" cy="24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6549D56-66A3-BEC0-DB7A-B6846C8EA002}"/>
              </a:ext>
            </a:extLst>
          </p:cNvPr>
          <p:cNvSpPr txBox="1"/>
          <p:nvPr/>
        </p:nvSpPr>
        <p:spPr>
          <a:xfrm>
            <a:off x="2041418" y="305340"/>
            <a:ext cx="14123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pc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服务对象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FFDADA-C9B0-BC89-C115-025FDC582529}"/>
              </a:ext>
            </a:extLst>
          </p:cNvPr>
          <p:cNvSpPr txBox="1"/>
          <p:nvPr/>
        </p:nvSpPr>
        <p:spPr>
          <a:xfrm>
            <a:off x="1536483" y="847150"/>
            <a:ext cx="4036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每类路由器面向的服务对象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" name="淘宝店chenying0907 2">
            <a:extLst>
              <a:ext uri="{FF2B5EF4-FFF2-40B4-BE49-F238E27FC236}">
                <a16:creationId xmlns:a16="http://schemas.microsoft.com/office/drawing/2014/main" id="{8EC55350-8C76-E308-D3CE-DE6DAD816447}"/>
              </a:ext>
            </a:extLst>
          </p:cNvPr>
          <p:cNvGrpSpPr/>
          <p:nvPr/>
        </p:nvGrpSpPr>
        <p:grpSpPr>
          <a:xfrm>
            <a:off x="1125173" y="1909593"/>
            <a:ext cx="2149948" cy="3407854"/>
            <a:chOff x="1112260" y="2170989"/>
            <a:chExt cx="2149948" cy="3407854"/>
          </a:xfrm>
        </p:grpSpPr>
        <p:grpSp>
          <p:nvGrpSpPr>
            <p:cNvPr id="10" name="淘宝店chenying0907 28">
              <a:extLst>
                <a:ext uri="{FF2B5EF4-FFF2-40B4-BE49-F238E27FC236}">
                  <a16:creationId xmlns:a16="http://schemas.microsoft.com/office/drawing/2014/main" id="{D7647A3E-52BD-0910-2E4E-3B63780B5A4B}"/>
                </a:ext>
              </a:extLst>
            </p:cNvPr>
            <p:cNvGrpSpPr/>
            <p:nvPr/>
          </p:nvGrpSpPr>
          <p:grpSpPr>
            <a:xfrm>
              <a:off x="1334813" y="2170989"/>
              <a:ext cx="1761252" cy="1761248"/>
              <a:chOff x="4859160" y="885786"/>
              <a:chExt cx="3096472" cy="3096470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C231490A-9215-DE7A-A1D2-74B8C6F3D40C}"/>
                  </a:ext>
                </a:extLst>
              </p:cNvPr>
              <p:cNvSpPr/>
              <p:nvPr/>
            </p:nvSpPr>
            <p:spPr>
              <a:xfrm>
                <a:off x="4992741" y="1019366"/>
                <a:ext cx="2829310" cy="2829309"/>
              </a:xfrm>
              <a:prstGeom prst="ellipse">
                <a:avLst/>
              </a:prstGeom>
              <a:solidFill>
                <a:srgbClr val="FAFAF2"/>
              </a:solidFill>
              <a:ln w="76200">
                <a:solidFill>
                  <a:srgbClr val="F68693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58C8C4BF-2AD2-9522-5A9E-47C7A18ACD42}"/>
                  </a:ext>
                </a:extLst>
              </p:cNvPr>
              <p:cNvSpPr/>
              <p:nvPr/>
            </p:nvSpPr>
            <p:spPr>
              <a:xfrm>
                <a:off x="4859160" y="885786"/>
                <a:ext cx="3096472" cy="3096470"/>
              </a:xfrm>
              <a:prstGeom prst="ellipse">
                <a:avLst/>
              </a:prstGeom>
              <a:noFill/>
              <a:ln>
                <a:solidFill>
                  <a:srgbClr val="F9B0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" name="淘宝店chenying0907 9">
              <a:extLst>
                <a:ext uri="{FF2B5EF4-FFF2-40B4-BE49-F238E27FC236}">
                  <a16:creationId xmlns:a16="http://schemas.microsoft.com/office/drawing/2014/main" id="{32F897A9-87AF-A6A9-8B46-97A66C3FAC30}"/>
                </a:ext>
              </a:extLst>
            </p:cNvPr>
            <p:cNvSpPr/>
            <p:nvPr/>
          </p:nvSpPr>
          <p:spPr>
            <a:xfrm>
              <a:off x="1228020" y="4624736"/>
              <a:ext cx="191842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企业广域网核心节点、大型企业接入节点、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DC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互联、园区和各种大型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IDC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网络出口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A27D214-4129-C965-17ED-C59A21F16A3B}"/>
                </a:ext>
              </a:extLst>
            </p:cNvPr>
            <p:cNvSpPr txBox="1"/>
            <p:nvPr/>
          </p:nvSpPr>
          <p:spPr>
            <a:xfrm>
              <a:off x="1112260" y="4210449"/>
              <a:ext cx="2149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435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zh-CN" altLang="en-US" sz="2000" dirty="0">
                  <a:solidFill>
                    <a:srgbClr val="435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广域网络路由器</a:t>
              </a:r>
              <a:r>
                <a:rPr lang="en-US" altLang="zh-CN" sz="2000" dirty="0">
                  <a:solidFill>
                    <a:srgbClr val="435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en-US" sz="2000" dirty="0">
                <a:solidFill>
                  <a:srgbClr val="43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淘宝店chenying0907 2">
            <a:extLst>
              <a:ext uri="{FF2B5EF4-FFF2-40B4-BE49-F238E27FC236}">
                <a16:creationId xmlns:a16="http://schemas.microsoft.com/office/drawing/2014/main" id="{8E7AC30C-CF7B-47B5-CE6F-ACACF9BFE0CB}"/>
              </a:ext>
            </a:extLst>
          </p:cNvPr>
          <p:cNvGrpSpPr/>
          <p:nvPr/>
        </p:nvGrpSpPr>
        <p:grpSpPr>
          <a:xfrm>
            <a:off x="3817671" y="1909593"/>
            <a:ext cx="2149948" cy="3623298"/>
            <a:chOff x="1112260" y="2170989"/>
            <a:chExt cx="2149948" cy="3623298"/>
          </a:xfrm>
        </p:grpSpPr>
        <p:grpSp>
          <p:nvGrpSpPr>
            <p:cNvPr id="17" name="淘宝店chenying0907 28">
              <a:extLst>
                <a:ext uri="{FF2B5EF4-FFF2-40B4-BE49-F238E27FC236}">
                  <a16:creationId xmlns:a16="http://schemas.microsoft.com/office/drawing/2014/main" id="{2A51B401-2828-E171-4926-1A24C074472C}"/>
                </a:ext>
              </a:extLst>
            </p:cNvPr>
            <p:cNvGrpSpPr/>
            <p:nvPr/>
          </p:nvGrpSpPr>
          <p:grpSpPr>
            <a:xfrm>
              <a:off x="1334813" y="2170989"/>
              <a:ext cx="1761252" cy="1761248"/>
              <a:chOff x="4859160" y="885786"/>
              <a:chExt cx="3096472" cy="3096470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4536933D-46D6-CD70-DD04-67AD7EEB8832}"/>
                  </a:ext>
                </a:extLst>
              </p:cNvPr>
              <p:cNvSpPr/>
              <p:nvPr/>
            </p:nvSpPr>
            <p:spPr>
              <a:xfrm>
                <a:off x="4992741" y="1019366"/>
                <a:ext cx="2829310" cy="2829309"/>
              </a:xfrm>
              <a:prstGeom prst="ellipse">
                <a:avLst/>
              </a:prstGeom>
              <a:solidFill>
                <a:srgbClr val="FAFAF2"/>
              </a:solidFill>
              <a:ln w="76200">
                <a:solidFill>
                  <a:srgbClr val="F68693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5A5E173-49D0-02F8-1948-EC1CC1A6BBD1}"/>
                  </a:ext>
                </a:extLst>
              </p:cNvPr>
              <p:cNvSpPr/>
              <p:nvPr/>
            </p:nvSpPr>
            <p:spPr>
              <a:xfrm>
                <a:off x="4859160" y="885786"/>
                <a:ext cx="3096472" cy="3096470"/>
              </a:xfrm>
              <a:prstGeom prst="ellipse">
                <a:avLst/>
              </a:prstGeom>
              <a:noFill/>
              <a:ln>
                <a:solidFill>
                  <a:srgbClr val="F9B0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8" name="淘宝店chenying0907 9">
              <a:extLst>
                <a:ext uri="{FF2B5EF4-FFF2-40B4-BE49-F238E27FC236}">
                  <a16:creationId xmlns:a16="http://schemas.microsoft.com/office/drawing/2014/main" id="{221863FA-5BD1-54D2-E7D3-5E96A8664BFA}"/>
                </a:ext>
              </a:extLst>
            </p:cNvPr>
            <p:cNvSpPr/>
            <p:nvPr/>
          </p:nvSpPr>
          <p:spPr>
            <a:xfrm>
              <a:off x="1228020" y="4624736"/>
              <a:ext cx="1918428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企业客户对网络设备高性能的需求，可广泛部署于大中型园区网出口、大中型企业总部或分支等场景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3693409-52DA-0305-6ECD-81BFAD09F866}"/>
                </a:ext>
              </a:extLst>
            </p:cNvPr>
            <p:cNvSpPr txBox="1"/>
            <p:nvPr/>
          </p:nvSpPr>
          <p:spPr>
            <a:xfrm>
              <a:off x="1112260" y="4210449"/>
              <a:ext cx="2149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435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zh-CN" altLang="en-US" sz="2000" dirty="0">
                  <a:solidFill>
                    <a:srgbClr val="435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分支互联路由器</a:t>
              </a:r>
              <a:r>
                <a:rPr lang="en-US" altLang="zh-CN" sz="2000" dirty="0">
                  <a:solidFill>
                    <a:srgbClr val="435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en-US" sz="2000" dirty="0">
                <a:solidFill>
                  <a:srgbClr val="43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淘宝店chenying0907 2">
            <a:extLst>
              <a:ext uri="{FF2B5EF4-FFF2-40B4-BE49-F238E27FC236}">
                <a16:creationId xmlns:a16="http://schemas.microsoft.com/office/drawing/2014/main" id="{4EA5BA6D-CB6B-9F7C-0DF5-03735584465C}"/>
              </a:ext>
            </a:extLst>
          </p:cNvPr>
          <p:cNvGrpSpPr/>
          <p:nvPr/>
        </p:nvGrpSpPr>
        <p:grpSpPr>
          <a:xfrm>
            <a:off x="6494711" y="1909593"/>
            <a:ext cx="2149948" cy="3192411"/>
            <a:chOff x="1112260" y="2170989"/>
            <a:chExt cx="2149948" cy="3192411"/>
          </a:xfrm>
        </p:grpSpPr>
        <p:grpSp>
          <p:nvGrpSpPr>
            <p:cNvPr id="25" name="淘宝店chenying0907 28">
              <a:extLst>
                <a:ext uri="{FF2B5EF4-FFF2-40B4-BE49-F238E27FC236}">
                  <a16:creationId xmlns:a16="http://schemas.microsoft.com/office/drawing/2014/main" id="{6E66739F-727D-452A-8A5A-40C191893A15}"/>
                </a:ext>
              </a:extLst>
            </p:cNvPr>
            <p:cNvGrpSpPr/>
            <p:nvPr/>
          </p:nvGrpSpPr>
          <p:grpSpPr>
            <a:xfrm>
              <a:off x="1334813" y="2170989"/>
              <a:ext cx="1761252" cy="1761248"/>
              <a:chOff x="4859160" y="885786"/>
              <a:chExt cx="3096472" cy="3096470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0C0BCF7B-ABB1-CBE4-124A-6213AF52E815}"/>
                  </a:ext>
                </a:extLst>
              </p:cNvPr>
              <p:cNvSpPr/>
              <p:nvPr/>
            </p:nvSpPr>
            <p:spPr>
              <a:xfrm>
                <a:off x="4992741" y="1019366"/>
                <a:ext cx="2829310" cy="2829309"/>
              </a:xfrm>
              <a:prstGeom prst="ellipse">
                <a:avLst/>
              </a:prstGeom>
              <a:solidFill>
                <a:srgbClr val="FAFAF2"/>
              </a:solidFill>
              <a:ln w="76200">
                <a:solidFill>
                  <a:srgbClr val="F68693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DB55AB86-983D-63D1-98D4-084E2857AA09}"/>
                  </a:ext>
                </a:extLst>
              </p:cNvPr>
              <p:cNvSpPr/>
              <p:nvPr/>
            </p:nvSpPr>
            <p:spPr>
              <a:xfrm>
                <a:off x="4859160" y="885786"/>
                <a:ext cx="3096472" cy="3096470"/>
              </a:xfrm>
              <a:prstGeom prst="ellipse">
                <a:avLst/>
              </a:prstGeom>
              <a:noFill/>
              <a:ln>
                <a:solidFill>
                  <a:srgbClr val="F9B0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6" name="淘宝店chenying0907 9">
              <a:extLst>
                <a:ext uri="{FF2B5EF4-FFF2-40B4-BE49-F238E27FC236}">
                  <a16:creationId xmlns:a16="http://schemas.microsoft.com/office/drawing/2014/main" id="{E7111553-14C8-9592-F761-3694C0943B91}"/>
                </a:ext>
              </a:extLst>
            </p:cNvPr>
            <p:cNvSpPr/>
            <p:nvPr/>
          </p:nvSpPr>
          <p:spPr>
            <a:xfrm>
              <a:off x="1228020" y="4624736"/>
              <a:ext cx="203418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提供统一的用户接入与管理平台，主要应用于广电、教育等行业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78EDF26-D068-7F1A-555D-BE35037CFEAC}"/>
                </a:ext>
              </a:extLst>
            </p:cNvPr>
            <p:cNvSpPr txBox="1"/>
            <p:nvPr/>
          </p:nvSpPr>
          <p:spPr>
            <a:xfrm>
              <a:off x="1112260" y="4210449"/>
              <a:ext cx="2149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435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zh-CN" altLang="en-US" sz="2000" dirty="0">
                  <a:solidFill>
                    <a:srgbClr val="435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多业务控制网关</a:t>
              </a:r>
              <a:r>
                <a:rPr lang="en-US" altLang="zh-CN" sz="2000" dirty="0">
                  <a:solidFill>
                    <a:srgbClr val="435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en-US" sz="2000" dirty="0">
                <a:solidFill>
                  <a:srgbClr val="43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淘宝店chenying0907 2">
            <a:extLst>
              <a:ext uri="{FF2B5EF4-FFF2-40B4-BE49-F238E27FC236}">
                <a16:creationId xmlns:a16="http://schemas.microsoft.com/office/drawing/2014/main" id="{B5A86BAD-0292-C12B-E0D3-429CB8923D05}"/>
              </a:ext>
            </a:extLst>
          </p:cNvPr>
          <p:cNvGrpSpPr/>
          <p:nvPr/>
        </p:nvGrpSpPr>
        <p:grpSpPr>
          <a:xfrm>
            <a:off x="8879237" y="1909593"/>
            <a:ext cx="2406428" cy="2976967"/>
            <a:chOff x="984020" y="2170989"/>
            <a:chExt cx="2406428" cy="2976967"/>
          </a:xfrm>
        </p:grpSpPr>
        <p:grpSp>
          <p:nvGrpSpPr>
            <p:cNvPr id="33" name="淘宝店chenying0907 28">
              <a:extLst>
                <a:ext uri="{FF2B5EF4-FFF2-40B4-BE49-F238E27FC236}">
                  <a16:creationId xmlns:a16="http://schemas.microsoft.com/office/drawing/2014/main" id="{E60E03E3-C42C-79BF-8002-2BA9AC006D5D}"/>
                </a:ext>
              </a:extLst>
            </p:cNvPr>
            <p:cNvGrpSpPr/>
            <p:nvPr/>
          </p:nvGrpSpPr>
          <p:grpSpPr>
            <a:xfrm>
              <a:off x="1334813" y="2170989"/>
              <a:ext cx="1761252" cy="1761248"/>
              <a:chOff x="4859160" y="885786"/>
              <a:chExt cx="3096472" cy="3096470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BD2E6770-920E-7805-4807-C072F115DCC8}"/>
                  </a:ext>
                </a:extLst>
              </p:cNvPr>
              <p:cNvSpPr/>
              <p:nvPr/>
            </p:nvSpPr>
            <p:spPr>
              <a:xfrm>
                <a:off x="4992741" y="1019366"/>
                <a:ext cx="2829310" cy="2829309"/>
              </a:xfrm>
              <a:prstGeom prst="ellipse">
                <a:avLst/>
              </a:prstGeom>
              <a:solidFill>
                <a:srgbClr val="FAFAF2"/>
              </a:solidFill>
              <a:ln w="76200">
                <a:solidFill>
                  <a:srgbClr val="F68693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4EB4DAC-7FF1-53A0-2233-318D9DACCFEF}"/>
                  </a:ext>
                </a:extLst>
              </p:cNvPr>
              <p:cNvSpPr/>
              <p:nvPr/>
            </p:nvSpPr>
            <p:spPr>
              <a:xfrm>
                <a:off x="4859160" y="885786"/>
                <a:ext cx="3096472" cy="3096470"/>
              </a:xfrm>
              <a:prstGeom prst="ellipse">
                <a:avLst/>
              </a:prstGeom>
              <a:noFill/>
              <a:ln>
                <a:solidFill>
                  <a:srgbClr val="F9B0B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4" name="淘宝店chenying0907 9">
              <a:extLst>
                <a:ext uri="{FF2B5EF4-FFF2-40B4-BE49-F238E27FC236}">
                  <a16:creationId xmlns:a16="http://schemas.microsoft.com/office/drawing/2014/main" id="{5DA04F44-333F-C1B4-2163-DFE989E80810}"/>
                </a:ext>
              </a:extLst>
            </p:cNvPr>
            <p:cNvSpPr/>
            <p:nvPr/>
          </p:nvSpPr>
          <p:spPr>
            <a:xfrm>
              <a:off x="1228020" y="4624736"/>
              <a:ext cx="191842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有效支撑企业长期演进和多业务承载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4DFC0B5-3964-DA92-32D6-68495E957943}"/>
                </a:ext>
              </a:extLst>
            </p:cNvPr>
            <p:cNvSpPr txBox="1"/>
            <p:nvPr/>
          </p:nvSpPr>
          <p:spPr>
            <a:xfrm>
              <a:off x="984020" y="4210449"/>
              <a:ext cx="24064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435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zh-CN" altLang="en-US" sz="2000" dirty="0">
                  <a:solidFill>
                    <a:srgbClr val="435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切片分组网络平台</a:t>
              </a:r>
              <a:r>
                <a:rPr lang="en-US" altLang="zh-CN" sz="2000" dirty="0">
                  <a:solidFill>
                    <a:srgbClr val="435C6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endParaRPr lang="zh-CN" altLang="en-US" sz="2000" dirty="0">
                <a:solidFill>
                  <a:srgbClr val="435C6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D39E1AB1-951F-C4E2-F284-1C989C1FC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97" y="2165322"/>
            <a:ext cx="2507197" cy="1249788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546C390A-7F7E-9F0C-4427-F909C1F55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321" y="2232556"/>
            <a:ext cx="2248095" cy="1196444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9E9701EA-F8AD-7FB6-87F9-AA539FBACB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247" y="2188184"/>
            <a:ext cx="1722269" cy="1226926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A277680F-646C-05DB-34B5-A6C60ED49B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8590" y="2154766"/>
            <a:ext cx="1524132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1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淘宝店chenying0907 2">
            <a:extLst>
              <a:ext uri="{FF2B5EF4-FFF2-40B4-BE49-F238E27FC236}">
                <a16:creationId xmlns:a16="http://schemas.microsoft.com/office/drawing/2014/main" id="{10604888-81BC-B30B-E200-EC108A86ACB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619028" y="243627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3200" dirty="0">
                <a:solidFill>
                  <a:srgbClr val="FD60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每类的主打产品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D602D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" name="PA_淘宝店chenying0907 6">
            <a:extLst>
              <a:ext uri="{FF2B5EF4-FFF2-40B4-BE49-F238E27FC236}">
                <a16:creationId xmlns:a16="http://schemas.microsoft.com/office/drawing/2014/main" id="{32D56897-A13D-B008-6CAB-043B2F319B8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619028" y="3051828"/>
            <a:ext cx="5492209" cy="1527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594" lvl="0" indent="-228594">
              <a:lnSpc>
                <a:spcPct val="150000"/>
              </a:lnSpc>
              <a:buClr>
                <a:prstClr val="white">
                  <a:lumMod val="50000"/>
                </a:prstClr>
              </a:buClr>
              <a:buFont typeface="Wingdings" pitchFamily="2" charset="2"/>
              <a:buChar char="ü"/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广域网络路由器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NetEngine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8000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系列路由器</a:t>
            </a:r>
          </a:p>
          <a:p>
            <a:pPr marL="228594" lvl="0" indent="-228594">
              <a:lnSpc>
                <a:spcPct val="150000"/>
              </a:lnSpc>
              <a:buClr>
                <a:prstClr val="white">
                  <a:lumMod val="50000"/>
                </a:prstClr>
              </a:buClr>
              <a:buFont typeface="Wingdings" pitchFamily="2" charset="2"/>
              <a:buChar char="ü"/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分支互联路由器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</a:t>
            </a:r>
            <a:r>
              <a:rPr lang="en-US" altLang="zh-CN" sz="16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NetEngine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AR8000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系列企业路由器</a:t>
            </a:r>
          </a:p>
          <a:p>
            <a:pPr marL="228594" lvl="0" indent="-228594">
              <a:lnSpc>
                <a:spcPct val="150000"/>
              </a:lnSpc>
              <a:buClr>
                <a:prstClr val="white">
                  <a:lumMod val="50000"/>
                </a:prstClr>
              </a:buClr>
              <a:buFont typeface="Wingdings" pitchFamily="2" charset="2"/>
              <a:buChar char="ü"/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多业务控制网关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——ME60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</a:t>
            </a:r>
          </a:p>
          <a:p>
            <a:pPr marL="228594" lvl="0" indent="-228594">
              <a:lnSpc>
                <a:spcPct val="150000"/>
              </a:lnSpc>
              <a:buClr>
                <a:prstClr val="white">
                  <a:lumMod val="50000"/>
                </a:prstClr>
              </a:buClr>
              <a:buFont typeface="Wingdings" pitchFamily="2" charset="2"/>
              <a:buChar char="ü"/>
              <a:defRPr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切片分组网络平台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——PTN 7900(E)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</a:t>
            </a:r>
          </a:p>
        </p:txBody>
      </p:sp>
      <p:cxnSp>
        <p:nvCxnSpPr>
          <p:cNvPr id="4" name="PA_淘宝店chenying0907 4">
            <a:extLst>
              <a:ext uri="{FF2B5EF4-FFF2-40B4-BE49-F238E27FC236}">
                <a16:creationId xmlns:a16="http://schemas.microsoft.com/office/drawing/2014/main" id="{B2F9BD74-558A-5C88-B3B0-594976E0646A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4133275" y="2098965"/>
            <a:ext cx="0" cy="2492573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A_淘宝店chenying0907 2" descr="C:\Users\徐威方\Desktop\清新水彩花卉毕业答辩模板\未标题-3.png">
            <a:extLst>
              <a:ext uri="{FF2B5EF4-FFF2-40B4-BE49-F238E27FC236}">
                <a16:creationId xmlns:a16="http://schemas.microsoft.com/office/drawing/2014/main" id="{2481A0D4-D161-AA0E-CA11-5B8D035C2247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01" y="2044209"/>
            <a:ext cx="2803989" cy="255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F8C630-B485-72F9-9023-A0E1F4010E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80" y="4316612"/>
            <a:ext cx="2398141" cy="241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32FC34B-2DD4-EE18-EC34-D077CFD6E7B7}"/>
              </a:ext>
            </a:extLst>
          </p:cNvPr>
          <p:cNvSpPr/>
          <p:nvPr/>
        </p:nvSpPr>
        <p:spPr>
          <a:xfrm>
            <a:off x="0" y="249879"/>
            <a:ext cx="6012611" cy="541810"/>
          </a:xfrm>
          <a:prstGeom prst="rect">
            <a:avLst/>
          </a:prstGeom>
          <a:solidFill>
            <a:srgbClr val="F9B0B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A_淘宝店chenying0907 2" descr="C:\Users\徐威方\Desktop\清新水彩花卉毕业答辩模板\未标题-3.png">
            <a:extLst>
              <a:ext uri="{FF2B5EF4-FFF2-40B4-BE49-F238E27FC236}">
                <a16:creationId xmlns:a16="http://schemas.microsoft.com/office/drawing/2014/main" id="{E666EE23-9A19-CA29-6F1F-55311E87782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89739">
            <a:off x="-852576" y="-439820"/>
            <a:ext cx="2711665" cy="24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8B34C0-B47D-6CB0-6670-4DDB4D5A66C8}"/>
              </a:ext>
            </a:extLst>
          </p:cNvPr>
          <p:cNvSpPr txBox="1"/>
          <p:nvPr/>
        </p:nvSpPr>
        <p:spPr>
          <a:xfrm>
            <a:off x="1536483" y="305340"/>
            <a:ext cx="4143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pc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广域网络路由器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4293F8CB-CA14-8CA3-6839-9D86635C45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1971641"/>
              </p:ext>
            </p:extLst>
          </p:nvPr>
        </p:nvGraphicFramePr>
        <p:xfrm>
          <a:off x="3283010" y="1889332"/>
          <a:ext cx="5625978" cy="3750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" name="淘宝店chenying0907 29">
            <a:extLst>
              <a:ext uri="{FF2B5EF4-FFF2-40B4-BE49-F238E27FC236}">
                <a16:creationId xmlns:a16="http://schemas.microsoft.com/office/drawing/2014/main" id="{5A5DB1E5-0361-6E70-93DB-6911F17D7703}"/>
              </a:ext>
            </a:extLst>
          </p:cNvPr>
          <p:cNvGrpSpPr/>
          <p:nvPr/>
        </p:nvGrpSpPr>
        <p:grpSpPr>
          <a:xfrm>
            <a:off x="6713356" y="5322488"/>
            <a:ext cx="3476992" cy="1101786"/>
            <a:chOff x="7638369" y="4349435"/>
            <a:chExt cx="3476992" cy="1101786"/>
          </a:xfrm>
        </p:grpSpPr>
        <p:grpSp>
          <p:nvGrpSpPr>
            <p:cNvPr id="8" name="淘宝店chenying0907 30">
              <a:extLst>
                <a:ext uri="{FF2B5EF4-FFF2-40B4-BE49-F238E27FC236}">
                  <a16:creationId xmlns:a16="http://schemas.microsoft.com/office/drawing/2014/main" id="{DD46F769-3947-972D-17D0-EE183F19F1D9}"/>
                </a:ext>
              </a:extLst>
            </p:cNvPr>
            <p:cNvGrpSpPr/>
            <p:nvPr/>
          </p:nvGrpSpPr>
          <p:grpSpPr>
            <a:xfrm flipH="1" flipV="1">
              <a:off x="7638369" y="4349435"/>
              <a:ext cx="2686050" cy="647700"/>
              <a:chOff x="-590550" y="381000"/>
              <a:chExt cx="2686050" cy="647700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8E672C27-9E90-FC3D-3AB6-549C4EE62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7800" y="381000"/>
                <a:ext cx="647700" cy="647700"/>
              </a:xfrm>
              <a:prstGeom prst="line">
                <a:avLst/>
              </a:prstGeom>
              <a:ln w="31750" cap="rnd">
                <a:solidFill>
                  <a:srgbClr val="F9B0B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5D53BB0F-0DB9-8321-A93F-A17D18B61F1C}"/>
                  </a:ext>
                </a:extLst>
              </p:cNvPr>
              <p:cNvCxnSpPr/>
              <p:nvPr/>
            </p:nvCxnSpPr>
            <p:spPr>
              <a:xfrm flipH="1">
                <a:off x="-590550" y="381000"/>
                <a:ext cx="2038350" cy="0"/>
              </a:xfrm>
              <a:prstGeom prst="line">
                <a:avLst/>
              </a:prstGeom>
              <a:ln w="31750" cap="rnd">
                <a:solidFill>
                  <a:srgbClr val="F9B0B9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D64FC0F-7843-EF2D-3E7A-0C2CF569697E}"/>
                </a:ext>
              </a:extLst>
            </p:cNvPr>
            <p:cNvSpPr txBox="1"/>
            <p:nvPr/>
          </p:nvSpPr>
          <p:spPr>
            <a:xfrm flipH="1">
              <a:off x="8615959" y="5051111"/>
              <a:ext cx="249940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F68693"/>
                  </a:solidFill>
                  <a:latin typeface="+mj-lt"/>
                  <a:ea typeface="微软雅黑 Light" panose="020B0502040204020203" pitchFamily="34" charset="-122"/>
                </a:rPr>
                <a:t>基于</a:t>
              </a:r>
              <a:r>
                <a:rPr lang="en-US" altLang="zh-CN" sz="2000" dirty="0">
                  <a:solidFill>
                    <a:srgbClr val="F68693"/>
                  </a:solidFill>
                  <a:latin typeface="+mj-lt"/>
                  <a:ea typeface="微软雅黑 Light" panose="020B0502040204020203" pitchFamily="34" charset="-122"/>
                </a:rPr>
                <a:t>SRv6</a:t>
              </a:r>
              <a:r>
                <a:rPr lang="zh-CN" altLang="en-US" sz="2000" dirty="0">
                  <a:solidFill>
                    <a:srgbClr val="F68693"/>
                  </a:solidFill>
                  <a:latin typeface="+mj-lt"/>
                  <a:ea typeface="微软雅黑 Light" panose="020B0502040204020203" pitchFamily="34" charset="-122"/>
                </a:rPr>
                <a:t>的智能连接</a:t>
              </a:r>
            </a:p>
          </p:txBody>
        </p:sp>
      </p:grpSp>
      <p:sp>
        <p:nvSpPr>
          <p:cNvPr id="12" name="淘宝店chenying0907 35">
            <a:extLst>
              <a:ext uri="{FF2B5EF4-FFF2-40B4-BE49-F238E27FC236}">
                <a16:creationId xmlns:a16="http://schemas.microsoft.com/office/drawing/2014/main" id="{CFC248B3-F465-3811-C2D2-FE8B550689AD}"/>
              </a:ext>
            </a:extLst>
          </p:cNvPr>
          <p:cNvSpPr/>
          <p:nvPr/>
        </p:nvSpPr>
        <p:spPr>
          <a:xfrm>
            <a:off x="7571548" y="1724918"/>
            <a:ext cx="4572982" cy="1108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业界首款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400G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平台盒式路由器，满足大容量融合承载。超高密设计，满足高密端口需求场景。</a:t>
            </a:r>
            <a:r>
              <a:rPr lang="en-US" altLang="zh-CN" sz="1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NetEngine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8000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以其紧凑型设计、超强的散热、超低的能耗和全业务特性，为客户打造一张极简、融合的超宽网络，降低成本。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淘宝店chenying0907 36">
            <a:extLst>
              <a:ext uri="{FF2B5EF4-FFF2-40B4-BE49-F238E27FC236}">
                <a16:creationId xmlns:a16="http://schemas.microsoft.com/office/drawing/2014/main" id="{E714CCB8-A8B5-5A49-32E7-64ECE957376F}"/>
              </a:ext>
            </a:extLst>
          </p:cNvPr>
          <p:cNvGrpSpPr/>
          <p:nvPr/>
        </p:nvGrpSpPr>
        <p:grpSpPr>
          <a:xfrm>
            <a:off x="1273472" y="2652731"/>
            <a:ext cx="3324208" cy="647700"/>
            <a:chOff x="1273472" y="2652731"/>
            <a:chExt cx="3324208" cy="647700"/>
          </a:xfrm>
          <a:noFill/>
        </p:grpSpPr>
        <p:grpSp>
          <p:nvGrpSpPr>
            <p:cNvPr id="14" name="淘宝店chenying0907 37">
              <a:extLst>
                <a:ext uri="{FF2B5EF4-FFF2-40B4-BE49-F238E27FC236}">
                  <a16:creationId xmlns:a16="http://schemas.microsoft.com/office/drawing/2014/main" id="{9C6A63B6-C975-7F02-3CC3-A869D15213FB}"/>
                </a:ext>
              </a:extLst>
            </p:cNvPr>
            <p:cNvGrpSpPr/>
            <p:nvPr/>
          </p:nvGrpSpPr>
          <p:grpSpPr>
            <a:xfrm>
              <a:off x="1911630" y="2652731"/>
              <a:ext cx="2686050" cy="647700"/>
              <a:chOff x="-590550" y="381000"/>
              <a:chExt cx="2686050" cy="647700"/>
            </a:xfrm>
            <a:grpFill/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10EA0590-0171-60B7-3630-1E1F23B4DAEE}"/>
                  </a:ext>
                </a:extLst>
              </p:cNvPr>
              <p:cNvCxnSpPr/>
              <p:nvPr/>
            </p:nvCxnSpPr>
            <p:spPr>
              <a:xfrm>
                <a:off x="1447800" y="381000"/>
                <a:ext cx="647700" cy="647700"/>
              </a:xfrm>
              <a:prstGeom prst="line">
                <a:avLst/>
              </a:prstGeom>
              <a:grpFill/>
              <a:ln w="31750" cap="rnd">
                <a:solidFill>
                  <a:srgbClr val="435C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52063B7-85CA-6318-0224-C38388BE04D5}"/>
                  </a:ext>
                </a:extLst>
              </p:cNvPr>
              <p:cNvCxnSpPr/>
              <p:nvPr/>
            </p:nvCxnSpPr>
            <p:spPr>
              <a:xfrm flipH="1">
                <a:off x="-590550" y="381000"/>
                <a:ext cx="2038350" cy="0"/>
              </a:xfrm>
              <a:prstGeom prst="line">
                <a:avLst/>
              </a:prstGeom>
              <a:grpFill/>
              <a:ln w="31750" cap="rnd">
                <a:solidFill>
                  <a:srgbClr val="435C6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2D242F4-108E-F631-30FF-27EA8190415D}"/>
                </a:ext>
              </a:extLst>
            </p:cNvPr>
            <p:cNvSpPr txBox="1"/>
            <p:nvPr/>
          </p:nvSpPr>
          <p:spPr>
            <a:xfrm>
              <a:off x="1273472" y="2865364"/>
              <a:ext cx="223651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rgbClr val="435C6E"/>
                  </a:solidFill>
                  <a:latin typeface="+mj-lt"/>
                  <a:ea typeface="微软雅黑 Light" panose="020B0502040204020203" pitchFamily="34" charset="-122"/>
                </a:rPr>
                <a:t>全生命周期自动化</a:t>
              </a:r>
            </a:p>
          </p:txBody>
        </p:sp>
      </p:grpSp>
      <p:sp>
        <p:nvSpPr>
          <p:cNvPr id="18" name="淘宝店chenying0907 42">
            <a:extLst>
              <a:ext uri="{FF2B5EF4-FFF2-40B4-BE49-F238E27FC236}">
                <a16:creationId xmlns:a16="http://schemas.microsoft.com/office/drawing/2014/main" id="{ED336B19-1740-72FA-C631-BBC8942FEFB1}"/>
              </a:ext>
            </a:extLst>
          </p:cNvPr>
          <p:cNvSpPr/>
          <p:nvPr/>
        </p:nvSpPr>
        <p:spPr>
          <a:xfrm>
            <a:off x="431646" y="3639718"/>
            <a:ext cx="3751314" cy="1626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NetEngine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8000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系列采用新一代的管理、控制、分析平台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网络云化引擎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，实现全生命周期自动化；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SRv6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配合，可以实现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50ms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保护、分钟级流量优化、秒级故障识别、分钟级故障定位，显著提升网络可用性，帮助企业客户的网络走向主动运维、智能运维。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9" name="淘宝店chenying0907 52">
            <a:extLst>
              <a:ext uri="{FF2B5EF4-FFF2-40B4-BE49-F238E27FC236}">
                <a16:creationId xmlns:a16="http://schemas.microsoft.com/office/drawing/2014/main" id="{8C276584-B0CA-9FD2-914F-CF8BB02E2747}"/>
              </a:ext>
            </a:extLst>
          </p:cNvPr>
          <p:cNvGrpSpPr/>
          <p:nvPr/>
        </p:nvGrpSpPr>
        <p:grpSpPr>
          <a:xfrm>
            <a:off x="4613659" y="2743472"/>
            <a:ext cx="3004656" cy="1658538"/>
            <a:chOff x="4613659" y="2743472"/>
            <a:chExt cx="3004656" cy="1658538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B8E9D87-5FA2-8672-7CAC-086C36E8AF11}"/>
                </a:ext>
              </a:extLst>
            </p:cNvPr>
            <p:cNvSpPr txBox="1"/>
            <p:nvPr/>
          </p:nvSpPr>
          <p:spPr>
            <a:xfrm>
              <a:off x="4613659" y="3571013"/>
              <a:ext cx="30046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err="1">
                  <a:solidFill>
                    <a:srgbClr val="435C6E"/>
                  </a:solidFill>
                  <a:latin typeface="+mj-lt"/>
                  <a:ea typeface="微软雅黑 Light" panose="020B0502040204020203" pitchFamily="34" charset="-122"/>
                </a:rPr>
                <a:t>NetEngine</a:t>
              </a:r>
              <a:r>
                <a:rPr lang="en-US" altLang="zh-CN" sz="2400" dirty="0">
                  <a:solidFill>
                    <a:srgbClr val="435C6E"/>
                  </a:solidFill>
                  <a:latin typeface="+mj-lt"/>
                  <a:ea typeface="微软雅黑 Light" panose="020B0502040204020203" pitchFamily="34" charset="-122"/>
                </a:rPr>
                <a:t> 8000</a:t>
              </a:r>
              <a:r>
                <a:rPr lang="zh-CN" altLang="en-US" sz="2400" dirty="0">
                  <a:solidFill>
                    <a:srgbClr val="435C6E"/>
                  </a:solidFill>
                  <a:latin typeface="+mj-lt"/>
                  <a:ea typeface="微软雅黑 Light" panose="020B0502040204020203" pitchFamily="34" charset="-122"/>
                </a:rPr>
                <a:t>系列路由器</a:t>
              </a: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291A0E5F-0AA1-640F-0D78-1EF63BBA5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7269" y="2743472"/>
              <a:ext cx="893066" cy="643894"/>
            </a:xfrm>
            <a:custGeom>
              <a:avLst/>
              <a:gdLst>
                <a:gd name="T0" fmla="*/ 110 w 153"/>
                <a:gd name="T1" fmla="*/ 94 h 110"/>
                <a:gd name="T2" fmla="*/ 131 w 153"/>
                <a:gd name="T3" fmla="*/ 79 h 110"/>
                <a:gd name="T4" fmla="*/ 120 w 153"/>
                <a:gd name="T5" fmla="*/ 72 h 110"/>
                <a:gd name="T6" fmla="*/ 115 w 153"/>
                <a:gd name="T7" fmla="*/ 67 h 110"/>
                <a:gd name="T8" fmla="*/ 106 w 153"/>
                <a:gd name="T9" fmla="*/ 67 h 110"/>
                <a:gd name="T10" fmla="*/ 101 w 153"/>
                <a:gd name="T11" fmla="*/ 71 h 110"/>
                <a:gd name="T12" fmla="*/ 89 w 153"/>
                <a:gd name="T13" fmla="*/ 77 h 110"/>
                <a:gd name="T14" fmla="*/ 92 w 153"/>
                <a:gd name="T15" fmla="*/ 90 h 110"/>
                <a:gd name="T16" fmla="*/ 92 w 153"/>
                <a:gd name="T17" fmla="*/ 96 h 110"/>
                <a:gd name="T18" fmla="*/ 99 w 153"/>
                <a:gd name="T19" fmla="*/ 103 h 110"/>
                <a:gd name="T20" fmla="*/ 105 w 153"/>
                <a:gd name="T21" fmla="*/ 104 h 110"/>
                <a:gd name="T22" fmla="*/ 118 w 153"/>
                <a:gd name="T23" fmla="*/ 108 h 110"/>
                <a:gd name="T24" fmla="*/ 125 w 153"/>
                <a:gd name="T25" fmla="*/ 97 h 110"/>
                <a:gd name="T26" fmla="*/ 129 w 153"/>
                <a:gd name="T27" fmla="*/ 92 h 110"/>
                <a:gd name="T28" fmla="*/ 129 w 153"/>
                <a:gd name="T29" fmla="*/ 83 h 110"/>
                <a:gd name="T30" fmla="*/ 95 w 153"/>
                <a:gd name="T31" fmla="*/ 87 h 110"/>
                <a:gd name="T32" fmla="*/ 110 w 153"/>
                <a:gd name="T33" fmla="*/ 102 h 110"/>
                <a:gd name="T34" fmla="*/ 109 w 153"/>
                <a:gd name="T35" fmla="*/ 33 h 110"/>
                <a:gd name="T36" fmla="*/ 131 w 153"/>
                <a:gd name="T37" fmla="*/ 33 h 110"/>
                <a:gd name="T38" fmla="*/ 147 w 153"/>
                <a:gd name="T39" fmla="*/ 40 h 110"/>
                <a:gd name="T40" fmla="*/ 153 w 153"/>
                <a:gd name="T41" fmla="*/ 21 h 110"/>
                <a:gd name="T42" fmla="*/ 136 w 153"/>
                <a:gd name="T43" fmla="*/ 11 h 110"/>
                <a:gd name="T44" fmla="*/ 135 w 153"/>
                <a:gd name="T45" fmla="*/ 2 h 110"/>
                <a:gd name="T46" fmla="*/ 115 w 153"/>
                <a:gd name="T47" fmla="*/ 6 h 110"/>
                <a:gd name="T48" fmla="*/ 106 w 153"/>
                <a:gd name="T49" fmla="*/ 7 h 110"/>
                <a:gd name="T50" fmla="*/ 95 w 153"/>
                <a:gd name="T51" fmla="*/ 16 h 110"/>
                <a:gd name="T52" fmla="*/ 94 w 153"/>
                <a:gd name="T53" fmla="*/ 26 h 110"/>
                <a:gd name="T54" fmla="*/ 88 w 153"/>
                <a:gd name="T55" fmla="*/ 45 h 110"/>
                <a:gd name="T56" fmla="*/ 104 w 153"/>
                <a:gd name="T57" fmla="*/ 55 h 110"/>
                <a:gd name="T58" fmla="*/ 106 w 153"/>
                <a:gd name="T59" fmla="*/ 65 h 110"/>
                <a:gd name="T60" fmla="*/ 125 w 153"/>
                <a:gd name="T61" fmla="*/ 60 h 110"/>
                <a:gd name="T62" fmla="*/ 135 w 153"/>
                <a:gd name="T63" fmla="*/ 60 h 110"/>
                <a:gd name="T64" fmla="*/ 145 w 153"/>
                <a:gd name="T65" fmla="*/ 50 h 110"/>
                <a:gd name="T66" fmla="*/ 120 w 153"/>
                <a:gd name="T67" fmla="*/ 56 h 110"/>
                <a:gd name="T68" fmla="*/ 120 w 153"/>
                <a:gd name="T69" fmla="*/ 11 h 110"/>
                <a:gd name="T70" fmla="*/ 120 w 153"/>
                <a:gd name="T71" fmla="*/ 56 h 110"/>
                <a:gd name="T72" fmla="*/ 50 w 153"/>
                <a:gd name="T73" fmla="*/ 76 h 110"/>
                <a:gd name="T74" fmla="*/ 88 w 153"/>
                <a:gd name="T75" fmla="*/ 68 h 110"/>
                <a:gd name="T76" fmla="*/ 99 w 153"/>
                <a:gd name="T77" fmla="*/ 61 h 110"/>
                <a:gd name="T78" fmla="*/ 81 w 153"/>
                <a:gd name="T79" fmla="*/ 39 h 110"/>
                <a:gd name="T80" fmla="*/ 75 w 153"/>
                <a:gd name="T81" fmla="*/ 26 h 110"/>
                <a:gd name="T82" fmla="*/ 56 w 153"/>
                <a:gd name="T83" fmla="*/ 19 h 110"/>
                <a:gd name="T84" fmla="*/ 43 w 153"/>
                <a:gd name="T85" fmla="*/ 23 h 110"/>
                <a:gd name="T86" fmla="*/ 15 w 153"/>
                <a:gd name="T87" fmla="*/ 26 h 110"/>
                <a:gd name="T88" fmla="*/ 11 w 153"/>
                <a:gd name="T89" fmla="*/ 54 h 110"/>
                <a:gd name="T90" fmla="*/ 7 w 153"/>
                <a:gd name="T91" fmla="*/ 68 h 110"/>
                <a:gd name="T92" fmla="*/ 15 w 153"/>
                <a:gd name="T93" fmla="*/ 86 h 110"/>
                <a:gd name="T94" fmla="*/ 27 w 153"/>
                <a:gd name="T95" fmla="*/ 93 h 110"/>
                <a:gd name="T96" fmla="*/ 43 w 153"/>
                <a:gd name="T97" fmla="*/ 104 h 110"/>
                <a:gd name="T98" fmla="*/ 56 w 153"/>
                <a:gd name="T99" fmla="*/ 100 h 110"/>
                <a:gd name="T100" fmla="*/ 84 w 153"/>
                <a:gd name="T101" fmla="*/ 96 h 110"/>
                <a:gd name="T102" fmla="*/ 87 w 153"/>
                <a:gd name="T103" fmla="*/ 71 h 110"/>
                <a:gd name="T104" fmla="*/ 51 w 153"/>
                <a:gd name="T105" fmla="*/ 93 h 110"/>
                <a:gd name="T106" fmla="*/ 50 w 153"/>
                <a:gd name="T107" fmla="*/ 2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3" h="110">
                  <a:moveTo>
                    <a:pt x="110" y="80"/>
                  </a:moveTo>
                  <a:cubicBezTo>
                    <a:pt x="106" y="80"/>
                    <a:pt x="103" y="83"/>
                    <a:pt x="103" y="87"/>
                  </a:cubicBezTo>
                  <a:cubicBezTo>
                    <a:pt x="103" y="91"/>
                    <a:pt x="106" y="94"/>
                    <a:pt x="110" y="94"/>
                  </a:cubicBezTo>
                  <a:cubicBezTo>
                    <a:pt x="114" y="94"/>
                    <a:pt x="117" y="91"/>
                    <a:pt x="117" y="87"/>
                  </a:cubicBezTo>
                  <a:cubicBezTo>
                    <a:pt x="117" y="83"/>
                    <a:pt x="114" y="80"/>
                    <a:pt x="110" y="80"/>
                  </a:cubicBezTo>
                  <a:close/>
                  <a:moveTo>
                    <a:pt x="131" y="79"/>
                  </a:moveTo>
                  <a:cubicBezTo>
                    <a:pt x="131" y="77"/>
                    <a:pt x="129" y="76"/>
                    <a:pt x="127" y="77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4" y="75"/>
                    <a:pt x="122" y="73"/>
                    <a:pt x="120" y="72"/>
                  </a:cubicBezTo>
                  <a:cubicBezTo>
                    <a:pt x="121" y="70"/>
                    <a:pt x="121" y="70"/>
                    <a:pt x="121" y="70"/>
                  </a:cubicBezTo>
                  <a:cubicBezTo>
                    <a:pt x="122" y="68"/>
                    <a:pt x="121" y="67"/>
                    <a:pt x="119" y="66"/>
                  </a:cubicBezTo>
                  <a:cubicBezTo>
                    <a:pt x="118" y="65"/>
                    <a:pt x="116" y="66"/>
                    <a:pt x="115" y="67"/>
                  </a:cubicBezTo>
                  <a:cubicBezTo>
                    <a:pt x="115" y="69"/>
                    <a:pt x="115" y="69"/>
                    <a:pt x="115" y="69"/>
                  </a:cubicBezTo>
                  <a:cubicBezTo>
                    <a:pt x="112" y="68"/>
                    <a:pt x="109" y="68"/>
                    <a:pt x="106" y="69"/>
                  </a:cubicBezTo>
                  <a:cubicBezTo>
                    <a:pt x="106" y="67"/>
                    <a:pt x="106" y="67"/>
                    <a:pt x="106" y="67"/>
                  </a:cubicBezTo>
                  <a:cubicBezTo>
                    <a:pt x="105" y="65"/>
                    <a:pt x="103" y="65"/>
                    <a:pt x="102" y="65"/>
                  </a:cubicBezTo>
                  <a:cubicBezTo>
                    <a:pt x="100" y="66"/>
                    <a:pt x="99" y="67"/>
                    <a:pt x="100" y="69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98" y="72"/>
                    <a:pt x="96" y="74"/>
                    <a:pt x="95" y="76"/>
                  </a:cubicBezTo>
                  <a:cubicBezTo>
                    <a:pt x="93" y="76"/>
                    <a:pt x="93" y="76"/>
                    <a:pt x="93" y="76"/>
                  </a:cubicBezTo>
                  <a:cubicBezTo>
                    <a:pt x="91" y="75"/>
                    <a:pt x="90" y="75"/>
                    <a:pt x="89" y="77"/>
                  </a:cubicBezTo>
                  <a:cubicBezTo>
                    <a:pt x="88" y="79"/>
                    <a:pt x="89" y="80"/>
                    <a:pt x="90" y="81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1" y="85"/>
                    <a:pt x="91" y="87"/>
                    <a:pt x="92" y="9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88" y="91"/>
                    <a:pt x="88" y="93"/>
                    <a:pt x="88" y="95"/>
                  </a:cubicBezTo>
                  <a:cubicBezTo>
                    <a:pt x="89" y="96"/>
                    <a:pt x="90" y="97"/>
                    <a:pt x="92" y="96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95" y="98"/>
                    <a:pt x="97" y="100"/>
                    <a:pt x="99" y="102"/>
                  </a:cubicBezTo>
                  <a:cubicBezTo>
                    <a:pt x="99" y="103"/>
                    <a:pt x="99" y="103"/>
                    <a:pt x="99" y="103"/>
                  </a:cubicBezTo>
                  <a:cubicBezTo>
                    <a:pt x="98" y="105"/>
                    <a:pt x="98" y="107"/>
                    <a:pt x="100" y="108"/>
                  </a:cubicBezTo>
                  <a:cubicBezTo>
                    <a:pt x="102" y="108"/>
                    <a:pt x="103" y="108"/>
                    <a:pt x="104" y="106"/>
                  </a:cubicBezTo>
                  <a:cubicBezTo>
                    <a:pt x="105" y="104"/>
                    <a:pt x="105" y="104"/>
                    <a:pt x="105" y="104"/>
                  </a:cubicBezTo>
                  <a:cubicBezTo>
                    <a:pt x="107" y="105"/>
                    <a:pt x="110" y="105"/>
                    <a:pt x="113" y="105"/>
                  </a:cubicBezTo>
                  <a:cubicBezTo>
                    <a:pt x="114" y="107"/>
                    <a:pt x="114" y="107"/>
                    <a:pt x="114" y="107"/>
                  </a:cubicBezTo>
                  <a:cubicBezTo>
                    <a:pt x="114" y="108"/>
                    <a:pt x="116" y="109"/>
                    <a:pt x="118" y="108"/>
                  </a:cubicBezTo>
                  <a:cubicBezTo>
                    <a:pt x="119" y="108"/>
                    <a:pt x="120" y="106"/>
                    <a:pt x="119" y="104"/>
                  </a:cubicBezTo>
                  <a:cubicBezTo>
                    <a:pt x="119" y="103"/>
                    <a:pt x="119" y="103"/>
                    <a:pt x="119" y="103"/>
                  </a:cubicBezTo>
                  <a:cubicBezTo>
                    <a:pt x="121" y="101"/>
                    <a:pt x="123" y="99"/>
                    <a:pt x="125" y="97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8" y="99"/>
                    <a:pt x="130" y="98"/>
                    <a:pt x="131" y="96"/>
                  </a:cubicBezTo>
                  <a:cubicBezTo>
                    <a:pt x="131" y="95"/>
                    <a:pt x="131" y="93"/>
                    <a:pt x="129" y="92"/>
                  </a:cubicBezTo>
                  <a:cubicBezTo>
                    <a:pt x="127" y="92"/>
                    <a:pt x="127" y="92"/>
                    <a:pt x="127" y="92"/>
                  </a:cubicBezTo>
                  <a:cubicBezTo>
                    <a:pt x="128" y="89"/>
                    <a:pt x="128" y="86"/>
                    <a:pt x="128" y="84"/>
                  </a:cubicBezTo>
                  <a:cubicBezTo>
                    <a:pt x="129" y="83"/>
                    <a:pt x="129" y="83"/>
                    <a:pt x="129" y="83"/>
                  </a:cubicBezTo>
                  <a:cubicBezTo>
                    <a:pt x="131" y="82"/>
                    <a:pt x="132" y="81"/>
                    <a:pt x="131" y="79"/>
                  </a:cubicBezTo>
                  <a:close/>
                  <a:moveTo>
                    <a:pt x="110" y="102"/>
                  </a:moveTo>
                  <a:cubicBezTo>
                    <a:pt x="102" y="102"/>
                    <a:pt x="95" y="95"/>
                    <a:pt x="95" y="87"/>
                  </a:cubicBezTo>
                  <a:cubicBezTo>
                    <a:pt x="95" y="79"/>
                    <a:pt x="102" y="72"/>
                    <a:pt x="110" y="72"/>
                  </a:cubicBezTo>
                  <a:cubicBezTo>
                    <a:pt x="118" y="72"/>
                    <a:pt x="125" y="79"/>
                    <a:pt x="125" y="87"/>
                  </a:cubicBezTo>
                  <a:cubicBezTo>
                    <a:pt x="125" y="95"/>
                    <a:pt x="118" y="102"/>
                    <a:pt x="110" y="102"/>
                  </a:cubicBezTo>
                  <a:close/>
                  <a:moveTo>
                    <a:pt x="126" y="24"/>
                  </a:moveTo>
                  <a:cubicBezTo>
                    <a:pt x="124" y="23"/>
                    <a:pt x="122" y="22"/>
                    <a:pt x="120" y="22"/>
                  </a:cubicBezTo>
                  <a:cubicBezTo>
                    <a:pt x="114" y="22"/>
                    <a:pt x="109" y="27"/>
                    <a:pt x="109" y="33"/>
                  </a:cubicBezTo>
                  <a:cubicBezTo>
                    <a:pt x="109" y="37"/>
                    <a:pt x="111" y="40"/>
                    <a:pt x="114" y="42"/>
                  </a:cubicBezTo>
                  <a:cubicBezTo>
                    <a:pt x="116" y="43"/>
                    <a:pt x="118" y="44"/>
                    <a:pt x="120" y="44"/>
                  </a:cubicBezTo>
                  <a:cubicBezTo>
                    <a:pt x="126" y="44"/>
                    <a:pt x="131" y="39"/>
                    <a:pt x="131" y="33"/>
                  </a:cubicBezTo>
                  <a:cubicBezTo>
                    <a:pt x="131" y="29"/>
                    <a:pt x="129" y="26"/>
                    <a:pt x="126" y="24"/>
                  </a:cubicBezTo>
                  <a:close/>
                  <a:moveTo>
                    <a:pt x="149" y="42"/>
                  </a:moveTo>
                  <a:cubicBezTo>
                    <a:pt x="147" y="40"/>
                    <a:pt x="147" y="40"/>
                    <a:pt x="147" y="40"/>
                  </a:cubicBezTo>
                  <a:cubicBezTo>
                    <a:pt x="148" y="37"/>
                    <a:pt x="148" y="32"/>
                    <a:pt x="147" y="28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2" y="27"/>
                    <a:pt x="153" y="24"/>
                    <a:pt x="153" y="21"/>
                  </a:cubicBezTo>
                  <a:cubicBezTo>
                    <a:pt x="152" y="19"/>
                    <a:pt x="149" y="18"/>
                    <a:pt x="147" y="19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2" y="16"/>
                    <a:pt x="139" y="13"/>
                    <a:pt x="136" y="11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8" y="7"/>
                    <a:pt x="137" y="5"/>
                    <a:pt x="136" y="3"/>
                  </a:cubicBezTo>
                  <a:cubicBezTo>
                    <a:pt x="136" y="3"/>
                    <a:pt x="135" y="2"/>
                    <a:pt x="135" y="2"/>
                  </a:cubicBezTo>
                  <a:cubicBezTo>
                    <a:pt x="132" y="1"/>
                    <a:pt x="130" y="2"/>
                    <a:pt x="129" y="4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24" y="6"/>
                    <a:pt x="119" y="6"/>
                    <a:pt x="115" y="6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1"/>
                    <a:pt x="111" y="0"/>
                    <a:pt x="108" y="1"/>
                  </a:cubicBezTo>
                  <a:cubicBezTo>
                    <a:pt x="106" y="2"/>
                    <a:pt x="105" y="4"/>
                    <a:pt x="106" y="7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3" y="11"/>
                    <a:pt x="100" y="14"/>
                    <a:pt x="98" y="18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3" y="15"/>
                    <a:pt x="90" y="16"/>
                    <a:pt x="89" y="19"/>
                  </a:cubicBezTo>
                  <a:cubicBezTo>
                    <a:pt x="88" y="21"/>
                    <a:pt x="89" y="24"/>
                    <a:pt x="91" y="25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3" y="30"/>
                    <a:pt x="92" y="34"/>
                    <a:pt x="93" y="38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88" y="40"/>
                    <a:pt x="87" y="43"/>
                    <a:pt x="88" y="45"/>
                  </a:cubicBezTo>
                  <a:cubicBezTo>
                    <a:pt x="89" y="47"/>
                    <a:pt x="91" y="49"/>
                    <a:pt x="94" y="48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8" y="50"/>
                    <a:pt x="101" y="53"/>
                    <a:pt x="104" y="55"/>
                  </a:cubicBezTo>
                  <a:cubicBezTo>
                    <a:pt x="104" y="55"/>
                    <a:pt x="104" y="56"/>
                    <a:pt x="104" y="56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2" y="61"/>
                    <a:pt x="103" y="63"/>
                    <a:pt x="106" y="65"/>
                  </a:cubicBezTo>
                  <a:cubicBezTo>
                    <a:pt x="108" y="66"/>
                    <a:pt x="111" y="65"/>
                    <a:pt x="112" y="62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7" y="61"/>
                    <a:pt x="121" y="61"/>
                    <a:pt x="125" y="60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7" y="65"/>
                    <a:pt x="130" y="67"/>
                    <a:pt x="132" y="66"/>
                  </a:cubicBezTo>
                  <a:cubicBezTo>
                    <a:pt x="134" y="65"/>
                    <a:pt x="136" y="62"/>
                    <a:pt x="135" y="60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7" y="55"/>
                    <a:pt x="140" y="52"/>
                    <a:pt x="143" y="49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8" y="51"/>
                    <a:pt x="150" y="50"/>
                    <a:pt x="151" y="48"/>
                  </a:cubicBezTo>
                  <a:cubicBezTo>
                    <a:pt x="152" y="46"/>
                    <a:pt x="151" y="43"/>
                    <a:pt x="149" y="42"/>
                  </a:cubicBezTo>
                  <a:close/>
                  <a:moveTo>
                    <a:pt x="120" y="56"/>
                  </a:moveTo>
                  <a:cubicBezTo>
                    <a:pt x="115" y="56"/>
                    <a:pt x="111" y="54"/>
                    <a:pt x="107" y="51"/>
                  </a:cubicBezTo>
                  <a:cubicBezTo>
                    <a:pt x="101" y="47"/>
                    <a:pt x="98" y="41"/>
                    <a:pt x="98" y="33"/>
                  </a:cubicBezTo>
                  <a:cubicBezTo>
                    <a:pt x="98" y="21"/>
                    <a:pt x="108" y="11"/>
                    <a:pt x="120" y="11"/>
                  </a:cubicBezTo>
                  <a:cubicBezTo>
                    <a:pt x="124" y="11"/>
                    <a:pt x="128" y="12"/>
                    <a:pt x="132" y="14"/>
                  </a:cubicBezTo>
                  <a:cubicBezTo>
                    <a:pt x="138" y="18"/>
                    <a:pt x="143" y="25"/>
                    <a:pt x="143" y="33"/>
                  </a:cubicBezTo>
                  <a:cubicBezTo>
                    <a:pt x="143" y="46"/>
                    <a:pt x="133" y="56"/>
                    <a:pt x="120" y="56"/>
                  </a:cubicBezTo>
                  <a:close/>
                  <a:moveTo>
                    <a:pt x="50" y="46"/>
                  </a:moveTo>
                  <a:cubicBezTo>
                    <a:pt x="41" y="46"/>
                    <a:pt x="34" y="53"/>
                    <a:pt x="34" y="61"/>
                  </a:cubicBezTo>
                  <a:cubicBezTo>
                    <a:pt x="34" y="69"/>
                    <a:pt x="41" y="76"/>
                    <a:pt x="50" y="76"/>
                  </a:cubicBezTo>
                  <a:cubicBezTo>
                    <a:pt x="58" y="76"/>
                    <a:pt x="65" y="69"/>
                    <a:pt x="65" y="61"/>
                  </a:cubicBezTo>
                  <a:cubicBezTo>
                    <a:pt x="65" y="53"/>
                    <a:pt x="58" y="46"/>
                    <a:pt x="50" y="46"/>
                  </a:cubicBezTo>
                  <a:close/>
                  <a:moveTo>
                    <a:pt x="88" y="68"/>
                  </a:moveTo>
                  <a:cubicBezTo>
                    <a:pt x="92" y="68"/>
                    <a:pt x="92" y="68"/>
                    <a:pt x="92" y="68"/>
                  </a:cubicBezTo>
                  <a:cubicBezTo>
                    <a:pt x="96" y="68"/>
                    <a:pt x="99" y="65"/>
                    <a:pt x="99" y="61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98" y="57"/>
                    <a:pt x="96" y="54"/>
                    <a:pt x="92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7" y="49"/>
                    <a:pt x="85" y="43"/>
                    <a:pt x="81" y="39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87" y="33"/>
                    <a:pt x="87" y="29"/>
                    <a:pt x="84" y="26"/>
                  </a:cubicBezTo>
                  <a:cubicBezTo>
                    <a:pt x="82" y="24"/>
                    <a:pt x="78" y="24"/>
                    <a:pt x="75" y="26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67" y="26"/>
                    <a:pt x="62" y="24"/>
                    <a:pt x="56" y="23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5"/>
                    <a:pt x="53" y="12"/>
                    <a:pt x="50" y="12"/>
                  </a:cubicBezTo>
                  <a:cubicBezTo>
                    <a:pt x="46" y="12"/>
                    <a:pt x="43" y="15"/>
                    <a:pt x="43" y="19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37" y="24"/>
                    <a:pt x="32" y="26"/>
                    <a:pt x="27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2" y="24"/>
                    <a:pt x="17" y="24"/>
                    <a:pt x="15" y="26"/>
                  </a:cubicBezTo>
                  <a:cubicBezTo>
                    <a:pt x="12" y="29"/>
                    <a:pt x="12" y="33"/>
                    <a:pt x="15" y="36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4" y="43"/>
                    <a:pt x="12" y="49"/>
                    <a:pt x="11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3" y="54"/>
                    <a:pt x="0" y="57"/>
                    <a:pt x="0" y="61"/>
                  </a:cubicBezTo>
                  <a:cubicBezTo>
                    <a:pt x="0" y="65"/>
                    <a:pt x="3" y="68"/>
                    <a:pt x="7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74"/>
                    <a:pt x="14" y="79"/>
                    <a:pt x="18" y="84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2" y="89"/>
                    <a:pt x="12" y="93"/>
                    <a:pt x="15" y="96"/>
                  </a:cubicBezTo>
                  <a:cubicBezTo>
                    <a:pt x="17" y="98"/>
                    <a:pt x="22" y="98"/>
                    <a:pt x="24" y="96"/>
                  </a:cubicBezTo>
                  <a:cubicBezTo>
                    <a:pt x="27" y="93"/>
                    <a:pt x="27" y="93"/>
                    <a:pt x="27" y="93"/>
                  </a:cubicBezTo>
                  <a:cubicBezTo>
                    <a:pt x="30" y="95"/>
                    <a:pt x="34" y="97"/>
                    <a:pt x="37" y="98"/>
                  </a:cubicBezTo>
                  <a:cubicBezTo>
                    <a:pt x="39" y="99"/>
                    <a:pt x="41" y="99"/>
                    <a:pt x="43" y="100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107"/>
                    <a:pt x="46" y="110"/>
                    <a:pt x="50" y="110"/>
                  </a:cubicBezTo>
                  <a:cubicBezTo>
                    <a:pt x="53" y="110"/>
                    <a:pt x="56" y="107"/>
                    <a:pt x="56" y="104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62" y="99"/>
                    <a:pt x="67" y="96"/>
                    <a:pt x="72" y="93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8" y="98"/>
                    <a:pt x="82" y="98"/>
                    <a:pt x="84" y="96"/>
                  </a:cubicBezTo>
                  <a:cubicBezTo>
                    <a:pt x="87" y="93"/>
                    <a:pt x="87" y="89"/>
                    <a:pt x="84" y="86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4" y="80"/>
                    <a:pt x="86" y="75"/>
                    <a:pt x="87" y="71"/>
                  </a:cubicBezTo>
                  <a:cubicBezTo>
                    <a:pt x="88" y="70"/>
                    <a:pt x="88" y="69"/>
                    <a:pt x="88" y="68"/>
                  </a:cubicBezTo>
                  <a:close/>
                  <a:moveTo>
                    <a:pt x="75" y="79"/>
                  </a:moveTo>
                  <a:cubicBezTo>
                    <a:pt x="70" y="87"/>
                    <a:pt x="61" y="92"/>
                    <a:pt x="51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32" y="93"/>
                    <a:pt x="18" y="79"/>
                    <a:pt x="18" y="61"/>
                  </a:cubicBezTo>
                  <a:cubicBezTo>
                    <a:pt x="18" y="44"/>
                    <a:pt x="32" y="29"/>
                    <a:pt x="50" y="29"/>
                  </a:cubicBezTo>
                  <a:cubicBezTo>
                    <a:pt x="67" y="29"/>
                    <a:pt x="81" y="44"/>
                    <a:pt x="81" y="61"/>
                  </a:cubicBezTo>
                  <a:cubicBezTo>
                    <a:pt x="81" y="68"/>
                    <a:pt x="79" y="74"/>
                    <a:pt x="75" y="79"/>
                  </a:cubicBezTo>
                  <a:close/>
                </a:path>
              </a:pathLst>
            </a:custGeom>
            <a:solidFill>
              <a:srgbClr val="F68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j-lt"/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72C5938-0A7F-C90E-57DC-175F76678FF7}"/>
              </a:ext>
            </a:extLst>
          </p:cNvPr>
          <p:cNvCxnSpPr>
            <a:cxnSpLocks/>
          </p:cNvCxnSpPr>
          <p:nvPr/>
        </p:nvCxnSpPr>
        <p:spPr>
          <a:xfrm flipV="1">
            <a:off x="5709496" y="1489197"/>
            <a:ext cx="746350" cy="655129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CD6AAB5-D8D2-77A2-C9DE-A4866FECD6D2}"/>
              </a:ext>
            </a:extLst>
          </p:cNvPr>
          <p:cNvCxnSpPr/>
          <p:nvPr/>
        </p:nvCxnSpPr>
        <p:spPr>
          <a:xfrm flipV="1">
            <a:off x="6455846" y="1489197"/>
            <a:ext cx="2038350" cy="0"/>
          </a:xfrm>
          <a:prstGeom prst="line">
            <a:avLst/>
          </a:prstGeom>
          <a:ln w="31750" cap="rnd">
            <a:solidFill>
              <a:srgbClr val="A5A5A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171DAC9-7C61-0C78-0C94-BAE653AD3E9D}"/>
              </a:ext>
            </a:extLst>
          </p:cNvPr>
          <p:cNvSpPr txBox="1"/>
          <p:nvPr/>
        </p:nvSpPr>
        <p:spPr>
          <a:xfrm>
            <a:off x="6907288" y="1065263"/>
            <a:ext cx="2397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超宽平台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淘宝店chenying0907 35">
            <a:extLst>
              <a:ext uri="{FF2B5EF4-FFF2-40B4-BE49-F238E27FC236}">
                <a16:creationId xmlns:a16="http://schemas.microsoft.com/office/drawing/2014/main" id="{394A59B6-9909-739E-2BEC-9407D90C8AE2}"/>
              </a:ext>
            </a:extLst>
          </p:cNvPr>
          <p:cNvSpPr/>
          <p:nvPr/>
        </p:nvSpPr>
        <p:spPr>
          <a:xfrm>
            <a:off x="8380231" y="4014192"/>
            <a:ext cx="3234301" cy="1625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NetEngine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8000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系列提供领先的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SRv6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能力，基于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，有效应对海量连接；跨域自动连接，帮助客户一跳入云；分钟级业务发放，租户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应用级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SLA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保证，提升用户体验，帮助企业客户实现从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MPLS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SRv6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的平滑演进。</a:t>
            </a:r>
            <a:endParaRPr lang="zh-CN" altLang="en-US" sz="1400" dirty="0">
              <a:solidFill>
                <a:schemeClr val="accent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079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Graphic spid="6" grpId="0">
        <p:bldAsOne/>
      </p:bldGraphic>
      <p:bldP spid="12" grpId="0"/>
      <p:bldP spid="18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1BEF79E-1A03-A40B-62FC-2D7F8F1F051B}"/>
              </a:ext>
            </a:extLst>
          </p:cNvPr>
          <p:cNvSpPr/>
          <p:nvPr/>
        </p:nvSpPr>
        <p:spPr>
          <a:xfrm>
            <a:off x="0" y="249879"/>
            <a:ext cx="6012611" cy="541810"/>
          </a:xfrm>
          <a:prstGeom prst="rect">
            <a:avLst/>
          </a:prstGeom>
          <a:solidFill>
            <a:srgbClr val="F9B0B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A_淘宝店chenying0907 2" descr="C:\Users\徐威方\Desktop\清新水彩花卉毕业答辩模板\未标题-3.png">
            <a:extLst>
              <a:ext uri="{FF2B5EF4-FFF2-40B4-BE49-F238E27FC236}">
                <a16:creationId xmlns:a16="http://schemas.microsoft.com/office/drawing/2014/main" id="{03AAB829-3FA2-5278-FAA5-2A1046F4224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89739">
            <a:off x="-852576" y="-439820"/>
            <a:ext cx="2711665" cy="24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9A6E809-8CAD-F5E9-F603-42CC48AE0FB1}"/>
              </a:ext>
            </a:extLst>
          </p:cNvPr>
          <p:cNvSpPr txBox="1"/>
          <p:nvPr/>
        </p:nvSpPr>
        <p:spPr>
          <a:xfrm>
            <a:off x="1536483" y="305340"/>
            <a:ext cx="4143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pc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分支互联路由器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2235043C-BCBE-D40B-E132-F8BB78E1E5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0753675"/>
              </p:ext>
            </p:extLst>
          </p:nvPr>
        </p:nvGraphicFramePr>
        <p:xfrm>
          <a:off x="3283010" y="1889332"/>
          <a:ext cx="5625978" cy="3750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" name="淘宝店chenying0907 29">
            <a:extLst>
              <a:ext uri="{FF2B5EF4-FFF2-40B4-BE49-F238E27FC236}">
                <a16:creationId xmlns:a16="http://schemas.microsoft.com/office/drawing/2014/main" id="{0D18CFAE-7E99-7AD4-D917-DFCA980C4D18}"/>
              </a:ext>
            </a:extLst>
          </p:cNvPr>
          <p:cNvGrpSpPr/>
          <p:nvPr/>
        </p:nvGrpSpPr>
        <p:grpSpPr>
          <a:xfrm>
            <a:off x="6713356" y="5322488"/>
            <a:ext cx="3446536" cy="1101786"/>
            <a:chOff x="7638369" y="4349435"/>
            <a:chExt cx="3446536" cy="1101786"/>
          </a:xfrm>
        </p:grpSpPr>
        <p:grpSp>
          <p:nvGrpSpPr>
            <p:cNvPr id="8" name="淘宝店chenying0907 30">
              <a:extLst>
                <a:ext uri="{FF2B5EF4-FFF2-40B4-BE49-F238E27FC236}">
                  <a16:creationId xmlns:a16="http://schemas.microsoft.com/office/drawing/2014/main" id="{42D0CD87-5D9A-C6A1-A51E-5E2AD13CEAF1}"/>
                </a:ext>
              </a:extLst>
            </p:cNvPr>
            <p:cNvGrpSpPr/>
            <p:nvPr/>
          </p:nvGrpSpPr>
          <p:grpSpPr>
            <a:xfrm flipH="1" flipV="1">
              <a:off x="7638369" y="4349435"/>
              <a:ext cx="2686050" cy="647700"/>
              <a:chOff x="-590550" y="381000"/>
              <a:chExt cx="2686050" cy="647700"/>
            </a:xfrm>
          </p:grpSpPr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3C132CB-3675-2089-9AEC-30BEC8D0E1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7800" y="381000"/>
                <a:ext cx="647700" cy="647700"/>
              </a:xfrm>
              <a:prstGeom prst="line">
                <a:avLst/>
              </a:prstGeom>
              <a:ln w="31750" cap="rnd">
                <a:solidFill>
                  <a:srgbClr val="F9B0B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F11E2C8C-E6C8-22B7-6D1F-FA7A5BF2FA42}"/>
                  </a:ext>
                </a:extLst>
              </p:cNvPr>
              <p:cNvCxnSpPr/>
              <p:nvPr/>
            </p:nvCxnSpPr>
            <p:spPr>
              <a:xfrm flipH="1">
                <a:off x="-590550" y="381000"/>
                <a:ext cx="2038350" cy="0"/>
              </a:xfrm>
              <a:prstGeom prst="line">
                <a:avLst/>
              </a:prstGeom>
              <a:ln w="31750" cap="rnd">
                <a:solidFill>
                  <a:srgbClr val="F9B0B9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8E6859F-0A36-020F-165A-D1B2C27F1444}"/>
                </a:ext>
              </a:extLst>
            </p:cNvPr>
            <p:cNvSpPr txBox="1"/>
            <p:nvPr/>
          </p:nvSpPr>
          <p:spPr>
            <a:xfrm flipH="1">
              <a:off x="8615959" y="5051111"/>
              <a:ext cx="246894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F68693"/>
                  </a:solidFill>
                  <a:latin typeface="+mj-lt"/>
                  <a:ea typeface="微软雅黑 Light" panose="020B0502040204020203" pitchFamily="34" charset="-122"/>
                </a:rPr>
                <a:t>SD-WAN</a:t>
              </a:r>
              <a:r>
                <a:rPr lang="zh-CN" altLang="en-US" sz="2000" dirty="0">
                  <a:solidFill>
                    <a:srgbClr val="F68693"/>
                  </a:solidFill>
                  <a:latin typeface="+mj-lt"/>
                  <a:ea typeface="微软雅黑 Light" panose="020B0502040204020203" pitchFamily="34" charset="-122"/>
                </a:rPr>
                <a:t>，极智体验</a:t>
              </a:r>
            </a:p>
          </p:txBody>
        </p:sp>
      </p:grpSp>
      <p:sp>
        <p:nvSpPr>
          <p:cNvPr id="13" name="淘宝店chenying0907 35">
            <a:extLst>
              <a:ext uri="{FF2B5EF4-FFF2-40B4-BE49-F238E27FC236}">
                <a16:creationId xmlns:a16="http://schemas.microsoft.com/office/drawing/2014/main" id="{023DAC97-FC07-CBA2-C8F6-5A94004B8937}"/>
              </a:ext>
            </a:extLst>
          </p:cNvPr>
          <p:cNvSpPr/>
          <p:nvPr/>
        </p:nvSpPr>
        <p:spPr>
          <a:xfrm>
            <a:off x="7619018" y="1861604"/>
            <a:ext cx="4208599" cy="849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移动化和云化带来企业业务流量激增，通过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路由器全千兆接入，为企业多分支提供超宽互联。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路由器免布线，设备即插即用，随时随地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天通网。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4" name="淘宝店chenying0907 36">
            <a:extLst>
              <a:ext uri="{FF2B5EF4-FFF2-40B4-BE49-F238E27FC236}">
                <a16:creationId xmlns:a16="http://schemas.microsoft.com/office/drawing/2014/main" id="{45029D50-AA71-A5C8-4734-932D87B0738D}"/>
              </a:ext>
            </a:extLst>
          </p:cNvPr>
          <p:cNvGrpSpPr/>
          <p:nvPr/>
        </p:nvGrpSpPr>
        <p:grpSpPr>
          <a:xfrm>
            <a:off x="267407" y="2652731"/>
            <a:ext cx="4330273" cy="647700"/>
            <a:chOff x="267407" y="2652731"/>
            <a:chExt cx="4330273" cy="647700"/>
          </a:xfrm>
          <a:noFill/>
        </p:grpSpPr>
        <p:grpSp>
          <p:nvGrpSpPr>
            <p:cNvPr id="15" name="淘宝店chenying0907 37">
              <a:extLst>
                <a:ext uri="{FF2B5EF4-FFF2-40B4-BE49-F238E27FC236}">
                  <a16:creationId xmlns:a16="http://schemas.microsoft.com/office/drawing/2014/main" id="{D1BA568B-81B7-84B9-AA6E-A8C6F520BFF8}"/>
                </a:ext>
              </a:extLst>
            </p:cNvPr>
            <p:cNvGrpSpPr/>
            <p:nvPr/>
          </p:nvGrpSpPr>
          <p:grpSpPr>
            <a:xfrm>
              <a:off x="1911630" y="2652731"/>
              <a:ext cx="2686050" cy="647700"/>
              <a:chOff x="-590550" y="381000"/>
              <a:chExt cx="2686050" cy="647700"/>
            </a:xfrm>
            <a:grpFill/>
          </p:grpSpPr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FF098F20-F3B8-2CC2-E489-B7AA1EA0BD5A}"/>
                  </a:ext>
                </a:extLst>
              </p:cNvPr>
              <p:cNvCxnSpPr/>
              <p:nvPr/>
            </p:nvCxnSpPr>
            <p:spPr>
              <a:xfrm>
                <a:off x="1447800" y="381000"/>
                <a:ext cx="647700" cy="647700"/>
              </a:xfrm>
              <a:prstGeom prst="line">
                <a:avLst/>
              </a:prstGeom>
              <a:grpFill/>
              <a:ln w="31750" cap="rnd">
                <a:solidFill>
                  <a:srgbClr val="435C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B81F7F6C-6144-DEBA-1A5A-2259043766F4}"/>
                  </a:ext>
                </a:extLst>
              </p:cNvPr>
              <p:cNvCxnSpPr/>
              <p:nvPr/>
            </p:nvCxnSpPr>
            <p:spPr>
              <a:xfrm flipH="1">
                <a:off x="-590550" y="381000"/>
                <a:ext cx="2038350" cy="0"/>
              </a:xfrm>
              <a:prstGeom prst="line">
                <a:avLst/>
              </a:prstGeom>
              <a:grpFill/>
              <a:ln w="31750" cap="rnd">
                <a:solidFill>
                  <a:srgbClr val="435C6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42005B7-BE06-F6B6-85AC-5E624AA8D740}"/>
                </a:ext>
              </a:extLst>
            </p:cNvPr>
            <p:cNvSpPr txBox="1"/>
            <p:nvPr/>
          </p:nvSpPr>
          <p:spPr>
            <a:xfrm>
              <a:off x="267407" y="2849365"/>
              <a:ext cx="3906839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000" dirty="0">
                  <a:solidFill>
                    <a:srgbClr val="435C6E"/>
                  </a:solidFill>
                  <a:latin typeface="+mj-lt"/>
                  <a:ea typeface="微软雅黑 Light" panose="020B0502040204020203" pitchFamily="34" charset="-122"/>
                </a:rPr>
                <a:t>3</a:t>
              </a:r>
              <a:r>
                <a:rPr lang="zh-CN" altLang="en-US" sz="2000" dirty="0">
                  <a:solidFill>
                    <a:srgbClr val="435C6E"/>
                  </a:solidFill>
                  <a:latin typeface="+mj-lt"/>
                  <a:ea typeface="微软雅黑 Light" panose="020B0502040204020203" pitchFamily="34" charset="-122"/>
                </a:rPr>
                <a:t>倍业界转发性能，多业务无阻塞</a:t>
              </a:r>
            </a:p>
          </p:txBody>
        </p:sp>
      </p:grpSp>
      <p:sp>
        <p:nvSpPr>
          <p:cNvPr id="20" name="淘宝店chenying0907 42">
            <a:extLst>
              <a:ext uri="{FF2B5EF4-FFF2-40B4-BE49-F238E27FC236}">
                <a16:creationId xmlns:a16="http://schemas.microsoft.com/office/drawing/2014/main" id="{F1B14464-4C8E-AABC-3CD9-44BF9302619F}"/>
              </a:ext>
            </a:extLst>
          </p:cNvPr>
          <p:cNvSpPr/>
          <p:nvPr/>
        </p:nvSpPr>
        <p:spPr>
          <a:xfrm>
            <a:off x="923692" y="3429000"/>
            <a:ext cx="2767222" cy="1884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基于创新的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CPU+NP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转发架构，内置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大硬件加速引擎，做到真正的多业务并发无阻塞。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NetEngine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路由器的转发性能是业界同级别路由器的三倍以上，满足客户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3~5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年流量激增需求，保护客户投资。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1" name="淘宝店chenying0907 52">
            <a:extLst>
              <a:ext uri="{FF2B5EF4-FFF2-40B4-BE49-F238E27FC236}">
                <a16:creationId xmlns:a16="http://schemas.microsoft.com/office/drawing/2014/main" id="{ED16EA34-D2D4-482A-675B-C593F1A0DC99}"/>
              </a:ext>
            </a:extLst>
          </p:cNvPr>
          <p:cNvGrpSpPr/>
          <p:nvPr/>
        </p:nvGrpSpPr>
        <p:grpSpPr>
          <a:xfrm>
            <a:off x="4505245" y="2743472"/>
            <a:ext cx="3225563" cy="1621352"/>
            <a:chOff x="4505245" y="2743472"/>
            <a:chExt cx="3225563" cy="162135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4118B2D-8030-30EC-839A-7DCFB0E0EAB1}"/>
                </a:ext>
              </a:extLst>
            </p:cNvPr>
            <p:cNvSpPr txBox="1"/>
            <p:nvPr/>
          </p:nvSpPr>
          <p:spPr>
            <a:xfrm>
              <a:off x="4505245" y="3533827"/>
              <a:ext cx="32255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 err="1">
                  <a:solidFill>
                    <a:srgbClr val="435C6E"/>
                  </a:solidFill>
                  <a:latin typeface="+mj-lt"/>
                  <a:ea typeface="微软雅黑 Light" panose="020B0502040204020203" pitchFamily="34" charset="-122"/>
                </a:rPr>
                <a:t>NetEngine</a:t>
              </a:r>
              <a:r>
                <a:rPr lang="en-US" altLang="zh-CN" sz="2400" dirty="0">
                  <a:solidFill>
                    <a:srgbClr val="435C6E"/>
                  </a:solidFill>
                  <a:latin typeface="+mj-lt"/>
                  <a:ea typeface="微软雅黑 Light" panose="020B0502040204020203" pitchFamily="34" charset="-122"/>
                </a:rPr>
                <a:t> AR8000</a:t>
              </a:r>
              <a:r>
                <a:rPr lang="zh-CN" altLang="en-US" sz="2400" dirty="0">
                  <a:solidFill>
                    <a:srgbClr val="435C6E"/>
                  </a:solidFill>
                  <a:latin typeface="+mj-lt"/>
                  <a:ea typeface="微软雅黑 Light" panose="020B0502040204020203" pitchFamily="34" charset="-122"/>
                </a:rPr>
                <a:t>系列</a:t>
              </a:r>
              <a:endParaRPr lang="en-US" altLang="zh-CN" sz="2400" dirty="0">
                <a:solidFill>
                  <a:srgbClr val="435C6E"/>
                </a:solidFill>
                <a:latin typeface="+mj-lt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2400" dirty="0">
                  <a:solidFill>
                    <a:srgbClr val="435C6E"/>
                  </a:solidFill>
                  <a:latin typeface="+mj-lt"/>
                  <a:ea typeface="微软雅黑 Light" panose="020B0502040204020203" pitchFamily="34" charset="-122"/>
                </a:rPr>
                <a:t>企业路由器</a:t>
              </a:r>
            </a:p>
          </p:txBody>
        </p:sp>
        <p:sp>
          <p:nvSpPr>
            <p:cNvPr id="23" name="Freeform 51">
              <a:extLst>
                <a:ext uri="{FF2B5EF4-FFF2-40B4-BE49-F238E27FC236}">
                  <a16:creationId xmlns:a16="http://schemas.microsoft.com/office/drawing/2014/main" id="{F868E858-65A3-03A8-91D2-58519F9724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7269" y="2743472"/>
              <a:ext cx="893066" cy="643894"/>
            </a:xfrm>
            <a:custGeom>
              <a:avLst/>
              <a:gdLst>
                <a:gd name="T0" fmla="*/ 110 w 153"/>
                <a:gd name="T1" fmla="*/ 94 h 110"/>
                <a:gd name="T2" fmla="*/ 131 w 153"/>
                <a:gd name="T3" fmla="*/ 79 h 110"/>
                <a:gd name="T4" fmla="*/ 120 w 153"/>
                <a:gd name="T5" fmla="*/ 72 h 110"/>
                <a:gd name="T6" fmla="*/ 115 w 153"/>
                <a:gd name="T7" fmla="*/ 67 h 110"/>
                <a:gd name="T8" fmla="*/ 106 w 153"/>
                <a:gd name="T9" fmla="*/ 67 h 110"/>
                <a:gd name="T10" fmla="*/ 101 w 153"/>
                <a:gd name="T11" fmla="*/ 71 h 110"/>
                <a:gd name="T12" fmla="*/ 89 w 153"/>
                <a:gd name="T13" fmla="*/ 77 h 110"/>
                <a:gd name="T14" fmla="*/ 92 w 153"/>
                <a:gd name="T15" fmla="*/ 90 h 110"/>
                <a:gd name="T16" fmla="*/ 92 w 153"/>
                <a:gd name="T17" fmla="*/ 96 h 110"/>
                <a:gd name="T18" fmla="*/ 99 w 153"/>
                <a:gd name="T19" fmla="*/ 103 h 110"/>
                <a:gd name="T20" fmla="*/ 105 w 153"/>
                <a:gd name="T21" fmla="*/ 104 h 110"/>
                <a:gd name="T22" fmla="*/ 118 w 153"/>
                <a:gd name="T23" fmla="*/ 108 h 110"/>
                <a:gd name="T24" fmla="*/ 125 w 153"/>
                <a:gd name="T25" fmla="*/ 97 h 110"/>
                <a:gd name="T26" fmla="*/ 129 w 153"/>
                <a:gd name="T27" fmla="*/ 92 h 110"/>
                <a:gd name="T28" fmla="*/ 129 w 153"/>
                <a:gd name="T29" fmla="*/ 83 h 110"/>
                <a:gd name="T30" fmla="*/ 95 w 153"/>
                <a:gd name="T31" fmla="*/ 87 h 110"/>
                <a:gd name="T32" fmla="*/ 110 w 153"/>
                <a:gd name="T33" fmla="*/ 102 h 110"/>
                <a:gd name="T34" fmla="*/ 109 w 153"/>
                <a:gd name="T35" fmla="*/ 33 h 110"/>
                <a:gd name="T36" fmla="*/ 131 w 153"/>
                <a:gd name="T37" fmla="*/ 33 h 110"/>
                <a:gd name="T38" fmla="*/ 147 w 153"/>
                <a:gd name="T39" fmla="*/ 40 h 110"/>
                <a:gd name="T40" fmla="*/ 153 w 153"/>
                <a:gd name="T41" fmla="*/ 21 h 110"/>
                <a:gd name="T42" fmla="*/ 136 w 153"/>
                <a:gd name="T43" fmla="*/ 11 h 110"/>
                <a:gd name="T44" fmla="*/ 135 w 153"/>
                <a:gd name="T45" fmla="*/ 2 h 110"/>
                <a:gd name="T46" fmla="*/ 115 w 153"/>
                <a:gd name="T47" fmla="*/ 6 h 110"/>
                <a:gd name="T48" fmla="*/ 106 w 153"/>
                <a:gd name="T49" fmla="*/ 7 h 110"/>
                <a:gd name="T50" fmla="*/ 95 w 153"/>
                <a:gd name="T51" fmla="*/ 16 h 110"/>
                <a:gd name="T52" fmla="*/ 94 w 153"/>
                <a:gd name="T53" fmla="*/ 26 h 110"/>
                <a:gd name="T54" fmla="*/ 88 w 153"/>
                <a:gd name="T55" fmla="*/ 45 h 110"/>
                <a:gd name="T56" fmla="*/ 104 w 153"/>
                <a:gd name="T57" fmla="*/ 55 h 110"/>
                <a:gd name="T58" fmla="*/ 106 w 153"/>
                <a:gd name="T59" fmla="*/ 65 h 110"/>
                <a:gd name="T60" fmla="*/ 125 w 153"/>
                <a:gd name="T61" fmla="*/ 60 h 110"/>
                <a:gd name="T62" fmla="*/ 135 w 153"/>
                <a:gd name="T63" fmla="*/ 60 h 110"/>
                <a:gd name="T64" fmla="*/ 145 w 153"/>
                <a:gd name="T65" fmla="*/ 50 h 110"/>
                <a:gd name="T66" fmla="*/ 120 w 153"/>
                <a:gd name="T67" fmla="*/ 56 h 110"/>
                <a:gd name="T68" fmla="*/ 120 w 153"/>
                <a:gd name="T69" fmla="*/ 11 h 110"/>
                <a:gd name="T70" fmla="*/ 120 w 153"/>
                <a:gd name="T71" fmla="*/ 56 h 110"/>
                <a:gd name="T72" fmla="*/ 50 w 153"/>
                <a:gd name="T73" fmla="*/ 76 h 110"/>
                <a:gd name="T74" fmla="*/ 88 w 153"/>
                <a:gd name="T75" fmla="*/ 68 h 110"/>
                <a:gd name="T76" fmla="*/ 99 w 153"/>
                <a:gd name="T77" fmla="*/ 61 h 110"/>
                <a:gd name="T78" fmla="*/ 81 w 153"/>
                <a:gd name="T79" fmla="*/ 39 h 110"/>
                <a:gd name="T80" fmla="*/ 75 w 153"/>
                <a:gd name="T81" fmla="*/ 26 h 110"/>
                <a:gd name="T82" fmla="*/ 56 w 153"/>
                <a:gd name="T83" fmla="*/ 19 h 110"/>
                <a:gd name="T84" fmla="*/ 43 w 153"/>
                <a:gd name="T85" fmla="*/ 23 h 110"/>
                <a:gd name="T86" fmla="*/ 15 w 153"/>
                <a:gd name="T87" fmla="*/ 26 h 110"/>
                <a:gd name="T88" fmla="*/ 11 w 153"/>
                <a:gd name="T89" fmla="*/ 54 h 110"/>
                <a:gd name="T90" fmla="*/ 7 w 153"/>
                <a:gd name="T91" fmla="*/ 68 h 110"/>
                <a:gd name="T92" fmla="*/ 15 w 153"/>
                <a:gd name="T93" fmla="*/ 86 h 110"/>
                <a:gd name="T94" fmla="*/ 27 w 153"/>
                <a:gd name="T95" fmla="*/ 93 h 110"/>
                <a:gd name="T96" fmla="*/ 43 w 153"/>
                <a:gd name="T97" fmla="*/ 104 h 110"/>
                <a:gd name="T98" fmla="*/ 56 w 153"/>
                <a:gd name="T99" fmla="*/ 100 h 110"/>
                <a:gd name="T100" fmla="*/ 84 w 153"/>
                <a:gd name="T101" fmla="*/ 96 h 110"/>
                <a:gd name="T102" fmla="*/ 87 w 153"/>
                <a:gd name="T103" fmla="*/ 71 h 110"/>
                <a:gd name="T104" fmla="*/ 51 w 153"/>
                <a:gd name="T105" fmla="*/ 93 h 110"/>
                <a:gd name="T106" fmla="*/ 50 w 153"/>
                <a:gd name="T107" fmla="*/ 2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3" h="110">
                  <a:moveTo>
                    <a:pt x="110" y="80"/>
                  </a:moveTo>
                  <a:cubicBezTo>
                    <a:pt x="106" y="80"/>
                    <a:pt x="103" y="83"/>
                    <a:pt x="103" y="87"/>
                  </a:cubicBezTo>
                  <a:cubicBezTo>
                    <a:pt x="103" y="91"/>
                    <a:pt x="106" y="94"/>
                    <a:pt x="110" y="94"/>
                  </a:cubicBezTo>
                  <a:cubicBezTo>
                    <a:pt x="114" y="94"/>
                    <a:pt x="117" y="91"/>
                    <a:pt x="117" y="87"/>
                  </a:cubicBezTo>
                  <a:cubicBezTo>
                    <a:pt x="117" y="83"/>
                    <a:pt x="114" y="80"/>
                    <a:pt x="110" y="80"/>
                  </a:cubicBezTo>
                  <a:close/>
                  <a:moveTo>
                    <a:pt x="131" y="79"/>
                  </a:moveTo>
                  <a:cubicBezTo>
                    <a:pt x="131" y="77"/>
                    <a:pt x="129" y="76"/>
                    <a:pt x="127" y="77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4" y="75"/>
                    <a:pt x="122" y="73"/>
                    <a:pt x="120" y="72"/>
                  </a:cubicBezTo>
                  <a:cubicBezTo>
                    <a:pt x="121" y="70"/>
                    <a:pt x="121" y="70"/>
                    <a:pt x="121" y="70"/>
                  </a:cubicBezTo>
                  <a:cubicBezTo>
                    <a:pt x="122" y="68"/>
                    <a:pt x="121" y="67"/>
                    <a:pt x="119" y="66"/>
                  </a:cubicBezTo>
                  <a:cubicBezTo>
                    <a:pt x="118" y="65"/>
                    <a:pt x="116" y="66"/>
                    <a:pt x="115" y="67"/>
                  </a:cubicBezTo>
                  <a:cubicBezTo>
                    <a:pt x="115" y="69"/>
                    <a:pt x="115" y="69"/>
                    <a:pt x="115" y="69"/>
                  </a:cubicBezTo>
                  <a:cubicBezTo>
                    <a:pt x="112" y="68"/>
                    <a:pt x="109" y="68"/>
                    <a:pt x="106" y="69"/>
                  </a:cubicBezTo>
                  <a:cubicBezTo>
                    <a:pt x="106" y="67"/>
                    <a:pt x="106" y="67"/>
                    <a:pt x="106" y="67"/>
                  </a:cubicBezTo>
                  <a:cubicBezTo>
                    <a:pt x="105" y="65"/>
                    <a:pt x="103" y="65"/>
                    <a:pt x="102" y="65"/>
                  </a:cubicBezTo>
                  <a:cubicBezTo>
                    <a:pt x="100" y="66"/>
                    <a:pt x="99" y="67"/>
                    <a:pt x="100" y="69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98" y="72"/>
                    <a:pt x="96" y="74"/>
                    <a:pt x="95" y="76"/>
                  </a:cubicBezTo>
                  <a:cubicBezTo>
                    <a:pt x="93" y="76"/>
                    <a:pt x="93" y="76"/>
                    <a:pt x="93" y="76"/>
                  </a:cubicBezTo>
                  <a:cubicBezTo>
                    <a:pt x="91" y="75"/>
                    <a:pt x="90" y="75"/>
                    <a:pt x="89" y="77"/>
                  </a:cubicBezTo>
                  <a:cubicBezTo>
                    <a:pt x="88" y="79"/>
                    <a:pt x="89" y="80"/>
                    <a:pt x="90" y="81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1" y="85"/>
                    <a:pt x="91" y="87"/>
                    <a:pt x="92" y="9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88" y="91"/>
                    <a:pt x="88" y="93"/>
                    <a:pt x="88" y="95"/>
                  </a:cubicBezTo>
                  <a:cubicBezTo>
                    <a:pt x="89" y="96"/>
                    <a:pt x="90" y="97"/>
                    <a:pt x="92" y="96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95" y="98"/>
                    <a:pt x="97" y="100"/>
                    <a:pt x="99" y="102"/>
                  </a:cubicBezTo>
                  <a:cubicBezTo>
                    <a:pt x="99" y="103"/>
                    <a:pt x="99" y="103"/>
                    <a:pt x="99" y="103"/>
                  </a:cubicBezTo>
                  <a:cubicBezTo>
                    <a:pt x="98" y="105"/>
                    <a:pt x="98" y="107"/>
                    <a:pt x="100" y="108"/>
                  </a:cubicBezTo>
                  <a:cubicBezTo>
                    <a:pt x="102" y="108"/>
                    <a:pt x="103" y="108"/>
                    <a:pt x="104" y="106"/>
                  </a:cubicBezTo>
                  <a:cubicBezTo>
                    <a:pt x="105" y="104"/>
                    <a:pt x="105" y="104"/>
                    <a:pt x="105" y="104"/>
                  </a:cubicBezTo>
                  <a:cubicBezTo>
                    <a:pt x="107" y="105"/>
                    <a:pt x="110" y="105"/>
                    <a:pt x="113" y="105"/>
                  </a:cubicBezTo>
                  <a:cubicBezTo>
                    <a:pt x="114" y="107"/>
                    <a:pt x="114" y="107"/>
                    <a:pt x="114" y="107"/>
                  </a:cubicBezTo>
                  <a:cubicBezTo>
                    <a:pt x="114" y="108"/>
                    <a:pt x="116" y="109"/>
                    <a:pt x="118" y="108"/>
                  </a:cubicBezTo>
                  <a:cubicBezTo>
                    <a:pt x="119" y="108"/>
                    <a:pt x="120" y="106"/>
                    <a:pt x="119" y="104"/>
                  </a:cubicBezTo>
                  <a:cubicBezTo>
                    <a:pt x="119" y="103"/>
                    <a:pt x="119" y="103"/>
                    <a:pt x="119" y="103"/>
                  </a:cubicBezTo>
                  <a:cubicBezTo>
                    <a:pt x="121" y="101"/>
                    <a:pt x="123" y="99"/>
                    <a:pt x="125" y="97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8" y="99"/>
                    <a:pt x="130" y="98"/>
                    <a:pt x="131" y="96"/>
                  </a:cubicBezTo>
                  <a:cubicBezTo>
                    <a:pt x="131" y="95"/>
                    <a:pt x="131" y="93"/>
                    <a:pt x="129" y="92"/>
                  </a:cubicBezTo>
                  <a:cubicBezTo>
                    <a:pt x="127" y="92"/>
                    <a:pt x="127" y="92"/>
                    <a:pt x="127" y="92"/>
                  </a:cubicBezTo>
                  <a:cubicBezTo>
                    <a:pt x="128" y="89"/>
                    <a:pt x="128" y="86"/>
                    <a:pt x="128" y="84"/>
                  </a:cubicBezTo>
                  <a:cubicBezTo>
                    <a:pt x="129" y="83"/>
                    <a:pt x="129" y="83"/>
                    <a:pt x="129" y="83"/>
                  </a:cubicBezTo>
                  <a:cubicBezTo>
                    <a:pt x="131" y="82"/>
                    <a:pt x="132" y="81"/>
                    <a:pt x="131" y="79"/>
                  </a:cubicBezTo>
                  <a:close/>
                  <a:moveTo>
                    <a:pt x="110" y="102"/>
                  </a:moveTo>
                  <a:cubicBezTo>
                    <a:pt x="102" y="102"/>
                    <a:pt x="95" y="95"/>
                    <a:pt x="95" y="87"/>
                  </a:cubicBezTo>
                  <a:cubicBezTo>
                    <a:pt x="95" y="79"/>
                    <a:pt x="102" y="72"/>
                    <a:pt x="110" y="72"/>
                  </a:cubicBezTo>
                  <a:cubicBezTo>
                    <a:pt x="118" y="72"/>
                    <a:pt x="125" y="79"/>
                    <a:pt x="125" y="87"/>
                  </a:cubicBezTo>
                  <a:cubicBezTo>
                    <a:pt x="125" y="95"/>
                    <a:pt x="118" y="102"/>
                    <a:pt x="110" y="102"/>
                  </a:cubicBezTo>
                  <a:close/>
                  <a:moveTo>
                    <a:pt x="126" y="24"/>
                  </a:moveTo>
                  <a:cubicBezTo>
                    <a:pt x="124" y="23"/>
                    <a:pt x="122" y="22"/>
                    <a:pt x="120" y="22"/>
                  </a:cubicBezTo>
                  <a:cubicBezTo>
                    <a:pt x="114" y="22"/>
                    <a:pt x="109" y="27"/>
                    <a:pt x="109" y="33"/>
                  </a:cubicBezTo>
                  <a:cubicBezTo>
                    <a:pt x="109" y="37"/>
                    <a:pt x="111" y="40"/>
                    <a:pt x="114" y="42"/>
                  </a:cubicBezTo>
                  <a:cubicBezTo>
                    <a:pt x="116" y="43"/>
                    <a:pt x="118" y="44"/>
                    <a:pt x="120" y="44"/>
                  </a:cubicBezTo>
                  <a:cubicBezTo>
                    <a:pt x="126" y="44"/>
                    <a:pt x="131" y="39"/>
                    <a:pt x="131" y="33"/>
                  </a:cubicBezTo>
                  <a:cubicBezTo>
                    <a:pt x="131" y="29"/>
                    <a:pt x="129" y="26"/>
                    <a:pt x="126" y="24"/>
                  </a:cubicBezTo>
                  <a:close/>
                  <a:moveTo>
                    <a:pt x="149" y="42"/>
                  </a:moveTo>
                  <a:cubicBezTo>
                    <a:pt x="147" y="40"/>
                    <a:pt x="147" y="40"/>
                    <a:pt x="147" y="40"/>
                  </a:cubicBezTo>
                  <a:cubicBezTo>
                    <a:pt x="148" y="37"/>
                    <a:pt x="148" y="32"/>
                    <a:pt x="147" y="28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2" y="27"/>
                    <a:pt x="153" y="24"/>
                    <a:pt x="153" y="21"/>
                  </a:cubicBezTo>
                  <a:cubicBezTo>
                    <a:pt x="152" y="19"/>
                    <a:pt x="149" y="18"/>
                    <a:pt x="147" y="19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2" y="16"/>
                    <a:pt x="139" y="13"/>
                    <a:pt x="136" y="11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8" y="7"/>
                    <a:pt x="137" y="5"/>
                    <a:pt x="136" y="3"/>
                  </a:cubicBezTo>
                  <a:cubicBezTo>
                    <a:pt x="136" y="3"/>
                    <a:pt x="135" y="2"/>
                    <a:pt x="135" y="2"/>
                  </a:cubicBezTo>
                  <a:cubicBezTo>
                    <a:pt x="132" y="1"/>
                    <a:pt x="130" y="2"/>
                    <a:pt x="129" y="4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24" y="6"/>
                    <a:pt x="119" y="6"/>
                    <a:pt x="115" y="6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1"/>
                    <a:pt x="111" y="0"/>
                    <a:pt x="108" y="1"/>
                  </a:cubicBezTo>
                  <a:cubicBezTo>
                    <a:pt x="106" y="2"/>
                    <a:pt x="105" y="4"/>
                    <a:pt x="106" y="7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3" y="11"/>
                    <a:pt x="100" y="14"/>
                    <a:pt x="98" y="18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3" y="15"/>
                    <a:pt x="90" y="16"/>
                    <a:pt x="89" y="19"/>
                  </a:cubicBezTo>
                  <a:cubicBezTo>
                    <a:pt x="88" y="21"/>
                    <a:pt x="89" y="24"/>
                    <a:pt x="91" y="25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3" y="30"/>
                    <a:pt x="92" y="34"/>
                    <a:pt x="93" y="38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88" y="40"/>
                    <a:pt x="87" y="43"/>
                    <a:pt x="88" y="45"/>
                  </a:cubicBezTo>
                  <a:cubicBezTo>
                    <a:pt x="89" y="47"/>
                    <a:pt x="91" y="49"/>
                    <a:pt x="94" y="48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8" y="50"/>
                    <a:pt x="101" y="53"/>
                    <a:pt x="104" y="55"/>
                  </a:cubicBezTo>
                  <a:cubicBezTo>
                    <a:pt x="104" y="55"/>
                    <a:pt x="104" y="56"/>
                    <a:pt x="104" y="56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2" y="61"/>
                    <a:pt x="103" y="63"/>
                    <a:pt x="106" y="65"/>
                  </a:cubicBezTo>
                  <a:cubicBezTo>
                    <a:pt x="108" y="66"/>
                    <a:pt x="111" y="65"/>
                    <a:pt x="112" y="62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7" y="61"/>
                    <a:pt x="121" y="61"/>
                    <a:pt x="125" y="60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7" y="65"/>
                    <a:pt x="130" y="67"/>
                    <a:pt x="132" y="66"/>
                  </a:cubicBezTo>
                  <a:cubicBezTo>
                    <a:pt x="134" y="65"/>
                    <a:pt x="136" y="62"/>
                    <a:pt x="135" y="60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7" y="55"/>
                    <a:pt x="140" y="52"/>
                    <a:pt x="143" y="49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8" y="51"/>
                    <a:pt x="150" y="50"/>
                    <a:pt x="151" y="48"/>
                  </a:cubicBezTo>
                  <a:cubicBezTo>
                    <a:pt x="152" y="46"/>
                    <a:pt x="151" y="43"/>
                    <a:pt x="149" y="42"/>
                  </a:cubicBezTo>
                  <a:close/>
                  <a:moveTo>
                    <a:pt x="120" y="56"/>
                  </a:moveTo>
                  <a:cubicBezTo>
                    <a:pt x="115" y="56"/>
                    <a:pt x="111" y="54"/>
                    <a:pt x="107" y="51"/>
                  </a:cubicBezTo>
                  <a:cubicBezTo>
                    <a:pt x="101" y="47"/>
                    <a:pt x="98" y="41"/>
                    <a:pt x="98" y="33"/>
                  </a:cubicBezTo>
                  <a:cubicBezTo>
                    <a:pt x="98" y="21"/>
                    <a:pt x="108" y="11"/>
                    <a:pt x="120" y="11"/>
                  </a:cubicBezTo>
                  <a:cubicBezTo>
                    <a:pt x="124" y="11"/>
                    <a:pt x="128" y="12"/>
                    <a:pt x="132" y="14"/>
                  </a:cubicBezTo>
                  <a:cubicBezTo>
                    <a:pt x="138" y="18"/>
                    <a:pt x="143" y="25"/>
                    <a:pt x="143" y="33"/>
                  </a:cubicBezTo>
                  <a:cubicBezTo>
                    <a:pt x="143" y="46"/>
                    <a:pt x="133" y="56"/>
                    <a:pt x="120" y="56"/>
                  </a:cubicBezTo>
                  <a:close/>
                  <a:moveTo>
                    <a:pt x="50" y="46"/>
                  </a:moveTo>
                  <a:cubicBezTo>
                    <a:pt x="41" y="46"/>
                    <a:pt x="34" y="53"/>
                    <a:pt x="34" y="61"/>
                  </a:cubicBezTo>
                  <a:cubicBezTo>
                    <a:pt x="34" y="69"/>
                    <a:pt x="41" y="76"/>
                    <a:pt x="50" y="76"/>
                  </a:cubicBezTo>
                  <a:cubicBezTo>
                    <a:pt x="58" y="76"/>
                    <a:pt x="65" y="69"/>
                    <a:pt x="65" y="61"/>
                  </a:cubicBezTo>
                  <a:cubicBezTo>
                    <a:pt x="65" y="53"/>
                    <a:pt x="58" y="46"/>
                    <a:pt x="50" y="46"/>
                  </a:cubicBezTo>
                  <a:close/>
                  <a:moveTo>
                    <a:pt x="88" y="68"/>
                  </a:moveTo>
                  <a:cubicBezTo>
                    <a:pt x="92" y="68"/>
                    <a:pt x="92" y="68"/>
                    <a:pt x="92" y="68"/>
                  </a:cubicBezTo>
                  <a:cubicBezTo>
                    <a:pt x="96" y="68"/>
                    <a:pt x="99" y="65"/>
                    <a:pt x="99" y="61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98" y="57"/>
                    <a:pt x="96" y="54"/>
                    <a:pt x="92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7" y="49"/>
                    <a:pt x="85" y="43"/>
                    <a:pt x="81" y="39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87" y="33"/>
                    <a:pt x="87" y="29"/>
                    <a:pt x="84" y="26"/>
                  </a:cubicBezTo>
                  <a:cubicBezTo>
                    <a:pt x="82" y="24"/>
                    <a:pt x="78" y="24"/>
                    <a:pt x="75" y="26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67" y="26"/>
                    <a:pt x="62" y="24"/>
                    <a:pt x="56" y="23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5"/>
                    <a:pt x="53" y="12"/>
                    <a:pt x="50" y="12"/>
                  </a:cubicBezTo>
                  <a:cubicBezTo>
                    <a:pt x="46" y="12"/>
                    <a:pt x="43" y="15"/>
                    <a:pt x="43" y="19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37" y="24"/>
                    <a:pt x="32" y="26"/>
                    <a:pt x="27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2" y="24"/>
                    <a:pt x="17" y="24"/>
                    <a:pt x="15" y="26"/>
                  </a:cubicBezTo>
                  <a:cubicBezTo>
                    <a:pt x="12" y="29"/>
                    <a:pt x="12" y="33"/>
                    <a:pt x="15" y="36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4" y="43"/>
                    <a:pt x="12" y="49"/>
                    <a:pt x="11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3" y="54"/>
                    <a:pt x="0" y="57"/>
                    <a:pt x="0" y="61"/>
                  </a:cubicBezTo>
                  <a:cubicBezTo>
                    <a:pt x="0" y="65"/>
                    <a:pt x="3" y="68"/>
                    <a:pt x="7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74"/>
                    <a:pt x="14" y="79"/>
                    <a:pt x="18" y="84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2" y="89"/>
                    <a:pt x="12" y="93"/>
                    <a:pt x="15" y="96"/>
                  </a:cubicBezTo>
                  <a:cubicBezTo>
                    <a:pt x="17" y="98"/>
                    <a:pt x="22" y="98"/>
                    <a:pt x="24" y="96"/>
                  </a:cubicBezTo>
                  <a:cubicBezTo>
                    <a:pt x="27" y="93"/>
                    <a:pt x="27" y="93"/>
                    <a:pt x="27" y="93"/>
                  </a:cubicBezTo>
                  <a:cubicBezTo>
                    <a:pt x="30" y="95"/>
                    <a:pt x="34" y="97"/>
                    <a:pt x="37" y="98"/>
                  </a:cubicBezTo>
                  <a:cubicBezTo>
                    <a:pt x="39" y="99"/>
                    <a:pt x="41" y="99"/>
                    <a:pt x="43" y="100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107"/>
                    <a:pt x="46" y="110"/>
                    <a:pt x="50" y="110"/>
                  </a:cubicBezTo>
                  <a:cubicBezTo>
                    <a:pt x="53" y="110"/>
                    <a:pt x="56" y="107"/>
                    <a:pt x="56" y="104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62" y="99"/>
                    <a:pt x="67" y="96"/>
                    <a:pt x="72" y="93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8" y="98"/>
                    <a:pt x="82" y="98"/>
                    <a:pt x="84" y="96"/>
                  </a:cubicBezTo>
                  <a:cubicBezTo>
                    <a:pt x="87" y="93"/>
                    <a:pt x="87" y="89"/>
                    <a:pt x="84" y="86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4" y="80"/>
                    <a:pt x="86" y="75"/>
                    <a:pt x="87" y="71"/>
                  </a:cubicBezTo>
                  <a:cubicBezTo>
                    <a:pt x="88" y="70"/>
                    <a:pt x="88" y="69"/>
                    <a:pt x="88" y="68"/>
                  </a:cubicBezTo>
                  <a:close/>
                  <a:moveTo>
                    <a:pt x="75" y="79"/>
                  </a:moveTo>
                  <a:cubicBezTo>
                    <a:pt x="70" y="87"/>
                    <a:pt x="61" y="92"/>
                    <a:pt x="51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32" y="93"/>
                    <a:pt x="18" y="79"/>
                    <a:pt x="18" y="61"/>
                  </a:cubicBezTo>
                  <a:cubicBezTo>
                    <a:pt x="18" y="44"/>
                    <a:pt x="32" y="29"/>
                    <a:pt x="50" y="29"/>
                  </a:cubicBezTo>
                  <a:cubicBezTo>
                    <a:pt x="67" y="29"/>
                    <a:pt x="81" y="44"/>
                    <a:pt x="81" y="61"/>
                  </a:cubicBezTo>
                  <a:cubicBezTo>
                    <a:pt x="81" y="68"/>
                    <a:pt x="79" y="74"/>
                    <a:pt x="75" y="79"/>
                  </a:cubicBezTo>
                  <a:close/>
                </a:path>
              </a:pathLst>
            </a:custGeom>
            <a:solidFill>
              <a:srgbClr val="F68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j-lt"/>
              </a:endParaRPr>
            </a:p>
          </p:txBody>
        </p:sp>
      </p:grp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84640A6-3A44-0838-147C-DE618E4AF7BD}"/>
              </a:ext>
            </a:extLst>
          </p:cNvPr>
          <p:cNvCxnSpPr>
            <a:cxnSpLocks/>
          </p:cNvCxnSpPr>
          <p:nvPr/>
        </p:nvCxnSpPr>
        <p:spPr>
          <a:xfrm flipV="1">
            <a:off x="5709496" y="1489197"/>
            <a:ext cx="746350" cy="655129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A81532A-EC64-018B-EA15-F8FC2E8593CF}"/>
              </a:ext>
            </a:extLst>
          </p:cNvPr>
          <p:cNvCxnSpPr/>
          <p:nvPr/>
        </p:nvCxnSpPr>
        <p:spPr>
          <a:xfrm flipV="1">
            <a:off x="6455846" y="1489197"/>
            <a:ext cx="2038350" cy="0"/>
          </a:xfrm>
          <a:prstGeom prst="line">
            <a:avLst/>
          </a:prstGeom>
          <a:ln w="31750" cap="rnd">
            <a:solidFill>
              <a:srgbClr val="A5A5A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2A8A5D4-4671-5DBB-C53F-8B9731218AE3}"/>
              </a:ext>
            </a:extLst>
          </p:cNvPr>
          <p:cNvSpPr txBox="1"/>
          <p:nvPr/>
        </p:nvSpPr>
        <p:spPr>
          <a:xfrm>
            <a:off x="6141296" y="921940"/>
            <a:ext cx="2397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5G</a:t>
            </a:r>
            <a:r>
              <a:rPr lang="zh-CN" altLang="zh-CN" sz="2000" dirty="0">
                <a:solidFill>
                  <a:schemeClr val="bg2">
                    <a:lumMod val="1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超宽，高速互联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淘宝店chenying0907 35">
            <a:extLst>
              <a:ext uri="{FF2B5EF4-FFF2-40B4-BE49-F238E27FC236}">
                <a16:creationId xmlns:a16="http://schemas.microsoft.com/office/drawing/2014/main" id="{EC89708C-3F5E-C864-75BA-FABC214CBDB5}"/>
              </a:ext>
            </a:extLst>
          </p:cNvPr>
          <p:cNvSpPr/>
          <p:nvPr/>
        </p:nvSpPr>
        <p:spPr>
          <a:xfrm>
            <a:off x="8106168" y="4333740"/>
            <a:ext cx="3234301" cy="1108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NetEngine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全系列支持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SD-WAN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，内置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A-FEC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算法，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30%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丢包的情况下，视频无卡顿花屏。支持基于应用的智能选路，保障关键应用始终在最优链路传输。</a:t>
            </a:r>
            <a:endParaRPr lang="zh-CN" altLang="en-US" sz="1400" dirty="0">
              <a:solidFill>
                <a:schemeClr val="accent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5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Graphic spid="6" grpId="0">
        <p:bldAsOne/>
      </p:bldGraphic>
      <p:bldP spid="13" grpId="0"/>
      <p:bldP spid="20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E36EC7D-1913-B9BB-C5A5-1F7068AC55EB}"/>
              </a:ext>
            </a:extLst>
          </p:cNvPr>
          <p:cNvSpPr/>
          <p:nvPr/>
        </p:nvSpPr>
        <p:spPr>
          <a:xfrm>
            <a:off x="0" y="249879"/>
            <a:ext cx="6012611" cy="541810"/>
          </a:xfrm>
          <a:prstGeom prst="rect">
            <a:avLst/>
          </a:prstGeom>
          <a:solidFill>
            <a:srgbClr val="F9B0B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A_淘宝店chenying0907 2" descr="C:\Users\徐威方\Desktop\清新水彩花卉毕业答辩模板\未标题-3.png">
            <a:extLst>
              <a:ext uri="{FF2B5EF4-FFF2-40B4-BE49-F238E27FC236}">
                <a16:creationId xmlns:a16="http://schemas.microsoft.com/office/drawing/2014/main" id="{3026BE7F-2054-1855-92CC-9522017DA90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89739">
            <a:off x="-852576" y="-439820"/>
            <a:ext cx="2711665" cy="24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C842FAA-5FC2-B028-5937-9E89AB79500A}"/>
              </a:ext>
            </a:extLst>
          </p:cNvPr>
          <p:cNvSpPr txBox="1"/>
          <p:nvPr/>
        </p:nvSpPr>
        <p:spPr>
          <a:xfrm>
            <a:off x="1536483" y="305340"/>
            <a:ext cx="4143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pc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多业务控制网关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373B7769-1121-F6ED-5852-8B7112C64E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113287"/>
              </p:ext>
            </p:extLst>
          </p:nvPr>
        </p:nvGraphicFramePr>
        <p:xfrm>
          <a:off x="3283010" y="1889332"/>
          <a:ext cx="5625978" cy="3750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" name="淘宝店chenying0907 29">
            <a:extLst>
              <a:ext uri="{FF2B5EF4-FFF2-40B4-BE49-F238E27FC236}">
                <a16:creationId xmlns:a16="http://schemas.microsoft.com/office/drawing/2014/main" id="{D3E4C12B-DBD0-4E1E-FE31-CC0793CD4D57}"/>
              </a:ext>
            </a:extLst>
          </p:cNvPr>
          <p:cNvGrpSpPr/>
          <p:nvPr/>
        </p:nvGrpSpPr>
        <p:grpSpPr>
          <a:xfrm>
            <a:off x="6713356" y="5322488"/>
            <a:ext cx="2701139" cy="1101786"/>
            <a:chOff x="7638369" y="4349435"/>
            <a:chExt cx="2701139" cy="1101786"/>
          </a:xfrm>
        </p:grpSpPr>
        <p:grpSp>
          <p:nvGrpSpPr>
            <p:cNvPr id="7" name="淘宝店chenying0907 30">
              <a:extLst>
                <a:ext uri="{FF2B5EF4-FFF2-40B4-BE49-F238E27FC236}">
                  <a16:creationId xmlns:a16="http://schemas.microsoft.com/office/drawing/2014/main" id="{AEB37BBD-FCF5-926B-EE6E-D500EB042E34}"/>
                </a:ext>
              </a:extLst>
            </p:cNvPr>
            <p:cNvGrpSpPr/>
            <p:nvPr/>
          </p:nvGrpSpPr>
          <p:grpSpPr>
            <a:xfrm flipH="1" flipV="1">
              <a:off x="7638369" y="4349435"/>
              <a:ext cx="2686050" cy="647700"/>
              <a:chOff x="-590550" y="381000"/>
              <a:chExt cx="2686050" cy="647700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72EDF742-B093-EDD7-AA53-900899283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7800" y="381000"/>
                <a:ext cx="647700" cy="647700"/>
              </a:xfrm>
              <a:prstGeom prst="line">
                <a:avLst/>
              </a:prstGeom>
              <a:ln w="31750" cap="rnd">
                <a:solidFill>
                  <a:srgbClr val="F9B0B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ACD4B151-2286-7613-4B31-19A1AAC9E895}"/>
                  </a:ext>
                </a:extLst>
              </p:cNvPr>
              <p:cNvCxnSpPr/>
              <p:nvPr/>
            </p:nvCxnSpPr>
            <p:spPr>
              <a:xfrm flipH="1">
                <a:off x="-590550" y="381000"/>
                <a:ext cx="2038350" cy="0"/>
              </a:xfrm>
              <a:prstGeom prst="line">
                <a:avLst/>
              </a:prstGeom>
              <a:ln w="31750" cap="rnd">
                <a:solidFill>
                  <a:srgbClr val="F9B0B9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0B883BA-4531-FC4F-3339-49B3A1D93B18}"/>
                </a:ext>
              </a:extLst>
            </p:cNvPr>
            <p:cNvSpPr txBox="1"/>
            <p:nvPr/>
          </p:nvSpPr>
          <p:spPr>
            <a:xfrm flipH="1">
              <a:off x="8615959" y="5051111"/>
              <a:ext cx="172354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F68693"/>
                  </a:solidFill>
                  <a:latin typeface="+mj-lt"/>
                  <a:ea typeface="微软雅黑 Light" panose="020B0502040204020203" pitchFamily="34" charset="-122"/>
                </a:rPr>
                <a:t>最大路由线卡</a:t>
              </a:r>
            </a:p>
          </p:txBody>
        </p:sp>
      </p:grpSp>
      <p:sp>
        <p:nvSpPr>
          <p:cNvPr id="11" name="淘宝店chenying0907 35">
            <a:extLst>
              <a:ext uri="{FF2B5EF4-FFF2-40B4-BE49-F238E27FC236}">
                <a16:creationId xmlns:a16="http://schemas.microsoft.com/office/drawing/2014/main" id="{8B4E5A62-C3CA-AA33-FE37-ACEA02AE0BDF}"/>
              </a:ext>
            </a:extLst>
          </p:cNvPr>
          <p:cNvSpPr/>
          <p:nvPr/>
        </p:nvSpPr>
        <p:spPr>
          <a:xfrm>
            <a:off x="8106168" y="1941623"/>
            <a:ext cx="3004656" cy="850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统一的用户接入与管理平台，全面支持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IPOX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dirty="0" err="1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PPPoX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802.1x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认证等多种业务接入能力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2" name="淘宝店chenying0907 36">
            <a:extLst>
              <a:ext uri="{FF2B5EF4-FFF2-40B4-BE49-F238E27FC236}">
                <a16:creationId xmlns:a16="http://schemas.microsoft.com/office/drawing/2014/main" id="{C5DAEF5F-8D99-2D63-14B9-E7CA5FC0EFEB}"/>
              </a:ext>
            </a:extLst>
          </p:cNvPr>
          <p:cNvGrpSpPr/>
          <p:nvPr/>
        </p:nvGrpSpPr>
        <p:grpSpPr>
          <a:xfrm>
            <a:off x="760510" y="2652731"/>
            <a:ext cx="3837170" cy="647700"/>
            <a:chOff x="760510" y="2652731"/>
            <a:chExt cx="3837170" cy="647700"/>
          </a:xfrm>
          <a:noFill/>
        </p:grpSpPr>
        <p:grpSp>
          <p:nvGrpSpPr>
            <p:cNvPr id="13" name="淘宝店chenying0907 37">
              <a:extLst>
                <a:ext uri="{FF2B5EF4-FFF2-40B4-BE49-F238E27FC236}">
                  <a16:creationId xmlns:a16="http://schemas.microsoft.com/office/drawing/2014/main" id="{2BF17D14-AA28-71F9-03A8-D8727022D204}"/>
                </a:ext>
              </a:extLst>
            </p:cNvPr>
            <p:cNvGrpSpPr/>
            <p:nvPr/>
          </p:nvGrpSpPr>
          <p:grpSpPr>
            <a:xfrm>
              <a:off x="1911630" y="2652731"/>
              <a:ext cx="2686050" cy="647700"/>
              <a:chOff x="-590550" y="381000"/>
              <a:chExt cx="2686050" cy="647700"/>
            </a:xfrm>
            <a:grpFill/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2BA72C29-A61D-851A-1D2F-4C81F0AFF7F1}"/>
                  </a:ext>
                </a:extLst>
              </p:cNvPr>
              <p:cNvCxnSpPr/>
              <p:nvPr/>
            </p:nvCxnSpPr>
            <p:spPr>
              <a:xfrm>
                <a:off x="1447800" y="381000"/>
                <a:ext cx="647700" cy="647700"/>
              </a:xfrm>
              <a:prstGeom prst="line">
                <a:avLst/>
              </a:prstGeom>
              <a:grpFill/>
              <a:ln w="31750" cap="rnd">
                <a:solidFill>
                  <a:srgbClr val="435C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85D7F52F-2ADA-F0B0-9ECE-DAAA00945098}"/>
                  </a:ext>
                </a:extLst>
              </p:cNvPr>
              <p:cNvCxnSpPr/>
              <p:nvPr/>
            </p:nvCxnSpPr>
            <p:spPr>
              <a:xfrm flipH="1">
                <a:off x="-590550" y="381000"/>
                <a:ext cx="2038350" cy="0"/>
              </a:xfrm>
              <a:prstGeom prst="line">
                <a:avLst/>
              </a:prstGeom>
              <a:grpFill/>
              <a:ln w="31750" cap="rnd">
                <a:solidFill>
                  <a:srgbClr val="435C6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AC7AD97-8A6E-CB07-CFF9-A12496D54D76}"/>
                </a:ext>
              </a:extLst>
            </p:cNvPr>
            <p:cNvSpPr txBox="1"/>
            <p:nvPr/>
          </p:nvSpPr>
          <p:spPr>
            <a:xfrm>
              <a:off x="760510" y="2865364"/>
              <a:ext cx="274947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rgbClr val="435C6E"/>
                  </a:solidFill>
                  <a:latin typeface="+mj-lt"/>
                  <a:ea typeface="微软雅黑 Light" panose="020B0502040204020203" pitchFamily="34" charset="-122"/>
                </a:rPr>
                <a:t>多机热备方案高可靠性</a:t>
              </a:r>
            </a:p>
          </p:txBody>
        </p:sp>
      </p:grpSp>
      <p:sp>
        <p:nvSpPr>
          <p:cNvPr id="17" name="淘宝店chenying0907 42">
            <a:extLst>
              <a:ext uri="{FF2B5EF4-FFF2-40B4-BE49-F238E27FC236}">
                <a16:creationId xmlns:a16="http://schemas.microsoft.com/office/drawing/2014/main" id="{4A7B2B5A-959C-4D25-649B-FAEB4BD6B9C7}"/>
              </a:ext>
            </a:extLst>
          </p:cNvPr>
          <p:cNvSpPr/>
          <p:nvPr/>
        </p:nvSpPr>
        <p:spPr>
          <a:xfrm>
            <a:off x="1093905" y="3880618"/>
            <a:ext cx="2834064" cy="850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设备级、网络级、业务级多层次可靠性，业界独创的多机热备方案，保障业务平稳运行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8" name="淘宝店chenying0907 52">
            <a:extLst>
              <a:ext uri="{FF2B5EF4-FFF2-40B4-BE49-F238E27FC236}">
                <a16:creationId xmlns:a16="http://schemas.microsoft.com/office/drawing/2014/main" id="{5B985B3B-CF6D-DD1E-997A-3AA9AD9EABD7}"/>
              </a:ext>
            </a:extLst>
          </p:cNvPr>
          <p:cNvGrpSpPr/>
          <p:nvPr/>
        </p:nvGrpSpPr>
        <p:grpSpPr>
          <a:xfrm>
            <a:off x="4571474" y="2743472"/>
            <a:ext cx="3004656" cy="1539371"/>
            <a:chOff x="4571474" y="2743472"/>
            <a:chExt cx="3004656" cy="1539371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E8F1FD0-9E1E-43E0-8D89-11672397B9BE}"/>
                </a:ext>
              </a:extLst>
            </p:cNvPr>
            <p:cNvSpPr txBox="1"/>
            <p:nvPr/>
          </p:nvSpPr>
          <p:spPr>
            <a:xfrm>
              <a:off x="4571474" y="3821178"/>
              <a:ext cx="3004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435C6E"/>
                  </a:solidFill>
                  <a:latin typeface="+mj-lt"/>
                  <a:ea typeface="微软雅黑 Light" panose="020B0502040204020203" pitchFamily="34" charset="-122"/>
                </a:rPr>
                <a:t>ME60</a:t>
              </a:r>
              <a:r>
                <a:rPr lang="zh-CN" altLang="en-US" sz="2400" dirty="0">
                  <a:solidFill>
                    <a:srgbClr val="435C6E"/>
                  </a:solidFill>
                  <a:latin typeface="+mj-lt"/>
                  <a:ea typeface="微软雅黑 Light" panose="020B0502040204020203" pitchFamily="34" charset="-122"/>
                </a:rPr>
                <a:t>系列</a:t>
              </a:r>
            </a:p>
          </p:txBody>
        </p:sp>
        <p:sp>
          <p:nvSpPr>
            <p:cNvPr id="20" name="Freeform 51">
              <a:extLst>
                <a:ext uri="{FF2B5EF4-FFF2-40B4-BE49-F238E27FC236}">
                  <a16:creationId xmlns:a16="http://schemas.microsoft.com/office/drawing/2014/main" id="{486AB47E-BA05-0C21-7EDD-2F0BB98A5D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7269" y="2743472"/>
              <a:ext cx="893066" cy="643894"/>
            </a:xfrm>
            <a:custGeom>
              <a:avLst/>
              <a:gdLst>
                <a:gd name="T0" fmla="*/ 110 w 153"/>
                <a:gd name="T1" fmla="*/ 94 h 110"/>
                <a:gd name="T2" fmla="*/ 131 w 153"/>
                <a:gd name="T3" fmla="*/ 79 h 110"/>
                <a:gd name="T4" fmla="*/ 120 w 153"/>
                <a:gd name="T5" fmla="*/ 72 h 110"/>
                <a:gd name="T6" fmla="*/ 115 w 153"/>
                <a:gd name="T7" fmla="*/ 67 h 110"/>
                <a:gd name="T8" fmla="*/ 106 w 153"/>
                <a:gd name="T9" fmla="*/ 67 h 110"/>
                <a:gd name="T10" fmla="*/ 101 w 153"/>
                <a:gd name="T11" fmla="*/ 71 h 110"/>
                <a:gd name="T12" fmla="*/ 89 w 153"/>
                <a:gd name="T13" fmla="*/ 77 h 110"/>
                <a:gd name="T14" fmla="*/ 92 w 153"/>
                <a:gd name="T15" fmla="*/ 90 h 110"/>
                <a:gd name="T16" fmla="*/ 92 w 153"/>
                <a:gd name="T17" fmla="*/ 96 h 110"/>
                <a:gd name="T18" fmla="*/ 99 w 153"/>
                <a:gd name="T19" fmla="*/ 103 h 110"/>
                <a:gd name="T20" fmla="*/ 105 w 153"/>
                <a:gd name="T21" fmla="*/ 104 h 110"/>
                <a:gd name="T22" fmla="*/ 118 w 153"/>
                <a:gd name="T23" fmla="*/ 108 h 110"/>
                <a:gd name="T24" fmla="*/ 125 w 153"/>
                <a:gd name="T25" fmla="*/ 97 h 110"/>
                <a:gd name="T26" fmla="*/ 129 w 153"/>
                <a:gd name="T27" fmla="*/ 92 h 110"/>
                <a:gd name="T28" fmla="*/ 129 w 153"/>
                <a:gd name="T29" fmla="*/ 83 h 110"/>
                <a:gd name="T30" fmla="*/ 95 w 153"/>
                <a:gd name="T31" fmla="*/ 87 h 110"/>
                <a:gd name="T32" fmla="*/ 110 w 153"/>
                <a:gd name="T33" fmla="*/ 102 h 110"/>
                <a:gd name="T34" fmla="*/ 109 w 153"/>
                <a:gd name="T35" fmla="*/ 33 h 110"/>
                <a:gd name="T36" fmla="*/ 131 w 153"/>
                <a:gd name="T37" fmla="*/ 33 h 110"/>
                <a:gd name="T38" fmla="*/ 147 w 153"/>
                <a:gd name="T39" fmla="*/ 40 h 110"/>
                <a:gd name="T40" fmla="*/ 153 w 153"/>
                <a:gd name="T41" fmla="*/ 21 h 110"/>
                <a:gd name="T42" fmla="*/ 136 w 153"/>
                <a:gd name="T43" fmla="*/ 11 h 110"/>
                <a:gd name="T44" fmla="*/ 135 w 153"/>
                <a:gd name="T45" fmla="*/ 2 h 110"/>
                <a:gd name="T46" fmla="*/ 115 w 153"/>
                <a:gd name="T47" fmla="*/ 6 h 110"/>
                <a:gd name="T48" fmla="*/ 106 w 153"/>
                <a:gd name="T49" fmla="*/ 7 h 110"/>
                <a:gd name="T50" fmla="*/ 95 w 153"/>
                <a:gd name="T51" fmla="*/ 16 h 110"/>
                <a:gd name="T52" fmla="*/ 94 w 153"/>
                <a:gd name="T53" fmla="*/ 26 h 110"/>
                <a:gd name="T54" fmla="*/ 88 w 153"/>
                <a:gd name="T55" fmla="*/ 45 h 110"/>
                <a:gd name="T56" fmla="*/ 104 w 153"/>
                <a:gd name="T57" fmla="*/ 55 h 110"/>
                <a:gd name="T58" fmla="*/ 106 w 153"/>
                <a:gd name="T59" fmla="*/ 65 h 110"/>
                <a:gd name="T60" fmla="*/ 125 w 153"/>
                <a:gd name="T61" fmla="*/ 60 h 110"/>
                <a:gd name="T62" fmla="*/ 135 w 153"/>
                <a:gd name="T63" fmla="*/ 60 h 110"/>
                <a:gd name="T64" fmla="*/ 145 w 153"/>
                <a:gd name="T65" fmla="*/ 50 h 110"/>
                <a:gd name="T66" fmla="*/ 120 w 153"/>
                <a:gd name="T67" fmla="*/ 56 h 110"/>
                <a:gd name="T68" fmla="*/ 120 w 153"/>
                <a:gd name="T69" fmla="*/ 11 h 110"/>
                <a:gd name="T70" fmla="*/ 120 w 153"/>
                <a:gd name="T71" fmla="*/ 56 h 110"/>
                <a:gd name="T72" fmla="*/ 50 w 153"/>
                <a:gd name="T73" fmla="*/ 76 h 110"/>
                <a:gd name="T74" fmla="*/ 88 w 153"/>
                <a:gd name="T75" fmla="*/ 68 h 110"/>
                <a:gd name="T76" fmla="*/ 99 w 153"/>
                <a:gd name="T77" fmla="*/ 61 h 110"/>
                <a:gd name="T78" fmla="*/ 81 w 153"/>
                <a:gd name="T79" fmla="*/ 39 h 110"/>
                <a:gd name="T80" fmla="*/ 75 w 153"/>
                <a:gd name="T81" fmla="*/ 26 h 110"/>
                <a:gd name="T82" fmla="*/ 56 w 153"/>
                <a:gd name="T83" fmla="*/ 19 h 110"/>
                <a:gd name="T84" fmla="*/ 43 w 153"/>
                <a:gd name="T85" fmla="*/ 23 h 110"/>
                <a:gd name="T86" fmla="*/ 15 w 153"/>
                <a:gd name="T87" fmla="*/ 26 h 110"/>
                <a:gd name="T88" fmla="*/ 11 w 153"/>
                <a:gd name="T89" fmla="*/ 54 h 110"/>
                <a:gd name="T90" fmla="*/ 7 w 153"/>
                <a:gd name="T91" fmla="*/ 68 h 110"/>
                <a:gd name="T92" fmla="*/ 15 w 153"/>
                <a:gd name="T93" fmla="*/ 86 h 110"/>
                <a:gd name="T94" fmla="*/ 27 w 153"/>
                <a:gd name="T95" fmla="*/ 93 h 110"/>
                <a:gd name="T96" fmla="*/ 43 w 153"/>
                <a:gd name="T97" fmla="*/ 104 h 110"/>
                <a:gd name="T98" fmla="*/ 56 w 153"/>
                <a:gd name="T99" fmla="*/ 100 h 110"/>
                <a:gd name="T100" fmla="*/ 84 w 153"/>
                <a:gd name="T101" fmla="*/ 96 h 110"/>
                <a:gd name="T102" fmla="*/ 87 w 153"/>
                <a:gd name="T103" fmla="*/ 71 h 110"/>
                <a:gd name="T104" fmla="*/ 51 w 153"/>
                <a:gd name="T105" fmla="*/ 93 h 110"/>
                <a:gd name="T106" fmla="*/ 50 w 153"/>
                <a:gd name="T107" fmla="*/ 2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3" h="110">
                  <a:moveTo>
                    <a:pt x="110" y="80"/>
                  </a:moveTo>
                  <a:cubicBezTo>
                    <a:pt x="106" y="80"/>
                    <a:pt x="103" y="83"/>
                    <a:pt x="103" y="87"/>
                  </a:cubicBezTo>
                  <a:cubicBezTo>
                    <a:pt x="103" y="91"/>
                    <a:pt x="106" y="94"/>
                    <a:pt x="110" y="94"/>
                  </a:cubicBezTo>
                  <a:cubicBezTo>
                    <a:pt x="114" y="94"/>
                    <a:pt x="117" y="91"/>
                    <a:pt x="117" y="87"/>
                  </a:cubicBezTo>
                  <a:cubicBezTo>
                    <a:pt x="117" y="83"/>
                    <a:pt x="114" y="80"/>
                    <a:pt x="110" y="80"/>
                  </a:cubicBezTo>
                  <a:close/>
                  <a:moveTo>
                    <a:pt x="131" y="79"/>
                  </a:moveTo>
                  <a:cubicBezTo>
                    <a:pt x="131" y="77"/>
                    <a:pt x="129" y="76"/>
                    <a:pt x="127" y="77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4" y="75"/>
                    <a:pt x="122" y="73"/>
                    <a:pt x="120" y="72"/>
                  </a:cubicBezTo>
                  <a:cubicBezTo>
                    <a:pt x="121" y="70"/>
                    <a:pt x="121" y="70"/>
                    <a:pt x="121" y="70"/>
                  </a:cubicBezTo>
                  <a:cubicBezTo>
                    <a:pt x="122" y="68"/>
                    <a:pt x="121" y="67"/>
                    <a:pt x="119" y="66"/>
                  </a:cubicBezTo>
                  <a:cubicBezTo>
                    <a:pt x="118" y="65"/>
                    <a:pt x="116" y="66"/>
                    <a:pt x="115" y="67"/>
                  </a:cubicBezTo>
                  <a:cubicBezTo>
                    <a:pt x="115" y="69"/>
                    <a:pt x="115" y="69"/>
                    <a:pt x="115" y="69"/>
                  </a:cubicBezTo>
                  <a:cubicBezTo>
                    <a:pt x="112" y="68"/>
                    <a:pt x="109" y="68"/>
                    <a:pt x="106" y="69"/>
                  </a:cubicBezTo>
                  <a:cubicBezTo>
                    <a:pt x="106" y="67"/>
                    <a:pt x="106" y="67"/>
                    <a:pt x="106" y="67"/>
                  </a:cubicBezTo>
                  <a:cubicBezTo>
                    <a:pt x="105" y="65"/>
                    <a:pt x="103" y="65"/>
                    <a:pt x="102" y="65"/>
                  </a:cubicBezTo>
                  <a:cubicBezTo>
                    <a:pt x="100" y="66"/>
                    <a:pt x="99" y="67"/>
                    <a:pt x="100" y="69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98" y="72"/>
                    <a:pt x="96" y="74"/>
                    <a:pt x="95" y="76"/>
                  </a:cubicBezTo>
                  <a:cubicBezTo>
                    <a:pt x="93" y="76"/>
                    <a:pt x="93" y="76"/>
                    <a:pt x="93" y="76"/>
                  </a:cubicBezTo>
                  <a:cubicBezTo>
                    <a:pt x="91" y="75"/>
                    <a:pt x="90" y="75"/>
                    <a:pt x="89" y="77"/>
                  </a:cubicBezTo>
                  <a:cubicBezTo>
                    <a:pt x="88" y="79"/>
                    <a:pt x="89" y="80"/>
                    <a:pt x="90" y="81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1" y="85"/>
                    <a:pt x="91" y="87"/>
                    <a:pt x="92" y="9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88" y="91"/>
                    <a:pt x="88" y="93"/>
                    <a:pt x="88" y="95"/>
                  </a:cubicBezTo>
                  <a:cubicBezTo>
                    <a:pt x="89" y="96"/>
                    <a:pt x="90" y="97"/>
                    <a:pt x="92" y="96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95" y="98"/>
                    <a:pt x="97" y="100"/>
                    <a:pt x="99" y="102"/>
                  </a:cubicBezTo>
                  <a:cubicBezTo>
                    <a:pt x="99" y="103"/>
                    <a:pt x="99" y="103"/>
                    <a:pt x="99" y="103"/>
                  </a:cubicBezTo>
                  <a:cubicBezTo>
                    <a:pt x="98" y="105"/>
                    <a:pt x="98" y="107"/>
                    <a:pt x="100" y="108"/>
                  </a:cubicBezTo>
                  <a:cubicBezTo>
                    <a:pt x="102" y="108"/>
                    <a:pt x="103" y="108"/>
                    <a:pt x="104" y="106"/>
                  </a:cubicBezTo>
                  <a:cubicBezTo>
                    <a:pt x="105" y="104"/>
                    <a:pt x="105" y="104"/>
                    <a:pt x="105" y="104"/>
                  </a:cubicBezTo>
                  <a:cubicBezTo>
                    <a:pt x="107" y="105"/>
                    <a:pt x="110" y="105"/>
                    <a:pt x="113" y="105"/>
                  </a:cubicBezTo>
                  <a:cubicBezTo>
                    <a:pt x="114" y="107"/>
                    <a:pt x="114" y="107"/>
                    <a:pt x="114" y="107"/>
                  </a:cubicBezTo>
                  <a:cubicBezTo>
                    <a:pt x="114" y="108"/>
                    <a:pt x="116" y="109"/>
                    <a:pt x="118" y="108"/>
                  </a:cubicBezTo>
                  <a:cubicBezTo>
                    <a:pt x="119" y="108"/>
                    <a:pt x="120" y="106"/>
                    <a:pt x="119" y="104"/>
                  </a:cubicBezTo>
                  <a:cubicBezTo>
                    <a:pt x="119" y="103"/>
                    <a:pt x="119" y="103"/>
                    <a:pt x="119" y="103"/>
                  </a:cubicBezTo>
                  <a:cubicBezTo>
                    <a:pt x="121" y="101"/>
                    <a:pt x="123" y="99"/>
                    <a:pt x="125" y="97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8" y="99"/>
                    <a:pt x="130" y="98"/>
                    <a:pt x="131" y="96"/>
                  </a:cubicBezTo>
                  <a:cubicBezTo>
                    <a:pt x="131" y="95"/>
                    <a:pt x="131" y="93"/>
                    <a:pt x="129" y="92"/>
                  </a:cubicBezTo>
                  <a:cubicBezTo>
                    <a:pt x="127" y="92"/>
                    <a:pt x="127" y="92"/>
                    <a:pt x="127" y="92"/>
                  </a:cubicBezTo>
                  <a:cubicBezTo>
                    <a:pt x="128" y="89"/>
                    <a:pt x="128" y="86"/>
                    <a:pt x="128" y="84"/>
                  </a:cubicBezTo>
                  <a:cubicBezTo>
                    <a:pt x="129" y="83"/>
                    <a:pt x="129" y="83"/>
                    <a:pt x="129" y="83"/>
                  </a:cubicBezTo>
                  <a:cubicBezTo>
                    <a:pt x="131" y="82"/>
                    <a:pt x="132" y="81"/>
                    <a:pt x="131" y="79"/>
                  </a:cubicBezTo>
                  <a:close/>
                  <a:moveTo>
                    <a:pt x="110" y="102"/>
                  </a:moveTo>
                  <a:cubicBezTo>
                    <a:pt x="102" y="102"/>
                    <a:pt x="95" y="95"/>
                    <a:pt x="95" y="87"/>
                  </a:cubicBezTo>
                  <a:cubicBezTo>
                    <a:pt x="95" y="79"/>
                    <a:pt x="102" y="72"/>
                    <a:pt x="110" y="72"/>
                  </a:cubicBezTo>
                  <a:cubicBezTo>
                    <a:pt x="118" y="72"/>
                    <a:pt x="125" y="79"/>
                    <a:pt x="125" y="87"/>
                  </a:cubicBezTo>
                  <a:cubicBezTo>
                    <a:pt x="125" y="95"/>
                    <a:pt x="118" y="102"/>
                    <a:pt x="110" y="102"/>
                  </a:cubicBezTo>
                  <a:close/>
                  <a:moveTo>
                    <a:pt x="126" y="24"/>
                  </a:moveTo>
                  <a:cubicBezTo>
                    <a:pt x="124" y="23"/>
                    <a:pt x="122" y="22"/>
                    <a:pt x="120" y="22"/>
                  </a:cubicBezTo>
                  <a:cubicBezTo>
                    <a:pt x="114" y="22"/>
                    <a:pt x="109" y="27"/>
                    <a:pt x="109" y="33"/>
                  </a:cubicBezTo>
                  <a:cubicBezTo>
                    <a:pt x="109" y="37"/>
                    <a:pt x="111" y="40"/>
                    <a:pt x="114" y="42"/>
                  </a:cubicBezTo>
                  <a:cubicBezTo>
                    <a:pt x="116" y="43"/>
                    <a:pt x="118" y="44"/>
                    <a:pt x="120" y="44"/>
                  </a:cubicBezTo>
                  <a:cubicBezTo>
                    <a:pt x="126" y="44"/>
                    <a:pt x="131" y="39"/>
                    <a:pt x="131" y="33"/>
                  </a:cubicBezTo>
                  <a:cubicBezTo>
                    <a:pt x="131" y="29"/>
                    <a:pt x="129" y="26"/>
                    <a:pt x="126" y="24"/>
                  </a:cubicBezTo>
                  <a:close/>
                  <a:moveTo>
                    <a:pt x="149" y="42"/>
                  </a:moveTo>
                  <a:cubicBezTo>
                    <a:pt x="147" y="40"/>
                    <a:pt x="147" y="40"/>
                    <a:pt x="147" y="40"/>
                  </a:cubicBezTo>
                  <a:cubicBezTo>
                    <a:pt x="148" y="37"/>
                    <a:pt x="148" y="32"/>
                    <a:pt x="147" y="28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2" y="27"/>
                    <a:pt x="153" y="24"/>
                    <a:pt x="153" y="21"/>
                  </a:cubicBezTo>
                  <a:cubicBezTo>
                    <a:pt x="152" y="19"/>
                    <a:pt x="149" y="18"/>
                    <a:pt x="147" y="19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2" y="16"/>
                    <a:pt x="139" y="13"/>
                    <a:pt x="136" y="11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8" y="7"/>
                    <a:pt x="137" y="5"/>
                    <a:pt x="136" y="3"/>
                  </a:cubicBezTo>
                  <a:cubicBezTo>
                    <a:pt x="136" y="3"/>
                    <a:pt x="135" y="2"/>
                    <a:pt x="135" y="2"/>
                  </a:cubicBezTo>
                  <a:cubicBezTo>
                    <a:pt x="132" y="1"/>
                    <a:pt x="130" y="2"/>
                    <a:pt x="129" y="4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24" y="6"/>
                    <a:pt x="119" y="6"/>
                    <a:pt x="115" y="6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1"/>
                    <a:pt x="111" y="0"/>
                    <a:pt x="108" y="1"/>
                  </a:cubicBezTo>
                  <a:cubicBezTo>
                    <a:pt x="106" y="2"/>
                    <a:pt x="105" y="4"/>
                    <a:pt x="106" y="7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3" y="11"/>
                    <a:pt x="100" y="14"/>
                    <a:pt x="98" y="18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3" y="15"/>
                    <a:pt x="90" y="16"/>
                    <a:pt x="89" y="19"/>
                  </a:cubicBezTo>
                  <a:cubicBezTo>
                    <a:pt x="88" y="21"/>
                    <a:pt x="89" y="24"/>
                    <a:pt x="91" y="25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3" y="30"/>
                    <a:pt x="92" y="34"/>
                    <a:pt x="93" y="38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88" y="40"/>
                    <a:pt x="87" y="43"/>
                    <a:pt x="88" y="45"/>
                  </a:cubicBezTo>
                  <a:cubicBezTo>
                    <a:pt x="89" y="47"/>
                    <a:pt x="91" y="49"/>
                    <a:pt x="94" y="48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8" y="50"/>
                    <a:pt x="101" y="53"/>
                    <a:pt x="104" y="55"/>
                  </a:cubicBezTo>
                  <a:cubicBezTo>
                    <a:pt x="104" y="55"/>
                    <a:pt x="104" y="56"/>
                    <a:pt x="104" y="56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2" y="61"/>
                    <a:pt x="103" y="63"/>
                    <a:pt x="106" y="65"/>
                  </a:cubicBezTo>
                  <a:cubicBezTo>
                    <a:pt x="108" y="66"/>
                    <a:pt x="111" y="65"/>
                    <a:pt x="112" y="62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7" y="61"/>
                    <a:pt x="121" y="61"/>
                    <a:pt x="125" y="60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7" y="65"/>
                    <a:pt x="130" y="67"/>
                    <a:pt x="132" y="66"/>
                  </a:cubicBezTo>
                  <a:cubicBezTo>
                    <a:pt x="134" y="65"/>
                    <a:pt x="136" y="62"/>
                    <a:pt x="135" y="60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7" y="55"/>
                    <a:pt x="140" y="52"/>
                    <a:pt x="143" y="49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8" y="51"/>
                    <a:pt x="150" y="50"/>
                    <a:pt x="151" y="48"/>
                  </a:cubicBezTo>
                  <a:cubicBezTo>
                    <a:pt x="152" y="46"/>
                    <a:pt x="151" y="43"/>
                    <a:pt x="149" y="42"/>
                  </a:cubicBezTo>
                  <a:close/>
                  <a:moveTo>
                    <a:pt x="120" y="56"/>
                  </a:moveTo>
                  <a:cubicBezTo>
                    <a:pt x="115" y="56"/>
                    <a:pt x="111" y="54"/>
                    <a:pt x="107" y="51"/>
                  </a:cubicBezTo>
                  <a:cubicBezTo>
                    <a:pt x="101" y="47"/>
                    <a:pt x="98" y="41"/>
                    <a:pt x="98" y="33"/>
                  </a:cubicBezTo>
                  <a:cubicBezTo>
                    <a:pt x="98" y="21"/>
                    <a:pt x="108" y="11"/>
                    <a:pt x="120" y="11"/>
                  </a:cubicBezTo>
                  <a:cubicBezTo>
                    <a:pt x="124" y="11"/>
                    <a:pt x="128" y="12"/>
                    <a:pt x="132" y="14"/>
                  </a:cubicBezTo>
                  <a:cubicBezTo>
                    <a:pt x="138" y="18"/>
                    <a:pt x="143" y="25"/>
                    <a:pt x="143" y="33"/>
                  </a:cubicBezTo>
                  <a:cubicBezTo>
                    <a:pt x="143" y="46"/>
                    <a:pt x="133" y="56"/>
                    <a:pt x="120" y="56"/>
                  </a:cubicBezTo>
                  <a:close/>
                  <a:moveTo>
                    <a:pt x="50" y="46"/>
                  </a:moveTo>
                  <a:cubicBezTo>
                    <a:pt x="41" y="46"/>
                    <a:pt x="34" y="53"/>
                    <a:pt x="34" y="61"/>
                  </a:cubicBezTo>
                  <a:cubicBezTo>
                    <a:pt x="34" y="69"/>
                    <a:pt x="41" y="76"/>
                    <a:pt x="50" y="76"/>
                  </a:cubicBezTo>
                  <a:cubicBezTo>
                    <a:pt x="58" y="76"/>
                    <a:pt x="65" y="69"/>
                    <a:pt x="65" y="61"/>
                  </a:cubicBezTo>
                  <a:cubicBezTo>
                    <a:pt x="65" y="53"/>
                    <a:pt x="58" y="46"/>
                    <a:pt x="50" y="46"/>
                  </a:cubicBezTo>
                  <a:close/>
                  <a:moveTo>
                    <a:pt x="88" y="68"/>
                  </a:moveTo>
                  <a:cubicBezTo>
                    <a:pt x="92" y="68"/>
                    <a:pt x="92" y="68"/>
                    <a:pt x="92" y="68"/>
                  </a:cubicBezTo>
                  <a:cubicBezTo>
                    <a:pt x="96" y="68"/>
                    <a:pt x="99" y="65"/>
                    <a:pt x="99" y="61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98" y="57"/>
                    <a:pt x="96" y="54"/>
                    <a:pt x="92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7" y="49"/>
                    <a:pt x="85" y="43"/>
                    <a:pt x="81" y="39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87" y="33"/>
                    <a:pt x="87" y="29"/>
                    <a:pt x="84" y="26"/>
                  </a:cubicBezTo>
                  <a:cubicBezTo>
                    <a:pt x="82" y="24"/>
                    <a:pt x="78" y="24"/>
                    <a:pt x="75" y="26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67" y="26"/>
                    <a:pt x="62" y="24"/>
                    <a:pt x="56" y="23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5"/>
                    <a:pt x="53" y="12"/>
                    <a:pt x="50" y="12"/>
                  </a:cubicBezTo>
                  <a:cubicBezTo>
                    <a:pt x="46" y="12"/>
                    <a:pt x="43" y="15"/>
                    <a:pt x="43" y="19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37" y="24"/>
                    <a:pt x="32" y="26"/>
                    <a:pt x="27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2" y="24"/>
                    <a:pt x="17" y="24"/>
                    <a:pt x="15" y="26"/>
                  </a:cubicBezTo>
                  <a:cubicBezTo>
                    <a:pt x="12" y="29"/>
                    <a:pt x="12" y="33"/>
                    <a:pt x="15" y="36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4" y="43"/>
                    <a:pt x="12" y="49"/>
                    <a:pt x="11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3" y="54"/>
                    <a:pt x="0" y="57"/>
                    <a:pt x="0" y="61"/>
                  </a:cubicBezTo>
                  <a:cubicBezTo>
                    <a:pt x="0" y="65"/>
                    <a:pt x="3" y="68"/>
                    <a:pt x="7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74"/>
                    <a:pt x="14" y="79"/>
                    <a:pt x="18" y="84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2" y="89"/>
                    <a:pt x="12" y="93"/>
                    <a:pt x="15" y="96"/>
                  </a:cubicBezTo>
                  <a:cubicBezTo>
                    <a:pt x="17" y="98"/>
                    <a:pt x="22" y="98"/>
                    <a:pt x="24" y="96"/>
                  </a:cubicBezTo>
                  <a:cubicBezTo>
                    <a:pt x="27" y="93"/>
                    <a:pt x="27" y="93"/>
                    <a:pt x="27" y="93"/>
                  </a:cubicBezTo>
                  <a:cubicBezTo>
                    <a:pt x="30" y="95"/>
                    <a:pt x="34" y="97"/>
                    <a:pt x="37" y="98"/>
                  </a:cubicBezTo>
                  <a:cubicBezTo>
                    <a:pt x="39" y="99"/>
                    <a:pt x="41" y="99"/>
                    <a:pt x="43" y="100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107"/>
                    <a:pt x="46" y="110"/>
                    <a:pt x="50" y="110"/>
                  </a:cubicBezTo>
                  <a:cubicBezTo>
                    <a:pt x="53" y="110"/>
                    <a:pt x="56" y="107"/>
                    <a:pt x="56" y="104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62" y="99"/>
                    <a:pt x="67" y="96"/>
                    <a:pt x="72" y="93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8" y="98"/>
                    <a:pt x="82" y="98"/>
                    <a:pt x="84" y="96"/>
                  </a:cubicBezTo>
                  <a:cubicBezTo>
                    <a:pt x="87" y="93"/>
                    <a:pt x="87" y="89"/>
                    <a:pt x="84" y="86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4" y="80"/>
                    <a:pt x="86" y="75"/>
                    <a:pt x="87" y="71"/>
                  </a:cubicBezTo>
                  <a:cubicBezTo>
                    <a:pt x="88" y="70"/>
                    <a:pt x="88" y="69"/>
                    <a:pt x="88" y="68"/>
                  </a:cubicBezTo>
                  <a:close/>
                  <a:moveTo>
                    <a:pt x="75" y="79"/>
                  </a:moveTo>
                  <a:cubicBezTo>
                    <a:pt x="70" y="87"/>
                    <a:pt x="61" y="92"/>
                    <a:pt x="51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32" y="93"/>
                    <a:pt x="18" y="79"/>
                    <a:pt x="18" y="61"/>
                  </a:cubicBezTo>
                  <a:cubicBezTo>
                    <a:pt x="18" y="44"/>
                    <a:pt x="32" y="29"/>
                    <a:pt x="50" y="29"/>
                  </a:cubicBezTo>
                  <a:cubicBezTo>
                    <a:pt x="67" y="29"/>
                    <a:pt x="81" y="44"/>
                    <a:pt x="81" y="61"/>
                  </a:cubicBezTo>
                  <a:cubicBezTo>
                    <a:pt x="81" y="68"/>
                    <a:pt x="79" y="74"/>
                    <a:pt x="75" y="79"/>
                  </a:cubicBezTo>
                  <a:close/>
                </a:path>
              </a:pathLst>
            </a:custGeom>
            <a:solidFill>
              <a:srgbClr val="F68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j-lt"/>
              </a:endParaRPr>
            </a:p>
          </p:txBody>
        </p: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D35BDF6-40E5-8074-F580-BE6F15D8CF03}"/>
              </a:ext>
            </a:extLst>
          </p:cNvPr>
          <p:cNvCxnSpPr>
            <a:cxnSpLocks/>
          </p:cNvCxnSpPr>
          <p:nvPr/>
        </p:nvCxnSpPr>
        <p:spPr>
          <a:xfrm flipV="1">
            <a:off x="5709496" y="1489197"/>
            <a:ext cx="746350" cy="655129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8714992-28B2-1073-7F70-4ED285124D93}"/>
              </a:ext>
            </a:extLst>
          </p:cNvPr>
          <p:cNvCxnSpPr/>
          <p:nvPr/>
        </p:nvCxnSpPr>
        <p:spPr>
          <a:xfrm flipV="1">
            <a:off x="6455846" y="1489197"/>
            <a:ext cx="2038350" cy="0"/>
          </a:xfrm>
          <a:prstGeom prst="line">
            <a:avLst/>
          </a:prstGeom>
          <a:ln w="31750" cap="rnd">
            <a:solidFill>
              <a:srgbClr val="A5A5A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5F9C249-549C-BE83-7B63-0122E79CDE3C}"/>
              </a:ext>
            </a:extLst>
          </p:cNvPr>
          <p:cNvSpPr txBox="1"/>
          <p:nvPr/>
        </p:nvSpPr>
        <p:spPr>
          <a:xfrm>
            <a:off x="6907288" y="1065263"/>
            <a:ext cx="2397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全业务接入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淘宝店chenying0907 35">
            <a:extLst>
              <a:ext uri="{FF2B5EF4-FFF2-40B4-BE49-F238E27FC236}">
                <a16:creationId xmlns:a16="http://schemas.microsoft.com/office/drawing/2014/main" id="{1BBEE9DE-971C-788C-2AA5-2ACA841CEE22}"/>
              </a:ext>
            </a:extLst>
          </p:cNvPr>
          <p:cNvSpPr/>
          <p:nvPr/>
        </p:nvSpPr>
        <p:spPr>
          <a:xfrm>
            <a:off x="8240888" y="4731044"/>
            <a:ext cx="3234301" cy="591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2T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平台，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480G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业界最大路由线卡，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160G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的大容量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业务线卡</a:t>
            </a:r>
            <a:endParaRPr lang="zh-CN" altLang="en-US" sz="1400" dirty="0">
              <a:solidFill>
                <a:schemeClr val="accent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283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Graphic spid="5" grpId="0">
        <p:bldAsOne/>
      </p:bldGraphic>
      <p:bldP spid="11" grpId="0"/>
      <p:bldP spid="17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1DE514-A206-8313-689E-9B2C71D6C4BE}"/>
              </a:ext>
            </a:extLst>
          </p:cNvPr>
          <p:cNvSpPr/>
          <p:nvPr/>
        </p:nvSpPr>
        <p:spPr>
          <a:xfrm>
            <a:off x="0" y="249879"/>
            <a:ext cx="6012611" cy="541810"/>
          </a:xfrm>
          <a:prstGeom prst="rect">
            <a:avLst/>
          </a:prstGeom>
          <a:solidFill>
            <a:srgbClr val="F9B0B9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A_淘宝店chenying0907 2" descr="C:\Users\徐威方\Desktop\清新水彩花卉毕业答辩模板\未标题-3.png">
            <a:extLst>
              <a:ext uri="{FF2B5EF4-FFF2-40B4-BE49-F238E27FC236}">
                <a16:creationId xmlns:a16="http://schemas.microsoft.com/office/drawing/2014/main" id="{B629A21B-B262-4858-6665-7B8C6D65DBF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89739">
            <a:off x="-852576" y="-439820"/>
            <a:ext cx="2711665" cy="24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7868022-7F8B-A204-7190-0926FA650D0A}"/>
              </a:ext>
            </a:extLst>
          </p:cNvPr>
          <p:cNvSpPr txBox="1"/>
          <p:nvPr/>
        </p:nvSpPr>
        <p:spPr>
          <a:xfrm>
            <a:off x="1536483" y="305340"/>
            <a:ext cx="41432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spc="1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切片分组网络平台</a:t>
            </a: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735BA300-5B42-0CCA-B52B-81A72006F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745836"/>
              </p:ext>
            </p:extLst>
          </p:nvPr>
        </p:nvGraphicFramePr>
        <p:xfrm>
          <a:off x="3283010" y="1889332"/>
          <a:ext cx="5625978" cy="3750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" name="淘宝店chenying0907 29">
            <a:extLst>
              <a:ext uri="{FF2B5EF4-FFF2-40B4-BE49-F238E27FC236}">
                <a16:creationId xmlns:a16="http://schemas.microsoft.com/office/drawing/2014/main" id="{5F5C6C89-B888-E872-1031-2065563C6577}"/>
              </a:ext>
            </a:extLst>
          </p:cNvPr>
          <p:cNvGrpSpPr/>
          <p:nvPr/>
        </p:nvGrpSpPr>
        <p:grpSpPr>
          <a:xfrm>
            <a:off x="6713356" y="5322488"/>
            <a:ext cx="4752983" cy="1101786"/>
            <a:chOff x="7638369" y="4349435"/>
            <a:chExt cx="4752983" cy="1101786"/>
          </a:xfrm>
        </p:grpSpPr>
        <p:grpSp>
          <p:nvGrpSpPr>
            <p:cNvPr id="7" name="淘宝店chenying0907 30">
              <a:extLst>
                <a:ext uri="{FF2B5EF4-FFF2-40B4-BE49-F238E27FC236}">
                  <a16:creationId xmlns:a16="http://schemas.microsoft.com/office/drawing/2014/main" id="{16F9EF9C-540E-E803-F2A7-9542EC329E60}"/>
                </a:ext>
              </a:extLst>
            </p:cNvPr>
            <p:cNvGrpSpPr/>
            <p:nvPr/>
          </p:nvGrpSpPr>
          <p:grpSpPr>
            <a:xfrm flipH="1" flipV="1">
              <a:off x="7638369" y="4349435"/>
              <a:ext cx="2686050" cy="647700"/>
              <a:chOff x="-590550" y="381000"/>
              <a:chExt cx="2686050" cy="647700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B2FAC040-9688-4619-D409-5996013AD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7800" y="381000"/>
                <a:ext cx="647700" cy="647700"/>
              </a:xfrm>
              <a:prstGeom prst="line">
                <a:avLst/>
              </a:prstGeom>
              <a:ln w="31750" cap="rnd">
                <a:solidFill>
                  <a:srgbClr val="F9B0B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CCC2341D-B476-419B-B2DC-21645370C67A}"/>
                  </a:ext>
                </a:extLst>
              </p:cNvPr>
              <p:cNvCxnSpPr/>
              <p:nvPr/>
            </p:nvCxnSpPr>
            <p:spPr>
              <a:xfrm flipH="1">
                <a:off x="-590550" y="381000"/>
                <a:ext cx="2038350" cy="0"/>
              </a:xfrm>
              <a:prstGeom prst="line">
                <a:avLst/>
              </a:prstGeom>
              <a:ln w="31750" cap="rnd">
                <a:solidFill>
                  <a:srgbClr val="F9B0B9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98ACC5A-0F04-F697-F269-6C25021DDA88}"/>
                </a:ext>
              </a:extLst>
            </p:cNvPr>
            <p:cNvSpPr txBox="1"/>
            <p:nvPr/>
          </p:nvSpPr>
          <p:spPr>
            <a:xfrm flipH="1">
              <a:off x="8615959" y="5051111"/>
              <a:ext cx="377539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F68693"/>
                  </a:solidFill>
                  <a:latin typeface="+mj-lt"/>
                  <a:ea typeface="微软雅黑 Light" panose="020B0502040204020203" pitchFamily="34" charset="-122"/>
                </a:rPr>
                <a:t>超强转发处理，核心层自由调度</a:t>
              </a:r>
            </a:p>
          </p:txBody>
        </p:sp>
      </p:grpSp>
      <p:sp>
        <p:nvSpPr>
          <p:cNvPr id="11" name="淘宝店chenying0907 35">
            <a:extLst>
              <a:ext uri="{FF2B5EF4-FFF2-40B4-BE49-F238E27FC236}">
                <a16:creationId xmlns:a16="http://schemas.microsoft.com/office/drawing/2014/main" id="{91017802-620A-F967-96C6-6B6091203EDD}"/>
              </a:ext>
            </a:extLst>
          </p:cNvPr>
          <p:cNvSpPr/>
          <p:nvPr/>
        </p:nvSpPr>
        <p:spPr>
          <a:xfrm>
            <a:off x="7690946" y="1867623"/>
            <a:ext cx="4188804" cy="1108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支持海量业务转发，满足核心节点容量需求；</a:t>
            </a:r>
            <a:r>
              <a:rPr lang="en-US" altLang="zh-CN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40GE/50GE/100GE/400GE</a:t>
            </a:r>
            <a:r>
              <a:rPr lang="zh-CN" altLang="en-US" sz="14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超大带宽端口，给业务开放畅通无阻的道路；汇聚能力强，支持海量基站承载</a:t>
            </a:r>
            <a:endParaRPr lang="zh-CN" altLang="en-US" sz="1400" dirty="0">
              <a:solidFill>
                <a:schemeClr val="accent4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2" name="淘宝店chenying0907 36">
            <a:extLst>
              <a:ext uri="{FF2B5EF4-FFF2-40B4-BE49-F238E27FC236}">
                <a16:creationId xmlns:a16="http://schemas.microsoft.com/office/drawing/2014/main" id="{B2755401-E142-1AF5-C0C2-A949F201465F}"/>
              </a:ext>
            </a:extLst>
          </p:cNvPr>
          <p:cNvGrpSpPr/>
          <p:nvPr/>
        </p:nvGrpSpPr>
        <p:grpSpPr>
          <a:xfrm>
            <a:off x="431646" y="2652731"/>
            <a:ext cx="4166034" cy="723960"/>
            <a:chOff x="431646" y="2652731"/>
            <a:chExt cx="4166034" cy="723960"/>
          </a:xfrm>
          <a:noFill/>
        </p:grpSpPr>
        <p:grpSp>
          <p:nvGrpSpPr>
            <p:cNvPr id="13" name="淘宝店chenying0907 37">
              <a:extLst>
                <a:ext uri="{FF2B5EF4-FFF2-40B4-BE49-F238E27FC236}">
                  <a16:creationId xmlns:a16="http://schemas.microsoft.com/office/drawing/2014/main" id="{5F46F05F-1337-9030-D0CA-D5CCC194B90E}"/>
                </a:ext>
              </a:extLst>
            </p:cNvPr>
            <p:cNvGrpSpPr/>
            <p:nvPr/>
          </p:nvGrpSpPr>
          <p:grpSpPr>
            <a:xfrm>
              <a:off x="1911630" y="2652731"/>
              <a:ext cx="2686050" cy="647700"/>
              <a:chOff x="-590550" y="381000"/>
              <a:chExt cx="2686050" cy="647700"/>
            </a:xfrm>
            <a:grpFill/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B480E139-373B-7E59-8E89-B0DF2ED041A2}"/>
                  </a:ext>
                </a:extLst>
              </p:cNvPr>
              <p:cNvCxnSpPr/>
              <p:nvPr/>
            </p:nvCxnSpPr>
            <p:spPr>
              <a:xfrm>
                <a:off x="1447800" y="381000"/>
                <a:ext cx="647700" cy="647700"/>
              </a:xfrm>
              <a:prstGeom prst="line">
                <a:avLst/>
              </a:prstGeom>
              <a:grpFill/>
              <a:ln w="31750" cap="rnd">
                <a:solidFill>
                  <a:srgbClr val="435C6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8B2DA38-19D7-F8ED-6F8D-B0FB9FE15BC3}"/>
                  </a:ext>
                </a:extLst>
              </p:cNvPr>
              <p:cNvCxnSpPr/>
              <p:nvPr/>
            </p:nvCxnSpPr>
            <p:spPr>
              <a:xfrm flipH="1">
                <a:off x="-590550" y="381000"/>
                <a:ext cx="2038350" cy="0"/>
              </a:xfrm>
              <a:prstGeom prst="line">
                <a:avLst/>
              </a:prstGeom>
              <a:grpFill/>
              <a:ln w="31750" cap="rnd">
                <a:solidFill>
                  <a:srgbClr val="435C6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4A889B3-47C0-7B87-5756-8AC49A131EBC}"/>
                </a:ext>
              </a:extLst>
            </p:cNvPr>
            <p:cNvSpPr txBox="1"/>
            <p:nvPr/>
          </p:nvSpPr>
          <p:spPr>
            <a:xfrm>
              <a:off x="431646" y="2976581"/>
              <a:ext cx="3775394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000" dirty="0">
                  <a:solidFill>
                    <a:srgbClr val="435C6E"/>
                  </a:solidFill>
                  <a:latin typeface="+mj-lt"/>
                  <a:ea typeface="微软雅黑 Light" panose="020B0502040204020203" pitchFamily="34" charset="-122"/>
                </a:rPr>
                <a:t>高可靠性，为核心网络保驾护航</a:t>
              </a:r>
            </a:p>
          </p:txBody>
        </p:sp>
      </p:grpSp>
      <p:sp>
        <p:nvSpPr>
          <p:cNvPr id="17" name="淘宝店chenying0907 42">
            <a:extLst>
              <a:ext uri="{FF2B5EF4-FFF2-40B4-BE49-F238E27FC236}">
                <a16:creationId xmlns:a16="http://schemas.microsoft.com/office/drawing/2014/main" id="{FAA024BE-DB4C-7CEB-CF91-699F010E59D0}"/>
              </a:ext>
            </a:extLst>
          </p:cNvPr>
          <p:cNvSpPr/>
          <p:nvPr/>
        </p:nvSpPr>
        <p:spPr>
          <a:xfrm>
            <a:off x="431646" y="3748333"/>
            <a:ext cx="3751314" cy="1367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主控、交叉、电源、风扇冗余设计，提供设备级保护；支持环网、双归、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 FRR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LSP APS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等丰富的网络级保护，保障业务可靠转发；领先的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Y.1731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MPLS-TP OAM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，实现精细化业务的端到端监控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8" name="淘宝店chenying0907 52">
            <a:extLst>
              <a:ext uri="{FF2B5EF4-FFF2-40B4-BE49-F238E27FC236}">
                <a16:creationId xmlns:a16="http://schemas.microsoft.com/office/drawing/2014/main" id="{5083DC8D-5A52-07D7-E1BF-3AB094596293}"/>
              </a:ext>
            </a:extLst>
          </p:cNvPr>
          <p:cNvGrpSpPr/>
          <p:nvPr/>
        </p:nvGrpSpPr>
        <p:grpSpPr>
          <a:xfrm>
            <a:off x="4613659" y="2743472"/>
            <a:ext cx="3004656" cy="1658538"/>
            <a:chOff x="4613659" y="2743472"/>
            <a:chExt cx="3004656" cy="1658538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5E8FDF5-3CEE-03E9-D3FB-826B67A108C7}"/>
                </a:ext>
              </a:extLst>
            </p:cNvPr>
            <p:cNvSpPr txBox="1"/>
            <p:nvPr/>
          </p:nvSpPr>
          <p:spPr>
            <a:xfrm>
              <a:off x="4613659" y="3571013"/>
              <a:ext cx="30046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err="1">
                  <a:solidFill>
                    <a:srgbClr val="435C6E"/>
                  </a:solidFill>
                  <a:latin typeface="+mj-lt"/>
                  <a:ea typeface="微软雅黑 Light" panose="020B0502040204020203" pitchFamily="34" charset="-122"/>
                </a:rPr>
                <a:t>NetEngine</a:t>
              </a:r>
              <a:r>
                <a:rPr lang="en-US" altLang="zh-CN" sz="2400" dirty="0">
                  <a:solidFill>
                    <a:srgbClr val="435C6E"/>
                  </a:solidFill>
                  <a:latin typeface="+mj-lt"/>
                  <a:ea typeface="微软雅黑 Light" panose="020B0502040204020203" pitchFamily="34" charset="-122"/>
                </a:rPr>
                <a:t> 8000</a:t>
              </a:r>
              <a:r>
                <a:rPr lang="zh-CN" altLang="en-US" sz="2400" dirty="0">
                  <a:solidFill>
                    <a:srgbClr val="435C6E"/>
                  </a:solidFill>
                  <a:latin typeface="+mj-lt"/>
                  <a:ea typeface="微软雅黑 Light" panose="020B0502040204020203" pitchFamily="34" charset="-122"/>
                </a:rPr>
                <a:t>系列路由器</a:t>
              </a:r>
            </a:p>
          </p:txBody>
        </p:sp>
        <p:sp>
          <p:nvSpPr>
            <p:cNvPr id="20" name="Freeform 51">
              <a:extLst>
                <a:ext uri="{FF2B5EF4-FFF2-40B4-BE49-F238E27FC236}">
                  <a16:creationId xmlns:a16="http://schemas.microsoft.com/office/drawing/2014/main" id="{1B29DF3A-D403-0C8F-37E8-8638A34F2A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7269" y="2743472"/>
              <a:ext cx="893066" cy="643894"/>
            </a:xfrm>
            <a:custGeom>
              <a:avLst/>
              <a:gdLst>
                <a:gd name="T0" fmla="*/ 110 w 153"/>
                <a:gd name="T1" fmla="*/ 94 h 110"/>
                <a:gd name="T2" fmla="*/ 131 w 153"/>
                <a:gd name="T3" fmla="*/ 79 h 110"/>
                <a:gd name="T4" fmla="*/ 120 w 153"/>
                <a:gd name="T5" fmla="*/ 72 h 110"/>
                <a:gd name="T6" fmla="*/ 115 w 153"/>
                <a:gd name="T7" fmla="*/ 67 h 110"/>
                <a:gd name="T8" fmla="*/ 106 w 153"/>
                <a:gd name="T9" fmla="*/ 67 h 110"/>
                <a:gd name="T10" fmla="*/ 101 w 153"/>
                <a:gd name="T11" fmla="*/ 71 h 110"/>
                <a:gd name="T12" fmla="*/ 89 w 153"/>
                <a:gd name="T13" fmla="*/ 77 h 110"/>
                <a:gd name="T14" fmla="*/ 92 w 153"/>
                <a:gd name="T15" fmla="*/ 90 h 110"/>
                <a:gd name="T16" fmla="*/ 92 w 153"/>
                <a:gd name="T17" fmla="*/ 96 h 110"/>
                <a:gd name="T18" fmla="*/ 99 w 153"/>
                <a:gd name="T19" fmla="*/ 103 h 110"/>
                <a:gd name="T20" fmla="*/ 105 w 153"/>
                <a:gd name="T21" fmla="*/ 104 h 110"/>
                <a:gd name="T22" fmla="*/ 118 w 153"/>
                <a:gd name="T23" fmla="*/ 108 h 110"/>
                <a:gd name="T24" fmla="*/ 125 w 153"/>
                <a:gd name="T25" fmla="*/ 97 h 110"/>
                <a:gd name="T26" fmla="*/ 129 w 153"/>
                <a:gd name="T27" fmla="*/ 92 h 110"/>
                <a:gd name="T28" fmla="*/ 129 w 153"/>
                <a:gd name="T29" fmla="*/ 83 h 110"/>
                <a:gd name="T30" fmla="*/ 95 w 153"/>
                <a:gd name="T31" fmla="*/ 87 h 110"/>
                <a:gd name="T32" fmla="*/ 110 w 153"/>
                <a:gd name="T33" fmla="*/ 102 h 110"/>
                <a:gd name="T34" fmla="*/ 109 w 153"/>
                <a:gd name="T35" fmla="*/ 33 h 110"/>
                <a:gd name="T36" fmla="*/ 131 w 153"/>
                <a:gd name="T37" fmla="*/ 33 h 110"/>
                <a:gd name="T38" fmla="*/ 147 w 153"/>
                <a:gd name="T39" fmla="*/ 40 h 110"/>
                <a:gd name="T40" fmla="*/ 153 w 153"/>
                <a:gd name="T41" fmla="*/ 21 h 110"/>
                <a:gd name="T42" fmla="*/ 136 w 153"/>
                <a:gd name="T43" fmla="*/ 11 h 110"/>
                <a:gd name="T44" fmla="*/ 135 w 153"/>
                <a:gd name="T45" fmla="*/ 2 h 110"/>
                <a:gd name="T46" fmla="*/ 115 w 153"/>
                <a:gd name="T47" fmla="*/ 6 h 110"/>
                <a:gd name="T48" fmla="*/ 106 w 153"/>
                <a:gd name="T49" fmla="*/ 7 h 110"/>
                <a:gd name="T50" fmla="*/ 95 w 153"/>
                <a:gd name="T51" fmla="*/ 16 h 110"/>
                <a:gd name="T52" fmla="*/ 94 w 153"/>
                <a:gd name="T53" fmla="*/ 26 h 110"/>
                <a:gd name="T54" fmla="*/ 88 w 153"/>
                <a:gd name="T55" fmla="*/ 45 h 110"/>
                <a:gd name="T56" fmla="*/ 104 w 153"/>
                <a:gd name="T57" fmla="*/ 55 h 110"/>
                <a:gd name="T58" fmla="*/ 106 w 153"/>
                <a:gd name="T59" fmla="*/ 65 h 110"/>
                <a:gd name="T60" fmla="*/ 125 w 153"/>
                <a:gd name="T61" fmla="*/ 60 h 110"/>
                <a:gd name="T62" fmla="*/ 135 w 153"/>
                <a:gd name="T63" fmla="*/ 60 h 110"/>
                <a:gd name="T64" fmla="*/ 145 w 153"/>
                <a:gd name="T65" fmla="*/ 50 h 110"/>
                <a:gd name="T66" fmla="*/ 120 w 153"/>
                <a:gd name="T67" fmla="*/ 56 h 110"/>
                <a:gd name="T68" fmla="*/ 120 w 153"/>
                <a:gd name="T69" fmla="*/ 11 h 110"/>
                <a:gd name="T70" fmla="*/ 120 w 153"/>
                <a:gd name="T71" fmla="*/ 56 h 110"/>
                <a:gd name="T72" fmla="*/ 50 w 153"/>
                <a:gd name="T73" fmla="*/ 76 h 110"/>
                <a:gd name="T74" fmla="*/ 88 w 153"/>
                <a:gd name="T75" fmla="*/ 68 h 110"/>
                <a:gd name="T76" fmla="*/ 99 w 153"/>
                <a:gd name="T77" fmla="*/ 61 h 110"/>
                <a:gd name="T78" fmla="*/ 81 w 153"/>
                <a:gd name="T79" fmla="*/ 39 h 110"/>
                <a:gd name="T80" fmla="*/ 75 w 153"/>
                <a:gd name="T81" fmla="*/ 26 h 110"/>
                <a:gd name="T82" fmla="*/ 56 w 153"/>
                <a:gd name="T83" fmla="*/ 19 h 110"/>
                <a:gd name="T84" fmla="*/ 43 w 153"/>
                <a:gd name="T85" fmla="*/ 23 h 110"/>
                <a:gd name="T86" fmla="*/ 15 w 153"/>
                <a:gd name="T87" fmla="*/ 26 h 110"/>
                <a:gd name="T88" fmla="*/ 11 w 153"/>
                <a:gd name="T89" fmla="*/ 54 h 110"/>
                <a:gd name="T90" fmla="*/ 7 w 153"/>
                <a:gd name="T91" fmla="*/ 68 h 110"/>
                <a:gd name="T92" fmla="*/ 15 w 153"/>
                <a:gd name="T93" fmla="*/ 86 h 110"/>
                <a:gd name="T94" fmla="*/ 27 w 153"/>
                <a:gd name="T95" fmla="*/ 93 h 110"/>
                <a:gd name="T96" fmla="*/ 43 w 153"/>
                <a:gd name="T97" fmla="*/ 104 h 110"/>
                <a:gd name="T98" fmla="*/ 56 w 153"/>
                <a:gd name="T99" fmla="*/ 100 h 110"/>
                <a:gd name="T100" fmla="*/ 84 w 153"/>
                <a:gd name="T101" fmla="*/ 96 h 110"/>
                <a:gd name="T102" fmla="*/ 87 w 153"/>
                <a:gd name="T103" fmla="*/ 71 h 110"/>
                <a:gd name="T104" fmla="*/ 51 w 153"/>
                <a:gd name="T105" fmla="*/ 93 h 110"/>
                <a:gd name="T106" fmla="*/ 50 w 153"/>
                <a:gd name="T107" fmla="*/ 2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3" h="110">
                  <a:moveTo>
                    <a:pt x="110" y="80"/>
                  </a:moveTo>
                  <a:cubicBezTo>
                    <a:pt x="106" y="80"/>
                    <a:pt x="103" y="83"/>
                    <a:pt x="103" y="87"/>
                  </a:cubicBezTo>
                  <a:cubicBezTo>
                    <a:pt x="103" y="91"/>
                    <a:pt x="106" y="94"/>
                    <a:pt x="110" y="94"/>
                  </a:cubicBezTo>
                  <a:cubicBezTo>
                    <a:pt x="114" y="94"/>
                    <a:pt x="117" y="91"/>
                    <a:pt x="117" y="87"/>
                  </a:cubicBezTo>
                  <a:cubicBezTo>
                    <a:pt x="117" y="83"/>
                    <a:pt x="114" y="80"/>
                    <a:pt x="110" y="80"/>
                  </a:cubicBezTo>
                  <a:close/>
                  <a:moveTo>
                    <a:pt x="131" y="79"/>
                  </a:moveTo>
                  <a:cubicBezTo>
                    <a:pt x="131" y="77"/>
                    <a:pt x="129" y="76"/>
                    <a:pt x="127" y="77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4" y="75"/>
                    <a:pt x="122" y="73"/>
                    <a:pt x="120" y="72"/>
                  </a:cubicBezTo>
                  <a:cubicBezTo>
                    <a:pt x="121" y="70"/>
                    <a:pt x="121" y="70"/>
                    <a:pt x="121" y="70"/>
                  </a:cubicBezTo>
                  <a:cubicBezTo>
                    <a:pt x="122" y="68"/>
                    <a:pt x="121" y="67"/>
                    <a:pt x="119" y="66"/>
                  </a:cubicBezTo>
                  <a:cubicBezTo>
                    <a:pt x="118" y="65"/>
                    <a:pt x="116" y="66"/>
                    <a:pt x="115" y="67"/>
                  </a:cubicBezTo>
                  <a:cubicBezTo>
                    <a:pt x="115" y="69"/>
                    <a:pt x="115" y="69"/>
                    <a:pt x="115" y="69"/>
                  </a:cubicBezTo>
                  <a:cubicBezTo>
                    <a:pt x="112" y="68"/>
                    <a:pt x="109" y="68"/>
                    <a:pt x="106" y="69"/>
                  </a:cubicBezTo>
                  <a:cubicBezTo>
                    <a:pt x="106" y="67"/>
                    <a:pt x="106" y="67"/>
                    <a:pt x="106" y="67"/>
                  </a:cubicBezTo>
                  <a:cubicBezTo>
                    <a:pt x="105" y="65"/>
                    <a:pt x="103" y="65"/>
                    <a:pt x="102" y="65"/>
                  </a:cubicBezTo>
                  <a:cubicBezTo>
                    <a:pt x="100" y="66"/>
                    <a:pt x="99" y="67"/>
                    <a:pt x="100" y="69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98" y="72"/>
                    <a:pt x="96" y="74"/>
                    <a:pt x="95" y="76"/>
                  </a:cubicBezTo>
                  <a:cubicBezTo>
                    <a:pt x="93" y="76"/>
                    <a:pt x="93" y="76"/>
                    <a:pt x="93" y="76"/>
                  </a:cubicBezTo>
                  <a:cubicBezTo>
                    <a:pt x="91" y="75"/>
                    <a:pt x="90" y="75"/>
                    <a:pt x="89" y="77"/>
                  </a:cubicBezTo>
                  <a:cubicBezTo>
                    <a:pt x="88" y="79"/>
                    <a:pt x="89" y="80"/>
                    <a:pt x="90" y="81"/>
                  </a:cubicBezTo>
                  <a:cubicBezTo>
                    <a:pt x="92" y="82"/>
                    <a:pt x="92" y="82"/>
                    <a:pt x="92" y="82"/>
                  </a:cubicBezTo>
                  <a:cubicBezTo>
                    <a:pt x="91" y="85"/>
                    <a:pt x="91" y="87"/>
                    <a:pt x="92" y="9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88" y="91"/>
                    <a:pt x="88" y="93"/>
                    <a:pt x="88" y="95"/>
                  </a:cubicBezTo>
                  <a:cubicBezTo>
                    <a:pt x="89" y="96"/>
                    <a:pt x="90" y="97"/>
                    <a:pt x="92" y="96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95" y="98"/>
                    <a:pt x="97" y="100"/>
                    <a:pt x="99" y="102"/>
                  </a:cubicBezTo>
                  <a:cubicBezTo>
                    <a:pt x="99" y="103"/>
                    <a:pt x="99" y="103"/>
                    <a:pt x="99" y="103"/>
                  </a:cubicBezTo>
                  <a:cubicBezTo>
                    <a:pt x="98" y="105"/>
                    <a:pt x="98" y="107"/>
                    <a:pt x="100" y="108"/>
                  </a:cubicBezTo>
                  <a:cubicBezTo>
                    <a:pt x="102" y="108"/>
                    <a:pt x="103" y="108"/>
                    <a:pt x="104" y="106"/>
                  </a:cubicBezTo>
                  <a:cubicBezTo>
                    <a:pt x="105" y="104"/>
                    <a:pt x="105" y="104"/>
                    <a:pt x="105" y="104"/>
                  </a:cubicBezTo>
                  <a:cubicBezTo>
                    <a:pt x="107" y="105"/>
                    <a:pt x="110" y="105"/>
                    <a:pt x="113" y="105"/>
                  </a:cubicBezTo>
                  <a:cubicBezTo>
                    <a:pt x="114" y="107"/>
                    <a:pt x="114" y="107"/>
                    <a:pt x="114" y="107"/>
                  </a:cubicBezTo>
                  <a:cubicBezTo>
                    <a:pt x="114" y="108"/>
                    <a:pt x="116" y="109"/>
                    <a:pt x="118" y="108"/>
                  </a:cubicBezTo>
                  <a:cubicBezTo>
                    <a:pt x="119" y="108"/>
                    <a:pt x="120" y="106"/>
                    <a:pt x="119" y="104"/>
                  </a:cubicBezTo>
                  <a:cubicBezTo>
                    <a:pt x="119" y="103"/>
                    <a:pt x="119" y="103"/>
                    <a:pt x="119" y="103"/>
                  </a:cubicBezTo>
                  <a:cubicBezTo>
                    <a:pt x="121" y="101"/>
                    <a:pt x="123" y="99"/>
                    <a:pt x="125" y="97"/>
                  </a:cubicBezTo>
                  <a:cubicBezTo>
                    <a:pt x="126" y="98"/>
                    <a:pt x="126" y="98"/>
                    <a:pt x="126" y="98"/>
                  </a:cubicBezTo>
                  <a:cubicBezTo>
                    <a:pt x="128" y="99"/>
                    <a:pt x="130" y="98"/>
                    <a:pt x="131" y="96"/>
                  </a:cubicBezTo>
                  <a:cubicBezTo>
                    <a:pt x="131" y="95"/>
                    <a:pt x="131" y="93"/>
                    <a:pt x="129" y="92"/>
                  </a:cubicBezTo>
                  <a:cubicBezTo>
                    <a:pt x="127" y="92"/>
                    <a:pt x="127" y="92"/>
                    <a:pt x="127" y="92"/>
                  </a:cubicBezTo>
                  <a:cubicBezTo>
                    <a:pt x="128" y="89"/>
                    <a:pt x="128" y="86"/>
                    <a:pt x="128" y="84"/>
                  </a:cubicBezTo>
                  <a:cubicBezTo>
                    <a:pt x="129" y="83"/>
                    <a:pt x="129" y="83"/>
                    <a:pt x="129" y="83"/>
                  </a:cubicBezTo>
                  <a:cubicBezTo>
                    <a:pt x="131" y="82"/>
                    <a:pt x="132" y="81"/>
                    <a:pt x="131" y="79"/>
                  </a:cubicBezTo>
                  <a:close/>
                  <a:moveTo>
                    <a:pt x="110" y="102"/>
                  </a:moveTo>
                  <a:cubicBezTo>
                    <a:pt x="102" y="102"/>
                    <a:pt x="95" y="95"/>
                    <a:pt x="95" y="87"/>
                  </a:cubicBezTo>
                  <a:cubicBezTo>
                    <a:pt x="95" y="79"/>
                    <a:pt x="102" y="72"/>
                    <a:pt x="110" y="72"/>
                  </a:cubicBezTo>
                  <a:cubicBezTo>
                    <a:pt x="118" y="72"/>
                    <a:pt x="125" y="79"/>
                    <a:pt x="125" y="87"/>
                  </a:cubicBezTo>
                  <a:cubicBezTo>
                    <a:pt x="125" y="95"/>
                    <a:pt x="118" y="102"/>
                    <a:pt x="110" y="102"/>
                  </a:cubicBezTo>
                  <a:close/>
                  <a:moveTo>
                    <a:pt x="126" y="24"/>
                  </a:moveTo>
                  <a:cubicBezTo>
                    <a:pt x="124" y="23"/>
                    <a:pt x="122" y="22"/>
                    <a:pt x="120" y="22"/>
                  </a:cubicBezTo>
                  <a:cubicBezTo>
                    <a:pt x="114" y="22"/>
                    <a:pt x="109" y="27"/>
                    <a:pt x="109" y="33"/>
                  </a:cubicBezTo>
                  <a:cubicBezTo>
                    <a:pt x="109" y="37"/>
                    <a:pt x="111" y="40"/>
                    <a:pt x="114" y="42"/>
                  </a:cubicBezTo>
                  <a:cubicBezTo>
                    <a:pt x="116" y="43"/>
                    <a:pt x="118" y="44"/>
                    <a:pt x="120" y="44"/>
                  </a:cubicBezTo>
                  <a:cubicBezTo>
                    <a:pt x="126" y="44"/>
                    <a:pt x="131" y="39"/>
                    <a:pt x="131" y="33"/>
                  </a:cubicBezTo>
                  <a:cubicBezTo>
                    <a:pt x="131" y="29"/>
                    <a:pt x="129" y="26"/>
                    <a:pt x="126" y="24"/>
                  </a:cubicBezTo>
                  <a:close/>
                  <a:moveTo>
                    <a:pt x="149" y="42"/>
                  </a:moveTo>
                  <a:cubicBezTo>
                    <a:pt x="147" y="40"/>
                    <a:pt x="147" y="40"/>
                    <a:pt x="147" y="40"/>
                  </a:cubicBezTo>
                  <a:cubicBezTo>
                    <a:pt x="148" y="37"/>
                    <a:pt x="148" y="32"/>
                    <a:pt x="147" y="28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2" y="27"/>
                    <a:pt x="153" y="24"/>
                    <a:pt x="153" y="21"/>
                  </a:cubicBezTo>
                  <a:cubicBezTo>
                    <a:pt x="152" y="19"/>
                    <a:pt x="149" y="18"/>
                    <a:pt x="147" y="19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42" y="16"/>
                    <a:pt x="139" y="13"/>
                    <a:pt x="136" y="11"/>
                  </a:cubicBezTo>
                  <a:cubicBezTo>
                    <a:pt x="137" y="8"/>
                    <a:pt x="137" y="8"/>
                    <a:pt x="137" y="8"/>
                  </a:cubicBezTo>
                  <a:cubicBezTo>
                    <a:pt x="138" y="7"/>
                    <a:pt x="137" y="5"/>
                    <a:pt x="136" y="3"/>
                  </a:cubicBezTo>
                  <a:cubicBezTo>
                    <a:pt x="136" y="3"/>
                    <a:pt x="135" y="2"/>
                    <a:pt x="135" y="2"/>
                  </a:cubicBezTo>
                  <a:cubicBezTo>
                    <a:pt x="132" y="1"/>
                    <a:pt x="130" y="2"/>
                    <a:pt x="129" y="4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24" y="6"/>
                    <a:pt x="119" y="6"/>
                    <a:pt x="115" y="6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1"/>
                    <a:pt x="111" y="0"/>
                    <a:pt x="108" y="1"/>
                  </a:cubicBezTo>
                  <a:cubicBezTo>
                    <a:pt x="106" y="2"/>
                    <a:pt x="105" y="4"/>
                    <a:pt x="106" y="7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3" y="11"/>
                    <a:pt x="100" y="14"/>
                    <a:pt x="98" y="18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3" y="15"/>
                    <a:pt x="90" y="16"/>
                    <a:pt x="89" y="19"/>
                  </a:cubicBezTo>
                  <a:cubicBezTo>
                    <a:pt x="88" y="21"/>
                    <a:pt x="89" y="24"/>
                    <a:pt x="91" y="25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3" y="30"/>
                    <a:pt x="92" y="34"/>
                    <a:pt x="93" y="38"/>
                  </a:cubicBezTo>
                  <a:cubicBezTo>
                    <a:pt x="90" y="39"/>
                    <a:pt x="90" y="39"/>
                    <a:pt x="90" y="39"/>
                  </a:cubicBezTo>
                  <a:cubicBezTo>
                    <a:pt x="88" y="40"/>
                    <a:pt x="87" y="43"/>
                    <a:pt x="88" y="45"/>
                  </a:cubicBezTo>
                  <a:cubicBezTo>
                    <a:pt x="89" y="47"/>
                    <a:pt x="91" y="49"/>
                    <a:pt x="94" y="48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8" y="50"/>
                    <a:pt x="101" y="53"/>
                    <a:pt x="104" y="55"/>
                  </a:cubicBezTo>
                  <a:cubicBezTo>
                    <a:pt x="104" y="55"/>
                    <a:pt x="104" y="56"/>
                    <a:pt x="104" y="56"/>
                  </a:cubicBezTo>
                  <a:cubicBezTo>
                    <a:pt x="103" y="58"/>
                    <a:pt x="103" y="58"/>
                    <a:pt x="103" y="58"/>
                  </a:cubicBezTo>
                  <a:cubicBezTo>
                    <a:pt x="102" y="61"/>
                    <a:pt x="103" y="63"/>
                    <a:pt x="106" y="65"/>
                  </a:cubicBezTo>
                  <a:cubicBezTo>
                    <a:pt x="108" y="66"/>
                    <a:pt x="111" y="65"/>
                    <a:pt x="112" y="62"/>
                  </a:cubicBezTo>
                  <a:cubicBezTo>
                    <a:pt x="113" y="60"/>
                    <a:pt x="113" y="60"/>
                    <a:pt x="113" y="60"/>
                  </a:cubicBezTo>
                  <a:cubicBezTo>
                    <a:pt x="117" y="61"/>
                    <a:pt x="121" y="61"/>
                    <a:pt x="125" y="60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7" y="65"/>
                    <a:pt x="130" y="67"/>
                    <a:pt x="132" y="66"/>
                  </a:cubicBezTo>
                  <a:cubicBezTo>
                    <a:pt x="134" y="65"/>
                    <a:pt x="136" y="62"/>
                    <a:pt x="135" y="60"/>
                  </a:cubicBezTo>
                  <a:cubicBezTo>
                    <a:pt x="134" y="57"/>
                    <a:pt x="134" y="57"/>
                    <a:pt x="134" y="57"/>
                  </a:cubicBezTo>
                  <a:cubicBezTo>
                    <a:pt x="137" y="55"/>
                    <a:pt x="140" y="52"/>
                    <a:pt x="143" y="49"/>
                  </a:cubicBezTo>
                  <a:cubicBezTo>
                    <a:pt x="145" y="50"/>
                    <a:pt x="145" y="50"/>
                    <a:pt x="145" y="50"/>
                  </a:cubicBezTo>
                  <a:cubicBezTo>
                    <a:pt x="148" y="51"/>
                    <a:pt x="150" y="50"/>
                    <a:pt x="151" y="48"/>
                  </a:cubicBezTo>
                  <a:cubicBezTo>
                    <a:pt x="152" y="46"/>
                    <a:pt x="151" y="43"/>
                    <a:pt x="149" y="42"/>
                  </a:cubicBezTo>
                  <a:close/>
                  <a:moveTo>
                    <a:pt x="120" y="56"/>
                  </a:moveTo>
                  <a:cubicBezTo>
                    <a:pt x="115" y="56"/>
                    <a:pt x="111" y="54"/>
                    <a:pt x="107" y="51"/>
                  </a:cubicBezTo>
                  <a:cubicBezTo>
                    <a:pt x="101" y="47"/>
                    <a:pt x="98" y="41"/>
                    <a:pt x="98" y="33"/>
                  </a:cubicBezTo>
                  <a:cubicBezTo>
                    <a:pt x="98" y="21"/>
                    <a:pt x="108" y="11"/>
                    <a:pt x="120" y="11"/>
                  </a:cubicBezTo>
                  <a:cubicBezTo>
                    <a:pt x="124" y="11"/>
                    <a:pt x="128" y="12"/>
                    <a:pt x="132" y="14"/>
                  </a:cubicBezTo>
                  <a:cubicBezTo>
                    <a:pt x="138" y="18"/>
                    <a:pt x="143" y="25"/>
                    <a:pt x="143" y="33"/>
                  </a:cubicBezTo>
                  <a:cubicBezTo>
                    <a:pt x="143" y="46"/>
                    <a:pt x="133" y="56"/>
                    <a:pt x="120" y="56"/>
                  </a:cubicBezTo>
                  <a:close/>
                  <a:moveTo>
                    <a:pt x="50" y="46"/>
                  </a:moveTo>
                  <a:cubicBezTo>
                    <a:pt x="41" y="46"/>
                    <a:pt x="34" y="53"/>
                    <a:pt x="34" y="61"/>
                  </a:cubicBezTo>
                  <a:cubicBezTo>
                    <a:pt x="34" y="69"/>
                    <a:pt x="41" y="76"/>
                    <a:pt x="50" y="76"/>
                  </a:cubicBezTo>
                  <a:cubicBezTo>
                    <a:pt x="58" y="76"/>
                    <a:pt x="65" y="69"/>
                    <a:pt x="65" y="61"/>
                  </a:cubicBezTo>
                  <a:cubicBezTo>
                    <a:pt x="65" y="53"/>
                    <a:pt x="58" y="46"/>
                    <a:pt x="50" y="46"/>
                  </a:cubicBezTo>
                  <a:close/>
                  <a:moveTo>
                    <a:pt x="88" y="68"/>
                  </a:moveTo>
                  <a:cubicBezTo>
                    <a:pt x="92" y="68"/>
                    <a:pt x="92" y="68"/>
                    <a:pt x="92" y="68"/>
                  </a:cubicBezTo>
                  <a:cubicBezTo>
                    <a:pt x="96" y="68"/>
                    <a:pt x="99" y="65"/>
                    <a:pt x="99" y="61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98" y="57"/>
                    <a:pt x="96" y="54"/>
                    <a:pt x="92" y="5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87" y="49"/>
                    <a:pt x="85" y="43"/>
                    <a:pt x="81" y="39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87" y="33"/>
                    <a:pt x="87" y="29"/>
                    <a:pt x="84" y="26"/>
                  </a:cubicBezTo>
                  <a:cubicBezTo>
                    <a:pt x="82" y="24"/>
                    <a:pt x="78" y="24"/>
                    <a:pt x="75" y="26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67" y="26"/>
                    <a:pt x="62" y="24"/>
                    <a:pt x="56" y="23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5"/>
                    <a:pt x="53" y="12"/>
                    <a:pt x="50" y="12"/>
                  </a:cubicBezTo>
                  <a:cubicBezTo>
                    <a:pt x="46" y="12"/>
                    <a:pt x="43" y="15"/>
                    <a:pt x="43" y="19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37" y="24"/>
                    <a:pt x="32" y="26"/>
                    <a:pt x="27" y="29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2" y="24"/>
                    <a:pt x="17" y="24"/>
                    <a:pt x="15" y="26"/>
                  </a:cubicBezTo>
                  <a:cubicBezTo>
                    <a:pt x="12" y="29"/>
                    <a:pt x="12" y="33"/>
                    <a:pt x="15" y="36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4" y="43"/>
                    <a:pt x="12" y="49"/>
                    <a:pt x="11" y="54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3" y="54"/>
                    <a:pt x="0" y="57"/>
                    <a:pt x="0" y="61"/>
                  </a:cubicBezTo>
                  <a:cubicBezTo>
                    <a:pt x="0" y="65"/>
                    <a:pt x="3" y="68"/>
                    <a:pt x="7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12" y="74"/>
                    <a:pt x="14" y="79"/>
                    <a:pt x="18" y="84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2" y="89"/>
                    <a:pt x="12" y="93"/>
                    <a:pt x="15" y="96"/>
                  </a:cubicBezTo>
                  <a:cubicBezTo>
                    <a:pt x="17" y="98"/>
                    <a:pt x="22" y="98"/>
                    <a:pt x="24" y="96"/>
                  </a:cubicBezTo>
                  <a:cubicBezTo>
                    <a:pt x="27" y="93"/>
                    <a:pt x="27" y="93"/>
                    <a:pt x="27" y="93"/>
                  </a:cubicBezTo>
                  <a:cubicBezTo>
                    <a:pt x="30" y="95"/>
                    <a:pt x="34" y="97"/>
                    <a:pt x="37" y="98"/>
                  </a:cubicBezTo>
                  <a:cubicBezTo>
                    <a:pt x="39" y="99"/>
                    <a:pt x="41" y="99"/>
                    <a:pt x="43" y="100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107"/>
                    <a:pt x="46" y="110"/>
                    <a:pt x="50" y="110"/>
                  </a:cubicBezTo>
                  <a:cubicBezTo>
                    <a:pt x="53" y="110"/>
                    <a:pt x="56" y="107"/>
                    <a:pt x="56" y="104"/>
                  </a:cubicBezTo>
                  <a:cubicBezTo>
                    <a:pt x="56" y="100"/>
                    <a:pt x="56" y="100"/>
                    <a:pt x="56" y="100"/>
                  </a:cubicBezTo>
                  <a:cubicBezTo>
                    <a:pt x="62" y="99"/>
                    <a:pt x="67" y="96"/>
                    <a:pt x="72" y="93"/>
                  </a:cubicBezTo>
                  <a:cubicBezTo>
                    <a:pt x="75" y="96"/>
                    <a:pt x="75" y="96"/>
                    <a:pt x="75" y="96"/>
                  </a:cubicBezTo>
                  <a:cubicBezTo>
                    <a:pt x="78" y="98"/>
                    <a:pt x="82" y="98"/>
                    <a:pt x="84" y="96"/>
                  </a:cubicBezTo>
                  <a:cubicBezTo>
                    <a:pt x="87" y="93"/>
                    <a:pt x="87" y="89"/>
                    <a:pt x="84" y="86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4" y="80"/>
                    <a:pt x="86" y="75"/>
                    <a:pt x="87" y="71"/>
                  </a:cubicBezTo>
                  <a:cubicBezTo>
                    <a:pt x="88" y="70"/>
                    <a:pt x="88" y="69"/>
                    <a:pt x="88" y="68"/>
                  </a:cubicBezTo>
                  <a:close/>
                  <a:moveTo>
                    <a:pt x="75" y="79"/>
                  </a:moveTo>
                  <a:cubicBezTo>
                    <a:pt x="70" y="87"/>
                    <a:pt x="61" y="92"/>
                    <a:pt x="51" y="93"/>
                  </a:cubicBezTo>
                  <a:cubicBezTo>
                    <a:pt x="50" y="93"/>
                    <a:pt x="50" y="93"/>
                    <a:pt x="50" y="93"/>
                  </a:cubicBezTo>
                  <a:cubicBezTo>
                    <a:pt x="32" y="93"/>
                    <a:pt x="18" y="79"/>
                    <a:pt x="18" y="61"/>
                  </a:cubicBezTo>
                  <a:cubicBezTo>
                    <a:pt x="18" y="44"/>
                    <a:pt x="32" y="29"/>
                    <a:pt x="50" y="29"/>
                  </a:cubicBezTo>
                  <a:cubicBezTo>
                    <a:pt x="67" y="29"/>
                    <a:pt x="81" y="44"/>
                    <a:pt x="81" y="61"/>
                  </a:cubicBezTo>
                  <a:cubicBezTo>
                    <a:pt x="81" y="68"/>
                    <a:pt x="79" y="74"/>
                    <a:pt x="75" y="79"/>
                  </a:cubicBezTo>
                  <a:close/>
                </a:path>
              </a:pathLst>
            </a:custGeom>
            <a:solidFill>
              <a:srgbClr val="F6869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j-lt"/>
              </a:endParaRPr>
            </a:p>
          </p:txBody>
        </p: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20B2983-FF63-3F70-4D55-BCE3E48AA653}"/>
              </a:ext>
            </a:extLst>
          </p:cNvPr>
          <p:cNvCxnSpPr>
            <a:cxnSpLocks/>
          </p:cNvCxnSpPr>
          <p:nvPr/>
        </p:nvCxnSpPr>
        <p:spPr>
          <a:xfrm flipV="1">
            <a:off x="5709496" y="1489197"/>
            <a:ext cx="746350" cy="655129"/>
          </a:xfrm>
          <a:prstGeom prst="line">
            <a:avLst/>
          </a:prstGeom>
          <a:ln w="317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C774446-0273-F590-22AE-2B4849E70CDB}"/>
              </a:ext>
            </a:extLst>
          </p:cNvPr>
          <p:cNvCxnSpPr/>
          <p:nvPr/>
        </p:nvCxnSpPr>
        <p:spPr>
          <a:xfrm flipV="1">
            <a:off x="6455846" y="1489197"/>
            <a:ext cx="2038350" cy="0"/>
          </a:xfrm>
          <a:prstGeom prst="line">
            <a:avLst/>
          </a:prstGeom>
          <a:ln w="31750" cap="rnd">
            <a:solidFill>
              <a:srgbClr val="A5A5A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E844109-46BA-63DD-39B6-F6A1F49F848E}"/>
              </a:ext>
            </a:extLst>
          </p:cNvPr>
          <p:cNvSpPr txBox="1"/>
          <p:nvPr/>
        </p:nvSpPr>
        <p:spPr>
          <a:xfrm>
            <a:off x="6713356" y="994385"/>
            <a:ext cx="2950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超宽，高性能核心承载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淘宝店chenying0907 35">
            <a:extLst>
              <a:ext uri="{FF2B5EF4-FFF2-40B4-BE49-F238E27FC236}">
                <a16:creationId xmlns:a16="http://schemas.microsoft.com/office/drawing/2014/main" id="{FFAF055B-F845-D7C3-A063-DCD554437780}"/>
              </a:ext>
            </a:extLst>
          </p:cNvPr>
          <p:cNvSpPr/>
          <p:nvPr/>
        </p:nvSpPr>
        <p:spPr>
          <a:xfrm>
            <a:off x="8065804" y="4498991"/>
            <a:ext cx="3234301" cy="1108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支持海量业务转发，满足核心节点容量需求；</a:t>
            </a:r>
            <a:r>
              <a:rPr lang="en-US" altLang="zh-CN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40GE/50GE/100GE/400GE</a:t>
            </a:r>
            <a:r>
              <a:rPr lang="zh-CN" altLang="en-US" sz="1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超大带宽端口，给业务开放畅通无阻的道路；汇聚能力强，支持海量基站承载</a:t>
            </a:r>
            <a:endParaRPr lang="zh-CN" altLang="en-US" sz="1400" dirty="0">
              <a:solidFill>
                <a:schemeClr val="accent2">
                  <a:lumMod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81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Graphic spid="5" grpId="0">
        <p:bldAsOne/>
      </p:bldGraphic>
      <p:bldP spid="11" grpId="0"/>
      <p:bldP spid="17" grpId="0"/>
      <p:bldP spid="23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1140</Words>
  <Application>Microsoft Office PowerPoint</Application>
  <PresentationFormat>宽屏</PresentationFormat>
  <Paragraphs>80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等线 Light</vt:lpstr>
      <vt:lpstr>方正清刻本悦宋简体</vt:lpstr>
      <vt:lpstr>微软雅黑</vt:lpstr>
      <vt:lpstr>微软雅黑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子跃</dc:creator>
  <cp:lastModifiedBy>石 子跃</cp:lastModifiedBy>
  <cp:revision>8</cp:revision>
  <dcterms:created xsi:type="dcterms:W3CDTF">2022-05-30T10:40:39Z</dcterms:created>
  <dcterms:modified xsi:type="dcterms:W3CDTF">2022-05-30T14:02:50Z</dcterms:modified>
</cp:coreProperties>
</file>