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31"/>
  </p:notesMasterIdLst>
  <p:handoutMasterIdLst>
    <p:handoutMasterId r:id="rId32"/>
  </p:handoutMasterIdLst>
  <p:sldIdLst>
    <p:sldId id="293" r:id="rId2"/>
    <p:sldId id="256" r:id="rId3"/>
    <p:sldId id="284" r:id="rId4"/>
    <p:sldId id="360" r:id="rId5"/>
    <p:sldId id="363" r:id="rId6"/>
    <p:sldId id="362" r:id="rId7"/>
    <p:sldId id="364" r:id="rId8"/>
    <p:sldId id="356" r:id="rId9"/>
    <p:sldId id="365" r:id="rId10"/>
    <p:sldId id="366" r:id="rId11"/>
    <p:sldId id="367" r:id="rId12"/>
    <p:sldId id="368" r:id="rId13"/>
    <p:sldId id="370" r:id="rId14"/>
    <p:sldId id="259" r:id="rId15"/>
    <p:sldId id="358" r:id="rId16"/>
    <p:sldId id="371" r:id="rId17"/>
    <p:sldId id="372" r:id="rId18"/>
    <p:sldId id="375" r:id="rId19"/>
    <p:sldId id="376" r:id="rId20"/>
    <p:sldId id="378" r:id="rId21"/>
    <p:sldId id="379" r:id="rId22"/>
    <p:sldId id="380" r:id="rId23"/>
    <p:sldId id="381" r:id="rId24"/>
    <p:sldId id="382" r:id="rId25"/>
    <p:sldId id="383" r:id="rId26"/>
    <p:sldId id="384" r:id="rId27"/>
    <p:sldId id="385" r:id="rId28"/>
    <p:sldId id="386" r:id="rId29"/>
    <p:sldId id="377" r:id="rId30"/>
  </p:sldIdLst>
  <p:sldSz cx="9144000" cy="6858000" type="screen4x3"/>
  <p:notesSz cx="9942513" cy="67611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31" autoAdjust="0"/>
    <p:restoredTop sz="90919"/>
  </p:normalViewPr>
  <p:slideViewPr>
    <p:cSldViewPr>
      <p:cViewPr varScale="1">
        <p:scale>
          <a:sx n="93" d="100"/>
          <a:sy n="93" d="100"/>
        </p:scale>
        <p:origin x="45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浩天 徐" userId="bb24b56a-0c32-4775-8272-ebfc28a49297" providerId="ADAL" clId="{C55FEC1C-C6A2-4975-BAA7-BFB132727502}"/>
    <pc:docChg chg="modSld">
      <pc:chgData name="浩天 徐" userId="bb24b56a-0c32-4775-8272-ebfc28a49297" providerId="ADAL" clId="{C55FEC1C-C6A2-4975-BAA7-BFB132727502}" dt="2021-05-16T02:11:09.767" v="1" actId="20577"/>
      <pc:docMkLst>
        <pc:docMk/>
      </pc:docMkLst>
      <pc:sldChg chg="modSp mod">
        <pc:chgData name="浩天 徐" userId="bb24b56a-0c32-4775-8272-ebfc28a49297" providerId="ADAL" clId="{C55FEC1C-C6A2-4975-BAA7-BFB132727502}" dt="2021-05-16T02:11:09.767" v="1" actId="20577"/>
        <pc:sldMkLst>
          <pc:docMk/>
          <pc:sldMk cId="272332922" sldId="377"/>
        </pc:sldMkLst>
        <pc:spChg chg="mod">
          <ac:chgData name="浩天 徐" userId="bb24b56a-0c32-4775-8272-ebfc28a49297" providerId="ADAL" clId="{C55FEC1C-C6A2-4975-BAA7-BFB132727502}" dt="2021-05-16T02:11:09.767" v="1" actId="20577"/>
          <ac:spMkLst>
            <pc:docMk/>
            <pc:sldMk cId="272332922" sldId="377"/>
            <ac:spMk id="38915" creationId="{00000000-0000-0000-0000-000000000000}"/>
          </ac:spMkLst>
        </pc:spChg>
      </pc:sldChg>
    </pc:docChg>
  </pc:docChgLst>
  <pc:docChgLst>
    <pc:chgData name="崔 佳洋" userId="1642e5e84d8b9a32" providerId="LiveId" clId="{FF62E412-5C75-421D-8321-9626DD57AE3E}"/>
    <pc:docChg chg="undo custSel modSld">
      <pc:chgData name="崔 佳洋" userId="1642e5e84d8b9a32" providerId="LiveId" clId="{FF62E412-5C75-421D-8321-9626DD57AE3E}" dt="2021-04-18T13:27:25.250" v="42" actId="1076"/>
      <pc:docMkLst>
        <pc:docMk/>
      </pc:docMkLst>
      <pc:sldChg chg="modSp mod">
        <pc:chgData name="崔 佳洋" userId="1642e5e84d8b9a32" providerId="LiveId" clId="{FF62E412-5C75-421D-8321-9626DD57AE3E}" dt="2021-04-18T13:07:38.458" v="30" actId="20577"/>
        <pc:sldMkLst>
          <pc:docMk/>
          <pc:sldMk cId="0" sldId="259"/>
        </pc:sldMkLst>
        <pc:spChg chg="mod">
          <ac:chgData name="崔 佳洋" userId="1642e5e84d8b9a32" providerId="LiveId" clId="{FF62E412-5C75-421D-8321-9626DD57AE3E}" dt="2021-04-18T13:07:38.458" v="30" actId="20577"/>
          <ac:spMkLst>
            <pc:docMk/>
            <pc:sldMk cId="0" sldId="259"/>
            <ac:spMk id="2" creationId="{28E3CE66-3A0B-4BB3-8196-719CAD263D10}"/>
          </ac:spMkLst>
        </pc:spChg>
      </pc:sldChg>
      <pc:sldChg chg="modSp mod">
        <pc:chgData name="崔 佳洋" userId="1642e5e84d8b9a32" providerId="LiveId" clId="{FF62E412-5C75-421D-8321-9626DD57AE3E}" dt="2021-04-18T13:27:25.250" v="42" actId="1076"/>
        <pc:sldMkLst>
          <pc:docMk/>
          <pc:sldMk cId="2436136116" sldId="358"/>
        </pc:sldMkLst>
        <pc:spChg chg="mod">
          <ac:chgData name="崔 佳洋" userId="1642e5e84d8b9a32" providerId="LiveId" clId="{FF62E412-5C75-421D-8321-9626DD57AE3E}" dt="2021-04-18T13:07:49.566" v="36" actId="20577"/>
          <ac:spMkLst>
            <pc:docMk/>
            <pc:sldMk cId="2436136116" sldId="358"/>
            <ac:spMk id="6" creationId="{2AE47F0D-DC95-4EE8-8B96-755599CFFCFF}"/>
          </ac:spMkLst>
        </pc:spChg>
        <pc:picChg chg="mod">
          <ac:chgData name="崔 佳洋" userId="1642e5e84d8b9a32" providerId="LiveId" clId="{FF62E412-5C75-421D-8321-9626DD57AE3E}" dt="2021-04-18T13:27:25.250" v="42" actId="1076"/>
          <ac:picMkLst>
            <pc:docMk/>
            <pc:sldMk cId="2436136116" sldId="358"/>
            <ac:picMk id="2" creationId="{D50E637D-C3DC-4CB8-9413-BBE007CAF61D}"/>
          </ac:picMkLst>
        </pc:picChg>
      </pc:sldChg>
      <pc:sldChg chg="modSp mod">
        <pc:chgData name="崔 佳洋" userId="1642e5e84d8b9a32" providerId="LiveId" clId="{FF62E412-5C75-421D-8321-9626DD57AE3E}" dt="2021-04-18T13:06:29.427" v="12" actId="14100"/>
        <pc:sldMkLst>
          <pc:docMk/>
          <pc:sldMk cId="3955126152" sldId="366"/>
        </pc:sldMkLst>
        <pc:spChg chg="mod">
          <ac:chgData name="崔 佳洋" userId="1642e5e84d8b9a32" providerId="LiveId" clId="{FF62E412-5C75-421D-8321-9626DD57AE3E}" dt="2021-04-18T13:06:27.167" v="11" actId="1076"/>
          <ac:spMkLst>
            <pc:docMk/>
            <pc:sldMk cId="3955126152" sldId="366"/>
            <ac:spMk id="3" creationId="{7CFA5146-7088-4637-AFEE-BB44570438E7}"/>
          </ac:spMkLst>
        </pc:spChg>
        <pc:picChg chg="mod">
          <ac:chgData name="崔 佳洋" userId="1642e5e84d8b9a32" providerId="LiveId" clId="{FF62E412-5C75-421D-8321-9626DD57AE3E}" dt="2021-04-18T13:06:29.427" v="12" actId="14100"/>
          <ac:picMkLst>
            <pc:docMk/>
            <pc:sldMk cId="3955126152" sldId="366"/>
            <ac:picMk id="2" creationId="{E0A670AC-E6CF-49FB-A915-898D9E20262E}"/>
          </ac:picMkLst>
        </pc:picChg>
      </pc:sldChg>
      <pc:sldChg chg="modSp mod">
        <pc:chgData name="崔 佳洋" userId="1642e5e84d8b9a32" providerId="LiveId" clId="{FF62E412-5C75-421D-8321-9626DD57AE3E}" dt="2021-04-18T13:10:07.980" v="40" actId="20577"/>
        <pc:sldMkLst>
          <pc:docMk/>
          <pc:sldMk cId="272332922" sldId="377"/>
        </pc:sldMkLst>
        <pc:spChg chg="mod">
          <ac:chgData name="崔 佳洋" userId="1642e5e84d8b9a32" providerId="LiveId" clId="{FF62E412-5C75-421D-8321-9626DD57AE3E}" dt="2021-04-18T13:10:07.980" v="40" actId="20577"/>
          <ac:spMkLst>
            <pc:docMk/>
            <pc:sldMk cId="272332922" sldId="377"/>
            <ac:spMk id="3891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1" y="0"/>
            <a:ext cx="4309176" cy="338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t" anchorCtr="0" compatLnSpc="1">
            <a:prstTxWarp prst="textNoShape">
              <a:avLst/>
            </a:prstTxWarp>
          </a:bodyPr>
          <a:lstStyle>
            <a:lvl1pPr defTabSz="928688">
              <a:defRPr sz="1200">
                <a:ea typeface="宋体" panose="02010600030101010101" pitchFamily="2" charset="-122"/>
              </a:defRPr>
            </a:lvl1pPr>
          </a:lstStyle>
          <a:p>
            <a:endParaRPr lang="en-US" altLang="zh-CN"/>
          </a:p>
        </p:txBody>
      </p:sp>
      <p:sp>
        <p:nvSpPr>
          <p:cNvPr id="17411" name="Rectangle 3"/>
          <p:cNvSpPr>
            <a:spLocks noGrp="1" noChangeArrowheads="1"/>
          </p:cNvSpPr>
          <p:nvPr>
            <p:ph type="dt" sz="quarter" idx="1"/>
          </p:nvPr>
        </p:nvSpPr>
        <p:spPr bwMode="auto">
          <a:xfrm>
            <a:off x="5633339" y="0"/>
            <a:ext cx="4309175" cy="338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t" anchorCtr="0" compatLnSpc="1">
            <a:prstTxWarp prst="textNoShape">
              <a:avLst/>
            </a:prstTxWarp>
          </a:bodyPr>
          <a:lstStyle>
            <a:lvl1pPr algn="r" defTabSz="928688">
              <a:defRPr sz="1200">
                <a:ea typeface="宋体" panose="02010600030101010101" pitchFamily="2" charset="-122"/>
              </a:defRPr>
            </a:lvl1pPr>
          </a:lstStyle>
          <a:p>
            <a:endParaRPr lang="en-US" altLang="zh-CN"/>
          </a:p>
        </p:txBody>
      </p:sp>
      <p:sp>
        <p:nvSpPr>
          <p:cNvPr id="17412" name="Rectangle 4"/>
          <p:cNvSpPr>
            <a:spLocks noGrp="1" noChangeArrowheads="1"/>
          </p:cNvSpPr>
          <p:nvPr>
            <p:ph type="ftr" sz="quarter" idx="2"/>
          </p:nvPr>
        </p:nvSpPr>
        <p:spPr bwMode="auto">
          <a:xfrm>
            <a:off x="1" y="6423105"/>
            <a:ext cx="4309176" cy="338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b" anchorCtr="0" compatLnSpc="1">
            <a:prstTxWarp prst="textNoShape">
              <a:avLst/>
            </a:prstTxWarp>
          </a:bodyPr>
          <a:lstStyle>
            <a:lvl1pPr defTabSz="928688">
              <a:defRPr sz="1200">
                <a:ea typeface="宋体" panose="02010600030101010101" pitchFamily="2" charset="-122"/>
              </a:defRPr>
            </a:lvl1pPr>
          </a:lstStyle>
          <a:p>
            <a:endParaRPr lang="en-US" altLang="zh-CN"/>
          </a:p>
        </p:txBody>
      </p:sp>
      <p:sp>
        <p:nvSpPr>
          <p:cNvPr id="17413" name="Rectangle 5"/>
          <p:cNvSpPr>
            <a:spLocks noGrp="1" noChangeArrowheads="1"/>
          </p:cNvSpPr>
          <p:nvPr>
            <p:ph type="sldNum" sz="quarter" idx="3"/>
          </p:nvPr>
        </p:nvSpPr>
        <p:spPr bwMode="auto">
          <a:xfrm>
            <a:off x="5633339" y="6423105"/>
            <a:ext cx="4309175" cy="338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b" anchorCtr="0" compatLnSpc="1">
            <a:prstTxWarp prst="textNoShape">
              <a:avLst/>
            </a:prstTxWarp>
          </a:bodyPr>
          <a:lstStyle>
            <a:lvl1pPr algn="r" defTabSz="928688">
              <a:defRPr sz="1200">
                <a:ea typeface="宋体" panose="02010600030101010101" pitchFamily="2" charset="-122"/>
              </a:defRPr>
            </a:lvl1pPr>
          </a:lstStyle>
          <a:p>
            <a:fld id="{4ED33942-A5FE-40C7-824D-B3B08FCE13BA}" type="slidenum">
              <a:rPr lang="en-US" altLang="zh-CN"/>
              <a:pPr/>
              <a:t>‹#›</a:t>
            </a:fld>
            <a:endParaRPr lang="en-US" altLang="zh-CN"/>
          </a:p>
        </p:txBody>
      </p:sp>
    </p:spTree>
    <p:extLst>
      <p:ext uri="{BB962C8B-B14F-4D97-AF65-F5344CB8AC3E}">
        <p14:creationId xmlns:p14="http://schemas.microsoft.com/office/powerpoint/2010/main" val="15806491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1" y="0"/>
            <a:ext cx="4309176" cy="338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t" anchorCtr="0" compatLnSpc="1">
            <a:prstTxWarp prst="textNoShape">
              <a:avLst/>
            </a:prstTxWarp>
          </a:bodyPr>
          <a:lstStyle>
            <a:lvl1pPr defTabSz="928688">
              <a:defRPr sz="1200">
                <a:latin typeface="Times New Roman" panose="02020603050405020304" pitchFamily="18" charset="0"/>
                <a:ea typeface="宋体" panose="02010600030101010101" pitchFamily="2" charset="-122"/>
              </a:defRPr>
            </a:lvl1pPr>
          </a:lstStyle>
          <a:p>
            <a:endParaRPr lang="en-US" altLang="zh-CN"/>
          </a:p>
        </p:txBody>
      </p:sp>
      <p:sp>
        <p:nvSpPr>
          <p:cNvPr id="7171" name="Rectangle 3"/>
          <p:cNvSpPr>
            <a:spLocks noGrp="1" noChangeArrowheads="1"/>
          </p:cNvSpPr>
          <p:nvPr>
            <p:ph type="dt" idx="1"/>
          </p:nvPr>
        </p:nvSpPr>
        <p:spPr bwMode="auto">
          <a:xfrm>
            <a:off x="5633339" y="0"/>
            <a:ext cx="4309175" cy="338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t" anchorCtr="0" compatLnSpc="1">
            <a:prstTxWarp prst="textNoShape">
              <a:avLst/>
            </a:prstTxWarp>
          </a:bodyPr>
          <a:lstStyle>
            <a:lvl1pPr algn="r" defTabSz="928688">
              <a:defRPr sz="1200">
                <a:latin typeface="Times New Roman" panose="02020603050405020304" pitchFamily="18" charset="0"/>
                <a:ea typeface="宋体" panose="02010600030101010101" pitchFamily="2" charset="-122"/>
              </a:defRPr>
            </a:lvl1pPr>
          </a:lstStyle>
          <a:p>
            <a:endParaRPr lang="en-US" altLang="zh-CN"/>
          </a:p>
        </p:txBody>
      </p:sp>
      <p:sp>
        <p:nvSpPr>
          <p:cNvPr id="7172" name="Rectangle 4"/>
          <p:cNvSpPr>
            <a:spLocks noGrp="1" noRot="1" noChangeAspect="1" noChangeArrowheads="1" noTextEdit="1"/>
          </p:cNvSpPr>
          <p:nvPr>
            <p:ph type="sldImg" idx="2"/>
          </p:nvPr>
        </p:nvSpPr>
        <p:spPr bwMode="auto">
          <a:xfrm>
            <a:off x="3279775" y="506413"/>
            <a:ext cx="3382963" cy="25368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1326424" y="3211553"/>
            <a:ext cx="7289670" cy="3042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7174" name="Rectangle 6"/>
          <p:cNvSpPr>
            <a:spLocks noGrp="1" noChangeArrowheads="1"/>
          </p:cNvSpPr>
          <p:nvPr>
            <p:ph type="ftr" sz="quarter" idx="4"/>
          </p:nvPr>
        </p:nvSpPr>
        <p:spPr bwMode="auto">
          <a:xfrm>
            <a:off x="1" y="6423105"/>
            <a:ext cx="4309176" cy="338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b" anchorCtr="0" compatLnSpc="1">
            <a:prstTxWarp prst="textNoShape">
              <a:avLst/>
            </a:prstTxWarp>
          </a:bodyPr>
          <a:lstStyle>
            <a:lvl1pPr defTabSz="928688">
              <a:defRPr sz="1200">
                <a:latin typeface="Times New Roman" panose="02020603050405020304" pitchFamily="18" charset="0"/>
                <a:ea typeface="宋体" panose="02010600030101010101" pitchFamily="2" charset="-122"/>
              </a:defRPr>
            </a:lvl1pPr>
          </a:lstStyle>
          <a:p>
            <a:endParaRPr lang="en-US" altLang="zh-CN"/>
          </a:p>
        </p:txBody>
      </p:sp>
      <p:sp>
        <p:nvSpPr>
          <p:cNvPr id="7175" name="Rectangle 7"/>
          <p:cNvSpPr>
            <a:spLocks noGrp="1" noChangeArrowheads="1"/>
          </p:cNvSpPr>
          <p:nvPr>
            <p:ph type="sldNum" sz="quarter" idx="5"/>
          </p:nvPr>
        </p:nvSpPr>
        <p:spPr bwMode="auto">
          <a:xfrm>
            <a:off x="5633339" y="6423105"/>
            <a:ext cx="4309175" cy="338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b" anchorCtr="0" compatLnSpc="1">
            <a:prstTxWarp prst="textNoShape">
              <a:avLst/>
            </a:prstTxWarp>
          </a:bodyPr>
          <a:lstStyle>
            <a:lvl1pPr algn="r" defTabSz="928688">
              <a:defRPr sz="1200">
                <a:latin typeface="Times New Roman" panose="02020603050405020304" pitchFamily="18" charset="0"/>
                <a:ea typeface="宋体" panose="02010600030101010101" pitchFamily="2" charset="-122"/>
              </a:defRPr>
            </a:lvl1pPr>
          </a:lstStyle>
          <a:p>
            <a:fld id="{0D73A8D9-EA04-4089-8BD3-779FC1C0B0A3}" type="slidenum">
              <a:rPr lang="en-US" altLang="zh-CN"/>
              <a:pPr/>
              <a:t>‹#›</a:t>
            </a:fld>
            <a:endParaRPr lang="en-US" altLang="zh-CN"/>
          </a:p>
        </p:txBody>
      </p:sp>
    </p:spTree>
    <p:extLst>
      <p:ext uri="{BB962C8B-B14F-4D97-AF65-F5344CB8AC3E}">
        <p14:creationId xmlns:p14="http://schemas.microsoft.com/office/powerpoint/2010/main" val="29446636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73A8D9-EA04-4089-8BD3-779FC1C0B0A3}" type="slidenum">
              <a:rPr lang="en-US" altLang="zh-CN" smtClean="0"/>
              <a:pPr/>
              <a:t>7</a:t>
            </a:fld>
            <a:endParaRPr lang="en-US" altLang="zh-CN"/>
          </a:p>
        </p:txBody>
      </p:sp>
    </p:spTree>
    <p:extLst>
      <p:ext uri="{BB962C8B-B14F-4D97-AF65-F5344CB8AC3E}">
        <p14:creationId xmlns:p14="http://schemas.microsoft.com/office/powerpoint/2010/main" val="1087230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Times New Roman" panose="02020603050405020304" pitchFamily="18" charset="0"/>
                <a:ea typeface="+mn-ea"/>
                <a:cs typeface="+mn-cs"/>
              </a:rPr>
              <a:t>Dev-</a:t>
            </a:r>
            <a:r>
              <a:rPr lang="en-US" altLang="zh-CN" sz="1200" b="0" i="0" kern="1200" dirty="0" err="1">
                <a:solidFill>
                  <a:schemeClr val="tx1"/>
                </a:solidFill>
                <a:effectLst/>
                <a:latin typeface="Times New Roman" panose="02020603050405020304" pitchFamily="18" charset="0"/>
                <a:ea typeface="+mn-ea"/>
                <a:cs typeface="+mn-cs"/>
              </a:rPr>
              <a:t>c++</a:t>
            </a:r>
            <a:endParaRPr lang="zh-CN" altLang="en-US" dirty="0"/>
          </a:p>
        </p:txBody>
      </p:sp>
      <p:sp>
        <p:nvSpPr>
          <p:cNvPr id="4" name="灯片编号占位符 3"/>
          <p:cNvSpPr>
            <a:spLocks noGrp="1"/>
          </p:cNvSpPr>
          <p:nvPr>
            <p:ph type="sldNum" sz="quarter" idx="5"/>
          </p:nvPr>
        </p:nvSpPr>
        <p:spPr/>
        <p:txBody>
          <a:bodyPr/>
          <a:lstStyle/>
          <a:p>
            <a:fld id="{0D73A8D9-EA04-4089-8BD3-779FC1C0B0A3}" type="slidenum">
              <a:rPr lang="en-US" altLang="zh-CN" smtClean="0"/>
              <a:pPr/>
              <a:t>14</a:t>
            </a:fld>
            <a:endParaRPr lang="en-US" altLang="zh-CN"/>
          </a:p>
        </p:txBody>
      </p:sp>
    </p:spTree>
    <p:extLst>
      <p:ext uri="{BB962C8B-B14F-4D97-AF65-F5344CB8AC3E}">
        <p14:creationId xmlns:p14="http://schemas.microsoft.com/office/powerpoint/2010/main" val="52179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Times New Roman" panose="02020603050405020304" pitchFamily="18" charset="0"/>
                <a:ea typeface="+mn-ea"/>
                <a:cs typeface="+mn-cs"/>
              </a:rPr>
              <a:t>Dev-</a:t>
            </a:r>
            <a:r>
              <a:rPr lang="en-US" altLang="zh-CN" sz="1200" b="0" i="0" kern="1200" dirty="0" err="1">
                <a:solidFill>
                  <a:schemeClr val="tx1"/>
                </a:solidFill>
                <a:effectLst/>
                <a:latin typeface="Times New Roman" panose="02020603050405020304" pitchFamily="18" charset="0"/>
                <a:ea typeface="+mn-ea"/>
                <a:cs typeface="+mn-cs"/>
              </a:rPr>
              <a:t>c++</a:t>
            </a:r>
            <a:endParaRPr lang="zh-CN" altLang="en-US" dirty="0"/>
          </a:p>
        </p:txBody>
      </p:sp>
      <p:sp>
        <p:nvSpPr>
          <p:cNvPr id="4" name="灯片编号占位符 3"/>
          <p:cNvSpPr>
            <a:spLocks noGrp="1"/>
          </p:cNvSpPr>
          <p:nvPr>
            <p:ph type="sldNum" sz="quarter" idx="5"/>
          </p:nvPr>
        </p:nvSpPr>
        <p:spPr/>
        <p:txBody>
          <a:bodyPr/>
          <a:lstStyle/>
          <a:p>
            <a:fld id="{0D73A8D9-EA04-4089-8BD3-779FC1C0B0A3}" type="slidenum">
              <a:rPr lang="en-US" altLang="zh-CN" smtClean="0"/>
              <a:pPr/>
              <a:t>15</a:t>
            </a:fld>
            <a:endParaRPr lang="en-US" altLang="zh-CN"/>
          </a:p>
        </p:txBody>
      </p:sp>
    </p:spTree>
    <p:extLst>
      <p:ext uri="{BB962C8B-B14F-4D97-AF65-F5344CB8AC3E}">
        <p14:creationId xmlns:p14="http://schemas.microsoft.com/office/powerpoint/2010/main" val="3389730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Times New Roman" panose="02020603050405020304" pitchFamily="18" charset="0"/>
                <a:ea typeface="+mn-ea"/>
                <a:cs typeface="+mn-cs"/>
              </a:rPr>
              <a:t>Dev-</a:t>
            </a:r>
            <a:r>
              <a:rPr lang="en-US" altLang="zh-CN" sz="1200" b="0" i="0" kern="1200" dirty="0" err="1">
                <a:solidFill>
                  <a:schemeClr val="tx1"/>
                </a:solidFill>
                <a:effectLst/>
                <a:latin typeface="Times New Roman" panose="02020603050405020304" pitchFamily="18" charset="0"/>
                <a:ea typeface="+mn-ea"/>
                <a:cs typeface="+mn-cs"/>
              </a:rPr>
              <a:t>c++</a:t>
            </a:r>
            <a:endParaRPr lang="zh-CN" altLang="en-US" dirty="0"/>
          </a:p>
        </p:txBody>
      </p:sp>
      <p:sp>
        <p:nvSpPr>
          <p:cNvPr id="4" name="灯片编号占位符 3"/>
          <p:cNvSpPr>
            <a:spLocks noGrp="1"/>
          </p:cNvSpPr>
          <p:nvPr>
            <p:ph type="sldNum" sz="quarter" idx="5"/>
          </p:nvPr>
        </p:nvSpPr>
        <p:spPr/>
        <p:txBody>
          <a:bodyPr/>
          <a:lstStyle/>
          <a:p>
            <a:fld id="{0D73A8D9-EA04-4089-8BD3-779FC1C0B0A3}" type="slidenum">
              <a:rPr lang="en-US" altLang="zh-CN" smtClean="0"/>
              <a:pPr/>
              <a:t>16</a:t>
            </a:fld>
            <a:endParaRPr lang="en-US" altLang="zh-CN"/>
          </a:p>
        </p:txBody>
      </p:sp>
    </p:spTree>
    <p:extLst>
      <p:ext uri="{BB962C8B-B14F-4D97-AF65-F5344CB8AC3E}">
        <p14:creationId xmlns:p14="http://schemas.microsoft.com/office/powerpoint/2010/main" val="1243143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r>
              <a:rPr lang="en-US" altLang="zh-CN"/>
              <a:t>1: Introduction</a:t>
            </a:r>
            <a:endParaRPr lang="en-US" altLang="zh-CN">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503CDF75-62BF-4A44-B124-6E4FAE797E9E}" type="slidenum">
              <a:rPr lang="en-US" altLang="zh-CN" smtClean="0"/>
              <a:pPr/>
              <a:t>‹#›</a:t>
            </a:fld>
            <a:endParaRPr lang="en-US" altLang="zh-C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1358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r>
              <a:rPr lang="en-US" altLang="zh-CN"/>
              <a:t>1: Introduction</a:t>
            </a:r>
            <a:endParaRPr lang="en-US" altLang="zh-CN">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08DD7760-333E-4FA3-97C5-D006428165BF}" type="slidenum">
              <a:rPr lang="en-US" altLang="zh-CN" smtClean="0"/>
              <a:pPr/>
              <a:t>‹#›</a:t>
            </a:fld>
            <a:endParaRPr lang="en-US" altLang="zh-CN"/>
          </a:p>
        </p:txBody>
      </p:sp>
    </p:spTree>
    <p:extLst>
      <p:ext uri="{BB962C8B-B14F-4D97-AF65-F5344CB8AC3E}">
        <p14:creationId xmlns:p14="http://schemas.microsoft.com/office/powerpoint/2010/main" val="4278354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r>
              <a:rPr lang="en-US" altLang="zh-CN"/>
              <a:t>1: Introduction</a:t>
            </a:r>
            <a:endParaRPr lang="en-US" altLang="zh-CN">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2F474D3-279D-4C90-B89C-39F2B4474D2F}" type="slidenum">
              <a:rPr lang="en-US" altLang="zh-CN" smtClean="0"/>
              <a:pPr/>
              <a:t>‹#›</a:t>
            </a:fld>
            <a:endParaRPr lang="en-US" altLang="zh-CN"/>
          </a:p>
        </p:txBody>
      </p:sp>
    </p:spTree>
    <p:extLst>
      <p:ext uri="{BB962C8B-B14F-4D97-AF65-F5344CB8AC3E}">
        <p14:creationId xmlns:p14="http://schemas.microsoft.com/office/powerpoint/2010/main" val="3508697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r>
              <a:rPr lang="en-US" altLang="zh-CN"/>
              <a:t>1: Introduction</a:t>
            </a:r>
            <a:endParaRPr lang="en-US" altLang="zh-CN">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9C073404-A623-4067-AA59-817155DF9066}" type="slidenum">
              <a:rPr lang="en-US" altLang="zh-CN" smtClean="0"/>
              <a:pPr/>
              <a:t>‹#›</a:t>
            </a:fld>
            <a:endParaRPr lang="en-US" altLang="zh-CN"/>
          </a:p>
        </p:txBody>
      </p:sp>
    </p:spTree>
    <p:extLst>
      <p:ext uri="{BB962C8B-B14F-4D97-AF65-F5344CB8AC3E}">
        <p14:creationId xmlns:p14="http://schemas.microsoft.com/office/powerpoint/2010/main" val="4256978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r>
              <a:rPr lang="en-US" altLang="zh-CN"/>
              <a:t>1: Introduction</a:t>
            </a:r>
            <a:endParaRPr lang="en-US" altLang="zh-CN">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C00206AA-CD1F-46E4-90AA-3B8A6DF80C40}" type="slidenum">
              <a:rPr lang="en-US" altLang="zh-CN" smtClean="0"/>
              <a:pPr/>
              <a:t>‹#›</a:t>
            </a:fld>
            <a:endParaRPr lang="en-US" altLang="zh-C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6423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r>
              <a:rPr lang="en-US" altLang="zh-CN"/>
              <a:t>1: Introduction</a:t>
            </a:r>
            <a:endParaRPr lang="en-US" altLang="zh-CN">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92CA5309-8E06-43B4-A7DE-47E7A3A8F559}" type="slidenum">
              <a:rPr lang="en-US" altLang="zh-CN" smtClean="0"/>
              <a:pPr/>
              <a:t>‹#›</a:t>
            </a:fld>
            <a:endParaRPr lang="en-US" altLang="zh-CN"/>
          </a:p>
        </p:txBody>
      </p:sp>
    </p:spTree>
    <p:extLst>
      <p:ext uri="{BB962C8B-B14F-4D97-AF65-F5344CB8AC3E}">
        <p14:creationId xmlns:p14="http://schemas.microsoft.com/office/powerpoint/2010/main" val="3520765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22960" y="2582335"/>
            <a:ext cx="370332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en-US" altLang="zh-CN"/>
          </a:p>
        </p:txBody>
      </p:sp>
      <p:sp>
        <p:nvSpPr>
          <p:cNvPr id="8" name="Footer Placeholder 7"/>
          <p:cNvSpPr>
            <a:spLocks noGrp="1"/>
          </p:cNvSpPr>
          <p:nvPr>
            <p:ph type="ftr" sz="quarter" idx="11"/>
          </p:nvPr>
        </p:nvSpPr>
        <p:spPr/>
        <p:txBody>
          <a:bodyPr/>
          <a:lstStyle/>
          <a:p>
            <a:r>
              <a:rPr lang="en-US" altLang="zh-CN"/>
              <a:t>1: Introduction</a:t>
            </a:r>
            <a:endParaRPr lang="en-US" altLang="zh-CN">
              <a:latin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E97E6EAB-6064-403D-8898-D1E6E6DB8110}" type="slidenum">
              <a:rPr lang="en-US" altLang="zh-CN" smtClean="0"/>
              <a:pPr/>
              <a:t>‹#›</a:t>
            </a:fld>
            <a:endParaRPr lang="en-US" altLang="zh-CN"/>
          </a:p>
        </p:txBody>
      </p:sp>
    </p:spTree>
    <p:extLst>
      <p:ext uri="{BB962C8B-B14F-4D97-AF65-F5344CB8AC3E}">
        <p14:creationId xmlns:p14="http://schemas.microsoft.com/office/powerpoint/2010/main" val="2076078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en-US" altLang="zh-CN"/>
          </a:p>
        </p:txBody>
      </p:sp>
      <p:sp>
        <p:nvSpPr>
          <p:cNvPr id="4" name="Footer Placeholder 3"/>
          <p:cNvSpPr>
            <a:spLocks noGrp="1"/>
          </p:cNvSpPr>
          <p:nvPr>
            <p:ph type="ftr" sz="quarter" idx="11"/>
          </p:nvPr>
        </p:nvSpPr>
        <p:spPr/>
        <p:txBody>
          <a:bodyPr/>
          <a:lstStyle/>
          <a:p>
            <a:r>
              <a:rPr lang="en-US" altLang="zh-CN"/>
              <a:t>1: Introduction</a:t>
            </a:r>
            <a:endParaRPr lang="en-US" altLang="zh-CN">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F78A6B27-BFB1-43BA-BE7B-03731F137657}" type="slidenum">
              <a:rPr lang="en-US" altLang="zh-CN" smtClean="0"/>
              <a:pPr/>
              <a:t>‹#›</a:t>
            </a:fld>
            <a:endParaRPr lang="en-US" altLang="zh-CN"/>
          </a:p>
        </p:txBody>
      </p:sp>
    </p:spTree>
    <p:extLst>
      <p:ext uri="{BB962C8B-B14F-4D97-AF65-F5344CB8AC3E}">
        <p14:creationId xmlns:p14="http://schemas.microsoft.com/office/powerpoint/2010/main" val="3206975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ltLang="zh-C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ltLang="zh-CN"/>
              <a:t>1: Introduction</a:t>
            </a:r>
            <a:endParaRPr lang="en-US" altLang="zh-CN">
              <a:latin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9A64D381-C0DD-4EAE-8574-5ED34B400CEB}" type="slidenum">
              <a:rPr lang="en-US" altLang="zh-CN" smtClean="0"/>
              <a:pPr/>
              <a:t>‹#›</a:t>
            </a:fld>
            <a:endParaRPr lang="en-US" altLang="zh-CN"/>
          </a:p>
        </p:txBody>
      </p:sp>
    </p:spTree>
    <p:extLst>
      <p:ext uri="{BB962C8B-B14F-4D97-AF65-F5344CB8AC3E}">
        <p14:creationId xmlns:p14="http://schemas.microsoft.com/office/powerpoint/2010/main" val="3774472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endParaRPr lang="en-US" altLang="zh-C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ltLang="zh-CN"/>
              <a:t>1: Introduction</a:t>
            </a:r>
            <a:endParaRPr lang="en-US" altLang="zh-CN">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042D8BA-5424-4554-9D80-25AA3AEBAB87}" type="slidenum">
              <a:rPr lang="en-US" altLang="zh-CN" smtClean="0"/>
              <a:pPr/>
              <a:t>‹#›</a:t>
            </a:fld>
            <a:endParaRPr lang="en-US" altLang="zh-CN"/>
          </a:p>
        </p:txBody>
      </p:sp>
    </p:spTree>
    <p:extLst>
      <p:ext uri="{BB962C8B-B14F-4D97-AF65-F5344CB8AC3E}">
        <p14:creationId xmlns:p14="http://schemas.microsoft.com/office/powerpoint/2010/main" val="3964015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r>
              <a:rPr lang="en-US" altLang="zh-CN"/>
              <a:t>1: Introduction</a:t>
            </a:r>
            <a:endParaRPr lang="en-US" altLang="zh-CN">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C22332AA-28BF-4864-AEE5-CFC8F48F2675}" type="slidenum">
              <a:rPr lang="en-US" altLang="zh-CN" smtClean="0"/>
              <a:pPr/>
              <a:t>‹#›</a:t>
            </a:fld>
            <a:endParaRPr lang="en-US" altLang="zh-CN"/>
          </a:p>
        </p:txBody>
      </p:sp>
    </p:spTree>
    <p:extLst>
      <p:ext uri="{BB962C8B-B14F-4D97-AF65-F5344CB8AC3E}">
        <p14:creationId xmlns:p14="http://schemas.microsoft.com/office/powerpoint/2010/main" val="4029093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endParaRPr lang="en-US" altLang="zh-C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ltLang="zh-CN"/>
              <a:t>1: Introduction</a:t>
            </a:r>
            <a:endParaRPr lang="en-US" altLang="zh-CN">
              <a:latin typeface="Times New Roman" panose="02020603050405020304" pitchFamily="18" charset="0"/>
            </a:endParaRP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9C1575C4-D52B-4846-A68A-89582BA90437}" type="slidenum">
              <a:rPr lang="en-US" altLang="zh-CN" smtClean="0"/>
              <a:pPr/>
              <a:t>‹#›</a:t>
            </a:fld>
            <a:endParaRPr lang="en-US" altLang="zh-CN"/>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12559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zh.wikipedia.org/wiki/%E8%AE%A1%E7%AE%97%E6%9C%BA%E7%A8%8B%E5%BA%8F%E8%AE%BE%E8%AE%A1%E8%89%BA%E6%9C%AF" TargetMode="External"/><Relationship Id="rId2" Type="http://schemas.openxmlformats.org/officeDocument/2006/relationships/hyperlink" Target="https://zh.wikipedia.org/wiki/%E9%AB%98%E5%BE%B7%E7%BA%B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25038" y="458879"/>
            <a:ext cx="7543800" cy="3566160"/>
          </a:xfrm>
        </p:spPr>
        <p:txBody>
          <a:bodyPr>
            <a:normAutofit/>
          </a:bodyPr>
          <a:lstStyle/>
          <a:p>
            <a:r>
              <a:rPr lang="zh-CN" altLang="en-US" sz="6000" b="1" dirty="0">
                <a:latin typeface="微软雅黑" panose="020B0503020204020204" pitchFamily="34" charset="-122"/>
                <a:ea typeface="微软雅黑" panose="020B0503020204020204" pitchFamily="34" charset="-122"/>
              </a:rPr>
              <a:t>路由协议算法实验</a:t>
            </a:r>
          </a:p>
        </p:txBody>
      </p:sp>
      <p:sp>
        <p:nvSpPr>
          <p:cNvPr id="4" name="灯片编号占位符 3"/>
          <p:cNvSpPr>
            <a:spLocks noGrp="1"/>
          </p:cNvSpPr>
          <p:nvPr>
            <p:ph type="sldNum" sz="quarter" idx="12"/>
          </p:nvPr>
        </p:nvSpPr>
        <p:spPr/>
        <p:txBody>
          <a:bodyPr/>
          <a:lstStyle/>
          <a:p>
            <a:fld id="{503CDF75-62BF-4A44-B124-6E4FAE797E9E}" type="slidenum">
              <a:rPr lang="en-US" altLang="zh-CN" smtClean="0">
                <a:latin typeface="微软雅黑" panose="020B0503020204020204" pitchFamily="34" charset="-122"/>
                <a:ea typeface="微软雅黑" panose="020B0503020204020204" pitchFamily="34" charset="-122"/>
              </a:rPr>
              <a:pPr/>
              <a:t>1</a:t>
            </a:fld>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87216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822325" y="1905646"/>
            <a:ext cx="7886700" cy="4351337"/>
          </a:xfrm>
        </p:spPr>
        <p:txBody>
          <a:bodyPr>
            <a:normAutofit/>
          </a:bodyPr>
          <a:lstStyle/>
          <a:p>
            <a:pPr marL="0" indent="0">
              <a:buNone/>
            </a:pPr>
            <a:endParaRPr lang="en-US" altLang="zh-CN" sz="2800" b="1" dirty="0">
              <a:latin typeface="微软雅黑 Light" panose="020B0502040204020203" pitchFamily="34" charset="-122"/>
              <a:ea typeface="微软雅黑 Light" panose="020B0502040204020203" pitchFamily="34" charset="-122"/>
            </a:endParaRPr>
          </a:p>
          <a:p>
            <a:pPr marL="0" indent="0">
              <a:buNone/>
            </a:pPr>
            <a:endParaRPr lang="en-US" altLang="zh-CN" sz="2800" b="1" dirty="0">
              <a:latin typeface="微软雅黑 Light" panose="020B0502040204020203" pitchFamily="34" charset="-122"/>
              <a:ea typeface="微软雅黑 Light" panose="020B0502040204020203" pitchFamily="34" charset="-122"/>
            </a:endParaRPr>
          </a:p>
          <a:p>
            <a:pPr marL="0" indent="0">
              <a:buNone/>
            </a:pPr>
            <a:endParaRPr lang="en-US" altLang="zh-CN" sz="2800" b="1" dirty="0">
              <a:latin typeface="微软雅黑 Light" panose="020B0502040204020203" pitchFamily="34" charset="-122"/>
              <a:ea typeface="微软雅黑 Light" panose="020B0502040204020203" pitchFamily="34" charset="-122"/>
            </a:endParaRPr>
          </a:p>
          <a:p>
            <a:pPr marL="0" indent="0">
              <a:buNone/>
            </a:pPr>
            <a:endParaRPr lang="en-US" altLang="zh-CN" sz="2800" b="1" dirty="0">
              <a:latin typeface="微软雅黑 Light" panose="020B0502040204020203" pitchFamily="34" charset="-122"/>
              <a:ea typeface="微软雅黑 Light" panose="020B0502040204020203" pitchFamily="34" charset="-122"/>
            </a:endParaRPr>
          </a:p>
          <a:p>
            <a:pPr marL="0" indent="0">
              <a:buNone/>
            </a:pPr>
            <a:endParaRPr lang="en-US" altLang="zh-CN" sz="2800" b="1" dirty="0">
              <a:latin typeface="微软雅黑 Light" panose="020B0502040204020203" pitchFamily="34" charset="-122"/>
              <a:ea typeface="微软雅黑 Light" panose="020B0502040204020203" pitchFamily="34" charset="-122"/>
            </a:endParaRPr>
          </a:p>
        </p:txBody>
      </p:sp>
      <p:sp>
        <p:nvSpPr>
          <p:cNvPr id="5" name="灯片编号占位符 5"/>
          <p:cNvSpPr>
            <a:spLocks noGrp="1"/>
          </p:cNvSpPr>
          <p:nvPr>
            <p:ph type="sldNum" sz="quarter" idx="12"/>
          </p:nvPr>
        </p:nvSpPr>
        <p:spPr/>
        <p:txBody>
          <a:bodyPr/>
          <a:lstStyle/>
          <a:p>
            <a:fld id="{97ECE91D-69E8-459A-9A1D-98EA3082200D}" type="slidenum">
              <a:rPr lang="en-US" altLang="zh-CN"/>
              <a:pPr/>
              <a:t>10</a:t>
            </a:fld>
            <a:endParaRPr lang="en-US" altLang="zh-CN"/>
          </a:p>
        </p:txBody>
      </p:sp>
      <p:sp>
        <p:nvSpPr>
          <p:cNvPr id="9" name="标题 24">
            <a:extLst>
              <a:ext uri="{FF2B5EF4-FFF2-40B4-BE49-F238E27FC236}">
                <a16:creationId xmlns:a16="http://schemas.microsoft.com/office/drawing/2014/main" id="{83329577-4E09-49B5-9915-FE4C78D2DB93}"/>
              </a:ext>
            </a:extLst>
          </p:cNvPr>
          <p:cNvSpPr>
            <a:spLocks noGrp="1"/>
          </p:cNvSpPr>
          <p:nvPr>
            <p:ph type="title"/>
          </p:nvPr>
        </p:nvSpPr>
        <p:spPr>
          <a:xfrm>
            <a:off x="822325" y="287338"/>
            <a:ext cx="7543800" cy="1449387"/>
          </a:xfrm>
        </p:spPr>
        <p:txBody>
          <a:bodyPr>
            <a:normAutofit/>
          </a:bodyPr>
          <a:lstStyle/>
          <a:p>
            <a:r>
              <a:rPr lang="zh-CN" altLang="en-US" sz="4400" dirty="0">
                <a:latin typeface="微软雅黑" panose="020B0503020204020204" pitchFamily="34" charset="-122"/>
                <a:ea typeface="微软雅黑" panose="020B0503020204020204" pitchFamily="34" charset="-122"/>
              </a:rPr>
              <a:t>实验题目</a:t>
            </a:r>
            <a:r>
              <a:rPr lang="en-US" altLang="zh-CN" sz="4400" dirty="0">
                <a:latin typeface="微软雅黑" panose="020B0503020204020204" pitchFamily="34" charset="-122"/>
                <a:ea typeface="微软雅黑" panose="020B0503020204020204" pitchFamily="34" charset="-122"/>
              </a:rPr>
              <a:t>--DV</a:t>
            </a:r>
            <a:r>
              <a:rPr lang="zh-CN" altLang="en-US" sz="4400" dirty="0">
                <a:latin typeface="微软雅黑" panose="020B0503020204020204" pitchFamily="34" charset="-122"/>
                <a:ea typeface="微软雅黑" panose="020B0503020204020204" pitchFamily="34" charset="-122"/>
              </a:rPr>
              <a:t>算法的实践</a:t>
            </a:r>
          </a:p>
        </p:txBody>
      </p:sp>
      <p:pic>
        <p:nvPicPr>
          <p:cNvPr id="2" name="图片 1">
            <a:extLst>
              <a:ext uri="{FF2B5EF4-FFF2-40B4-BE49-F238E27FC236}">
                <a16:creationId xmlns:a16="http://schemas.microsoft.com/office/drawing/2014/main" id="{E0A670AC-E6CF-49FB-A915-898D9E20262E}"/>
              </a:ext>
            </a:extLst>
          </p:cNvPr>
          <p:cNvPicPr>
            <a:picLocks noChangeAspect="1"/>
          </p:cNvPicPr>
          <p:nvPr/>
        </p:nvPicPr>
        <p:blipFill>
          <a:blip r:embed="rId2"/>
          <a:stretch>
            <a:fillRect/>
          </a:stretch>
        </p:blipFill>
        <p:spPr>
          <a:xfrm>
            <a:off x="3311860" y="4497061"/>
            <a:ext cx="2340260" cy="1861323"/>
          </a:xfrm>
          <a:prstGeom prst="rect">
            <a:avLst/>
          </a:prstGeom>
        </p:spPr>
      </p:pic>
      <p:sp>
        <p:nvSpPr>
          <p:cNvPr id="3" name="矩形 2">
            <a:extLst>
              <a:ext uri="{FF2B5EF4-FFF2-40B4-BE49-F238E27FC236}">
                <a16:creationId xmlns:a16="http://schemas.microsoft.com/office/drawing/2014/main" id="{7CFA5146-7088-4637-AFEE-BB44570438E7}"/>
              </a:ext>
            </a:extLst>
          </p:cNvPr>
          <p:cNvSpPr/>
          <p:nvPr/>
        </p:nvSpPr>
        <p:spPr>
          <a:xfrm>
            <a:off x="822325" y="1702843"/>
            <a:ext cx="8520123" cy="3908762"/>
          </a:xfrm>
          <a:prstGeom prst="rect">
            <a:avLst/>
          </a:prstGeom>
        </p:spPr>
        <p:txBody>
          <a:bodyPr wrap="square">
            <a:spAutoFit/>
          </a:bodyPr>
          <a:lstStyle/>
          <a:p>
            <a:r>
              <a:rPr lang="en-US" altLang="zh-CN" sz="28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rPr>
              <a:t> 题目来源</a:t>
            </a:r>
            <a:r>
              <a:rPr lang="en-US" altLang="zh-CN" sz="2800" dirty="0">
                <a:solidFill>
                  <a:schemeClr val="tx1">
                    <a:lumMod val="75000"/>
                    <a:lumOff val="25000"/>
                  </a:schemeClr>
                </a:solidFill>
                <a:latin typeface="微软雅黑 Light" panose="020B0502040204020203" pitchFamily="34" charset="-122"/>
                <a:ea typeface="微软雅黑 Light" panose="020B0502040204020203" pitchFamily="34" charset="-122"/>
              </a:rPr>
              <a:t>:</a:t>
            </a:r>
          </a:p>
          <a:p>
            <a:r>
              <a:rPr lang="zh-CN" altLang="en-US" sz="2400" i="1" dirty="0">
                <a:solidFill>
                  <a:schemeClr val="tx1">
                    <a:lumMod val="75000"/>
                    <a:lumOff val="25000"/>
                  </a:schemeClr>
                </a:solidFill>
                <a:latin typeface="微软雅黑 Light" panose="020B0502040204020203" pitchFamily="34" charset="-122"/>
                <a:ea typeface="微软雅黑 Light" panose="020B0502040204020203" pitchFamily="34" charset="-122"/>
              </a:rPr>
              <a:t>Computer Networking A Top-Down Approach</a:t>
            </a:r>
            <a:endParaRPr lang="en-US" altLang="zh-CN" sz="2400" i="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2400" i="1" dirty="0">
                <a:solidFill>
                  <a:schemeClr val="tx1">
                    <a:lumMod val="75000"/>
                    <a:lumOff val="25000"/>
                  </a:schemeClr>
                </a:solidFill>
                <a:latin typeface="微软雅黑 Light" panose="020B0502040204020203" pitchFamily="34" charset="-122"/>
                <a:ea typeface="微软雅黑 Light" panose="020B0502040204020203" pitchFamily="34" charset="-122"/>
              </a:rPr>
              <a:t>The Network Layer: Control Plane</a:t>
            </a:r>
          </a:p>
          <a:p>
            <a:r>
              <a:rPr lang="en-US" altLang="zh-CN" sz="2400" i="1" dirty="0">
                <a:solidFill>
                  <a:schemeClr val="tx1">
                    <a:lumMod val="75000"/>
                    <a:lumOff val="25000"/>
                  </a:schemeClr>
                </a:solidFill>
                <a:latin typeface="微软雅黑 Light" panose="020B0502040204020203" pitchFamily="34" charset="-122"/>
                <a:ea typeface="微软雅黑 Light" panose="020B0502040204020203" pitchFamily="34" charset="-122"/>
              </a:rPr>
              <a:t>Programming Assignment</a:t>
            </a:r>
          </a:p>
          <a:p>
            <a:r>
              <a:rPr lang="en-US" altLang="zh-CN" sz="28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rPr>
              <a:t>题目描述</a:t>
            </a:r>
            <a:r>
              <a:rPr lang="en-US" altLang="zh-CN" sz="2800" dirty="0">
                <a:solidFill>
                  <a:schemeClr val="tx1">
                    <a:lumMod val="75000"/>
                    <a:lumOff val="25000"/>
                  </a:schemeClr>
                </a:solidFill>
                <a:latin typeface="微软雅黑 Light" panose="020B0502040204020203" pitchFamily="34" charset="-122"/>
                <a:ea typeface="微软雅黑 Light" panose="020B0502040204020203" pitchFamily="34" charset="-122"/>
              </a:rPr>
              <a:t>:</a:t>
            </a:r>
          </a:p>
          <a:p>
            <a:r>
              <a:rPr lang="zh-CN" altLang="zh-CN" sz="2400" i="1" dirty="0">
                <a:solidFill>
                  <a:schemeClr val="tx1">
                    <a:lumMod val="75000"/>
                    <a:lumOff val="25000"/>
                  </a:schemeClr>
                </a:solidFill>
                <a:latin typeface="微软雅黑 Light" panose="020B0502040204020203" pitchFamily="34" charset="-122"/>
                <a:ea typeface="微软雅黑 Light" panose="020B0502040204020203" pitchFamily="34" charset="-122"/>
              </a:rPr>
              <a:t>在此编程任务中，您将编写一组“分布式”过程</a:t>
            </a:r>
            <a:endParaRPr lang="en-US" altLang="zh-CN" sz="2400" i="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zh-CN" altLang="zh-CN" sz="2400" i="1" dirty="0">
                <a:solidFill>
                  <a:schemeClr val="tx1">
                    <a:lumMod val="75000"/>
                    <a:lumOff val="25000"/>
                  </a:schemeClr>
                </a:solidFill>
                <a:latin typeface="微软雅黑 Light" panose="020B0502040204020203" pitchFamily="34" charset="-122"/>
                <a:ea typeface="微软雅黑 Light" panose="020B0502040204020203" pitchFamily="34" charset="-122"/>
              </a:rPr>
              <a:t>这些过程为如下所示的网络实现异步距离矢量路由。</a:t>
            </a:r>
          </a:p>
          <a:p>
            <a:endParaRPr lang="en-US" altLang="zh-CN" sz="2400" i="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en-US" altLang="zh-CN" sz="2400" i="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 name="Rectangle 1">
            <a:extLst>
              <a:ext uri="{FF2B5EF4-FFF2-40B4-BE49-F238E27FC236}">
                <a16:creationId xmlns:a16="http://schemas.microsoft.com/office/drawing/2014/main" id="{F4FF5947-98D9-4524-87F8-F291C09F44B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5126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822325" y="1905646"/>
            <a:ext cx="7886700" cy="4351337"/>
          </a:xfrm>
        </p:spPr>
        <p:txBody>
          <a:bodyPr>
            <a:normAutofit/>
          </a:bodyPr>
          <a:lstStyle/>
          <a:p>
            <a:pPr marL="0" indent="0">
              <a:buNone/>
            </a:pPr>
            <a:endParaRPr lang="en-US" altLang="zh-CN" sz="2800" b="1" dirty="0">
              <a:latin typeface="微软雅黑 Light" panose="020B0502040204020203" pitchFamily="34" charset="-122"/>
              <a:ea typeface="微软雅黑 Light" panose="020B0502040204020203" pitchFamily="34" charset="-122"/>
            </a:endParaRPr>
          </a:p>
          <a:p>
            <a:pPr marL="0" indent="0">
              <a:buNone/>
            </a:pPr>
            <a:endParaRPr lang="en-US" altLang="zh-CN" sz="2800" b="1" dirty="0">
              <a:latin typeface="微软雅黑 Light" panose="020B0502040204020203" pitchFamily="34" charset="-122"/>
              <a:ea typeface="微软雅黑 Light" panose="020B0502040204020203" pitchFamily="34" charset="-122"/>
            </a:endParaRPr>
          </a:p>
          <a:p>
            <a:pPr marL="0" indent="0">
              <a:buNone/>
            </a:pPr>
            <a:endParaRPr lang="en-US" altLang="zh-CN" sz="2800" b="1" dirty="0">
              <a:latin typeface="微软雅黑 Light" panose="020B0502040204020203" pitchFamily="34" charset="-122"/>
              <a:ea typeface="微软雅黑 Light" panose="020B0502040204020203" pitchFamily="34" charset="-122"/>
            </a:endParaRPr>
          </a:p>
          <a:p>
            <a:pPr marL="0" indent="0">
              <a:buNone/>
            </a:pPr>
            <a:endParaRPr lang="en-US" altLang="zh-CN" sz="2800" b="1" dirty="0">
              <a:latin typeface="微软雅黑 Light" panose="020B0502040204020203" pitchFamily="34" charset="-122"/>
              <a:ea typeface="微软雅黑 Light" panose="020B0502040204020203" pitchFamily="34" charset="-122"/>
            </a:endParaRPr>
          </a:p>
          <a:p>
            <a:pPr marL="0" indent="0">
              <a:buNone/>
            </a:pPr>
            <a:r>
              <a:rPr lang="en-US" altLang="zh-CN" sz="2800" b="1" dirty="0">
                <a:latin typeface="微软雅黑 Light" panose="020B0502040204020203" pitchFamily="34" charset="-122"/>
                <a:ea typeface="微软雅黑 Light" panose="020B0502040204020203" pitchFamily="34" charset="-122"/>
              </a:rPr>
              <a:t> - </a:t>
            </a:r>
            <a:r>
              <a:rPr lang="zh-CN" altLang="en-US" sz="2800" b="1" dirty="0">
                <a:latin typeface="微软雅黑 Light" panose="020B0502040204020203" pitchFamily="34" charset="-122"/>
                <a:ea typeface="微软雅黑 Light" panose="020B0502040204020203" pitchFamily="34" charset="-122"/>
              </a:rPr>
              <a:t>需要各位同学针对每个节点完成</a:t>
            </a:r>
            <a:endParaRPr lang="en-US" altLang="zh-CN" sz="2800" b="1" dirty="0">
              <a:latin typeface="微软雅黑 Light" panose="020B0502040204020203" pitchFamily="34" charset="-122"/>
              <a:ea typeface="微软雅黑 Light" panose="020B0502040204020203" pitchFamily="34" charset="-122"/>
            </a:endParaRPr>
          </a:p>
          <a:p>
            <a:pPr marL="384048" lvl="2" indent="0">
              <a:buNone/>
            </a:pPr>
            <a:r>
              <a:rPr lang="zh-CN" altLang="en-US" sz="2800" dirty="0">
                <a:latin typeface="微软雅黑 Light" panose="020B0502040204020203" pitchFamily="34" charset="-122"/>
                <a:ea typeface="微软雅黑 Light" panose="020B0502040204020203" pitchFamily="34" charset="-122"/>
              </a:rPr>
              <a:t>  节点的初始化操作</a:t>
            </a:r>
            <a:endParaRPr lang="en-US" altLang="zh-CN" sz="2800" dirty="0">
              <a:latin typeface="微软雅黑 Light" panose="020B0502040204020203" pitchFamily="34" charset="-122"/>
              <a:ea typeface="微软雅黑 Light" panose="020B0502040204020203" pitchFamily="34" charset="-122"/>
            </a:endParaRPr>
          </a:p>
          <a:p>
            <a:pPr marL="384048" lvl="2" indent="0">
              <a:buNone/>
            </a:pPr>
            <a:r>
              <a:rPr lang="zh-CN" altLang="en-US" sz="2800" dirty="0">
                <a:latin typeface="微软雅黑 Light" panose="020B0502040204020203" pitchFamily="34" charset="-122"/>
                <a:ea typeface="微软雅黑 Light" panose="020B0502040204020203" pitchFamily="34" charset="-122"/>
              </a:rPr>
              <a:t>  节点距离路由表的维护方法</a:t>
            </a:r>
            <a:endParaRPr lang="en-US" altLang="zh-CN" sz="2800" dirty="0">
              <a:latin typeface="微软雅黑 Light" panose="020B0502040204020203" pitchFamily="34" charset="-122"/>
              <a:ea typeface="微软雅黑 Light" panose="020B0502040204020203" pitchFamily="34" charset="-122"/>
            </a:endParaRPr>
          </a:p>
          <a:p>
            <a:pPr marL="384048" lvl="2" indent="0">
              <a:buNone/>
            </a:pPr>
            <a:r>
              <a:rPr lang="zh-CN" altLang="en-US" sz="2800" dirty="0">
                <a:latin typeface="微软雅黑 Light" panose="020B0502040204020203" pitchFamily="34" charset="-122"/>
                <a:ea typeface="微软雅黑 Light" panose="020B0502040204020203" pitchFamily="34" charset="-122"/>
              </a:rPr>
              <a:t>  节点接收到路由更新信息的响应过程</a:t>
            </a:r>
            <a:endParaRPr lang="en-US" altLang="zh-CN" sz="2800" dirty="0">
              <a:latin typeface="微软雅黑 Light" panose="020B0502040204020203" pitchFamily="34" charset="-122"/>
              <a:ea typeface="微软雅黑 Light" panose="020B0502040204020203" pitchFamily="34" charset="-122"/>
            </a:endParaRPr>
          </a:p>
        </p:txBody>
      </p:sp>
      <p:sp>
        <p:nvSpPr>
          <p:cNvPr id="5" name="灯片编号占位符 5"/>
          <p:cNvSpPr>
            <a:spLocks noGrp="1"/>
          </p:cNvSpPr>
          <p:nvPr>
            <p:ph type="sldNum" sz="quarter" idx="12"/>
          </p:nvPr>
        </p:nvSpPr>
        <p:spPr/>
        <p:txBody>
          <a:bodyPr/>
          <a:lstStyle/>
          <a:p>
            <a:fld id="{97ECE91D-69E8-459A-9A1D-98EA3082200D}" type="slidenum">
              <a:rPr lang="en-US" altLang="zh-CN"/>
              <a:pPr/>
              <a:t>11</a:t>
            </a:fld>
            <a:endParaRPr lang="en-US" altLang="zh-CN"/>
          </a:p>
        </p:txBody>
      </p:sp>
      <p:sp>
        <p:nvSpPr>
          <p:cNvPr id="9" name="标题 24">
            <a:extLst>
              <a:ext uri="{FF2B5EF4-FFF2-40B4-BE49-F238E27FC236}">
                <a16:creationId xmlns:a16="http://schemas.microsoft.com/office/drawing/2014/main" id="{83329577-4E09-49B5-9915-FE4C78D2DB93}"/>
              </a:ext>
            </a:extLst>
          </p:cNvPr>
          <p:cNvSpPr>
            <a:spLocks noGrp="1"/>
          </p:cNvSpPr>
          <p:nvPr>
            <p:ph type="title"/>
          </p:nvPr>
        </p:nvSpPr>
        <p:spPr>
          <a:xfrm>
            <a:off x="822325" y="287338"/>
            <a:ext cx="7543800" cy="1449387"/>
          </a:xfrm>
        </p:spPr>
        <p:txBody>
          <a:bodyPr>
            <a:normAutofit/>
          </a:bodyPr>
          <a:lstStyle/>
          <a:p>
            <a:r>
              <a:rPr lang="zh-CN" altLang="en-US" sz="4400" dirty="0">
                <a:latin typeface="微软雅黑" panose="020B0503020204020204" pitchFamily="34" charset="-122"/>
                <a:ea typeface="微软雅黑" panose="020B0503020204020204" pitchFamily="34" charset="-122"/>
              </a:rPr>
              <a:t>实验题目</a:t>
            </a:r>
            <a:r>
              <a:rPr lang="en-US" altLang="zh-CN" sz="4400" dirty="0">
                <a:latin typeface="微软雅黑" panose="020B0503020204020204" pitchFamily="34" charset="-122"/>
                <a:ea typeface="微软雅黑" panose="020B0503020204020204" pitchFamily="34" charset="-122"/>
              </a:rPr>
              <a:t>--DV</a:t>
            </a:r>
            <a:r>
              <a:rPr lang="zh-CN" altLang="en-US" sz="4400" dirty="0">
                <a:latin typeface="微软雅黑" panose="020B0503020204020204" pitchFamily="34" charset="-122"/>
                <a:ea typeface="微软雅黑" panose="020B0503020204020204" pitchFamily="34" charset="-122"/>
              </a:rPr>
              <a:t>算法的实践</a:t>
            </a:r>
          </a:p>
        </p:txBody>
      </p:sp>
      <p:sp>
        <p:nvSpPr>
          <p:cNvPr id="4" name="Rectangle 1">
            <a:extLst>
              <a:ext uri="{FF2B5EF4-FFF2-40B4-BE49-F238E27FC236}">
                <a16:creationId xmlns:a16="http://schemas.microsoft.com/office/drawing/2014/main" id="{F4FF5947-98D9-4524-87F8-F291C09F44B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矩形 7">
            <a:extLst>
              <a:ext uri="{FF2B5EF4-FFF2-40B4-BE49-F238E27FC236}">
                <a16:creationId xmlns:a16="http://schemas.microsoft.com/office/drawing/2014/main" id="{A8D32DAD-5D67-4822-985A-0061AAD64FA9}"/>
              </a:ext>
            </a:extLst>
          </p:cNvPr>
          <p:cNvSpPr/>
          <p:nvPr/>
        </p:nvSpPr>
        <p:spPr>
          <a:xfrm>
            <a:off x="822325" y="1881622"/>
            <a:ext cx="8520123" cy="1200329"/>
          </a:xfrm>
          <a:prstGeom prst="rect">
            <a:avLst/>
          </a:prstGeom>
        </p:spPr>
        <p:txBody>
          <a:bodyPr wrap="square">
            <a:spAutoFit/>
          </a:bodyPr>
          <a:lstStyle/>
          <a:p>
            <a:endParaRPr lang="en-US" altLang="zh-CN" sz="2400" i="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en-US" altLang="zh-CN" sz="2400" i="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6" name="矩形 5">
            <a:extLst>
              <a:ext uri="{FF2B5EF4-FFF2-40B4-BE49-F238E27FC236}">
                <a16:creationId xmlns:a16="http://schemas.microsoft.com/office/drawing/2014/main" id="{A452A471-21F4-449E-BF48-94909146EDAD}"/>
              </a:ext>
            </a:extLst>
          </p:cNvPr>
          <p:cNvSpPr/>
          <p:nvPr/>
        </p:nvSpPr>
        <p:spPr>
          <a:xfrm>
            <a:off x="822325" y="1905646"/>
            <a:ext cx="7499350" cy="1815882"/>
          </a:xfrm>
          <a:prstGeom prst="rect">
            <a:avLst/>
          </a:prstGeom>
        </p:spPr>
        <p:txBody>
          <a:bodyPr wrap="square">
            <a:spAutoFit/>
          </a:bodyPr>
          <a:lstStyle/>
          <a:p>
            <a:r>
              <a:rPr lang="en-US" altLang="zh-CN" sz="2800" b="1"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2800" b="1" dirty="0">
                <a:solidFill>
                  <a:schemeClr val="tx1">
                    <a:lumMod val="75000"/>
                    <a:lumOff val="25000"/>
                  </a:schemeClr>
                </a:solidFill>
                <a:latin typeface="微软雅黑 Light" panose="020B0502040204020203" pitchFamily="34" charset="-122"/>
                <a:ea typeface="微软雅黑 Light" panose="020B0502040204020203" pitchFamily="34" charset="-122"/>
              </a:rPr>
              <a:t>实验提供已经写好的基础结构，包括</a:t>
            </a:r>
            <a:endParaRPr lang="en-US" altLang="zh-CN" sz="28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28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rPr>
              <a:t>网络仿真的环境基础框架</a:t>
            </a:r>
            <a:endParaRPr lang="en-US" altLang="zh-CN" sz="28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28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rPr>
              <a:t>网络收发数据包的格式</a:t>
            </a:r>
            <a:endParaRPr lang="en-US" altLang="zh-CN" sz="28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28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rPr>
              <a:t>节点的定义和除</a:t>
            </a:r>
            <a:r>
              <a:rPr lang="en-US" altLang="zh-CN" sz="2800" dirty="0">
                <a:solidFill>
                  <a:schemeClr val="tx1">
                    <a:lumMod val="75000"/>
                    <a:lumOff val="25000"/>
                  </a:schemeClr>
                </a:solidFill>
                <a:latin typeface="微软雅黑 Light" panose="020B0502040204020203" pitchFamily="34" charset="-122"/>
                <a:ea typeface="微软雅黑 Light" panose="020B0502040204020203" pitchFamily="34" charset="-122"/>
              </a:rPr>
              <a:t>DV</a:t>
            </a:r>
            <a:r>
              <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rPr>
              <a:t>算法外的其余功能实现</a:t>
            </a:r>
          </a:p>
        </p:txBody>
      </p:sp>
    </p:spTree>
    <p:extLst>
      <p:ext uri="{BB962C8B-B14F-4D97-AF65-F5344CB8AC3E}">
        <p14:creationId xmlns:p14="http://schemas.microsoft.com/office/powerpoint/2010/main" val="2102388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97ECE91D-69E8-459A-9A1D-98EA3082200D}" type="slidenum">
              <a:rPr lang="en-US" altLang="zh-CN"/>
              <a:pPr/>
              <a:t>12</a:t>
            </a:fld>
            <a:endParaRPr lang="en-US" altLang="zh-CN"/>
          </a:p>
        </p:txBody>
      </p:sp>
      <p:sp>
        <p:nvSpPr>
          <p:cNvPr id="9" name="标题 24">
            <a:extLst>
              <a:ext uri="{FF2B5EF4-FFF2-40B4-BE49-F238E27FC236}">
                <a16:creationId xmlns:a16="http://schemas.microsoft.com/office/drawing/2014/main" id="{83329577-4E09-49B5-9915-FE4C78D2DB93}"/>
              </a:ext>
            </a:extLst>
          </p:cNvPr>
          <p:cNvSpPr>
            <a:spLocks noGrp="1"/>
          </p:cNvSpPr>
          <p:nvPr>
            <p:ph type="title"/>
          </p:nvPr>
        </p:nvSpPr>
        <p:spPr>
          <a:xfrm>
            <a:off x="822325" y="287338"/>
            <a:ext cx="7543800" cy="1449387"/>
          </a:xfrm>
        </p:spPr>
        <p:txBody>
          <a:bodyPr>
            <a:normAutofit/>
          </a:bodyPr>
          <a:lstStyle/>
          <a:p>
            <a:r>
              <a:rPr lang="zh-CN" altLang="en-US" sz="4400" dirty="0">
                <a:latin typeface="微软雅黑" panose="020B0503020204020204" pitchFamily="34" charset="-122"/>
                <a:ea typeface="微软雅黑" panose="020B0503020204020204" pitchFamily="34" charset="-122"/>
              </a:rPr>
              <a:t>实验题目</a:t>
            </a:r>
            <a:r>
              <a:rPr lang="en-US" altLang="zh-CN" sz="4400" dirty="0">
                <a:latin typeface="微软雅黑" panose="020B0503020204020204" pitchFamily="34" charset="-122"/>
                <a:ea typeface="微软雅黑" panose="020B0503020204020204" pitchFamily="34" charset="-122"/>
              </a:rPr>
              <a:t>--DV</a:t>
            </a:r>
            <a:r>
              <a:rPr lang="zh-CN" altLang="en-US" sz="4400" dirty="0">
                <a:latin typeface="微软雅黑" panose="020B0503020204020204" pitchFamily="34" charset="-122"/>
                <a:ea typeface="微软雅黑" panose="020B0503020204020204" pitchFamily="34" charset="-122"/>
              </a:rPr>
              <a:t>算法的实践</a:t>
            </a:r>
          </a:p>
        </p:txBody>
      </p:sp>
      <p:pic>
        <p:nvPicPr>
          <p:cNvPr id="2" name="图片 1">
            <a:extLst>
              <a:ext uri="{FF2B5EF4-FFF2-40B4-BE49-F238E27FC236}">
                <a16:creationId xmlns:a16="http://schemas.microsoft.com/office/drawing/2014/main" id="{E0A670AC-E6CF-49FB-A915-898D9E20262E}"/>
              </a:ext>
            </a:extLst>
          </p:cNvPr>
          <p:cNvPicPr>
            <a:picLocks noChangeAspect="1"/>
          </p:cNvPicPr>
          <p:nvPr/>
        </p:nvPicPr>
        <p:blipFill>
          <a:blip r:embed="rId2"/>
          <a:stretch>
            <a:fillRect/>
          </a:stretch>
        </p:blipFill>
        <p:spPr>
          <a:xfrm>
            <a:off x="1258560" y="2869987"/>
            <a:ext cx="2771024" cy="2370766"/>
          </a:xfrm>
          <a:prstGeom prst="rect">
            <a:avLst/>
          </a:prstGeom>
        </p:spPr>
      </p:pic>
      <p:sp>
        <p:nvSpPr>
          <p:cNvPr id="4" name="Rectangle 1">
            <a:extLst>
              <a:ext uri="{FF2B5EF4-FFF2-40B4-BE49-F238E27FC236}">
                <a16:creationId xmlns:a16="http://schemas.microsoft.com/office/drawing/2014/main" id="{F4FF5947-98D9-4524-87F8-F291C09F44B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矩形 7">
            <a:extLst>
              <a:ext uri="{FF2B5EF4-FFF2-40B4-BE49-F238E27FC236}">
                <a16:creationId xmlns:a16="http://schemas.microsoft.com/office/drawing/2014/main" id="{A8D32DAD-5D67-4822-985A-0061AAD64FA9}"/>
              </a:ext>
            </a:extLst>
          </p:cNvPr>
          <p:cNvSpPr/>
          <p:nvPr/>
        </p:nvSpPr>
        <p:spPr>
          <a:xfrm>
            <a:off x="822325" y="1881622"/>
            <a:ext cx="8520123" cy="1200329"/>
          </a:xfrm>
          <a:prstGeom prst="rect">
            <a:avLst/>
          </a:prstGeom>
        </p:spPr>
        <p:txBody>
          <a:bodyPr wrap="square">
            <a:spAutoFit/>
          </a:bodyPr>
          <a:lstStyle/>
          <a:p>
            <a:endParaRPr lang="en-US" altLang="zh-CN" sz="2400" i="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en-US" altLang="zh-CN" sz="2400" i="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pic>
        <p:nvPicPr>
          <p:cNvPr id="10" name="图片 9">
            <a:extLst>
              <a:ext uri="{FF2B5EF4-FFF2-40B4-BE49-F238E27FC236}">
                <a16:creationId xmlns:a16="http://schemas.microsoft.com/office/drawing/2014/main" id="{9CE9A0DA-2BE6-484E-B008-61EA15555926}"/>
              </a:ext>
            </a:extLst>
          </p:cNvPr>
          <p:cNvPicPr>
            <a:picLocks noChangeAspect="1"/>
          </p:cNvPicPr>
          <p:nvPr/>
        </p:nvPicPr>
        <p:blipFill>
          <a:blip r:embed="rId3"/>
          <a:stretch>
            <a:fillRect/>
          </a:stretch>
        </p:blipFill>
        <p:spPr>
          <a:xfrm>
            <a:off x="4514126" y="2835729"/>
            <a:ext cx="3708248" cy="2607998"/>
          </a:xfrm>
          <a:prstGeom prst="rect">
            <a:avLst/>
          </a:prstGeom>
        </p:spPr>
      </p:pic>
      <p:sp>
        <p:nvSpPr>
          <p:cNvPr id="11" name="矩形 10">
            <a:extLst>
              <a:ext uri="{FF2B5EF4-FFF2-40B4-BE49-F238E27FC236}">
                <a16:creationId xmlns:a16="http://schemas.microsoft.com/office/drawing/2014/main" id="{0ADC145F-2C71-4C14-B022-ADD8F3A1E539}"/>
              </a:ext>
            </a:extLst>
          </p:cNvPr>
          <p:cNvSpPr/>
          <p:nvPr/>
        </p:nvSpPr>
        <p:spPr>
          <a:xfrm>
            <a:off x="899591" y="1881622"/>
            <a:ext cx="7776865" cy="954107"/>
          </a:xfrm>
          <a:prstGeom prst="rect">
            <a:avLst/>
          </a:prstGeom>
        </p:spPr>
        <p:txBody>
          <a:bodyPr wrap="square">
            <a:spAutoFit/>
          </a:bodyPr>
          <a:lstStyle/>
          <a:p>
            <a:r>
              <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rPr>
              <a:t>具体而言，需要针对下图所示网络拓扑结构</a:t>
            </a:r>
            <a:endParaRPr lang="en-US" altLang="zh-CN" sz="28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rPr>
              <a:t>分别对每个节点实现实验源码中留空的两个函数</a:t>
            </a:r>
            <a:endParaRPr lang="en-US" altLang="zh-CN" sz="28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3" name="矩形 12">
            <a:extLst>
              <a:ext uri="{FF2B5EF4-FFF2-40B4-BE49-F238E27FC236}">
                <a16:creationId xmlns:a16="http://schemas.microsoft.com/office/drawing/2014/main" id="{2BEAB128-3E1C-4DF9-8D4B-1C1A6FC49BA9}"/>
              </a:ext>
            </a:extLst>
          </p:cNvPr>
          <p:cNvSpPr/>
          <p:nvPr/>
        </p:nvSpPr>
        <p:spPr>
          <a:xfrm>
            <a:off x="899591" y="5373216"/>
            <a:ext cx="7776865" cy="954107"/>
          </a:xfrm>
          <a:prstGeom prst="rect">
            <a:avLst/>
          </a:prstGeom>
        </p:spPr>
        <p:txBody>
          <a:bodyPr wrap="square">
            <a:spAutoFit/>
          </a:bodyPr>
          <a:lstStyle/>
          <a:p>
            <a:r>
              <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rPr>
              <a:t>最后，需要编译并运行</a:t>
            </a:r>
            <a:r>
              <a:rPr lang="en-US" altLang="zh-CN" sz="2800" dirty="0">
                <a:solidFill>
                  <a:schemeClr val="tx1">
                    <a:lumMod val="75000"/>
                    <a:lumOff val="25000"/>
                  </a:schemeClr>
                </a:solidFill>
                <a:latin typeface="微软雅黑 Light" panose="020B0502040204020203" pitchFamily="34" charset="-122"/>
                <a:ea typeface="微软雅黑 Light" panose="020B0502040204020203" pitchFamily="34" charset="-122"/>
              </a:rPr>
              <a:t>4</a:t>
            </a:r>
            <a:r>
              <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rPr>
              <a:t>个节点以及仿真框架的源码，给出仿真结果</a:t>
            </a:r>
            <a:endParaRPr lang="en-US" altLang="zh-CN" sz="28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809339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4400" dirty="0">
                <a:latin typeface="微软雅黑" panose="020B0503020204020204" pitchFamily="34" charset="-122"/>
                <a:ea typeface="微软雅黑" panose="020B0503020204020204" pitchFamily="34" charset="-122"/>
              </a:rPr>
              <a:t>实验环境</a:t>
            </a:r>
            <a:endParaRPr lang="en-US" altLang="zh-CN" sz="44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9C073404-A623-4067-AA59-817155DF9066}" type="slidenum">
              <a:rPr lang="en-US" altLang="zh-CN" smtClean="0"/>
              <a:pPr/>
              <a:t>13</a:t>
            </a:fld>
            <a:endParaRPr lang="en-US" altLang="zh-CN"/>
          </a:p>
        </p:txBody>
      </p:sp>
    </p:spTree>
    <p:extLst>
      <p:ext uri="{BB962C8B-B14F-4D97-AF65-F5344CB8AC3E}">
        <p14:creationId xmlns:p14="http://schemas.microsoft.com/office/powerpoint/2010/main" val="1946047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标题 24">
            <a:extLst>
              <a:ext uri="{FF2B5EF4-FFF2-40B4-BE49-F238E27FC236}">
                <a16:creationId xmlns:a16="http://schemas.microsoft.com/office/drawing/2014/main" id="{95FEFFCB-9907-4AED-9A59-142EA34DED62}"/>
              </a:ext>
            </a:extLst>
          </p:cNvPr>
          <p:cNvSpPr>
            <a:spLocks noGrp="1"/>
          </p:cNvSpPr>
          <p:nvPr>
            <p:ph type="title"/>
          </p:nvPr>
        </p:nvSpPr>
        <p:spPr/>
        <p:txBody>
          <a:bodyPr>
            <a:normAutofit/>
          </a:bodyPr>
          <a:lstStyle/>
          <a:p>
            <a:r>
              <a:rPr lang="zh-CN" altLang="en-US" sz="4400" dirty="0">
                <a:latin typeface="微软雅黑" panose="020B0503020204020204" pitchFamily="34" charset="-122"/>
                <a:ea typeface="微软雅黑" panose="020B0503020204020204" pitchFamily="34" charset="-122"/>
              </a:rPr>
              <a:t>实验环境</a:t>
            </a:r>
          </a:p>
        </p:txBody>
      </p:sp>
      <p:sp>
        <p:nvSpPr>
          <p:cNvPr id="5" name="灯片编号占位符 5"/>
          <p:cNvSpPr>
            <a:spLocks noGrp="1"/>
          </p:cNvSpPr>
          <p:nvPr>
            <p:ph type="sldNum" sz="quarter" idx="12"/>
          </p:nvPr>
        </p:nvSpPr>
        <p:spPr/>
        <p:txBody>
          <a:bodyPr/>
          <a:lstStyle/>
          <a:p>
            <a:fld id="{97ECE91D-69E8-459A-9A1D-98EA3082200D}" type="slidenum">
              <a:rPr lang="en-US" altLang="zh-CN"/>
              <a:pPr/>
              <a:t>14</a:t>
            </a:fld>
            <a:endParaRPr lang="en-US" altLang="zh-CN"/>
          </a:p>
        </p:txBody>
      </p:sp>
      <p:sp>
        <p:nvSpPr>
          <p:cNvPr id="8" name="矩形 7">
            <a:extLst>
              <a:ext uri="{FF2B5EF4-FFF2-40B4-BE49-F238E27FC236}">
                <a16:creationId xmlns:a16="http://schemas.microsoft.com/office/drawing/2014/main" id="{54E692D2-5AF0-4473-986B-342E11E23BB7}"/>
              </a:ext>
            </a:extLst>
          </p:cNvPr>
          <p:cNvSpPr/>
          <p:nvPr/>
        </p:nvSpPr>
        <p:spPr>
          <a:xfrm>
            <a:off x="822960" y="1916832"/>
            <a:ext cx="2667718" cy="6370975"/>
          </a:xfrm>
          <a:prstGeom prst="rect">
            <a:avLst/>
          </a:prstGeom>
        </p:spPr>
        <p:txBody>
          <a:bodyPr wrap="none">
            <a:spAutoFit/>
          </a:bodyPr>
          <a:lstStyle/>
          <a:p>
            <a:pPr marL="457200" indent="-457200">
              <a:buFont typeface="Wingdings" panose="05000000000000000000" pitchFamily="2" charset="2"/>
              <a:buChar char="u"/>
            </a:pPr>
            <a:r>
              <a:rPr lang="zh-CN" altLang="en-US" sz="2400" b="1" dirty="0">
                <a:latin typeface="微软雅黑" panose="020B0503020204020204" pitchFamily="34" charset="-122"/>
                <a:ea typeface="微软雅黑" panose="020B0503020204020204" pitchFamily="34" charset="-122"/>
              </a:rPr>
              <a:t>编码</a:t>
            </a:r>
            <a:r>
              <a:rPr lang="en-US" altLang="zh-CN" sz="2400" b="1" dirty="0">
                <a:latin typeface="微软雅黑" panose="020B0503020204020204" pitchFamily="34" charset="-122"/>
                <a:ea typeface="微软雅黑" panose="020B0503020204020204" pitchFamily="34" charset="-122"/>
              </a:rPr>
              <a:t>IDE:</a:t>
            </a:r>
          </a:p>
          <a:p>
            <a:r>
              <a:rPr lang="en-US" altLang="zh-CN" sz="2400" dirty="0">
                <a:latin typeface="微软雅黑" panose="020B0503020204020204" pitchFamily="34" charset="-122"/>
                <a:ea typeface="微软雅黑" panose="020B0503020204020204" pitchFamily="34" charset="-122"/>
              </a:rPr>
              <a:t>	Dev-</a:t>
            </a:r>
            <a:r>
              <a:rPr lang="en-US" altLang="zh-CN" sz="2400" dirty="0" err="1">
                <a:latin typeface="微软雅黑" panose="020B0503020204020204" pitchFamily="34" charset="-122"/>
                <a:ea typeface="微软雅黑" panose="020B0503020204020204" pitchFamily="34" charset="-122"/>
              </a:rPr>
              <a:t>c++</a:t>
            </a:r>
            <a:r>
              <a:rPr lang="en-US" altLang="zh-CN" sz="2400" dirty="0">
                <a:latin typeface="微软雅黑" panose="020B0503020204020204" pitchFamily="34" charset="-122"/>
                <a:ea typeface="微软雅黑" panose="020B0503020204020204" pitchFamily="34" charset="-122"/>
              </a:rPr>
              <a:t> 5.11</a:t>
            </a:r>
          </a:p>
          <a:p>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u"/>
            </a:pPr>
            <a:r>
              <a:rPr lang="zh-CN" altLang="en-US" sz="2400" b="1" dirty="0">
                <a:latin typeface="微软雅黑" panose="020B0503020204020204" pitchFamily="34" charset="-122"/>
                <a:ea typeface="微软雅黑" panose="020B0503020204020204" pitchFamily="34" charset="-122"/>
              </a:rPr>
              <a:t> 实验基础源码</a:t>
            </a:r>
            <a:endParaRPr lang="en-US" altLang="zh-CN" sz="2400" b="1"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node0.c</a:t>
            </a:r>
          </a:p>
          <a:p>
            <a:r>
              <a:rPr lang="en-US" altLang="zh-CN" sz="2400" dirty="0">
                <a:latin typeface="微软雅黑" panose="020B0503020204020204" pitchFamily="34" charset="-122"/>
                <a:ea typeface="微软雅黑" panose="020B0503020204020204" pitchFamily="34" charset="-122"/>
              </a:rPr>
              <a:t>	node1.c</a:t>
            </a:r>
          </a:p>
          <a:p>
            <a:r>
              <a:rPr lang="en-US" altLang="zh-CN" sz="2400" dirty="0">
                <a:latin typeface="微软雅黑" panose="020B0503020204020204" pitchFamily="34" charset="-122"/>
                <a:ea typeface="微软雅黑" panose="020B0503020204020204" pitchFamily="34" charset="-122"/>
              </a:rPr>
              <a:t>	node2.c</a:t>
            </a:r>
          </a:p>
          <a:p>
            <a:r>
              <a:rPr lang="en-US" altLang="zh-CN" sz="2400" dirty="0">
                <a:latin typeface="微软雅黑" panose="020B0503020204020204" pitchFamily="34" charset="-122"/>
                <a:ea typeface="微软雅黑" panose="020B0503020204020204" pitchFamily="34" charset="-122"/>
              </a:rPr>
              <a:t>	node3.c</a:t>
            </a:r>
          </a:p>
          <a:p>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u"/>
            </a:pPr>
            <a:r>
              <a:rPr lang="zh-CN" altLang="en-US" sz="2400" b="1" dirty="0">
                <a:latin typeface="微软雅黑" panose="020B0503020204020204" pitchFamily="34" charset="-122"/>
                <a:ea typeface="微软雅黑" panose="020B0503020204020204" pitchFamily="34" charset="-122"/>
              </a:rPr>
              <a:t> 仿真控制器</a:t>
            </a:r>
            <a:endParaRPr lang="en-US" altLang="zh-CN" sz="2400" b="1"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prog3.c</a:t>
            </a: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28E3CE66-3A0B-4BB3-8196-719CAD263D10}"/>
              </a:ext>
            </a:extLst>
          </p:cNvPr>
          <p:cNvSpPr/>
          <p:nvPr/>
        </p:nvSpPr>
        <p:spPr>
          <a:xfrm>
            <a:off x="4211960" y="3212976"/>
            <a:ext cx="5256584" cy="830997"/>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实验源码将上传智慧树平台</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Routing</a:t>
            </a:r>
            <a:r>
              <a:rPr lang="zh-CN" altLang="en-US" sz="2400" dirty="0">
                <a:latin typeface="微软雅黑" panose="020B0503020204020204" pitchFamily="34" charset="-122"/>
                <a:ea typeface="微软雅黑" panose="020B0503020204020204" pitchFamily="34" charset="-122"/>
              </a:rPr>
              <a:t>目录下</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标题 24">
            <a:extLst>
              <a:ext uri="{FF2B5EF4-FFF2-40B4-BE49-F238E27FC236}">
                <a16:creationId xmlns:a16="http://schemas.microsoft.com/office/drawing/2014/main" id="{95FEFFCB-9907-4AED-9A59-142EA34DED62}"/>
              </a:ext>
            </a:extLst>
          </p:cNvPr>
          <p:cNvSpPr>
            <a:spLocks noGrp="1"/>
          </p:cNvSpPr>
          <p:nvPr>
            <p:ph type="title"/>
          </p:nvPr>
        </p:nvSpPr>
        <p:spPr/>
        <p:txBody>
          <a:bodyPr>
            <a:normAutofit/>
          </a:bodyPr>
          <a:lstStyle/>
          <a:p>
            <a:r>
              <a:rPr lang="zh-CN" altLang="en-US" sz="4400" dirty="0">
                <a:latin typeface="微软雅黑" panose="020B0503020204020204" pitchFamily="34" charset="-122"/>
                <a:ea typeface="微软雅黑" panose="020B0503020204020204" pitchFamily="34" charset="-122"/>
              </a:rPr>
              <a:t>环境配置</a:t>
            </a:r>
            <a:r>
              <a:rPr lang="en-US" altLang="zh-CN" sz="4400" dirty="0">
                <a:latin typeface="微软雅黑" panose="020B0503020204020204" pitchFamily="34" charset="-122"/>
                <a:ea typeface="微软雅黑" panose="020B0503020204020204" pitchFamily="34" charset="-122"/>
              </a:rPr>
              <a:t>-dev </a:t>
            </a:r>
            <a:r>
              <a:rPr lang="en-US" altLang="zh-CN" sz="4400" dirty="0" err="1">
                <a:latin typeface="微软雅黑" panose="020B0503020204020204" pitchFamily="34" charset="-122"/>
                <a:ea typeface="微软雅黑" panose="020B0503020204020204" pitchFamily="34" charset="-122"/>
              </a:rPr>
              <a:t>c++</a:t>
            </a:r>
            <a:endParaRPr lang="zh-CN" altLang="en-US" sz="4400" dirty="0">
              <a:latin typeface="微软雅黑" panose="020B0503020204020204" pitchFamily="34" charset="-122"/>
              <a:ea typeface="微软雅黑" panose="020B0503020204020204" pitchFamily="34" charset="-122"/>
            </a:endParaRPr>
          </a:p>
        </p:txBody>
      </p:sp>
      <p:sp>
        <p:nvSpPr>
          <p:cNvPr id="5" name="灯片编号占位符 5"/>
          <p:cNvSpPr>
            <a:spLocks noGrp="1"/>
          </p:cNvSpPr>
          <p:nvPr>
            <p:ph type="sldNum" sz="quarter" idx="12"/>
          </p:nvPr>
        </p:nvSpPr>
        <p:spPr/>
        <p:txBody>
          <a:bodyPr/>
          <a:lstStyle/>
          <a:p>
            <a:fld id="{97ECE91D-69E8-459A-9A1D-98EA3082200D}" type="slidenum">
              <a:rPr lang="en-US" altLang="zh-CN"/>
              <a:pPr/>
              <a:t>15</a:t>
            </a:fld>
            <a:endParaRPr lang="en-US" altLang="zh-CN"/>
          </a:p>
        </p:txBody>
      </p:sp>
      <p:sp>
        <p:nvSpPr>
          <p:cNvPr id="6" name="矩形 5">
            <a:extLst>
              <a:ext uri="{FF2B5EF4-FFF2-40B4-BE49-F238E27FC236}">
                <a16:creationId xmlns:a16="http://schemas.microsoft.com/office/drawing/2014/main" id="{2AE47F0D-DC95-4EE8-8B96-755599CFFCFF}"/>
              </a:ext>
            </a:extLst>
          </p:cNvPr>
          <p:cNvSpPr/>
          <p:nvPr/>
        </p:nvSpPr>
        <p:spPr>
          <a:xfrm>
            <a:off x="822960" y="1916832"/>
            <a:ext cx="6287299" cy="6370975"/>
          </a:xfrm>
          <a:prstGeom prst="rect">
            <a:avLst/>
          </a:prstGeom>
        </p:spPr>
        <p:txBody>
          <a:bodyPr wrap="none">
            <a:spAutoFit/>
          </a:bodyPr>
          <a:lstStyle/>
          <a:p>
            <a:pPr marL="457200" indent="-457200">
              <a:buFont typeface="Wingdings" panose="05000000000000000000" pitchFamily="2" charset="2"/>
              <a:buChar char="u"/>
            </a:pPr>
            <a:r>
              <a:rPr lang="zh-CN" altLang="en-US" sz="2400" dirty="0">
                <a:latin typeface="微软雅黑" panose="020B0503020204020204" pitchFamily="34" charset="-122"/>
                <a:ea typeface="微软雅黑" panose="020B0503020204020204" pitchFamily="34" charset="-122"/>
              </a:rPr>
              <a:t>下载与安装</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Dev </a:t>
            </a:r>
            <a:r>
              <a:rPr lang="en-US" altLang="zh-CN" sz="2400" dirty="0" err="1">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的安装包将上传智慧树平台</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r>
              <a:rPr lang="en-US" altLang="zh-CN" sz="2400">
                <a:latin typeface="微软雅黑" panose="020B0503020204020204" pitchFamily="34" charset="-122"/>
                <a:ea typeface="微软雅黑" panose="020B0503020204020204" pitchFamily="34" charset="-122"/>
              </a:rPr>
              <a:t> Routing</a:t>
            </a:r>
            <a:r>
              <a:rPr lang="zh-CN" altLang="en-US" sz="2400">
                <a:latin typeface="微软雅黑" panose="020B0503020204020204" pitchFamily="34" charset="-122"/>
                <a:ea typeface="微软雅黑" panose="020B0503020204020204" pitchFamily="34" charset="-122"/>
              </a:rPr>
              <a:t>目录</a:t>
            </a:r>
            <a:r>
              <a:rPr lang="zh-CN" altLang="en-US" sz="2400" dirty="0">
                <a:latin typeface="微软雅黑" panose="020B0503020204020204" pitchFamily="34" charset="-122"/>
                <a:ea typeface="微软雅黑" panose="020B0503020204020204" pitchFamily="34" charset="-122"/>
              </a:rPr>
              <a:t>下</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u"/>
            </a:pPr>
            <a:r>
              <a:rPr lang="zh-CN" altLang="en-US" sz="2400" dirty="0">
                <a:latin typeface="微软雅黑" panose="020B0503020204020204" pitchFamily="34" charset="-122"/>
                <a:ea typeface="微软雅黑" panose="020B0503020204020204" pitchFamily="34" charset="-122"/>
              </a:rPr>
              <a:t>新建项目</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安装完毕打开后，选择文件</a:t>
            </a:r>
            <a:r>
              <a:rPr lang="en-US" altLang="zh-CN" sz="2400" dirty="0">
                <a:latin typeface="微软雅黑" panose="020B0503020204020204" pitchFamily="34" charset="-122"/>
                <a:ea typeface="微软雅黑" panose="020B0503020204020204" pitchFamily="34" charset="-122"/>
              </a:rPr>
              <a:t>-&gt;</a:t>
            </a:r>
            <a:r>
              <a:rPr lang="zh-CN" altLang="en-US" sz="2400" dirty="0">
                <a:latin typeface="微软雅黑" panose="020B0503020204020204" pitchFamily="34" charset="-122"/>
                <a:ea typeface="微软雅黑" panose="020B0503020204020204" pitchFamily="34" charset="-122"/>
              </a:rPr>
              <a:t>新建</a:t>
            </a:r>
            <a:r>
              <a:rPr lang="en-US" altLang="zh-CN" sz="2400" dirty="0">
                <a:latin typeface="微软雅黑" panose="020B0503020204020204" pitchFamily="34" charset="-122"/>
                <a:ea typeface="微软雅黑" panose="020B0503020204020204" pitchFamily="34" charset="-122"/>
              </a:rPr>
              <a:t>-&gt;</a:t>
            </a:r>
            <a:r>
              <a:rPr lang="zh-CN" altLang="en-US" sz="2400" dirty="0">
                <a:latin typeface="微软雅黑" panose="020B0503020204020204" pitchFamily="34" charset="-122"/>
                <a:ea typeface="微软雅黑" panose="020B0503020204020204" pitchFamily="34" charset="-122"/>
              </a:rPr>
              <a:t>项目</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按如图所示选择 </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Console Application</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项目”</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输入项目名</a:t>
            </a:r>
            <a:endParaRPr lang="en-US" altLang="zh-CN" sz="2400" dirty="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u"/>
            </a:pPr>
            <a:endParaRPr lang="en-US" altLang="zh-CN" sz="2400" dirty="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u"/>
            </a:pP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D50E637D-C3DC-4CB8-9413-BBE007CAF61D}"/>
              </a:ext>
            </a:extLst>
          </p:cNvPr>
          <p:cNvPicPr>
            <a:picLocks noChangeAspect="1"/>
          </p:cNvPicPr>
          <p:nvPr/>
        </p:nvPicPr>
        <p:blipFill>
          <a:blip r:embed="rId3"/>
          <a:stretch>
            <a:fillRect/>
          </a:stretch>
        </p:blipFill>
        <p:spPr>
          <a:xfrm>
            <a:off x="3707904" y="2492896"/>
            <a:ext cx="5121084" cy="3116850"/>
          </a:xfrm>
          <a:prstGeom prst="rect">
            <a:avLst/>
          </a:prstGeom>
        </p:spPr>
      </p:pic>
    </p:spTree>
    <p:extLst>
      <p:ext uri="{BB962C8B-B14F-4D97-AF65-F5344CB8AC3E}">
        <p14:creationId xmlns:p14="http://schemas.microsoft.com/office/powerpoint/2010/main" val="243613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标题 24">
            <a:extLst>
              <a:ext uri="{FF2B5EF4-FFF2-40B4-BE49-F238E27FC236}">
                <a16:creationId xmlns:a16="http://schemas.microsoft.com/office/drawing/2014/main" id="{95FEFFCB-9907-4AED-9A59-142EA34DED62}"/>
              </a:ext>
            </a:extLst>
          </p:cNvPr>
          <p:cNvSpPr>
            <a:spLocks noGrp="1"/>
          </p:cNvSpPr>
          <p:nvPr>
            <p:ph type="title"/>
          </p:nvPr>
        </p:nvSpPr>
        <p:spPr/>
        <p:txBody>
          <a:bodyPr>
            <a:normAutofit/>
          </a:bodyPr>
          <a:lstStyle/>
          <a:p>
            <a:r>
              <a:rPr lang="zh-CN" altLang="en-US" sz="4400" dirty="0">
                <a:latin typeface="微软雅黑" panose="020B0503020204020204" pitchFamily="34" charset="-122"/>
                <a:ea typeface="微软雅黑" panose="020B0503020204020204" pitchFamily="34" charset="-122"/>
              </a:rPr>
              <a:t>环境配置</a:t>
            </a:r>
            <a:r>
              <a:rPr lang="en-US" altLang="zh-CN" sz="4400" dirty="0">
                <a:latin typeface="微软雅黑" panose="020B0503020204020204" pitchFamily="34" charset="-122"/>
                <a:ea typeface="微软雅黑" panose="020B0503020204020204" pitchFamily="34" charset="-122"/>
              </a:rPr>
              <a:t>-dev </a:t>
            </a:r>
            <a:r>
              <a:rPr lang="en-US" altLang="zh-CN" sz="4400" dirty="0" err="1">
                <a:latin typeface="微软雅黑" panose="020B0503020204020204" pitchFamily="34" charset="-122"/>
                <a:ea typeface="微软雅黑" panose="020B0503020204020204" pitchFamily="34" charset="-122"/>
              </a:rPr>
              <a:t>c++</a:t>
            </a:r>
            <a:endParaRPr lang="zh-CN" altLang="en-US" sz="4400" dirty="0">
              <a:latin typeface="微软雅黑" panose="020B0503020204020204" pitchFamily="34" charset="-122"/>
              <a:ea typeface="微软雅黑" panose="020B0503020204020204" pitchFamily="34" charset="-122"/>
            </a:endParaRPr>
          </a:p>
        </p:txBody>
      </p:sp>
      <p:sp>
        <p:nvSpPr>
          <p:cNvPr id="5" name="灯片编号占位符 5"/>
          <p:cNvSpPr>
            <a:spLocks noGrp="1"/>
          </p:cNvSpPr>
          <p:nvPr>
            <p:ph type="sldNum" sz="quarter" idx="12"/>
          </p:nvPr>
        </p:nvSpPr>
        <p:spPr/>
        <p:txBody>
          <a:bodyPr/>
          <a:lstStyle/>
          <a:p>
            <a:fld id="{97ECE91D-69E8-459A-9A1D-98EA3082200D}" type="slidenum">
              <a:rPr lang="en-US" altLang="zh-CN"/>
              <a:pPr/>
              <a:t>16</a:t>
            </a:fld>
            <a:endParaRPr lang="en-US" altLang="zh-CN"/>
          </a:p>
        </p:txBody>
      </p:sp>
      <p:sp>
        <p:nvSpPr>
          <p:cNvPr id="6" name="矩形 5">
            <a:extLst>
              <a:ext uri="{FF2B5EF4-FFF2-40B4-BE49-F238E27FC236}">
                <a16:creationId xmlns:a16="http://schemas.microsoft.com/office/drawing/2014/main" id="{2AE47F0D-DC95-4EE8-8B96-755599CFFCFF}"/>
              </a:ext>
            </a:extLst>
          </p:cNvPr>
          <p:cNvSpPr/>
          <p:nvPr/>
        </p:nvSpPr>
        <p:spPr>
          <a:xfrm>
            <a:off x="822959" y="1916832"/>
            <a:ext cx="7586403" cy="5632311"/>
          </a:xfrm>
          <a:prstGeom prst="rect">
            <a:avLst/>
          </a:prstGeom>
        </p:spPr>
        <p:txBody>
          <a:bodyPr wrap="square">
            <a:spAutoFit/>
          </a:bodyPr>
          <a:lstStyle/>
          <a:p>
            <a:pPr marL="457200" indent="-457200">
              <a:buFont typeface="Wingdings" panose="05000000000000000000" pitchFamily="2" charset="2"/>
              <a:buChar char="u"/>
            </a:pPr>
            <a:r>
              <a:rPr lang="zh-CN" altLang="en-US" sz="2400" dirty="0">
                <a:latin typeface="微软雅黑" panose="020B0503020204020204" pitchFamily="34" charset="-122"/>
                <a:ea typeface="微软雅黑" panose="020B0503020204020204" pitchFamily="34" charset="-122"/>
              </a:rPr>
              <a:t>导入实验源码</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右击项目中，选择添加，将上述</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各</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文件添加至项目</a:t>
            </a:r>
            <a:endParaRPr lang="en-US" altLang="zh-CN" sz="2400" dirty="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u"/>
            </a:pP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u"/>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删除自带的</a:t>
            </a:r>
            <a:r>
              <a:rPr lang="en-US" altLang="zh-CN" sz="2400" dirty="0" err="1">
                <a:latin typeface="微软雅黑" panose="020B0503020204020204" pitchFamily="34" charset="-122"/>
                <a:ea typeface="微软雅黑" panose="020B0503020204020204" pitchFamily="34" charset="-122"/>
              </a:rPr>
              <a:t>main.c</a:t>
            </a:r>
            <a:endParaRPr lang="zh-CN" altLang="en-US"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AA6902EC-DE05-476D-81A8-36B98399AC1A}"/>
              </a:ext>
            </a:extLst>
          </p:cNvPr>
          <p:cNvPicPr>
            <a:picLocks noChangeAspect="1"/>
          </p:cNvPicPr>
          <p:nvPr/>
        </p:nvPicPr>
        <p:blipFill>
          <a:blip r:embed="rId3"/>
          <a:stretch>
            <a:fillRect/>
          </a:stretch>
        </p:blipFill>
        <p:spPr>
          <a:xfrm>
            <a:off x="852783" y="2780928"/>
            <a:ext cx="3628173" cy="2764879"/>
          </a:xfrm>
          <a:prstGeom prst="rect">
            <a:avLst/>
          </a:prstGeom>
        </p:spPr>
      </p:pic>
    </p:spTree>
    <p:extLst>
      <p:ext uri="{BB962C8B-B14F-4D97-AF65-F5344CB8AC3E}">
        <p14:creationId xmlns:p14="http://schemas.microsoft.com/office/powerpoint/2010/main" val="3297308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4400">
                <a:latin typeface="微软雅黑" panose="020B0503020204020204" pitchFamily="34" charset="-122"/>
                <a:ea typeface="微软雅黑" panose="020B0503020204020204" pitchFamily="34" charset="-122"/>
              </a:rPr>
              <a:t>实验要求</a:t>
            </a:r>
            <a:endParaRPr lang="en-US" altLang="zh-CN" sz="44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9C073404-A623-4067-AA59-817155DF9066}" type="slidenum">
              <a:rPr lang="en-US" altLang="zh-CN" smtClean="0"/>
              <a:pPr/>
              <a:t>17</a:t>
            </a:fld>
            <a:endParaRPr lang="en-US" altLang="zh-CN"/>
          </a:p>
        </p:txBody>
      </p:sp>
    </p:spTree>
    <p:extLst>
      <p:ext uri="{BB962C8B-B14F-4D97-AF65-F5344CB8AC3E}">
        <p14:creationId xmlns:p14="http://schemas.microsoft.com/office/powerpoint/2010/main" val="4165356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C290AC-8741-ADC1-F0BC-887CFB24A573}"/>
              </a:ext>
            </a:extLst>
          </p:cNvPr>
          <p:cNvSpPr>
            <a:spLocks noGrp="1"/>
          </p:cNvSpPr>
          <p:nvPr>
            <p:ph type="title"/>
          </p:nvPr>
        </p:nvSpPr>
        <p:spPr/>
        <p:txBody>
          <a:bodyPr/>
          <a:lstStyle/>
          <a:p>
            <a:r>
              <a:rPr lang="zh-CN" altLang="en-US" dirty="0"/>
              <a:t>实验报告主要内容</a:t>
            </a:r>
          </a:p>
        </p:txBody>
      </p:sp>
      <p:sp>
        <p:nvSpPr>
          <p:cNvPr id="3" name="内容占位符 2">
            <a:extLst>
              <a:ext uri="{FF2B5EF4-FFF2-40B4-BE49-F238E27FC236}">
                <a16:creationId xmlns:a16="http://schemas.microsoft.com/office/drawing/2014/main" id="{CDA96DE2-C49F-D4DD-99DD-D037350BD3C0}"/>
              </a:ext>
            </a:extLst>
          </p:cNvPr>
          <p:cNvSpPr>
            <a:spLocks noGrp="1"/>
          </p:cNvSpPr>
          <p:nvPr>
            <p:ph idx="1"/>
          </p:nvPr>
        </p:nvSpPr>
        <p:spPr/>
        <p:txBody>
          <a:bodyPr/>
          <a:lstStyle/>
          <a:p>
            <a:r>
              <a:rPr lang="en-US" altLang="zh-CN" dirty="0"/>
              <a:t>1</a:t>
            </a:r>
            <a:r>
              <a:rPr lang="zh-CN" altLang="en-US" dirty="0"/>
              <a:t>）距离矢量路由协议的原理和过程；</a:t>
            </a:r>
          </a:p>
          <a:p>
            <a:r>
              <a:rPr lang="zh-CN" altLang="en-US" dirty="0"/>
              <a:t> </a:t>
            </a:r>
            <a:r>
              <a:rPr lang="en-US" altLang="zh-CN" dirty="0"/>
              <a:t>2</a:t>
            </a:r>
            <a:r>
              <a:rPr lang="zh-CN" altLang="en-US" dirty="0"/>
              <a:t>）协议实现具体细节；</a:t>
            </a:r>
          </a:p>
          <a:p>
            <a:r>
              <a:rPr lang="zh-CN" altLang="en-US" dirty="0"/>
              <a:t> </a:t>
            </a:r>
            <a:r>
              <a:rPr lang="en-US" altLang="zh-CN" dirty="0"/>
              <a:t>3</a:t>
            </a:r>
            <a:r>
              <a:rPr lang="zh-CN" altLang="en-US" dirty="0"/>
              <a:t>）实现过程中遇到的问题及解决方法；</a:t>
            </a:r>
          </a:p>
          <a:p>
            <a:r>
              <a:rPr lang="zh-CN" altLang="en-US" dirty="0"/>
              <a:t> </a:t>
            </a:r>
            <a:r>
              <a:rPr lang="en-US" altLang="zh-CN" dirty="0"/>
              <a:t>4</a:t>
            </a:r>
            <a:r>
              <a:rPr lang="zh-CN" altLang="en-US" dirty="0"/>
              <a:t>）网络仿真的过程、仿真结果的分析说明。</a:t>
            </a:r>
          </a:p>
          <a:p>
            <a:r>
              <a:rPr lang="zh-CN" altLang="en-US" dirty="0"/>
              <a:t>要求在各个节点中调用</a:t>
            </a:r>
            <a:r>
              <a:rPr lang="en-US" altLang="zh-CN" dirty="0"/>
              <a:t>printdt0</a:t>
            </a:r>
            <a:r>
              <a:rPr lang="zh-CN" altLang="en-US" dirty="0"/>
              <a:t>、</a:t>
            </a:r>
            <a:r>
              <a:rPr lang="en-US" altLang="zh-CN" dirty="0"/>
              <a:t>printdt1</a:t>
            </a:r>
            <a:r>
              <a:rPr lang="zh-CN" altLang="en-US" dirty="0"/>
              <a:t>、</a:t>
            </a:r>
            <a:r>
              <a:rPr lang="en-US" altLang="zh-CN" dirty="0"/>
              <a:t>printdt2</a:t>
            </a:r>
            <a:r>
              <a:rPr lang="zh-CN" altLang="en-US" dirty="0"/>
              <a:t>、</a:t>
            </a:r>
            <a:r>
              <a:rPr lang="en-US" altLang="zh-CN" dirty="0"/>
              <a:t>printdt3</a:t>
            </a:r>
            <a:r>
              <a:rPr lang="zh-CN" altLang="en-US" dirty="0"/>
              <a:t>函数（已定义在各个</a:t>
            </a:r>
            <a:r>
              <a:rPr lang="en-US" altLang="zh-CN" dirty="0"/>
              <a:t>node*.c</a:t>
            </a:r>
            <a:r>
              <a:rPr lang="zh-CN" altLang="en-US" dirty="0"/>
              <a:t>文件中，不允许修改），在节点距离表初始化或发生更新后将其打印出来。</a:t>
            </a:r>
          </a:p>
          <a:p>
            <a:r>
              <a:rPr lang="zh-CN" altLang="en-US" dirty="0"/>
              <a:t>结果需要截图，截图按照节点分类，各节点的截图按照时间顺序排列，且各节点最终的距离表需要特别标注出来。</a:t>
            </a:r>
          </a:p>
          <a:p>
            <a:r>
              <a:rPr lang="en-US" altLang="zh-CN" dirty="0"/>
              <a:t>5</a:t>
            </a:r>
            <a:r>
              <a:rPr lang="zh-CN" altLang="en-US" dirty="0"/>
              <a:t>）实验总结。</a:t>
            </a:r>
          </a:p>
          <a:p>
            <a:endParaRPr lang="zh-CN" altLang="en-US" dirty="0"/>
          </a:p>
        </p:txBody>
      </p:sp>
      <p:sp>
        <p:nvSpPr>
          <p:cNvPr id="4" name="灯片编号占位符 3">
            <a:extLst>
              <a:ext uri="{FF2B5EF4-FFF2-40B4-BE49-F238E27FC236}">
                <a16:creationId xmlns:a16="http://schemas.microsoft.com/office/drawing/2014/main" id="{3E23D2FA-440A-9A6A-92FB-7EBFC9FB93F0}"/>
              </a:ext>
            </a:extLst>
          </p:cNvPr>
          <p:cNvSpPr>
            <a:spLocks noGrp="1"/>
          </p:cNvSpPr>
          <p:nvPr>
            <p:ph type="sldNum" sz="quarter" idx="12"/>
          </p:nvPr>
        </p:nvSpPr>
        <p:spPr/>
        <p:txBody>
          <a:bodyPr/>
          <a:lstStyle/>
          <a:p>
            <a:fld id="{9C073404-A623-4067-AA59-817155DF9066}" type="slidenum">
              <a:rPr lang="en-US" altLang="zh-CN" smtClean="0"/>
              <a:pPr/>
              <a:t>18</a:t>
            </a:fld>
            <a:endParaRPr lang="en-US" altLang="zh-CN"/>
          </a:p>
        </p:txBody>
      </p:sp>
    </p:spTree>
    <p:extLst>
      <p:ext uri="{BB962C8B-B14F-4D97-AF65-F5344CB8AC3E}">
        <p14:creationId xmlns:p14="http://schemas.microsoft.com/office/powerpoint/2010/main" val="3709705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A7BC40-994D-933D-14D7-C60A1811730A}"/>
              </a:ext>
            </a:extLst>
          </p:cNvPr>
          <p:cNvSpPr>
            <a:spLocks noGrp="1"/>
          </p:cNvSpPr>
          <p:nvPr>
            <p:ph type="title"/>
          </p:nvPr>
        </p:nvSpPr>
        <p:spPr/>
        <p:txBody>
          <a:bodyPr/>
          <a:lstStyle/>
          <a:p>
            <a:r>
              <a:rPr lang="zh-CN" altLang="en-US" dirty="0"/>
              <a:t>实验报告格式</a:t>
            </a:r>
          </a:p>
        </p:txBody>
      </p:sp>
      <p:sp>
        <p:nvSpPr>
          <p:cNvPr id="3" name="内容占位符 2">
            <a:extLst>
              <a:ext uri="{FF2B5EF4-FFF2-40B4-BE49-F238E27FC236}">
                <a16:creationId xmlns:a16="http://schemas.microsoft.com/office/drawing/2014/main" id="{53E7E0A2-9EB1-FCF7-D374-261AEDE6B208}"/>
              </a:ext>
            </a:extLst>
          </p:cNvPr>
          <p:cNvSpPr>
            <a:spLocks noGrp="1"/>
          </p:cNvSpPr>
          <p:nvPr>
            <p:ph idx="1"/>
          </p:nvPr>
        </p:nvSpPr>
        <p:spPr/>
        <p:txBody>
          <a:bodyPr/>
          <a:lstStyle/>
          <a:p>
            <a:r>
              <a:rPr lang="en-US" altLang="zh-CN" dirty="0"/>
              <a:t>a)</a:t>
            </a:r>
            <a:r>
              <a:rPr lang="zh-CN" altLang="en-US" dirty="0"/>
              <a:t>有天津大学实验报告封面，标题为“路由算法实验报告”，在封面上写明学号、姓名、班级。</a:t>
            </a:r>
          </a:p>
          <a:p>
            <a:r>
              <a:rPr lang="en-US" altLang="zh-CN" dirty="0"/>
              <a:t>b)</a:t>
            </a:r>
            <a:r>
              <a:rPr lang="zh-CN" altLang="en-US" dirty="0"/>
              <a:t>按内容要求分章节撰写。功能</a:t>
            </a:r>
            <a:r>
              <a:rPr lang="en-US" altLang="zh-CN" dirty="0"/>
              <a:t>/</a:t>
            </a:r>
            <a:r>
              <a:rPr lang="zh-CN" altLang="en-US" dirty="0"/>
              <a:t>性能测试及结果分析部分需要有程序运行的截图。</a:t>
            </a:r>
          </a:p>
          <a:p>
            <a:r>
              <a:rPr lang="en-US" altLang="zh-CN" dirty="0"/>
              <a:t>c)</a:t>
            </a:r>
            <a:r>
              <a:rPr lang="zh-CN" altLang="en-US" dirty="0"/>
              <a:t>报告中不要附源代码，源代码以源文件形式单独提交。在报告中要说明源码所对应的源文件名称。</a:t>
            </a:r>
          </a:p>
          <a:p>
            <a:endParaRPr lang="zh-CN" altLang="en-US" dirty="0"/>
          </a:p>
        </p:txBody>
      </p:sp>
      <p:sp>
        <p:nvSpPr>
          <p:cNvPr id="4" name="灯片编号占位符 3">
            <a:extLst>
              <a:ext uri="{FF2B5EF4-FFF2-40B4-BE49-F238E27FC236}">
                <a16:creationId xmlns:a16="http://schemas.microsoft.com/office/drawing/2014/main" id="{EEB3D351-DB11-8FC7-5366-382AB93F9488}"/>
              </a:ext>
            </a:extLst>
          </p:cNvPr>
          <p:cNvSpPr>
            <a:spLocks noGrp="1"/>
          </p:cNvSpPr>
          <p:nvPr>
            <p:ph type="sldNum" sz="quarter" idx="12"/>
          </p:nvPr>
        </p:nvSpPr>
        <p:spPr/>
        <p:txBody>
          <a:bodyPr/>
          <a:lstStyle/>
          <a:p>
            <a:fld id="{9C073404-A623-4067-AA59-817155DF9066}" type="slidenum">
              <a:rPr lang="en-US" altLang="zh-CN" smtClean="0"/>
              <a:pPr/>
              <a:t>19</a:t>
            </a:fld>
            <a:endParaRPr lang="en-US" altLang="zh-CN"/>
          </a:p>
        </p:txBody>
      </p:sp>
    </p:spTree>
    <p:extLst>
      <p:ext uri="{BB962C8B-B14F-4D97-AF65-F5344CB8AC3E}">
        <p14:creationId xmlns:p14="http://schemas.microsoft.com/office/powerpoint/2010/main" val="2026532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lgn="ctr"/>
            <a:r>
              <a:rPr lang="zh-CN" altLang="en-US" dirty="0">
                <a:latin typeface="微软雅黑" panose="020B0503020204020204" pitchFamily="34" charset="-122"/>
                <a:ea typeface="微软雅黑" panose="020B0503020204020204" pitchFamily="34" charset="-122"/>
              </a:rPr>
              <a:t>目录</a:t>
            </a:r>
            <a:endParaRPr lang="en-US" altLang="zh-CN" dirty="0">
              <a:latin typeface="微软雅黑" panose="020B0503020204020204" pitchFamily="34" charset="-122"/>
              <a:ea typeface="微软雅黑" panose="020B0503020204020204" pitchFamily="34" charset="-122"/>
            </a:endParaRPr>
          </a:p>
        </p:txBody>
      </p:sp>
      <p:sp>
        <p:nvSpPr>
          <p:cNvPr id="2051" name="Rectangle 3"/>
          <p:cNvSpPr>
            <a:spLocks noGrp="1" noChangeArrowheads="1"/>
          </p:cNvSpPr>
          <p:nvPr>
            <p:ph idx="1"/>
          </p:nvPr>
        </p:nvSpPr>
        <p:spPr>
          <a:xfrm>
            <a:off x="3419872" y="1607534"/>
            <a:ext cx="5381228" cy="5257800"/>
          </a:xfrm>
        </p:spPr>
        <p:txBody>
          <a:bodyPr/>
          <a:lstStyle/>
          <a:p>
            <a:r>
              <a:rPr lang="zh-CN" altLang="en-US" sz="2800" dirty="0">
                <a:latin typeface="微软雅黑" panose="020B0503020204020204" pitchFamily="34" charset="-122"/>
                <a:ea typeface="微软雅黑" panose="020B0503020204020204" pitchFamily="34" charset="-122"/>
              </a:rPr>
              <a:t>协议与算法</a:t>
            </a:r>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实验内容</a:t>
            </a:r>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实验环境</a:t>
            </a:r>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实验要求</a:t>
            </a:r>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pPr marL="342900" lvl="1" indent="0">
              <a:buNone/>
            </a:pPr>
            <a:endParaRPr lang="en-US" altLang="zh-CN" dirty="0">
              <a:latin typeface="微软雅黑" panose="020B0503020204020204" pitchFamily="34" charset="-122"/>
              <a:ea typeface="微软雅黑" panose="020B0503020204020204" pitchFamily="34" charset="-122"/>
            </a:endParaRPr>
          </a:p>
          <a:p>
            <a:pPr lvl="2"/>
            <a:endParaRPr lang="en-US" altLang="zh-CN" dirty="0">
              <a:latin typeface="微软雅黑" panose="020B0503020204020204" pitchFamily="34" charset="-122"/>
              <a:ea typeface="微软雅黑" panose="020B0503020204020204" pitchFamily="34" charset="-122"/>
            </a:endParaRPr>
          </a:p>
        </p:txBody>
      </p:sp>
      <p:sp>
        <p:nvSpPr>
          <p:cNvPr id="5" name="灯片编号占位符 5"/>
          <p:cNvSpPr>
            <a:spLocks noGrp="1"/>
          </p:cNvSpPr>
          <p:nvPr>
            <p:ph type="sldNum" sz="quarter" idx="12"/>
          </p:nvPr>
        </p:nvSpPr>
        <p:spPr/>
        <p:txBody>
          <a:bodyPr/>
          <a:lstStyle/>
          <a:p>
            <a:fld id="{DE30439B-CFB6-4972-BF48-599974AB88AA}" type="slidenum">
              <a:rPr lang="en-US" altLang="zh-CN">
                <a:latin typeface="微软雅黑" panose="020B0503020204020204" pitchFamily="34" charset="-122"/>
                <a:ea typeface="微软雅黑" panose="020B0503020204020204" pitchFamily="34" charset="-122"/>
              </a:rPr>
              <a:pPr/>
              <a:t>2</a:t>
            </a:fld>
            <a:endParaRPr lang="en-US" altLang="zh-CN">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0A01DA-8A4A-EEAD-87F3-3EAF620049F1}"/>
              </a:ext>
            </a:extLst>
          </p:cNvPr>
          <p:cNvSpPr>
            <a:spLocks noGrp="1"/>
          </p:cNvSpPr>
          <p:nvPr>
            <p:ph type="title"/>
          </p:nvPr>
        </p:nvSpPr>
        <p:spPr/>
        <p:txBody>
          <a:bodyPr/>
          <a:lstStyle/>
          <a:p>
            <a:endParaRPr lang="zh-CN" altLang="en-US"/>
          </a:p>
        </p:txBody>
      </p:sp>
      <p:pic>
        <p:nvPicPr>
          <p:cNvPr id="5" name="routing演示">
            <a:hlinkClick r:id="" action="ppaction://media"/>
            <a:extLst>
              <a:ext uri="{FF2B5EF4-FFF2-40B4-BE49-F238E27FC236}">
                <a16:creationId xmlns:a16="http://schemas.microsoft.com/office/drawing/2014/main" id="{B46E27F1-E611-91D8-48EC-E61D3E8EC217}"/>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0" y="476672"/>
            <a:ext cx="9144000" cy="5184576"/>
          </a:xfrm>
        </p:spPr>
      </p:pic>
      <p:sp>
        <p:nvSpPr>
          <p:cNvPr id="4" name="灯片编号占位符 3">
            <a:extLst>
              <a:ext uri="{FF2B5EF4-FFF2-40B4-BE49-F238E27FC236}">
                <a16:creationId xmlns:a16="http://schemas.microsoft.com/office/drawing/2014/main" id="{D9398CD0-5F93-DEEC-C3ED-EFC631BA6E53}"/>
              </a:ext>
            </a:extLst>
          </p:cNvPr>
          <p:cNvSpPr>
            <a:spLocks noGrp="1"/>
          </p:cNvSpPr>
          <p:nvPr>
            <p:ph type="sldNum" sz="quarter" idx="12"/>
          </p:nvPr>
        </p:nvSpPr>
        <p:spPr/>
        <p:txBody>
          <a:bodyPr/>
          <a:lstStyle/>
          <a:p>
            <a:fld id="{9C073404-A623-4067-AA59-817155DF9066}" type="slidenum">
              <a:rPr lang="en-US" altLang="zh-CN" smtClean="0"/>
              <a:pPr/>
              <a:t>20</a:t>
            </a:fld>
            <a:endParaRPr lang="en-US" altLang="zh-CN"/>
          </a:p>
        </p:txBody>
      </p:sp>
    </p:spTree>
    <p:extLst>
      <p:ext uri="{BB962C8B-B14F-4D97-AF65-F5344CB8AC3E}">
        <p14:creationId xmlns:p14="http://schemas.microsoft.com/office/powerpoint/2010/main" val="140094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520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4400" dirty="0">
                <a:latin typeface="微软雅黑" panose="020B0503020204020204" pitchFamily="34" charset="-122"/>
                <a:ea typeface="微软雅黑" panose="020B0503020204020204" pitchFamily="34" charset="-122"/>
              </a:rPr>
              <a:t>算法原理</a:t>
            </a:r>
            <a:endParaRPr lang="en-US" altLang="zh-CN" sz="44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9C073404-A623-4067-AA59-817155DF9066}" type="slidenum">
              <a:rPr lang="en-US" altLang="zh-CN" smtClean="0"/>
              <a:pPr/>
              <a:t>21</a:t>
            </a:fld>
            <a:endParaRPr lang="en-US" altLang="zh-CN"/>
          </a:p>
        </p:txBody>
      </p:sp>
    </p:spTree>
    <p:extLst>
      <p:ext uri="{BB962C8B-B14F-4D97-AF65-F5344CB8AC3E}">
        <p14:creationId xmlns:p14="http://schemas.microsoft.com/office/powerpoint/2010/main" val="4022761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C290AC-8741-ADC1-F0BC-887CFB24A573}"/>
              </a:ext>
            </a:extLst>
          </p:cNvPr>
          <p:cNvSpPr>
            <a:spLocks noGrp="1"/>
          </p:cNvSpPr>
          <p:nvPr>
            <p:ph type="title"/>
          </p:nvPr>
        </p:nvSpPr>
        <p:spPr/>
        <p:txBody>
          <a:bodyPr/>
          <a:lstStyle/>
          <a:p>
            <a:r>
              <a:rPr lang="zh-CN" altLang="en-US" dirty="0"/>
              <a:t>距离⽮量路由算法原理</a:t>
            </a:r>
          </a:p>
        </p:txBody>
      </p:sp>
      <p:sp>
        <p:nvSpPr>
          <p:cNvPr id="3" name="内容占位符 2">
            <a:extLst>
              <a:ext uri="{FF2B5EF4-FFF2-40B4-BE49-F238E27FC236}">
                <a16:creationId xmlns:a16="http://schemas.microsoft.com/office/drawing/2014/main" id="{CDA96DE2-C49F-D4DD-99DD-D037350BD3C0}"/>
              </a:ext>
            </a:extLst>
          </p:cNvPr>
          <p:cNvSpPr>
            <a:spLocks noGrp="1"/>
          </p:cNvSpPr>
          <p:nvPr>
            <p:ph idx="1"/>
          </p:nvPr>
        </p:nvSpPr>
        <p:spPr/>
        <p:txBody>
          <a:bodyPr>
            <a:normAutofit lnSpcReduction="10000"/>
          </a:bodyPr>
          <a:lstStyle/>
          <a:p>
            <a:r>
              <a:rPr lang="zh-CN" altLang="en-US" dirty="0"/>
              <a:t>距离⽮量路由算法</a:t>
            </a:r>
            <a:r>
              <a:rPr lang="en-US" altLang="zh-CN" dirty="0"/>
              <a:t>(Distance Vector Routing</a:t>
            </a:r>
            <a:r>
              <a:rPr lang="zh-CN" altLang="en-US" dirty="0"/>
              <a:t>，</a:t>
            </a:r>
            <a:r>
              <a:rPr lang="en-US" altLang="zh-CN" dirty="0"/>
              <a:t>DV)</a:t>
            </a:r>
            <a:r>
              <a:rPr lang="zh-CN" altLang="en-US" dirty="0"/>
              <a:t>是 </a:t>
            </a:r>
            <a:r>
              <a:rPr lang="en-US" altLang="zh-CN" dirty="0"/>
              <a:t>ARPANET </a:t>
            </a:r>
            <a:r>
              <a:rPr lang="zh-CN" altLang="en-US" dirty="0"/>
              <a:t>⽹络上最 早使⽤的路由算法，也称 </a:t>
            </a:r>
            <a:r>
              <a:rPr lang="en-US" altLang="zh-CN" dirty="0"/>
              <a:t>Bellman-Ford </a:t>
            </a:r>
            <a:r>
              <a:rPr lang="zh-CN" altLang="en-US" dirty="0"/>
              <a:t>路由算法和 </a:t>
            </a:r>
            <a:r>
              <a:rPr lang="en-US" altLang="zh-CN" dirty="0"/>
              <a:t>Ford-Fulkerson </a:t>
            </a:r>
            <a:r>
              <a:rPr lang="zh-CN" altLang="en-US" dirty="0"/>
              <a:t>算法，主 要在 </a:t>
            </a:r>
            <a:r>
              <a:rPr lang="en-US" altLang="zh-CN" dirty="0"/>
              <a:t>RIP(Route Information Protocol)</a:t>
            </a:r>
            <a:r>
              <a:rPr lang="zh-CN" altLang="en-US" dirty="0"/>
              <a:t>协议中使⽤。</a:t>
            </a:r>
            <a:r>
              <a:rPr lang="en-US" altLang="zh-CN" dirty="0"/>
              <a:t>Cisco </a:t>
            </a:r>
            <a:r>
              <a:rPr lang="zh-CN" altLang="en-US" dirty="0"/>
              <a:t>的 </a:t>
            </a:r>
            <a:r>
              <a:rPr lang="en-US" altLang="zh-CN" dirty="0"/>
              <a:t>IGRP </a:t>
            </a:r>
            <a:r>
              <a:rPr lang="zh-CN" altLang="en-US" dirty="0"/>
              <a:t>和 </a:t>
            </a:r>
            <a:r>
              <a:rPr lang="en-US" altLang="zh-CN" dirty="0"/>
              <a:t>EIGRP </a:t>
            </a:r>
            <a:r>
              <a:rPr lang="zh-CN" altLang="en-US" dirty="0"/>
              <a:t>路由协议也是采⽤ </a:t>
            </a:r>
            <a:r>
              <a:rPr lang="en-US" altLang="zh-CN" dirty="0"/>
              <a:t>DV </a:t>
            </a:r>
            <a:r>
              <a:rPr lang="zh-CN" altLang="en-US" dirty="0"/>
              <a:t>这种路由算法的。</a:t>
            </a:r>
            <a:endParaRPr lang="en-US" altLang="zh-CN" dirty="0"/>
          </a:p>
          <a:p>
            <a:r>
              <a:rPr lang="zh-CN" altLang="en-US" dirty="0"/>
              <a:t>“距离⽮量路由算法”的基本思想如下：每个路由器维护⼀个距离⽮量</a:t>
            </a:r>
            <a:r>
              <a:rPr lang="en-US" altLang="zh-CN" dirty="0"/>
              <a:t>(</a:t>
            </a:r>
            <a:r>
              <a:rPr lang="zh-CN" altLang="en-US" dirty="0"/>
              <a:t>通常 是以延时作变量的</a:t>
            </a:r>
            <a:r>
              <a:rPr lang="en-US" altLang="zh-CN" dirty="0"/>
              <a:t>)</a:t>
            </a:r>
            <a:r>
              <a:rPr lang="zh-CN" altLang="en-US" dirty="0"/>
              <a:t>表，然后通过相邻路由器之间的距离⽮量通告进⾏距离⽮量 表的更新。每个距离⽮量表项包括两部分：到达⽬的结点的最佳输出线路，和到 达⽬的结点所需时间或距离，通信⼦⽹中的其它每个路由器在表中占据⼀个表项， 并作为该表项的索引。每隔⼀段时间，路由器会向所有邻居结点发送它到每个⽬ 的结点的距离表，同时它也接收每个邻居结点发来的距离表。这样以此类推，经 过⼀段时间后便可将⽹络中各路由器所获得的距离⽮量信息在各路由器上统⼀ 起来，这样各路由器只需要查看这个距离⽮量表就可以为不同来源分组找到⼀条 最佳的路由。</a:t>
            </a:r>
          </a:p>
        </p:txBody>
      </p:sp>
      <p:sp>
        <p:nvSpPr>
          <p:cNvPr id="4" name="灯片编号占位符 3">
            <a:extLst>
              <a:ext uri="{FF2B5EF4-FFF2-40B4-BE49-F238E27FC236}">
                <a16:creationId xmlns:a16="http://schemas.microsoft.com/office/drawing/2014/main" id="{3E23D2FA-440A-9A6A-92FB-7EBFC9FB93F0}"/>
              </a:ext>
            </a:extLst>
          </p:cNvPr>
          <p:cNvSpPr>
            <a:spLocks noGrp="1"/>
          </p:cNvSpPr>
          <p:nvPr>
            <p:ph type="sldNum" sz="quarter" idx="12"/>
          </p:nvPr>
        </p:nvSpPr>
        <p:spPr/>
        <p:txBody>
          <a:bodyPr/>
          <a:lstStyle/>
          <a:p>
            <a:fld id="{9C073404-A623-4067-AA59-817155DF9066}" type="slidenum">
              <a:rPr lang="en-US" altLang="zh-CN" smtClean="0"/>
              <a:pPr/>
              <a:t>22</a:t>
            </a:fld>
            <a:endParaRPr lang="en-US" altLang="zh-CN"/>
          </a:p>
        </p:txBody>
      </p:sp>
    </p:spTree>
    <p:extLst>
      <p:ext uri="{BB962C8B-B14F-4D97-AF65-F5344CB8AC3E}">
        <p14:creationId xmlns:p14="http://schemas.microsoft.com/office/powerpoint/2010/main" val="2165040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4400" dirty="0">
                <a:latin typeface="微软雅黑" panose="020B0503020204020204" pitchFamily="34" charset="-122"/>
                <a:ea typeface="微软雅黑" panose="020B0503020204020204" pitchFamily="34" charset="-122"/>
              </a:rPr>
              <a:t>实现细节</a:t>
            </a:r>
            <a:endParaRPr lang="en-US" altLang="zh-CN" sz="44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9C073404-A623-4067-AA59-817155DF9066}" type="slidenum">
              <a:rPr lang="en-US" altLang="zh-CN" smtClean="0"/>
              <a:pPr/>
              <a:t>23</a:t>
            </a:fld>
            <a:endParaRPr lang="en-US" altLang="zh-CN"/>
          </a:p>
        </p:txBody>
      </p:sp>
    </p:spTree>
    <p:extLst>
      <p:ext uri="{BB962C8B-B14F-4D97-AF65-F5344CB8AC3E}">
        <p14:creationId xmlns:p14="http://schemas.microsoft.com/office/powerpoint/2010/main" val="3762747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C290AC-8741-ADC1-F0BC-887CFB24A573}"/>
              </a:ext>
            </a:extLst>
          </p:cNvPr>
          <p:cNvSpPr>
            <a:spLocks noGrp="1"/>
          </p:cNvSpPr>
          <p:nvPr>
            <p:ph type="title"/>
          </p:nvPr>
        </p:nvSpPr>
        <p:spPr/>
        <p:txBody>
          <a:bodyPr/>
          <a:lstStyle/>
          <a:p>
            <a:r>
              <a:rPr lang="zh-CN" altLang="en-US" dirty="0"/>
              <a:t>算法流程</a:t>
            </a:r>
          </a:p>
        </p:txBody>
      </p:sp>
      <p:sp>
        <p:nvSpPr>
          <p:cNvPr id="4" name="灯片编号占位符 3">
            <a:extLst>
              <a:ext uri="{FF2B5EF4-FFF2-40B4-BE49-F238E27FC236}">
                <a16:creationId xmlns:a16="http://schemas.microsoft.com/office/drawing/2014/main" id="{3E23D2FA-440A-9A6A-92FB-7EBFC9FB93F0}"/>
              </a:ext>
            </a:extLst>
          </p:cNvPr>
          <p:cNvSpPr>
            <a:spLocks noGrp="1"/>
          </p:cNvSpPr>
          <p:nvPr>
            <p:ph type="sldNum" sz="quarter" idx="12"/>
          </p:nvPr>
        </p:nvSpPr>
        <p:spPr/>
        <p:txBody>
          <a:bodyPr/>
          <a:lstStyle/>
          <a:p>
            <a:fld id="{9C073404-A623-4067-AA59-817155DF9066}" type="slidenum">
              <a:rPr lang="en-US" altLang="zh-CN" smtClean="0"/>
              <a:pPr/>
              <a:t>24</a:t>
            </a:fld>
            <a:endParaRPr lang="en-US" altLang="zh-CN"/>
          </a:p>
        </p:txBody>
      </p:sp>
      <p:sp>
        <p:nvSpPr>
          <p:cNvPr id="6" name="内容占位符 5">
            <a:extLst>
              <a:ext uri="{FF2B5EF4-FFF2-40B4-BE49-F238E27FC236}">
                <a16:creationId xmlns:a16="http://schemas.microsoft.com/office/drawing/2014/main" id="{5EADE1CD-869A-2047-4983-C1511918BC11}"/>
              </a:ext>
            </a:extLst>
          </p:cNvPr>
          <p:cNvSpPr>
            <a:spLocks noGrp="1"/>
          </p:cNvSpPr>
          <p:nvPr>
            <p:ph idx="1"/>
          </p:nvPr>
        </p:nvSpPr>
        <p:spPr>
          <a:xfrm>
            <a:off x="822959" y="1845734"/>
            <a:ext cx="6485345" cy="4023360"/>
          </a:xfrm>
        </p:spPr>
        <p:txBody>
          <a:bodyPr/>
          <a:lstStyle/>
          <a:p>
            <a:endParaRPr lang="zh-CN" altLang="en-US" dirty="0"/>
          </a:p>
        </p:txBody>
      </p:sp>
      <p:pic>
        <p:nvPicPr>
          <p:cNvPr id="8" name="图片 7">
            <a:extLst>
              <a:ext uri="{FF2B5EF4-FFF2-40B4-BE49-F238E27FC236}">
                <a16:creationId xmlns:a16="http://schemas.microsoft.com/office/drawing/2014/main" id="{57C668FD-9B25-BE57-2FE2-702F0924F681}"/>
              </a:ext>
            </a:extLst>
          </p:cNvPr>
          <p:cNvPicPr>
            <a:picLocks noChangeAspect="1"/>
          </p:cNvPicPr>
          <p:nvPr/>
        </p:nvPicPr>
        <p:blipFill>
          <a:blip r:embed="rId2"/>
          <a:stretch>
            <a:fillRect/>
          </a:stretch>
        </p:blipFill>
        <p:spPr>
          <a:xfrm>
            <a:off x="107504" y="1845734"/>
            <a:ext cx="4944165" cy="3829584"/>
          </a:xfrm>
          <a:prstGeom prst="rect">
            <a:avLst/>
          </a:prstGeom>
        </p:spPr>
      </p:pic>
      <p:pic>
        <p:nvPicPr>
          <p:cNvPr id="9" name="图片 8">
            <a:extLst>
              <a:ext uri="{FF2B5EF4-FFF2-40B4-BE49-F238E27FC236}">
                <a16:creationId xmlns:a16="http://schemas.microsoft.com/office/drawing/2014/main" id="{8DF4FBA8-930D-1AAC-9479-45A096D7E2C3}"/>
              </a:ext>
            </a:extLst>
          </p:cNvPr>
          <p:cNvPicPr>
            <a:picLocks noChangeAspect="1"/>
          </p:cNvPicPr>
          <p:nvPr/>
        </p:nvPicPr>
        <p:blipFill>
          <a:blip r:embed="rId3"/>
          <a:stretch>
            <a:fillRect/>
          </a:stretch>
        </p:blipFill>
        <p:spPr>
          <a:xfrm>
            <a:off x="5328248" y="1892295"/>
            <a:ext cx="3708248" cy="2607998"/>
          </a:xfrm>
          <a:prstGeom prst="rect">
            <a:avLst/>
          </a:prstGeom>
        </p:spPr>
      </p:pic>
    </p:spTree>
    <p:extLst>
      <p:ext uri="{BB962C8B-B14F-4D97-AF65-F5344CB8AC3E}">
        <p14:creationId xmlns:p14="http://schemas.microsoft.com/office/powerpoint/2010/main" val="593047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C290AC-8741-ADC1-F0BC-887CFB24A573}"/>
              </a:ext>
            </a:extLst>
          </p:cNvPr>
          <p:cNvSpPr>
            <a:spLocks noGrp="1"/>
          </p:cNvSpPr>
          <p:nvPr>
            <p:ph type="title"/>
          </p:nvPr>
        </p:nvSpPr>
        <p:spPr/>
        <p:txBody>
          <a:bodyPr/>
          <a:lstStyle/>
          <a:p>
            <a:r>
              <a:rPr lang="zh-CN" altLang="en-US" dirty="0"/>
              <a:t>代码细节</a:t>
            </a:r>
            <a:r>
              <a:rPr lang="zh-CN" altLang="en-US" sz="2000" dirty="0"/>
              <a:t>（仅供参考提供思路）</a:t>
            </a:r>
            <a:endParaRPr lang="zh-CN" altLang="en-US" dirty="0"/>
          </a:p>
        </p:txBody>
      </p:sp>
      <p:sp>
        <p:nvSpPr>
          <p:cNvPr id="4" name="灯片编号占位符 3">
            <a:extLst>
              <a:ext uri="{FF2B5EF4-FFF2-40B4-BE49-F238E27FC236}">
                <a16:creationId xmlns:a16="http://schemas.microsoft.com/office/drawing/2014/main" id="{3E23D2FA-440A-9A6A-92FB-7EBFC9FB93F0}"/>
              </a:ext>
            </a:extLst>
          </p:cNvPr>
          <p:cNvSpPr>
            <a:spLocks noGrp="1"/>
          </p:cNvSpPr>
          <p:nvPr>
            <p:ph type="sldNum" sz="quarter" idx="12"/>
          </p:nvPr>
        </p:nvSpPr>
        <p:spPr/>
        <p:txBody>
          <a:bodyPr/>
          <a:lstStyle/>
          <a:p>
            <a:fld id="{9C073404-A623-4067-AA59-817155DF9066}" type="slidenum">
              <a:rPr lang="en-US" altLang="zh-CN" smtClean="0"/>
              <a:pPr/>
              <a:t>25</a:t>
            </a:fld>
            <a:endParaRPr lang="en-US" altLang="zh-CN"/>
          </a:p>
        </p:txBody>
      </p:sp>
      <p:sp>
        <p:nvSpPr>
          <p:cNvPr id="6" name="内容占位符 5">
            <a:extLst>
              <a:ext uri="{FF2B5EF4-FFF2-40B4-BE49-F238E27FC236}">
                <a16:creationId xmlns:a16="http://schemas.microsoft.com/office/drawing/2014/main" id="{5EADE1CD-869A-2047-4983-C1511918BC11}"/>
              </a:ext>
            </a:extLst>
          </p:cNvPr>
          <p:cNvSpPr>
            <a:spLocks noGrp="1"/>
          </p:cNvSpPr>
          <p:nvPr>
            <p:ph idx="1"/>
          </p:nvPr>
        </p:nvSpPr>
        <p:spPr>
          <a:xfrm>
            <a:off x="822959" y="1845734"/>
            <a:ext cx="6485345" cy="4023360"/>
          </a:xfrm>
        </p:spPr>
        <p:txBody>
          <a:bodyPr/>
          <a:lstStyle/>
          <a:p>
            <a:r>
              <a:rPr lang="en-US" altLang="zh-CN" b="0" dirty="0">
                <a:solidFill>
                  <a:srgbClr val="569CD6"/>
                </a:solidFill>
                <a:effectLst/>
                <a:latin typeface="Consolas" panose="020B0609020204030204" pitchFamily="49" charset="0"/>
              </a:rPr>
              <a:t>struct</a:t>
            </a:r>
            <a:r>
              <a:rPr lang="en-US" altLang="zh-CN" b="0" dirty="0">
                <a:solidFill>
                  <a:srgbClr val="D4D4D4"/>
                </a:solidFill>
                <a:effectLst/>
                <a:latin typeface="Consolas" panose="020B0609020204030204" pitchFamily="49" charset="0"/>
              </a:rPr>
              <a:t> </a:t>
            </a:r>
            <a:r>
              <a:rPr lang="en-US" altLang="zh-CN" b="0" dirty="0" err="1">
                <a:solidFill>
                  <a:srgbClr val="4EC9B0"/>
                </a:solidFill>
                <a:effectLst/>
                <a:latin typeface="Consolas" panose="020B0609020204030204" pitchFamily="49" charset="0"/>
              </a:rPr>
              <a:t>neighbor_costs</a:t>
            </a:r>
            <a:endParaRPr lang="en-US" altLang="zh-CN" b="0" dirty="0">
              <a:solidFill>
                <a:srgbClr val="D4D4D4"/>
              </a:solidFill>
              <a:effectLst/>
              <a:latin typeface="Consolas" panose="020B0609020204030204" pitchFamily="49" charset="0"/>
            </a:endParaRPr>
          </a:p>
          <a:p>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nodes</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err="1">
                <a:solidFill>
                  <a:srgbClr val="9CDCFE"/>
                </a:solidFill>
                <a:effectLst/>
                <a:latin typeface="Consolas" panose="020B0609020204030204" pitchFamily="49" charset="0"/>
              </a:rPr>
              <a:t>nodecosts</a:t>
            </a:r>
            <a:r>
              <a:rPr lang="en-US" altLang="zh-CN" b="0" dirty="0">
                <a:solidFill>
                  <a:srgbClr val="D4D4D4"/>
                </a:solidFill>
                <a:effectLst/>
                <a:latin typeface="Consolas" panose="020B0609020204030204" pitchFamily="49" charset="0"/>
              </a:rPr>
              <a:t>[</a:t>
            </a:r>
            <a:r>
              <a:rPr lang="en-US" altLang="zh-CN" b="0" dirty="0">
                <a:solidFill>
                  <a:srgbClr val="569CD6"/>
                </a:solidFill>
                <a:effectLst/>
                <a:latin typeface="Consolas" panose="020B0609020204030204" pitchFamily="49" charset="0"/>
              </a:rPr>
              <a:t>MAX_NODES</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 </a:t>
            </a:r>
            <a:r>
              <a:rPr lang="en-US" altLang="zh-CN" b="0" dirty="0">
                <a:solidFill>
                  <a:srgbClr val="9CDCFE"/>
                </a:solidFill>
                <a:effectLst/>
                <a:latin typeface="Consolas" panose="020B0609020204030204" pitchFamily="49" charset="0"/>
              </a:rPr>
              <a:t>node0_neighbor</a:t>
            </a:r>
            <a:r>
              <a:rPr lang="en-US" altLang="zh-CN" b="0" dirty="0">
                <a:solidFill>
                  <a:srgbClr val="D4D4D4"/>
                </a:solidFill>
                <a:effectLst/>
                <a:latin typeface="Consolas" panose="020B0609020204030204" pitchFamily="49" charset="0"/>
              </a:rPr>
              <a:t>;</a:t>
            </a:r>
          </a:p>
          <a:p>
            <a:r>
              <a:rPr lang="zh-CN" altLang="en-US" b="1" dirty="0">
                <a:solidFill>
                  <a:schemeClr val="tx1"/>
                </a:solidFill>
                <a:effectLst/>
                <a:latin typeface="Consolas" panose="020B0609020204030204" pitchFamily="49" charset="0"/>
              </a:rPr>
              <a:t>节点与邻居节点距离表</a:t>
            </a:r>
            <a:endParaRPr lang="en-US" altLang="zh-CN" b="1" dirty="0">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834427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C290AC-8741-ADC1-F0BC-887CFB24A573}"/>
              </a:ext>
            </a:extLst>
          </p:cNvPr>
          <p:cNvSpPr>
            <a:spLocks noGrp="1"/>
          </p:cNvSpPr>
          <p:nvPr>
            <p:ph type="title"/>
          </p:nvPr>
        </p:nvSpPr>
        <p:spPr/>
        <p:txBody>
          <a:bodyPr/>
          <a:lstStyle/>
          <a:p>
            <a:r>
              <a:rPr lang="zh-CN" altLang="en-US" dirty="0"/>
              <a:t>代码细节</a:t>
            </a:r>
            <a:r>
              <a:rPr lang="zh-CN" altLang="en-US" sz="2000" dirty="0"/>
              <a:t>（仅供参考提供思路）</a:t>
            </a:r>
            <a:endParaRPr lang="zh-CN" altLang="en-US" dirty="0"/>
          </a:p>
        </p:txBody>
      </p:sp>
      <p:sp>
        <p:nvSpPr>
          <p:cNvPr id="4" name="灯片编号占位符 3">
            <a:extLst>
              <a:ext uri="{FF2B5EF4-FFF2-40B4-BE49-F238E27FC236}">
                <a16:creationId xmlns:a16="http://schemas.microsoft.com/office/drawing/2014/main" id="{3E23D2FA-440A-9A6A-92FB-7EBFC9FB93F0}"/>
              </a:ext>
            </a:extLst>
          </p:cNvPr>
          <p:cNvSpPr>
            <a:spLocks noGrp="1"/>
          </p:cNvSpPr>
          <p:nvPr>
            <p:ph type="sldNum" sz="quarter" idx="12"/>
          </p:nvPr>
        </p:nvSpPr>
        <p:spPr/>
        <p:txBody>
          <a:bodyPr/>
          <a:lstStyle/>
          <a:p>
            <a:fld id="{9C073404-A623-4067-AA59-817155DF9066}" type="slidenum">
              <a:rPr lang="en-US" altLang="zh-CN" smtClean="0"/>
              <a:pPr/>
              <a:t>26</a:t>
            </a:fld>
            <a:endParaRPr lang="en-US" altLang="zh-CN"/>
          </a:p>
        </p:txBody>
      </p:sp>
      <p:pic>
        <p:nvPicPr>
          <p:cNvPr id="8" name="内容占位符 7">
            <a:extLst>
              <a:ext uri="{FF2B5EF4-FFF2-40B4-BE49-F238E27FC236}">
                <a16:creationId xmlns:a16="http://schemas.microsoft.com/office/drawing/2014/main" id="{AEB5C2C7-6932-0E8C-919A-31A12498E16B}"/>
              </a:ext>
            </a:extLst>
          </p:cNvPr>
          <p:cNvPicPr>
            <a:picLocks noGrp="1" noChangeAspect="1"/>
          </p:cNvPicPr>
          <p:nvPr>
            <p:ph idx="1"/>
          </p:nvPr>
        </p:nvPicPr>
        <p:blipFill>
          <a:blip r:embed="rId2"/>
          <a:stretch>
            <a:fillRect/>
          </a:stretch>
        </p:blipFill>
        <p:spPr>
          <a:xfrm>
            <a:off x="0" y="1786163"/>
            <a:ext cx="2413634" cy="4022725"/>
          </a:xfrm>
        </p:spPr>
      </p:pic>
      <p:sp>
        <p:nvSpPr>
          <p:cNvPr id="10" name="文本框 9">
            <a:extLst>
              <a:ext uri="{FF2B5EF4-FFF2-40B4-BE49-F238E27FC236}">
                <a16:creationId xmlns:a16="http://schemas.microsoft.com/office/drawing/2014/main" id="{5BB10735-49F2-12FF-5547-72D969CAE4D9}"/>
              </a:ext>
            </a:extLst>
          </p:cNvPr>
          <p:cNvSpPr txBox="1"/>
          <p:nvPr/>
        </p:nvSpPr>
        <p:spPr>
          <a:xfrm>
            <a:off x="2308860" y="1916832"/>
            <a:ext cx="4572000" cy="369332"/>
          </a:xfrm>
          <a:prstGeom prst="rect">
            <a:avLst/>
          </a:prstGeom>
          <a:noFill/>
        </p:spPr>
        <p:txBody>
          <a:bodyPr wrap="square">
            <a:spAutoFit/>
          </a:bodyPr>
          <a:lstStyle/>
          <a:p>
            <a:r>
              <a:rPr lang="zh-CN" altLang="it-IT" dirty="0"/>
              <a:t>以 </a:t>
            </a:r>
            <a:r>
              <a:rPr lang="it-IT" altLang="zh-CN" dirty="0"/>
              <a:t>INFINITY </a:t>
            </a:r>
            <a:r>
              <a:rPr lang="zh-CN" altLang="it-IT" dirty="0"/>
              <a:t>初始化（</a:t>
            </a:r>
            <a:r>
              <a:rPr lang="it-IT" altLang="zh-CN" dirty="0"/>
              <a:t>#define INFINITY 999</a:t>
            </a:r>
            <a:r>
              <a:rPr lang="zh-CN" altLang="it-IT" dirty="0"/>
              <a:t>）</a:t>
            </a:r>
            <a:endParaRPr lang="zh-CN" altLang="en-US" dirty="0"/>
          </a:p>
        </p:txBody>
      </p:sp>
      <p:sp>
        <p:nvSpPr>
          <p:cNvPr id="12" name="文本框 11">
            <a:extLst>
              <a:ext uri="{FF2B5EF4-FFF2-40B4-BE49-F238E27FC236}">
                <a16:creationId xmlns:a16="http://schemas.microsoft.com/office/drawing/2014/main" id="{BAF4120E-6299-897C-E088-2A7695601D82}"/>
              </a:ext>
            </a:extLst>
          </p:cNvPr>
          <p:cNvSpPr txBox="1"/>
          <p:nvPr/>
        </p:nvSpPr>
        <p:spPr>
          <a:xfrm>
            <a:off x="2317890" y="2416833"/>
            <a:ext cx="5998526" cy="646331"/>
          </a:xfrm>
          <a:prstGeom prst="rect">
            <a:avLst/>
          </a:prstGeom>
          <a:noFill/>
        </p:spPr>
        <p:txBody>
          <a:bodyPr wrap="square">
            <a:spAutoFit/>
          </a:bodyPr>
          <a:lstStyle/>
          <a:p>
            <a:r>
              <a:rPr lang="en-US" altLang="zh-CN" dirty="0" err="1"/>
              <a:t>getNeighborCosts</a:t>
            </a:r>
            <a:r>
              <a:rPr lang="zh-CN" altLang="en-US" dirty="0"/>
              <a:t>：</a:t>
            </a:r>
            <a:r>
              <a:rPr lang="en-US" altLang="zh-CN" dirty="0"/>
              <a:t>1</a:t>
            </a:r>
            <a:r>
              <a:rPr lang="zh-CN" altLang="en-US" dirty="0"/>
              <a:t>从 </a:t>
            </a:r>
            <a:r>
              <a:rPr lang="en-US" altLang="zh-CN" dirty="0" err="1"/>
              <a:t>connectcosts</a:t>
            </a:r>
            <a:r>
              <a:rPr lang="en-US" altLang="zh-CN" dirty="0"/>
              <a:t>[4][4]</a:t>
            </a:r>
            <a:r>
              <a:rPr lang="zh-CN" altLang="en-US" dirty="0"/>
              <a:t>获取距离</a:t>
            </a:r>
            <a:endParaRPr lang="en-US" altLang="zh-CN" dirty="0"/>
          </a:p>
          <a:p>
            <a:r>
              <a:rPr lang="en-US" altLang="zh-CN" dirty="0"/>
              <a:t>2</a:t>
            </a:r>
            <a:r>
              <a:rPr lang="zh-CN" altLang="en-US" dirty="0"/>
              <a:t>更新距离⽮量表中直连结点距离</a:t>
            </a:r>
          </a:p>
        </p:txBody>
      </p:sp>
      <p:sp>
        <p:nvSpPr>
          <p:cNvPr id="14" name="文本框 13">
            <a:extLst>
              <a:ext uri="{FF2B5EF4-FFF2-40B4-BE49-F238E27FC236}">
                <a16:creationId xmlns:a16="http://schemas.microsoft.com/office/drawing/2014/main" id="{D2DF37CE-D8B5-28A2-06D6-C7FA902CFB00}"/>
              </a:ext>
            </a:extLst>
          </p:cNvPr>
          <p:cNvSpPr txBox="1"/>
          <p:nvPr/>
        </p:nvSpPr>
        <p:spPr>
          <a:xfrm>
            <a:off x="2413634" y="3825979"/>
            <a:ext cx="4572000" cy="2031325"/>
          </a:xfrm>
          <a:prstGeom prst="rect">
            <a:avLst/>
          </a:prstGeom>
          <a:noFill/>
        </p:spPr>
        <p:txBody>
          <a:bodyPr wrap="square">
            <a:spAutoFit/>
          </a:bodyPr>
          <a:lstStyle/>
          <a:p>
            <a:r>
              <a:rPr lang="en-US" altLang="zh-CN" sz="1400" b="0" dirty="0">
                <a:solidFill>
                  <a:srgbClr val="569CD6"/>
                </a:solidFill>
                <a:effectLst/>
                <a:latin typeface="Consolas" panose="020B0609020204030204" pitchFamily="49" charset="0"/>
              </a:rPr>
              <a:t>void</a:t>
            </a:r>
            <a:r>
              <a:rPr lang="en-US" altLang="zh-CN" sz="1400" b="0" dirty="0">
                <a:solidFill>
                  <a:srgbClr val="D4D4D4"/>
                </a:solidFill>
                <a:effectLst/>
                <a:latin typeface="Consolas" panose="020B0609020204030204" pitchFamily="49" charset="0"/>
              </a:rPr>
              <a:t> </a:t>
            </a:r>
            <a:r>
              <a:rPr lang="en-US" altLang="zh-CN" sz="1400" b="0" dirty="0" err="1">
                <a:solidFill>
                  <a:srgbClr val="DCDCAA"/>
                </a:solidFill>
                <a:effectLst/>
                <a:latin typeface="Consolas" panose="020B0609020204030204" pitchFamily="49" charset="0"/>
              </a:rPr>
              <a:t>createpkt</a:t>
            </a:r>
            <a:r>
              <a:rPr lang="en-US" altLang="zh-CN" sz="1400" b="0" dirty="0">
                <a:solidFill>
                  <a:srgbClr val="D4D4D4"/>
                </a:solidFill>
                <a:effectLst/>
                <a:latin typeface="Consolas" panose="020B0609020204030204" pitchFamily="49" charset="0"/>
              </a:rPr>
              <a:t>(</a:t>
            </a:r>
            <a:r>
              <a:rPr lang="en-US" altLang="zh-CN" sz="1400" b="0" dirty="0">
                <a:solidFill>
                  <a:srgbClr val="569CD6"/>
                </a:solidFill>
                <a:effectLst/>
                <a:latin typeface="Consolas" panose="020B0609020204030204" pitchFamily="49" charset="0"/>
              </a:rPr>
              <a:t>struct</a:t>
            </a:r>
            <a:r>
              <a:rPr lang="en-US" altLang="zh-CN" sz="1400" b="0" dirty="0">
                <a:solidFill>
                  <a:srgbClr val="D4D4D4"/>
                </a:solidFill>
                <a:effectLst/>
                <a:latin typeface="Consolas" panose="020B0609020204030204" pitchFamily="49" charset="0"/>
              </a:rPr>
              <a:t> </a:t>
            </a:r>
            <a:r>
              <a:rPr lang="en-US" altLang="zh-CN" sz="1400" b="0" dirty="0" err="1">
                <a:solidFill>
                  <a:srgbClr val="4EC9B0"/>
                </a:solidFill>
                <a:effectLst/>
                <a:latin typeface="Consolas" panose="020B0609020204030204" pitchFamily="49" charset="0"/>
              </a:rPr>
              <a:t>rtpkt</a:t>
            </a:r>
            <a:r>
              <a:rPr lang="en-US" altLang="zh-CN" sz="1400" b="0" dirty="0">
                <a:solidFill>
                  <a:srgbClr val="D4D4D4"/>
                </a:solidFill>
                <a:effectLst/>
                <a:latin typeface="Consolas" panose="020B0609020204030204" pitchFamily="49" charset="0"/>
              </a:rPr>
              <a:t> *</a:t>
            </a:r>
            <a:r>
              <a:rPr lang="en-US" altLang="zh-CN" sz="1400" b="0" dirty="0">
                <a:solidFill>
                  <a:srgbClr val="9CDCFE"/>
                </a:solidFill>
                <a:effectLst/>
                <a:latin typeface="Consolas" panose="020B0609020204030204" pitchFamily="49" charset="0"/>
              </a:rPr>
              <a:t>pkt</a:t>
            </a:r>
            <a:r>
              <a:rPr lang="en-US" altLang="zh-CN" sz="1400" b="0" dirty="0">
                <a:solidFill>
                  <a:srgbClr val="D4D4D4"/>
                </a:solidFill>
                <a:effectLst/>
                <a:latin typeface="Consolas" panose="020B0609020204030204" pitchFamily="49" charset="0"/>
              </a:rPr>
              <a:t>, </a:t>
            </a:r>
            <a:r>
              <a:rPr lang="en-US" altLang="zh-CN" sz="1400" b="0" dirty="0">
                <a:solidFill>
                  <a:srgbClr val="569CD6"/>
                </a:solidFill>
                <a:effectLst/>
                <a:latin typeface="Consolas" panose="020B0609020204030204" pitchFamily="49" charset="0"/>
              </a:rPr>
              <a:t>int</a:t>
            </a:r>
            <a:r>
              <a:rPr lang="en-US" altLang="zh-CN" sz="1400" b="0" dirty="0">
                <a:solidFill>
                  <a:srgbClr val="D4D4D4"/>
                </a:solidFill>
                <a:effectLst/>
                <a:latin typeface="Consolas" panose="020B0609020204030204" pitchFamily="49" charset="0"/>
              </a:rPr>
              <a:t> </a:t>
            </a:r>
            <a:r>
              <a:rPr lang="en-US" altLang="zh-CN" sz="1400" b="0" dirty="0" err="1">
                <a:solidFill>
                  <a:srgbClr val="9CDCFE"/>
                </a:solidFill>
                <a:effectLst/>
                <a:latin typeface="Consolas" panose="020B0609020204030204" pitchFamily="49" charset="0"/>
              </a:rPr>
              <a:t>s_id</a:t>
            </a:r>
            <a:r>
              <a:rPr lang="en-US" altLang="zh-CN" sz="1400" b="0" dirty="0">
                <a:solidFill>
                  <a:srgbClr val="D4D4D4"/>
                </a:solidFill>
                <a:effectLst/>
                <a:latin typeface="Consolas" panose="020B0609020204030204" pitchFamily="49" charset="0"/>
              </a:rPr>
              <a:t>, </a:t>
            </a:r>
            <a:r>
              <a:rPr lang="en-US" altLang="zh-CN" sz="1400" b="0" dirty="0">
                <a:solidFill>
                  <a:srgbClr val="569CD6"/>
                </a:solidFill>
                <a:effectLst/>
                <a:latin typeface="Consolas" panose="020B0609020204030204" pitchFamily="49" charset="0"/>
              </a:rPr>
              <a:t>int</a:t>
            </a:r>
            <a:r>
              <a:rPr lang="en-US" altLang="zh-CN" sz="1400" b="0" dirty="0">
                <a:solidFill>
                  <a:srgbClr val="D4D4D4"/>
                </a:solidFill>
                <a:effectLst/>
                <a:latin typeface="Consolas" panose="020B0609020204030204" pitchFamily="49" charset="0"/>
              </a:rPr>
              <a:t> </a:t>
            </a:r>
            <a:r>
              <a:rPr lang="en-US" altLang="zh-CN" sz="1400" b="0" dirty="0" err="1">
                <a:solidFill>
                  <a:srgbClr val="9CDCFE"/>
                </a:solidFill>
                <a:effectLst/>
                <a:latin typeface="Consolas" panose="020B0609020204030204" pitchFamily="49" charset="0"/>
              </a:rPr>
              <a:t>d_id</a:t>
            </a:r>
            <a:r>
              <a:rPr lang="en-US" altLang="zh-CN" sz="1400" b="0" dirty="0">
                <a:solidFill>
                  <a:srgbClr val="D4D4D4"/>
                </a:solidFill>
                <a:effectLst/>
                <a:latin typeface="Consolas" panose="020B0609020204030204" pitchFamily="49" charset="0"/>
              </a:rPr>
              <a:t>, </a:t>
            </a:r>
            <a:r>
              <a:rPr lang="en-US" altLang="zh-CN" sz="1400" b="0" dirty="0">
                <a:solidFill>
                  <a:srgbClr val="569CD6"/>
                </a:solidFill>
                <a:effectLst/>
                <a:latin typeface="Consolas" panose="020B0609020204030204" pitchFamily="49" charset="0"/>
              </a:rPr>
              <a:t>int</a:t>
            </a:r>
            <a:r>
              <a:rPr lang="en-US" altLang="zh-CN" sz="1400" b="0" dirty="0">
                <a:solidFill>
                  <a:srgbClr val="D4D4D4"/>
                </a:solidFill>
                <a:effectLst/>
                <a:latin typeface="Consolas" panose="020B0609020204030204" pitchFamily="49" charset="0"/>
              </a:rPr>
              <a:t> </a:t>
            </a:r>
            <a:r>
              <a:rPr lang="en-US" altLang="zh-CN" sz="1400" b="0" dirty="0" err="1">
                <a:solidFill>
                  <a:srgbClr val="9CDCFE"/>
                </a:solidFill>
                <a:effectLst/>
                <a:latin typeface="Consolas" panose="020B0609020204030204" pitchFamily="49" charset="0"/>
              </a:rPr>
              <a:t>m_costs</a:t>
            </a:r>
            <a:r>
              <a:rPr lang="en-US" altLang="zh-CN" sz="1400" b="0" dirty="0">
                <a:solidFill>
                  <a:srgbClr val="D4D4D4"/>
                </a:solidFill>
                <a:effectLst/>
                <a:latin typeface="Consolas" panose="020B0609020204030204" pitchFamily="49" charset="0"/>
              </a:rPr>
              <a:t>[</a:t>
            </a:r>
            <a:r>
              <a:rPr lang="en-US" altLang="zh-CN" sz="1400" b="0" dirty="0">
                <a:solidFill>
                  <a:srgbClr val="569CD6"/>
                </a:solidFill>
                <a:effectLst/>
                <a:latin typeface="Consolas" panose="020B0609020204030204" pitchFamily="49" charset="0"/>
              </a:rPr>
              <a:t>MAX_NODES</a:t>
            </a:r>
            <a:r>
              <a:rPr lang="en-US" altLang="zh-CN" sz="1400" b="0" dirty="0">
                <a:solidFill>
                  <a:srgbClr val="D4D4D4"/>
                </a:solidFill>
                <a:effectLst/>
                <a:latin typeface="Consolas" panose="020B0609020204030204" pitchFamily="49" charset="0"/>
              </a:rPr>
              <a:t>])</a:t>
            </a:r>
          </a:p>
          <a:p>
            <a:r>
              <a:rPr lang="en-US" altLang="zh-CN" sz="1400" b="0" dirty="0">
                <a:solidFill>
                  <a:srgbClr val="D4D4D4"/>
                </a:solidFill>
                <a:effectLst/>
                <a:latin typeface="Consolas" panose="020B0609020204030204" pitchFamily="49" charset="0"/>
              </a:rPr>
              <a:t>{</a:t>
            </a:r>
          </a:p>
          <a:p>
            <a:r>
              <a:rPr lang="en-US" altLang="zh-CN" sz="1400" b="0" dirty="0">
                <a:solidFill>
                  <a:srgbClr val="D4D4D4"/>
                </a:solidFill>
                <a:effectLst/>
                <a:latin typeface="Consolas" panose="020B0609020204030204" pitchFamily="49" charset="0"/>
              </a:rPr>
              <a:t>    </a:t>
            </a:r>
            <a:r>
              <a:rPr lang="en-US" altLang="zh-CN" sz="1400" b="0" dirty="0">
                <a:solidFill>
                  <a:srgbClr val="9CDCFE"/>
                </a:solidFill>
                <a:effectLst/>
                <a:latin typeface="Consolas" panose="020B0609020204030204" pitchFamily="49" charset="0"/>
              </a:rPr>
              <a:t>pkt</a:t>
            </a:r>
            <a:r>
              <a:rPr lang="en-US" altLang="zh-CN" sz="1400" b="0" dirty="0">
                <a:solidFill>
                  <a:srgbClr val="D4D4D4"/>
                </a:solidFill>
                <a:effectLst/>
                <a:latin typeface="Consolas" panose="020B0609020204030204" pitchFamily="49" charset="0"/>
              </a:rPr>
              <a:t>-&gt;</a:t>
            </a:r>
            <a:r>
              <a:rPr lang="en-US" altLang="zh-CN" sz="1400" b="0" dirty="0" err="1">
                <a:solidFill>
                  <a:srgbClr val="9CDCFE"/>
                </a:solidFill>
                <a:effectLst/>
                <a:latin typeface="Consolas" panose="020B0609020204030204" pitchFamily="49" charset="0"/>
              </a:rPr>
              <a:t>sourceid</a:t>
            </a:r>
            <a:r>
              <a:rPr lang="en-US" altLang="zh-CN" sz="1400" b="0" dirty="0">
                <a:solidFill>
                  <a:srgbClr val="D4D4D4"/>
                </a:solidFill>
                <a:effectLst/>
                <a:latin typeface="Consolas" panose="020B0609020204030204" pitchFamily="49" charset="0"/>
              </a:rPr>
              <a:t> = </a:t>
            </a:r>
            <a:r>
              <a:rPr lang="en-US" altLang="zh-CN" sz="1400" b="0" dirty="0" err="1">
                <a:solidFill>
                  <a:srgbClr val="9CDCFE"/>
                </a:solidFill>
                <a:effectLst/>
                <a:latin typeface="Consolas" panose="020B0609020204030204" pitchFamily="49" charset="0"/>
              </a:rPr>
              <a:t>s_id</a:t>
            </a:r>
            <a:r>
              <a:rPr lang="en-US" altLang="zh-CN" sz="1400" b="0" dirty="0">
                <a:solidFill>
                  <a:srgbClr val="D4D4D4"/>
                </a:solidFill>
                <a:effectLst/>
                <a:latin typeface="Consolas" panose="020B0609020204030204" pitchFamily="49" charset="0"/>
              </a:rPr>
              <a:t>;</a:t>
            </a:r>
          </a:p>
          <a:p>
            <a:r>
              <a:rPr lang="en-US" altLang="zh-CN" sz="1400" b="0" dirty="0">
                <a:solidFill>
                  <a:srgbClr val="D4D4D4"/>
                </a:solidFill>
                <a:effectLst/>
                <a:latin typeface="Consolas" panose="020B0609020204030204" pitchFamily="49" charset="0"/>
              </a:rPr>
              <a:t>    </a:t>
            </a:r>
            <a:r>
              <a:rPr lang="en-US" altLang="zh-CN" sz="1400" b="0" dirty="0">
                <a:solidFill>
                  <a:srgbClr val="9CDCFE"/>
                </a:solidFill>
                <a:effectLst/>
                <a:latin typeface="Consolas" panose="020B0609020204030204" pitchFamily="49" charset="0"/>
              </a:rPr>
              <a:t>pkt</a:t>
            </a:r>
            <a:r>
              <a:rPr lang="en-US" altLang="zh-CN" sz="1400" b="0" dirty="0">
                <a:solidFill>
                  <a:srgbClr val="D4D4D4"/>
                </a:solidFill>
                <a:effectLst/>
                <a:latin typeface="Consolas" panose="020B0609020204030204" pitchFamily="49" charset="0"/>
              </a:rPr>
              <a:t>-&gt;</a:t>
            </a:r>
            <a:r>
              <a:rPr lang="en-US" altLang="zh-CN" sz="1400" b="0" dirty="0" err="1">
                <a:solidFill>
                  <a:srgbClr val="9CDCFE"/>
                </a:solidFill>
                <a:effectLst/>
                <a:latin typeface="Consolas" panose="020B0609020204030204" pitchFamily="49" charset="0"/>
              </a:rPr>
              <a:t>destid</a:t>
            </a:r>
            <a:r>
              <a:rPr lang="en-US" altLang="zh-CN" sz="1400" b="0" dirty="0">
                <a:solidFill>
                  <a:srgbClr val="D4D4D4"/>
                </a:solidFill>
                <a:effectLst/>
                <a:latin typeface="Consolas" panose="020B0609020204030204" pitchFamily="49" charset="0"/>
              </a:rPr>
              <a:t> = </a:t>
            </a:r>
            <a:r>
              <a:rPr lang="en-US" altLang="zh-CN" sz="1400" b="0" dirty="0" err="1">
                <a:solidFill>
                  <a:srgbClr val="9CDCFE"/>
                </a:solidFill>
                <a:effectLst/>
                <a:latin typeface="Consolas" panose="020B0609020204030204" pitchFamily="49" charset="0"/>
              </a:rPr>
              <a:t>d_id</a:t>
            </a:r>
            <a:r>
              <a:rPr lang="en-US" altLang="zh-CN" sz="1400" b="0" dirty="0">
                <a:solidFill>
                  <a:srgbClr val="D4D4D4"/>
                </a:solidFill>
                <a:effectLst/>
                <a:latin typeface="Consolas" panose="020B0609020204030204" pitchFamily="49" charset="0"/>
              </a:rPr>
              <a:t>;</a:t>
            </a:r>
          </a:p>
          <a:p>
            <a:r>
              <a:rPr lang="en-US" altLang="zh-CN" sz="1400" b="0" dirty="0">
                <a:solidFill>
                  <a:srgbClr val="D4D4D4"/>
                </a:solidFill>
                <a:effectLst/>
                <a:latin typeface="Consolas" panose="020B0609020204030204" pitchFamily="49" charset="0"/>
              </a:rPr>
              <a:t>    </a:t>
            </a:r>
            <a:r>
              <a:rPr lang="en-US" altLang="zh-CN" sz="1400" b="0" dirty="0" err="1">
                <a:solidFill>
                  <a:srgbClr val="DCDCAA"/>
                </a:solidFill>
                <a:effectLst/>
                <a:latin typeface="Consolas" panose="020B0609020204030204" pitchFamily="49" charset="0"/>
              </a:rPr>
              <a:t>memcpy</a:t>
            </a:r>
            <a:r>
              <a:rPr lang="en-US" altLang="zh-CN" sz="1400" b="0" dirty="0">
                <a:solidFill>
                  <a:srgbClr val="D4D4D4"/>
                </a:solidFill>
                <a:effectLst/>
                <a:latin typeface="Consolas" panose="020B0609020204030204" pitchFamily="49" charset="0"/>
              </a:rPr>
              <a:t>(</a:t>
            </a:r>
            <a:r>
              <a:rPr lang="en-US" altLang="zh-CN" sz="1400" b="0" dirty="0">
                <a:solidFill>
                  <a:srgbClr val="9CDCFE"/>
                </a:solidFill>
                <a:effectLst/>
                <a:latin typeface="Consolas" panose="020B0609020204030204" pitchFamily="49" charset="0"/>
              </a:rPr>
              <a:t>pkt</a:t>
            </a:r>
            <a:r>
              <a:rPr lang="en-US" altLang="zh-CN" sz="1400" b="0" dirty="0">
                <a:solidFill>
                  <a:srgbClr val="D4D4D4"/>
                </a:solidFill>
                <a:effectLst/>
                <a:latin typeface="Consolas" panose="020B0609020204030204" pitchFamily="49" charset="0"/>
              </a:rPr>
              <a:t>-&gt;</a:t>
            </a:r>
            <a:r>
              <a:rPr lang="en-US" altLang="zh-CN" sz="1400" b="0" dirty="0" err="1">
                <a:solidFill>
                  <a:srgbClr val="9CDCFE"/>
                </a:solidFill>
                <a:effectLst/>
                <a:latin typeface="Consolas" panose="020B0609020204030204" pitchFamily="49" charset="0"/>
              </a:rPr>
              <a:t>mincost</a:t>
            </a:r>
            <a:r>
              <a:rPr lang="en-US" altLang="zh-CN" sz="1400" b="0" dirty="0">
                <a:solidFill>
                  <a:srgbClr val="D4D4D4"/>
                </a:solidFill>
                <a:effectLst/>
                <a:latin typeface="Consolas" panose="020B0609020204030204" pitchFamily="49" charset="0"/>
              </a:rPr>
              <a:t>, </a:t>
            </a:r>
            <a:r>
              <a:rPr lang="en-US" altLang="zh-CN" sz="1400" b="0" dirty="0" err="1">
                <a:solidFill>
                  <a:srgbClr val="9CDCFE"/>
                </a:solidFill>
                <a:effectLst/>
                <a:latin typeface="Consolas" panose="020B0609020204030204" pitchFamily="49" charset="0"/>
              </a:rPr>
              <a:t>m_costs</a:t>
            </a:r>
            <a:r>
              <a:rPr lang="en-US" altLang="zh-CN" sz="1400" b="0" dirty="0">
                <a:solidFill>
                  <a:srgbClr val="D4D4D4"/>
                </a:solidFill>
                <a:effectLst/>
                <a:latin typeface="Consolas" panose="020B0609020204030204" pitchFamily="49" charset="0"/>
              </a:rPr>
              <a:t>, </a:t>
            </a:r>
            <a:r>
              <a:rPr lang="en-US" altLang="zh-CN" sz="1400" b="0" dirty="0" err="1">
                <a:solidFill>
                  <a:srgbClr val="569CD6"/>
                </a:solidFill>
                <a:effectLst/>
                <a:latin typeface="Consolas" panose="020B0609020204030204" pitchFamily="49" charset="0"/>
              </a:rPr>
              <a:t>sizeof</a:t>
            </a:r>
            <a:r>
              <a:rPr lang="en-US" altLang="zh-CN" sz="1400" b="0" dirty="0">
                <a:solidFill>
                  <a:srgbClr val="D4D4D4"/>
                </a:solidFill>
                <a:effectLst/>
                <a:latin typeface="Consolas" panose="020B0609020204030204" pitchFamily="49" charset="0"/>
              </a:rPr>
              <a:t>(</a:t>
            </a:r>
            <a:r>
              <a:rPr lang="en-US" altLang="zh-CN" sz="1400" b="0" dirty="0">
                <a:solidFill>
                  <a:srgbClr val="569CD6"/>
                </a:solidFill>
                <a:effectLst/>
                <a:latin typeface="Consolas" panose="020B0609020204030204" pitchFamily="49" charset="0"/>
              </a:rPr>
              <a:t>int</a:t>
            </a:r>
            <a:r>
              <a:rPr lang="en-US" altLang="zh-CN" sz="1400" b="0" dirty="0">
                <a:solidFill>
                  <a:srgbClr val="D4D4D4"/>
                </a:solidFill>
                <a:effectLst/>
                <a:latin typeface="Consolas" panose="020B0609020204030204" pitchFamily="49" charset="0"/>
              </a:rPr>
              <a:t>) * </a:t>
            </a:r>
            <a:r>
              <a:rPr lang="en-US" altLang="zh-CN" sz="1400" b="0" dirty="0">
                <a:solidFill>
                  <a:srgbClr val="569CD6"/>
                </a:solidFill>
                <a:effectLst/>
                <a:latin typeface="Consolas" panose="020B0609020204030204" pitchFamily="49" charset="0"/>
              </a:rPr>
              <a:t>MAX_NODES</a:t>
            </a:r>
            <a:r>
              <a:rPr lang="en-US" altLang="zh-CN" sz="1400" b="0" dirty="0">
                <a:solidFill>
                  <a:srgbClr val="D4D4D4"/>
                </a:solidFill>
                <a:effectLst/>
                <a:latin typeface="Consolas" panose="020B0609020204030204" pitchFamily="49" charset="0"/>
              </a:rPr>
              <a:t>);</a:t>
            </a:r>
          </a:p>
          <a:p>
            <a:r>
              <a:rPr lang="en-US" altLang="zh-CN" sz="1400" b="0" dirty="0">
                <a:solidFill>
                  <a:srgbClr val="D4D4D4"/>
                </a:solidFill>
                <a:effectLst/>
                <a:latin typeface="Consolas" panose="020B0609020204030204" pitchFamily="49" charset="0"/>
              </a:rPr>
              <a:t>    </a:t>
            </a:r>
            <a:r>
              <a:rPr lang="en-US" altLang="zh-CN" sz="1400" b="0" dirty="0">
                <a:solidFill>
                  <a:srgbClr val="C586C0"/>
                </a:solidFill>
                <a:effectLst/>
                <a:latin typeface="Consolas" panose="020B0609020204030204" pitchFamily="49" charset="0"/>
              </a:rPr>
              <a:t>return</a:t>
            </a:r>
            <a:r>
              <a:rPr lang="en-US" altLang="zh-CN" sz="1400" b="0" dirty="0">
                <a:solidFill>
                  <a:srgbClr val="D4D4D4"/>
                </a:solidFill>
                <a:effectLst/>
                <a:latin typeface="Consolas" panose="020B0609020204030204" pitchFamily="49" charset="0"/>
              </a:rPr>
              <a:t>;</a:t>
            </a:r>
          </a:p>
          <a:p>
            <a:r>
              <a:rPr lang="en-US" altLang="zh-CN" sz="1400" b="0" dirty="0">
                <a:solidFill>
                  <a:srgbClr val="D4D4D4"/>
                </a:solidFill>
                <a:effectLst/>
                <a:latin typeface="Consolas" panose="020B0609020204030204" pitchFamily="49" charset="0"/>
              </a:rPr>
              <a:t>}</a:t>
            </a:r>
          </a:p>
        </p:txBody>
      </p:sp>
      <p:sp>
        <p:nvSpPr>
          <p:cNvPr id="16" name="文本框 15">
            <a:extLst>
              <a:ext uri="{FF2B5EF4-FFF2-40B4-BE49-F238E27FC236}">
                <a16:creationId xmlns:a16="http://schemas.microsoft.com/office/drawing/2014/main" id="{A680C235-65FA-0CDC-6620-6A4CF97DBDD3}"/>
              </a:ext>
            </a:extLst>
          </p:cNvPr>
          <p:cNvSpPr txBox="1"/>
          <p:nvPr/>
        </p:nvSpPr>
        <p:spPr>
          <a:xfrm>
            <a:off x="2362126" y="3228064"/>
            <a:ext cx="6386337" cy="646331"/>
          </a:xfrm>
          <a:prstGeom prst="rect">
            <a:avLst/>
          </a:prstGeom>
          <a:noFill/>
        </p:spPr>
        <p:txBody>
          <a:bodyPr wrap="square">
            <a:spAutoFit/>
          </a:bodyPr>
          <a:lstStyle/>
          <a:p>
            <a:r>
              <a:rPr lang="zh-CN" altLang="en-US" dirty="0"/>
              <a:t>向所有邻居结点发送距离⽮量表时，调⽤ </a:t>
            </a:r>
            <a:r>
              <a:rPr lang="en-US" altLang="zh-CN" dirty="0" err="1"/>
              <a:t>createpkt</a:t>
            </a:r>
            <a:r>
              <a:rPr lang="en-US" altLang="zh-CN" dirty="0"/>
              <a:t> </a:t>
            </a:r>
            <a:r>
              <a:rPr lang="zh-CN" altLang="en-US" dirty="0"/>
              <a:t>函数封包，调 ⽤ </a:t>
            </a:r>
            <a:r>
              <a:rPr lang="en-US" altLang="zh-CN" dirty="0"/>
              <a:t>tolayr2 </a:t>
            </a:r>
            <a:r>
              <a:rPr lang="zh-CN" altLang="en-US" dirty="0"/>
              <a:t>函数传送</a:t>
            </a:r>
          </a:p>
        </p:txBody>
      </p:sp>
      <p:sp>
        <p:nvSpPr>
          <p:cNvPr id="18" name="文本框 17">
            <a:extLst>
              <a:ext uri="{FF2B5EF4-FFF2-40B4-BE49-F238E27FC236}">
                <a16:creationId xmlns:a16="http://schemas.microsoft.com/office/drawing/2014/main" id="{0964D78D-081E-5A0A-B02C-149387BB3CE8}"/>
              </a:ext>
            </a:extLst>
          </p:cNvPr>
          <p:cNvSpPr txBox="1"/>
          <p:nvPr/>
        </p:nvSpPr>
        <p:spPr>
          <a:xfrm>
            <a:off x="2393571" y="5760472"/>
            <a:ext cx="6459225" cy="646331"/>
          </a:xfrm>
          <a:prstGeom prst="rect">
            <a:avLst/>
          </a:prstGeom>
          <a:noFill/>
        </p:spPr>
        <p:txBody>
          <a:bodyPr wrap="square">
            <a:spAutoFit/>
          </a:bodyPr>
          <a:lstStyle/>
          <a:p>
            <a:r>
              <a:rPr lang="zh-CN" altLang="en-US" dirty="0"/>
              <a:t>给邻居结点即除了⾃身结点（</a:t>
            </a:r>
            <a:r>
              <a:rPr lang="en-US" altLang="zh-CN" dirty="0" err="1"/>
              <a:t>i</a:t>
            </a:r>
            <a:r>
              <a:rPr lang="en-US" altLang="zh-CN" dirty="0"/>
              <a:t> </a:t>
            </a:r>
            <a:r>
              <a:rPr lang="zh-CN" altLang="en-US" dirty="0"/>
              <a:t>！</a:t>
            </a:r>
            <a:r>
              <a:rPr lang="en-US" altLang="zh-CN" dirty="0"/>
              <a:t>= </a:t>
            </a:r>
            <a:r>
              <a:rPr lang="en-US" altLang="zh-CN" dirty="0" err="1"/>
              <a:t>nodei</a:t>
            </a:r>
            <a:r>
              <a:rPr lang="zh-CN" altLang="en-US" dirty="0"/>
              <a:t>）以及不可达结点 （距离 </a:t>
            </a:r>
            <a:r>
              <a:rPr lang="en-US" altLang="zh-CN" dirty="0"/>
              <a:t>INFINAITY</a:t>
            </a:r>
            <a:r>
              <a:rPr lang="zh-CN" altLang="en-US" dirty="0"/>
              <a:t>）发送距离⽮量表</a:t>
            </a:r>
          </a:p>
        </p:txBody>
      </p:sp>
    </p:spTree>
    <p:extLst>
      <p:ext uri="{BB962C8B-B14F-4D97-AF65-F5344CB8AC3E}">
        <p14:creationId xmlns:p14="http://schemas.microsoft.com/office/powerpoint/2010/main" val="3593176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E7890D-C839-37DA-4CCC-E1C8EFAAB9FF}"/>
              </a:ext>
            </a:extLst>
          </p:cNvPr>
          <p:cNvSpPr>
            <a:spLocks noGrp="1"/>
          </p:cNvSpPr>
          <p:nvPr>
            <p:ph type="title"/>
          </p:nvPr>
        </p:nvSpPr>
        <p:spPr/>
        <p:txBody>
          <a:bodyPr/>
          <a:lstStyle/>
          <a:p>
            <a:r>
              <a:rPr lang="zh-CN" altLang="en-US" dirty="0"/>
              <a:t>代码细节</a:t>
            </a:r>
            <a:r>
              <a:rPr lang="zh-CN" altLang="en-US" sz="2400" dirty="0"/>
              <a:t>（仅供参考提供思路）</a:t>
            </a:r>
            <a:endParaRPr lang="zh-CN" altLang="en-US" dirty="0"/>
          </a:p>
        </p:txBody>
      </p:sp>
      <p:pic>
        <p:nvPicPr>
          <p:cNvPr id="6" name="内容占位符 5">
            <a:extLst>
              <a:ext uri="{FF2B5EF4-FFF2-40B4-BE49-F238E27FC236}">
                <a16:creationId xmlns:a16="http://schemas.microsoft.com/office/drawing/2014/main" id="{E1003734-022E-FB2E-B6E2-832B64969C2B}"/>
              </a:ext>
            </a:extLst>
          </p:cNvPr>
          <p:cNvPicPr>
            <a:picLocks noGrp="1" noChangeAspect="1"/>
          </p:cNvPicPr>
          <p:nvPr>
            <p:ph idx="1"/>
          </p:nvPr>
        </p:nvPicPr>
        <p:blipFill>
          <a:blip r:embed="rId2"/>
          <a:stretch>
            <a:fillRect/>
          </a:stretch>
        </p:blipFill>
        <p:spPr>
          <a:xfrm>
            <a:off x="611560" y="1916832"/>
            <a:ext cx="2032408" cy="4022725"/>
          </a:xfrm>
        </p:spPr>
      </p:pic>
      <p:sp>
        <p:nvSpPr>
          <p:cNvPr id="4" name="灯片编号占位符 3">
            <a:extLst>
              <a:ext uri="{FF2B5EF4-FFF2-40B4-BE49-F238E27FC236}">
                <a16:creationId xmlns:a16="http://schemas.microsoft.com/office/drawing/2014/main" id="{3EB5D2F3-A536-CF7A-E792-561E992D9E85}"/>
              </a:ext>
            </a:extLst>
          </p:cNvPr>
          <p:cNvSpPr>
            <a:spLocks noGrp="1"/>
          </p:cNvSpPr>
          <p:nvPr>
            <p:ph type="sldNum" sz="quarter" idx="12"/>
          </p:nvPr>
        </p:nvSpPr>
        <p:spPr/>
        <p:txBody>
          <a:bodyPr/>
          <a:lstStyle/>
          <a:p>
            <a:fld id="{9C073404-A623-4067-AA59-817155DF9066}" type="slidenum">
              <a:rPr lang="en-US" altLang="zh-CN" smtClean="0"/>
              <a:pPr/>
              <a:t>27</a:t>
            </a:fld>
            <a:endParaRPr lang="en-US" altLang="zh-CN"/>
          </a:p>
        </p:txBody>
      </p:sp>
      <p:sp>
        <p:nvSpPr>
          <p:cNvPr id="8" name="文本框 7">
            <a:extLst>
              <a:ext uri="{FF2B5EF4-FFF2-40B4-BE49-F238E27FC236}">
                <a16:creationId xmlns:a16="http://schemas.microsoft.com/office/drawing/2014/main" id="{F5110DF2-23FE-22A4-63AB-1166FC37A601}"/>
              </a:ext>
            </a:extLst>
          </p:cNvPr>
          <p:cNvSpPr txBox="1"/>
          <p:nvPr/>
        </p:nvSpPr>
        <p:spPr>
          <a:xfrm>
            <a:off x="3563888" y="2492896"/>
            <a:ext cx="4572000" cy="646331"/>
          </a:xfrm>
          <a:prstGeom prst="rect">
            <a:avLst/>
          </a:prstGeom>
          <a:noFill/>
        </p:spPr>
        <p:txBody>
          <a:bodyPr wrap="square">
            <a:spAutoFit/>
          </a:bodyPr>
          <a:lstStyle/>
          <a:p>
            <a:r>
              <a:rPr lang="zh-CN" altLang="en-US"/>
              <a:t>⾸先判断接收数据包 </a:t>
            </a:r>
            <a:r>
              <a:rPr lang="en-US" altLang="zh-CN"/>
              <a:t>rcvpkt-&gt;destid </a:t>
            </a:r>
            <a:r>
              <a:rPr lang="zh-CN" altLang="en-US"/>
              <a:t>是否为正确 </a:t>
            </a:r>
            <a:r>
              <a:rPr lang="en-US" altLang="zh-CN"/>
              <a:t>node</a:t>
            </a:r>
            <a:endParaRPr lang="zh-CN" altLang="en-US" dirty="0"/>
          </a:p>
        </p:txBody>
      </p:sp>
      <p:sp>
        <p:nvSpPr>
          <p:cNvPr id="10" name="文本框 9">
            <a:extLst>
              <a:ext uri="{FF2B5EF4-FFF2-40B4-BE49-F238E27FC236}">
                <a16:creationId xmlns:a16="http://schemas.microsoft.com/office/drawing/2014/main" id="{82435ED3-9BDE-B4F5-D0D4-031AE9E9EDDA}"/>
              </a:ext>
            </a:extLst>
          </p:cNvPr>
          <p:cNvSpPr txBox="1"/>
          <p:nvPr/>
        </p:nvSpPr>
        <p:spPr>
          <a:xfrm>
            <a:off x="3563888" y="3281863"/>
            <a:ext cx="4572000" cy="646331"/>
          </a:xfrm>
          <a:prstGeom prst="rect">
            <a:avLst/>
          </a:prstGeom>
          <a:noFill/>
        </p:spPr>
        <p:txBody>
          <a:bodyPr wrap="square">
            <a:spAutoFit/>
          </a:bodyPr>
          <a:lstStyle/>
          <a:p>
            <a:r>
              <a:rPr lang="zh-CN" altLang="en-US" dirty="0"/>
              <a:t>查看接收到的 </a:t>
            </a:r>
            <a:r>
              <a:rPr lang="en-US" altLang="zh-CN" dirty="0" err="1"/>
              <a:t>rcvpkt</a:t>
            </a:r>
            <a:r>
              <a:rPr lang="en-US" altLang="zh-CN" dirty="0"/>
              <a:t>-&gt;</a:t>
            </a:r>
            <a:r>
              <a:rPr lang="en-US" altLang="zh-CN" dirty="0" err="1"/>
              <a:t>mincost</a:t>
            </a:r>
            <a:r>
              <a:rPr lang="en-US" altLang="zh-CN" dirty="0"/>
              <a:t>[</a:t>
            </a:r>
            <a:r>
              <a:rPr lang="en-US" altLang="zh-CN" dirty="0" err="1"/>
              <a:t>i</a:t>
            </a:r>
            <a:r>
              <a:rPr lang="en-US" altLang="zh-CN" dirty="0"/>
              <a:t>]</a:t>
            </a:r>
            <a:r>
              <a:rPr lang="zh-CN" altLang="en-US" dirty="0"/>
              <a:t>，判断距离⽮量表是否需要更新</a:t>
            </a:r>
          </a:p>
        </p:txBody>
      </p:sp>
      <p:sp>
        <p:nvSpPr>
          <p:cNvPr id="12" name="文本框 11">
            <a:extLst>
              <a:ext uri="{FF2B5EF4-FFF2-40B4-BE49-F238E27FC236}">
                <a16:creationId xmlns:a16="http://schemas.microsoft.com/office/drawing/2014/main" id="{8A56BC27-2133-D3AD-3CB5-7F11BB739D15}"/>
              </a:ext>
            </a:extLst>
          </p:cNvPr>
          <p:cNvSpPr txBox="1"/>
          <p:nvPr/>
        </p:nvSpPr>
        <p:spPr>
          <a:xfrm>
            <a:off x="3563888" y="4245509"/>
            <a:ext cx="4572000" cy="646331"/>
          </a:xfrm>
          <a:prstGeom prst="rect">
            <a:avLst/>
          </a:prstGeom>
          <a:noFill/>
        </p:spPr>
        <p:txBody>
          <a:bodyPr wrap="square">
            <a:spAutoFit/>
          </a:bodyPr>
          <a:lstStyle/>
          <a:p>
            <a:r>
              <a:rPr lang="zh-CN" altLang="en-US" dirty="0"/>
              <a:t>遍历距离⽮量表判断是否需要更新（可以使用标志位标记的方法）</a:t>
            </a:r>
          </a:p>
        </p:txBody>
      </p:sp>
      <p:sp>
        <p:nvSpPr>
          <p:cNvPr id="14" name="文本框 13">
            <a:extLst>
              <a:ext uri="{FF2B5EF4-FFF2-40B4-BE49-F238E27FC236}">
                <a16:creationId xmlns:a16="http://schemas.microsoft.com/office/drawing/2014/main" id="{E864E2CC-EB37-B710-8F33-7D92CF63578C}"/>
              </a:ext>
            </a:extLst>
          </p:cNvPr>
          <p:cNvSpPr txBox="1"/>
          <p:nvPr/>
        </p:nvSpPr>
        <p:spPr>
          <a:xfrm>
            <a:off x="3563888" y="5209155"/>
            <a:ext cx="4572000" cy="646331"/>
          </a:xfrm>
          <a:prstGeom prst="rect">
            <a:avLst/>
          </a:prstGeom>
          <a:noFill/>
        </p:spPr>
        <p:txBody>
          <a:bodyPr wrap="square">
            <a:spAutoFit/>
          </a:bodyPr>
          <a:lstStyle/>
          <a:p>
            <a:r>
              <a:rPr lang="zh-CN" altLang="en-US" dirty="0"/>
              <a:t>发送的数据包中 </a:t>
            </a:r>
            <a:r>
              <a:rPr lang="en-US" altLang="zh-CN" dirty="0" err="1"/>
              <a:t>mincosts</a:t>
            </a:r>
            <a:r>
              <a:rPr lang="en-US" altLang="zh-CN" dirty="0"/>
              <a:t> </a:t>
            </a:r>
            <a:r>
              <a:rPr lang="zh-CN" altLang="en-US" dirty="0"/>
              <a:t>为到达结点最短距离</a:t>
            </a:r>
          </a:p>
        </p:txBody>
      </p:sp>
    </p:spTree>
    <p:extLst>
      <p:ext uri="{BB962C8B-B14F-4D97-AF65-F5344CB8AC3E}">
        <p14:creationId xmlns:p14="http://schemas.microsoft.com/office/powerpoint/2010/main" val="2682279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E7890D-C839-37DA-4CCC-E1C8EFAAB9FF}"/>
              </a:ext>
            </a:extLst>
          </p:cNvPr>
          <p:cNvSpPr>
            <a:spLocks noGrp="1"/>
          </p:cNvSpPr>
          <p:nvPr>
            <p:ph type="title"/>
          </p:nvPr>
        </p:nvSpPr>
        <p:spPr/>
        <p:txBody>
          <a:bodyPr/>
          <a:lstStyle/>
          <a:p>
            <a:r>
              <a:rPr lang="zh-CN" altLang="en-US" dirty="0"/>
              <a:t>代码细节</a:t>
            </a:r>
            <a:r>
              <a:rPr lang="zh-CN" altLang="en-US" sz="2400" dirty="0"/>
              <a:t>（仅供参考提供思路）</a:t>
            </a:r>
            <a:endParaRPr lang="zh-CN" altLang="en-US" dirty="0"/>
          </a:p>
        </p:txBody>
      </p:sp>
      <p:sp>
        <p:nvSpPr>
          <p:cNvPr id="4" name="灯片编号占位符 3">
            <a:extLst>
              <a:ext uri="{FF2B5EF4-FFF2-40B4-BE49-F238E27FC236}">
                <a16:creationId xmlns:a16="http://schemas.microsoft.com/office/drawing/2014/main" id="{3EB5D2F3-A536-CF7A-E792-561E992D9E85}"/>
              </a:ext>
            </a:extLst>
          </p:cNvPr>
          <p:cNvSpPr>
            <a:spLocks noGrp="1"/>
          </p:cNvSpPr>
          <p:nvPr>
            <p:ph type="sldNum" sz="quarter" idx="12"/>
          </p:nvPr>
        </p:nvSpPr>
        <p:spPr/>
        <p:txBody>
          <a:bodyPr/>
          <a:lstStyle/>
          <a:p>
            <a:fld id="{9C073404-A623-4067-AA59-817155DF9066}" type="slidenum">
              <a:rPr lang="en-US" altLang="zh-CN" smtClean="0"/>
              <a:pPr/>
              <a:t>28</a:t>
            </a:fld>
            <a:endParaRPr lang="en-US" altLang="zh-CN"/>
          </a:p>
        </p:txBody>
      </p:sp>
      <p:sp>
        <p:nvSpPr>
          <p:cNvPr id="8" name="文本框 7">
            <a:extLst>
              <a:ext uri="{FF2B5EF4-FFF2-40B4-BE49-F238E27FC236}">
                <a16:creationId xmlns:a16="http://schemas.microsoft.com/office/drawing/2014/main" id="{F5110DF2-23FE-22A4-63AB-1166FC37A601}"/>
              </a:ext>
            </a:extLst>
          </p:cNvPr>
          <p:cNvSpPr txBox="1"/>
          <p:nvPr/>
        </p:nvSpPr>
        <p:spPr>
          <a:xfrm>
            <a:off x="899592" y="2061226"/>
            <a:ext cx="4572000" cy="369332"/>
          </a:xfrm>
          <a:prstGeom prst="rect">
            <a:avLst/>
          </a:prstGeom>
          <a:noFill/>
        </p:spPr>
        <p:txBody>
          <a:bodyPr wrap="square">
            <a:spAutoFit/>
          </a:bodyPr>
          <a:lstStyle/>
          <a:p>
            <a:r>
              <a:rPr lang="en-US" altLang="zh-CN" dirty="0" err="1"/>
              <a:t>linkhandler</a:t>
            </a:r>
            <a:endParaRPr lang="zh-CN" altLang="en-US" dirty="0"/>
          </a:p>
        </p:txBody>
      </p:sp>
      <p:sp>
        <p:nvSpPr>
          <p:cNvPr id="10" name="文本框 9">
            <a:extLst>
              <a:ext uri="{FF2B5EF4-FFF2-40B4-BE49-F238E27FC236}">
                <a16:creationId xmlns:a16="http://schemas.microsoft.com/office/drawing/2014/main" id="{82435ED3-9BDE-B4F5-D0D4-031AE9E9EDDA}"/>
              </a:ext>
            </a:extLst>
          </p:cNvPr>
          <p:cNvSpPr txBox="1"/>
          <p:nvPr/>
        </p:nvSpPr>
        <p:spPr>
          <a:xfrm>
            <a:off x="899592" y="2630068"/>
            <a:ext cx="4572000" cy="923330"/>
          </a:xfrm>
          <a:prstGeom prst="rect">
            <a:avLst/>
          </a:prstGeom>
          <a:noFill/>
        </p:spPr>
        <p:txBody>
          <a:bodyPr wrap="square">
            <a:spAutoFit/>
          </a:bodyPr>
          <a:lstStyle/>
          <a:p>
            <a:r>
              <a:rPr lang="en-US" altLang="zh-CN" dirty="0"/>
              <a:t>1.</a:t>
            </a:r>
            <a:r>
              <a:rPr lang="zh-CN" altLang="en-US" dirty="0"/>
              <a:t>更新距离⽮量表 </a:t>
            </a:r>
            <a:endParaRPr lang="en-US" altLang="zh-CN" dirty="0"/>
          </a:p>
          <a:p>
            <a:r>
              <a:rPr lang="en-US" altLang="zh-CN" dirty="0"/>
              <a:t>2.</a:t>
            </a:r>
            <a:r>
              <a:rPr lang="zh-CN" altLang="en-US" dirty="0"/>
              <a:t>封包 </a:t>
            </a:r>
            <a:endParaRPr lang="en-US" altLang="zh-CN" dirty="0"/>
          </a:p>
          <a:p>
            <a:r>
              <a:rPr lang="en-US" altLang="zh-CN" dirty="0"/>
              <a:t>3.</a:t>
            </a:r>
            <a:r>
              <a:rPr lang="zh-CN" altLang="en-US" dirty="0"/>
              <a:t>给邻居结点发送更新后的距离⽮量表</a:t>
            </a:r>
          </a:p>
        </p:txBody>
      </p:sp>
    </p:spTree>
    <p:extLst>
      <p:ext uri="{BB962C8B-B14F-4D97-AF65-F5344CB8AC3E}">
        <p14:creationId xmlns:p14="http://schemas.microsoft.com/office/powerpoint/2010/main" val="966002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217C7A-06A7-4D94-A930-452237270F6F}"/>
              </a:ext>
            </a:extLst>
          </p:cNvPr>
          <p:cNvSpPr>
            <a:spLocks noGrp="1"/>
          </p:cNvSpPr>
          <p:nvPr>
            <p:ph type="title"/>
          </p:nvPr>
        </p:nvSpPr>
        <p:spPr/>
        <p:txBody>
          <a:bodyPr/>
          <a:lstStyle/>
          <a:p>
            <a:r>
              <a:rPr lang="zh-CN" altLang="en-US" dirty="0"/>
              <a:t>编译问题</a:t>
            </a:r>
          </a:p>
        </p:txBody>
      </p:sp>
      <p:pic>
        <p:nvPicPr>
          <p:cNvPr id="6" name="内容占位符 5">
            <a:extLst>
              <a:ext uri="{FF2B5EF4-FFF2-40B4-BE49-F238E27FC236}">
                <a16:creationId xmlns:a16="http://schemas.microsoft.com/office/drawing/2014/main" id="{33007842-A321-B9F8-F6AD-C9DDC6074EB3}"/>
              </a:ext>
            </a:extLst>
          </p:cNvPr>
          <p:cNvPicPr>
            <a:picLocks noGrp="1" noChangeAspect="1"/>
          </p:cNvPicPr>
          <p:nvPr>
            <p:ph idx="1"/>
          </p:nvPr>
        </p:nvPicPr>
        <p:blipFill>
          <a:blip r:embed="rId2"/>
          <a:stretch>
            <a:fillRect/>
          </a:stretch>
        </p:blipFill>
        <p:spPr>
          <a:xfrm>
            <a:off x="810908" y="2803212"/>
            <a:ext cx="6525536" cy="1305107"/>
          </a:xfrm>
        </p:spPr>
      </p:pic>
      <p:sp>
        <p:nvSpPr>
          <p:cNvPr id="4" name="灯片编号占位符 3">
            <a:extLst>
              <a:ext uri="{FF2B5EF4-FFF2-40B4-BE49-F238E27FC236}">
                <a16:creationId xmlns:a16="http://schemas.microsoft.com/office/drawing/2014/main" id="{93C669E6-7E94-C726-B54C-9C99172368C5}"/>
              </a:ext>
            </a:extLst>
          </p:cNvPr>
          <p:cNvSpPr>
            <a:spLocks noGrp="1"/>
          </p:cNvSpPr>
          <p:nvPr>
            <p:ph type="sldNum" sz="quarter" idx="12"/>
          </p:nvPr>
        </p:nvSpPr>
        <p:spPr/>
        <p:txBody>
          <a:bodyPr/>
          <a:lstStyle/>
          <a:p>
            <a:fld id="{9C073404-A623-4067-AA59-817155DF9066}" type="slidenum">
              <a:rPr lang="en-US" altLang="zh-CN" smtClean="0"/>
              <a:pPr/>
              <a:t>29</a:t>
            </a:fld>
            <a:endParaRPr lang="en-US" altLang="zh-CN"/>
          </a:p>
        </p:txBody>
      </p:sp>
      <p:pic>
        <p:nvPicPr>
          <p:cNvPr id="8" name="图片 7">
            <a:extLst>
              <a:ext uri="{FF2B5EF4-FFF2-40B4-BE49-F238E27FC236}">
                <a16:creationId xmlns:a16="http://schemas.microsoft.com/office/drawing/2014/main" id="{606E1F6F-7A55-838F-38A8-143291976C6E}"/>
              </a:ext>
            </a:extLst>
          </p:cNvPr>
          <p:cNvPicPr>
            <a:picLocks noChangeAspect="1"/>
          </p:cNvPicPr>
          <p:nvPr/>
        </p:nvPicPr>
        <p:blipFill>
          <a:blip r:embed="rId3"/>
          <a:stretch>
            <a:fillRect/>
          </a:stretch>
        </p:blipFill>
        <p:spPr>
          <a:xfrm>
            <a:off x="810908" y="1998786"/>
            <a:ext cx="4305901" cy="543001"/>
          </a:xfrm>
          <a:prstGeom prst="rect">
            <a:avLst/>
          </a:prstGeom>
        </p:spPr>
      </p:pic>
    </p:spTree>
    <p:extLst>
      <p:ext uri="{BB962C8B-B14F-4D97-AF65-F5344CB8AC3E}">
        <p14:creationId xmlns:p14="http://schemas.microsoft.com/office/powerpoint/2010/main" val="4269446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4400" dirty="0">
                <a:latin typeface="微软雅黑" panose="020B0503020204020204" pitchFamily="34" charset="-122"/>
                <a:ea typeface="微软雅黑" panose="020B0503020204020204" pitchFamily="34" charset="-122"/>
              </a:rPr>
              <a:t>协议与算法</a:t>
            </a:r>
            <a:endParaRPr lang="en-US" altLang="zh-CN" sz="44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9C073404-A623-4067-AA59-817155DF9066}" type="slidenum">
              <a:rPr lang="en-US" altLang="zh-CN" smtClean="0"/>
              <a:pPr/>
              <a:t>3</a:t>
            </a:fld>
            <a:endParaRPr lang="en-US" altLang="zh-CN"/>
          </a:p>
        </p:txBody>
      </p:sp>
    </p:spTree>
    <p:extLst>
      <p:ext uri="{BB962C8B-B14F-4D97-AF65-F5344CB8AC3E}">
        <p14:creationId xmlns:p14="http://schemas.microsoft.com/office/powerpoint/2010/main" val="630455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822325" y="1905646"/>
            <a:ext cx="7886700" cy="4351337"/>
          </a:xfrm>
        </p:spPr>
        <p:txBody>
          <a:bodyPr>
            <a:normAutofit/>
          </a:bodyPr>
          <a:lstStyle/>
          <a:p>
            <a:pPr>
              <a:buFont typeface="Wingdings" panose="05000000000000000000" pitchFamily="2" charset="2"/>
              <a:buChar char="u"/>
            </a:pPr>
            <a:r>
              <a:rPr lang="zh-CN" altLang="en-US" sz="2800" dirty="0">
                <a:latin typeface="微软雅黑 Light" panose="020B0502040204020203" pitchFamily="34" charset="-122"/>
                <a:ea typeface="微软雅黑 Light" panose="020B0502040204020203" pitchFamily="34" charset="-122"/>
              </a:rPr>
              <a:t>算法的特征</a:t>
            </a:r>
            <a:endParaRPr lang="en-US" altLang="zh-CN" sz="2800" dirty="0">
              <a:latin typeface="微软雅黑 Light" panose="020B0502040204020203" pitchFamily="34" charset="-122"/>
              <a:ea typeface="微软雅黑 Light" panose="020B0502040204020203" pitchFamily="34" charset="-122"/>
            </a:endParaRPr>
          </a:p>
          <a:p>
            <a:pPr marL="0" indent="0">
              <a:buNone/>
            </a:pPr>
            <a:r>
              <a:rPr lang="zh-CN" altLang="en-US" sz="2400" b="1" dirty="0">
                <a:latin typeface="微软雅黑 Light" panose="020B0502040204020203" pitchFamily="34" charset="-122"/>
                <a:ea typeface="微软雅黑 Light" panose="020B0502040204020203" pitchFamily="34" charset="-122"/>
              </a:rPr>
              <a:t>输入</a:t>
            </a: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一个算法必须有零个或以上输入量</a:t>
            </a:r>
          </a:p>
          <a:p>
            <a:pPr marL="0" indent="0">
              <a:buNone/>
            </a:pPr>
            <a:r>
              <a:rPr lang="zh-CN" altLang="en-US" sz="2400" b="1" dirty="0">
                <a:latin typeface="微软雅黑 Light" panose="020B0502040204020203" pitchFamily="34" charset="-122"/>
                <a:ea typeface="微软雅黑 Light" panose="020B0502040204020203" pitchFamily="34" charset="-122"/>
              </a:rPr>
              <a:t>输出</a:t>
            </a:r>
            <a:r>
              <a:rPr lang="en-US" altLang="zh-CN" sz="2400" b="1"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一个算法应有一个或以上输出量作为结果</a:t>
            </a:r>
          </a:p>
          <a:p>
            <a:pPr marL="0" indent="0">
              <a:buNone/>
            </a:pPr>
            <a:r>
              <a:rPr lang="zh-CN" altLang="en-US" sz="2400" b="1" dirty="0">
                <a:latin typeface="微软雅黑 Light" panose="020B0502040204020203" pitchFamily="34" charset="-122"/>
                <a:ea typeface="微软雅黑 Light" panose="020B0502040204020203" pitchFamily="34" charset="-122"/>
              </a:rPr>
              <a:t>明确性</a:t>
            </a:r>
            <a:r>
              <a:rPr lang="en-US" altLang="zh-CN" sz="2400" b="1"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算法的描述必须无歧义，算法的实际执行结果要</a:t>
            </a: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精确地符合要求或期望</a:t>
            </a:r>
          </a:p>
          <a:p>
            <a:pPr marL="0" indent="0">
              <a:buNone/>
            </a:pPr>
            <a:r>
              <a:rPr lang="zh-CN" altLang="en-US" sz="2400" b="1" dirty="0">
                <a:latin typeface="微软雅黑 Light" panose="020B0502040204020203" pitchFamily="34" charset="-122"/>
                <a:ea typeface="微软雅黑 Light" panose="020B0502040204020203" pitchFamily="34" charset="-122"/>
              </a:rPr>
              <a:t>有限性</a:t>
            </a:r>
            <a:r>
              <a:rPr lang="en-US" altLang="zh-CN" sz="2400" b="1"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依据图灵的定义，一个演算法是能够被任何图灵</a:t>
            </a: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完备系统模拟的一串有限运算</a:t>
            </a:r>
            <a:r>
              <a:rPr lang="en-US" altLang="zh-CN" sz="2400" dirty="0">
                <a:latin typeface="微软雅黑 Light" panose="020B0502040204020203" pitchFamily="34" charset="-122"/>
                <a:ea typeface="微软雅黑 Light" panose="020B0502040204020203" pitchFamily="34" charset="-122"/>
              </a:rPr>
              <a:t>.</a:t>
            </a:r>
            <a:endParaRPr lang="zh-CN" altLang="en-US" sz="2400" dirty="0">
              <a:latin typeface="微软雅黑 Light" panose="020B0502040204020203" pitchFamily="34" charset="-122"/>
              <a:ea typeface="微软雅黑 Light" panose="020B0502040204020203" pitchFamily="34" charset="-122"/>
            </a:endParaRPr>
          </a:p>
          <a:p>
            <a:pPr marL="0" indent="0">
              <a:buNone/>
            </a:pPr>
            <a:r>
              <a:rPr lang="zh-CN" altLang="en-US" sz="2400" b="1" dirty="0">
                <a:latin typeface="微软雅黑 Light" panose="020B0502040204020203" pitchFamily="34" charset="-122"/>
                <a:ea typeface="微软雅黑 Light" panose="020B0502040204020203" pitchFamily="34" charset="-122"/>
              </a:rPr>
              <a:t>有效性</a:t>
            </a:r>
            <a:r>
              <a:rPr lang="en-US" altLang="zh-CN" sz="2400" b="1"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算法中描述的操作都是可以通过已经实现的基本</a:t>
            </a: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运算执行有限次来实现</a:t>
            </a:r>
            <a:endParaRPr lang="en-US" altLang="zh-CN" sz="2400" dirty="0">
              <a:latin typeface="微软雅黑 Light" panose="020B0502040204020203" pitchFamily="34" charset="-122"/>
              <a:ea typeface="微软雅黑 Light" panose="020B0502040204020203" pitchFamily="34" charset="-122"/>
            </a:endParaRPr>
          </a:p>
        </p:txBody>
      </p:sp>
      <p:sp>
        <p:nvSpPr>
          <p:cNvPr id="5" name="灯片编号占位符 5"/>
          <p:cNvSpPr>
            <a:spLocks noGrp="1"/>
          </p:cNvSpPr>
          <p:nvPr>
            <p:ph type="sldNum" sz="quarter" idx="12"/>
          </p:nvPr>
        </p:nvSpPr>
        <p:spPr/>
        <p:txBody>
          <a:bodyPr/>
          <a:lstStyle/>
          <a:p>
            <a:fld id="{97ECE91D-69E8-459A-9A1D-98EA3082200D}" type="slidenum">
              <a:rPr lang="en-US" altLang="zh-CN"/>
              <a:pPr/>
              <a:t>4</a:t>
            </a:fld>
            <a:endParaRPr lang="en-US" altLang="zh-CN"/>
          </a:p>
        </p:txBody>
      </p:sp>
      <p:sp>
        <p:nvSpPr>
          <p:cNvPr id="9" name="标题 24">
            <a:extLst>
              <a:ext uri="{FF2B5EF4-FFF2-40B4-BE49-F238E27FC236}">
                <a16:creationId xmlns:a16="http://schemas.microsoft.com/office/drawing/2014/main" id="{83329577-4E09-49B5-9915-FE4C78D2DB93}"/>
              </a:ext>
            </a:extLst>
          </p:cNvPr>
          <p:cNvSpPr>
            <a:spLocks noGrp="1"/>
          </p:cNvSpPr>
          <p:nvPr>
            <p:ph type="title"/>
          </p:nvPr>
        </p:nvSpPr>
        <p:spPr>
          <a:xfrm>
            <a:off x="822325" y="287338"/>
            <a:ext cx="7543800" cy="1449387"/>
          </a:xfrm>
        </p:spPr>
        <p:txBody>
          <a:bodyPr>
            <a:normAutofit/>
          </a:bodyPr>
          <a:lstStyle/>
          <a:p>
            <a:r>
              <a:rPr lang="zh-CN" altLang="en-US" sz="4400" dirty="0">
                <a:latin typeface="微软雅黑" panose="020B0503020204020204" pitchFamily="34" charset="-122"/>
                <a:ea typeface="微软雅黑" panose="020B0503020204020204" pitchFamily="34" charset="-122"/>
              </a:rPr>
              <a:t>协议与算法</a:t>
            </a:r>
          </a:p>
        </p:txBody>
      </p:sp>
      <p:sp>
        <p:nvSpPr>
          <p:cNvPr id="3" name="矩形 2">
            <a:extLst>
              <a:ext uri="{FF2B5EF4-FFF2-40B4-BE49-F238E27FC236}">
                <a16:creationId xmlns:a16="http://schemas.microsoft.com/office/drawing/2014/main" id="{08043D84-1F18-41EE-8A7C-55478C19C43B}"/>
              </a:ext>
            </a:extLst>
          </p:cNvPr>
          <p:cNvSpPr/>
          <p:nvPr/>
        </p:nvSpPr>
        <p:spPr>
          <a:xfrm>
            <a:off x="5364088" y="5989053"/>
            <a:ext cx="3938899" cy="369332"/>
          </a:xfrm>
          <a:prstGeom prst="rect">
            <a:avLst/>
          </a:prstGeom>
        </p:spPr>
        <p:txBody>
          <a:bodyPr wrap="none">
            <a:spAutoFit/>
          </a:bodyPr>
          <a:lstStyle/>
          <a:p>
            <a:r>
              <a:rPr lang="en-US" altLang="zh-CN" dirty="0">
                <a:hlinkClick r:id="rId2">
                  <a:extLst>
                    <a:ext uri="{A12FA001-AC4F-418D-AE19-62706E023703}">
                      <ahyp:hlinkClr xmlns:ahyp="http://schemas.microsoft.com/office/drawing/2018/hyperlinkcolor" val="tx"/>
                    </a:ext>
                  </a:extLst>
                </a:hlinkClick>
              </a:rPr>
              <a:t>——</a:t>
            </a:r>
            <a:r>
              <a:rPr lang="zh-CN" altLang="en-US" dirty="0">
                <a:hlinkClick r:id="rId2">
                  <a:extLst>
                    <a:ext uri="{A12FA001-AC4F-418D-AE19-62706E023703}">
                      <ahyp:hlinkClr xmlns:ahyp="http://schemas.microsoft.com/office/drawing/2018/hyperlinkcolor" val="tx"/>
                    </a:ext>
                  </a:extLst>
                </a:hlinkClick>
              </a:rPr>
              <a:t>高德纳</a:t>
            </a:r>
            <a:r>
              <a:rPr lang="zh-CN" altLang="en-US" dirty="0"/>
              <a:t>  </a:t>
            </a:r>
            <a:r>
              <a:rPr lang="en-US" altLang="zh-CN" dirty="0">
                <a:latin typeface="Arial" panose="020B0604020202020204" pitchFamily="34" charset="0"/>
              </a:rPr>
              <a:t>《</a:t>
            </a:r>
            <a:r>
              <a:rPr lang="zh-CN" altLang="en-US" dirty="0">
                <a:latin typeface="Arial" panose="020B0604020202020204" pitchFamily="34" charset="0"/>
                <a:hlinkClick r:id="rId3" tooltip="计算机程序设计艺术">
                  <a:extLst>
                    <a:ext uri="{A12FA001-AC4F-418D-AE19-62706E023703}">
                      <ahyp:hlinkClr xmlns:ahyp="http://schemas.microsoft.com/office/drawing/2018/hyperlinkcolor" val="tx"/>
                    </a:ext>
                  </a:extLst>
                </a:hlinkClick>
              </a:rPr>
              <a:t>计算机程序设计艺术</a:t>
            </a:r>
            <a:r>
              <a:rPr lang="en-US" altLang="zh-CN" dirty="0">
                <a:latin typeface="Arial" panose="020B0604020202020204" pitchFamily="34" charset="0"/>
              </a:rPr>
              <a:t>》</a:t>
            </a:r>
            <a:endParaRPr lang="zh-CN" altLang="en-US" dirty="0"/>
          </a:p>
        </p:txBody>
      </p:sp>
    </p:spTree>
    <p:extLst>
      <p:ext uri="{BB962C8B-B14F-4D97-AF65-F5344CB8AC3E}">
        <p14:creationId xmlns:p14="http://schemas.microsoft.com/office/powerpoint/2010/main" val="3985898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822325" y="1905646"/>
            <a:ext cx="7886700" cy="4351337"/>
          </a:xfrm>
        </p:spPr>
        <p:txBody>
          <a:bodyPr>
            <a:normAutofit lnSpcReduction="10000"/>
          </a:bodyPr>
          <a:lstStyle/>
          <a:p>
            <a:pPr>
              <a:buFont typeface="Wingdings" panose="05000000000000000000" pitchFamily="2" charset="2"/>
              <a:buChar char="u"/>
            </a:pPr>
            <a:r>
              <a:rPr lang="zh-CN" altLang="en-US" sz="2800" dirty="0">
                <a:latin typeface="微软雅黑 Light" panose="020B0502040204020203" pitchFamily="34" charset="-122"/>
                <a:ea typeface="微软雅黑 Light" panose="020B0502040204020203" pitchFamily="34" charset="-122"/>
              </a:rPr>
              <a:t>算法一般限定在一个主体的范围内</a:t>
            </a:r>
            <a:endParaRPr lang="en-US" altLang="zh-CN" sz="2800" dirty="0">
              <a:latin typeface="微软雅黑 Light" panose="020B0502040204020203" pitchFamily="34" charset="-122"/>
              <a:ea typeface="微软雅黑 Light" panose="020B0502040204020203" pitchFamily="34" charset="-122"/>
            </a:endParaRPr>
          </a:p>
          <a:p>
            <a:pPr marL="749808" lvl="1" indent="-457200">
              <a:buFont typeface="Wingdings" panose="05000000000000000000" pitchFamily="2" charset="2"/>
              <a:buChar char="l"/>
            </a:pPr>
            <a:r>
              <a:rPr lang="zh-CN" altLang="en-US" sz="2600" dirty="0">
                <a:latin typeface="微软雅黑 Light" panose="020B0502040204020203" pitchFamily="34" charset="-122"/>
                <a:ea typeface="微软雅黑 Light" panose="020B0502040204020203" pitchFamily="34" charset="-122"/>
              </a:rPr>
              <a:t> 快速排序、矩阵分解算法自然不涉及其他主体</a:t>
            </a:r>
            <a:endParaRPr lang="en-US" altLang="zh-CN" sz="2600" dirty="0">
              <a:latin typeface="微软雅黑 Light" panose="020B0502040204020203" pitchFamily="34" charset="-122"/>
              <a:ea typeface="微软雅黑 Light" panose="020B0502040204020203" pitchFamily="34" charset="-122"/>
            </a:endParaRPr>
          </a:p>
          <a:p>
            <a:pPr marL="806958" lvl="1" indent="-514350">
              <a:buFont typeface="Wingdings" panose="05000000000000000000" pitchFamily="2" charset="2"/>
              <a:buChar char="l"/>
            </a:pPr>
            <a:r>
              <a:rPr lang="en-US" altLang="zh-CN" sz="2600" dirty="0">
                <a:latin typeface="微软雅黑 Light" panose="020B0502040204020203" pitchFamily="34" charset="-122"/>
                <a:ea typeface="微软雅黑 Light" panose="020B0502040204020203" pitchFamily="34" charset="-122"/>
              </a:rPr>
              <a:t>DV</a:t>
            </a:r>
            <a:r>
              <a:rPr lang="zh-CN" altLang="en-US" sz="2600" dirty="0">
                <a:latin typeface="微软雅黑 Light" panose="020B0502040204020203" pitchFamily="34" charset="-122"/>
                <a:ea typeface="微软雅黑 Light" panose="020B0502040204020203" pitchFamily="34" charset="-122"/>
              </a:rPr>
              <a:t>路由算法关注重点也在于某个节点面对各种输入情况的应对和响应过程</a:t>
            </a:r>
            <a:endParaRPr lang="en-US" altLang="zh-CN" sz="2600" dirty="0">
              <a:latin typeface="微软雅黑 Light" panose="020B0502040204020203" pitchFamily="34" charset="-122"/>
              <a:ea typeface="微软雅黑 Light" panose="020B0502040204020203" pitchFamily="34" charset="-122"/>
            </a:endParaRPr>
          </a:p>
          <a:p>
            <a:pPr marL="0" indent="0">
              <a:buNone/>
            </a:pPr>
            <a:endParaRPr lang="en-US" altLang="zh-CN" sz="2800" dirty="0">
              <a:latin typeface="微软雅黑 Light" panose="020B0502040204020203" pitchFamily="34" charset="-122"/>
              <a:ea typeface="微软雅黑 Light" panose="020B0502040204020203" pitchFamily="34" charset="-122"/>
            </a:endParaRPr>
          </a:p>
          <a:p>
            <a:pPr>
              <a:buFont typeface="Wingdings" panose="05000000000000000000" pitchFamily="2" charset="2"/>
              <a:buChar char="u"/>
            </a:pPr>
            <a:r>
              <a:rPr lang="zh-CN" altLang="en-US" sz="2800" dirty="0">
                <a:latin typeface="微软雅黑 Light" panose="020B0502040204020203" pitchFamily="34" charset="-122"/>
                <a:ea typeface="微软雅黑 Light" panose="020B0502040204020203" pitchFamily="34" charset="-122"/>
              </a:rPr>
              <a:t>算法可以脱离实际，研究纯理论问题</a:t>
            </a:r>
            <a:endParaRPr lang="en-US" altLang="zh-CN" sz="2800" dirty="0">
              <a:latin typeface="微软雅黑 Light" panose="020B0502040204020203" pitchFamily="34" charset="-122"/>
              <a:ea typeface="微软雅黑 Light" panose="020B0502040204020203" pitchFamily="34" charset="-122"/>
            </a:endParaRPr>
          </a:p>
          <a:p>
            <a:pPr marL="292608" lvl="1" indent="0">
              <a:buNone/>
            </a:pPr>
            <a:r>
              <a:rPr lang="en-US" altLang="zh-CN" sz="2600" dirty="0">
                <a:latin typeface="微软雅黑 Light" panose="020B0502040204020203" pitchFamily="34" charset="-122"/>
                <a:ea typeface="微软雅黑 Light" panose="020B0502040204020203" pitchFamily="34" charset="-122"/>
              </a:rPr>
              <a:t>DV</a:t>
            </a:r>
            <a:r>
              <a:rPr lang="zh-CN" altLang="en-US" sz="2600" dirty="0">
                <a:latin typeface="微软雅黑 Light" panose="020B0502040204020203" pitchFamily="34" charset="-122"/>
                <a:ea typeface="微软雅黑 Light" panose="020B0502040204020203" pitchFamily="34" charset="-122"/>
              </a:rPr>
              <a:t>路由算法</a:t>
            </a:r>
            <a:endParaRPr lang="en-US" altLang="zh-CN" sz="2600" dirty="0">
              <a:latin typeface="微软雅黑 Light" panose="020B0502040204020203" pitchFamily="34" charset="-122"/>
              <a:ea typeface="微软雅黑 Light" panose="020B0502040204020203" pitchFamily="34" charset="-122"/>
            </a:endParaRPr>
          </a:p>
          <a:p>
            <a:pPr marL="292608" lvl="1" indent="0">
              <a:buNone/>
            </a:pPr>
            <a:r>
              <a:rPr lang="en-US" altLang="zh-CN" sz="2600" dirty="0">
                <a:latin typeface="微软雅黑 Light" panose="020B0502040204020203" pitchFamily="34" charset="-122"/>
                <a:ea typeface="微软雅黑 Light" panose="020B0502040204020203" pitchFamily="34" charset="-122"/>
              </a:rPr>
              <a:t>	</a:t>
            </a:r>
            <a:r>
              <a:rPr lang="zh-CN" altLang="en-US" sz="2600" dirty="0">
                <a:latin typeface="微软雅黑 Light" panose="020B0502040204020203" pitchFamily="34" charset="-122"/>
                <a:ea typeface="微软雅黑 Light" panose="020B0502040204020203" pitchFamily="34" charset="-122"/>
              </a:rPr>
              <a:t>无需关心</a:t>
            </a:r>
            <a:r>
              <a:rPr lang="en-US" altLang="zh-CN" sz="2600" dirty="0">
                <a:latin typeface="微软雅黑 Light" panose="020B0502040204020203" pitchFamily="34" charset="-122"/>
                <a:ea typeface="微软雅黑 Light" panose="020B0502040204020203" pitchFamily="34" charset="-122"/>
              </a:rPr>
              <a:t>cost</a:t>
            </a:r>
            <a:r>
              <a:rPr lang="zh-CN" altLang="en-US" sz="2600" dirty="0">
                <a:latin typeface="微软雅黑 Light" panose="020B0502040204020203" pitchFamily="34" charset="-122"/>
                <a:ea typeface="微软雅黑 Light" panose="020B0502040204020203" pitchFamily="34" charset="-122"/>
              </a:rPr>
              <a:t>的实际物理意义和由来</a:t>
            </a:r>
            <a:endParaRPr lang="en-US" altLang="zh-CN" sz="2600" dirty="0">
              <a:latin typeface="微软雅黑 Light" panose="020B0502040204020203" pitchFamily="34" charset="-122"/>
              <a:ea typeface="微软雅黑 Light" panose="020B0502040204020203" pitchFamily="34" charset="-122"/>
            </a:endParaRPr>
          </a:p>
          <a:p>
            <a:pPr marL="292608" lvl="1" indent="0">
              <a:buNone/>
            </a:pPr>
            <a:r>
              <a:rPr lang="en-US" altLang="zh-CN" sz="2600" dirty="0">
                <a:latin typeface="微软雅黑 Light" panose="020B0502040204020203" pitchFamily="34" charset="-122"/>
                <a:ea typeface="微软雅黑 Light" panose="020B0502040204020203" pitchFamily="34" charset="-122"/>
              </a:rPr>
              <a:t>	</a:t>
            </a:r>
            <a:r>
              <a:rPr lang="zh-CN" altLang="en-US" sz="2600" dirty="0">
                <a:latin typeface="微软雅黑 Light" panose="020B0502040204020203" pitchFamily="34" charset="-122"/>
                <a:ea typeface="微软雅黑 Light" panose="020B0502040204020203" pitchFamily="34" charset="-122"/>
              </a:rPr>
              <a:t>不考虑消息包传播的过程中出现的延迟或丢失</a:t>
            </a:r>
            <a:endParaRPr lang="en-US" altLang="zh-CN" sz="2600" dirty="0">
              <a:latin typeface="微软雅黑 Light" panose="020B0502040204020203" pitchFamily="34" charset="-122"/>
              <a:ea typeface="微软雅黑 Light" panose="020B0502040204020203" pitchFamily="34" charset="-122"/>
            </a:endParaRPr>
          </a:p>
          <a:p>
            <a:pPr marL="292608" lvl="1" indent="0">
              <a:buNone/>
            </a:pPr>
            <a:r>
              <a:rPr lang="en-US" altLang="zh-CN" sz="2600" dirty="0">
                <a:latin typeface="微软雅黑 Light" panose="020B0502040204020203" pitchFamily="34" charset="-122"/>
                <a:ea typeface="微软雅黑 Light" panose="020B0502040204020203" pitchFamily="34" charset="-122"/>
              </a:rPr>
              <a:t>	</a:t>
            </a:r>
            <a:r>
              <a:rPr lang="zh-CN" altLang="en-US" sz="2600" dirty="0">
                <a:latin typeface="微软雅黑 Light" panose="020B0502040204020203" pitchFamily="34" charset="-122"/>
                <a:ea typeface="微软雅黑 Light" panose="020B0502040204020203" pitchFamily="34" charset="-122"/>
              </a:rPr>
              <a:t>无需设计节点间交互信息的结构、方式</a:t>
            </a:r>
            <a:endParaRPr lang="en-US" altLang="zh-CN" sz="2600" dirty="0">
              <a:latin typeface="微软雅黑 Light" panose="020B0502040204020203" pitchFamily="34" charset="-122"/>
              <a:ea typeface="微软雅黑 Light" panose="020B0502040204020203" pitchFamily="34" charset="-122"/>
            </a:endParaRPr>
          </a:p>
        </p:txBody>
      </p:sp>
      <p:sp>
        <p:nvSpPr>
          <p:cNvPr id="5" name="灯片编号占位符 5"/>
          <p:cNvSpPr>
            <a:spLocks noGrp="1"/>
          </p:cNvSpPr>
          <p:nvPr>
            <p:ph type="sldNum" sz="quarter" idx="12"/>
          </p:nvPr>
        </p:nvSpPr>
        <p:spPr/>
        <p:txBody>
          <a:bodyPr/>
          <a:lstStyle/>
          <a:p>
            <a:fld id="{97ECE91D-69E8-459A-9A1D-98EA3082200D}" type="slidenum">
              <a:rPr lang="en-US" altLang="zh-CN"/>
              <a:pPr/>
              <a:t>5</a:t>
            </a:fld>
            <a:endParaRPr lang="en-US" altLang="zh-CN"/>
          </a:p>
        </p:txBody>
      </p:sp>
      <p:sp>
        <p:nvSpPr>
          <p:cNvPr id="9" name="标题 24">
            <a:extLst>
              <a:ext uri="{FF2B5EF4-FFF2-40B4-BE49-F238E27FC236}">
                <a16:creationId xmlns:a16="http://schemas.microsoft.com/office/drawing/2014/main" id="{83329577-4E09-49B5-9915-FE4C78D2DB93}"/>
              </a:ext>
            </a:extLst>
          </p:cNvPr>
          <p:cNvSpPr>
            <a:spLocks noGrp="1"/>
          </p:cNvSpPr>
          <p:nvPr>
            <p:ph type="title"/>
          </p:nvPr>
        </p:nvSpPr>
        <p:spPr>
          <a:xfrm>
            <a:off x="822325" y="287338"/>
            <a:ext cx="7543800" cy="1449387"/>
          </a:xfrm>
        </p:spPr>
        <p:txBody>
          <a:bodyPr>
            <a:normAutofit/>
          </a:bodyPr>
          <a:lstStyle/>
          <a:p>
            <a:r>
              <a:rPr lang="zh-CN" altLang="en-US" sz="4400" dirty="0">
                <a:latin typeface="微软雅黑" panose="020B0503020204020204" pitchFamily="34" charset="-122"/>
                <a:ea typeface="微软雅黑" panose="020B0503020204020204" pitchFamily="34" charset="-122"/>
              </a:rPr>
              <a:t>协议与算法</a:t>
            </a:r>
          </a:p>
        </p:txBody>
      </p:sp>
    </p:spTree>
    <p:extLst>
      <p:ext uri="{BB962C8B-B14F-4D97-AF65-F5344CB8AC3E}">
        <p14:creationId xmlns:p14="http://schemas.microsoft.com/office/powerpoint/2010/main" val="2988076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822325" y="1905646"/>
            <a:ext cx="7886700" cy="4351337"/>
          </a:xfrm>
        </p:spPr>
        <p:txBody>
          <a:bodyPr>
            <a:normAutofit lnSpcReduction="10000"/>
          </a:bodyPr>
          <a:lstStyle/>
          <a:p>
            <a:pPr>
              <a:buFont typeface="Wingdings" panose="05000000000000000000" pitchFamily="2" charset="2"/>
              <a:buChar char="u"/>
            </a:pPr>
            <a:r>
              <a:rPr lang="zh-CN" altLang="en-US" sz="2800" dirty="0">
                <a:latin typeface="微软雅黑 Light" panose="020B0502040204020203" pitchFamily="34" charset="-122"/>
                <a:ea typeface="微软雅黑 Light" panose="020B0502040204020203" pitchFamily="34" charset="-122"/>
              </a:rPr>
              <a:t> 协议一般涉及多方的沟通</a:t>
            </a:r>
            <a:endParaRPr lang="en-US" altLang="zh-CN" sz="2800" dirty="0">
              <a:latin typeface="微软雅黑 Light" panose="020B0502040204020203" pitchFamily="34" charset="-122"/>
              <a:ea typeface="微软雅黑 Light" panose="020B0502040204020203" pitchFamily="34" charset="-122"/>
            </a:endParaRPr>
          </a:p>
          <a:p>
            <a:pPr marL="292608" lvl="1" indent="0">
              <a:buNone/>
            </a:pPr>
            <a:r>
              <a:rPr lang="en-US" altLang="zh-CN" sz="2600" dirty="0">
                <a:latin typeface="微软雅黑 Light" panose="020B0502040204020203" pitchFamily="34" charset="-122"/>
                <a:ea typeface="微软雅黑 Light" panose="020B0502040204020203" pitchFamily="34" charset="-122"/>
              </a:rPr>
              <a:t>  </a:t>
            </a:r>
            <a:r>
              <a:rPr lang="zh-CN" altLang="en-US" sz="2600" dirty="0">
                <a:latin typeface="微软雅黑 Light" panose="020B0502040204020203" pitchFamily="34" charset="-122"/>
                <a:ea typeface="微软雅黑 Light" panose="020B0502040204020203" pitchFamily="34" charset="-122"/>
              </a:rPr>
              <a:t>需要给出通讯的</a:t>
            </a:r>
            <a:r>
              <a:rPr lang="zh-CN" altLang="en-US" sz="2600" b="1" dirty="0">
                <a:latin typeface="微软雅黑 Light" panose="020B0502040204020203" pitchFamily="34" charset="-122"/>
                <a:ea typeface="微软雅黑 Light" panose="020B0502040204020203" pitchFamily="34" charset="-122"/>
              </a:rPr>
              <a:t>方式、手段</a:t>
            </a:r>
            <a:r>
              <a:rPr lang="zh-CN" altLang="en-US" sz="2600" dirty="0">
                <a:latin typeface="微软雅黑 Light" panose="020B0502040204020203" pitchFamily="34" charset="-122"/>
                <a:ea typeface="微软雅黑 Light" panose="020B0502040204020203" pitchFamily="34" charset="-122"/>
              </a:rPr>
              <a:t>和通讯的</a:t>
            </a:r>
            <a:r>
              <a:rPr lang="zh-CN" altLang="en-US" sz="2600" b="1" dirty="0">
                <a:latin typeface="微软雅黑 Light" panose="020B0502040204020203" pitchFamily="34" charset="-122"/>
                <a:ea typeface="微软雅黑 Light" panose="020B0502040204020203" pitchFamily="34" charset="-122"/>
              </a:rPr>
              <a:t>数据格式</a:t>
            </a:r>
            <a:endParaRPr lang="en-US" altLang="zh-CN" sz="2600" b="1" dirty="0">
              <a:latin typeface="微软雅黑 Light" panose="020B0502040204020203" pitchFamily="34" charset="-122"/>
              <a:ea typeface="微软雅黑 Light" panose="020B0502040204020203" pitchFamily="34" charset="-122"/>
            </a:endParaRPr>
          </a:p>
          <a:p>
            <a:pPr marL="292608" lvl="1" indent="0">
              <a:buNone/>
            </a:pPr>
            <a:r>
              <a:rPr lang="en-US" altLang="zh-CN" sz="2600" b="1" dirty="0">
                <a:latin typeface="微软雅黑 Light" panose="020B0502040204020203" pitchFamily="34" charset="-122"/>
                <a:ea typeface="微软雅黑 Light" panose="020B0502040204020203" pitchFamily="34" charset="-122"/>
              </a:rPr>
              <a:t>  </a:t>
            </a:r>
            <a:r>
              <a:rPr lang="zh-CN" altLang="en-US" sz="2600" dirty="0">
                <a:latin typeface="微软雅黑 Light" panose="020B0502040204020203" pitchFamily="34" charset="-122"/>
                <a:ea typeface="微软雅黑 Light" panose="020B0502040204020203" pitchFamily="34" charset="-122"/>
              </a:rPr>
              <a:t>并规定通讯双方的</a:t>
            </a:r>
            <a:r>
              <a:rPr lang="zh-CN" altLang="en-US" sz="2600" b="1" dirty="0">
                <a:latin typeface="微软雅黑 Light" panose="020B0502040204020203" pitchFamily="34" charset="-122"/>
                <a:ea typeface="微软雅黑 Light" panose="020B0502040204020203" pitchFamily="34" charset="-122"/>
              </a:rPr>
              <a:t>行为和响应</a:t>
            </a:r>
          </a:p>
          <a:p>
            <a:pPr marL="749808" lvl="1" indent="-457200">
              <a:buFont typeface="Wingdings" panose="05000000000000000000" pitchFamily="2" charset="2"/>
              <a:buChar char="l"/>
            </a:pPr>
            <a:r>
              <a:rPr lang="en-US" altLang="zh-CN" sz="2800" dirty="0">
                <a:latin typeface="微软雅黑 Light" panose="020B0502040204020203" pitchFamily="34" charset="-122"/>
                <a:ea typeface="微软雅黑 Light" panose="020B0502040204020203" pitchFamily="34" charset="-122"/>
              </a:rPr>
              <a:t>USB</a:t>
            </a:r>
            <a:r>
              <a:rPr lang="zh-CN" altLang="en-US" sz="2800" dirty="0">
                <a:latin typeface="微软雅黑 Light" panose="020B0502040204020203" pitchFamily="34" charset="-122"/>
                <a:ea typeface="微软雅黑 Light" panose="020B0502040204020203" pitchFamily="34" charset="-122"/>
              </a:rPr>
              <a:t>协议</a:t>
            </a:r>
            <a:endParaRPr lang="en-US" altLang="zh-CN" sz="2800" dirty="0">
              <a:latin typeface="微软雅黑 Light" panose="020B0502040204020203" pitchFamily="34" charset="-122"/>
              <a:ea typeface="微软雅黑 Light" panose="020B0502040204020203" pitchFamily="34" charset="-122"/>
            </a:endParaRPr>
          </a:p>
          <a:p>
            <a:pPr marL="292608" lvl="1" indent="0">
              <a:buNone/>
            </a:pPr>
            <a:r>
              <a:rPr lang="en-US" altLang="zh-CN" sz="2800" dirty="0">
                <a:latin typeface="微软雅黑 Light" panose="020B0502040204020203" pitchFamily="34" charset="-122"/>
                <a:ea typeface="微软雅黑 Light" panose="020B0502040204020203" pitchFamily="34" charset="-122"/>
              </a:rPr>
              <a:t>	</a:t>
            </a:r>
            <a:r>
              <a:rPr lang="zh-CN" altLang="en-US" sz="2800" dirty="0">
                <a:latin typeface="微软雅黑 Light" panose="020B0502040204020203" pitchFamily="34" charset="-122"/>
                <a:ea typeface="微软雅黑 Light" panose="020B0502040204020203" pitchFamily="34" charset="-122"/>
              </a:rPr>
              <a:t>外设 </a:t>
            </a:r>
            <a:r>
              <a:rPr lang="en-US" altLang="zh-CN" sz="3600" dirty="0">
                <a:latin typeface="微软雅黑 Light" panose="020B0502040204020203" pitchFamily="34" charset="-122"/>
                <a:ea typeface="微软雅黑 Light" panose="020B0502040204020203" pitchFamily="34" charset="-122"/>
                <a:sym typeface="Wingdings" panose="05000000000000000000" pitchFamily="2" charset="2"/>
              </a:rPr>
              <a:t>⇔ </a:t>
            </a:r>
            <a:r>
              <a:rPr lang="en-US" altLang="zh-CN" sz="2800" dirty="0">
                <a:latin typeface="微软雅黑 Light" panose="020B0502040204020203" pitchFamily="34" charset="-122"/>
                <a:ea typeface="微软雅黑 Light" panose="020B0502040204020203" pitchFamily="34" charset="-122"/>
              </a:rPr>
              <a:t>PC</a:t>
            </a:r>
            <a:r>
              <a:rPr lang="zh-CN" altLang="en-US" sz="2800" dirty="0">
                <a:latin typeface="微软雅黑 Light" panose="020B0502040204020203" pitchFamily="34" charset="-122"/>
                <a:ea typeface="微软雅黑 Light" panose="020B0502040204020203" pitchFamily="34" charset="-122"/>
              </a:rPr>
              <a:t>主机</a:t>
            </a:r>
            <a:endParaRPr lang="en-US" altLang="zh-CN" sz="2800" dirty="0">
              <a:latin typeface="微软雅黑 Light" panose="020B0502040204020203" pitchFamily="34" charset="-122"/>
              <a:ea typeface="微软雅黑 Light" panose="020B0502040204020203" pitchFamily="34" charset="-122"/>
            </a:endParaRPr>
          </a:p>
          <a:p>
            <a:pPr marL="749808" lvl="1" indent="-457200">
              <a:buFont typeface="Wingdings" panose="05000000000000000000" pitchFamily="2" charset="2"/>
              <a:buChar char="l"/>
            </a:pPr>
            <a:r>
              <a:rPr lang="en-US" altLang="zh-CN" sz="2800" dirty="0">
                <a:latin typeface="微软雅黑 Light" panose="020B0502040204020203" pitchFamily="34" charset="-122"/>
                <a:ea typeface="微软雅黑 Light" panose="020B0502040204020203" pitchFamily="34" charset="-122"/>
              </a:rPr>
              <a:t>PD</a:t>
            </a:r>
            <a:r>
              <a:rPr lang="zh-CN" altLang="en-US" sz="2800" dirty="0">
                <a:latin typeface="微软雅黑 Light" panose="020B0502040204020203" pitchFamily="34" charset="-122"/>
                <a:ea typeface="微软雅黑 Light" panose="020B0502040204020203" pitchFamily="34" charset="-122"/>
              </a:rPr>
              <a:t>充电协议</a:t>
            </a:r>
            <a:endParaRPr lang="en-US" altLang="zh-CN" sz="2800" dirty="0">
              <a:latin typeface="微软雅黑 Light" panose="020B0502040204020203" pitchFamily="34" charset="-122"/>
              <a:ea typeface="微软雅黑 Light" panose="020B0502040204020203" pitchFamily="34" charset="-122"/>
            </a:endParaRPr>
          </a:p>
          <a:p>
            <a:pPr marL="292608" lvl="1" indent="0">
              <a:buNone/>
            </a:pPr>
            <a:r>
              <a:rPr lang="zh-CN" altLang="en-US" sz="2800" dirty="0">
                <a:latin typeface="微软雅黑 Light" panose="020B0502040204020203" pitchFamily="34" charset="-122"/>
                <a:ea typeface="微软雅黑 Light" panose="020B0502040204020203" pitchFamily="34" charset="-122"/>
              </a:rPr>
              <a:t>      设备 </a:t>
            </a:r>
            <a:r>
              <a:rPr lang="zh-CN" altLang="en-US" sz="3600" dirty="0">
                <a:latin typeface="微软雅黑 Light" panose="020B0502040204020203" pitchFamily="34" charset="-122"/>
                <a:ea typeface="微软雅黑 Light" panose="020B0502040204020203" pitchFamily="34" charset="-122"/>
              </a:rPr>
              <a:t>⇔ </a:t>
            </a:r>
            <a:r>
              <a:rPr lang="zh-CN" altLang="en-US" sz="2800" dirty="0">
                <a:latin typeface="微软雅黑 Light" panose="020B0502040204020203" pitchFamily="34" charset="-122"/>
                <a:ea typeface="微软雅黑 Light" panose="020B0502040204020203" pitchFamily="34" charset="-122"/>
              </a:rPr>
              <a:t>充电器</a:t>
            </a:r>
            <a:endParaRPr lang="en-US" altLang="zh-CN" sz="2400" dirty="0">
              <a:latin typeface="微软雅黑 Light" panose="020B0502040204020203" pitchFamily="34" charset="-122"/>
              <a:ea typeface="微软雅黑 Light" panose="020B0502040204020203" pitchFamily="34" charset="-122"/>
            </a:endParaRPr>
          </a:p>
          <a:p>
            <a:pPr marL="749808" lvl="1" indent="-457200">
              <a:buFont typeface="Wingdings" panose="05000000000000000000" pitchFamily="2" charset="2"/>
              <a:buChar char="l"/>
            </a:pPr>
            <a:r>
              <a:rPr lang="en-US" altLang="zh-CN" sz="2800" dirty="0">
                <a:latin typeface="微软雅黑 Light" panose="020B0502040204020203" pitchFamily="34" charset="-122"/>
                <a:ea typeface="微软雅黑 Light" panose="020B0502040204020203" pitchFamily="34" charset="-122"/>
              </a:rPr>
              <a:t>HTTP</a:t>
            </a:r>
            <a:r>
              <a:rPr lang="zh-CN" altLang="en-US" sz="2800" dirty="0">
                <a:latin typeface="微软雅黑 Light" panose="020B0502040204020203" pitchFamily="34" charset="-122"/>
                <a:ea typeface="微软雅黑 Light" panose="020B0502040204020203" pitchFamily="34" charset="-122"/>
              </a:rPr>
              <a:t>协议</a:t>
            </a:r>
            <a:endParaRPr lang="en-US" altLang="zh-CN" sz="2800" dirty="0">
              <a:latin typeface="微软雅黑 Light" panose="020B0502040204020203" pitchFamily="34" charset="-122"/>
              <a:ea typeface="微软雅黑 Light" panose="020B0502040204020203" pitchFamily="34" charset="-122"/>
            </a:endParaRPr>
          </a:p>
          <a:p>
            <a:pPr marL="292608" lvl="1" indent="0">
              <a:buNone/>
            </a:pPr>
            <a:r>
              <a:rPr lang="en-US" altLang="zh-CN" sz="2800" dirty="0">
                <a:latin typeface="微软雅黑 Light" panose="020B0502040204020203" pitchFamily="34" charset="-122"/>
                <a:ea typeface="微软雅黑 Light" panose="020B0502040204020203" pitchFamily="34" charset="-122"/>
              </a:rPr>
              <a:t>	</a:t>
            </a:r>
            <a:r>
              <a:rPr lang="zh-CN" altLang="en-US" sz="2800" dirty="0">
                <a:latin typeface="微软雅黑 Light" panose="020B0502040204020203" pitchFamily="34" charset="-122"/>
                <a:ea typeface="微软雅黑 Light" panose="020B0502040204020203" pitchFamily="34" charset="-122"/>
              </a:rPr>
              <a:t>网络主机 </a:t>
            </a:r>
            <a:r>
              <a:rPr lang="en-US" altLang="zh-CN" sz="3600" dirty="0">
                <a:latin typeface="微软雅黑 Light" panose="020B0502040204020203" pitchFamily="34" charset="-122"/>
                <a:ea typeface="微软雅黑 Light" panose="020B0502040204020203" pitchFamily="34" charset="-122"/>
                <a:sym typeface="Wingdings" panose="05000000000000000000" pitchFamily="2" charset="2"/>
              </a:rPr>
              <a:t>⇔ </a:t>
            </a:r>
            <a:r>
              <a:rPr lang="zh-CN" altLang="en-US" sz="2800" dirty="0">
                <a:latin typeface="微软雅黑 Light" panose="020B0502040204020203" pitchFamily="34" charset="-122"/>
                <a:ea typeface="微软雅黑 Light" panose="020B0502040204020203" pitchFamily="34" charset="-122"/>
                <a:sym typeface="Wingdings" panose="05000000000000000000" pitchFamily="2" charset="2"/>
              </a:rPr>
              <a:t>网络主机 </a:t>
            </a:r>
            <a:endParaRPr lang="en-US" altLang="zh-CN" sz="2800" b="1" dirty="0">
              <a:latin typeface="微软雅黑 Light" panose="020B0502040204020203" pitchFamily="34" charset="-122"/>
              <a:ea typeface="微软雅黑 Light" panose="020B0502040204020203" pitchFamily="34" charset="-122"/>
            </a:endParaRPr>
          </a:p>
          <a:p>
            <a:pPr marL="0" indent="0">
              <a:buNone/>
            </a:pPr>
            <a:endParaRPr lang="en-US" altLang="zh-CN" sz="2800" b="1" dirty="0">
              <a:latin typeface="微软雅黑 Light" panose="020B0502040204020203" pitchFamily="34" charset="-122"/>
              <a:ea typeface="微软雅黑 Light" panose="020B0502040204020203" pitchFamily="34" charset="-122"/>
            </a:endParaRPr>
          </a:p>
          <a:p>
            <a:pPr marL="0" indent="0">
              <a:buNone/>
            </a:pPr>
            <a:endParaRPr lang="en-US" altLang="zh-CN" sz="2800" b="1" dirty="0">
              <a:latin typeface="微软雅黑 Light" panose="020B0502040204020203" pitchFamily="34" charset="-122"/>
              <a:ea typeface="微软雅黑 Light" panose="020B0502040204020203" pitchFamily="34" charset="-122"/>
            </a:endParaRPr>
          </a:p>
          <a:p>
            <a:pPr marL="0" indent="0">
              <a:buNone/>
            </a:pPr>
            <a:endParaRPr lang="en-US" altLang="zh-CN" sz="2800" b="1" dirty="0">
              <a:latin typeface="微软雅黑 Light" panose="020B0502040204020203" pitchFamily="34" charset="-122"/>
              <a:ea typeface="微软雅黑 Light" panose="020B0502040204020203" pitchFamily="34" charset="-122"/>
            </a:endParaRPr>
          </a:p>
          <a:p>
            <a:pPr marL="0" indent="0">
              <a:buNone/>
            </a:pPr>
            <a:endParaRPr lang="en-US" altLang="zh-CN" sz="2800" b="1" dirty="0">
              <a:latin typeface="微软雅黑 Light" panose="020B0502040204020203" pitchFamily="34" charset="-122"/>
              <a:ea typeface="微软雅黑 Light" panose="020B0502040204020203" pitchFamily="34" charset="-122"/>
            </a:endParaRPr>
          </a:p>
        </p:txBody>
      </p:sp>
      <p:sp>
        <p:nvSpPr>
          <p:cNvPr id="5" name="灯片编号占位符 5"/>
          <p:cNvSpPr>
            <a:spLocks noGrp="1"/>
          </p:cNvSpPr>
          <p:nvPr>
            <p:ph type="sldNum" sz="quarter" idx="12"/>
          </p:nvPr>
        </p:nvSpPr>
        <p:spPr/>
        <p:txBody>
          <a:bodyPr/>
          <a:lstStyle/>
          <a:p>
            <a:fld id="{97ECE91D-69E8-459A-9A1D-98EA3082200D}" type="slidenum">
              <a:rPr lang="en-US" altLang="zh-CN"/>
              <a:pPr/>
              <a:t>6</a:t>
            </a:fld>
            <a:endParaRPr lang="en-US" altLang="zh-CN"/>
          </a:p>
        </p:txBody>
      </p:sp>
      <p:sp>
        <p:nvSpPr>
          <p:cNvPr id="9" name="标题 24">
            <a:extLst>
              <a:ext uri="{FF2B5EF4-FFF2-40B4-BE49-F238E27FC236}">
                <a16:creationId xmlns:a16="http://schemas.microsoft.com/office/drawing/2014/main" id="{83329577-4E09-49B5-9915-FE4C78D2DB93}"/>
              </a:ext>
            </a:extLst>
          </p:cNvPr>
          <p:cNvSpPr>
            <a:spLocks noGrp="1"/>
          </p:cNvSpPr>
          <p:nvPr>
            <p:ph type="title"/>
          </p:nvPr>
        </p:nvSpPr>
        <p:spPr>
          <a:xfrm>
            <a:off x="822325" y="287338"/>
            <a:ext cx="7543800" cy="1449387"/>
          </a:xfrm>
        </p:spPr>
        <p:txBody>
          <a:bodyPr>
            <a:normAutofit/>
          </a:bodyPr>
          <a:lstStyle/>
          <a:p>
            <a:r>
              <a:rPr lang="zh-CN" altLang="en-US" sz="4400" dirty="0">
                <a:latin typeface="微软雅黑" panose="020B0503020204020204" pitchFamily="34" charset="-122"/>
                <a:ea typeface="微软雅黑" panose="020B0503020204020204" pitchFamily="34" charset="-122"/>
              </a:rPr>
              <a:t>协议与算法</a:t>
            </a:r>
          </a:p>
        </p:txBody>
      </p:sp>
      <p:pic>
        <p:nvPicPr>
          <p:cNvPr id="3" name="图片 2">
            <a:extLst>
              <a:ext uri="{FF2B5EF4-FFF2-40B4-BE49-F238E27FC236}">
                <a16:creationId xmlns:a16="http://schemas.microsoft.com/office/drawing/2014/main" id="{2F422D7A-FBC1-40FF-9463-709EDCEBBF08}"/>
              </a:ext>
            </a:extLst>
          </p:cNvPr>
          <p:cNvPicPr>
            <a:picLocks noChangeAspect="1"/>
          </p:cNvPicPr>
          <p:nvPr/>
        </p:nvPicPr>
        <p:blipFill>
          <a:blip r:embed="rId2"/>
          <a:stretch>
            <a:fillRect/>
          </a:stretch>
        </p:blipFill>
        <p:spPr>
          <a:xfrm>
            <a:off x="1399739" y="1842149"/>
            <a:ext cx="5904656" cy="4105581"/>
          </a:xfrm>
          <a:prstGeom prst="rect">
            <a:avLst/>
          </a:prstGeom>
        </p:spPr>
      </p:pic>
      <p:pic>
        <p:nvPicPr>
          <p:cNvPr id="4" name="图片 3">
            <a:extLst>
              <a:ext uri="{FF2B5EF4-FFF2-40B4-BE49-F238E27FC236}">
                <a16:creationId xmlns:a16="http://schemas.microsoft.com/office/drawing/2014/main" id="{F2E6E204-4587-4336-9D31-733EF19A64FC}"/>
              </a:ext>
            </a:extLst>
          </p:cNvPr>
          <p:cNvPicPr>
            <a:picLocks noChangeAspect="1"/>
          </p:cNvPicPr>
          <p:nvPr/>
        </p:nvPicPr>
        <p:blipFill>
          <a:blip r:embed="rId3"/>
          <a:stretch>
            <a:fillRect/>
          </a:stretch>
        </p:blipFill>
        <p:spPr>
          <a:xfrm>
            <a:off x="1103569" y="2263401"/>
            <a:ext cx="6813784" cy="3263078"/>
          </a:xfrm>
          <a:prstGeom prst="rect">
            <a:avLst/>
          </a:prstGeom>
        </p:spPr>
      </p:pic>
      <p:pic>
        <p:nvPicPr>
          <p:cNvPr id="6" name="图片 5">
            <a:extLst>
              <a:ext uri="{FF2B5EF4-FFF2-40B4-BE49-F238E27FC236}">
                <a16:creationId xmlns:a16="http://schemas.microsoft.com/office/drawing/2014/main" id="{C7BCF8ED-6D56-4F61-989F-865D7B15976F}"/>
              </a:ext>
            </a:extLst>
          </p:cNvPr>
          <p:cNvPicPr>
            <a:picLocks noChangeAspect="1"/>
          </p:cNvPicPr>
          <p:nvPr/>
        </p:nvPicPr>
        <p:blipFill>
          <a:blip r:embed="rId4"/>
          <a:stretch>
            <a:fillRect/>
          </a:stretch>
        </p:blipFill>
        <p:spPr>
          <a:xfrm>
            <a:off x="1563185" y="2055017"/>
            <a:ext cx="6017630" cy="2990797"/>
          </a:xfrm>
          <a:prstGeom prst="rect">
            <a:avLst/>
          </a:prstGeom>
        </p:spPr>
      </p:pic>
      <p:pic>
        <p:nvPicPr>
          <p:cNvPr id="8" name="图片 7">
            <a:extLst>
              <a:ext uri="{FF2B5EF4-FFF2-40B4-BE49-F238E27FC236}">
                <a16:creationId xmlns:a16="http://schemas.microsoft.com/office/drawing/2014/main" id="{B7210447-5B89-4B16-B426-56DEFD32DEB9}"/>
              </a:ext>
            </a:extLst>
          </p:cNvPr>
          <p:cNvPicPr>
            <a:picLocks noChangeAspect="1"/>
          </p:cNvPicPr>
          <p:nvPr/>
        </p:nvPicPr>
        <p:blipFill>
          <a:blip r:embed="rId5"/>
          <a:stretch>
            <a:fillRect/>
          </a:stretch>
        </p:blipFill>
        <p:spPr>
          <a:xfrm>
            <a:off x="1736802" y="2102763"/>
            <a:ext cx="5230530" cy="3658856"/>
          </a:xfrm>
          <a:prstGeom prst="rect">
            <a:avLst/>
          </a:prstGeom>
        </p:spPr>
      </p:pic>
      <p:pic>
        <p:nvPicPr>
          <p:cNvPr id="7" name="图片 6">
            <a:extLst>
              <a:ext uri="{FF2B5EF4-FFF2-40B4-BE49-F238E27FC236}">
                <a16:creationId xmlns:a16="http://schemas.microsoft.com/office/drawing/2014/main" id="{8B88F948-943D-4F14-9B86-BDBCB4837D3B}"/>
              </a:ext>
            </a:extLst>
          </p:cNvPr>
          <p:cNvPicPr>
            <a:picLocks noChangeAspect="1"/>
          </p:cNvPicPr>
          <p:nvPr/>
        </p:nvPicPr>
        <p:blipFill>
          <a:blip r:embed="rId6"/>
          <a:stretch>
            <a:fillRect/>
          </a:stretch>
        </p:blipFill>
        <p:spPr>
          <a:xfrm>
            <a:off x="1678060" y="2416633"/>
            <a:ext cx="5358035" cy="3320472"/>
          </a:xfrm>
          <a:prstGeom prst="rect">
            <a:avLst/>
          </a:prstGeom>
        </p:spPr>
      </p:pic>
    </p:spTree>
    <p:extLst>
      <p:ext uri="{BB962C8B-B14F-4D97-AF65-F5344CB8AC3E}">
        <p14:creationId xmlns:p14="http://schemas.microsoft.com/office/powerpoint/2010/main" val="415424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822325" y="1905646"/>
            <a:ext cx="7886700" cy="4351337"/>
          </a:xfrm>
        </p:spPr>
        <p:txBody>
          <a:bodyPr>
            <a:normAutofit/>
          </a:bodyPr>
          <a:lstStyle/>
          <a:p>
            <a:pPr>
              <a:buFont typeface="Wingdings" panose="05000000000000000000" pitchFamily="2" charset="2"/>
              <a:buChar char="u"/>
            </a:pPr>
            <a:r>
              <a:rPr lang="zh-CN" altLang="en-US" sz="2800" dirty="0">
                <a:latin typeface="微软雅黑 Light" panose="020B0502040204020203" pitchFamily="34" charset="-122"/>
                <a:ea typeface="微软雅黑 Light" panose="020B0502040204020203" pitchFamily="34" charset="-122"/>
              </a:rPr>
              <a:t>协议需要考虑各种实际情况</a:t>
            </a:r>
          </a:p>
          <a:p>
            <a:pPr marL="0" indent="0">
              <a:buNone/>
            </a:pPr>
            <a:r>
              <a:rPr lang="zh-CN" altLang="en-US" sz="2400" dirty="0">
                <a:latin typeface="微软雅黑 Light" panose="020B0502040204020203" pitchFamily="34" charset="-122"/>
                <a:ea typeface="微软雅黑 Light" panose="020B0502040204020203" pitchFamily="34" charset="-122"/>
              </a:rPr>
              <a:t>路由信息协议（</a:t>
            </a:r>
            <a:r>
              <a:rPr lang="en-US" altLang="zh-CN" sz="2400" dirty="0">
                <a:latin typeface="微软雅黑 Light" panose="020B0502040204020203" pitchFamily="34" charset="-122"/>
                <a:ea typeface="微软雅黑 Light" panose="020B0502040204020203" pitchFamily="34" charset="-122"/>
              </a:rPr>
              <a:t>Routing Information Protocol, RIP</a:t>
            </a:r>
            <a:r>
              <a:rPr lang="zh-CN" altLang="en-US" sz="2400" dirty="0">
                <a:latin typeface="微软雅黑 Light" panose="020B0502040204020203" pitchFamily="34" charset="-122"/>
                <a:ea typeface="微软雅黑 Light" panose="020B0502040204020203" pitchFamily="34" charset="-122"/>
              </a:rPr>
              <a:t>）</a:t>
            </a:r>
            <a:endParaRPr lang="en-US" altLang="zh-CN" sz="2400" dirty="0">
              <a:latin typeface="微软雅黑 Light" panose="020B0502040204020203" pitchFamily="34" charset="-122"/>
              <a:ea typeface="微软雅黑 Light" panose="020B0502040204020203" pitchFamily="34" charset="-122"/>
            </a:endParaRPr>
          </a:p>
          <a:p>
            <a:pPr marL="0" indent="0">
              <a:buNone/>
            </a:pPr>
            <a:r>
              <a:rPr lang="zh-CN" altLang="en-US" sz="2400" dirty="0">
                <a:latin typeface="微软雅黑 Light" panose="020B0502040204020203" pitchFamily="34" charset="-122"/>
                <a:ea typeface="微软雅黑 Light" panose="020B0502040204020203" pitchFamily="34" charset="-122"/>
              </a:rPr>
              <a:t>是最早出现的基于</a:t>
            </a:r>
            <a:r>
              <a:rPr lang="en-US" altLang="zh-CN" sz="2400" dirty="0">
                <a:latin typeface="微软雅黑 Light" panose="020B0502040204020203" pitchFamily="34" charset="-122"/>
                <a:ea typeface="微软雅黑 Light" panose="020B0502040204020203" pitchFamily="34" charset="-122"/>
              </a:rPr>
              <a:t>DV</a:t>
            </a:r>
            <a:r>
              <a:rPr lang="zh-CN" altLang="en-US" sz="2400" dirty="0">
                <a:latin typeface="微软雅黑 Light" panose="020B0502040204020203" pitchFamily="34" charset="-122"/>
                <a:ea typeface="微软雅黑 Light" panose="020B0502040204020203" pitchFamily="34" charset="-122"/>
              </a:rPr>
              <a:t>路由算法的路由协议，其中</a:t>
            </a:r>
            <a:endParaRPr lang="en-US" altLang="zh-CN" sz="2400" dirty="0">
              <a:latin typeface="微软雅黑 Light" panose="020B0502040204020203" pitchFamily="34" charset="-122"/>
              <a:ea typeface="微软雅黑 Light" panose="020B0502040204020203" pitchFamily="34" charset="-122"/>
            </a:endParaRPr>
          </a:p>
          <a:p>
            <a:pPr>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 每隔</a:t>
            </a:r>
            <a:r>
              <a:rPr lang="en-US" altLang="zh-CN" dirty="0">
                <a:latin typeface="微软雅黑 Light" panose="020B0502040204020203" pitchFamily="34" charset="-122"/>
                <a:ea typeface="微软雅黑 Light" panose="020B0502040204020203" pitchFamily="34" charset="-122"/>
              </a:rPr>
              <a:t>30</a:t>
            </a:r>
            <a:r>
              <a:rPr lang="zh-CN" altLang="en-US" dirty="0">
                <a:latin typeface="微软雅黑 Light" panose="020B0502040204020203" pitchFamily="34" charset="-122"/>
                <a:ea typeface="微软雅黑 Light" panose="020B0502040204020203" pitchFamily="34" charset="-122"/>
              </a:rPr>
              <a:t>秒路由器与相邻的路由器交换消息</a:t>
            </a:r>
            <a:endParaRPr lang="en-US" altLang="zh-CN" dirty="0">
              <a:latin typeface="微软雅黑 Light" panose="020B0502040204020203" pitchFamily="34" charset="-122"/>
              <a:ea typeface="微软雅黑 Light" panose="020B0502040204020203" pitchFamily="34" charset="-122"/>
            </a:endParaRPr>
          </a:p>
          <a:p>
            <a:pPr>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 规定大于或等于</a:t>
            </a:r>
            <a:r>
              <a:rPr lang="en-US" altLang="zh-CN" dirty="0">
                <a:latin typeface="微软雅黑 Light" panose="020B0502040204020203" pitchFamily="34" charset="-122"/>
                <a:ea typeface="微软雅黑 Light" panose="020B0502040204020203" pitchFamily="34" charset="-122"/>
              </a:rPr>
              <a:t>16</a:t>
            </a:r>
            <a:r>
              <a:rPr lang="zh-CN" altLang="en-US" dirty="0">
                <a:latin typeface="微软雅黑 Light" panose="020B0502040204020203" pitchFamily="34" charset="-122"/>
                <a:ea typeface="微软雅黑 Light" panose="020B0502040204020203" pitchFamily="34" charset="-122"/>
              </a:rPr>
              <a:t>的跳数被定义为无穷大</a:t>
            </a:r>
            <a:endParaRPr lang="en-US" altLang="zh-CN" dirty="0">
              <a:latin typeface="微软雅黑 Light" panose="020B0502040204020203" pitchFamily="34" charset="-122"/>
              <a:ea typeface="微软雅黑 Light" panose="020B0502040204020203" pitchFamily="34" charset="-122"/>
            </a:endParaRPr>
          </a:p>
          <a:p>
            <a:pPr>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 给出了具体的消息格式及其各字段含义</a:t>
            </a:r>
            <a:endParaRPr lang="en-US" altLang="zh-CN" dirty="0">
              <a:latin typeface="微软雅黑 Light" panose="020B0502040204020203" pitchFamily="34" charset="-122"/>
              <a:ea typeface="微软雅黑 Light" panose="020B0502040204020203" pitchFamily="34" charset="-122"/>
            </a:endParaRPr>
          </a:p>
          <a:p>
            <a:pPr>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给出了对各种意外情境的处理机制</a:t>
            </a:r>
            <a:endParaRPr lang="en-US" altLang="zh-CN" dirty="0">
              <a:latin typeface="微软雅黑 Light" panose="020B0502040204020203" pitchFamily="34" charset="-122"/>
              <a:ea typeface="微软雅黑 Light" panose="020B0502040204020203" pitchFamily="34" charset="-122"/>
            </a:endParaRPr>
          </a:p>
          <a:p>
            <a:pPr>
              <a:buFont typeface="Arial" panose="020B0604020202020204" pitchFamily="34" charset="0"/>
              <a:buChar char="•"/>
            </a:pPr>
            <a:endParaRPr lang="en-US" altLang="zh-CN" dirty="0">
              <a:latin typeface="微软雅黑 Light" panose="020B0502040204020203" pitchFamily="34" charset="-122"/>
              <a:ea typeface="微软雅黑 Light" panose="020B0502040204020203" pitchFamily="34" charset="-122"/>
            </a:endParaRPr>
          </a:p>
          <a:p>
            <a:pPr marL="0" indent="0">
              <a:buNone/>
            </a:pPr>
            <a:endParaRPr lang="en-US" altLang="zh-CN" sz="2400" dirty="0">
              <a:latin typeface="微软雅黑 Light" panose="020B0502040204020203" pitchFamily="34" charset="-122"/>
              <a:ea typeface="微软雅黑 Light" panose="020B0502040204020203" pitchFamily="34" charset="-122"/>
            </a:endParaRPr>
          </a:p>
          <a:p>
            <a:pPr marL="0" indent="0">
              <a:buNone/>
            </a:pPr>
            <a:endParaRPr lang="en-US" altLang="zh-CN" sz="2800" b="1" dirty="0">
              <a:latin typeface="微软雅黑 Light" panose="020B0502040204020203" pitchFamily="34" charset="-122"/>
              <a:ea typeface="微软雅黑 Light" panose="020B0502040204020203" pitchFamily="34" charset="-122"/>
            </a:endParaRPr>
          </a:p>
          <a:p>
            <a:pPr marL="0" indent="0">
              <a:buNone/>
            </a:pPr>
            <a:endParaRPr lang="en-US" altLang="zh-CN" sz="2800" b="1" dirty="0">
              <a:latin typeface="微软雅黑 Light" panose="020B0502040204020203" pitchFamily="34" charset="-122"/>
              <a:ea typeface="微软雅黑 Light" panose="020B0502040204020203" pitchFamily="34" charset="-122"/>
            </a:endParaRPr>
          </a:p>
          <a:p>
            <a:pPr marL="0" indent="0">
              <a:buNone/>
            </a:pPr>
            <a:endParaRPr lang="en-US" altLang="zh-CN" sz="2800" b="1" dirty="0">
              <a:latin typeface="微软雅黑 Light" panose="020B0502040204020203" pitchFamily="34" charset="-122"/>
              <a:ea typeface="微软雅黑 Light" panose="020B0502040204020203" pitchFamily="34" charset="-122"/>
            </a:endParaRPr>
          </a:p>
          <a:p>
            <a:pPr marL="0" indent="0">
              <a:buNone/>
            </a:pPr>
            <a:endParaRPr lang="en-US" altLang="zh-CN" sz="2800" b="1" dirty="0">
              <a:latin typeface="微软雅黑 Light" panose="020B0502040204020203" pitchFamily="34" charset="-122"/>
              <a:ea typeface="微软雅黑 Light" panose="020B0502040204020203" pitchFamily="34" charset="-122"/>
            </a:endParaRPr>
          </a:p>
        </p:txBody>
      </p:sp>
      <p:sp>
        <p:nvSpPr>
          <p:cNvPr id="5" name="灯片编号占位符 5"/>
          <p:cNvSpPr>
            <a:spLocks noGrp="1"/>
          </p:cNvSpPr>
          <p:nvPr>
            <p:ph type="sldNum" sz="quarter" idx="12"/>
          </p:nvPr>
        </p:nvSpPr>
        <p:spPr/>
        <p:txBody>
          <a:bodyPr/>
          <a:lstStyle/>
          <a:p>
            <a:fld id="{97ECE91D-69E8-459A-9A1D-98EA3082200D}" type="slidenum">
              <a:rPr lang="en-US" altLang="zh-CN"/>
              <a:pPr/>
              <a:t>7</a:t>
            </a:fld>
            <a:endParaRPr lang="en-US" altLang="zh-CN"/>
          </a:p>
        </p:txBody>
      </p:sp>
      <p:sp>
        <p:nvSpPr>
          <p:cNvPr id="9" name="标题 24">
            <a:extLst>
              <a:ext uri="{FF2B5EF4-FFF2-40B4-BE49-F238E27FC236}">
                <a16:creationId xmlns:a16="http://schemas.microsoft.com/office/drawing/2014/main" id="{83329577-4E09-49B5-9915-FE4C78D2DB93}"/>
              </a:ext>
            </a:extLst>
          </p:cNvPr>
          <p:cNvSpPr>
            <a:spLocks noGrp="1"/>
          </p:cNvSpPr>
          <p:nvPr>
            <p:ph type="title"/>
          </p:nvPr>
        </p:nvSpPr>
        <p:spPr>
          <a:xfrm>
            <a:off x="822325" y="287338"/>
            <a:ext cx="7543800" cy="1449387"/>
          </a:xfrm>
        </p:spPr>
        <p:txBody>
          <a:bodyPr>
            <a:normAutofit/>
          </a:bodyPr>
          <a:lstStyle/>
          <a:p>
            <a:r>
              <a:rPr lang="zh-CN" altLang="en-US" sz="4400" dirty="0">
                <a:latin typeface="微软雅黑" panose="020B0503020204020204" pitchFamily="34" charset="-122"/>
                <a:ea typeface="微软雅黑" panose="020B0503020204020204" pitchFamily="34" charset="-122"/>
              </a:rPr>
              <a:t>协议与算法</a:t>
            </a:r>
          </a:p>
        </p:txBody>
      </p:sp>
      <p:pic>
        <p:nvPicPr>
          <p:cNvPr id="2" name="图片 1">
            <a:extLst>
              <a:ext uri="{FF2B5EF4-FFF2-40B4-BE49-F238E27FC236}">
                <a16:creationId xmlns:a16="http://schemas.microsoft.com/office/drawing/2014/main" id="{473679B5-ACC2-461E-8288-74A820A58E96}"/>
              </a:ext>
            </a:extLst>
          </p:cNvPr>
          <p:cNvPicPr>
            <a:picLocks noChangeAspect="1"/>
          </p:cNvPicPr>
          <p:nvPr/>
        </p:nvPicPr>
        <p:blipFill>
          <a:blip r:embed="rId3"/>
          <a:stretch>
            <a:fillRect/>
          </a:stretch>
        </p:blipFill>
        <p:spPr>
          <a:xfrm>
            <a:off x="1340944" y="2060848"/>
            <a:ext cx="6073666" cy="3566469"/>
          </a:xfrm>
          <a:prstGeom prst="rect">
            <a:avLst/>
          </a:prstGeom>
        </p:spPr>
      </p:pic>
      <p:pic>
        <p:nvPicPr>
          <p:cNvPr id="3" name="图片 2">
            <a:extLst>
              <a:ext uri="{FF2B5EF4-FFF2-40B4-BE49-F238E27FC236}">
                <a16:creationId xmlns:a16="http://schemas.microsoft.com/office/drawing/2014/main" id="{66397F9D-E5F9-43B0-93F6-6AA2A6F8E173}"/>
              </a:ext>
            </a:extLst>
          </p:cNvPr>
          <p:cNvPicPr>
            <a:picLocks noChangeAspect="1"/>
          </p:cNvPicPr>
          <p:nvPr/>
        </p:nvPicPr>
        <p:blipFill>
          <a:blip r:embed="rId4"/>
          <a:stretch>
            <a:fillRect/>
          </a:stretch>
        </p:blipFill>
        <p:spPr>
          <a:xfrm>
            <a:off x="16438" y="2470200"/>
            <a:ext cx="9144000" cy="1593686"/>
          </a:xfrm>
          <a:prstGeom prst="rect">
            <a:avLst/>
          </a:prstGeom>
        </p:spPr>
      </p:pic>
      <p:pic>
        <p:nvPicPr>
          <p:cNvPr id="4" name="图片 3">
            <a:extLst>
              <a:ext uri="{FF2B5EF4-FFF2-40B4-BE49-F238E27FC236}">
                <a16:creationId xmlns:a16="http://schemas.microsoft.com/office/drawing/2014/main" id="{7054AC01-26BC-4648-9DA1-4D16CB9D4659}"/>
              </a:ext>
            </a:extLst>
          </p:cNvPr>
          <p:cNvPicPr>
            <a:picLocks noChangeAspect="1"/>
          </p:cNvPicPr>
          <p:nvPr/>
        </p:nvPicPr>
        <p:blipFill>
          <a:blip r:embed="rId5"/>
          <a:stretch>
            <a:fillRect/>
          </a:stretch>
        </p:blipFill>
        <p:spPr>
          <a:xfrm>
            <a:off x="6320" y="4189490"/>
            <a:ext cx="9144000" cy="1312223"/>
          </a:xfrm>
          <a:prstGeom prst="rect">
            <a:avLst/>
          </a:prstGeom>
        </p:spPr>
      </p:pic>
    </p:spTree>
    <p:extLst>
      <p:ext uri="{BB962C8B-B14F-4D97-AF65-F5344CB8AC3E}">
        <p14:creationId xmlns:p14="http://schemas.microsoft.com/office/powerpoint/2010/main" val="3597497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3"/>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4400" dirty="0">
                <a:latin typeface="微软雅黑" panose="020B0503020204020204" pitchFamily="34" charset="-122"/>
                <a:ea typeface="微软雅黑" panose="020B0503020204020204" pitchFamily="34" charset="-122"/>
              </a:rPr>
              <a:t>实验内容</a:t>
            </a:r>
            <a:endParaRPr lang="en-US" altLang="zh-CN" sz="44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9C073404-A623-4067-AA59-817155DF9066}" type="slidenum">
              <a:rPr lang="en-US" altLang="zh-CN" smtClean="0"/>
              <a:pPr/>
              <a:t>8</a:t>
            </a:fld>
            <a:endParaRPr lang="en-US" altLang="zh-CN"/>
          </a:p>
        </p:txBody>
      </p:sp>
    </p:spTree>
    <p:extLst>
      <p:ext uri="{BB962C8B-B14F-4D97-AF65-F5344CB8AC3E}">
        <p14:creationId xmlns:p14="http://schemas.microsoft.com/office/powerpoint/2010/main" val="1519587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822325" y="1905646"/>
            <a:ext cx="7886700" cy="4351337"/>
          </a:xfrm>
        </p:spPr>
        <p:txBody>
          <a:bodyPr>
            <a:normAutofit/>
          </a:bodyPr>
          <a:lstStyle/>
          <a:p>
            <a:pPr>
              <a:buFont typeface="Wingdings" panose="05000000000000000000" pitchFamily="2" charset="2"/>
              <a:buChar char="u"/>
            </a:pPr>
            <a:r>
              <a:rPr lang="zh-CN" altLang="en-US" sz="2800" b="1" dirty="0">
                <a:latin typeface="微软雅黑 Light" panose="020B0502040204020203" pitchFamily="34" charset="-122"/>
                <a:ea typeface="微软雅黑 Light" panose="020B0502040204020203" pitchFamily="34" charset="-122"/>
              </a:rPr>
              <a:t> </a:t>
            </a:r>
            <a:r>
              <a:rPr lang="zh-CN" altLang="en-US" sz="2800" dirty="0">
                <a:latin typeface="微软雅黑 Light" panose="020B0502040204020203" pitchFamily="34" charset="-122"/>
                <a:ea typeface="微软雅黑 Light" panose="020B0502040204020203" pitchFamily="34" charset="-122"/>
              </a:rPr>
              <a:t>深入体会路由协议和路由算法的差异</a:t>
            </a:r>
            <a:endParaRPr lang="en-US" altLang="zh-CN" sz="2800" dirty="0">
              <a:latin typeface="微软雅黑 Light" panose="020B0502040204020203" pitchFamily="34" charset="-122"/>
              <a:ea typeface="微软雅黑 Light" panose="020B0502040204020203" pitchFamily="34" charset="-122"/>
            </a:endParaRPr>
          </a:p>
          <a:p>
            <a:pPr>
              <a:buFont typeface="Wingdings" panose="05000000000000000000" pitchFamily="2" charset="2"/>
              <a:buChar char="u"/>
            </a:pPr>
            <a:endParaRPr lang="en-US" altLang="zh-CN" sz="2800" dirty="0">
              <a:latin typeface="微软雅黑 Light" panose="020B0502040204020203" pitchFamily="34" charset="-122"/>
              <a:ea typeface="微软雅黑 Light" panose="020B0502040204020203" pitchFamily="34" charset="-122"/>
            </a:endParaRPr>
          </a:p>
          <a:p>
            <a:pPr>
              <a:buFont typeface="Wingdings" panose="05000000000000000000" pitchFamily="2" charset="2"/>
              <a:buChar char="u"/>
            </a:pPr>
            <a:r>
              <a:rPr lang="zh-CN" altLang="en-US" sz="2800" dirty="0">
                <a:latin typeface="微软雅黑 Light" panose="020B0502040204020203" pitchFamily="34" charset="-122"/>
                <a:ea typeface="微软雅黑 Light" panose="020B0502040204020203" pitchFamily="34" charset="-122"/>
              </a:rPr>
              <a:t> 加深对</a:t>
            </a:r>
            <a:r>
              <a:rPr lang="en-US" altLang="zh-CN" sz="2800" dirty="0">
                <a:latin typeface="微软雅黑 Light" panose="020B0502040204020203" pitchFamily="34" charset="-122"/>
                <a:ea typeface="微软雅黑 Light" panose="020B0502040204020203" pitchFamily="34" charset="-122"/>
              </a:rPr>
              <a:t>DV</a:t>
            </a:r>
            <a:r>
              <a:rPr lang="zh-CN" altLang="en-US" sz="2800" dirty="0">
                <a:latin typeface="微软雅黑 Light" panose="020B0502040204020203" pitchFamily="34" charset="-122"/>
                <a:ea typeface="微软雅黑 Light" panose="020B0502040204020203" pitchFamily="34" charset="-122"/>
              </a:rPr>
              <a:t>算法的理解</a:t>
            </a:r>
            <a:endParaRPr lang="en-US" altLang="zh-CN" sz="2800" dirty="0">
              <a:latin typeface="微软雅黑 Light" panose="020B0502040204020203" pitchFamily="34" charset="-122"/>
              <a:ea typeface="微软雅黑 Light" panose="020B0502040204020203" pitchFamily="34" charset="-122"/>
            </a:endParaRPr>
          </a:p>
          <a:p>
            <a:pPr>
              <a:buFont typeface="Wingdings" panose="05000000000000000000" pitchFamily="2" charset="2"/>
              <a:buChar char="u"/>
            </a:pPr>
            <a:endParaRPr lang="en-US" altLang="zh-CN" sz="2800" dirty="0">
              <a:latin typeface="微软雅黑 Light" panose="020B0502040204020203" pitchFamily="34" charset="-122"/>
              <a:ea typeface="微软雅黑 Light" panose="020B0502040204020203" pitchFamily="34" charset="-122"/>
            </a:endParaRPr>
          </a:p>
          <a:p>
            <a:pPr>
              <a:buFont typeface="Wingdings" panose="05000000000000000000" pitchFamily="2" charset="2"/>
              <a:buChar char="u"/>
            </a:pPr>
            <a:r>
              <a:rPr lang="en-US" altLang="zh-CN" sz="2800" dirty="0">
                <a:latin typeface="微软雅黑 Light" panose="020B0502040204020203" pitchFamily="34" charset="-122"/>
                <a:ea typeface="微软雅黑 Light" panose="020B0502040204020203" pitchFamily="34" charset="-122"/>
              </a:rPr>
              <a:t> </a:t>
            </a:r>
            <a:r>
              <a:rPr lang="zh-CN" altLang="en-US" sz="2800" dirty="0">
                <a:latin typeface="微软雅黑 Light" panose="020B0502040204020203" pitchFamily="34" charset="-122"/>
                <a:ea typeface="微软雅黑 Light" panose="020B0502040204020203" pitchFamily="34" charset="-122"/>
              </a:rPr>
              <a:t>掌握</a:t>
            </a:r>
            <a:r>
              <a:rPr lang="en-US" altLang="zh-CN" sz="2800" dirty="0">
                <a:latin typeface="微软雅黑 Light" panose="020B0502040204020203" pitchFamily="34" charset="-122"/>
                <a:ea typeface="微软雅黑 Light" panose="020B0502040204020203" pitchFamily="34" charset="-122"/>
              </a:rPr>
              <a:t>DV</a:t>
            </a:r>
            <a:r>
              <a:rPr lang="zh-CN" altLang="en-US" sz="2800" dirty="0">
                <a:latin typeface="微软雅黑 Light" panose="020B0502040204020203" pitchFamily="34" charset="-122"/>
                <a:ea typeface="微软雅黑 Light" panose="020B0502040204020203" pitchFamily="34" charset="-122"/>
              </a:rPr>
              <a:t>算法的具体实现方式和细节</a:t>
            </a:r>
            <a:endParaRPr lang="en-US" altLang="zh-CN" sz="2800" dirty="0">
              <a:latin typeface="微软雅黑 Light" panose="020B0502040204020203" pitchFamily="34" charset="-122"/>
              <a:ea typeface="微软雅黑 Light" panose="020B0502040204020203" pitchFamily="34" charset="-122"/>
            </a:endParaRPr>
          </a:p>
          <a:p>
            <a:pPr marL="0" indent="0">
              <a:buNone/>
            </a:pPr>
            <a:endParaRPr lang="en-US" altLang="zh-CN" sz="2800" b="1" dirty="0">
              <a:latin typeface="微软雅黑 Light" panose="020B0502040204020203" pitchFamily="34" charset="-122"/>
              <a:ea typeface="微软雅黑 Light" panose="020B0502040204020203" pitchFamily="34" charset="-122"/>
            </a:endParaRPr>
          </a:p>
          <a:p>
            <a:pPr marL="0" indent="0">
              <a:buNone/>
            </a:pPr>
            <a:endParaRPr lang="en-US" altLang="zh-CN" sz="2800" b="1" dirty="0">
              <a:latin typeface="微软雅黑 Light" panose="020B0502040204020203" pitchFamily="34" charset="-122"/>
              <a:ea typeface="微软雅黑 Light" panose="020B0502040204020203" pitchFamily="34" charset="-122"/>
            </a:endParaRPr>
          </a:p>
          <a:p>
            <a:pPr marL="0" indent="0">
              <a:buNone/>
            </a:pPr>
            <a:endParaRPr lang="en-US" altLang="zh-CN" sz="2800" b="1" dirty="0">
              <a:latin typeface="微软雅黑 Light" panose="020B0502040204020203" pitchFamily="34" charset="-122"/>
              <a:ea typeface="微软雅黑 Light" panose="020B0502040204020203" pitchFamily="34" charset="-122"/>
            </a:endParaRPr>
          </a:p>
          <a:p>
            <a:pPr marL="0" indent="0">
              <a:buNone/>
            </a:pPr>
            <a:endParaRPr lang="en-US" altLang="zh-CN" sz="2800" b="1" dirty="0">
              <a:latin typeface="微软雅黑 Light" panose="020B0502040204020203" pitchFamily="34" charset="-122"/>
              <a:ea typeface="微软雅黑 Light" panose="020B0502040204020203" pitchFamily="34" charset="-122"/>
            </a:endParaRPr>
          </a:p>
        </p:txBody>
      </p:sp>
      <p:sp>
        <p:nvSpPr>
          <p:cNvPr id="5" name="灯片编号占位符 5"/>
          <p:cNvSpPr>
            <a:spLocks noGrp="1"/>
          </p:cNvSpPr>
          <p:nvPr>
            <p:ph type="sldNum" sz="quarter" idx="12"/>
          </p:nvPr>
        </p:nvSpPr>
        <p:spPr/>
        <p:txBody>
          <a:bodyPr/>
          <a:lstStyle/>
          <a:p>
            <a:fld id="{97ECE91D-69E8-459A-9A1D-98EA3082200D}" type="slidenum">
              <a:rPr lang="en-US" altLang="zh-CN"/>
              <a:pPr/>
              <a:t>9</a:t>
            </a:fld>
            <a:endParaRPr lang="en-US" altLang="zh-CN"/>
          </a:p>
        </p:txBody>
      </p:sp>
      <p:sp>
        <p:nvSpPr>
          <p:cNvPr id="9" name="标题 24">
            <a:extLst>
              <a:ext uri="{FF2B5EF4-FFF2-40B4-BE49-F238E27FC236}">
                <a16:creationId xmlns:a16="http://schemas.microsoft.com/office/drawing/2014/main" id="{83329577-4E09-49B5-9915-FE4C78D2DB93}"/>
              </a:ext>
            </a:extLst>
          </p:cNvPr>
          <p:cNvSpPr>
            <a:spLocks noGrp="1"/>
          </p:cNvSpPr>
          <p:nvPr>
            <p:ph type="title"/>
          </p:nvPr>
        </p:nvSpPr>
        <p:spPr>
          <a:xfrm>
            <a:off x="822325" y="287338"/>
            <a:ext cx="7543800" cy="1449387"/>
          </a:xfrm>
        </p:spPr>
        <p:txBody>
          <a:bodyPr>
            <a:normAutofit/>
          </a:bodyPr>
          <a:lstStyle/>
          <a:p>
            <a:r>
              <a:rPr lang="zh-CN" altLang="en-US" sz="4400" dirty="0">
                <a:latin typeface="微软雅黑" panose="020B0503020204020204" pitchFamily="34" charset="-122"/>
                <a:ea typeface="微软雅黑" panose="020B0503020204020204" pitchFamily="34" charset="-122"/>
              </a:rPr>
              <a:t>实验目的</a:t>
            </a:r>
          </a:p>
        </p:txBody>
      </p:sp>
    </p:spTree>
    <p:extLst>
      <p:ext uri="{BB962C8B-B14F-4D97-AF65-F5344CB8AC3E}">
        <p14:creationId xmlns:p14="http://schemas.microsoft.com/office/powerpoint/2010/main" val="2645978146"/>
      </p:ext>
    </p:extLst>
  </p:cSld>
  <p:clrMapOvr>
    <a:masterClrMapping/>
  </p:clrMapOvr>
</p:sld>
</file>

<file path=ppt/theme/theme1.xml><?xml version="1.0" encoding="utf-8"?>
<a:theme xmlns:a="http://schemas.openxmlformats.org/drawingml/2006/main" name="回顾">
  <a:themeElements>
    <a:clrScheme name="回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8736</TotalTime>
  <Words>1515</Words>
  <Application>Microsoft Office PowerPoint</Application>
  <PresentationFormat>全屏显示(4:3)</PresentationFormat>
  <Paragraphs>229</Paragraphs>
  <Slides>29</Slides>
  <Notes>4</Notes>
  <HiddenSlides>0</HiddenSlides>
  <MMClips>1</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等线</vt:lpstr>
      <vt:lpstr>微软雅黑</vt:lpstr>
      <vt:lpstr>微软雅黑 Light</vt:lpstr>
      <vt:lpstr>Arial</vt:lpstr>
      <vt:lpstr>Calibri</vt:lpstr>
      <vt:lpstr>Calibri Light</vt:lpstr>
      <vt:lpstr>Consolas</vt:lpstr>
      <vt:lpstr>Times New Roman</vt:lpstr>
      <vt:lpstr>Wingdings</vt:lpstr>
      <vt:lpstr>回顾</vt:lpstr>
      <vt:lpstr>路由协议算法实验</vt:lpstr>
      <vt:lpstr>目录</vt:lpstr>
      <vt:lpstr>协议与算法</vt:lpstr>
      <vt:lpstr>协议与算法</vt:lpstr>
      <vt:lpstr>协议与算法</vt:lpstr>
      <vt:lpstr>协议与算法</vt:lpstr>
      <vt:lpstr>协议与算法</vt:lpstr>
      <vt:lpstr>实验内容</vt:lpstr>
      <vt:lpstr>实验目的</vt:lpstr>
      <vt:lpstr>实验题目--DV算法的实践</vt:lpstr>
      <vt:lpstr>实验题目--DV算法的实践</vt:lpstr>
      <vt:lpstr>实验题目--DV算法的实践</vt:lpstr>
      <vt:lpstr>实验环境</vt:lpstr>
      <vt:lpstr>实验环境</vt:lpstr>
      <vt:lpstr>环境配置-dev c++</vt:lpstr>
      <vt:lpstr>环境配置-dev c++</vt:lpstr>
      <vt:lpstr>实验要求</vt:lpstr>
      <vt:lpstr>实验报告主要内容</vt:lpstr>
      <vt:lpstr>实验报告格式</vt:lpstr>
      <vt:lpstr>PowerPoint 演示文稿</vt:lpstr>
      <vt:lpstr>算法原理</vt:lpstr>
      <vt:lpstr>距离⽮量路由算法原理</vt:lpstr>
      <vt:lpstr>实现细节</vt:lpstr>
      <vt:lpstr>算法流程</vt:lpstr>
      <vt:lpstr>代码细节（仅供参考提供思路）</vt:lpstr>
      <vt:lpstr>代码细节（仅供参考提供思路）</vt:lpstr>
      <vt:lpstr>代码细节（仅供参考提供思路）</vt:lpstr>
      <vt:lpstr>代码细节（仅供参考提供思路）</vt:lpstr>
      <vt:lpstr>编译问题</vt:lpstr>
    </vt:vector>
  </TitlesOfParts>
  <Company>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Socket Programming</dc:title>
  <dc:creator>Dan Rubenstein</dc:creator>
  <cp:lastModifiedBy>小滔</cp:lastModifiedBy>
  <cp:revision>499</cp:revision>
  <cp:lastPrinted>2019-03-31T14:55:58Z</cp:lastPrinted>
  <dcterms:created xsi:type="dcterms:W3CDTF">2000-09-01T22:12:12Z</dcterms:created>
  <dcterms:modified xsi:type="dcterms:W3CDTF">2022-05-11T00:55:34Z</dcterms:modified>
</cp:coreProperties>
</file>