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272" r:id="rId3"/>
    <p:sldId id="273" r:id="rId4"/>
    <p:sldId id="274" r:id="rId5"/>
    <p:sldId id="275" r:id="rId6"/>
    <p:sldId id="282" r:id="rId7"/>
    <p:sldId id="256" r:id="rId8"/>
    <p:sldId id="263" r:id="rId9"/>
    <p:sldId id="258" r:id="rId10"/>
    <p:sldId id="276" r:id="rId11"/>
    <p:sldId id="268" r:id="rId12"/>
    <p:sldId id="277" r:id="rId13"/>
    <p:sldId id="269" r:id="rId14"/>
    <p:sldId id="259" r:id="rId15"/>
    <p:sldId id="278" r:id="rId16"/>
    <p:sldId id="260" r:id="rId17"/>
    <p:sldId id="279" r:id="rId18"/>
    <p:sldId id="264" r:id="rId19"/>
    <p:sldId id="280" r:id="rId20"/>
    <p:sldId id="270" r:id="rId21"/>
    <p:sldId id="281" r:id="rId22"/>
    <p:sldId id="261" r:id="rId23"/>
    <p:sldId id="265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E7B"/>
    <a:srgbClr val="ADE5F9"/>
    <a:srgbClr val="78B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6" y="33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6058-8881-4F84-A918-59D112842DF3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B606-A828-4401-80DF-B0583C755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3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5%BC%8F/240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镜像（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Mirroring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）是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Helvetica Neue"/>
              </a:rPr>
              <a:t>一个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Helvetica Neue"/>
              </a:rPr>
              <a:t>Linux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Helvetica Neue"/>
              </a:rPr>
              <a:t>的文件系统（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Helvetica Neue"/>
              </a:rPr>
              <a:t>Root </a:t>
            </a:r>
            <a:r>
              <a:rPr lang="en-US" altLang="zh-CN" b="0" i="0" dirty="0" err="1">
                <a:solidFill>
                  <a:srgbClr val="666666"/>
                </a:solidFill>
                <a:effectLst/>
                <a:latin typeface="Helvetica Neue"/>
              </a:rPr>
              <a:t>FileSystem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Helvetica Neue"/>
              </a:rPr>
              <a:t>），这个文件系统里面包含可以运行在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Helvetica Neue"/>
              </a:rPr>
              <a:t>Linux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Helvetica Neue"/>
              </a:rPr>
              <a:t>内核的程序以及相应的数据。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它将特定的一系列文件按照一定的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格式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制作成单一的文件，以方便用户下载和使用。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容器，运行的镜像系统，只实现一部分的操作系统功能，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一句话解释，就是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一组受到资源限制，彼此间相互隔离的进程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仓库：存放镜像的地方，在容器中开发完项目中，打包成镜像，可以上传到仓库中存放和分享。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4B606-A828-4401-80DF-B0583C7557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3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4B606-A828-4401-80DF-B0583C7557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9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4AD8C-EA65-417B-B36D-77FC34939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EA2A76-B6CC-43F0-BB1C-46FDC1DB2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DC701-252A-43C7-8EAB-0A474E36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4125A-305B-4532-ABFC-DAED29BE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499FA-AF11-42E8-88F7-FD9384E6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2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F5D2-6BF7-46D0-A23C-F27EC0D0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7E99B-BF3C-4803-BD74-33B2A74D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AB685-A7C4-41B1-A1FD-00725546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ADA07-E535-4F0B-9A22-337176A4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7A0FE-C9A5-4449-9A4E-FE1B9FCD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1BD742-A932-47D2-8AAA-AED05DA4C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81265-76FD-4442-ACCE-07093570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A5E8E-D7DC-496D-AF19-D938EB83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9C09-DF5C-4814-ACAC-579FC363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66B30-71C4-403D-9F39-31FCEDC3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2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9A309-9A1C-4B1C-8BDE-504B5AF6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D932B-1987-41B6-95AF-B1712354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80A67-2765-4261-9034-FCF95AB6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4B67B-BF92-4101-B364-DAAB636A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E1EE-DEA3-4144-A6F6-6B5CE34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AC333-B536-4B0C-B922-4452CC5E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25D35-FDFB-43A6-9849-FB91FAA4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55DB8-BC4E-4082-956F-DD73A059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8B52F-F231-4129-9D42-BF855DB4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4BD97-8898-47CA-9900-A1BA2FA0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7EB3E-D32D-4361-902B-36EF16FB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115E9-88C9-474E-B3BD-FC417F1C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E9EE8-E2BC-4A68-B2AB-843242256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DAE1B-76E8-42BE-B064-8CA41E2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FAC15-2C20-45F0-A231-B8215738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AA42D-7BA4-4777-A9DF-6D59C44D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19B4-5785-4039-9DAD-A12F5F20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F289A-6501-4622-9113-0CF532C5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5DB3C-3BA9-451F-BBCC-7CD73441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09A874-FC53-4091-8A53-F0A359426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63D82-D4D9-4E59-88C3-6A62D7285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130E3C-7304-4441-8190-2FBE915B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B0C4A-DCC4-43F5-AF60-3536EA81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5CC026-546B-49E2-A97C-5B3190E9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EED-011F-4B49-91F6-A70CDFCD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085DFE-D930-44D5-8C1B-97FA4DA5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D7E43-FDB7-4A4C-908F-1525D6CE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36066-6238-4BD3-8C18-22937AC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E9450B-6134-4692-A9E0-CAAEDEA8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2E1DBE-5474-46B4-B034-CEB75393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B4365-F8AB-4784-9A98-BD46586D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5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BCD4-569B-4675-A2A2-4654DA2F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B8E40-BE53-4D3D-ACBC-84F8113B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32143-E7DE-412B-919B-9CBE829CF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C9501-664F-4EC7-815E-52FFE52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DA3EB-9F35-47E5-A9C5-7A67E692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C5A2A-4222-46A7-B267-9AA12699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2F9F6-378A-4936-BF99-4267A661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255A-A907-4AA9-A028-70D301501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88927-1285-42B9-8130-044ACFD67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50C97-C751-4589-A0BD-9858843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09F8E-609F-4144-AA61-1224B959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388B1-A8E6-4799-A4CC-599196FC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98F3EE-3A5D-47C8-BDF2-4076BBA8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30240-7770-45E4-B7D3-FA1DE795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8954B-3E70-43AC-8E38-6C4D06187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755F-A074-4A47-9E88-A49076E04034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4A816-0D5D-4E5D-8D1D-1EF991BAA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DE6E-1274-418E-BADE-D0B84CF50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9576-58CD-4A85-8EBA-85C16E8F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8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3966720" y="2481440"/>
            <a:ext cx="4258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>
                <a:latin typeface="-apple-system"/>
              </a:rPr>
              <a:t>实验环境安装配置</a:t>
            </a:r>
            <a:endParaRPr lang="en-US" altLang="zh-CN" sz="40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5003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3654752" y="2919077"/>
            <a:ext cx="4882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步骤二：进入项目文件夹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351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96654D-FD09-42D4-9710-1D17C7A3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76" y="169683"/>
            <a:ext cx="9511645" cy="34605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09F449-E133-4A89-A6A9-0CA4805D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2" y="3831995"/>
            <a:ext cx="9266551" cy="29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4163800" y="2966211"/>
            <a:ext cx="4882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步骤三：创建镜像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622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7FE2735-3097-4A3C-A3C1-6449A934D147}"/>
              </a:ext>
            </a:extLst>
          </p:cNvPr>
          <p:cNvSpPr txBox="1"/>
          <p:nvPr/>
        </p:nvSpPr>
        <p:spPr>
          <a:xfrm>
            <a:off x="798431" y="388871"/>
            <a:ext cx="844406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-t 15-441/641-project-1:latest -f ./</a:t>
            </a:r>
            <a:r>
              <a:rPr lang="en-US" altLang="zh-CN" sz="200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altLang="zh-CN" sz="20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altLang="zh-CN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build	</a:t>
            </a:r>
            <a:r>
              <a:rPr lang="zh-CN" alt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创建镜像 </a:t>
            </a:r>
            <a:endParaRPr lang="en-US" altLang="zh-CN" sz="20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 </a:t>
            </a:r>
            <a:r>
              <a:rPr lang="en-US" altLang="zh-CN" sz="2000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name:tag</a:t>
            </a:r>
            <a:r>
              <a:rPr lang="en-US" altLang="zh-CN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CN" alt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镜像名称 </a:t>
            </a:r>
            <a:r>
              <a:rPr lang="en-US" altLang="zh-CN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endParaRPr lang="en-US" altLang="zh-CN" sz="20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		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指定要使用的</a:t>
            </a:r>
            <a:r>
              <a:rPr lang="en-US" altLang="zh-CN" sz="2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路径</a:t>
            </a:r>
            <a:endParaRPr lang="en-US" altLang="zh-CN" sz="20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</a:t>
            </a:r>
            <a:r>
              <a:rPr lang="en-US" altLang="zh-CN" sz="2000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altLang="zh-CN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文件所在目录，可以指定</a:t>
            </a:r>
            <a:r>
              <a:rPr lang="en-US" altLang="zh-CN" sz="2000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altLang="zh-CN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的绝对路径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01D1F4-2428-4BF4-AC8F-132795A14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88080" r="38403"/>
          <a:stretch/>
        </p:blipFill>
        <p:spPr>
          <a:xfrm>
            <a:off x="625728" y="4047217"/>
            <a:ext cx="11143973" cy="1294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77B6A3-78BC-4266-A2C6-15DFB2F5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02" b="88080"/>
          <a:stretch/>
        </p:blipFill>
        <p:spPr>
          <a:xfrm>
            <a:off x="625728" y="2617124"/>
            <a:ext cx="11143973" cy="12947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F8AB66-79D5-48A6-BE9A-3D009C93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7" y="5477310"/>
            <a:ext cx="11143972" cy="10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1FBBFE-E525-4361-BAB9-486661DC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61" y="952683"/>
            <a:ext cx="8738648" cy="49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0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4163800" y="2966211"/>
            <a:ext cx="4882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步骤四：启动容器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0479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6099BE-380F-48BE-AB96-255284D8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956"/>
            <a:ext cx="12192000" cy="5153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50DFD9-6355-4DA6-ACAB-5D0ED3F7471F}"/>
              </a:ext>
            </a:extLst>
          </p:cNvPr>
          <p:cNvSpPr txBox="1"/>
          <p:nvPr/>
        </p:nvSpPr>
        <p:spPr>
          <a:xfrm>
            <a:off x="700793" y="351062"/>
            <a:ext cx="123876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-it -v D:/2.MyFile/workspace/LisoSever/:/home/project-1/ --name Liso 15-441/641-project-1 /bin/bash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-it -v                     宿主机路径                :        容器路径    --name 容器名            镜像名        /bin/bash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启动容器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 /bin/bash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使用终端交互式运行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数据卷（共享文件夹）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--name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4131DE-7F15-4437-A3FE-CC17BD41A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2441542" y="4929053"/>
            <a:ext cx="6734078" cy="14507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362AF5-A268-4F06-89DD-190EA55BE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630"/>
          <a:stretch/>
        </p:blipFill>
        <p:spPr>
          <a:xfrm>
            <a:off x="1" y="3126742"/>
            <a:ext cx="12192000" cy="16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1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3926411" y="2975637"/>
            <a:ext cx="4339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步骤五：编译项目文件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7926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1482A9-105C-422F-B41B-07BA6B3B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1136764"/>
            <a:ext cx="1534998" cy="4943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3D6F38-1BFF-405A-9701-4ABDAE34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136764"/>
            <a:ext cx="10390793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5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E8C23F-BDBB-453F-B0B4-769A1EDA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79" y="1730391"/>
            <a:ext cx="10077041" cy="31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2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C4350A-0107-4E4D-8191-9D9F27CB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2071406"/>
            <a:ext cx="9449619" cy="4016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B67FA1-9C6E-4617-9721-27540D99FE43}"/>
              </a:ext>
            </a:extLst>
          </p:cNvPr>
          <p:cNvSpPr txBox="1"/>
          <p:nvPr/>
        </p:nvSpPr>
        <p:spPr>
          <a:xfrm>
            <a:off x="1371190" y="704518"/>
            <a:ext cx="86953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-apple-system"/>
              </a:rPr>
              <a:t>基础代码的</a:t>
            </a:r>
            <a:r>
              <a:rPr lang="en-US" altLang="zh-CN" sz="2000">
                <a:latin typeface="-apple-system"/>
              </a:rPr>
              <a:t>Readme</a:t>
            </a:r>
            <a:r>
              <a:rPr lang="zh-CN" altLang="en-US" sz="2000">
                <a:latin typeface="-apple-system"/>
              </a:rPr>
              <a:t>文件有</a:t>
            </a:r>
            <a:r>
              <a:rPr lang="en-US" altLang="zh-CN" sz="2000">
                <a:latin typeface="-apple-system"/>
              </a:rPr>
              <a:t>Linux</a:t>
            </a:r>
            <a:r>
              <a:rPr lang="zh-CN" altLang="en-US" sz="2000">
                <a:latin typeface="-apple-system"/>
              </a:rPr>
              <a:t>系统下环境配置的步骤</a:t>
            </a:r>
            <a:endParaRPr lang="en-US" altLang="zh-CN" sz="200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-apple-system"/>
              </a:rPr>
              <a:t>Windows</a:t>
            </a:r>
            <a:r>
              <a:rPr lang="zh-CN" altLang="en-US" sz="2000">
                <a:latin typeface="-apple-system"/>
              </a:rPr>
              <a:t>系统和</a:t>
            </a:r>
            <a:r>
              <a:rPr lang="en-US" altLang="zh-CN" sz="2000">
                <a:latin typeface="-apple-system"/>
              </a:rPr>
              <a:t>Linux</a:t>
            </a:r>
            <a:r>
              <a:rPr lang="zh-CN" altLang="en-US" sz="2000">
                <a:latin typeface="-apple-system"/>
              </a:rPr>
              <a:t>的配置过程类似</a:t>
            </a:r>
            <a:endParaRPr lang="en-US" altLang="zh-CN" sz="200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-apple-system"/>
              </a:rPr>
              <a:t>此</a:t>
            </a:r>
            <a:r>
              <a:rPr lang="en-US" altLang="zh-CN" sz="2000">
                <a:latin typeface="-apple-system"/>
              </a:rPr>
              <a:t>PPT</a:t>
            </a:r>
            <a:r>
              <a:rPr lang="zh-CN" altLang="en-US" sz="2000">
                <a:latin typeface="-apple-system"/>
              </a:rPr>
              <a:t>主要以</a:t>
            </a:r>
            <a:r>
              <a:rPr lang="en-US" altLang="zh-CN" sz="2000">
                <a:latin typeface="-apple-system"/>
              </a:rPr>
              <a:t>Windows</a:t>
            </a:r>
            <a:r>
              <a:rPr lang="zh-CN" altLang="en-US" sz="2000">
                <a:latin typeface="-apple-system"/>
              </a:rPr>
              <a:t>系统为例</a:t>
            </a:r>
            <a:endParaRPr lang="en-US" altLang="zh-CN" sz="20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03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右 6">
            <a:extLst>
              <a:ext uri="{FF2B5EF4-FFF2-40B4-BE49-F238E27FC236}">
                <a16:creationId xmlns:a16="http://schemas.microsoft.com/office/drawing/2014/main" id="{EC7C1975-8505-4CC5-BCC5-FE2D574AEA13}"/>
              </a:ext>
            </a:extLst>
          </p:cNvPr>
          <p:cNvSpPr/>
          <p:nvPr/>
        </p:nvSpPr>
        <p:spPr>
          <a:xfrm>
            <a:off x="5237964" y="3310138"/>
            <a:ext cx="1294811" cy="310750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D17AE4-C4F1-4361-BD83-3EDF9968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29" y="1435485"/>
            <a:ext cx="2055043" cy="3987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120474-5D47-4DB6-AD15-B52E28FF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529" y="550146"/>
            <a:ext cx="2194225" cy="53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4740970" y="2956783"/>
            <a:ext cx="2710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latin typeface="-apple-system"/>
              </a:rPr>
              <a:t>步骤六：运行</a:t>
            </a:r>
            <a:endParaRPr lang="en-US" altLang="zh-CN" sz="32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5031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454238-B72C-48B6-A9A6-A1E63C06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733"/>
            <a:ext cx="12192000" cy="38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F51746-E7DF-43BF-BBD2-92AAF4D35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25"/>
          <a:stretch/>
        </p:blipFill>
        <p:spPr>
          <a:xfrm>
            <a:off x="2080181" y="897751"/>
            <a:ext cx="803163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7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9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69BAA-99EF-446A-BEB4-F533FEA9A20C}"/>
              </a:ext>
            </a:extLst>
          </p:cNvPr>
          <p:cNvSpPr txBox="1"/>
          <p:nvPr/>
        </p:nvSpPr>
        <p:spPr>
          <a:xfrm>
            <a:off x="4214370" y="2928504"/>
            <a:ext cx="37632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-apple-system"/>
              </a:rPr>
              <a:t>步骤一：安装</a:t>
            </a:r>
            <a:r>
              <a:rPr lang="en-US" altLang="zh-CN" sz="3200" dirty="0">
                <a:latin typeface="-apple-system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1392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73ECD8-19BA-499E-AB3B-DAF434AAD9CA}"/>
              </a:ext>
            </a:extLst>
          </p:cNvPr>
          <p:cNvSpPr txBox="1"/>
          <p:nvPr/>
        </p:nvSpPr>
        <p:spPr>
          <a:xfrm>
            <a:off x="532205" y="600824"/>
            <a:ext cx="8695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-apple-system"/>
              </a:rPr>
              <a:t>Docker</a:t>
            </a:r>
            <a:r>
              <a:rPr lang="zh-CN" altLang="en-US" sz="2000">
                <a:latin typeface="-apple-system"/>
              </a:rPr>
              <a:t>简介</a:t>
            </a:r>
            <a:endParaRPr lang="en-US" altLang="zh-CN" sz="2000"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CA4439-7D72-4D07-9E56-638E34D3C1A0}"/>
              </a:ext>
            </a:extLst>
          </p:cNvPr>
          <p:cNvSpPr txBox="1"/>
          <p:nvPr/>
        </p:nvSpPr>
        <p:spPr>
          <a:xfrm>
            <a:off x="6883925" y="60082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https://docs.docker.com/get-started/overview/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BD77E-60F1-4FF3-B6B3-0F15626D8649}"/>
              </a:ext>
            </a:extLst>
          </p:cNvPr>
          <p:cNvSpPr txBox="1"/>
          <p:nvPr/>
        </p:nvSpPr>
        <p:spPr>
          <a:xfrm>
            <a:off x="930897" y="1325806"/>
            <a:ext cx="9938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1200"/>
              </a:spcAft>
            </a:pPr>
            <a:r>
              <a:rPr lang="en-US" altLang="zh-CN" sz="2000">
                <a:latin typeface="-apple-system"/>
              </a:rPr>
              <a:t>1. What</a:t>
            </a:r>
          </a:p>
          <a:p>
            <a:pPr lvl="1" latinLnBrk="1"/>
            <a:r>
              <a:rPr lang="en-US" altLang="zh-CN" sz="2000">
                <a:latin typeface="-apple-system"/>
              </a:rPr>
              <a:t>Docker </a:t>
            </a:r>
            <a:r>
              <a:rPr lang="zh-CN" altLang="en-US" sz="2000">
                <a:latin typeface="-apple-system"/>
              </a:rPr>
              <a:t>是一个开源的应用容器引擎，基于 </a:t>
            </a:r>
            <a:r>
              <a:rPr lang="en-US" altLang="zh-CN" sz="2000">
                <a:latin typeface="-apple-system"/>
              </a:rPr>
              <a:t>Go</a:t>
            </a:r>
            <a:r>
              <a:rPr lang="zh-CN" altLang="en-US" sz="2000">
                <a:latin typeface="-apple-system"/>
              </a:rPr>
              <a:t>语言并遵从 </a:t>
            </a:r>
            <a:r>
              <a:rPr lang="en-US" altLang="zh-CN" sz="2000">
                <a:latin typeface="-apple-system"/>
              </a:rPr>
              <a:t>Apache2.0 </a:t>
            </a:r>
            <a:r>
              <a:rPr lang="zh-CN" altLang="en-US" sz="2000">
                <a:latin typeface="-apple-system"/>
              </a:rPr>
              <a:t>协议开源。</a:t>
            </a:r>
          </a:p>
          <a:p>
            <a:pPr lvl="1" latinLnBrk="1"/>
            <a:r>
              <a:rPr lang="en-US" altLang="zh-CN" sz="2000">
                <a:latin typeface="-apple-system"/>
              </a:rPr>
              <a:t>Docker </a:t>
            </a:r>
            <a:r>
              <a:rPr lang="zh-CN" altLang="en-US" sz="2000">
                <a:latin typeface="-apple-system"/>
              </a:rPr>
              <a:t>可以让开发者打包他们的应用以及依赖包到一个轻量级、可移植的容器中，然后发布到任何流行的 </a:t>
            </a:r>
            <a:r>
              <a:rPr lang="en-US" altLang="zh-CN" sz="2000">
                <a:latin typeface="-apple-system"/>
              </a:rPr>
              <a:t>Linux </a:t>
            </a:r>
            <a:r>
              <a:rPr lang="zh-CN" altLang="en-US" sz="2000">
                <a:latin typeface="-apple-system"/>
              </a:rPr>
              <a:t>机器上，也可以实现虚拟化。</a:t>
            </a:r>
            <a:endParaRPr lang="en-US" altLang="zh-CN" sz="2000"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A56CFD-24FE-40D7-961B-662828C6D4A5}"/>
              </a:ext>
            </a:extLst>
          </p:cNvPr>
          <p:cNvSpPr txBox="1"/>
          <p:nvPr/>
        </p:nvSpPr>
        <p:spPr>
          <a:xfrm>
            <a:off x="930897" y="2911081"/>
            <a:ext cx="9938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1200"/>
              </a:spcAft>
            </a:pPr>
            <a:r>
              <a:rPr lang="en-US" altLang="zh-CN" sz="2000">
                <a:latin typeface="-apple-system"/>
              </a:rPr>
              <a:t>2. Why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17791BD-538E-429B-8276-CE6E6AAD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14" y="3856750"/>
            <a:ext cx="424667" cy="42466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03F8C5C-5DA1-4240-B09E-CE4817729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91" y="3790763"/>
            <a:ext cx="556645" cy="5566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2C365FB-FEB8-4505-9BEC-6937182DB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25" y="3628336"/>
            <a:ext cx="1187777" cy="11877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1AA5BEF-1211-4539-96D6-D900DEDD7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3628335"/>
            <a:ext cx="1187777" cy="118777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3A78A36-E078-4BF4-AF40-0F95C8AE4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36" y="3474167"/>
            <a:ext cx="633191" cy="633191"/>
          </a:xfrm>
          <a:prstGeom prst="rect">
            <a:avLst/>
          </a:prstGeom>
        </p:spPr>
      </p:pic>
      <p:sp>
        <p:nvSpPr>
          <p:cNvPr id="30" name="箭头: 右 29">
            <a:extLst>
              <a:ext uri="{FF2B5EF4-FFF2-40B4-BE49-F238E27FC236}">
                <a16:creationId xmlns:a16="http://schemas.microsoft.com/office/drawing/2014/main" id="{A69D65F5-6A94-431C-BA1B-7F38B2F74971}"/>
              </a:ext>
            </a:extLst>
          </p:cNvPr>
          <p:cNvSpPr/>
          <p:nvPr/>
        </p:nvSpPr>
        <p:spPr>
          <a:xfrm>
            <a:off x="2499475" y="4250297"/>
            <a:ext cx="2242286" cy="194221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8B40FF3-098F-4846-9C45-3070D039F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71" y="4969774"/>
            <a:ext cx="902085" cy="902085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5026EC68-6213-4DDA-996E-91A9FE82E9BA}"/>
              </a:ext>
            </a:extLst>
          </p:cNvPr>
          <p:cNvSpPr/>
          <p:nvPr/>
        </p:nvSpPr>
        <p:spPr>
          <a:xfrm>
            <a:off x="6073767" y="5369163"/>
            <a:ext cx="721033" cy="194221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5F071FC-E5D4-4B98-9222-3DBF74A8E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81" y="5108134"/>
            <a:ext cx="609600" cy="609600"/>
          </a:xfrm>
          <a:prstGeom prst="rect">
            <a:avLst/>
          </a:prstGeom>
        </p:spPr>
      </p:pic>
      <p:sp>
        <p:nvSpPr>
          <p:cNvPr id="38" name="思想气泡: 云 37">
            <a:extLst>
              <a:ext uri="{FF2B5EF4-FFF2-40B4-BE49-F238E27FC236}">
                <a16:creationId xmlns:a16="http://schemas.microsoft.com/office/drawing/2014/main" id="{3DDA72CA-964D-40C6-B470-0349A652C33E}"/>
              </a:ext>
            </a:extLst>
          </p:cNvPr>
          <p:cNvSpPr/>
          <p:nvPr/>
        </p:nvSpPr>
        <p:spPr>
          <a:xfrm>
            <a:off x="7087308" y="3899058"/>
            <a:ext cx="1578557" cy="1076826"/>
          </a:xfrm>
          <a:prstGeom prst="cloudCallou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6CAD2E0-5997-4BFF-891B-380ED6181ED6}"/>
              </a:ext>
            </a:extLst>
          </p:cNvPr>
          <p:cNvSpPr txBox="1"/>
          <p:nvPr/>
        </p:nvSpPr>
        <p:spPr>
          <a:xfrm>
            <a:off x="7232376" y="4069083"/>
            <a:ext cx="1578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zh-CN" altLang="en-US" sz="1200">
                <a:latin typeface="-apple-system"/>
              </a:rPr>
              <a:t>配置一个虚拟机？</a:t>
            </a:r>
            <a:endParaRPr lang="en-US" altLang="zh-CN" sz="1200">
              <a:latin typeface="-apple-system"/>
            </a:endParaRPr>
          </a:p>
          <a:p>
            <a:pPr algn="l" latinLnBrk="1"/>
            <a:r>
              <a:rPr lang="zh-CN" altLang="en-US" sz="1200">
                <a:latin typeface="-apple-system"/>
              </a:rPr>
              <a:t>安装一个</a:t>
            </a:r>
            <a:r>
              <a:rPr lang="en-US" altLang="zh-CN" sz="1200">
                <a:latin typeface="-apple-system"/>
              </a:rPr>
              <a:t>Linux</a:t>
            </a:r>
            <a:r>
              <a:rPr lang="zh-CN" altLang="en-US" sz="1200">
                <a:latin typeface="-apple-system"/>
              </a:rPr>
              <a:t>？</a:t>
            </a:r>
            <a:endParaRPr lang="en-US" altLang="zh-CN" sz="1200">
              <a:latin typeface="-apple-system"/>
            </a:endParaRPr>
          </a:p>
          <a:p>
            <a:pPr algn="l" latinLnBrk="1"/>
            <a:r>
              <a:rPr lang="zh-CN" altLang="en-US" sz="1200">
                <a:latin typeface="-apple-system"/>
              </a:rPr>
              <a:t>安装双系统？</a:t>
            </a:r>
            <a:endParaRPr lang="en-US" altLang="zh-CN" sz="1200">
              <a:latin typeface="-apple-system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DB24B1BB-8B12-488F-971C-3CBE358C69E6}"/>
              </a:ext>
            </a:extLst>
          </p:cNvPr>
          <p:cNvSpPr/>
          <p:nvPr/>
        </p:nvSpPr>
        <p:spPr>
          <a:xfrm>
            <a:off x="7839762" y="5376195"/>
            <a:ext cx="721033" cy="194221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E2C78FE1-D115-4A97-93C1-83FED1EAB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8476" y="4969774"/>
            <a:ext cx="899238" cy="868755"/>
          </a:xfrm>
          <a:prstGeom prst="rect">
            <a:avLst/>
          </a:prstGeom>
        </p:spPr>
      </p:pic>
      <p:sp>
        <p:nvSpPr>
          <p:cNvPr id="46" name="箭头: 右 45">
            <a:extLst>
              <a:ext uri="{FF2B5EF4-FFF2-40B4-BE49-F238E27FC236}">
                <a16:creationId xmlns:a16="http://schemas.microsoft.com/office/drawing/2014/main" id="{0F776027-4907-471F-8E36-9B78AC312A8E}"/>
              </a:ext>
            </a:extLst>
          </p:cNvPr>
          <p:cNvSpPr/>
          <p:nvPr/>
        </p:nvSpPr>
        <p:spPr>
          <a:xfrm>
            <a:off x="9801009" y="5376195"/>
            <a:ext cx="721033" cy="194221"/>
          </a:xfrm>
          <a:prstGeom prst="rightArrow">
            <a:avLst>
              <a:gd name="adj1" fmla="val 39650"/>
              <a:gd name="adj2" fmla="val 873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A1012A0D-A54F-40B0-8C43-45C4374E92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337" y="5189726"/>
            <a:ext cx="698926" cy="6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73ECD8-19BA-499E-AB3B-DAF434AAD9CA}"/>
              </a:ext>
            </a:extLst>
          </p:cNvPr>
          <p:cNvSpPr txBox="1"/>
          <p:nvPr/>
        </p:nvSpPr>
        <p:spPr>
          <a:xfrm>
            <a:off x="532205" y="600824"/>
            <a:ext cx="8695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-apple-system"/>
              </a:rPr>
              <a:t>Docker</a:t>
            </a:r>
            <a:r>
              <a:rPr lang="zh-CN" altLang="en-US" sz="2000">
                <a:latin typeface="-apple-system"/>
              </a:rPr>
              <a:t>简介</a:t>
            </a:r>
            <a:endParaRPr lang="en-US" altLang="zh-CN" sz="2000"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CA4439-7D72-4D07-9E56-638E34D3C1A0}"/>
              </a:ext>
            </a:extLst>
          </p:cNvPr>
          <p:cNvSpPr txBox="1"/>
          <p:nvPr/>
        </p:nvSpPr>
        <p:spPr>
          <a:xfrm>
            <a:off x="6883925" y="60082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https://docs.docker.com/get-started/overview/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BD77E-60F1-4FF3-B6B3-0F15626D8649}"/>
              </a:ext>
            </a:extLst>
          </p:cNvPr>
          <p:cNvSpPr txBox="1"/>
          <p:nvPr/>
        </p:nvSpPr>
        <p:spPr>
          <a:xfrm>
            <a:off x="930897" y="1325806"/>
            <a:ext cx="9938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1200"/>
              </a:spcAft>
            </a:pPr>
            <a:r>
              <a:rPr lang="en-US" altLang="zh-CN" sz="2000">
                <a:latin typeface="-apple-system"/>
              </a:rPr>
              <a:t>3. </a:t>
            </a:r>
            <a:r>
              <a:rPr lang="zh-CN" altLang="en-US" sz="2000">
                <a:latin typeface="-apple-system"/>
              </a:rPr>
              <a:t>架构</a:t>
            </a:r>
            <a:r>
              <a:rPr lang="en-US" altLang="zh-CN" sz="2000">
                <a:latin typeface="-apple-system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C490D4-EE28-4A30-8BCD-E82BA8BE4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0" y="1725916"/>
            <a:ext cx="8932058" cy="47112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22FBA8-AC98-4376-A9D2-9009D1F39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80" y="5421984"/>
            <a:ext cx="2270555" cy="73949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78DEB07-C448-49F2-8569-986B3F7957FD}"/>
              </a:ext>
            </a:extLst>
          </p:cNvPr>
          <p:cNvSpPr txBox="1"/>
          <p:nvPr/>
        </p:nvSpPr>
        <p:spPr>
          <a:xfrm>
            <a:off x="7293731" y="4821820"/>
            <a:ext cx="5614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-apple-system"/>
              </a:rPr>
              <a:t>Docker</a:t>
            </a:r>
            <a:r>
              <a:rPr lang="zh-CN" altLang="en-US" dirty="0">
                <a:latin typeface="-apple-system"/>
              </a:rPr>
              <a:t>基本组成</a:t>
            </a:r>
            <a:endParaRPr lang="en-US" altLang="zh-CN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镜像（</a:t>
            </a:r>
            <a:r>
              <a:rPr lang="en-US" altLang="zh-CN" dirty="0">
                <a:latin typeface="-apple-system"/>
              </a:rPr>
              <a:t>image</a:t>
            </a:r>
            <a:r>
              <a:rPr lang="zh-CN" altLang="en-US" dirty="0">
                <a:latin typeface="-apple-system"/>
              </a:rPr>
              <a:t>）       </a:t>
            </a:r>
            <a:r>
              <a:rPr lang="en-US" altLang="zh-CN" dirty="0">
                <a:latin typeface="-apple-system"/>
              </a:rPr>
              <a:t>=&gt;     </a:t>
            </a:r>
            <a:r>
              <a:rPr lang="zh-CN" altLang="en-US" dirty="0">
                <a:latin typeface="-apple-system"/>
              </a:rPr>
              <a:t>模板</a:t>
            </a:r>
            <a:endParaRPr lang="en-US" altLang="zh-CN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容器（</a:t>
            </a:r>
            <a:r>
              <a:rPr lang="en-US" altLang="zh-CN" dirty="0">
                <a:latin typeface="-apple-system"/>
              </a:rPr>
              <a:t>container</a:t>
            </a:r>
            <a:r>
              <a:rPr lang="zh-CN" altLang="en-US" dirty="0">
                <a:latin typeface="-apple-system"/>
              </a:rPr>
              <a:t>） </a:t>
            </a:r>
            <a:r>
              <a:rPr lang="en-US" altLang="zh-CN" dirty="0">
                <a:latin typeface="-apple-system"/>
              </a:rPr>
              <a:t>=&gt;     </a:t>
            </a:r>
            <a:r>
              <a:rPr lang="zh-CN" altLang="en-US" dirty="0">
                <a:latin typeface="-apple-system"/>
              </a:rPr>
              <a:t>一个简易的</a:t>
            </a:r>
            <a:r>
              <a:rPr lang="en-US" altLang="zh-CN" dirty="0">
                <a:latin typeface="-apple-system"/>
              </a:rPr>
              <a:t>Linux</a:t>
            </a:r>
            <a:r>
              <a:rPr lang="zh-CN" altLang="en-US" dirty="0">
                <a:latin typeface="-apple-system"/>
              </a:rPr>
              <a:t>系统</a:t>
            </a:r>
            <a:endParaRPr lang="en-US" altLang="zh-CN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仓库（</a:t>
            </a:r>
            <a:r>
              <a:rPr lang="en-US" altLang="zh-CN" dirty="0">
                <a:latin typeface="-apple-system"/>
              </a:rPr>
              <a:t>repository</a:t>
            </a:r>
            <a:r>
              <a:rPr lang="zh-CN" altLang="en-US" dirty="0">
                <a:latin typeface="-apple-system"/>
              </a:rPr>
              <a:t>）</a:t>
            </a:r>
            <a:r>
              <a:rPr lang="en-US" altLang="zh-CN" dirty="0">
                <a:latin typeface="-apple-system"/>
              </a:rPr>
              <a:t>=&gt;     </a:t>
            </a:r>
            <a:r>
              <a:rPr lang="zh-CN" altLang="en-US" dirty="0">
                <a:latin typeface="-apple-system"/>
              </a:rPr>
              <a:t>存放镜像</a:t>
            </a:r>
            <a:endParaRPr lang="en-US" altLang="zh-C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928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75BF62B-E37A-4C85-8021-BEE2411664F7}"/>
              </a:ext>
            </a:extLst>
          </p:cNvPr>
          <p:cNvSpPr/>
          <p:nvPr/>
        </p:nvSpPr>
        <p:spPr>
          <a:xfrm>
            <a:off x="778764" y="182880"/>
            <a:ext cx="10634471" cy="6355080"/>
          </a:xfrm>
          <a:prstGeom prst="rect">
            <a:avLst/>
          </a:prstGeom>
          <a:solidFill>
            <a:srgbClr val="ADE5F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			                         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我的操作系统：               或                   或                   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F8DDA5-9260-4F16-B2DB-93C70A8D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33" y="5456010"/>
            <a:ext cx="972095" cy="9351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E28252-17AD-4EDA-81A0-106C51AD7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814" y="5594505"/>
            <a:ext cx="658190" cy="65819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EDB836E-FE6A-408B-8265-4C58991BA886}"/>
              </a:ext>
            </a:extLst>
          </p:cNvPr>
          <p:cNvSpPr/>
          <p:nvPr/>
        </p:nvSpPr>
        <p:spPr>
          <a:xfrm>
            <a:off x="955364" y="655106"/>
            <a:ext cx="9335545" cy="4622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9B73F2-32A2-4B58-912B-C35C577E01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610"/>
          <a:stretch/>
        </p:blipFill>
        <p:spPr>
          <a:xfrm>
            <a:off x="8983792" y="3924972"/>
            <a:ext cx="1143459" cy="98158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E605DE6-8756-4C5D-BABD-F23CC83AA826}"/>
              </a:ext>
            </a:extLst>
          </p:cNvPr>
          <p:cNvSpPr/>
          <p:nvPr/>
        </p:nvSpPr>
        <p:spPr>
          <a:xfrm>
            <a:off x="1695231" y="3342669"/>
            <a:ext cx="2842829" cy="82226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镜像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A770250-C59F-4CE2-A0DD-F9773784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471" y="3365341"/>
            <a:ext cx="841092" cy="77289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C8826C3-1739-4C66-997C-08AE15DF9E9F}"/>
              </a:ext>
            </a:extLst>
          </p:cNvPr>
          <p:cNvSpPr/>
          <p:nvPr/>
        </p:nvSpPr>
        <p:spPr>
          <a:xfrm>
            <a:off x="1695231" y="1848763"/>
            <a:ext cx="2842829" cy="8222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镜像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8FFF609-96A1-49FA-89AD-D1BB9819E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112" y="1876474"/>
            <a:ext cx="900606" cy="79226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396F451B-7C3B-481C-96E3-5D6AE55DB2B3}"/>
              </a:ext>
            </a:extLst>
          </p:cNvPr>
          <p:cNvSpPr/>
          <p:nvPr/>
        </p:nvSpPr>
        <p:spPr>
          <a:xfrm>
            <a:off x="5609068" y="898445"/>
            <a:ext cx="2378333" cy="1217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容器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0108D4-AA6C-4A10-AB13-6DECA427410D}"/>
              </a:ext>
            </a:extLst>
          </p:cNvPr>
          <p:cNvSpPr/>
          <p:nvPr/>
        </p:nvSpPr>
        <p:spPr>
          <a:xfrm>
            <a:off x="5609067" y="3648771"/>
            <a:ext cx="2378334" cy="12176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容器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EC13B3-6370-45E1-BFF8-22CCACBDEC00}"/>
              </a:ext>
            </a:extLst>
          </p:cNvPr>
          <p:cNvSpPr/>
          <p:nvPr/>
        </p:nvSpPr>
        <p:spPr>
          <a:xfrm>
            <a:off x="5609067" y="2274683"/>
            <a:ext cx="2378334" cy="12176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容器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83454D-05AE-4157-AAC3-0AEBAF2C7601}"/>
              </a:ext>
            </a:extLst>
          </p:cNvPr>
          <p:cNvSpPr/>
          <p:nvPr/>
        </p:nvSpPr>
        <p:spPr>
          <a:xfrm>
            <a:off x="5772516" y="1000047"/>
            <a:ext cx="1257968" cy="3767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服务端进程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2F75E11-4D57-428B-88B4-AFD9BB34BF4E}"/>
              </a:ext>
            </a:extLst>
          </p:cNvPr>
          <p:cNvSpPr/>
          <p:nvPr/>
        </p:nvSpPr>
        <p:spPr>
          <a:xfrm>
            <a:off x="5772516" y="1469625"/>
            <a:ext cx="1257967" cy="3767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  <a:p>
            <a:pPr algn="ctr"/>
            <a:r>
              <a:rPr lang="zh-CN" altLang="en-US" sz="1600"/>
              <a:t>客户端进程</a:t>
            </a:r>
          </a:p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D505E4-29EF-4A3E-B9A1-F8B5F19BEAB6}"/>
              </a:ext>
            </a:extLst>
          </p:cNvPr>
          <p:cNvSpPr/>
          <p:nvPr/>
        </p:nvSpPr>
        <p:spPr>
          <a:xfrm>
            <a:off x="1440873" y="1366652"/>
            <a:ext cx="3374725" cy="32607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F926E7E-1134-4B79-8539-0E1F70BC068F}"/>
              </a:ext>
            </a:extLst>
          </p:cNvPr>
          <p:cNvSpPr/>
          <p:nvPr/>
        </p:nvSpPr>
        <p:spPr>
          <a:xfrm>
            <a:off x="5192991" y="818033"/>
            <a:ext cx="3374725" cy="411972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3468568A-63D2-4CEF-A17E-2FE23071DEDB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 flipV="1">
            <a:off x="4430718" y="1507248"/>
            <a:ext cx="1178350" cy="765357"/>
          </a:xfrm>
          <a:prstGeom prst="curved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A60A394-E06D-4BB1-ABDB-996153F666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38060" y="2957387"/>
            <a:ext cx="1071007" cy="7964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B834632D-53F3-4C3B-85FB-0EA7C2A811D8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538060" y="3753799"/>
            <a:ext cx="1071007" cy="5037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32E3CADF-FE52-4B50-9B56-537C6BD33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56" y="2939796"/>
            <a:ext cx="530296" cy="53029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5CABFF0-10CE-4D24-9524-C85042B12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37" y="4336081"/>
            <a:ext cx="530296" cy="53029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2811074-B75F-49BB-91DF-8A8B61F37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21" y="1164019"/>
            <a:ext cx="550251" cy="55025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066F7BC-E5BD-4196-9D47-2193E9020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3" y="5388375"/>
            <a:ext cx="972095" cy="9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62518D-5C93-4D59-AF77-D7413E8769CA}"/>
              </a:ext>
            </a:extLst>
          </p:cNvPr>
          <p:cNvSpPr txBox="1"/>
          <p:nvPr/>
        </p:nvSpPr>
        <p:spPr>
          <a:xfrm>
            <a:off x="532205" y="600824"/>
            <a:ext cx="8695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-apple-system"/>
              </a:rPr>
              <a:t>Docker</a:t>
            </a:r>
            <a:r>
              <a:rPr lang="zh-CN" altLang="en-US" sz="2000">
                <a:latin typeface="-apple-system"/>
              </a:rPr>
              <a:t>下载安装</a:t>
            </a:r>
            <a:endParaRPr lang="en-US" altLang="zh-CN" sz="2000"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F4E4DD-A5CA-4F3E-BC68-4F3C34A30458}"/>
              </a:ext>
            </a:extLst>
          </p:cNvPr>
          <p:cNvSpPr txBox="1"/>
          <p:nvPr/>
        </p:nvSpPr>
        <p:spPr>
          <a:xfrm>
            <a:off x="7647495" y="63160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https://docs.docker.com/get-docker/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BFCD16-AC86-4B4D-8058-7C742BB0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5" y="1271824"/>
            <a:ext cx="11249320" cy="46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3A497B-D038-4D59-A5A1-557F271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8227"/>
            <a:ext cx="5745481" cy="4237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F7702B-40D0-4523-BAAB-44AF3A08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" y="1838227"/>
            <a:ext cx="5360906" cy="4237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7B3022-1D92-4DF6-A631-DA76A4CAE328}"/>
              </a:ext>
            </a:extLst>
          </p:cNvPr>
          <p:cNvSpPr txBox="1"/>
          <p:nvPr/>
        </p:nvSpPr>
        <p:spPr>
          <a:xfrm>
            <a:off x="473697" y="490180"/>
            <a:ext cx="98675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/>
              <a:t>安装</a:t>
            </a:r>
            <a:r>
              <a:rPr lang="en-US" altLang="zh-CN"/>
              <a:t>docker</a:t>
            </a:r>
            <a:r>
              <a:rPr lang="zh-CN" altLang="en-US"/>
              <a:t>前需要安装 </a:t>
            </a:r>
            <a:r>
              <a:rPr lang="en-US" altLang="zh-CN"/>
              <a:t>Hyper-V</a:t>
            </a:r>
          </a:p>
          <a:p>
            <a:pPr algn="l" latinLnBrk="1"/>
            <a:r>
              <a:rPr lang="zh-CN" altLang="en-US"/>
              <a:t>（</a:t>
            </a:r>
            <a:r>
              <a:rPr lang="en-US" altLang="zh-CN"/>
              <a:t> Hyper-V </a:t>
            </a:r>
            <a:r>
              <a:rPr lang="zh-CN" altLang="en-US"/>
              <a:t>是微软开发的虚拟机，类似于 </a:t>
            </a:r>
            <a:r>
              <a:rPr lang="en-US" altLang="zh-CN"/>
              <a:t>VMWare </a:t>
            </a:r>
            <a:r>
              <a:rPr lang="zh-CN" altLang="en-US"/>
              <a:t>或 </a:t>
            </a:r>
            <a:r>
              <a:rPr lang="en-US" altLang="zh-CN"/>
              <a:t>VirtualBox</a:t>
            </a:r>
            <a:r>
              <a:rPr lang="zh-CN" altLang="en-US"/>
              <a:t>，仅适用于 </a:t>
            </a:r>
            <a:r>
              <a:rPr lang="en-US" altLang="zh-CN"/>
              <a:t>Windows 10</a:t>
            </a:r>
            <a:r>
              <a:rPr lang="zh-CN" altLang="en-US"/>
              <a:t>）</a:t>
            </a:r>
            <a:endParaRPr lang="en-US" altLang="zh-CN"/>
          </a:p>
          <a:p>
            <a:pPr algn="l" latinLnBrk="1"/>
            <a:r>
              <a:rPr lang="zh-CN" altLang="en-US"/>
              <a:t>选择安装</a:t>
            </a:r>
            <a:r>
              <a:rPr lang="en-US" altLang="zh-CN"/>
              <a:t>Hyper-V</a:t>
            </a:r>
            <a:r>
              <a:rPr lang="zh-CN" altLang="en-US"/>
              <a:t>需要重启电脑，重启之后即可安装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40B44D-78B4-462A-9B01-C0487EFB9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10"/>
          <a:stretch/>
        </p:blipFill>
        <p:spPr>
          <a:xfrm>
            <a:off x="1843368" y="1282046"/>
            <a:ext cx="8505264" cy="47793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70C5E5-C1BC-4535-9118-C5ECC3F7F692}"/>
              </a:ext>
            </a:extLst>
          </p:cNvPr>
          <p:cNvSpPr txBox="1"/>
          <p:nvPr/>
        </p:nvSpPr>
        <p:spPr>
          <a:xfrm>
            <a:off x="501977" y="668459"/>
            <a:ext cx="114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/>
              <a:t>安装好</a:t>
            </a:r>
            <a:r>
              <a:rPr lang="en-US" altLang="zh-CN"/>
              <a:t>docker</a:t>
            </a:r>
            <a:r>
              <a:rPr lang="zh-CN" altLang="en-US"/>
              <a:t>后，在命令行输入 </a:t>
            </a:r>
            <a:r>
              <a:rPr lang="en-US" altLang="zh-CN"/>
              <a:t>docker </a:t>
            </a:r>
            <a:r>
              <a:rPr lang="zh-CN" altLang="en-US"/>
              <a:t>，可以看到</a:t>
            </a:r>
            <a:r>
              <a:rPr lang="en-US" altLang="zh-CN"/>
              <a:t>docker</a:t>
            </a:r>
            <a:r>
              <a:rPr lang="zh-CN" altLang="en-US"/>
              <a:t>的一些命令使用方法，这证明</a:t>
            </a:r>
            <a:r>
              <a:rPr lang="en-US" altLang="zh-CN"/>
              <a:t>docker</a:t>
            </a:r>
            <a:r>
              <a:rPr lang="zh-CN" altLang="en-US"/>
              <a:t>已经安装成功了</a:t>
            </a:r>
          </a:p>
        </p:txBody>
      </p:sp>
    </p:spTree>
    <p:extLst>
      <p:ext uri="{BB962C8B-B14F-4D97-AF65-F5344CB8AC3E}">
        <p14:creationId xmlns:p14="http://schemas.microsoft.com/office/powerpoint/2010/main" val="64348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572</Words>
  <Application>Microsoft Office PowerPoint</Application>
  <PresentationFormat>宽屏</PresentationFormat>
  <Paragraphs>81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-apple-system</vt:lpstr>
      <vt:lpstr>Helvetica Neue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TJU NET</dc:creator>
  <cp:lastModifiedBy>金铎 宋</cp:lastModifiedBy>
  <cp:revision>60</cp:revision>
  <dcterms:created xsi:type="dcterms:W3CDTF">2021-09-22T13:40:20Z</dcterms:created>
  <dcterms:modified xsi:type="dcterms:W3CDTF">2022-03-12T14:12:40Z</dcterms:modified>
</cp:coreProperties>
</file>