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9"/>
  </p:notesMasterIdLst>
  <p:handoutMasterIdLst>
    <p:handoutMasterId r:id="rId30"/>
  </p:handoutMasterIdLst>
  <p:sldIdLst>
    <p:sldId id="293" r:id="rId2"/>
    <p:sldId id="256" r:id="rId3"/>
    <p:sldId id="284" r:id="rId4"/>
    <p:sldId id="259" r:id="rId5"/>
    <p:sldId id="329" r:id="rId6"/>
    <p:sldId id="285" r:id="rId7"/>
    <p:sldId id="262" r:id="rId8"/>
    <p:sldId id="265" r:id="rId9"/>
    <p:sldId id="258" r:id="rId10"/>
    <p:sldId id="291" r:id="rId11"/>
    <p:sldId id="286" r:id="rId12"/>
    <p:sldId id="290" r:id="rId13"/>
    <p:sldId id="288" r:id="rId14"/>
    <p:sldId id="314" r:id="rId15"/>
    <p:sldId id="317" r:id="rId16"/>
    <p:sldId id="335" r:id="rId17"/>
    <p:sldId id="333" r:id="rId18"/>
    <p:sldId id="336" r:id="rId19"/>
    <p:sldId id="308" r:id="rId20"/>
    <p:sldId id="356" r:id="rId21"/>
    <p:sldId id="355" r:id="rId22"/>
    <p:sldId id="292" r:id="rId23"/>
    <p:sldId id="330" r:id="rId24"/>
    <p:sldId id="350" r:id="rId25"/>
    <p:sldId id="294" r:id="rId26"/>
    <p:sldId id="353" r:id="rId27"/>
    <p:sldId id="354" r:id="rId28"/>
  </p:sldIdLst>
  <p:sldSz cx="9144000" cy="6858000" type="screen4x3"/>
  <p:notesSz cx="9942513" cy="67611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3" autoAdjust="0"/>
    <p:restoredTop sz="72178"/>
  </p:normalViewPr>
  <p:slideViewPr>
    <p:cSldViewPr>
      <p:cViewPr varScale="1">
        <p:scale>
          <a:sx n="72" d="100"/>
          <a:sy n="72" d="100"/>
        </p:scale>
        <p:origin x="19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4309176"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defTabSz="928688">
              <a:defRPr sz="1200">
                <a:ea typeface="宋体" panose="02010600030101010101" pitchFamily="2" charset="-122"/>
              </a:defRPr>
            </a:lvl1pPr>
          </a:lstStyle>
          <a:p>
            <a:endParaRPr lang="en-US" altLang="zh-CN"/>
          </a:p>
        </p:txBody>
      </p:sp>
      <p:sp>
        <p:nvSpPr>
          <p:cNvPr id="17411" name="Rectangle 3"/>
          <p:cNvSpPr>
            <a:spLocks noGrp="1" noChangeArrowheads="1"/>
          </p:cNvSpPr>
          <p:nvPr>
            <p:ph type="dt" sz="quarter" idx="1"/>
          </p:nvPr>
        </p:nvSpPr>
        <p:spPr bwMode="auto">
          <a:xfrm>
            <a:off x="5633339" y="0"/>
            <a:ext cx="4309175"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algn="r" defTabSz="928688">
              <a:defRPr sz="1200">
                <a:ea typeface="宋体" panose="02010600030101010101" pitchFamily="2" charset="-122"/>
              </a:defRPr>
            </a:lvl1pPr>
          </a:lstStyle>
          <a:p>
            <a:endParaRPr lang="en-US" altLang="zh-CN"/>
          </a:p>
        </p:txBody>
      </p:sp>
      <p:sp>
        <p:nvSpPr>
          <p:cNvPr id="17412" name="Rectangle 4"/>
          <p:cNvSpPr>
            <a:spLocks noGrp="1" noChangeArrowheads="1"/>
          </p:cNvSpPr>
          <p:nvPr>
            <p:ph type="ftr" sz="quarter" idx="2"/>
          </p:nvPr>
        </p:nvSpPr>
        <p:spPr bwMode="auto">
          <a:xfrm>
            <a:off x="1" y="6423105"/>
            <a:ext cx="4309176"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defTabSz="928688">
              <a:defRPr sz="1200">
                <a:ea typeface="宋体" panose="02010600030101010101" pitchFamily="2" charset="-122"/>
              </a:defRPr>
            </a:lvl1pPr>
          </a:lstStyle>
          <a:p>
            <a:endParaRPr lang="en-US" altLang="zh-CN"/>
          </a:p>
        </p:txBody>
      </p:sp>
      <p:sp>
        <p:nvSpPr>
          <p:cNvPr id="17413" name="Rectangle 5"/>
          <p:cNvSpPr>
            <a:spLocks noGrp="1" noChangeArrowheads="1"/>
          </p:cNvSpPr>
          <p:nvPr>
            <p:ph type="sldNum" sz="quarter" idx="3"/>
          </p:nvPr>
        </p:nvSpPr>
        <p:spPr bwMode="auto">
          <a:xfrm>
            <a:off x="5633339" y="6423105"/>
            <a:ext cx="4309175"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algn="r" defTabSz="928688">
              <a:defRPr sz="1200">
                <a:ea typeface="宋体" panose="02010600030101010101" pitchFamily="2" charset="-122"/>
              </a:defRPr>
            </a:lvl1pPr>
          </a:lstStyle>
          <a:p>
            <a:fld id="{4ED33942-A5FE-40C7-824D-B3B08FCE13BA}" type="slidenum">
              <a:rPr lang="en-US" altLang="zh-CN"/>
              <a:pPr/>
              <a:t>‹#›</a:t>
            </a:fld>
            <a:endParaRPr lang="en-US" altLang="zh-CN"/>
          </a:p>
        </p:txBody>
      </p:sp>
    </p:spTree>
    <p:extLst>
      <p:ext uri="{BB962C8B-B14F-4D97-AF65-F5344CB8AC3E}">
        <p14:creationId xmlns:p14="http://schemas.microsoft.com/office/powerpoint/2010/main" val="1580649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4309176"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defTabSz="928688">
              <a:defRPr sz="1200">
                <a:latin typeface="Times New Roman" panose="02020603050405020304" pitchFamily="18" charset="0"/>
                <a:ea typeface="宋体" panose="02010600030101010101" pitchFamily="2" charset="-122"/>
              </a:defRPr>
            </a:lvl1pPr>
          </a:lstStyle>
          <a:p>
            <a:endParaRPr lang="en-US" altLang="zh-CN"/>
          </a:p>
        </p:txBody>
      </p:sp>
      <p:sp>
        <p:nvSpPr>
          <p:cNvPr id="7171" name="Rectangle 3"/>
          <p:cNvSpPr>
            <a:spLocks noGrp="1" noChangeArrowheads="1"/>
          </p:cNvSpPr>
          <p:nvPr>
            <p:ph type="dt" idx="1"/>
          </p:nvPr>
        </p:nvSpPr>
        <p:spPr bwMode="auto">
          <a:xfrm>
            <a:off x="5633339" y="0"/>
            <a:ext cx="4309175"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algn="r" defTabSz="928688">
              <a:defRPr sz="1200">
                <a:latin typeface="Times New Roman" panose="02020603050405020304" pitchFamily="18" charset="0"/>
                <a:ea typeface="宋体" panose="02010600030101010101" pitchFamily="2" charset="-122"/>
              </a:defRPr>
            </a:lvl1pPr>
          </a:lstStyle>
          <a:p>
            <a:endParaRPr lang="en-US" altLang="zh-CN"/>
          </a:p>
        </p:txBody>
      </p:sp>
      <p:sp>
        <p:nvSpPr>
          <p:cNvPr id="7172" name="Rectangle 4"/>
          <p:cNvSpPr>
            <a:spLocks noGrp="1" noRot="1" noChangeAspect="1" noChangeArrowheads="1" noTextEdit="1"/>
          </p:cNvSpPr>
          <p:nvPr>
            <p:ph type="sldImg" idx="2"/>
          </p:nvPr>
        </p:nvSpPr>
        <p:spPr bwMode="auto">
          <a:xfrm>
            <a:off x="3279775" y="506413"/>
            <a:ext cx="3382963" cy="25368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1326424" y="3211553"/>
            <a:ext cx="7289670" cy="304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7174" name="Rectangle 6"/>
          <p:cNvSpPr>
            <a:spLocks noGrp="1" noChangeArrowheads="1"/>
          </p:cNvSpPr>
          <p:nvPr>
            <p:ph type="ftr" sz="quarter" idx="4"/>
          </p:nvPr>
        </p:nvSpPr>
        <p:spPr bwMode="auto">
          <a:xfrm>
            <a:off x="1" y="6423105"/>
            <a:ext cx="4309176"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defTabSz="928688">
              <a:defRPr sz="1200">
                <a:latin typeface="Times New Roman" panose="02020603050405020304" pitchFamily="18" charset="0"/>
                <a:ea typeface="宋体" panose="02010600030101010101" pitchFamily="2" charset="-122"/>
              </a:defRPr>
            </a:lvl1pPr>
          </a:lstStyle>
          <a:p>
            <a:endParaRPr lang="en-US" altLang="zh-CN"/>
          </a:p>
        </p:txBody>
      </p:sp>
      <p:sp>
        <p:nvSpPr>
          <p:cNvPr id="7175" name="Rectangle 7"/>
          <p:cNvSpPr>
            <a:spLocks noGrp="1" noChangeArrowheads="1"/>
          </p:cNvSpPr>
          <p:nvPr>
            <p:ph type="sldNum" sz="quarter" idx="5"/>
          </p:nvPr>
        </p:nvSpPr>
        <p:spPr bwMode="auto">
          <a:xfrm>
            <a:off x="5633339" y="6423105"/>
            <a:ext cx="4309175"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algn="r" defTabSz="928688">
              <a:defRPr sz="1200">
                <a:latin typeface="Times New Roman" panose="02020603050405020304" pitchFamily="18" charset="0"/>
                <a:ea typeface="宋体" panose="02010600030101010101" pitchFamily="2" charset="-122"/>
              </a:defRPr>
            </a:lvl1pPr>
          </a:lstStyle>
          <a:p>
            <a:fld id="{0D73A8D9-EA04-4089-8BD3-779FC1C0B0A3}" type="slidenum">
              <a:rPr lang="en-US" altLang="zh-CN"/>
              <a:pPr/>
              <a:t>‹#›</a:t>
            </a:fld>
            <a:endParaRPr lang="en-US" altLang="zh-CN"/>
          </a:p>
        </p:txBody>
      </p:sp>
    </p:spTree>
    <p:extLst>
      <p:ext uri="{BB962C8B-B14F-4D97-AF65-F5344CB8AC3E}">
        <p14:creationId xmlns:p14="http://schemas.microsoft.com/office/powerpoint/2010/main" val="2944663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a:solidFill>
                  <a:schemeClr val="tx1"/>
                </a:solidFill>
                <a:effectLst/>
                <a:latin typeface="Times New Roman" panose="02020603050405020304" pitchFamily="18" charset="0"/>
                <a:ea typeface="+mn-ea"/>
                <a:cs typeface="+mn-cs"/>
              </a:rPr>
              <a:t>Socket</a:t>
            </a:r>
            <a:r>
              <a:rPr lang="zh-CN" altLang="en-US" sz="1200" b="0" i="0" kern="1200" dirty="0">
                <a:solidFill>
                  <a:schemeClr val="tx1"/>
                </a:solidFill>
                <a:effectLst/>
                <a:latin typeface="Times New Roman" panose="02020603050405020304" pitchFamily="18" charset="0"/>
                <a:ea typeface="+mn-ea"/>
                <a:cs typeface="+mn-cs"/>
              </a:rPr>
              <a:t>本身有“插座”的意思，用于表示进程间网络通信的特殊文件类型。</a:t>
            </a:r>
            <a:r>
              <a:rPr lang="en" altLang="zh-CN" sz="1200" b="1" i="0" u="none" strike="noStrike" kern="1200" dirty="0">
                <a:solidFill>
                  <a:schemeClr val="tx1"/>
                </a:solidFill>
                <a:effectLst/>
                <a:latin typeface="Times New Roman" panose="02020603050405020304" pitchFamily="18" charset="0"/>
                <a:ea typeface="+mn-ea"/>
                <a:cs typeface="+mn-cs"/>
              </a:rPr>
              <a:t>socket </a:t>
            </a:r>
            <a:r>
              <a:rPr lang="zh-CN" altLang="en-US" sz="1200" b="1" i="0" u="none" strike="noStrike" kern="1200" dirty="0">
                <a:solidFill>
                  <a:schemeClr val="tx1"/>
                </a:solidFill>
                <a:effectLst/>
                <a:latin typeface="Times New Roman" panose="02020603050405020304" pitchFamily="18" charset="0"/>
                <a:ea typeface="+mn-ea"/>
                <a:cs typeface="+mn-cs"/>
              </a:rPr>
              <a:t>其实就是操作系统提供给程序员操作「网络协议栈」的接口，说人话就是，你能通过</a:t>
            </a:r>
            <a:r>
              <a:rPr lang="en" altLang="zh-CN" sz="1200" b="1" i="0" u="none" strike="noStrike" kern="1200" dirty="0">
                <a:solidFill>
                  <a:schemeClr val="tx1"/>
                </a:solidFill>
                <a:effectLst/>
                <a:latin typeface="Times New Roman" panose="02020603050405020304" pitchFamily="18" charset="0"/>
                <a:ea typeface="+mn-ea"/>
                <a:cs typeface="+mn-cs"/>
              </a:rPr>
              <a:t>socket </a:t>
            </a:r>
            <a:r>
              <a:rPr lang="zh-CN" altLang="en-US" sz="1200" b="1" i="0" u="none" strike="noStrike" kern="1200" dirty="0">
                <a:solidFill>
                  <a:schemeClr val="tx1"/>
                </a:solidFill>
                <a:effectLst/>
                <a:latin typeface="Times New Roman" panose="02020603050405020304" pitchFamily="18" charset="0"/>
                <a:ea typeface="+mn-ea"/>
                <a:cs typeface="+mn-cs"/>
              </a:rPr>
              <a:t>的接口，来控制协议找工作，从而实现网络通信，达到跨主机通信。</a:t>
            </a:r>
            <a:endParaRPr lang="zh-CN" altLang="en-US" sz="1200" b="0" i="0" u="none" strike="noStrike" kern="1200" dirty="0">
              <a:solidFill>
                <a:schemeClr val="tx1"/>
              </a:solidFill>
              <a:effectLst/>
              <a:latin typeface="Times New Roman" panose="02020603050405020304" pitchFamily="18" charset="0"/>
              <a:ea typeface="+mn-ea"/>
              <a:cs typeface="+mn-cs"/>
            </a:endParaRPr>
          </a:p>
          <a:p>
            <a:r>
              <a:rPr lang="zh-CN" altLang="en-US" sz="1200" b="0" i="0" kern="1200" dirty="0">
                <a:solidFill>
                  <a:schemeClr val="tx1"/>
                </a:solidFill>
                <a:effectLst/>
                <a:latin typeface="Times New Roman" panose="02020603050405020304" pitchFamily="18" charset="0"/>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4</a:t>
            </a:fld>
            <a:endParaRPr lang="en-US" altLang="zh-CN"/>
          </a:p>
        </p:txBody>
      </p:sp>
    </p:spTree>
    <p:extLst>
      <p:ext uri="{BB962C8B-B14F-4D97-AF65-F5344CB8AC3E}">
        <p14:creationId xmlns:p14="http://schemas.microsoft.com/office/powerpoint/2010/main" val="52179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strike="noStrike" kern="1200" dirty="0">
                <a:solidFill>
                  <a:schemeClr val="tx1"/>
                </a:solidFill>
                <a:effectLst/>
                <a:latin typeface="Times New Roman" panose="02020603050405020304" pitchFamily="18" charset="0"/>
                <a:ea typeface="+mn-ea"/>
                <a:cs typeface="+mn-cs"/>
              </a:rPr>
              <a:t>不论是客户还是服务器应用程序都用</a:t>
            </a:r>
            <a:r>
              <a:rPr lang="en" altLang="zh-CN" sz="1200" b="0" i="0" u="none" strike="noStrike" kern="1200" dirty="0">
                <a:solidFill>
                  <a:schemeClr val="tx1"/>
                </a:solidFill>
                <a:effectLst/>
                <a:latin typeface="Times New Roman" panose="02020603050405020304" pitchFamily="18" charset="0"/>
                <a:ea typeface="+mn-ea"/>
                <a:cs typeface="+mn-cs"/>
              </a:rPr>
              <a:t>send</a:t>
            </a:r>
            <a:r>
              <a:rPr lang="zh-CN" altLang="en-US" sz="1200" b="0" i="0" u="none" strike="noStrike" kern="1200" dirty="0">
                <a:solidFill>
                  <a:schemeClr val="tx1"/>
                </a:solidFill>
                <a:effectLst/>
                <a:latin typeface="Times New Roman" panose="02020603050405020304" pitchFamily="18" charset="0"/>
                <a:ea typeface="+mn-ea"/>
                <a:cs typeface="+mn-cs"/>
              </a:rPr>
              <a:t>函数来向</a:t>
            </a:r>
            <a:r>
              <a:rPr lang="en" altLang="zh-CN" sz="1200" b="0" i="0" u="none" strike="noStrike" kern="1200" dirty="0">
                <a:solidFill>
                  <a:schemeClr val="tx1"/>
                </a:solidFill>
                <a:effectLst/>
                <a:latin typeface="Times New Roman" panose="02020603050405020304" pitchFamily="18" charset="0"/>
                <a:ea typeface="+mn-ea"/>
                <a:cs typeface="+mn-cs"/>
              </a:rPr>
              <a:t>TCP</a:t>
            </a:r>
            <a:r>
              <a:rPr lang="zh-CN" altLang="en-US" sz="1200" b="0" i="0" u="none" strike="noStrike" kern="1200" dirty="0">
                <a:solidFill>
                  <a:schemeClr val="tx1"/>
                </a:solidFill>
                <a:effectLst/>
                <a:latin typeface="Times New Roman" panose="02020603050405020304" pitchFamily="18" charset="0"/>
                <a:ea typeface="+mn-ea"/>
                <a:cs typeface="+mn-cs"/>
              </a:rPr>
              <a:t>连接的另一端发送数据。 </a:t>
            </a:r>
            <a:br>
              <a:rPr lang="zh-CN" altLang="en-US" dirty="0"/>
            </a:br>
            <a:r>
              <a:rPr lang="zh-CN" altLang="en-US" sz="1200" b="0" i="0" u="none" strike="noStrike" kern="1200" dirty="0">
                <a:solidFill>
                  <a:schemeClr val="tx1"/>
                </a:solidFill>
                <a:effectLst/>
                <a:latin typeface="Times New Roman" panose="02020603050405020304" pitchFamily="18" charset="0"/>
                <a:ea typeface="+mn-ea"/>
                <a:cs typeface="+mn-cs"/>
              </a:rPr>
              <a:t>客户程序一般用</a:t>
            </a:r>
            <a:r>
              <a:rPr lang="en" altLang="zh-CN" sz="1200" b="0" i="0" u="none" strike="noStrike" kern="1200" dirty="0">
                <a:solidFill>
                  <a:schemeClr val="tx1"/>
                </a:solidFill>
                <a:effectLst/>
                <a:latin typeface="Times New Roman" panose="02020603050405020304" pitchFamily="18" charset="0"/>
                <a:ea typeface="+mn-ea"/>
                <a:cs typeface="+mn-cs"/>
              </a:rPr>
              <a:t>send</a:t>
            </a:r>
            <a:r>
              <a:rPr lang="zh-CN" altLang="en-US" sz="1200" b="0" i="0" u="none" strike="noStrike" kern="1200" dirty="0">
                <a:solidFill>
                  <a:schemeClr val="tx1"/>
                </a:solidFill>
                <a:effectLst/>
                <a:latin typeface="Times New Roman" panose="02020603050405020304" pitchFamily="18" charset="0"/>
                <a:ea typeface="+mn-ea"/>
                <a:cs typeface="+mn-cs"/>
              </a:rPr>
              <a:t>函数向服务器发送请求，而服务器则通常用</a:t>
            </a:r>
            <a:r>
              <a:rPr lang="en" altLang="zh-CN" sz="1200" b="0" i="0" u="none" strike="noStrike" kern="1200" dirty="0">
                <a:solidFill>
                  <a:schemeClr val="tx1"/>
                </a:solidFill>
                <a:effectLst/>
                <a:latin typeface="Times New Roman" panose="02020603050405020304" pitchFamily="18" charset="0"/>
                <a:ea typeface="+mn-ea"/>
                <a:cs typeface="+mn-cs"/>
              </a:rPr>
              <a:t>send</a:t>
            </a:r>
            <a:r>
              <a:rPr lang="zh-CN" altLang="en-US" sz="1200" b="0" i="0" u="none" strike="noStrike" kern="1200" dirty="0">
                <a:solidFill>
                  <a:schemeClr val="tx1"/>
                </a:solidFill>
                <a:effectLst/>
                <a:latin typeface="Times New Roman" panose="02020603050405020304" pitchFamily="18" charset="0"/>
                <a:ea typeface="+mn-ea"/>
                <a:cs typeface="+mn-cs"/>
              </a:rPr>
              <a:t>函数来向客户程序发送应答</a:t>
            </a:r>
          </a:p>
          <a:p>
            <a:r>
              <a:rPr lang="zh-CN" altLang="en-US" sz="1200" b="0" i="0" u="none" strike="noStrike" kern="1200" dirty="0">
                <a:solidFill>
                  <a:schemeClr val="tx1"/>
                </a:solidFill>
                <a:effectLst/>
                <a:latin typeface="Times New Roman" panose="02020603050405020304" pitchFamily="18" charset="0"/>
                <a:ea typeface="+mn-ea"/>
                <a:cs typeface="+mn-cs"/>
              </a:rPr>
              <a:t>第一个参数是。。</a:t>
            </a:r>
            <a:endParaRPr lang="en-US" altLang="zh-CN" sz="1200" b="0" i="0" u="none" strike="noStrike" kern="1200" dirty="0">
              <a:solidFill>
                <a:schemeClr val="tx1"/>
              </a:solidFill>
              <a:effectLst/>
              <a:latin typeface="Times New Roman" panose="02020603050405020304" pitchFamily="18" charset="0"/>
              <a:ea typeface="+mn-ea"/>
              <a:cs typeface="+mn-cs"/>
            </a:endParaRPr>
          </a:p>
          <a:p>
            <a:endParaRPr lang="en-US" altLang="zh-CN" sz="1200" b="0" i="0" u="none" strike="noStrike" kern="1200" dirty="0">
              <a:solidFill>
                <a:schemeClr val="tx1"/>
              </a:solidFill>
              <a:effectLst/>
              <a:latin typeface="Times New Roman" panose="02020603050405020304" pitchFamily="18" charset="0"/>
              <a:ea typeface="+mn-ea"/>
              <a:cs typeface="+mn-cs"/>
            </a:endParaRPr>
          </a:p>
          <a:p>
            <a:r>
              <a:rPr lang="zh-CN" altLang="en-US" sz="1200" b="0" i="0" u="none" strike="noStrike" kern="1200" dirty="0">
                <a:solidFill>
                  <a:schemeClr val="tx1"/>
                </a:solidFill>
                <a:effectLst/>
                <a:latin typeface="Times New Roman" panose="02020603050405020304" pitchFamily="18" charset="0"/>
                <a:ea typeface="+mn-ea"/>
                <a:cs typeface="+mn-cs"/>
              </a:rPr>
              <a:t>不论是客户还是服务器应用程序都用</a:t>
            </a:r>
            <a:r>
              <a:rPr lang="en" altLang="zh-CN" sz="1200" b="0" i="0" u="none" strike="noStrike" kern="1200" dirty="0" err="1">
                <a:solidFill>
                  <a:schemeClr val="tx1"/>
                </a:solidFill>
                <a:effectLst/>
                <a:latin typeface="Times New Roman" panose="02020603050405020304" pitchFamily="18" charset="0"/>
                <a:ea typeface="+mn-ea"/>
                <a:cs typeface="+mn-cs"/>
              </a:rPr>
              <a:t>recv</a:t>
            </a:r>
            <a:r>
              <a:rPr lang="zh-CN" altLang="en-US" sz="1200" b="0" i="0" u="none" strike="noStrike" kern="1200" dirty="0">
                <a:solidFill>
                  <a:schemeClr val="tx1"/>
                </a:solidFill>
                <a:effectLst/>
                <a:latin typeface="Times New Roman" panose="02020603050405020304" pitchFamily="18" charset="0"/>
                <a:ea typeface="+mn-ea"/>
                <a:cs typeface="+mn-cs"/>
              </a:rPr>
              <a:t>函数从</a:t>
            </a:r>
            <a:r>
              <a:rPr lang="en" altLang="zh-CN" sz="1200" b="0" i="0" u="none" strike="noStrike" kern="1200" dirty="0">
                <a:solidFill>
                  <a:schemeClr val="tx1"/>
                </a:solidFill>
                <a:effectLst/>
                <a:latin typeface="Times New Roman" panose="02020603050405020304" pitchFamily="18" charset="0"/>
                <a:ea typeface="+mn-ea"/>
                <a:cs typeface="+mn-cs"/>
              </a:rPr>
              <a:t>TCP</a:t>
            </a:r>
            <a:r>
              <a:rPr lang="zh-CN" altLang="en-US" sz="1200" b="0" i="0" u="none" strike="noStrike" kern="1200" dirty="0">
                <a:solidFill>
                  <a:schemeClr val="tx1"/>
                </a:solidFill>
                <a:effectLst/>
                <a:latin typeface="Times New Roman" panose="02020603050405020304" pitchFamily="18" charset="0"/>
                <a:ea typeface="+mn-ea"/>
                <a:cs typeface="+mn-cs"/>
              </a:rPr>
              <a:t>连接的另一端接收数据。</a:t>
            </a:r>
            <a:endParaRPr lang="en-US" altLang="zh-CN" sz="1200" b="0" i="0" u="none" strike="noStrike" kern="1200" dirty="0">
              <a:solidFill>
                <a:schemeClr val="tx1"/>
              </a:solidFill>
              <a:effectLst/>
              <a:latin typeface="Times New Roman" panose="02020603050405020304" pitchFamily="18" charset="0"/>
              <a:ea typeface="+mn-ea"/>
              <a:cs typeface="+mn-cs"/>
            </a:endParaRPr>
          </a:p>
          <a:p>
            <a:r>
              <a:rPr lang="zh-CN" altLang="en-US" sz="1200" b="0" i="0" u="none" strike="noStrike" kern="1200" dirty="0">
                <a:solidFill>
                  <a:schemeClr val="tx1"/>
                </a:solidFill>
                <a:effectLst/>
                <a:latin typeface="Times New Roman" panose="02020603050405020304" pitchFamily="18" charset="0"/>
                <a:ea typeface="+mn-ea"/>
                <a:cs typeface="+mn-cs"/>
              </a:rPr>
              <a:t>（</a:t>
            </a:r>
            <a:r>
              <a:rPr lang="en-US" altLang="zh-CN" sz="1200" b="0" i="0" u="none" strike="noStrike" kern="1200" dirty="0">
                <a:solidFill>
                  <a:schemeClr val="tx1"/>
                </a:solidFill>
                <a:effectLst/>
                <a:latin typeface="Times New Roman" panose="02020603050405020304" pitchFamily="18" charset="0"/>
                <a:ea typeface="+mn-ea"/>
                <a:cs typeface="+mn-cs"/>
              </a:rPr>
              <a:t>1</a:t>
            </a:r>
            <a:r>
              <a:rPr lang="zh-CN" altLang="en-US" sz="1200" b="0" i="0" u="none" strike="noStrike" kern="1200" dirty="0">
                <a:solidFill>
                  <a:schemeClr val="tx1"/>
                </a:solidFill>
                <a:effectLst/>
                <a:latin typeface="Times New Roman" panose="02020603050405020304" pitchFamily="18" charset="0"/>
                <a:ea typeface="+mn-ea"/>
                <a:cs typeface="+mn-cs"/>
              </a:rPr>
              <a:t>）第一个参数指定接收端套接字描述符；</a:t>
            </a:r>
          </a:p>
          <a:p>
            <a:r>
              <a:rPr lang="zh-CN" altLang="en-US" sz="1200" b="0" i="0" u="none" strike="noStrike" kern="1200" dirty="0">
                <a:solidFill>
                  <a:schemeClr val="tx1"/>
                </a:solidFill>
                <a:effectLst/>
                <a:latin typeface="Times New Roman" panose="02020603050405020304" pitchFamily="18" charset="0"/>
                <a:ea typeface="+mn-ea"/>
                <a:cs typeface="+mn-cs"/>
              </a:rPr>
              <a:t>（</a:t>
            </a:r>
            <a:r>
              <a:rPr lang="en-US" altLang="zh-CN" sz="1200" b="0" i="0" u="none" strike="noStrike" kern="1200" dirty="0">
                <a:solidFill>
                  <a:schemeClr val="tx1"/>
                </a:solidFill>
                <a:effectLst/>
                <a:latin typeface="Times New Roman" panose="02020603050405020304" pitchFamily="18" charset="0"/>
                <a:ea typeface="+mn-ea"/>
                <a:cs typeface="+mn-cs"/>
              </a:rPr>
              <a:t>2</a:t>
            </a:r>
            <a:r>
              <a:rPr lang="zh-CN" altLang="en-US" sz="1200" b="0" i="0" u="none" strike="noStrike" kern="1200" dirty="0">
                <a:solidFill>
                  <a:schemeClr val="tx1"/>
                </a:solidFill>
                <a:effectLst/>
                <a:latin typeface="Times New Roman" panose="02020603050405020304" pitchFamily="18" charset="0"/>
                <a:ea typeface="+mn-ea"/>
                <a:cs typeface="+mn-cs"/>
              </a:rPr>
              <a:t>）第二个参数指明一个缓冲区，该缓冲区用来存放</a:t>
            </a:r>
            <a:r>
              <a:rPr lang="en" altLang="zh-CN" sz="1200" b="0" i="0" u="none" strike="noStrike" kern="1200" dirty="0" err="1">
                <a:solidFill>
                  <a:schemeClr val="tx1"/>
                </a:solidFill>
                <a:effectLst/>
                <a:latin typeface="Times New Roman" panose="02020603050405020304" pitchFamily="18" charset="0"/>
                <a:ea typeface="+mn-ea"/>
                <a:cs typeface="+mn-cs"/>
              </a:rPr>
              <a:t>recv</a:t>
            </a:r>
            <a:r>
              <a:rPr lang="zh-CN" altLang="en-US" sz="1200" b="0" i="0" u="none" strike="noStrike" kern="1200" dirty="0">
                <a:solidFill>
                  <a:schemeClr val="tx1"/>
                </a:solidFill>
                <a:effectLst/>
                <a:latin typeface="Times New Roman" panose="02020603050405020304" pitchFamily="18" charset="0"/>
                <a:ea typeface="+mn-ea"/>
                <a:cs typeface="+mn-cs"/>
              </a:rPr>
              <a:t>函数接收到的数据；</a:t>
            </a:r>
          </a:p>
          <a:p>
            <a:r>
              <a:rPr lang="zh-CN" altLang="en-US" sz="1200" b="0" i="0" u="none" strike="noStrike" kern="1200" dirty="0">
                <a:solidFill>
                  <a:schemeClr val="tx1"/>
                </a:solidFill>
                <a:effectLst/>
                <a:latin typeface="Times New Roman" panose="02020603050405020304" pitchFamily="18" charset="0"/>
                <a:ea typeface="+mn-ea"/>
                <a:cs typeface="+mn-cs"/>
              </a:rPr>
              <a:t>（</a:t>
            </a:r>
            <a:r>
              <a:rPr lang="en-US" altLang="zh-CN" sz="1200" b="0" i="0" u="none" strike="noStrike" kern="1200" dirty="0">
                <a:solidFill>
                  <a:schemeClr val="tx1"/>
                </a:solidFill>
                <a:effectLst/>
                <a:latin typeface="Times New Roman" panose="02020603050405020304" pitchFamily="18" charset="0"/>
                <a:ea typeface="+mn-ea"/>
                <a:cs typeface="+mn-cs"/>
              </a:rPr>
              <a:t>3</a:t>
            </a:r>
            <a:r>
              <a:rPr lang="zh-CN" altLang="en-US" sz="1200" b="0" i="0" u="none" strike="noStrike" kern="1200" dirty="0">
                <a:solidFill>
                  <a:schemeClr val="tx1"/>
                </a:solidFill>
                <a:effectLst/>
                <a:latin typeface="Times New Roman" panose="02020603050405020304" pitchFamily="18" charset="0"/>
                <a:ea typeface="+mn-ea"/>
                <a:cs typeface="+mn-cs"/>
              </a:rPr>
              <a:t>）第三个参数指明</a:t>
            </a:r>
            <a:r>
              <a:rPr lang="en" altLang="zh-CN" sz="1200" b="0" i="0" u="none" strike="noStrike" kern="1200" dirty="0" err="1">
                <a:solidFill>
                  <a:schemeClr val="tx1"/>
                </a:solidFill>
                <a:effectLst/>
                <a:latin typeface="Times New Roman" panose="02020603050405020304" pitchFamily="18" charset="0"/>
                <a:ea typeface="+mn-ea"/>
                <a:cs typeface="+mn-cs"/>
              </a:rPr>
              <a:t>buf</a:t>
            </a:r>
            <a:r>
              <a:rPr lang="zh-CN" altLang="en-US" sz="1200" b="0" i="0" u="none" strike="noStrike" kern="1200" dirty="0">
                <a:solidFill>
                  <a:schemeClr val="tx1"/>
                </a:solidFill>
                <a:effectLst/>
                <a:latin typeface="Times New Roman" panose="02020603050405020304" pitchFamily="18" charset="0"/>
                <a:ea typeface="+mn-ea"/>
                <a:cs typeface="+mn-cs"/>
              </a:rPr>
              <a:t>的长度；</a:t>
            </a:r>
          </a:p>
          <a:p>
            <a:r>
              <a:rPr lang="zh-CN" altLang="en-US" sz="1200" b="0" i="0" u="none" strike="noStrike" kern="1200" dirty="0">
                <a:solidFill>
                  <a:schemeClr val="tx1"/>
                </a:solidFill>
                <a:effectLst/>
                <a:latin typeface="Times New Roman" panose="02020603050405020304" pitchFamily="18" charset="0"/>
                <a:ea typeface="+mn-ea"/>
                <a:cs typeface="+mn-cs"/>
              </a:rPr>
              <a:t>（</a:t>
            </a:r>
            <a:r>
              <a:rPr lang="en-US" altLang="zh-CN" sz="1200" b="0" i="0" u="none" strike="noStrike" kern="1200" dirty="0">
                <a:solidFill>
                  <a:schemeClr val="tx1"/>
                </a:solidFill>
                <a:effectLst/>
                <a:latin typeface="Times New Roman" panose="02020603050405020304" pitchFamily="18" charset="0"/>
                <a:ea typeface="+mn-ea"/>
                <a:cs typeface="+mn-cs"/>
              </a:rPr>
              <a:t>4</a:t>
            </a:r>
            <a:r>
              <a:rPr lang="zh-CN" altLang="en-US" sz="1200" b="0" i="0" u="none" strike="noStrike" kern="1200" dirty="0">
                <a:solidFill>
                  <a:schemeClr val="tx1"/>
                </a:solidFill>
                <a:effectLst/>
                <a:latin typeface="Times New Roman" panose="02020603050405020304" pitchFamily="18" charset="0"/>
                <a:ea typeface="+mn-ea"/>
                <a:cs typeface="+mn-cs"/>
              </a:rPr>
              <a:t>）第四个参数一般置</a:t>
            </a:r>
            <a:r>
              <a:rPr lang="en-US" altLang="zh-CN" sz="1200" b="0" i="0" u="none" strike="noStrike" kern="1200" dirty="0">
                <a:solidFill>
                  <a:schemeClr val="tx1"/>
                </a:solidFill>
                <a:effectLst/>
                <a:latin typeface="Times New Roman" panose="02020603050405020304" pitchFamily="18" charset="0"/>
                <a:ea typeface="+mn-ea"/>
                <a:cs typeface="+mn-cs"/>
              </a:rPr>
              <a:t>0</a:t>
            </a:r>
            <a:r>
              <a:rPr lang="zh-CN" altLang="en-US" sz="1200" b="0" i="0" u="none" strike="noStrike" kern="1200" dirty="0">
                <a:solidFill>
                  <a:schemeClr val="tx1"/>
                </a:solidFill>
                <a:effectLst/>
                <a:latin typeface="Times New Roman" panose="02020603050405020304" pitchFamily="18" charset="0"/>
                <a:ea typeface="+mn-ea"/>
                <a:cs typeface="+mn-cs"/>
              </a:rPr>
              <a:t>。</a:t>
            </a:r>
            <a:endParaRPr lang="en-US" altLang="zh-CN" sz="1200" b="0" i="0" u="none" strike="noStrike" kern="1200" dirty="0">
              <a:solidFill>
                <a:schemeClr val="tx1"/>
              </a:solidFill>
              <a:effectLst/>
              <a:latin typeface="Times New Roman" panose="02020603050405020304" pitchFamily="18" charset="0"/>
              <a:ea typeface="+mn-ea"/>
              <a:cs typeface="+mn-cs"/>
            </a:endParaRPr>
          </a:p>
          <a:p>
            <a:endParaRPr lang="en-US" altLang="zh-CN" sz="1200" b="0" i="0" u="none" strike="noStrike" kern="1200" dirty="0">
              <a:solidFill>
                <a:schemeClr val="tx1"/>
              </a:solidFill>
              <a:effectLst/>
              <a:latin typeface="Times New Roman" panose="02020603050405020304" pitchFamily="18" charset="0"/>
              <a:ea typeface="+mn-ea"/>
              <a:cs typeface="+mn-cs"/>
            </a:endParaRPr>
          </a:p>
          <a:p>
            <a:r>
              <a:rPr lang="zh-CN" altLang="en-US" sz="1200" b="0" i="0" u="none" strike="noStrike" kern="1200" dirty="0">
                <a:solidFill>
                  <a:schemeClr val="tx1"/>
                </a:solidFill>
                <a:effectLst/>
                <a:latin typeface="Times New Roman" panose="02020603050405020304" pitchFamily="18" charset="0"/>
                <a:ea typeface="+mn-ea"/>
                <a:cs typeface="+mn-cs"/>
              </a:rPr>
              <a:t>每个</a:t>
            </a:r>
            <a:r>
              <a:rPr lang="en" altLang="zh-CN" sz="1200" b="0" i="0" u="none" strike="noStrike" kern="1200" dirty="0">
                <a:solidFill>
                  <a:schemeClr val="tx1"/>
                </a:solidFill>
                <a:effectLst/>
                <a:latin typeface="Times New Roman" panose="02020603050405020304" pitchFamily="18" charset="0"/>
                <a:ea typeface="+mn-ea"/>
                <a:cs typeface="+mn-cs"/>
              </a:rPr>
              <a:t>TCP socket</a:t>
            </a:r>
            <a:r>
              <a:rPr lang="zh-CN" altLang="en-US" sz="1200" b="0" i="0" u="none" strike="noStrike" kern="1200" dirty="0">
                <a:solidFill>
                  <a:schemeClr val="tx1"/>
                </a:solidFill>
                <a:effectLst/>
                <a:latin typeface="Times New Roman" panose="02020603050405020304" pitchFamily="18" charset="0"/>
                <a:ea typeface="+mn-ea"/>
                <a:cs typeface="+mn-cs"/>
              </a:rPr>
              <a:t>在内核中都有一个发送缓冲区和一个接收缓冲区，</a:t>
            </a:r>
            <a:r>
              <a:rPr lang="en" altLang="zh-CN" sz="1200" b="0" i="0" u="none" strike="noStrike" kern="1200" dirty="0">
                <a:solidFill>
                  <a:schemeClr val="tx1"/>
                </a:solidFill>
                <a:effectLst/>
                <a:latin typeface="Times New Roman" panose="02020603050405020304" pitchFamily="18" charset="0"/>
                <a:ea typeface="+mn-ea"/>
                <a:cs typeface="+mn-cs"/>
              </a:rPr>
              <a:t>TCP</a:t>
            </a:r>
            <a:r>
              <a:rPr lang="zh-CN" altLang="en-US" sz="1200" b="0" i="0" u="none" strike="noStrike" kern="1200" dirty="0">
                <a:solidFill>
                  <a:schemeClr val="tx1"/>
                </a:solidFill>
                <a:effectLst/>
                <a:latin typeface="Times New Roman" panose="02020603050405020304" pitchFamily="18" charset="0"/>
                <a:ea typeface="+mn-ea"/>
                <a:cs typeface="+mn-cs"/>
              </a:rPr>
              <a:t>的全双工的工作模式以及</a:t>
            </a:r>
            <a:r>
              <a:rPr lang="en" altLang="zh-CN" sz="1200" b="0" i="0" u="none" strike="noStrike" kern="1200" dirty="0">
                <a:solidFill>
                  <a:schemeClr val="tx1"/>
                </a:solidFill>
                <a:effectLst/>
                <a:latin typeface="Times New Roman" panose="02020603050405020304" pitchFamily="18" charset="0"/>
                <a:ea typeface="+mn-ea"/>
                <a:cs typeface="+mn-cs"/>
              </a:rPr>
              <a:t>TCP</a:t>
            </a:r>
            <a:r>
              <a:rPr lang="zh-CN" altLang="en-US" sz="1200" b="0" i="0" u="none" strike="noStrike" kern="1200" dirty="0">
                <a:solidFill>
                  <a:schemeClr val="tx1"/>
                </a:solidFill>
                <a:effectLst/>
                <a:latin typeface="Times New Roman" panose="02020603050405020304" pitchFamily="18" charset="0"/>
                <a:ea typeface="+mn-ea"/>
                <a:cs typeface="+mn-cs"/>
              </a:rPr>
              <a:t>的流量</a:t>
            </a:r>
            <a:r>
              <a:rPr lang="en-US" altLang="zh-C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拥塞</a:t>
            </a:r>
            <a:r>
              <a:rPr lang="en-US" altLang="zh-C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控制便是依赖于这两个独立的</a:t>
            </a:r>
            <a:r>
              <a:rPr lang="en" altLang="zh-CN" sz="1200" b="0" i="0" u="none" strike="noStrike" kern="1200" dirty="0">
                <a:solidFill>
                  <a:schemeClr val="tx1"/>
                </a:solidFill>
                <a:effectLst/>
                <a:latin typeface="Times New Roman" panose="02020603050405020304" pitchFamily="18" charset="0"/>
                <a:ea typeface="+mn-ea"/>
                <a:cs typeface="+mn-cs"/>
              </a:rPr>
              <a:t>buffer</a:t>
            </a:r>
            <a:r>
              <a:rPr lang="zh-CN" altLang="en-US" sz="1200" b="0" i="0" u="none" strike="noStrike" kern="1200" dirty="0">
                <a:solidFill>
                  <a:schemeClr val="tx1"/>
                </a:solidFill>
                <a:effectLst/>
                <a:latin typeface="Times New Roman" panose="02020603050405020304" pitchFamily="18" charset="0"/>
                <a:ea typeface="+mn-ea"/>
                <a:cs typeface="+mn-cs"/>
              </a:rPr>
              <a:t>以及</a:t>
            </a:r>
            <a:r>
              <a:rPr lang="en" altLang="zh-CN" sz="1200" b="0" i="0" u="none" strike="noStrike" kern="1200" dirty="0">
                <a:solidFill>
                  <a:schemeClr val="tx1"/>
                </a:solidFill>
                <a:effectLst/>
                <a:latin typeface="Times New Roman" panose="02020603050405020304" pitchFamily="18" charset="0"/>
                <a:ea typeface="+mn-ea"/>
                <a:cs typeface="+mn-cs"/>
              </a:rPr>
              <a:t>buffer</a:t>
            </a:r>
            <a:r>
              <a:rPr lang="zh-CN" altLang="en-US" sz="1200" b="0" i="0" u="none" strike="noStrike" kern="1200" dirty="0">
                <a:solidFill>
                  <a:schemeClr val="tx1"/>
                </a:solidFill>
                <a:effectLst/>
                <a:latin typeface="Times New Roman" panose="02020603050405020304" pitchFamily="18" charset="0"/>
                <a:ea typeface="+mn-ea"/>
                <a:cs typeface="+mn-cs"/>
              </a:rPr>
              <a:t>的填充状态。接收缓冲区把数据缓存入内核，应用进程一直没有调用</a:t>
            </a:r>
            <a:r>
              <a:rPr lang="en" altLang="zh-CN" sz="1200" b="0" i="0" u="none" strike="noStrike" kern="1200" dirty="0" err="1">
                <a:solidFill>
                  <a:schemeClr val="tx1"/>
                </a:solidFill>
                <a:effectLst/>
                <a:latin typeface="Times New Roman" panose="02020603050405020304" pitchFamily="18" charset="0"/>
                <a:ea typeface="+mn-ea"/>
                <a:cs typeface="+mn-cs"/>
              </a:rPr>
              <a:t>recv</a:t>
            </a:r>
            <a:r>
              <a:rPr lang="en" altLang="zh-C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进行读取的话，此数据会一直缓存在相应</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的接收缓冲区内。所以说，不管进程是否调用</a:t>
            </a:r>
            <a:r>
              <a:rPr lang="en" altLang="zh-CN" sz="1200" b="0" i="0" u="none" strike="noStrike" kern="1200" dirty="0" err="1">
                <a:solidFill>
                  <a:schemeClr val="tx1"/>
                </a:solidFill>
                <a:effectLst/>
                <a:latin typeface="Times New Roman" panose="02020603050405020304" pitchFamily="18" charset="0"/>
                <a:ea typeface="+mn-ea"/>
                <a:cs typeface="+mn-cs"/>
              </a:rPr>
              <a:t>recv</a:t>
            </a:r>
            <a:r>
              <a:rPr lang="en" altLang="zh-C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读取</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对端发来的数据都会经由内核接收并且缓存到</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的内核接收缓冲区之中。</a:t>
            </a:r>
            <a:r>
              <a:rPr lang="en" altLang="zh-CN" sz="1200" b="0" i="0" u="none" strike="noStrike" kern="1200" dirty="0" err="1">
                <a:solidFill>
                  <a:schemeClr val="tx1"/>
                </a:solidFill>
                <a:effectLst/>
                <a:latin typeface="Times New Roman" panose="02020603050405020304" pitchFamily="18" charset="0"/>
                <a:ea typeface="+mn-ea"/>
                <a:cs typeface="+mn-cs"/>
              </a:rPr>
              <a:t>recv</a:t>
            </a:r>
            <a:r>
              <a:rPr lang="en" altLang="zh-C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所做的工作，就是把内核缓冲区中的数据拷贝到应用层用户的</a:t>
            </a:r>
            <a:r>
              <a:rPr lang="en" altLang="zh-CN" sz="1200" b="0" i="0" u="none" strike="noStrike" kern="1200" dirty="0">
                <a:solidFill>
                  <a:schemeClr val="tx1"/>
                </a:solidFill>
                <a:effectLst/>
                <a:latin typeface="Times New Roman" panose="02020603050405020304" pitchFamily="18" charset="0"/>
                <a:ea typeface="+mn-ea"/>
                <a:cs typeface="+mn-cs"/>
              </a:rPr>
              <a:t>buffer</a:t>
            </a:r>
            <a:r>
              <a:rPr lang="zh-CN" altLang="en-US" sz="1200" b="0" i="0" u="none" strike="noStrike" kern="1200" dirty="0">
                <a:solidFill>
                  <a:schemeClr val="tx1"/>
                </a:solidFill>
                <a:effectLst/>
                <a:latin typeface="Times New Roman" panose="02020603050405020304" pitchFamily="18" charset="0"/>
                <a:ea typeface="+mn-ea"/>
                <a:cs typeface="+mn-cs"/>
              </a:rPr>
              <a:t>里面，并返回，仅此而已。进程调用</a:t>
            </a:r>
            <a:r>
              <a:rPr lang="en" altLang="zh-CN" sz="1200" b="0" i="0" u="none" strike="noStrike" kern="1200" dirty="0">
                <a:solidFill>
                  <a:schemeClr val="tx1"/>
                </a:solidFill>
                <a:effectLst/>
                <a:latin typeface="Times New Roman" panose="02020603050405020304" pitchFamily="18" charset="0"/>
                <a:ea typeface="+mn-ea"/>
                <a:cs typeface="+mn-cs"/>
              </a:rPr>
              <a:t>send()</a:t>
            </a:r>
            <a:r>
              <a:rPr lang="zh-CN" altLang="en-US" sz="1200" b="0" i="0" u="none" strike="noStrike" kern="1200" dirty="0">
                <a:solidFill>
                  <a:schemeClr val="tx1"/>
                </a:solidFill>
                <a:effectLst/>
                <a:latin typeface="Times New Roman" panose="02020603050405020304" pitchFamily="18" charset="0"/>
                <a:ea typeface="+mn-ea"/>
                <a:cs typeface="+mn-cs"/>
              </a:rPr>
              <a:t>发送的数据的时候，最简单情况（也是一般情况），将数据拷贝进入</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的内核发送缓冲区之中，然后</a:t>
            </a:r>
            <a:r>
              <a:rPr lang="en" altLang="zh-CN" sz="1200" b="0" i="0" u="none" strike="noStrike" kern="1200" dirty="0">
                <a:solidFill>
                  <a:schemeClr val="tx1"/>
                </a:solidFill>
                <a:effectLst/>
                <a:latin typeface="Times New Roman" panose="02020603050405020304" pitchFamily="18" charset="0"/>
                <a:ea typeface="+mn-ea"/>
                <a:cs typeface="+mn-cs"/>
              </a:rPr>
              <a:t>send</a:t>
            </a:r>
            <a:r>
              <a:rPr lang="zh-CN" altLang="en-US" sz="1200" b="0" i="0" u="none" strike="noStrike" kern="1200" dirty="0">
                <a:solidFill>
                  <a:schemeClr val="tx1"/>
                </a:solidFill>
                <a:effectLst/>
                <a:latin typeface="Times New Roman" panose="02020603050405020304" pitchFamily="18" charset="0"/>
                <a:ea typeface="+mn-ea"/>
                <a:cs typeface="+mn-cs"/>
              </a:rPr>
              <a:t>便会在上层返回。换句话说，</a:t>
            </a:r>
            <a:r>
              <a:rPr lang="en" altLang="zh-CN" sz="1200" b="0" i="0" u="none" strike="noStrike" kern="1200" dirty="0">
                <a:solidFill>
                  <a:schemeClr val="tx1"/>
                </a:solidFill>
                <a:effectLst/>
                <a:latin typeface="Times New Roman" panose="02020603050405020304" pitchFamily="18" charset="0"/>
                <a:ea typeface="+mn-ea"/>
                <a:cs typeface="+mn-cs"/>
              </a:rPr>
              <a:t>send</a:t>
            </a:r>
            <a:r>
              <a:rPr lang="zh-CN" altLang="e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返回之时，数据不一定会发送到对端去（和</a:t>
            </a:r>
            <a:r>
              <a:rPr lang="en" altLang="zh-CN" sz="1200" b="0" i="0" u="none" strike="noStrike" kern="1200" dirty="0">
                <a:solidFill>
                  <a:schemeClr val="tx1"/>
                </a:solidFill>
                <a:effectLst/>
                <a:latin typeface="Times New Roman" panose="02020603050405020304" pitchFamily="18" charset="0"/>
                <a:ea typeface="+mn-ea"/>
                <a:cs typeface="+mn-cs"/>
              </a:rPr>
              <a:t>write</a:t>
            </a:r>
            <a:r>
              <a:rPr lang="zh-CN" altLang="en-US" sz="1200" b="0" i="0" u="none" strike="noStrike" kern="1200" dirty="0">
                <a:solidFill>
                  <a:schemeClr val="tx1"/>
                </a:solidFill>
                <a:effectLst/>
                <a:latin typeface="Times New Roman" panose="02020603050405020304" pitchFamily="18" charset="0"/>
                <a:ea typeface="+mn-ea"/>
                <a:cs typeface="+mn-cs"/>
              </a:rPr>
              <a:t>写文件有点类似），</a:t>
            </a:r>
            <a:r>
              <a:rPr lang="en" altLang="zh-CN" sz="1200" b="0" i="0" u="none" strike="noStrike" kern="1200" dirty="0">
                <a:solidFill>
                  <a:schemeClr val="tx1"/>
                </a:solidFill>
                <a:effectLst/>
                <a:latin typeface="Times New Roman" panose="02020603050405020304" pitchFamily="18" charset="0"/>
                <a:ea typeface="+mn-ea"/>
                <a:cs typeface="+mn-cs"/>
              </a:rPr>
              <a:t>send()</a:t>
            </a:r>
            <a:r>
              <a:rPr lang="zh-CN" altLang="en-US" sz="1200" b="0" i="0" u="none" strike="noStrike" kern="1200" dirty="0">
                <a:solidFill>
                  <a:schemeClr val="tx1"/>
                </a:solidFill>
                <a:effectLst/>
                <a:latin typeface="Times New Roman" panose="02020603050405020304" pitchFamily="18" charset="0"/>
                <a:ea typeface="+mn-ea"/>
                <a:cs typeface="+mn-cs"/>
              </a:rPr>
              <a:t>仅仅是把应用层</a:t>
            </a:r>
            <a:r>
              <a:rPr lang="en" altLang="zh-CN" sz="1200" b="0" i="0" u="none" strike="noStrike" kern="1200" dirty="0">
                <a:solidFill>
                  <a:schemeClr val="tx1"/>
                </a:solidFill>
                <a:effectLst/>
                <a:latin typeface="Times New Roman" panose="02020603050405020304" pitchFamily="18" charset="0"/>
                <a:ea typeface="+mn-ea"/>
                <a:cs typeface="+mn-cs"/>
              </a:rPr>
              <a:t>buffer</a:t>
            </a:r>
            <a:r>
              <a:rPr lang="zh-CN" altLang="en-US" sz="1200" b="0" i="0" u="none" strike="noStrike" kern="1200" dirty="0">
                <a:solidFill>
                  <a:schemeClr val="tx1"/>
                </a:solidFill>
                <a:effectLst/>
                <a:latin typeface="Times New Roman" panose="02020603050405020304" pitchFamily="18" charset="0"/>
                <a:ea typeface="+mn-ea"/>
                <a:cs typeface="+mn-cs"/>
              </a:rPr>
              <a:t>的数据拷贝进</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的内核发送</a:t>
            </a:r>
            <a:r>
              <a:rPr lang="en" altLang="zh-CN" sz="1200" b="0" i="0" u="none" strike="noStrike" kern="1200" dirty="0">
                <a:solidFill>
                  <a:schemeClr val="tx1"/>
                </a:solidFill>
                <a:effectLst/>
                <a:latin typeface="Times New Roman" panose="02020603050405020304" pitchFamily="18" charset="0"/>
                <a:ea typeface="+mn-ea"/>
                <a:cs typeface="+mn-cs"/>
              </a:rPr>
              <a:t>buffer</a:t>
            </a:r>
            <a:r>
              <a:rPr lang="zh-CN" altLang="en-US" sz="1200" b="0" i="0" u="none" strike="noStrike" kern="1200" dirty="0">
                <a:solidFill>
                  <a:schemeClr val="tx1"/>
                </a:solidFill>
                <a:effectLst/>
                <a:latin typeface="Times New Roman" panose="02020603050405020304" pitchFamily="18" charset="0"/>
                <a:ea typeface="+mn-ea"/>
                <a:cs typeface="+mn-cs"/>
              </a:rPr>
              <a:t>中，发送是</a:t>
            </a:r>
            <a:r>
              <a:rPr lang="en" altLang="zh-CN" sz="1200" b="0" i="0" u="none" strike="noStrike" kern="1200" dirty="0">
                <a:solidFill>
                  <a:schemeClr val="tx1"/>
                </a:solidFill>
                <a:effectLst/>
                <a:latin typeface="Times New Roman" panose="02020603050405020304" pitchFamily="18" charset="0"/>
                <a:ea typeface="+mn-ea"/>
                <a:cs typeface="+mn-cs"/>
              </a:rPr>
              <a:t>TCP</a:t>
            </a:r>
            <a:r>
              <a:rPr lang="zh-CN" altLang="en-US" sz="1200" b="0" i="0" u="none" strike="noStrike" kern="1200" dirty="0">
                <a:solidFill>
                  <a:schemeClr val="tx1"/>
                </a:solidFill>
                <a:effectLst/>
                <a:latin typeface="Times New Roman" panose="02020603050405020304" pitchFamily="18" charset="0"/>
                <a:ea typeface="+mn-ea"/>
                <a:cs typeface="+mn-cs"/>
              </a:rPr>
              <a:t>的事情，和</a:t>
            </a:r>
            <a:r>
              <a:rPr lang="en" altLang="zh-CN" sz="1200" b="0" i="0" u="none" strike="noStrike" kern="1200" dirty="0">
                <a:solidFill>
                  <a:schemeClr val="tx1"/>
                </a:solidFill>
                <a:effectLst/>
                <a:latin typeface="Times New Roman" panose="02020603050405020304" pitchFamily="18" charset="0"/>
                <a:ea typeface="+mn-ea"/>
                <a:cs typeface="+mn-cs"/>
              </a:rPr>
              <a:t>send</a:t>
            </a:r>
            <a:r>
              <a:rPr lang="zh-CN" altLang="en-US" sz="1200" b="0" i="0" u="none" strike="noStrike" kern="1200" dirty="0">
                <a:solidFill>
                  <a:schemeClr val="tx1"/>
                </a:solidFill>
                <a:effectLst/>
                <a:latin typeface="Times New Roman" panose="02020603050405020304" pitchFamily="18" charset="0"/>
                <a:ea typeface="+mn-ea"/>
                <a:cs typeface="+mn-cs"/>
              </a:rPr>
              <a:t>其实没有太大关系。</a:t>
            </a:r>
            <a:endParaRPr lang="en-US" altLang="zh-CN" sz="1200" b="0" i="0" u="none" strike="noStrike" kern="1200" dirty="0">
              <a:solidFill>
                <a:schemeClr val="tx1"/>
              </a:solidFill>
              <a:effectLst/>
              <a:latin typeface="Times New Roman" panose="02020603050405020304" pitchFamily="18" charset="0"/>
              <a:ea typeface="+mn-ea"/>
              <a:cs typeface="+mn-cs"/>
            </a:endParaRPr>
          </a:p>
          <a:p>
            <a:r>
              <a:rPr lang="zh-CN" altLang="en-US" sz="1200" b="0" i="0" u="none" strike="noStrike" kern="1200" dirty="0">
                <a:solidFill>
                  <a:schemeClr val="tx1"/>
                </a:solidFill>
                <a:effectLst/>
                <a:latin typeface="Times New Roman" panose="02020603050405020304" pitchFamily="18" charset="0"/>
                <a:ea typeface="+mn-ea"/>
                <a:cs typeface="+mn-cs"/>
              </a:rPr>
              <a:t>没有改变设置的情况下</a:t>
            </a:r>
            <a:r>
              <a:rPr lang="en" altLang="zh-CN" sz="1200" b="0" i="0" u="none" strike="noStrike" kern="1200" dirty="0" err="1">
                <a:solidFill>
                  <a:schemeClr val="tx1"/>
                </a:solidFill>
                <a:effectLst/>
                <a:latin typeface="Times New Roman" panose="02020603050405020304" pitchFamily="18" charset="0"/>
                <a:ea typeface="+mn-ea"/>
                <a:cs typeface="+mn-cs"/>
              </a:rPr>
              <a:t>recv</a:t>
            </a:r>
            <a:r>
              <a:rPr lang="zh-CN" altLang="en-US" sz="1200" b="0" i="0" u="none" strike="noStrike" kern="1200" dirty="0">
                <a:solidFill>
                  <a:schemeClr val="tx1"/>
                </a:solidFill>
                <a:effectLst/>
                <a:latin typeface="Times New Roman" panose="02020603050405020304" pitchFamily="18" charset="0"/>
                <a:ea typeface="+mn-ea"/>
                <a:cs typeface="+mn-cs"/>
              </a:rPr>
              <a:t>函数都是阻塞的，也就是说会等待信息接受，这里</a:t>
            </a:r>
            <a:r>
              <a:rPr lang="zh-CN" altLang="en-US" sz="1200" dirty="0">
                <a:solidFill>
                  <a:srgbClr val="FF0000"/>
                </a:solidFill>
              </a:rPr>
              <a:t>可以配置非阻塞</a:t>
            </a:r>
            <a:endParaRPr lang="zh-CN" altLang="en-US" dirty="0"/>
          </a:p>
        </p:txBody>
      </p:sp>
      <p:sp>
        <p:nvSpPr>
          <p:cNvPr id="4" name="灯片编号占位符 3"/>
          <p:cNvSpPr>
            <a:spLocks noGrp="1"/>
          </p:cNvSpPr>
          <p:nvPr>
            <p:ph type="sldNum" sz="quarter" idx="10"/>
          </p:nvPr>
        </p:nvSpPr>
        <p:spPr/>
        <p:txBody>
          <a:bodyPr/>
          <a:lstStyle/>
          <a:p>
            <a:fld id="{0D73A8D9-EA04-4089-8BD3-779FC1C0B0A3}" type="slidenum">
              <a:rPr lang="en-US" altLang="zh-CN" smtClean="0"/>
              <a:pPr/>
              <a:t>17</a:t>
            </a:fld>
            <a:endParaRPr lang="en-US" altLang="zh-CN"/>
          </a:p>
        </p:txBody>
      </p:sp>
    </p:spTree>
    <p:extLst>
      <p:ext uri="{BB962C8B-B14F-4D97-AF65-F5344CB8AC3E}">
        <p14:creationId xmlns:p14="http://schemas.microsoft.com/office/powerpoint/2010/main" val="363104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Times New Roman" panose="02020603050405020304" pitchFamily="18" charset="0"/>
                <a:ea typeface="+mn-ea"/>
                <a:cs typeface="+mn-cs"/>
              </a:rPr>
              <a:t>在服务器与客户端建立连接之后，会进行一些读写操作，完成了读写操作就要关闭相应的</a:t>
            </a:r>
            <a:r>
              <a:rPr lang="en-US"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，好比操作完打开的文件要调用</a:t>
            </a:r>
            <a:r>
              <a:rPr lang="en" altLang="zh-CN" sz="1200" b="0" i="0" u="none" strike="noStrike" kern="1200" dirty="0" err="1">
                <a:solidFill>
                  <a:schemeClr val="tx1"/>
                </a:solidFill>
                <a:effectLst/>
                <a:latin typeface="Times New Roman" panose="02020603050405020304" pitchFamily="18" charset="0"/>
                <a:ea typeface="+mn-ea"/>
                <a:cs typeface="+mn-cs"/>
              </a:rPr>
              <a:t>fclose</a:t>
            </a:r>
            <a:r>
              <a:rPr lang="zh-CN" altLang="en-US" sz="1200" b="0" i="0" u="none" strike="noStrike" kern="1200" dirty="0">
                <a:solidFill>
                  <a:schemeClr val="tx1"/>
                </a:solidFill>
                <a:effectLst/>
                <a:latin typeface="Times New Roman" panose="02020603050405020304" pitchFamily="18" charset="0"/>
                <a:ea typeface="+mn-ea"/>
                <a:cs typeface="+mn-cs"/>
              </a:rPr>
              <a:t>关闭打开的文件。</a:t>
            </a:r>
            <a:endParaRPr lang="zh-CN" altLang="en-US" dirty="0"/>
          </a:p>
        </p:txBody>
      </p:sp>
      <p:sp>
        <p:nvSpPr>
          <p:cNvPr id="4" name="灯片编号占位符 3"/>
          <p:cNvSpPr>
            <a:spLocks noGrp="1"/>
          </p:cNvSpPr>
          <p:nvPr>
            <p:ph type="sldNum" sz="quarter" idx="10"/>
          </p:nvPr>
        </p:nvSpPr>
        <p:spPr/>
        <p:txBody>
          <a:bodyPr/>
          <a:lstStyle/>
          <a:p>
            <a:fld id="{0D73A8D9-EA04-4089-8BD3-779FC1C0B0A3}" type="slidenum">
              <a:rPr lang="en-US" altLang="zh-CN" smtClean="0"/>
              <a:pPr/>
              <a:t>18</a:t>
            </a:fld>
            <a:endParaRPr lang="en-US" altLang="zh-CN"/>
          </a:p>
        </p:txBody>
      </p:sp>
    </p:spTree>
    <p:extLst>
      <p:ext uri="{BB962C8B-B14F-4D97-AF65-F5344CB8AC3E}">
        <p14:creationId xmlns:p14="http://schemas.microsoft.com/office/powerpoint/2010/main" val="649628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73A8D9-EA04-4089-8BD3-779FC1C0B0A3}" type="slidenum">
              <a:rPr lang="en-US" altLang="zh-CN" smtClean="0"/>
              <a:pPr/>
              <a:t>19</a:t>
            </a:fld>
            <a:endParaRPr lang="en-US" altLang="zh-CN"/>
          </a:p>
        </p:txBody>
      </p:sp>
    </p:spTree>
    <p:extLst>
      <p:ext uri="{BB962C8B-B14F-4D97-AF65-F5344CB8AC3E}">
        <p14:creationId xmlns:p14="http://schemas.microsoft.com/office/powerpoint/2010/main" val="4110175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Times New Roman" panose="02020603050405020304" pitchFamily="18" charset="0"/>
                <a:ea typeface="+mn-ea"/>
                <a:cs typeface="+mn-cs"/>
              </a:rPr>
              <a:t> 该函数比</a:t>
            </a:r>
            <a:r>
              <a:rPr lang="en" altLang="zh-CN" sz="1200" b="0" i="0" u="none" strike="noStrike" kern="1200" dirty="0">
                <a:solidFill>
                  <a:schemeClr val="tx1"/>
                </a:solidFill>
                <a:effectLst/>
                <a:latin typeface="Times New Roman" panose="02020603050405020304" pitchFamily="18" charset="0"/>
                <a:ea typeface="+mn-ea"/>
                <a:cs typeface="+mn-cs"/>
              </a:rPr>
              <a:t>send()</a:t>
            </a:r>
            <a:r>
              <a:rPr lang="zh-CN" altLang="en-US" sz="1200" b="0" i="0" u="none" strike="noStrike" kern="1200" dirty="0">
                <a:solidFill>
                  <a:schemeClr val="tx1"/>
                </a:solidFill>
                <a:effectLst/>
                <a:latin typeface="Times New Roman" panose="02020603050405020304" pitchFamily="18" charset="0"/>
                <a:ea typeface="+mn-ea"/>
                <a:cs typeface="+mn-cs"/>
              </a:rPr>
              <a:t>函数多了两个参数，</a:t>
            </a:r>
            <a:r>
              <a:rPr lang="en" altLang="zh-CN" sz="1200" b="0" i="0" u="none" strike="noStrike" kern="1200" dirty="0" err="1">
                <a:solidFill>
                  <a:schemeClr val="tx1"/>
                </a:solidFill>
                <a:effectLst/>
                <a:latin typeface="Times New Roman" panose="02020603050405020304" pitchFamily="18" charset="0"/>
                <a:ea typeface="+mn-ea"/>
                <a:cs typeface="+mn-cs"/>
              </a:rPr>
              <a:t>dest</a:t>
            </a:r>
            <a:r>
              <a:rPr lang="en-US" altLang="zh-CN" sz="1200" b="0" i="0" u="none" strike="noStrike" kern="1200" dirty="0">
                <a:solidFill>
                  <a:schemeClr val="tx1"/>
                </a:solidFill>
                <a:effectLst/>
                <a:latin typeface="Times New Roman" panose="02020603050405020304" pitchFamily="18" charset="0"/>
                <a:ea typeface="+mn-ea"/>
                <a:cs typeface="+mn-cs"/>
              </a:rPr>
              <a:t>_</a:t>
            </a:r>
            <a:r>
              <a:rPr lang="en-US" altLang="zh-CN" sz="1200" b="0" i="0" u="none" strike="noStrike" kern="1200" dirty="0" err="1">
                <a:solidFill>
                  <a:schemeClr val="tx1"/>
                </a:solidFill>
                <a:effectLst/>
                <a:latin typeface="Times New Roman" panose="02020603050405020304" pitchFamily="18" charset="0"/>
                <a:ea typeface="+mn-ea"/>
                <a:cs typeface="+mn-cs"/>
              </a:rPr>
              <a:t>addr</a:t>
            </a:r>
            <a:r>
              <a:rPr lang="zh-CN" altLang="en-US" sz="1200" b="0" i="0" u="none" strike="noStrike" kern="1200" dirty="0">
                <a:solidFill>
                  <a:schemeClr val="tx1"/>
                </a:solidFill>
                <a:effectLst/>
                <a:latin typeface="Times New Roman" panose="02020603050405020304" pitchFamily="18" charset="0"/>
                <a:ea typeface="+mn-ea"/>
                <a:cs typeface="+mn-cs"/>
              </a:rPr>
              <a:t>表示目地机的</a:t>
            </a:r>
            <a:r>
              <a:rPr lang="en" altLang="zh-CN" sz="1200" b="0" i="0" u="none" strike="noStrike" kern="1200" dirty="0">
                <a:solidFill>
                  <a:schemeClr val="tx1"/>
                </a:solidFill>
                <a:effectLst/>
                <a:latin typeface="Times New Roman" panose="02020603050405020304" pitchFamily="18" charset="0"/>
                <a:ea typeface="+mn-ea"/>
                <a:cs typeface="+mn-cs"/>
              </a:rPr>
              <a:t>IP</a:t>
            </a:r>
            <a:r>
              <a:rPr lang="zh-CN" altLang="en-US" sz="1200" b="0" i="0" u="none" strike="noStrike" kern="1200" dirty="0">
                <a:solidFill>
                  <a:schemeClr val="tx1"/>
                </a:solidFill>
                <a:effectLst/>
                <a:latin typeface="Times New Roman" panose="02020603050405020304" pitchFamily="18" charset="0"/>
                <a:ea typeface="+mn-ea"/>
                <a:cs typeface="+mn-cs"/>
              </a:rPr>
              <a:t>地址和端口号信息</a:t>
            </a:r>
            <a:endParaRPr lang="zh-CN" altLang="en-US" dirty="0"/>
          </a:p>
        </p:txBody>
      </p:sp>
      <p:sp>
        <p:nvSpPr>
          <p:cNvPr id="4" name="灯片编号占位符 3"/>
          <p:cNvSpPr>
            <a:spLocks noGrp="1"/>
          </p:cNvSpPr>
          <p:nvPr>
            <p:ph type="sldNum" sz="quarter" idx="10"/>
          </p:nvPr>
        </p:nvSpPr>
        <p:spPr/>
        <p:txBody>
          <a:bodyPr/>
          <a:lstStyle/>
          <a:p>
            <a:fld id="{0D73A8D9-EA04-4089-8BD3-779FC1C0B0A3}" type="slidenum">
              <a:rPr lang="en-US" altLang="zh-CN" smtClean="0"/>
              <a:pPr/>
              <a:t>20</a:t>
            </a:fld>
            <a:endParaRPr lang="en-US" altLang="zh-CN"/>
          </a:p>
        </p:txBody>
      </p:sp>
    </p:spTree>
    <p:extLst>
      <p:ext uri="{BB962C8B-B14F-4D97-AF65-F5344CB8AC3E}">
        <p14:creationId xmlns:p14="http://schemas.microsoft.com/office/powerpoint/2010/main" val="2734307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err="1">
                <a:solidFill>
                  <a:schemeClr val="tx1"/>
                </a:solidFill>
                <a:effectLst/>
                <a:latin typeface="Times New Roman" panose="02020603050405020304" pitchFamily="18" charset="0"/>
                <a:ea typeface="+mn-ea"/>
                <a:cs typeface="+mn-cs"/>
              </a:rPr>
              <a:t>src_addr</a:t>
            </a:r>
            <a:r>
              <a:rPr lang="zh-CN" altLang="en-US" sz="1200" b="0" i="0" u="none" strike="noStrike" kern="1200" dirty="0">
                <a:solidFill>
                  <a:schemeClr val="tx1"/>
                </a:solidFill>
                <a:effectLst/>
                <a:latin typeface="Times New Roman" panose="02020603050405020304" pitchFamily="18" charset="0"/>
                <a:ea typeface="+mn-ea"/>
                <a:cs typeface="+mn-cs"/>
              </a:rPr>
              <a:t>变量保存源机的</a:t>
            </a:r>
            <a:r>
              <a:rPr lang="en" altLang="zh-CN" sz="1200" b="0" i="0" u="none" strike="noStrike" kern="1200" dirty="0">
                <a:solidFill>
                  <a:schemeClr val="tx1"/>
                </a:solidFill>
                <a:effectLst/>
                <a:latin typeface="Times New Roman" panose="02020603050405020304" pitchFamily="18" charset="0"/>
                <a:ea typeface="+mn-ea"/>
                <a:cs typeface="+mn-cs"/>
              </a:rPr>
              <a:t>IP</a:t>
            </a:r>
            <a:r>
              <a:rPr lang="zh-CN" altLang="en-US" sz="1200" b="0" i="0" u="none" strike="noStrike" kern="1200" dirty="0">
                <a:solidFill>
                  <a:schemeClr val="tx1"/>
                </a:solidFill>
                <a:effectLst/>
                <a:latin typeface="Times New Roman" panose="02020603050405020304" pitchFamily="18" charset="0"/>
                <a:ea typeface="+mn-ea"/>
                <a:cs typeface="+mn-cs"/>
              </a:rPr>
              <a:t>地址及端口号。</a:t>
            </a:r>
            <a:endParaRPr lang="zh-CN" altLang="en-US" dirty="0"/>
          </a:p>
        </p:txBody>
      </p:sp>
      <p:sp>
        <p:nvSpPr>
          <p:cNvPr id="4" name="灯片编号占位符 3"/>
          <p:cNvSpPr>
            <a:spLocks noGrp="1"/>
          </p:cNvSpPr>
          <p:nvPr>
            <p:ph type="sldNum" sz="quarter" idx="10"/>
          </p:nvPr>
        </p:nvSpPr>
        <p:spPr/>
        <p:txBody>
          <a:bodyPr/>
          <a:lstStyle/>
          <a:p>
            <a:fld id="{0D73A8D9-EA04-4089-8BD3-779FC1C0B0A3}" type="slidenum">
              <a:rPr lang="en-US" altLang="zh-CN" smtClean="0"/>
              <a:pPr/>
              <a:t>21</a:t>
            </a:fld>
            <a:endParaRPr lang="en-US" altLang="zh-CN"/>
          </a:p>
        </p:txBody>
      </p:sp>
    </p:spTree>
    <p:extLst>
      <p:ext uri="{BB962C8B-B14F-4D97-AF65-F5344CB8AC3E}">
        <p14:creationId xmlns:p14="http://schemas.microsoft.com/office/powerpoint/2010/main" val="279863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24</a:t>
            </a:fld>
            <a:endParaRPr lang="en-US" altLang="zh-CN"/>
          </a:p>
        </p:txBody>
      </p:sp>
    </p:spTree>
    <p:extLst>
      <p:ext uri="{BB962C8B-B14F-4D97-AF65-F5344CB8AC3E}">
        <p14:creationId xmlns:p14="http://schemas.microsoft.com/office/powerpoint/2010/main" val="1215282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26</a:t>
            </a:fld>
            <a:endParaRPr lang="en-US" altLang="zh-CN"/>
          </a:p>
        </p:txBody>
      </p:sp>
    </p:spTree>
    <p:extLst>
      <p:ext uri="{BB962C8B-B14F-4D97-AF65-F5344CB8AC3E}">
        <p14:creationId xmlns:p14="http://schemas.microsoft.com/office/powerpoint/2010/main" val="2505231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27</a:t>
            </a:fld>
            <a:endParaRPr lang="en-US" altLang="zh-CN"/>
          </a:p>
        </p:txBody>
      </p:sp>
    </p:spTree>
    <p:extLst>
      <p:ext uri="{BB962C8B-B14F-4D97-AF65-F5344CB8AC3E}">
        <p14:creationId xmlns:p14="http://schemas.microsoft.com/office/powerpoint/2010/main" val="376076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a:t>底层网络协议对网络应用程序开发者而言是透明的。</a:t>
            </a:r>
          </a:p>
          <a:p>
            <a:r>
              <a:rPr lang="zh-CN" altLang="en-US" sz="1200" b="0" i="0" u="none" strike="noStrike" kern="1200" dirty="0">
                <a:solidFill>
                  <a:schemeClr val="tx1"/>
                </a:solidFill>
                <a:effectLst/>
                <a:latin typeface="Times New Roman" panose="02020603050405020304" pitchFamily="18" charset="0"/>
                <a:ea typeface="+mn-ea"/>
                <a:cs typeface="+mn-cs"/>
              </a:rPr>
              <a:t>协议栈的上半部分有两块，分别是负责收发数据的 </a:t>
            </a:r>
            <a:r>
              <a:rPr lang="en" altLang="zh-CN" sz="1200" b="0" i="0" u="none" strike="noStrike" kern="1200" dirty="0">
                <a:solidFill>
                  <a:schemeClr val="tx1"/>
                </a:solidFill>
                <a:effectLst/>
                <a:latin typeface="Times New Roman" panose="02020603050405020304" pitchFamily="18" charset="0"/>
                <a:ea typeface="+mn-ea"/>
                <a:cs typeface="+mn-cs"/>
              </a:rPr>
              <a:t>TCP </a:t>
            </a:r>
            <a:r>
              <a:rPr lang="zh-CN" altLang="en-US" sz="1200" b="0" i="0" u="none" strike="noStrike" kern="1200" dirty="0">
                <a:solidFill>
                  <a:schemeClr val="tx1"/>
                </a:solidFill>
                <a:effectLst/>
                <a:latin typeface="Times New Roman" panose="02020603050405020304" pitchFamily="18" charset="0"/>
                <a:ea typeface="+mn-ea"/>
                <a:cs typeface="+mn-cs"/>
              </a:rPr>
              <a:t>和 </a:t>
            </a:r>
            <a:r>
              <a:rPr lang="en" altLang="zh-CN" sz="1200" b="0" i="0" u="none" strike="noStrike" kern="1200" dirty="0">
                <a:solidFill>
                  <a:schemeClr val="tx1"/>
                </a:solidFill>
                <a:effectLst/>
                <a:latin typeface="Times New Roman" panose="02020603050405020304" pitchFamily="18" charset="0"/>
                <a:ea typeface="+mn-ea"/>
                <a:cs typeface="+mn-cs"/>
              </a:rPr>
              <a:t>UDP </a:t>
            </a:r>
            <a:r>
              <a:rPr lang="zh-CN" altLang="en-US" sz="1200" b="0" i="0" u="none" strike="noStrike" kern="1200" dirty="0">
                <a:solidFill>
                  <a:schemeClr val="tx1"/>
                </a:solidFill>
                <a:effectLst/>
                <a:latin typeface="Times New Roman" panose="02020603050405020304" pitchFamily="18" charset="0"/>
                <a:ea typeface="+mn-ea"/>
                <a:cs typeface="+mn-cs"/>
              </a:rPr>
              <a:t>协议，它们两会接受应用层的委托执行收发数据的操作。</a:t>
            </a:r>
          </a:p>
          <a:p>
            <a:r>
              <a:rPr lang="zh-CN" altLang="en-US" sz="1200" b="0" i="0" u="none" strike="noStrike" kern="1200" dirty="0">
                <a:solidFill>
                  <a:schemeClr val="tx1"/>
                </a:solidFill>
                <a:effectLst/>
                <a:latin typeface="Times New Roman" panose="02020603050405020304" pitchFamily="18" charset="0"/>
                <a:ea typeface="+mn-ea"/>
                <a:cs typeface="+mn-cs"/>
              </a:rPr>
              <a:t>协议栈的下面一半是用 </a:t>
            </a:r>
            <a:r>
              <a:rPr lang="en" altLang="zh-CN" sz="1200" b="0" i="0" u="none" strike="noStrike" kern="1200" dirty="0">
                <a:solidFill>
                  <a:schemeClr val="tx1"/>
                </a:solidFill>
                <a:effectLst/>
                <a:latin typeface="Times New Roman" panose="02020603050405020304" pitchFamily="18" charset="0"/>
                <a:ea typeface="+mn-ea"/>
                <a:cs typeface="+mn-cs"/>
              </a:rPr>
              <a:t>IP </a:t>
            </a:r>
            <a:r>
              <a:rPr lang="zh-CN" altLang="en-US" sz="1200" b="0" i="0" u="none" strike="noStrike" kern="1200" dirty="0">
                <a:solidFill>
                  <a:schemeClr val="tx1"/>
                </a:solidFill>
                <a:effectLst/>
                <a:latin typeface="Times New Roman" panose="02020603050405020304" pitchFamily="18" charset="0"/>
                <a:ea typeface="+mn-ea"/>
                <a:cs typeface="+mn-cs"/>
              </a:rPr>
              <a:t>协议控制网络包收发操作，在互联网上传数据时，数据会被切分成一块块的网络包，而将网络包发送给对方的操作就是由 </a:t>
            </a:r>
            <a:r>
              <a:rPr lang="en" altLang="zh-CN" sz="1200" b="0" i="0" u="none" strike="noStrike" kern="1200" dirty="0">
                <a:solidFill>
                  <a:schemeClr val="tx1"/>
                </a:solidFill>
                <a:effectLst/>
                <a:latin typeface="Times New Roman" panose="02020603050405020304" pitchFamily="18" charset="0"/>
                <a:ea typeface="+mn-ea"/>
                <a:cs typeface="+mn-cs"/>
              </a:rPr>
              <a:t>IP </a:t>
            </a:r>
            <a:r>
              <a:rPr lang="zh-CN" altLang="en-US" sz="1200" b="0" i="0" u="none" strike="noStrike" kern="1200" dirty="0">
                <a:solidFill>
                  <a:schemeClr val="tx1"/>
                </a:solidFill>
                <a:effectLst/>
                <a:latin typeface="Times New Roman" panose="02020603050405020304" pitchFamily="18" charset="0"/>
                <a:ea typeface="+mn-ea"/>
                <a:cs typeface="+mn-cs"/>
              </a:rPr>
              <a:t>负责的。</a:t>
            </a:r>
            <a:endParaRPr lang="en-US" altLang="zh-CN" sz="1200" b="0" i="0" u="none" strike="noStrike" kern="1200" dirty="0">
              <a:solidFill>
                <a:schemeClr val="tx1"/>
              </a:solidFill>
              <a:effectLst/>
              <a:latin typeface="Times New Roman" panose="02020603050405020304" pitchFamily="18" charset="0"/>
              <a:ea typeface="+mn-ea"/>
              <a:cs typeface="+mn-cs"/>
            </a:endParaRPr>
          </a:p>
          <a:p>
            <a:endParaRPr lang="en-US" altLang="zh-CN" sz="1200" b="0" i="0" u="none" strike="noStrike" kern="1200" dirty="0">
              <a:solidFill>
                <a:schemeClr val="tx1"/>
              </a:solidFill>
              <a:effectLst/>
              <a:latin typeface="Times New Roman" panose="02020603050405020304" pitchFamily="18" charset="0"/>
              <a:ea typeface="+mn-ea"/>
              <a:cs typeface="+mn-cs"/>
            </a:endParaRPr>
          </a:p>
          <a:p>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其实就是一个门面模式，它把复杂的</a:t>
            </a:r>
            <a:r>
              <a:rPr lang="en" altLang="zh-CN" sz="1200" b="0" i="0" u="none" strike="noStrike" kern="1200" dirty="0">
                <a:solidFill>
                  <a:schemeClr val="tx1"/>
                </a:solidFill>
                <a:effectLst/>
                <a:latin typeface="Times New Roman" panose="02020603050405020304" pitchFamily="18" charset="0"/>
                <a:ea typeface="+mn-ea"/>
                <a:cs typeface="+mn-cs"/>
              </a:rPr>
              <a:t>TCP/IP</a:t>
            </a:r>
            <a:r>
              <a:rPr lang="zh-CN" altLang="en-US" sz="1200" b="0" i="0" u="none" strike="noStrike" kern="1200" dirty="0">
                <a:solidFill>
                  <a:schemeClr val="tx1"/>
                </a:solidFill>
                <a:effectLst/>
                <a:latin typeface="Times New Roman" panose="02020603050405020304" pitchFamily="18" charset="0"/>
                <a:ea typeface="+mn-ea"/>
                <a:cs typeface="+mn-cs"/>
              </a:rPr>
              <a:t>协议族隐藏在</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接口后面，对用户来说，一组简单的接口就是全部，让</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去组织数据，以符合指定的协议。</a:t>
            </a:r>
          </a:p>
        </p:txBody>
      </p:sp>
      <p:sp>
        <p:nvSpPr>
          <p:cNvPr id="4" name="灯片编号占位符 3"/>
          <p:cNvSpPr>
            <a:spLocks noGrp="1"/>
          </p:cNvSpPr>
          <p:nvPr>
            <p:ph type="sldNum" sz="quarter" idx="10"/>
          </p:nvPr>
        </p:nvSpPr>
        <p:spPr/>
        <p:txBody>
          <a:bodyPr/>
          <a:lstStyle/>
          <a:p>
            <a:fld id="{0D73A8D9-EA04-4089-8BD3-779FC1C0B0A3}" type="slidenum">
              <a:rPr lang="en-US" altLang="zh-CN" smtClean="0"/>
              <a:pPr/>
              <a:t>6</a:t>
            </a:fld>
            <a:endParaRPr lang="en-US" altLang="zh-CN"/>
          </a:p>
        </p:txBody>
      </p:sp>
    </p:spTree>
    <p:extLst>
      <p:ext uri="{BB962C8B-B14F-4D97-AF65-F5344CB8AC3E}">
        <p14:creationId xmlns:p14="http://schemas.microsoft.com/office/powerpoint/2010/main" val="445496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Times New Roman" panose="02020603050405020304" pitchFamily="18" charset="0"/>
                <a:ea typeface="+mn-ea"/>
                <a:cs typeface="+mn-cs"/>
              </a:rPr>
              <a:t>有两种类型：</a:t>
            </a:r>
          </a:p>
          <a:p>
            <a:r>
              <a:rPr lang="zh-CN" altLang="en-US" sz="1200" b="0" i="0" u="none" strike="noStrike" kern="1200" dirty="0">
                <a:solidFill>
                  <a:schemeClr val="tx1"/>
                </a:solidFill>
                <a:effectLst/>
                <a:latin typeface="Times New Roman" panose="02020603050405020304" pitchFamily="18" charset="0"/>
                <a:ea typeface="+mn-ea"/>
                <a:cs typeface="+mn-cs"/>
              </a:rPr>
              <a:t> 流式</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 sz="1200" b="0" i="0" u="none" strike="noStrike" kern="1200" dirty="0">
                <a:solidFill>
                  <a:schemeClr val="tx1"/>
                </a:solidFill>
                <a:effectLst/>
                <a:latin typeface="Times New Roman" panose="02020603050405020304" pitchFamily="18" charset="0"/>
                <a:ea typeface="+mn-ea"/>
                <a:cs typeface="+mn-cs"/>
              </a:rPr>
              <a:t>（</a:t>
            </a:r>
            <a:r>
              <a:rPr lang="en" altLang="zh-CN" sz="1200" b="0" i="0" u="none" strike="noStrike" kern="1200" dirty="0">
                <a:solidFill>
                  <a:schemeClr val="tx1"/>
                </a:solidFill>
                <a:effectLst/>
                <a:latin typeface="Times New Roman" panose="02020603050405020304" pitchFamily="18" charset="0"/>
                <a:ea typeface="+mn-ea"/>
                <a:cs typeface="+mn-cs"/>
              </a:rPr>
              <a:t>STREAM</a:t>
            </a:r>
            <a:r>
              <a:rPr lang="zh-CN" altLang="en" sz="1200" b="0" i="0" u="none" strike="noStrike" kern="1200" dirty="0">
                <a:solidFill>
                  <a:schemeClr val="tx1"/>
                </a:solidFill>
                <a:effectLst/>
                <a:latin typeface="Times New Roman" panose="02020603050405020304" pitchFamily="18" charset="0"/>
                <a:ea typeface="+mn-ea"/>
                <a:cs typeface="+mn-cs"/>
              </a:rPr>
              <a:t>）：</a:t>
            </a:r>
          </a:p>
          <a:p>
            <a:r>
              <a:rPr lang="zh-CN" altLang="en-US" sz="1200" b="0" i="0" u="none" strike="noStrike" kern="1200" dirty="0">
                <a:solidFill>
                  <a:schemeClr val="tx1"/>
                </a:solidFill>
                <a:effectLst/>
                <a:latin typeface="Times New Roman" panose="02020603050405020304" pitchFamily="18" charset="0"/>
                <a:ea typeface="+mn-ea"/>
                <a:cs typeface="+mn-cs"/>
              </a:rPr>
              <a:t>是一种面向连接的</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针对于面向连接的</a:t>
            </a:r>
            <a:r>
              <a:rPr lang="en" altLang="zh-CN" sz="1200" b="0" i="0" u="none" strike="noStrike" kern="1200" dirty="0">
                <a:solidFill>
                  <a:schemeClr val="tx1"/>
                </a:solidFill>
                <a:effectLst/>
                <a:latin typeface="Times New Roman" panose="02020603050405020304" pitchFamily="18" charset="0"/>
                <a:ea typeface="+mn-ea"/>
                <a:cs typeface="+mn-cs"/>
              </a:rPr>
              <a:t>TCP</a:t>
            </a:r>
            <a:r>
              <a:rPr lang="zh-CN" altLang="en-US" sz="1200" b="0" i="0" u="none" strike="noStrike" kern="1200" dirty="0">
                <a:solidFill>
                  <a:schemeClr val="tx1"/>
                </a:solidFill>
                <a:effectLst/>
                <a:latin typeface="Times New Roman" panose="02020603050405020304" pitchFamily="18" charset="0"/>
                <a:ea typeface="+mn-ea"/>
                <a:cs typeface="+mn-cs"/>
              </a:rPr>
              <a:t>服务应用，安全，但是效率低；</a:t>
            </a:r>
          </a:p>
          <a:p>
            <a:r>
              <a:rPr lang="zh-CN" altLang="en-US" sz="1200" b="0" i="0" u="none" strike="noStrike" kern="1200" dirty="0">
                <a:solidFill>
                  <a:schemeClr val="tx1"/>
                </a:solidFill>
                <a:effectLst/>
                <a:latin typeface="Times New Roman" panose="02020603050405020304" pitchFamily="18" charset="0"/>
                <a:ea typeface="+mn-ea"/>
                <a:cs typeface="+mn-cs"/>
              </a:rPr>
              <a:t> 数据报式</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 sz="1200" b="0" i="0" u="none" strike="noStrike" kern="1200" dirty="0">
                <a:solidFill>
                  <a:schemeClr val="tx1"/>
                </a:solidFill>
                <a:effectLst/>
                <a:latin typeface="Times New Roman" panose="02020603050405020304" pitchFamily="18" charset="0"/>
                <a:ea typeface="+mn-ea"/>
                <a:cs typeface="+mn-cs"/>
              </a:rPr>
              <a:t>（</a:t>
            </a:r>
            <a:r>
              <a:rPr lang="en" altLang="zh-CN" sz="1200" b="0" i="0" u="none" strike="noStrike" kern="1200" dirty="0">
                <a:solidFill>
                  <a:schemeClr val="tx1"/>
                </a:solidFill>
                <a:effectLst/>
                <a:latin typeface="Times New Roman" panose="02020603050405020304" pitchFamily="18" charset="0"/>
                <a:ea typeface="+mn-ea"/>
                <a:cs typeface="+mn-cs"/>
              </a:rPr>
              <a:t>DATAGRAM</a:t>
            </a:r>
            <a:r>
              <a:rPr lang="zh-CN" altLang="en" sz="1200" b="0" i="0" u="none" strike="noStrike" kern="1200" dirty="0">
                <a:solidFill>
                  <a:schemeClr val="tx1"/>
                </a:solidFill>
                <a:effectLst/>
                <a:latin typeface="Times New Roman" panose="02020603050405020304" pitchFamily="18" charset="0"/>
                <a:ea typeface="+mn-ea"/>
                <a:cs typeface="+mn-cs"/>
              </a:rPr>
              <a:t>）：</a:t>
            </a:r>
          </a:p>
          <a:p>
            <a:r>
              <a:rPr lang="zh-CN" altLang="en-US" sz="1200" b="0" i="0" u="none" strike="noStrike" kern="1200" dirty="0">
                <a:solidFill>
                  <a:schemeClr val="tx1"/>
                </a:solidFill>
                <a:effectLst/>
                <a:latin typeface="Times New Roman" panose="02020603050405020304" pitchFamily="18" charset="0"/>
                <a:ea typeface="+mn-ea"/>
                <a:cs typeface="+mn-cs"/>
              </a:rPr>
              <a:t>是一种无连接的</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对应于无连接的</a:t>
            </a:r>
            <a:r>
              <a:rPr lang="en" altLang="zh-CN" sz="1200" b="0" i="0" u="none" strike="noStrike" kern="1200" dirty="0">
                <a:solidFill>
                  <a:schemeClr val="tx1"/>
                </a:solidFill>
                <a:effectLst/>
                <a:latin typeface="Times New Roman" panose="02020603050405020304" pitchFamily="18" charset="0"/>
                <a:ea typeface="+mn-ea"/>
                <a:cs typeface="+mn-cs"/>
              </a:rPr>
              <a:t>UDP</a:t>
            </a:r>
            <a:r>
              <a:rPr lang="zh-CN" altLang="en-US" sz="1200" b="0" i="0" u="none" strike="noStrike" kern="1200" dirty="0">
                <a:solidFill>
                  <a:schemeClr val="tx1"/>
                </a:solidFill>
                <a:effectLst/>
                <a:latin typeface="Times New Roman" panose="02020603050405020304" pitchFamily="18" charset="0"/>
                <a:ea typeface="+mn-ea"/>
                <a:cs typeface="+mn-cs"/>
              </a:rPr>
              <a:t>服务应用</a:t>
            </a:r>
            <a:r>
              <a:rPr lang="en-US" altLang="zh-C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不安全</a:t>
            </a:r>
            <a:r>
              <a:rPr lang="en-US" altLang="zh-C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丢失</a:t>
            </a:r>
            <a:r>
              <a:rPr lang="en-US" altLang="zh-C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顺序混乱</a:t>
            </a:r>
            <a:r>
              <a:rPr lang="en-US" altLang="zh-C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在接收端要分析重排及要求重发</a:t>
            </a:r>
            <a:r>
              <a:rPr lang="en-US" altLang="zh-C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但效率高</a:t>
            </a:r>
            <a:r>
              <a:rPr lang="en-US" altLang="zh-CN" sz="1200" b="0" i="0" u="none" strike="noStrike" kern="1200" dirty="0">
                <a:solidFill>
                  <a:schemeClr val="tx1"/>
                </a:solidFill>
                <a:effectLst/>
                <a:latin typeface="Times New Roman" panose="02020603050405020304" pitchFamily="18" charset="0"/>
                <a:ea typeface="+mn-ea"/>
                <a:cs typeface="+mn-cs"/>
              </a:rPr>
              <a:t>.</a:t>
            </a:r>
          </a:p>
          <a:p>
            <a:endParaRPr kumimoji="1"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7</a:t>
            </a:fld>
            <a:endParaRPr lang="en-US" altLang="zh-CN"/>
          </a:p>
        </p:txBody>
      </p:sp>
    </p:spTree>
    <p:extLst>
      <p:ext uri="{BB962C8B-B14F-4D97-AF65-F5344CB8AC3E}">
        <p14:creationId xmlns:p14="http://schemas.microsoft.com/office/powerpoint/2010/main" val="33496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Times New Roman" panose="02020603050405020304" pitchFamily="18" charset="0"/>
                <a:ea typeface="+mn-ea"/>
                <a:cs typeface="+mn-cs"/>
              </a:rPr>
              <a:t> Socket</a:t>
            </a:r>
            <a:r>
              <a:rPr lang="zh-CN" altLang="en-US" sz="1200" b="0" i="0" u="none" strike="noStrike" kern="1200" dirty="0">
                <a:solidFill>
                  <a:schemeClr val="tx1"/>
                </a:solidFill>
                <a:effectLst/>
                <a:latin typeface="Times New Roman" panose="02020603050405020304" pitchFamily="18" charset="0"/>
                <a:ea typeface="+mn-ea"/>
                <a:cs typeface="+mn-cs"/>
              </a:rPr>
              <a:t>包括</a:t>
            </a:r>
            <a:r>
              <a:rPr lang="en" altLang="zh-CN" sz="1200" b="0" i="0" u="none" strike="noStrike" kern="1200" dirty="0">
                <a:solidFill>
                  <a:schemeClr val="tx1"/>
                </a:solidFill>
                <a:effectLst/>
                <a:latin typeface="Times New Roman" panose="02020603050405020304" pitchFamily="18" charset="0"/>
                <a:ea typeface="+mn-ea"/>
                <a:cs typeface="+mn-cs"/>
              </a:rPr>
              <a:t>Ip</a:t>
            </a:r>
            <a:r>
              <a:rPr lang="zh-CN" altLang="en-US" sz="1200" b="0" i="0" u="none" strike="noStrike" kern="1200" dirty="0">
                <a:solidFill>
                  <a:schemeClr val="tx1"/>
                </a:solidFill>
                <a:effectLst/>
                <a:latin typeface="Times New Roman" panose="02020603050405020304" pitchFamily="18" charset="0"/>
                <a:ea typeface="+mn-ea"/>
                <a:cs typeface="+mn-cs"/>
              </a:rPr>
              <a:t>地址和端口号两部分</a:t>
            </a:r>
            <a:endParaRPr lang="en-US" altLang="zh-CN" sz="1200" b="0" i="0" u="none" strike="noStrike" kern="1200" dirty="0">
              <a:solidFill>
                <a:schemeClr val="tx1"/>
              </a:solidFill>
              <a:effectLst/>
              <a:latin typeface="Times New Roman" panose="02020603050405020304" pitchFamily="18" charset="0"/>
              <a:ea typeface="+mn-ea"/>
              <a:cs typeface="+mn-cs"/>
            </a:endParaRPr>
          </a:p>
          <a:p>
            <a:r>
              <a:rPr lang="zh-CN" altLang="en-US" sz="1200" b="0" i="0" u="none" strike="noStrike" kern="1200" dirty="0">
                <a:solidFill>
                  <a:schemeClr val="tx1"/>
                </a:solidFill>
                <a:effectLst/>
                <a:latin typeface="Times New Roman" panose="02020603050405020304" pitchFamily="18" charset="0"/>
                <a:ea typeface="+mn-ea"/>
                <a:cs typeface="+mn-cs"/>
              </a:rPr>
              <a:t>通过</a:t>
            </a:r>
            <a:r>
              <a:rPr lang="en" altLang="zh-CN" sz="1200" b="0" i="0" u="none" strike="noStrike" kern="1200" dirty="0">
                <a:solidFill>
                  <a:schemeClr val="tx1"/>
                </a:solidFill>
                <a:effectLst/>
                <a:latin typeface="Times New Roman" panose="02020603050405020304" pitchFamily="18" charset="0"/>
                <a:ea typeface="+mn-ea"/>
                <a:cs typeface="+mn-cs"/>
              </a:rPr>
              <a:t>IP</a:t>
            </a:r>
            <a:r>
              <a:rPr lang="zh-CN" altLang="en-US" sz="1200" b="0" i="0" u="none" strike="noStrike" kern="1200" dirty="0">
                <a:solidFill>
                  <a:schemeClr val="tx1"/>
                </a:solidFill>
                <a:effectLst/>
                <a:latin typeface="Times New Roman" panose="02020603050405020304" pitchFamily="18" charset="0"/>
                <a:ea typeface="+mn-ea"/>
                <a:cs typeface="+mn-cs"/>
              </a:rPr>
              <a:t>地址确定了网络中的一台电脑后，该电脑上可能提供很多提供服务的应用，这些主机一般运行了多个服务软件 ，同时提供几种服务，每种服务都打开一个</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并绑定到一个端口上，不同的端口对应于不同的应用程序</a:t>
            </a:r>
            <a:endParaRPr lang="en-US" altLang="zh-CN" sz="1200" b="0" i="0" u="none" strike="noStrike" kern="1200" dirty="0">
              <a:solidFill>
                <a:schemeClr val="tx1"/>
              </a:solidFill>
              <a:effectLst/>
              <a:latin typeface="Times New Roman" panose="02020603050405020304" pitchFamily="18"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D73A8D9-EA04-4089-8BD3-779FC1C0B0A3}" type="slidenum">
              <a:rPr lang="en-US" altLang="zh-CN" smtClean="0"/>
              <a:pPr/>
              <a:t>8</a:t>
            </a:fld>
            <a:endParaRPr lang="en-US" altLang="zh-CN"/>
          </a:p>
        </p:txBody>
      </p:sp>
    </p:spTree>
    <p:extLst>
      <p:ext uri="{BB962C8B-B14F-4D97-AF65-F5344CB8AC3E}">
        <p14:creationId xmlns:p14="http://schemas.microsoft.com/office/powerpoint/2010/main" val="1112943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端口数由两个字节组成，每个字节</a:t>
            </a:r>
            <a:r>
              <a:rPr lang="en-US" altLang="zh-CN" dirty="0"/>
              <a:t>8</a:t>
            </a:r>
            <a:r>
              <a:rPr lang="zh-CN" altLang="en-US" dirty="0"/>
              <a:t>位，共</a:t>
            </a:r>
            <a:r>
              <a:rPr lang="en-US" altLang="zh-CN" dirty="0"/>
              <a:t>16</a:t>
            </a:r>
            <a:r>
              <a:rPr lang="zh-CN" altLang="en-US" dirty="0"/>
              <a:t>位，就是</a:t>
            </a:r>
            <a:r>
              <a:rPr lang="en-US" altLang="zh-CN" dirty="0"/>
              <a:t>2</a:t>
            </a:r>
            <a:r>
              <a:rPr lang="zh-CN" altLang="en-US" dirty="0"/>
              <a:t>的</a:t>
            </a:r>
            <a:r>
              <a:rPr lang="en-US" altLang="zh-CN" dirty="0"/>
              <a:t>16</a:t>
            </a:r>
            <a:r>
              <a:rPr lang="zh-CN" altLang="en-US" dirty="0"/>
              <a:t>次方（</a:t>
            </a:r>
            <a:r>
              <a:rPr lang="en-US" altLang="zh-CN" dirty="0"/>
              <a:t>65536</a:t>
            </a:r>
            <a:r>
              <a:rPr lang="zh-CN" altLang="en-US" dirty="0"/>
              <a:t>）个端口。</a:t>
            </a:r>
            <a:endParaRPr lang="en-US" altLang="zh-CN" dirty="0"/>
          </a:p>
          <a:p>
            <a:r>
              <a:rPr lang="zh-CN" altLang="en-US" dirty="0"/>
              <a:t>一般</a:t>
            </a:r>
            <a:r>
              <a:rPr lang="en-US" altLang="zh-CN" dirty="0"/>
              <a:t>0-1023</a:t>
            </a:r>
            <a:r>
              <a:rPr lang="zh-CN" altLang="en-US" dirty="0"/>
              <a:t>是一些公认端口</a:t>
            </a:r>
          </a:p>
        </p:txBody>
      </p:sp>
      <p:sp>
        <p:nvSpPr>
          <p:cNvPr id="4" name="灯片编号占位符 3"/>
          <p:cNvSpPr>
            <a:spLocks noGrp="1"/>
          </p:cNvSpPr>
          <p:nvPr>
            <p:ph type="sldNum" sz="quarter" idx="10"/>
          </p:nvPr>
        </p:nvSpPr>
        <p:spPr/>
        <p:txBody>
          <a:bodyPr/>
          <a:lstStyle/>
          <a:p>
            <a:fld id="{0D73A8D9-EA04-4089-8BD3-779FC1C0B0A3}" type="slidenum">
              <a:rPr lang="en-US" altLang="zh-CN" smtClean="0"/>
              <a:pPr/>
              <a:t>9</a:t>
            </a:fld>
            <a:endParaRPr lang="en-US" altLang="zh-CN"/>
          </a:p>
        </p:txBody>
      </p:sp>
    </p:spTree>
    <p:extLst>
      <p:ext uri="{BB962C8B-B14F-4D97-AF65-F5344CB8AC3E}">
        <p14:creationId xmlns:p14="http://schemas.microsoft.com/office/powerpoint/2010/main" val="277874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Times New Roman" panose="02020603050405020304" pitchFamily="18" charset="0"/>
                <a:ea typeface="+mn-ea"/>
                <a:cs typeface="+mn-cs"/>
              </a:rPr>
              <a:t>服务器端：</a:t>
            </a:r>
          </a:p>
          <a:p>
            <a:r>
              <a:rPr lang="zh-CN" altLang="en-US" sz="1200" b="0" i="0" u="none" strike="noStrike" kern="1200" dirty="0">
                <a:solidFill>
                  <a:schemeClr val="tx1"/>
                </a:solidFill>
                <a:effectLst/>
                <a:latin typeface="Times New Roman" panose="02020603050405020304" pitchFamily="18" charset="0"/>
                <a:ea typeface="+mn-ea"/>
                <a:cs typeface="+mn-cs"/>
              </a:rPr>
              <a:t>    </a:t>
            </a:r>
            <a:r>
              <a:rPr lang="en-US" altLang="zh-CN" sz="1200" b="0" i="0" u="none" strike="noStrike" kern="1200" dirty="0">
                <a:solidFill>
                  <a:schemeClr val="tx1"/>
                </a:solidFill>
                <a:effectLst/>
                <a:latin typeface="Times New Roman" panose="02020603050405020304" pitchFamily="18" charset="0"/>
                <a:ea typeface="+mn-ea"/>
                <a:cs typeface="+mn-cs"/>
              </a:rPr>
              <a:t>01</a:t>
            </a:r>
            <a:r>
              <a:rPr lang="zh-CN" altLang="en-US" sz="1200" b="0" i="0" u="none" strike="noStrike" kern="1200" dirty="0">
                <a:solidFill>
                  <a:schemeClr val="tx1"/>
                </a:solidFill>
                <a:effectLst/>
                <a:latin typeface="Times New Roman" panose="02020603050405020304" pitchFamily="18" charset="0"/>
                <a:ea typeface="+mn-ea"/>
                <a:cs typeface="+mn-cs"/>
              </a:rPr>
              <a:t>，申请一个</a:t>
            </a:r>
            <a:r>
              <a:rPr lang="en" altLang="zh-CN" sz="1200" b="0" i="0" u="none" strike="noStrike" kern="1200" dirty="0">
                <a:solidFill>
                  <a:schemeClr val="tx1"/>
                </a:solidFill>
                <a:effectLst/>
                <a:latin typeface="Times New Roman" panose="02020603050405020304" pitchFamily="18" charset="0"/>
                <a:ea typeface="+mn-ea"/>
                <a:cs typeface="+mn-cs"/>
              </a:rPr>
              <a:t>socket</a:t>
            </a:r>
          </a:p>
          <a:p>
            <a:r>
              <a:rPr lang="en" altLang="zh-CN" sz="1200" b="0" i="0" u="none" strike="noStrike" kern="1200" dirty="0">
                <a:solidFill>
                  <a:schemeClr val="tx1"/>
                </a:solidFill>
                <a:effectLst/>
                <a:latin typeface="Times New Roman" panose="02020603050405020304" pitchFamily="18" charset="0"/>
                <a:ea typeface="+mn-ea"/>
                <a:cs typeface="+mn-cs"/>
              </a:rPr>
              <a:t>    02</a:t>
            </a:r>
            <a:r>
              <a:rPr lang="zh-CN" altLang="e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绑定到一个</a:t>
            </a:r>
            <a:r>
              <a:rPr lang="en" altLang="zh-CN" sz="1200" b="0" i="0" u="none" strike="noStrike" kern="1200" dirty="0">
                <a:solidFill>
                  <a:schemeClr val="tx1"/>
                </a:solidFill>
                <a:effectLst/>
                <a:latin typeface="Times New Roman" panose="02020603050405020304" pitchFamily="18" charset="0"/>
                <a:ea typeface="+mn-ea"/>
                <a:cs typeface="+mn-cs"/>
              </a:rPr>
              <a:t>IP</a:t>
            </a:r>
            <a:r>
              <a:rPr lang="zh-CN" altLang="en-US" sz="1200" b="0" i="0" u="none" strike="noStrike" kern="1200" dirty="0">
                <a:solidFill>
                  <a:schemeClr val="tx1"/>
                </a:solidFill>
                <a:effectLst/>
                <a:latin typeface="Times New Roman" panose="02020603050405020304" pitchFamily="18" charset="0"/>
                <a:ea typeface="+mn-ea"/>
                <a:cs typeface="+mn-cs"/>
              </a:rPr>
              <a:t>地址和一个端口上</a:t>
            </a:r>
          </a:p>
          <a:p>
            <a:r>
              <a:rPr lang="zh-CN" altLang="en-US" sz="1200" b="0" i="0" u="none" strike="noStrike" kern="1200" dirty="0">
                <a:solidFill>
                  <a:schemeClr val="tx1"/>
                </a:solidFill>
                <a:effectLst/>
                <a:latin typeface="Times New Roman" panose="02020603050405020304" pitchFamily="18" charset="0"/>
                <a:ea typeface="+mn-ea"/>
                <a:cs typeface="+mn-cs"/>
              </a:rPr>
              <a:t>    </a:t>
            </a:r>
            <a:r>
              <a:rPr lang="en-US" altLang="zh-CN" sz="1200" b="0" i="0" u="none" strike="noStrike" kern="1200" dirty="0">
                <a:solidFill>
                  <a:schemeClr val="tx1"/>
                </a:solidFill>
                <a:effectLst/>
                <a:latin typeface="Times New Roman" panose="02020603050405020304" pitchFamily="18" charset="0"/>
                <a:ea typeface="+mn-ea"/>
                <a:cs typeface="+mn-cs"/>
              </a:rPr>
              <a:t>03</a:t>
            </a:r>
            <a:r>
              <a:rPr lang="zh-CN" altLang="en-US" sz="1200" b="0" i="0" u="none" strike="noStrike" kern="1200" dirty="0">
                <a:solidFill>
                  <a:schemeClr val="tx1"/>
                </a:solidFill>
                <a:effectLst/>
                <a:latin typeface="Times New Roman" panose="02020603050405020304" pitchFamily="18" charset="0"/>
                <a:ea typeface="+mn-ea"/>
                <a:cs typeface="+mn-cs"/>
              </a:rPr>
              <a:t>，开启侦听，等待接收连接</a:t>
            </a:r>
          </a:p>
          <a:p>
            <a:r>
              <a:rPr lang="zh-CN" altLang="en-US" sz="1200" b="0" i="0" u="none" strike="noStrike" kern="1200" dirty="0">
                <a:solidFill>
                  <a:schemeClr val="tx1"/>
                </a:solidFill>
                <a:effectLst/>
                <a:latin typeface="Times New Roman" panose="02020603050405020304" pitchFamily="18" charset="0"/>
                <a:ea typeface="+mn-ea"/>
                <a:cs typeface="+mn-cs"/>
              </a:rPr>
              <a:t>  客户端：</a:t>
            </a:r>
          </a:p>
          <a:p>
            <a:r>
              <a:rPr lang="zh-CN" altLang="en-US" sz="1200" b="0" i="0" u="none" strike="noStrike" kern="1200" dirty="0">
                <a:solidFill>
                  <a:schemeClr val="tx1"/>
                </a:solidFill>
                <a:effectLst/>
                <a:latin typeface="Times New Roman" panose="02020603050405020304" pitchFamily="18" charset="0"/>
                <a:ea typeface="+mn-ea"/>
                <a:cs typeface="+mn-cs"/>
              </a:rPr>
              <a:t>    </a:t>
            </a:r>
            <a:r>
              <a:rPr lang="en-US" altLang="zh-CN" sz="1200" b="0" i="0" u="none" strike="noStrike" kern="1200" dirty="0">
                <a:solidFill>
                  <a:schemeClr val="tx1"/>
                </a:solidFill>
                <a:effectLst/>
                <a:latin typeface="Times New Roman" panose="02020603050405020304" pitchFamily="18" charset="0"/>
                <a:ea typeface="+mn-ea"/>
                <a:cs typeface="+mn-cs"/>
              </a:rPr>
              <a:t>01</a:t>
            </a:r>
            <a:r>
              <a:rPr lang="zh-CN" altLang="en-US" sz="1200" b="0" i="0" u="none" strike="noStrike" kern="1200" dirty="0">
                <a:solidFill>
                  <a:schemeClr val="tx1"/>
                </a:solidFill>
                <a:effectLst/>
                <a:latin typeface="Times New Roman" panose="02020603050405020304" pitchFamily="18" charset="0"/>
                <a:ea typeface="+mn-ea"/>
                <a:cs typeface="+mn-cs"/>
              </a:rPr>
              <a:t>，申请一个</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a:t>
            </a:r>
            <a:endParaRPr lang="en" altLang="zh-CN" sz="1200" b="0" i="0" u="none" strike="noStrike" kern="1200" dirty="0">
              <a:solidFill>
                <a:schemeClr val="tx1"/>
              </a:solidFill>
              <a:effectLst/>
              <a:latin typeface="Times New Roman" panose="02020603050405020304" pitchFamily="18" charset="0"/>
              <a:ea typeface="+mn-ea"/>
              <a:cs typeface="+mn-cs"/>
            </a:endParaRPr>
          </a:p>
          <a:p>
            <a:r>
              <a:rPr lang="en" altLang="zh-CN" sz="1200" b="0" i="0" u="none" strike="noStrike" kern="1200" dirty="0">
                <a:solidFill>
                  <a:schemeClr val="tx1"/>
                </a:solidFill>
                <a:effectLst/>
                <a:latin typeface="Times New Roman" panose="02020603050405020304" pitchFamily="18" charset="0"/>
                <a:ea typeface="+mn-ea"/>
                <a:cs typeface="+mn-cs"/>
              </a:rPr>
              <a:t>   02</a:t>
            </a:r>
            <a:r>
              <a:rPr lang="zh-CN" altLang="e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连接服务器</a:t>
            </a:r>
            <a:r>
              <a:rPr lang="en-US" altLang="zh-C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指明</a:t>
            </a:r>
            <a:r>
              <a:rPr lang="en" altLang="zh-CN" sz="1200" b="0" i="0" u="none" strike="noStrike" kern="1200" dirty="0">
                <a:solidFill>
                  <a:schemeClr val="tx1"/>
                </a:solidFill>
                <a:effectLst/>
                <a:latin typeface="Times New Roman" panose="02020603050405020304" pitchFamily="18" charset="0"/>
                <a:ea typeface="+mn-ea"/>
                <a:cs typeface="+mn-cs"/>
              </a:rPr>
              <a:t>IP</a:t>
            </a:r>
            <a:r>
              <a:rPr lang="zh-CN" altLang="en-US" sz="1200" b="0" i="0" u="none" strike="noStrike" kern="1200" dirty="0">
                <a:solidFill>
                  <a:schemeClr val="tx1"/>
                </a:solidFill>
                <a:effectLst/>
                <a:latin typeface="Times New Roman" panose="02020603050405020304" pitchFamily="18" charset="0"/>
                <a:ea typeface="+mn-ea"/>
                <a:cs typeface="+mn-cs"/>
              </a:rPr>
              <a:t>地址和端口号</a:t>
            </a:r>
            <a:r>
              <a:rPr lang="en-US" altLang="zh-CN" sz="1200" b="0" i="0" u="none" strike="noStrike" kern="1200" dirty="0">
                <a:solidFill>
                  <a:schemeClr val="tx1"/>
                </a:solidFill>
                <a:effectLst/>
                <a:latin typeface="Times New Roman" panose="02020603050405020304" pitchFamily="18" charset="0"/>
                <a:ea typeface="+mn-ea"/>
                <a:cs typeface="+mn-cs"/>
              </a:rPr>
              <a:t>)</a:t>
            </a:r>
          </a:p>
          <a:p>
            <a:r>
              <a:rPr lang="en-US" altLang="zh-CN" sz="1200" b="0" i="0" u="none" strike="noStrike" kern="1200" dirty="0">
                <a:solidFill>
                  <a:schemeClr val="tx1"/>
                </a:solidFill>
                <a:effectLst/>
                <a:latin typeface="Times New Roman" panose="02020603050405020304" pitchFamily="18" charset="0"/>
                <a:ea typeface="+mn-ea"/>
                <a:cs typeface="+mn-cs"/>
              </a:rPr>
              <a:t>   </a:t>
            </a:r>
            <a:r>
              <a:rPr lang="zh-CN" altLang="en-US" sz="1200" b="0" i="0" u="none" strike="noStrike" kern="1200" dirty="0">
                <a:solidFill>
                  <a:schemeClr val="tx1"/>
                </a:solidFill>
                <a:effectLst/>
                <a:latin typeface="Times New Roman" panose="02020603050405020304" pitchFamily="18" charset="0"/>
                <a:ea typeface="+mn-ea"/>
                <a:cs typeface="+mn-cs"/>
              </a:rPr>
              <a:t>服务器端接收到连接请求后，产生一个新的</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端口大于</a:t>
            </a:r>
            <a:r>
              <a:rPr lang="en-US" altLang="zh-CN" sz="1200" b="0" i="0" u="none" strike="noStrike" kern="1200" dirty="0">
                <a:solidFill>
                  <a:schemeClr val="tx1"/>
                </a:solidFill>
                <a:effectLst/>
                <a:latin typeface="Times New Roman" panose="02020603050405020304" pitchFamily="18" charset="0"/>
                <a:ea typeface="+mn-ea"/>
                <a:cs typeface="+mn-cs"/>
              </a:rPr>
              <a:t>1024)</a:t>
            </a:r>
            <a:r>
              <a:rPr lang="zh-CN" altLang="en-US" sz="1200" b="0" i="0" u="none" strike="noStrike" kern="1200" dirty="0">
                <a:solidFill>
                  <a:schemeClr val="tx1"/>
                </a:solidFill>
                <a:effectLst/>
                <a:latin typeface="Times New Roman" panose="02020603050405020304" pitchFamily="18" charset="0"/>
                <a:ea typeface="+mn-ea"/>
                <a:cs typeface="+mn-cs"/>
              </a:rPr>
              <a:t>与客户端建立连接并进行通信，原监听</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继续监听。</a:t>
            </a:r>
            <a:endParaRPr lang="en-US" altLang="zh-CN" sz="1200" b="0" i="0" u="none" strike="noStrike" kern="1200" dirty="0">
              <a:solidFill>
                <a:schemeClr val="tx1"/>
              </a:solidFill>
              <a:effectLst/>
              <a:latin typeface="Times New Roman" panose="02020603050405020304" pitchFamily="18" charset="0"/>
              <a:ea typeface="+mn-ea"/>
              <a:cs typeface="+mn-cs"/>
            </a:endParaRPr>
          </a:p>
          <a:p>
            <a:endParaRPr lang="en-US" altLang="zh-CN" sz="1200" b="0" i="0" u="none" strike="noStrike" kern="1200" dirty="0">
              <a:solidFill>
                <a:schemeClr val="tx1"/>
              </a:solidFill>
              <a:effectLst/>
              <a:latin typeface="Times New Roman" panose="02020603050405020304" pitchFamily="18" charset="0"/>
              <a:ea typeface="+mn-ea"/>
              <a:cs typeface="+mn-cs"/>
            </a:endParaRPr>
          </a:p>
          <a:p>
            <a:r>
              <a:rPr lang="zh-CN" altLang="en-US" sz="1200" b="0" i="0" u="none" strike="noStrike" kern="1200" dirty="0">
                <a:solidFill>
                  <a:schemeClr val="tx1"/>
                </a:solidFill>
                <a:effectLst/>
                <a:latin typeface="Times New Roman" panose="02020603050405020304" pitchFamily="18" charset="0"/>
                <a:ea typeface="+mn-ea"/>
                <a:cs typeface="+mn-cs"/>
              </a:rPr>
              <a:t>收发数据</a:t>
            </a:r>
            <a:endParaRPr lang="en-US" altLang="zh-CN" sz="1200" b="0" i="0" u="none" strike="noStrike" kern="1200" dirty="0">
              <a:solidFill>
                <a:schemeClr val="tx1"/>
              </a:solidFill>
              <a:effectLst/>
              <a:latin typeface="Times New Roman" panose="02020603050405020304" pitchFamily="18" charset="0"/>
              <a:ea typeface="+mn-ea"/>
              <a:cs typeface="+mn-cs"/>
            </a:endParaRPr>
          </a:p>
          <a:p>
            <a:endParaRPr lang="en-US" altLang="zh-CN" sz="1200" b="0" i="0" u="none" strike="noStrike" kern="1200" dirty="0">
              <a:solidFill>
                <a:schemeClr val="tx1"/>
              </a:solidFill>
              <a:effectLst/>
              <a:latin typeface="Times New Roman" panose="02020603050405020304" pitchFamily="18" charset="0"/>
              <a:ea typeface="+mn-ea"/>
              <a:cs typeface="+mn-cs"/>
            </a:endParaRPr>
          </a:p>
          <a:p>
            <a:r>
              <a:rPr lang="zh-CN" altLang="en-US" sz="1200" b="0" i="0" u="none" strike="noStrike" kern="1200" dirty="0">
                <a:solidFill>
                  <a:schemeClr val="tx1"/>
                </a:solidFill>
                <a:effectLst/>
                <a:latin typeface="Times New Roman" panose="02020603050405020304" pitchFamily="18" charset="0"/>
                <a:ea typeface="+mn-ea"/>
                <a:cs typeface="+mn-cs"/>
              </a:rPr>
              <a:t>当所有的数据操作结束以后，你可以调用</a:t>
            </a:r>
            <a:r>
              <a:rPr lang="en" altLang="zh-CN" sz="1200" b="0" i="0" u="none" strike="noStrike" kern="1200" dirty="0">
                <a:solidFill>
                  <a:schemeClr val="tx1"/>
                </a:solidFill>
                <a:effectLst/>
                <a:latin typeface="Times New Roman" panose="02020603050405020304" pitchFamily="18" charset="0"/>
                <a:ea typeface="+mn-ea"/>
                <a:cs typeface="+mn-cs"/>
              </a:rPr>
              <a:t>close()</a:t>
            </a:r>
            <a:r>
              <a:rPr lang="zh-CN" altLang="en-US" sz="1200" b="0" i="0" u="none" strike="noStrike" kern="1200" dirty="0">
                <a:solidFill>
                  <a:schemeClr val="tx1"/>
                </a:solidFill>
                <a:effectLst/>
                <a:latin typeface="Times New Roman" panose="02020603050405020304" pitchFamily="18" charset="0"/>
                <a:ea typeface="+mn-ea"/>
                <a:cs typeface="+mn-cs"/>
              </a:rPr>
              <a:t>函数来释放该</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从而停止在该</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上的任何数据操作：</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13</a:t>
            </a:fld>
            <a:endParaRPr lang="en-US" altLang="zh-CN"/>
          </a:p>
        </p:txBody>
      </p:sp>
    </p:spTree>
    <p:extLst>
      <p:ext uri="{BB962C8B-B14F-4D97-AF65-F5344CB8AC3E}">
        <p14:creationId xmlns:p14="http://schemas.microsoft.com/office/powerpoint/2010/main" val="106792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TCP</a:t>
            </a:r>
          </a:p>
          <a:p>
            <a:r>
              <a:rPr lang="en-US" altLang="zh-CN" sz="1200" b="0" i="0" u="none" strike="noStrike" kern="1200" dirty="0">
                <a:solidFill>
                  <a:schemeClr val="tx1"/>
                </a:solidFill>
                <a:effectLst/>
                <a:latin typeface="Times New Roman" panose="02020603050405020304" pitchFamily="18" charset="0"/>
                <a:ea typeface="+mn-ea"/>
                <a:cs typeface="+mn-cs"/>
              </a:rPr>
              <a:t>sock</a:t>
            </a:r>
            <a:r>
              <a:rPr lang="zh-CN" altLang="en-US" sz="1200" b="0" i="0" u="none" strike="noStrike" kern="1200" dirty="0">
                <a:solidFill>
                  <a:schemeClr val="tx1"/>
                </a:solidFill>
                <a:effectLst/>
                <a:latin typeface="Times New Roman" panose="02020603050405020304" pitchFamily="18" charset="0"/>
                <a:ea typeface="+mn-ea"/>
                <a:cs typeface="+mn-cs"/>
              </a:rPr>
              <a:t>：</a:t>
            </a:r>
            <a:r>
              <a:rPr lang="en" altLang="zh-CN" sz="1200" b="1"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用于创建一个</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描述符（</a:t>
            </a:r>
            <a:r>
              <a:rPr lang="en" altLang="zh-CN" sz="1200" b="0" i="0" u="none" strike="noStrike" kern="1200" dirty="0">
                <a:solidFill>
                  <a:schemeClr val="tx1"/>
                </a:solidFill>
                <a:effectLst/>
                <a:latin typeface="Times New Roman" panose="02020603050405020304" pitchFamily="18" charset="0"/>
                <a:ea typeface="+mn-ea"/>
                <a:cs typeface="+mn-cs"/>
              </a:rPr>
              <a:t>socket descriptor</a:t>
            </a:r>
            <a:r>
              <a:rPr lang="zh-CN" altLang="e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它唯一标识一个</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这个</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描述字跟文件描述字一样，后续的操作都有用到它，把它作为参数，通过它来进行一些读写操作。服务器根据地址类型（</a:t>
            </a:r>
            <a:r>
              <a:rPr lang="en" altLang="zh-CN" sz="1200" b="0" i="0" u="none" strike="noStrike" kern="1200" dirty="0">
                <a:solidFill>
                  <a:schemeClr val="tx1"/>
                </a:solidFill>
                <a:effectLst/>
                <a:latin typeface="Times New Roman" panose="02020603050405020304" pitchFamily="18" charset="0"/>
                <a:ea typeface="+mn-ea"/>
                <a:cs typeface="+mn-cs"/>
              </a:rPr>
              <a:t>ipv4,ipv6</a:t>
            </a:r>
            <a:r>
              <a:rPr lang="zh-CN" altLang="en" sz="1200" b="0" i="0" u="none" strike="noStrike" kern="1200" dirty="0">
                <a:solidFill>
                  <a:schemeClr val="tx1"/>
                </a:solidFill>
                <a:effectLst/>
                <a:latin typeface="Times New Roman" panose="02020603050405020304" pitchFamily="18" charset="0"/>
                <a:ea typeface="+mn-ea"/>
                <a:cs typeface="+mn-cs"/>
              </a:rPr>
              <a:t>）、</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类型、协议创建</a:t>
            </a:r>
            <a:r>
              <a:rPr lang="en" altLang="zh-CN" sz="1200" b="0" i="0" u="none" strike="noStrike" kern="1200" dirty="0">
                <a:solidFill>
                  <a:schemeClr val="tx1"/>
                </a:solidFill>
                <a:effectLst/>
                <a:latin typeface="Times New Roman" panose="02020603050405020304" pitchFamily="18" charset="0"/>
                <a:ea typeface="+mn-ea"/>
                <a:cs typeface="+mn-cs"/>
              </a:rPr>
              <a:t>socket</a:t>
            </a:r>
          </a:p>
          <a:p>
            <a:r>
              <a:rPr lang="en-US" altLang="zh-CN" sz="1200" b="0" i="0" u="none" strike="noStrike" kern="1200" dirty="0">
                <a:solidFill>
                  <a:schemeClr val="tx1"/>
                </a:solidFill>
                <a:effectLst/>
                <a:latin typeface="Times New Roman" panose="02020603050405020304" pitchFamily="18" charset="0"/>
                <a:ea typeface="+mn-ea"/>
                <a:cs typeface="+mn-cs"/>
              </a:rPr>
              <a:t>bind</a:t>
            </a:r>
            <a:r>
              <a:rPr lang="zh-CN" altLang="en-US" sz="1200" b="0" i="0" u="none" strike="noStrike" kern="1200" dirty="0">
                <a:solidFill>
                  <a:schemeClr val="tx1"/>
                </a:solidFill>
                <a:effectLst/>
                <a:latin typeface="Times New Roman" panose="02020603050405020304" pitchFamily="18" charset="0"/>
                <a:ea typeface="+mn-ea"/>
                <a:cs typeface="+mn-cs"/>
              </a:rPr>
              <a:t>：将套接字绑定一个</a:t>
            </a:r>
            <a:r>
              <a:rPr lang="en" altLang="zh-CN" sz="1200" b="0" i="0" u="none" strike="noStrike" kern="1200" dirty="0">
                <a:solidFill>
                  <a:schemeClr val="tx1"/>
                </a:solidFill>
                <a:effectLst/>
                <a:latin typeface="Times New Roman" panose="02020603050405020304" pitchFamily="18" charset="0"/>
                <a:ea typeface="+mn-ea"/>
                <a:cs typeface="+mn-cs"/>
              </a:rPr>
              <a:t>IP</a:t>
            </a:r>
            <a:r>
              <a:rPr lang="zh-CN" altLang="en-US" sz="1200" b="0" i="0" u="none" strike="noStrike" kern="1200" dirty="0">
                <a:solidFill>
                  <a:schemeClr val="tx1"/>
                </a:solidFill>
                <a:effectLst/>
                <a:latin typeface="Times New Roman" panose="02020603050405020304" pitchFamily="18" charset="0"/>
                <a:ea typeface="+mn-ea"/>
                <a:cs typeface="+mn-cs"/>
              </a:rPr>
              <a:t>地址和端口号，因为这两个元素可以在网络环境中唯一地址表示一个进程。</a:t>
            </a:r>
            <a:endParaRPr lang="zh-CN" altLang="en-US" dirty="0"/>
          </a:p>
        </p:txBody>
      </p:sp>
      <p:sp>
        <p:nvSpPr>
          <p:cNvPr id="4" name="灯片编号占位符 3"/>
          <p:cNvSpPr>
            <a:spLocks noGrp="1"/>
          </p:cNvSpPr>
          <p:nvPr>
            <p:ph type="sldNum" sz="quarter" idx="10"/>
          </p:nvPr>
        </p:nvSpPr>
        <p:spPr/>
        <p:txBody>
          <a:bodyPr/>
          <a:lstStyle/>
          <a:p>
            <a:fld id="{0D73A8D9-EA04-4089-8BD3-779FC1C0B0A3}" type="slidenum">
              <a:rPr lang="en-US" altLang="zh-CN" smtClean="0"/>
              <a:pPr/>
              <a:t>14</a:t>
            </a:fld>
            <a:endParaRPr lang="en-US" altLang="zh-CN"/>
          </a:p>
        </p:txBody>
      </p:sp>
    </p:spTree>
    <p:extLst>
      <p:ext uri="{BB962C8B-B14F-4D97-AF65-F5344CB8AC3E}">
        <p14:creationId xmlns:p14="http://schemas.microsoft.com/office/powerpoint/2010/main" val="172352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Times New Roman" panose="02020603050405020304" pitchFamily="18" charset="0"/>
                <a:ea typeface="+mn-ea"/>
                <a:cs typeface="+mn-cs"/>
              </a:rPr>
              <a:t>listen</a:t>
            </a:r>
            <a:r>
              <a:rPr lang="zh-CN" altLang="en-US" sz="1200" b="0" i="0" u="none" strike="noStrike" kern="1200" dirty="0">
                <a:solidFill>
                  <a:schemeClr val="tx1"/>
                </a:solidFill>
                <a:effectLst/>
                <a:latin typeface="Times New Roman" panose="02020603050405020304" pitchFamily="18" charset="0"/>
                <a:ea typeface="+mn-ea"/>
                <a:cs typeface="+mn-cs"/>
              </a:rPr>
              <a:t>函数的第一个参数即为要监听的套接字，第二个参数为相应</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可以排队的最大连接个数。</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函数创建的</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默认是一个主动类型的，</a:t>
            </a:r>
            <a:r>
              <a:rPr lang="en" altLang="zh-CN" sz="1200" b="0" i="0" u="none" strike="noStrike" kern="1200" dirty="0">
                <a:solidFill>
                  <a:schemeClr val="tx1"/>
                </a:solidFill>
                <a:effectLst/>
                <a:latin typeface="Times New Roman" panose="02020603050405020304" pitchFamily="18" charset="0"/>
                <a:ea typeface="+mn-ea"/>
                <a:cs typeface="+mn-cs"/>
              </a:rPr>
              <a:t>listen</a:t>
            </a:r>
            <a:r>
              <a:rPr lang="zh-CN" altLang="en-US" sz="1200" b="0" i="0" u="none" strike="noStrike" kern="1200" dirty="0">
                <a:solidFill>
                  <a:schemeClr val="tx1"/>
                </a:solidFill>
                <a:effectLst/>
                <a:latin typeface="Times New Roman" panose="02020603050405020304" pitchFamily="18" charset="0"/>
                <a:ea typeface="+mn-ea"/>
                <a:cs typeface="+mn-cs"/>
              </a:rPr>
              <a:t>函数将</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变为被动类型的，等待客户的连接请求。</a:t>
            </a:r>
            <a:endParaRPr lang="en-US" altLang="zh-CN" sz="1200" b="0" i="0" u="none" strike="noStrike" kern="1200" dirty="0">
              <a:solidFill>
                <a:schemeClr val="tx1"/>
              </a:solidFill>
              <a:effectLst/>
              <a:latin typeface="Times New Roman" panose="02020603050405020304" pitchFamily="18" charset="0"/>
              <a:ea typeface="+mn-ea"/>
              <a:cs typeface="+mn-cs"/>
            </a:endParaRPr>
          </a:p>
          <a:p>
            <a:r>
              <a:rPr lang="en" altLang="zh-CN" sz="1200" b="0" i="0" u="none" strike="noStrike" kern="1200" dirty="0">
                <a:solidFill>
                  <a:schemeClr val="tx1"/>
                </a:solidFill>
                <a:effectLst/>
                <a:latin typeface="Times New Roman" panose="02020603050405020304" pitchFamily="18" charset="0"/>
                <a:ea typeface="+mn-ea"/>
                <a:cs typeface="+mn-cs"/>
              </a:rPr>
              <a:t>listen</a:t>
            </a:r>
            <a:r>
              <a:rPr lang="zh-CN" altLang="en-US" sz="1200" b="0" i="0" u="none" strike="noStrike" kern="1200" dirty="0">
                <a:solidFill>
                  <a:schemeClr val="tx1"/>
                </a:solidFill>
                <a:effectLst/>
                <a:latin typeface="Times New Roman" panose="02020603050405020304" pitchFamily="18" charset="0"/>
                <a:ea typeface="+mn-ea"/>
                <a:cs typeface="+mn-cs"/>
              </a:rPr>
              <a:t>函数使用主动连接套接字变为被连接套接口，使得一个进程可以接受其它进程的请求，从而成为一个服务器进程。</a:t>
            </a:r>
            <a:endParaRPr lang="zh-CN" altLang="en-US" dirty="0"/>
          </a:p>
        </p:txBody>
      </p:sp>
      <p:sp>
        <p:nvSpPr>
          <p:cNvPr id="4" name="灯片编号占位符 3"/>
          <p:cNvSpPr>
            <a:spLocks noGrp="1"/>
          </p:cNvSpPr>
          <p:nvPr>
            <p:ph type="sldNum" sz="quarter" idx="10"/>
          </p:nvPr>
        </p:nvSpPr>
        <p:spPr/>
        <p:txBody>
          <a:bodyPr/>
          <a:lstStyle/>
          <a:p>
            <a:fld id="{0D73A8D9-EA04-4089-8BD3-779FC1C0B0A3}" type="slidenum">
              <a:rPr lang="en-US" altLang="zh-CN" smtClean="0"/>
              <a:pPr/>
              <a:t>15</a:t>
            </a:fld>
            <a:endParaRPr lang="en-US" altLang="zh-CN"/>
          </a:p>
        </p:txBody>
      </p:sp>
    </p:spTree>
    <p:extLst>
      <p:ext uri="{BB962C8B-B14F-4D97-AF65-F5344CB8AC3E}">
        <p14:creationId xmlns:p14="http://schemas.microsoft.com/office/powerpoint/2010/main" val="4248472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highlight>
                  <a:srgbClr val="FFFF00"/>
                </a:highlight>
                <a:latin typeface="Times New Roman" panose="02020603050405020304" pitchFamily="18" charset="0"/>
                <a:ea typeface="+mn-ea"/>
                <a:cs typeface="+mn-cs"/>
              </a:rPr>
              <a:t>connect</a:t>
            </a:r>
            <a:r>
              <a:rPr lang="zh-CN" altLang="en-US" sz="1200" b="0" i="0" u="none" strike="noStrike" kern="1200" dirty="0">
                <a:solidFill>
                  <a:schemeClr val="tx1"/>
                </a:solidFill>
                <a:effectLst/>
                <a:highlight>
                  <a:srgbClr val="FFFF00"/>
                </a:highlight>
                <a:latin typeface="Times New Roman" panose="02020603050405020304" pitchFamily="18" charset="0"/>
                <a:ea typeface="+mn-ea"/>
                <a:cs typeface="+mn-cs"/>
              </a:rPr>
              <a:t>函数的第一个参数即为客户端的套接字，第二参数为服务器的</a:t>
            </a:r>
            <a:r>
              <a:rPr lang="en" altLang="zh-CN" sz="1200" b="0" i="0" u="none" strike="noStrike" kern="1200" dirty="0">
                <a:solidFill>
                  <a:schemeClr val="tx1"/>
                </a:solidFill>
                <a:effectLst/>
                <a:highlight>
                  <a:srgbClr val="FFFF00"/>
                </a:highlight>
                <a:latin typeface="Times New Roman" panose="02020603050405020304" pitchFamily="18" charset="0"/>
                <a:ea typeface="+mn-ea"/>
                <a:cs typeface="+mn-cs"/>
              </a:rPr>
              <a:t>socket</a:t>
            </a:r>
            <a:r>
              <a:rPr lang="zh-CN" altLang="en-US" sz="1200" b="0" i="0" u="none" strike="noStrike" kern="1200" dirty="0">
                <a:solidFill>
                  <a:schemeClr val="tx1"/>
                </a:solidFill>
                <a:effectLst/>
                <a:highlight>
                  <a:srgbClr val="FFFF00"/>
                </a:highlight>
                <a:latin typeface="Times New Roman" panose="02020603050405020304" pitchFamily="18" charset="0"/>
                <a:ea typeface="+mn-ea"/>
                <a:cs typeface="+mn-cs"/>
              </a:rPr>
              <a:t>地址，第三个参数为</a:t>
            </a:r>
            <a:r>
              <a:rPr lang="en" altLang="zh-CN" sz="1200" b="0" i="0" u="none" strike="noStrike" kern="1200" dirty="0">
                <a:solidFill>
                  <a:schemeClr val="tx1"/>
                </a:solidFill>
                <a:effectLst/>
                <a:highlight>
                  <a:srgbClr val="FFFF00"/>
                </a:highlight>
                <a:latin typeface="Times New Roman" panose="02020603050405020304" pitchFamily="18" charset="0"/>
                <a:ea typeface="+mn-ea"/>
                <a:cs typeface="+mn-cs"/>
              </a:rPr>
              <a:t>socket</a:t>
            </a:r>
            <a:r>
              <a:rPr lang="zh-CN" altLang="en-US" sz="1200" b="0" i="0" u="none" strike="noStrike" kern="1200" dirty="0">
                <a:solidFill>
                  <a:schemeClr val="tx1"/>
                </a:solidFill>
                <a:effectLst/>
                <a:highlight>
                  <a:srgbClr val="FFFF00"/>
                </a:highlight>
                <a:latin typeface="Times New Roman" panose="02020603050405020304" pitchFamily="18" charset="0"/>
                <a:ea typeface="+mn-ea"/>
                <a:cs typeface="+mn-cs"/>
              </a:rPr>
              <a:t>地址的长度。客户端通过调用</a:t>
            </a:r>
            <a:r>
              <a:rPr lang="en" altLang="zh-CN" sz="1200" b="0" i="0" u="none" strike="noStrike" kern="1200" dirty="0">
                <a:solidFill>
                  <a:schemeClr val="tx1"/>
                </a:solidFill>
                <a:effectLst/>
                <a:highlight>
                  <a:srgbClr val="FFFF00"/>
                </a:highlight>
                <a:latin typeface="Times New Roman" panose="02020603050405020304" pitchFamily="18" charset="0"/>
                <a:ea typeface="+mn-ea"/>
                <a:cs typeface="+mn-cs"/>
              </a:rPr>
              <a:t>connect</a:t>
            </a:r>
            <a:r>
              <a:rPr lang="zh-CN" altLang="en-US" sz="1200" b="0" i="0" u="none" strike="noStrike" kern="1200" dirty="0">
                <a:solidFill>
                  <a:schemeClr val="tx1"/>
                </a:solidFill>
                <a:effectLst/>
                <a:highlight>
                  <a:srgbClr val="FFFF00"/>
                </a:highlight>
                <a:latin typeface="Times New Roman" panose="02020603050405020304" pitchFamily="18" charset="0"/>
                <a:ea typeface="+mn-ea"/>
                <a:cs typeface="+mn-cs"/>
              </a:rPr>
              <a:t>函数来建立与</a:t>
            </a:r>
            <a:r>
              <a:rPr lang="en" altLang="zh-CN" sz="1200" b="0" i="0" u="none" strike="noStrike" kern="1200" dirty="0">
                <a:solidFill>
                  <a:schemeClr val="tx1"/>
                </a:solidFill>
                <a:effectLst/>
                <a:highlight>
                  <a:srgbClr val="FFFF00"/>
                </a:highlight>
                <a:latin typeface="Times New Roman" panose="02020603050405020304" pitchFamily="18" charset="0"/>
                <a:ea typeface="+mn-ea"/>
                <a:cs typeface="+mn-cs"/>
              </a:rPr>
              <a:t>TCP</a:t>
            </a:r>
            <a:r>
              <a:rPr lang="zh-CN" altLang="en-US" sz="1200" b="0" i="0" u="none" strike="noStrike" kern="1200" dirty="0">
                <a:solidFill>
                  <a:schemeClr val="tx1"/>
                </a:solidFill>
                <a:effectLst/>
                <a:highlight>
                  <a:srgbClr val="FFFF00"/>
                </a:highlight>
                <a:latin typeface="Times New Roman" panose="02020603050405020304" pitchFamily="18" charset="0"/>
                <a:ea typeface="+mn-ea"/>
                <a:cs typeface="+mn-cs"/>
              </a:rPr>
              <a:t>服务器的连接。</a:t>
            </a:r>
            <a:endParaRPr lang="en-US" altLang="zh-CN" sz="1200" b="0" i="0" u="none" strike="noStrike" kern="1200" dirty="0">
              <a:solidFill>
                <a:schemeClr val="tx1"/>
              </a:solidFill>
              <a:effectLst/>
              <a:highlight>
                <a:srgbClr val="FFFF00"/>
              </a:highlight>
              <a:latin typeface="Times New Roman" panose="02020603050405020304" pitchFamily="18" charset="0"/>
              <a:ea typeface="+mn-ea"/>
              <a:cs typeface="+mn-cs"/>
            </a:endParaRPr>
          </a:p>
          <a:p>
            <a:endParaRPr lang="en-US" altLang="zh-CN" sz="1200" b="0" i="0" u="none" strike="noStrike" kern="1200" dirty="0">
              <a:solidFill>
                <a:schemeClr val="tx1"/>
              </a:solidFill>
              <a:effectLst/>
              <a:highlight>
                <a:srgbClr val="FFFF00"/>
              </a:highlight>
              <a:latin typeface="Times New Roman" panose="02020603050405020304" pitchFamily="18" charset="0"/>
              <a:ea typeface="+mn-ea"/>
              <a:cs typeface="+mn-cs"/>
            </a:endParaRPr>
          </a:p>
          <a:p>
            <a:r>
              <a:rPr lang="zh-CN" altLang="en-US" sz="1200" b="0" i="0" u="none" strike="noStrike" kern="1200" dirty="0">
                <a:solidFill>
                  <a:schemeClr val="tx1"/>
                </a:solidFill>
                <a:effectLst/>
                <a:highlight>
                  <a:srgbClr val="FFFF00"/>
                </a:highlight>
                <a:latin typeface="Times New Roman" panose="02020603050405020304" pitchFamily="18" charset="0"/>
                <a:ea typeface="+mn-ea"/>
                <a:cs typeface="+mn-cs"/>
              </a:rPr>
              <a:t>在服务器端，之前讲到的</a:t>
            </a:r>
            <a:r>
              <a:rPr lang="en" altLang="zh-CN" sz="1200" b="0" i="0" u="none" strike="noStrike" kern="1200" dirty="0">
                <a:solidFill>
                  <a:schemeClr val="tx1"/>
                </a:solidFill>
                <a:effectLst/>
                <a:highlight>
                  <a:srgbClr val="FFFF00"/>
                </a:highlight>
                <a:latin typeface="Times New Roman" panose="02020603050405020304" pitchFamily="18" charset="0"/>
                <a:ea typeface="+mn-ea"/>
                <a:cs typeface="+mn-cs"/>
              </a:rPr>
              <a:t>socket()</a:t>
            </a:r>
            <a:r>
              <a:rPr lang="zh-CN" altLang="en-US" sz="1200" b="0" i="0" u="none" strike="noStrike" kern="1200" dirty="0">
                <a:solidFill>
                  <a:schemeClr val="tx1"/>
                </a:solidFill>
                <a:effectLst/>
                <a:highlight>
                  <a:srgbClr val="FFFF00"/>
                </a:highlight>
                <a:latin typeface="Times New Roman" panose="02020603050405020304" pitchFamily="18" charset="0"/>
                <a:ea typeface="+mn-ea"/>
                <a:cs typeface="+mn-cs"/>
              </a:rPr>
              <a:t>返回的套接字用于监听（</a:t>
            </a:r>
            <a:r>
              <a:rPr lang="en" altLang="zh-CN" sz="1200" b="0" i="0" u="none" strike="noStrike" kern="1200" dirty="0">
                <a:solidFill>
                  <a:schemeClr val="tx1"/>
                </a:solidFill>
                <a:effectLst/>
                <a:highlight>
                  <a:srgbClr val="FFFF00"/>
                </a:highlight>
                <a:latin typeface="Times New Roman" panose="02020603050405020304" pitchFamily="18" charset="0"/>
                <a:ea typeface="+mn-ea"/>
                <a:cs typeface="+mn-cs"/>
              </a:rPr>
              <a:t>listen</a:t>
            </a:r>
            <a:r>
              <a:rPr lang="zh-CN" altLang="en" sz="1200" b="0" i="0" u="none" strike="noStrike" kern="1200" dirty="0">
                <a:solidFill>
                  <a:schemeClr val="tx1"/>
                </a:solidFill>
                <a:effectLst/>
                <a:highlight>
                  <a:srgbClr val="FFFF00"/>
                </a:highlight>
                <a:latin typeface="Times New Roman" panose="02020603050405020304" pitchFamily="18" charset="0"/>
                <a:ea typeface="+mn-ea"/>
                <a:cs typeface="+mn-cs"/>
              </a:rPr>
              <a:t>）</a:t>
            </a:r>
            <a:r>
              <a:rPr lang="zh-CN" altLang="en-US" sz="1200" b="0" i="0" u="none" strike="noStrike" kern="1200" dirty="0">
                <a:solidFill>
                  <a:schemeClr val="tx1"/>
                </a:solidFill>
                <a:effectLst/>
                <a:highlight>
                  <a:srgbClr val="FFFF00"/>
                </a:highlight>
                <a:latin typeface="Times New Roman" panose="02020603050405020304" pitchFamily="18" charset="0"/>
                <a:ea typeface="+mn-ea"/>
                <a:cs typeface="+mn-cs"/>
              </a:rPr>
              <a:t>和接受（</a:t>
            </a:r>
            <a:r>
              <a:rPr lang="en" altLang="zh-CN" sz="1200" b="0" i="0" u="none" strike="noStrike" kern="1200" dirty="0">
                <a:solidFill>
                  <a:schemeClr val="tx1"/>
                </a:solidFill>
                <a:effectLst/>
                <a:highlight>
                  <a:srgbClr val="FFFF00"/>
                </a:highlight>
                <a:latin typeface="Times New Roman" panose="02020603050405020304" pitchFamily="18" charset="0"/>
                <a:ea typeface="+mn-ea"/>
                <a:cs typeface="+mn-cs"/>
              </a:rPr>
              <a:t>accept</a:t>
            </a:r>
            <a:r>
              <a:rPr lang="zh-CN" altLang="en" sz="1200" b="0" i="0" u="none" strike="noStrike" kern="1200" dirty="0">
                <a:solidFill>
                  <a:schemeClr val="tx1"/>
                </a:solidFill>
                <a:effectLst/>
                <a:highlight>
                  <a:srgbClr val="FFFF00"/>
                </a:highlight>
                <a:latin typeface="Times New Roman" panose="02020603050405020304" pitchFamily="18" charset="0"/>
                <a:ea typeface="+mn-ea"/>
                <a:cs typeface="+mn-cs"/>
              </a:rPr>
              <a:t>）</a:t>
            </a:r>
            <a:r>
              <a:rPr lang="zh-CN" altLang="en-US" sz="1200" b="0" i="0" u="none" strike="noStrike" kern="1200" dirty="0">
                <a:solidFill>
                  <a:schemeClr val="tx1"/>
                </a:solidFill>
                <a:effectLst/>
                <a:highlight>
                  <a:srgbClr val="FFFF00"/>
                </a:highlight>
                <a:latin typeface="Times New Roman" panose="02020603050405020304" pitchFamily="18" charset="0"/>
                <a:ea typeface="+mn-ea"/>
                <a:cs typeface="+mn-cs"/>
              </a:rPr>
              <a:t>客户端的连接请求。这个套接字不能用于与客户端之间发送和接收数据。</a:t>
            </a:r>
            <a:r>
              <a:rPr lang="en" altLang="zh-CN" sz="1200" b="0" i="0" u="none" strike="noStrike" kern="1200" dirty="0">
                <a:solidFill>
                  <a:schemeClr val="tx1"/>
                </a:solidFill>
                <a:effectLst/>
                <a:highlight>
                  <a:srgbClr val="FFFF00"/>
                </a:highlight>
                <a:latin typeface="Times New Roman" panose="02020603050405020304" pitchFamily="18" charset="0"/>
                <a:ea typeface="+mn-ea"/>
                <a:cs typeface="+mn-cs"/>
              </a:rPr>
              <a:t>accept()</a:t>
            </a:r>
            <a:r>
              <a:rPr lang="zh-CN" altLang="en-US" sz="1200" b="0" i="0" u="none" strike="noStrike" kern="1200" dirty="0">
                <a:solidFill>
                  <a:schemeClr val="tx1"/>
                </a:solidFill>
                <a:effectLst/>
                <a:highlight>
                  <a:srgbClr val="FFFF00"/>
                </a:highlight>
                <a:latin typeface="Times New Roman" panose="02020603050405020304" pitchFamily="18" charset="0"/>
                <a:ea typeface="+mn-ea"/>
                <a:cs typeface="+mn-cs"/>
              </a:rPr>
              <a:t>接受一个客户端的连接请求，并返回一个新的套接字。与本次接受的客户端的通信是通过在这个新的套接字上发送和接收数据来完成的。</a:t>
            </a:r>
            <a:endParaRPr lang="en-US" altLang="zh-CN" sz="1200" b="0" i="0" u="none" strike="noStrike" kern="1200" dirty="0">
              <a:solidFill>
                <a:schemeClr val="tx1"/>
              </a:solidFill>
              <a:effectLst/>
              <a:highlight>
                <a:srgbClr val="FFFF00"/>
              </a:highlight>
              <a:latin typeface="Times New Roman" panose="02020603050405020304" pitchFamily="18" charset="0"/>
              <a:ea typeface="+mn-ea"/>
              <a:cs typeface="+mn-cs"/>
            </a:endParaRPr>
          </a:p>
          <a:p>
            <a:r>
              <a:rPr lang="en" altLang="zh-CN" sz="1200" b="0" i="0" u="none" strike="noStrike" kern="1200" dirty="0">
                <a:solidFill>
                  <a:schemeClr val="tx1"/>
                </a:solidFill>
                <a:effectLst/>
                <a:latin typeface="Times New Roman" panose="02020603050405020304" pitchFamily="18" charset="0"/>
                <a:ea typeface="+mn-ea"/>
                <a:cs typeface="+mn-cs"/>
              </a:rPr>
              <a:t>accept()</a:t>
            </a:r>
            <a:r>
              <a:rPr lang="zh-CN" altLang="en-US" sz="1200" b="0" i="0" u="none" strike="noStrike" kern="1200" dirty="0">
                <a:solidFill>
                  <a:schemeClr val="tx1"/>
                </a:solidFill>
                <a:effectLst/>
                <a:latin typeface="Times New Roman" panose="02020603050405020304" pitchFamily="18" charset="0"/>
                <a:ea typeface="+mn-ea"/>
                <a:cs typeface="+mn-cs"/>
              </a:rPr>
              <a:t>函数仅被</a:t>
            </a:r>
            <a:r>
              <a:rPr lang="en" altLang="zh-CN" sz="1200" b="0" i="0" u="none" strike="noStrike" kern="1200" dirty="0">
                <a:solidFill>
                  <a:schemeClr val="tx1"/>
                </a:solidFill>
                <a:effectLst/>
                <a:latin typeface="Times New Roman" panose="02020603050405020304" pitchFamily="18" charset="0"/>
                <a:ea typeface="+mn-ea"/>
                <a:cs typeface="+mn-cs"/>
              </a:rPr>
              <a:t>TCP</a:t>
            </a:r>
            <a:r>
              <a:rPr lang="zh-CN" altLang="en-US" sz="1200" b="0" i="0" u="none" strike="noStrike" kern="1200" dirty="0">
                <a:solidFill>
                  <a:schemeClr val="tx1"/>
                </a:solidFill>
                <a:effectLst/>
                <a:latin typeface="Times New Roman" panose="02020603050405020304" pitchFamily="18" charset="0"/>
                <a:ea typeface="+mn-ea"/>
                <a:cs typeface="+mn-cs"/>
              </a:rPr>
              <a:t>类型的服务器程序调用</a:t>
            </a:r>
            <a:r>
              <a:rPr lang="en-US" altLang="zh-C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通常我们把</a:t>
            </a:r>
            <a:r>
              <a:rPr lang="en" altLang="zh-CN" sz="1200" b="0" i="0" u="none" strike="noStrike" kern="1200" dirty="0">
                <a:solidFill>
                  <a:schemeClr val="tx1"/>
                </a:solidFill>
                <a:effectLst/>
                <a:latin typeface="Times New Roman" panose="02020603050405020304" pitchFamily="18" charset="0"/>
                <a:ea typeface="+mn-ea"/>
                <a:cs typeface="+mn-cs"/>
              </a:rPr>
              <a:t>accept()</a:t>
            </a:r>
            <a:r>
              <a:rPr lang="zh-CN" altLang="en-US" sz="1200" b="0" i="0" u="none" strike="noStrike" kern="1200" dirty="0">
                <a:solidFill>
                  <a:schemeClr val="tx1"/>
                </a:solidFill>
                <a:effectLst/>
                <a:latin typeface="Times New Roman" panose="02020603050405020304" pitchFamily="18" charset="0"/>
                <a:ea typeface="+mn-ea"/>
                <a:cs typeface="+mn-cs"/>
              </a:rPr>
              <a:t>第一个参数成为监听套接字（</a:t>
            </a:r>
            <a:r>
              <a:rPr lang="en" altLang="zh-CN" sz="1200" b="0" i="0" u="none" strike="noStrike" kern="1200" dirty="0">
                <a:solidFill>
                  <a:schemeClr val="tx1"/>
                </a:solidFill>
                <a:effectLst/>
                <a:latin typeface="Times New Roman" panose="02020603050405020304" pitchFamily="18" charset="0"/>
                <a:ea typeface="+mn-ea"/>
                <a:cs typeface="+mn-cs"/>
              </a:rPr>
              <a:t>listening socket</a:t>
            </a:r>
            <a:r>
              <a:rPr lang="zh-CN" altLang="en" sz="1200" b="0" i="0" u="none" strike="noStrike" kern="1200" dirty="0">
                <a:solidFill>
                  <a:schemeClr val="tx1"/>
                </a:solidFill>
                <a:effectLst/>
                <a:latin typeface="Times New Roman" panose="02020603050405020304" pitchFamily="18" charset="0"/>
                <a:ea typeface="+mn-ea"/>
                <a:cs typeface="+mn-cs"/>
              </a:rPr>
              <a:t>），</a:t>
            </a:r>
            <a:r>
              <a:rPr lang="zh-CN" altLang="en-US" sz="1200" b="0" i="0" u="none" strike="noStrike" kern="1200" dirty="0">
                <a:solidFill>
                  <a:schemeClr val="tx1"/>
                </a:solidFill>
                <a:effectLst/>
                <a:latin typeface="Times New Roman" panose="02020603050405020304" pitchFamily="18" charset="0"/>
                <a:ea typeface="+mn-ea"/>
                <a:cs typeface="+mn-cs"/>
              </a:rPr>
              <a:t>这是服务器开始调用</a:t>
            </a:r>
            <a:r>
              <a:rPr lang="en" altLang="zh-CN" sz="1200" b="0" i="0" u="none" strike="noStrike" kern="1200" dirty="0">
                <a:solidFill>
                  <a:schemeClr val="tx1"/>
                </a:solidFill>
                <a:effectLst/>
                <a:latin typeface="Times New Roman" panose="02020603050405020304" pitchFamily="18" charset="0"/>
                <a:ea typeface="+mn-ea"/>
                <a:cs typeface="+mn-cs"/>
              </a:rPr>
              <a:t>socket()</a:t>
            </a:r>
            <a:r>
              <a:rPr lang="zh-CN" altLang="en-US" sz="1200" b="0" i="0" u="none" strike="noStrike" kern="1200" dirty="0">
                <a:solidFill>
                  <a:schemeClr val="tx1"/>
                </a:solidFill>
                <a:effectLst/>
                <a:latin typeface="Times New Roman" panose="02020603050405020304" pitchFamily="18" charset="0"/>
                <a:ea typeface="+mn-ea"/>
                <a:cs typeface="+mn-cs"/>
              </a:rPr>
              <a:t>函数生成的，把</a:t>
            </a:r>
            <a:r>
              <a:rPr lang="en" altLang="zh-CN" sz="1200" b="0" i="0" u="none" strike="noStrike" kern="1200" dirty="0">
                <a:solidFill>
                  <a:schemeClr val="tx1"/>
                </a:solidFill>
                <a:effectLst/>
                <a:latin typeface="Times New Roman" panose="02020603050405020304" pitchFamily="18" charset="0"/>
                <a:ea typeface="+mn-ea"/>
                <a:cs typeface="+mn-cs"/>
              </a:rPr>
              <a:t>accept()</a:t>
            </a:r>
            <a:r>
              <a:rPr lang="zh-CN" altLang="en-US" sz="1200" b="0" i="0" u="none" strike="noStrike" kern="1200" dirty="0">
                <a:solidFill>
                  <a:schemeClr val="tx1"/>
                </a:solidFill>
                <a:effectLst/>
                <a:latin typeface="Times New Roman" panose="02020603050405020304" pitchFamily="18" charset="0"/>
                <a:ea typeface="+mn-ea"/>
                <a:cs typeface="+mn-cs"/>
              </a:rPr>
              <a:t>函数返回值成为已连接套接字（</a:t>
            </a:r>
            <a:r>
              <a:rPr lang="en" altLang="zh-CN" sz="1200" b="0" i="0" u="none" strike="noStrike" kern="1200" dirty="0">
                <a:solidFill>
                  <a:schemeClr val="tx1"/>
                </a:solidFill>
                <a:effectLst/>
                <a:latin typeface="Times New Roman" panose="02020603050405020304" pitchFamily="18" charset="0"/>
                <a:ea typeface="+mn-ea"/>
                <a:cs typeface="+mn-cs"/>
              </a:rPr>
              <a:t>connected socket</a:t>
            </a:r>
            <a:r>
              <a:rPr lang="zh-CN" altLang="en" sz="1200" b="0" i="0" u="none" strike="noStrike" kern="1200" dirty="0">
                <a:solidFill>
                  <a:schemeClr val="tx1"/>
                </a:solidFill>
                <a:effectLst/>
                <a:latin typeface="Times New Roman" panose="02020603050405020304" pitchFamily="18" charset="0"/>
                <a:ea typeface="+mn-ea"/>
                <a:cs typeface="+mn-cs"/>
              </a:rPr>
              <a:t>）。</a:t>
            </a:r>
            <a:endParaRPr lang="en-US" altLang="zh-CN" sz="1200" b="0" i="0" u="none" strike="noStrike" kern="1200" dirty="0">
              <a:solidFill>
                <a:schemeClr val="tx1"/>
              </a:solidFill>
              <a:effectLst/>
              <a:latin typeface="Times New Roman" panose="02020603050405020304" pitchFamily="18" charset="0"/>
              <a:ea typeface="+mn-ea"/>
              <a:cs typeface="+mn-cs"/>
            </a:endParaRPr>
          </a:p>
          <a:p>
            <a:endParaRPr lang="en-US" altLang="zh-CN" sz="1200" b="0" i="0" u="none" strike="noStrike" kern="1200" dirty="0">
              <a:solidFill>
                <a:schemeClr val="tx1"/>
              </a:solidFill>
              <a:effectLst/>
              <a:highlight>
                <a:srgbClr val="FFFF00"/>
              </a:highlight>
              <a:latin typeface="Times New Roman" panose="02020603050405020304" pitchFamily="18" charset="0"/>
              <a:ea typeface="+mn-ea"/>
              <a:cs typeface="+mn-cs"/>
            </a:endParaRPr>
          </a:p>
          <a:p>
            <a:r>
              <a:rPr lang="zh-CN" altLang="en-US" sz="1200" b="0" i="0" u="none" strike="noStrike" kern="1200" dirty="0">
                <a:solidFill>
                  <a:schemeClr val="tx1"/>
                </a:solidFill>
                <a:effectLst/>
                <a:highlight>
                  <a:srgbClr val="FFFF00"/>
                </a:highlight>
                <a:latin typeface="Times New Roman" panose="02020603050405020304" pitchFamily="18" charset="0"/>
                <a:ea typeface="+mn-ea"/>
                <a:cs typeface="+mn-cs"/>
              </a:rPr>
              <a:t>所以说，一个服务器通常通常仅仅只创建一个监听套接字，它在该服务器的生命周期内一直存在。内核为每个由服务器进程接受的客户连接创建了一个已连接套接字，当服务器完成了对某个客户的服务，相应的已连接套接字就被关闭。</a:t>
            </a:r>
            <a:endParaRPr lang="zh-CN" altLang="en-US" dirty="0">
              <a:solidFill>
                <a:srgbClr val="FF0000"/>
              </a:solidFill>
              <a:highlight>
                <a:srgbClr val="FFFF00"/>
              </a:highlight>
            </a:endParaRPr>
          </a:p>
        </p:txBody>
      </p:sp>
      <p:sp>
        <p:nvSpPr>
          <p:cNvPr id="4" name="灯片编号占位符 3"/>
          <p:cNvSpPr>
            <a:spLocks noGrp="1"/>
          </p:cNvSpPr>
          <p:nvPr>
            <p:ph type="sldNum" sz="quarter" idx="10"/>
          </p:nvPr>
        </p:nvSpPr>
        <p:spPr/>
        <p:txBody>
          <a:bodyPr/>
          <a:lstStyle/>
          <a:p>
            <a:fld id="{0D73A8D9-EA04-4089-8BD3-779FC1C0B0A3}" type="slidenum">
              <a:rPr lang="en-US" altLang="zh-CN" smtClean="0"/>
              <a:pPr/>
              <a:t>16</a:t>
            </a:fld>
            <a:endParaRPr lang="en-US" altLang="zh-CN"/>
          </a:p>
        </p:txBody>
      </p:sp>
    </p:spTree>
    <p:extLst>
      <p:ext uri="{BB962C8B-B14F-4D97-AF65-F5344CB8AC3E}">
        <p14:creationId xmlns:p14="http://schemas.microsoft.com/office/powerpoint/2010/main" val="95375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03CDF75-62BF-4A44-B124-6E4FAE797E9E}" type="slidenum">
              <a:rPr lang="en-US" altLang="zh-CN" smtClean="0"/>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358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8DD7760-333E-4FA3-97C5-D006428165BF}" type="slidenum">
              <a:rPr lang="en-US" altLang="zh-CN" smtClean="0"/>
              <a:pPr/>
              <a:t>‹#›</a:t>
            </a:fld>
            <a:endParaRPr lang="en-US" altLang="zh-CN"/>
          </a:p>
        </p:txBody>
      </p:sp>
    </p:spTree>
    <p:extLst>
      <p:ext uri="{BB962C8B-B14F-4D97-AF65-F5344CB8AC3E}">
        <p14:creationId xmlns:p14="http://schemas.microsoft.com/office/powerpoint/2010/main" val="427835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F474D3-279D-4C90-B89C-39F2B4474D2F}" type="slidenum">
              <a:rPr lang="en-US" altLang="zh-CN" smtClean="0"/>
              <a:pPr/>
              <a:t>‹#›</a:t>
            </a:fld>
            <a:endParaRPr lang="en-US" altLang="zh-CN"/>
          </a:p>
        </p:txBody>
      </p:sp>
    </p:spTree>
    <p:extLst>
      <p:ext uri="{BB962C8B-B14F-4D97-AF65-F5344CB8AC3E}">
        <p14:creationId xmlns:p14="http://schemas.microsoft.com/office/powerpoint/2010/main" val="350869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C073404-A623-4067-AA59-817155DF9066}" type="slidenum">
              <a:rPr lang="en-US" altLang="zh-CN" smtClean="0"/>
              <a:pPr/>
              <a:t>‹#›</a:t>
            </a:fld>
            <a:endParaRPr lang="en-US" altLang="zh-CN"/>
          </a:p>
        </p:txBody>
      </p:sp>
    </p:spTree>
    <p:extLst>
      <p:ext uri="{BB962C8B-B14F-4D97-AF65-F5344CB8AC3E}">
        <p14:creationId xmlns:p14="http://schemas.microsoft.com/office/powerpoint/2010/main" val="425697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00206AA-CD1F-46E4-90AA-3B8A6DF80C40}" type="slidenum">
              <a:rPr lang="en-US" altLang="zh-CN" smtClean="0"/>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42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2CA5309-8E06-43B4-A7DE-47E7A3A8F559}" type="slidenum">
              <a:rPr lang="en-US" altLang="zh-CN" smtClean="0"/>
              <a:pPr/>
              <a:t>‹#›</a:t>
            </a:fld>
            <a:endParaRPr lang="en-US" altLang="zh-CN"/>
          </a:p>
        </p:txBody>
      </p:sp>
    </p:spTree>
    <p:extLst>
      <p:ext uri="{BB962C8B-B14F-4D97-AF65-F5344CB8AC3E}">
        <p14:creationId xmlns:p14="http://schemas.microsoft.com/office/powerpoint/2010/main" val="352076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5"/>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97E6EAB-6064-403D-8898-D1E6E6DB8110}" type="slidenum">
              <a:rPr lang="en-US" altLang="zh-CN" smtClean="0"/>
              <a:pPr/>
              <a:t>‹#›</a:t>
            </a:fld>
            <a:endParaRPr lang="en-US" altLang="zh-CN"/>
          </a:p>
        </p:txBody>
      </p:sp>
    </p:spTree>
    <p:extLst>
      <p:ext uri="{BB962C8B-B14F-4D97-AF65-F5344CB8AC3E}">
        <p14:creationId xmlns:p14="http://schemas.microsoft.com/office/powerpoint/2010/main" val="207607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78A6B27-BFB1-43BA-BE7B-03731F137657}" type="slidenum">
              <a:rPr lang="en-US" altLang="zh-CN" smtClean="0"/>
              <a:pPr/>
              <a:t>‹#›</a:t>
            </a:fld>
            <a:endParaRPr lang="en-US" altLang="zh-CN"/>
          </a:p>
        </p:txBody>
      </p:sp>
    </p:spTree>
    <p:extLst>
      <p:ext uri="{BB962C8B-B14F-4D97-AF65-F5344CB8AC3E}">
        <p14:creationId xmlns:p14="http://schemas.microsoft.com/office/powerpoint/2010/main" val="320697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a:t>1: Introduction</a:t>
            </a:r>
            <a:endParaRPr lang="en-US" altLang="zh-CN">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9A64D381-C0DD-4EAE-8574-5ED34B400CEB}" type="slidenum">
              <a:rPr lang="en-US" altLang="zh-CN" smtClean="0"/>
              <a:pPr/>
              <a:t>‹#›</a:t>
            </a:fld>
            <a:endParaRPr lang="en-US" altLang="zh-CN"/>
          </a:p>
        </p:txBody>
      </p:sp>
    </p:spTree>
    <p:extLst>
      <p:ext uri="{BB962C8B-B14F-4D97-AF65-F5344CB8AC3E}">
        <p14:creationId xmlns:p14="http://schemas.microsoft.com/office/powerpoint/2010/main" val="377447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ltLang="zh-CN"/>
              <a:t>1: Introduction</a:t>
            </a:r>
            <a:endParaRPr lang="en-US" altLang="zh-CN">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42D8BA-5424-4554-9D80-25AA3AEBAB87}" type="slidenum">
              <a:rPr lang="en-US" altLang="zh-CN" smtClean="0"/>
              <a:pPr/>
              <a:t>‹#›</a:t>
            </a:fld>
            <a:endParaRPr lang="en-US" altLang="zh-CN"/>
          </a:p>
        </p:txBody>
      </p:sp>
    </p:spTree>
    <p:extLst>
      <p:ext uri="{BB962C8B-B14F-4D97-AF65-F5344CB8AC3E}">
        <p14:creationId xmlns:p14="http://schemas.microsoft.com/office/powerpoint/2010/main" val="396401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C22332AA-28BF-4864-AEE5-CFC8F48F2675}" type="slidenum">
              <a:rPr lang="en-US" altLang="zh-CN" smtClean="0"/>
              <a:pPr/>
              <a:t>‹#›</a:t>
            </a:fld>
            <a:endParaRPr lang="en-US" altLang="zh-CN"/>
          </a:p>
        </p:txBody>
      </p:sp>
    </p:spTree>
    <p:extLst>
      <p:ext uri="{BB962C8B-B14F-4D97-AF65-F5344CB8AC3E}">
        <p14:creationId xmlns:p14="http://schemas.microsoft.com/office/powerpoint/2010/main" val="402909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C1575C4-D52B-4846-A68A-89582BA90437}" type="slidenum">
              <a:rPr lang="en-US" altLang="zh-CN" smtClean="0"/>
              <a:pPr/>
              <a:t>‹#›</a:t>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12559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5038" y="458879"/>
            <a:ext cx="7543800" cy="3566160"/>
          </a:xfrm>
        </p:spPr>
        <p:txBody>
          <a:bodyPr>
            <a:normAutofit/>
          </a:bodyPr>
          <a:lstStyle/>
          <a:p>
            <a:r>
              <a:rPr lang="en-US" altLang="zh-CN" sz="6000" b="1" dirty="0">
                <a:latin typeface="微软雅黑" panose="020B0503020204020204" pitchFamily="34" charset="-122"/>
                <a:ea typeface="微软雅黑" panose="020B0503020204020204" pitchFamily="34" charset="-122"/>
              </a:rPr>
              <a:t>Socket</a:t>
            </a:r>
            <a:r>
              <a:rPr lang="zh-CN" altLang="en-US" sz="6000" b="1" dirty="0">
                <a:latin typeface="微软雅黑" panose="020B0503020204020204" pitchFamily="34" charset="-122"/>
                <a:ea typeface="微软雅黑" panose="020B0503020204020204" pitchFamily="34" charset="-122"/>
              </a:rPr>
              <a:t>网络编程</a:t>
            </a:r>
          </a:p>
        </p:txBody>
      </p:sp>
      <p:sp>
        <p:nvSpPr>
          <p:cNvPr id="4" name="灯片编号占位符 3"/>
          <p:cNvSpPr>
            <a:spLocks noGrp="1"/>
          </p:cNvSpPr>
          <p:nvPr>
            <p:ph type="sldNum" sz="quarter" idx="12"/>
          </p:nvPr>
        </p:nvSpPr>
        <p:spPr/>
        <p:txBody>
          <a:bodyPr/>
          <a:lstStyle/>
          <a:p>
            <a:fld id="{503CDF75-62BF-4A44-B124-6E4FAE797E9E}" type="slidenum">
              <a:rPr lang="en-US" altLang="zh-CN" smtClean="0">
                <a:latin typeface="微软雅黑" panose="020B0503020204020204" pitchFamily="34" charset="-122"/>
                <a:ea typeface="微软雅黑" panose="020B0503020204020204" pitchFamily="34" charset="-122"/>
              </a:rPr>
              <a:pPr/>
              <a:t>1</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721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a:latin typeface="Arial" panose="020B0604020202020204" pitchFamily="34" charset="0"/>
                <a:ea typeface="宋体" panose="02010600030101010101" pitchFamily="2" charset="-122"/>
              </a:rPr>
              <a:t>Socket API</a:t>
            </a:r>
          </a:p>
        </p:txBody>
      </p:sp>
      <p:sp>
        <p:nvSpPr>
          <p:cNvPr id="9219" name="Rectangle 3"/>
          <p:cNvSpPr>
            <a:spLocks noGrp="1" noChangeArrowheads="1"/>
          </p:cNvSpPr>
          <p:nvPr>
            <p:ph idx="1"/>
          </p:nvPr>
        </p:nvSpPr>
        <p:spPr>
          <a:xfrm>
            <a:off x="734637" y="1916832"/>
            <a:ext cx="8153400" cy="5334000"/>
          </a:xfrm>
        </p:spPr>
        <p:txBody>
          <a:bodyPr>
            <a:normAutofit/>
          </a:bodyPr>
          <a:lstStyle/>
          <a:p>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不同操作系统提供的 </a:t>
            </a:r>
            <a:r>
              <a:rPr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socket API.</a:t>
            </a:r>
          </a:p>
          <a:p>
            <a:pPr lvl="1"/>
            <a:r>
              <a:rPr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rPr>
              <a:t>Berkeley UNIX:</a:t>
            </a:r>
            <a:r>
              <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20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BSD </a:t>
            </a:r>
            <a:r>
              <a:rPr lang="en-US" altLang="zh-CN" sz="2000" b="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Socket</a:t>
            </a:r>
            <a:endParaRPr lang="en-US" altLang="zh-CN" sz="2000" dirty="0">
              <a:solidFill>
                <a:srgbClr val="FF0000"/>
              </a:solidFill>
              <a:latin typeface="微软雅黑 Light" panose="020B0502040204020203" pitchFamily="34" charset="-122"/>
              <a:ea typeface="微软雅黑 Light" panose="020B0502040204020203" pitchFamily="34" charset="-122"/>
            </a:endParaRPr>
          </a:p>
          <a:p>
            <a:pPr lvl="1"/>
            <a:r>
              <a:rPr lang="en-US" altLang="zh-CN" sz="2000" dirty="0">
                <a:latin typeface="微软雅黑 Light" panose="020B0502040204020203" pitchFamily="34" charset="-122"/>
                <a:ea typeface="微软雅黑 Light" panose="020B0502040204020203" pitchFamily="34" charset="-122"/>
              </a:rPr>
              <a:t>Microsoft </a:t>
            </a:r>
            <a:r>
              <a:rPr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rPr>
              <a:t>Windows</a:t>
            </a:r>
            <a:r>
              <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ja-JP" sz="2000" dirty="0">
                <a:solidFill>
                  <a:srgbClr val="0066FF"/>
                </a:solidFill>
                <a:latin typeface="微软雅黑 Light" panose="020B0502040204020203" pitchFamily="34" charset="-122"/>
                <a:ea typeface="微软雅黑 Light" panose="020B0502040204020203" pitchFamily="34" charset="-122"/>
                <a:cs typeface="Times New Roman" panose="02020603050405020304" pitchFamily="18" charset="0"/>
              </a:rPr>
              <a:t>WINSOCK (</a:t>
            </a:r>
            <a:r>
              <a:rPr lang="en-US" altLang="zh-CN" sz="2000" dirty="0">
                <a:solidFill>
                  <a:srgbClr val="0066FF"/>
                </a:solidFill>
                <a:latin typeface="微软雅黑 Light" panose="020B0502040204020203" pitchFamily="34" charset="-122"/>
                <a:ea typeface="微软雅黑 Light" panose="020B0502040204020203" pitchFamily="34" charset="-122"/>
                <a:cs typeface="Times New Roman" panose="02020603050405020304" pitchFamily="18" charset="0"/>
              </a:rPr>
              <a:t>Windows Socket Interface)</a:t>
            </a:r>
            <a:endParaRPr lang="en-US" altLang="zh-CN" sz="2000" dirty="0">
              <a:solidFill>
                <a:srgbClr val="FF0000"/>
              </a:solidFill>
              <a:latin typeface="微软雅黑 Light" panose="020B0502040204020203" pitchFamily="34" charset="-122"/>
              <a:ea typeface="微软雅黑 Light" panose="020B0502040204020203" pitchFamily="34" charset="-122"/>
            </a:endParaRPr>
          </a:p>
          <a:p>
            <a:pPr lvl="1"/>
            <a:r>
              <a:rPr lang="en-US" altLang="zh-CN" sz="2000" dirty="0">
                <a:latin typeface="微软雅黑 Light" panose="020B0502040204020203" pitchFamily="34" charset="-122"/>
                <a:ea typeface="微软雅黑 Light" panose="020B0502040204020203" pitchFamily="34" charset="-122"/>
                <a:cs typeface="Times New Roman" panose="02020603050405020304" pitchFamily="18" charset="0"/>
              </a:rPr>
              <a:t>AT&amp;T UNIX System V:</a:t>
            </a:r>
            <a:r>
              <a:rPr lang="en-US" altLang="zh-CN" sz="2000" dirty="0">
                <a:latin typeface="微软雅黑 Light" panose="020B0502040204020203" pitchFamily="34" charset="-122"/>
                <a:ea typeface="微软雅黑 Light" panose="020B0502040204020203" pitchFamily="34" charset="-122"/>
              </a:rPr>
              <a:t>	 </a:t>
            </a:r>
            <a:r>
              <a:rPr lang="en-US" altLang="ja-JP" sz="2000" dirty="0">
                <a:solidFill>
                  <a:srgbClr val="0066FF"/>
                </a:solidFill>
                <a:latin typeface="微软雅黑 Light" panose="020B0502040204020203" pitchFamily="34" charset="-122"/>
                <a:ea typeface="微软雅黑 Light" panose="020B0502040204020203" pitchFamily="34" charset="-122"/>
                <a:cs typeface="Times New Roman" panose="02020603050405020304" pitchFamily="18" charset="0"/>
              </a:rPr>
              <a:t>TLI (Transport Layer Interface)</a:t>
            </a:r>
            <a:r>
              <a:rPr lang="zh-CN" altLang="en-US" sz="2000" dirty="0">
                <a:solidFill>
                  <a:srgbClr val="0066FF"/>
                </a:solidFill>
                <a:latin typeface="微软雅黑 Light" panose="020B0502040204020203" pitchFamily="34" charset="-122"/>
                <a:ea typeface="微软雅黑 Light" panose="020B0502040204020203" pitchFamily="34" charset="-122"/>
                <a:cs typeface="Times New Roman" panose="02020603050405020304" pitchFamily="18" charset="0"/>
              </a:rPr>
              <a:t> </a:t>
            </a:r>
          </a:p>
          <a:p>
            <a:pPr>
              <a:lnSpc>
                <a:spcPct val="90000"/>
              </a:lnSpc>
            </a:pPr>
            <a:endParaRPr lang="en-US" altLang="zh-CN" sz="2400" dirty="0">
              <a:latin typeface="微软雅黑 Light" panose="020B0502040204020203" pitchFamily="34" charset="-122"/>
              <a:ea typeface="微软雅黑 Light" panose="020B0502040204020203" pitchFamily="34" charset="-122"/>
            </a:endParaRPr>
          </a:p>
          <a:p>
            <a:pPr>
              <a:lnSpc>
                <a:spcPct val="90000"/>
              </a:lnSpc>
            </a:pPr>
            <a:r>
              <a:rPr lang="zh-CN" altLang="en-US" sz="2400" dirty="0">
                <a:latin typeface="微软雅黑 Light" panose="020B0502040204020203" pitchFamily="34" charset="-122"/>
                <a:ea typeface="微软雅黑 Light" panose="020B0502040204020203" pitchFamily="34" charset="-122"/>
              </a:rPr>
              <a:t>不同编程语言提供的</a:t>
            </a:r>
            <a:r>
              <a:rPr lang="en-US" altLang="zh-CN" sz="2400" dirty="0">
                <a:latin typeface="微软雅黑 Light" panose="020B0502040204020203" pitchFamily="34" charset="-122"/>
                <a:ea typeface="微软雅黑 Light" panose="020B0502040204020203" pitchFamily="34" charset="-122"/>
              </a:rPr>
              <a:t>socket API</a:t>
            </a:r>
          </a:p>
          <a:p>
            <a:pPr lvl="1">
              <a:lnSpc>
                <a:spcPct val="90000"/>
              </a:lnSpc>
            </a:pPr>
            <a:r>
              <a:rPr lang="zh-CN" altLang="en-US" sz="2400" dirty="0">
                <a:latin typeface="微软雅黑 Light" panose="020B0502040204020203" pitchFamily="34" charset="-122"/>
                <a:ea typeface="微软雅黑 Light" panose="020B0502040204020203" pitchFamily="34" charset="-122"/>
              </a:rPr>
              <a:t>高级语言的</a:t>
            </a:r>
            <a:r>
              <a:rPr lang="en-US" altLang="zh-CN" sz="2400" dirty="0">
                <a:latin typeface="微软雅黑 Light" panose="020B0502040204020203" pitchFamily="34" charset="-122"/>
                <a:ea typeface="微软雅黑 Light" panose="020B0502040204020203" pitchFamily="34" charset="-122"/>
              </a:rPr>
              <a:t>socket API</a:t>
            </a:r>
            <a:r>
              <a:rPr lang="zh-CN" altLang="en-US" sz="2400" dirty="0">
                <a:latin typeface="微软雅黑 Light" panose="020B0502040204020203" pitchFamily="34" charset="-122"/>
                <a:ea typeface="微软雅黑 Light" panose="020B0502040204020203" pitchFamily="34" charset="-122"/>
              </a:rPr>
              <a:t>通常是对操作系统</a:t>
            </a:r>
            <a:endParaRPr lang="en-US" altLang="zh-CN" sz="2400" dirty="0">
              <a:latin typeface="微软雅黑 Light" panose="020B0502040204020203" pitchFamily="34" charset="-122"/>
              <a:ea typeface="微软雅黑 Light" panose="020B0502040204020203" pitchFamily="34" charset="-122"/>
            </a:endParaRPr>
          </a:p>
          <a:p>
            <a:pPr marL="201168" lvl="1" indent="0">
              <a:lnSpc>
                <a:spcPct val="90000"/>
              </a:lnSpc>
              <a:buNone/>
            </a:pPr>
            <a:r>
              <a:rPr lang="en-US" altLang="zh-CN" sz="2400" dirty="0">
                <a:latin typeface="微软雅黑 Light" panose="020B0502040204020203" pitchFamily="34" charset="-122"/>
                <a:ea typeface="微软雅黑 Light" panose="020B0502040204020203" pitchFamily="34" charset="-122"/>
              </a:rPr>
              <a:t>  socket API</a:t>
            </a:r>
            <a:r>
              <a:rPr lang="zh-CN" altLang="en-US" sz="2400" dirty="0">
                <a:latin typeface="微软雅黑 Light" panose="020B0502040204020203" pitchFamily="34" charset="-122"/>
                <a:ea typeface="微软雅黑 Light" panose="020B0502040204020203" pitchFamily="34" charset="-122"/>
              </a:rPr>
              <a:t>的二次封装</a:t>
            </a:r>
            <a:endParaRPr lang="en-US" altLang="zh-CN" sz="2400" dirty="0">
              <a:latin typeface="微软雅黑 Light" panose="020B0502040204020203" pitchFamily="34" charset="-122"/>
              <a:ea typeface="微软雅黑 Light" panose="020B0502040204020203" pitchFamily="34" charset="-122"/>
            </a:endParaRPr>
          </a:p>
          <a:p>
            <a:pPr lvl="1">
              <a:lnSpc>
                <a:spcPct val="90000"/>
              </a:lnSpc>
            </a:pPr>
            <a:r>
              <a:rPr lang="zh-CN" altLang="en-US" sz="2400" dirty="0">
                <a:latin typeface="微软雅黑 Light" panose="020B0502040204020203" pitchFamily="34" charset="-122"/>
                <a:ea typeface="微软雅黑 Light" panose="020B0502040204020203" pitchFamily="34" charset="-122"/>
              </a:rPr>
              <a:t>虽然不同操作系统、不同编程语言提供的</a:t>
            </a:r>
            <a:r>
              <a:rPr lang="en-US" altLang="zh-CN" sz="2400" dirty="0">
                <a:latin typeface="微软雅黑 Light" panose="020B0502040204020203" pitchFamily="34" charset="-122"/>
                <a:ea typeface="微软雅黑 Light" panose="020B0502040204020203" pitchFamily="34" charset="-122"/>
              </a:rPr>
              <a:t>socket API</a:t>
            </a:r>
            <a:r>
              <a:rPr lang="zh-CN" altLang="en-US" sz="2400" dirty="0">
                <a:latin typeface="微软雅黑 Light" panose="020B0502040204020203" pitchFamily="34" charset="-122"/>
                <a:ea typeface="微软雅黑 Light" panose="020B0502040204020203" pitchFamily="34" charset="-122"/>
              </a:rPr>
              <a:t>各有不同，但是其功能和使用方法都是类似的。</a:t>
            </a:r>
            <a:endParaRPr lang="en-US" altLang="zh-CN" sz="2400"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F61BFCEF-F48A-45BB-B3B8-FA6F8A24BFD2}" type="slidenum">
              <a:rPr lang="en-US" altLang="zh-CN"/>
              <a:pPr/>
              <a:t>10</a:t>
            </a:fld>
            <a:endParaRPr lang="en-US" altLang="zh-CN"/>
          </a:p>
        </p:txBody>
      </p:sp>
    </p:spTree>
    <p:extLst>
      <p:ext uri="{BB962C8B-B14F-4D97-AF65-F5344CB8AC3E}">
        <p14:creationId xmlns:p14="http://schemas.microsoft.com/office/powerpoint/2010/main" val="216318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55576" y="2204864"/>
            <a:ext cx="7543800" cy="3566160"/>
          </a:xfrm>
        </p:spPr>
        <p:txBody>
          <a:bodyPr>
            <a:normAutofit/>
          </a:bodyPr>
          <a:lstStyle/>
          <a:p>
            <a:r>
              <a:rPr lang="zh-CN" altLang="en-US" sz="4400" dirty="0">
                <a:latin typeface="微软雅黑" panose="020B0503020204020204" pitchFamily="34" charset="-122"/>
                <a:ea typeface="微软雅黑" panose="020B0503020204020204" pitchFamily="34" charset="-122"/>
              </a:rPr>
              <a:t>使用</a:t>
            </a:r>
            <a:r>
              <a:rPr lang="en-US" altLang="zh-CN" sz="4400" dirty="0">
                <a:latin typeface="微软雅黑" panose="020B0503020204020204" pitchFamily="34" charset="-122"/>
                <a:ea typeface="微软雅黑" panose="020B0503020204020204" pitchFamily="34" charset="-122"/>
              </a:rPr>
              <a:t>Socket API</a:t>
            </a:r>
            <a:r>
              <a:rPr lang="zh-CN" altLang="en-US" sz="4400" dirty="0">
                <a:latin typeface="微软雅黑" panose="020B0503020204020204" pitchFamily="34" charset="-122"/>
                <a:ea typeface="微软雅黑" panose="020B0503020204020204" pitchFamily="34" charset="-122"/>
              </a:rPr>
              <a:t>进行网络编程</a:t>
            </a:r>
            <a:br>
              <a:rPr lang="en-US" altLang="zh-CN" dirty="0"/>
            </a:br>
            <a:br>
              <a:rPr lang="zh-CN" altLang="en-US" sz="3100" dirty="0"/>
            </a:br>
            <a:endParaRPr lang="zh-CN" altLang="en-US" dirty="0"/>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11</a:t>
            </a:fld>
            <a:endParaRPr lang="en-US" altLang="zh-CN"/>
          </a:p>
        </p:txBody>
      </p:sp>
    </p:spTree>
    <p:extLst>
      <p:ext uri="{BB962C8B-B14F-4D97-AF65-F5344CB8AC3E}">
        <p14:creationId xmlns:p14="http://schemas.microsoft.com/office/powerpoint/2010/main" val="295472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05AD100-0D98-43D9-99C9-1F655528B7B6}"/>
              </a:ext>
            </a:extLst>
          </p:cNvPr>
          <p:cNvSpPr/>
          <p:nvPr/>
        </p:nvSpPr>
        <p:spPr>
          <a:xfrm>
            <a:off x="299727" y="2215134"/>
            <a:ext cx="8590264" cy="1015663"/>
          </a:xfrm>
          <a:prstGeom prst="rect">
            <a:avLst/>
          </a:prstGeom>
        </p:spPr>
        <p:txBody>
          <a:bodyPr wrap="square">
            <a:spAutoFit/>
          </a:bodyPr>
          <a:lstStyle/>
          <a:p>
            <a:pPr lvl="1"/>
            <a:r>
              <a:rPr lang="en-US" altLang="zh-CN" sz="2000" dirty="0">
                <a:latin typeface="微软雅黑 Light" panose="020B0502040204020203" pitchFamily="34" charset="-122"/>
                <a:ea typeface="微软雅黑 Light" panose="020B0502040204020203" pitchFamily="34" charset="-122"/>
              </a:rPr>
              <a:t>socket() </a:t>
            </a:r>
            <a:r>
              <a:rPr lang="zh-CN" altLang="en-US" sz="2000" dirty="0">
                <a:latin typeface="微软雅黑 Light" panose="020B0502040204020203" pitchFamily="34" charset="-122"/>
                <a:ea typeface="微软雅黑 Light" panose="020B0502040204020203" pitchFamily="34" charset="-122"/>
              </a:rPr>
              <a:t>方法</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设置远程主机在网络中的哪个位置 </a:t>
            </a:r>
            <a:r>
              <a:rPr lang="en-US" altLang="zh-CN" sz="2000" dirty="0">
                <a:latin typeface="微软雅黑 Light" panose="020B0502040204020203" pitchFamily="34" charset="-122"/>
                <a:ea typeface="微软雅黑 Light" panose="020B0502040204020203" pitchFamily="34" charset="-122"/>
              </a:rPr>
              <a:t>(IP address, hostname)</a:t>
            </a:r>
          </a:p>
          <a:p>
            <a:pPr lvl="1"/>
            <a:r>
              <a:rPr lang="zh-CN" altLang="en-US" sz="2000" dirty="0">
                <a:latin typeface="微软雅黑 Light" panose="020B0502040204020203" pitchFamily="34" charset="-122"/>
                <a:ea typeface="微软雅黑 Light" panose="020B0502040204020203" pitchFamily="34" charset="-122"/>
              </a:rPr>
              <a:t>设置应该把数据传送到远程主机的哪个程序</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服务 </a:t>
            </a:r>
            <a:r>
              <a:rPr lang="en-US" altLang="zh-CN" sz="2000" dirty="0">
                <a:latin typeface="微软雅黑 Light" panose="020B0502040204020203" pitchFamily="34" charset="-122"/>
                <a:ea typeface="微软雅黑 Light" panose="020B0502040204020203" pitchFamily="34" charset="-122"/>
              </a:rPr>
              <a:t>(port)</a:t>
            </a:r>
          </a:p>
        </p:txBody>
      </p:sp>
      <p:sp>
        <p:nvSpPr>
          <p:cNvPr id="13" name="矩形 12">
            <a:extLst>
              <a:ext uri="{FF2B5EF4-FFF2-40B4-BE49-F238E27FC236}">
                <a16:creationId xmlns:a16="http://schemas.microsoft.com/office/drawing/2014/main" id="{9ED3D071-99F0-4805-B9D7-52305CD21D14}"/>
              </a:ext>
            </a:extLst>
          </p:cNvPr>
          <p:cNvSpPr/>
          <p:nvPr/>
        </p:nvSpPr>
        <p:spPr>
          <a:xfrm>
            <a:off x="329855" y="3600197"/>
            <a:ext cx="4572000" cy="1015663"/>
          </a:xfrm>
          <a:prstGeom prst="rect">
            <a:avLst/>
          </a:prstGeom>
        </p:spPr>
        <p:txBody>
          <a:bodyPr>
            <a:spAutoFit/>
          </a:bodyPr>
          <a:lstStyle/>
          <a:p>
            <a:pPr lvl="1"/>
            <a:r>
              <a:rPr lang="zh-CN" altLang="en-US" sz="2000" dirty="0">
                <a:latin typeface="微软雅黑 Light" panose="020B0502040204020203" pitchFamily="34" charset="-122"/>
                <a:ea typeface="微软雅黑 Light" panose="020B0502040204020203" pitchFamily="34" charset="-122"/>
              </a:rPr>
              <a:t>和其他的</a:t>
            </a:r>
            <a:r>
              <a:rPr lang="en-US" altLang="zh-CN" sz="2000" dirty="0">
                <a:latin typeface="微软雅黑 Light" panose="020B0502040204020203" pitchFamily="34" charset="-122"/>
                <a:ea typeface="微软雅黑 Light" panose="020B0502040204020203" pitchFamily="34" charset="-122"/>
              </a:rPr>
              <a:t>I/O</a:t>
            </a:r>
            <a:r>
              <a:rPr lang="zh-CN" altLang="en-US" sz="2000" dirty="0">
                <a:latin typeface="微软雅黑 Light" panose="020B0502040204020203" pitchFamily="34" charset="-122"/>
                <a:ea typeface="微软雅黑 Light" panose="020B0502040204020203" pitchFamily="34" charset="-122"/>
              </a:rPr>
              <a:t>操作类似</a:t>
            </a:r>
            <a:endParaRPr lang="en-US" altLang="zh-CN" sz="2000" dirty="0">
              <a:latin typeface="微软雅黑 Light" panose="020B0502040204020203" pitchFamily="34" charset="-122"/>
              <a:ea typeface="微软雅黑 Light" panose="020B0502040204020203" pitchFamily="34" charset="-122"/>
            </a:endParaRPr>
          </a:p>
          <a:p>
            <a:pPr lvl="1"/>
            <a:r>
              <a:rPr lang="en-US" altLang="zh-CN" sz="2000" dirty="0">
                <a:latin typeface="微软雅黑 Light" panose="020B0502040204020203" pitchFamily="34" charset="-122"/>
                <a:ea typeface="微软雅黑 Light" panose="020B0502040204020203" pitchFamily="34" charset="-122"/>
              </a:rPr>
              <a:t>send  &lt;--&gt;   write</a:t>
            </a:r>
          </a:p>
          <a:p>
            <a:pPr lvl="1"/>
            <a:r>
              <a:rPr lang="en-US" altLang="zh-CN" sz="2000" dirty="0" err="1">
                <a:latin typeface="微软雅黑 Light" panose="020B0502040204020203" pitchFamily="34" charset="-122"/>
                <a:ea typeface="微软雅黑 Light" panose="020B0502040204020203" pitchFamily="34" charset="-122"/>
              </a:rPr>
              <a:t>recv</a:t>
            </a:r>
            <a:r>
              <a:rPr lang="en-US" altLang="zh-CN" sz="2000" dirty="0">
                <a:latin typeface="微软雅黑 Light" panose="020B0502040204020203" pitchFamily="34" charset="-122"/>
                <a:ea typeface="微软雅黑 Light" panose="020B0502040204020203" pitchFamily="34" charset="-122"/>
              </a:rPr>
              <a:t>   &lt;--&gt;   read</a:t>
            </a:r>
          </a:p>
        </p:txBody>
      </p:sp>
      <p:sp>
        <p:nvSpPr>
          <p:cNvPr id="9" name="矩形 8">
            <a:extLst>
              <a:ext uri="{FF2B5EF4-FFF2-40B4-BE49-F238E27FC236}">
                <a16:creationId xmlns:a16="http://schemas.microsoft.com/office/drawing/2014/main" id="{5A9D2770-E9B5-4477-96BA-9B4A0B46FA3E}"/>
              </a:ext>
            </a:extLst>
          </p:cNvPr>
          <p:cNvSpPr/>
          <p:nvPr/>
        </p:nvSpPr>
        <p:spPr>
          <a:xfrm>
            <a:off x="329855" y="4952760"/>
            <a:ext cx="2383281" cy="1015663"/>
          </a:xfrm>
          <a:prstGeom prst="rect">
            <a:avLst/>
          </a:prstGeom>
        </p:spPr>
        <p:txBody>
          <a:bodyPr wrap="none">
            <a:spAutoFit/>
          </a:bodyPr>
          <a:lstStyle/>
          <a:p>
            <a:pPr lvl="1"/>
            <a:r>
              <a:rPr lang="en-US" altLang="zh-CN" sz="2000" dirty="0">
                <a:latin typeface="微软雅黑 Light" panose="020B0502040204020203" pitchFamily="34" charset="-122"/>
                <a:ea typeface="微软雅黑 Light" panose="020B0502040204020203" pitchFamily="34" charset="-122"/>
              </a:rPr>
              <a:t>close() </a:t>
            </a:r>
            <a:r>
              <a:rPr lang="zh-CN" altLang="en-US" sz="2000" dirty="0">
                <a:latin typeface="微软雅黑 Light" panose="020B0502040204020203" pitchFamily="34" charset="-122"/>
                <a:ea typeface="微软雅黑 Light" panose="020B0502040204020203" pitchFamily="34" charset="-122"/>
              </a:rPr>
              <a:t>方法</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退出</a:t>
            </a:r>
            <a:r>
              <a:rPr lang="en-US" altLang="zh-CN" sz="2000" dirty="0">
                <a:latin typeface="微软雅黑 Light" panose="020B0502040204020203" pitchFamily="34" charset="-122"/>
                <a:ea typeface="微软雅黑 Light" panose="020B0502040204020203" pitchFamily="34" charset="-122"/>
              </a:rPr>
              <a:t>server</a:t>
            </a:r>
            <a:r>
              <a:rPr lang="zh-CN" altLang="en-US" sz="2000" dirty="0">
                <a:latin typeface="微软雅黑 Light" panose="020B0502040204020203" pitchFamily="34" charset="-122"/>
                <a:ea typeface="微软雅黑 Light" panose="020B0502040204020203" pitchFamily="34" charset="-122"/>
              </a:rPr>
              <a:t>程序</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解除端口占用</a:t>
            </a:r>
            <a:endParaRPr lang="en-US" altLang="zh-CN" sz="2000" dirty="0">
              <a:latin typeface="微软雅黑 Light" panose="020B0502040204020203" pitchFamily="34" charset="-122"/>
              <a:ea typeface="微软雅黑 Light" panose="020B0502040204020203" pitchFamily="34" charset="-122"/>
            </a:endParaRPr>
          </a:p>
        </p:txBody>
      </p:sp>
      <p:sp>
        <p:nvSpPr>
          <p:cNvPr id="11" name="矩形 10">
            <a:extLst>
              <a:ext uri="{FF2B5EF4-FFF2-40B4-BE49-F238E27FC236}">
                <a16:creationId xmlns:a16="http://schemas.microsoft.com/office/drawing/2014/main" id="{82E424AB-218E-4FF1-8C03-869738C7FF8E}"/>
              </a:ext>
            </a:extLst>
          </p:cNvPr>
          <p:cNvSpPr/>
          <p:nvPr/>
        </p:nvSpPr>
        <p:spPr>
          <a:xfrm>
            <a:off x="802080" y="4643041"/>
            <a:ext cx="1033616"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1A63E94-A2F5-4F2C-ABD8-51170EB7BA39}"/>
              </a:ext>
            </a:extLst>
          </p:cNvPr>
          <p:cNvSpPr/>
          <p:nvPr/>
        </p:nvSpPr>
        <p:spPr>
          <a:xfrm>
            <a:off x="802080" y="3284984"/>
            <a:ext cx="1033616"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8" name="Rectangle 2"/>
          <p:cNvSpPr>
            <a:spLocks noGrp="1" noChangeArrowheads="1"/>
          </p:cNvSpPr>
          <p:nvPr>
            <p:ph type="title"/>
          </p:nvPr>
        </p:nvSpPr>
        <p:spPr/>
        <p:txBody>
          <a:bodyPr/>
          <a:lstStyle/>
          <a:p>
            <a:r>
              <a:rPr lang="zh-CN" altLang="en-US" sz="4400" dirty="0">
                <a:latin typeface="微软雅黑" panose="020B0503020204020204" pitchFamily="34" charset="-122"/>
                <a:ea typeface="微软雅黑" panose="020B0503020204020204" pitchFamily="34" charset="-122"/>
              </a:rPr>
              <a:t>如何使用</a:t>
            </a:r>
            <a:r>
              <a:rPr lang="en-US" altLang="zh-CN" sz="4400" dirty="0">
                <a:latin typeface="微软雅黑" panose="020B0503020204020204" pitchFamily="34" charset="-122"/>
                <a:ea typeface="微软雅黑" panose="020B0503020204020204" pitchFamily="34" charset="-122"/>
              </a:rPr>
              <a:t>socket API</a:t>
            </a:r>
          </a:p>
        </p:txBody>
      </p:sp>
      <p:sp>
        <p:nvSpPr>
          <p:cNvPr id="5" name="灯片编号占位符 5"/>
          <p:cNvSpPr>
            <a:spLocks noGrp="1"/>
          </p:cNvSpPr>
          <p:nvPr>
            <p:ph type="sldNum" sz="quarter" idx="12"/>
          </p:nvPr>
        </p:nvSpPr>
        <p:spPr/>
        <p:txBody>
          <a:bodyPr/>
          <a:lstStyle/>
          <a:p>
            <a:fld id="{F61BFCEF-F48A-45BB-B3B8-FA6F8A24BFD2}" type="slidenum">
              <a:rPr lang="en-US" altLang="zh-CN"/>
              <a:pPr/>
              <a:t>12</a:t>
            </a:fld>
            <a:endParaRPr lang="en-US" altLang="zh-CN"/>
          </a:p>
        </p:txBody>
      </p:sp>
      <p:sp>
        <p:nvSpPr>
          <p:cNvPr id="4" name="箭头: 下 3">
            <a:extLst>
              <a:ext uri="{FF2B5EF4-FFF2-40B4-BE49-F238E27FC236}">
                <a16:creationId xmlns:a16="http://schemas.microsoft.com/office/drawing/2014/main" id="{C0A340AE-FE74-4201-AEAE-3ABC8D785C02}"/>
              </a:ext>
            </a:extLst>
          </p:cNvPr>
          <p:cNvSpPr/>
          <p:nvPr/>
        </p:nvSpPr>
        <p:spPr>
          <a:xfrm>
            <a:off x="467544" y="1845734"/>
            <a:ext cx="432048" cy="4391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18DD7A0-5A79-419A-B532-70DB7578DD06}"/>
              </a:ext>
            </a:extLst>
          </p:cNvPr>
          <p:cNvSpPr/>
          <p:nvPr/>
        </p:nvSpPr>
        <p:spPr>
          <a:xfrm>
            <a:off x="704568" y="1916832"/>
            <a:ext cx="1131128"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049F3A3D-2E67-444A-B547-97AD35E44A04}"/>
              </a:ext>
            </a:extLst>
          </p:cNvPr>
          <p:cNvSpPr>
            <a:spLocks noGrp="1"/>
          </p:cNvSpPr>
          <p:nvPr>
            <p:ph idx="1"/>
          </p:nvPr>
        </p:nvSpPr>
        <p:spPr>
          <a:xfrm>
            <a:off x="822959" y="1888272"/>
            <a:ext cx="7543801" cy="4023360"/>
          </a:xfrm>
        </p:spPr>
        <p:txBody>
          <a:bodyPr/>
          <a:lstStyle/>
          <a:p>
            <a:pPr marL="0" indent="0">
              <a:buNone/>
            </a:pPr>
            <a:r>
              <a:rPr lang="zh-CN" altLang="en-US" b="1" dirty="0">
                <a:solidFill>
                  <a:schemeClr val="bg1"/>
                </a:solidFill>
                <a:latin typeface="微软雅黑 Light" panose="020B0502040204020203" pitchFamily="34" charset="-122"/>
                <a:ea typeface="微软雅黑 Light" panose="020B0502040204020203" pitchFamily="34" charset="-122"/>
              </a:rPr>
              <a:t>初 始 化</a:t>
            </a:r>
            <a:endParaRPr lang="en-US" altLang="zh-CN" b="1" dirty="0">
              <a:solidFill>
                <a:schemeClr val="bg1"/>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endParaRPr lang="en-US" altLang="zh-CN" dirty="0">
              <a:latin typeface="微软雅黑 Light" panose="020B0502040204020203" pitchFamily="34" charset="-122"/>
              <a:ea typeface="微软雅黑 Light" panose="020B0502040204020203" pitchFamily="34" charset="-122"/>
            </a:endParaRPr>
          </a:p>
          <a:p>
            <a:pPr marL="0" indent="0">
              <a:buNone/>
            </a:pPr>
            <a:endParaRPr lang="en-US" altLang="zh-CN" dirty="0">
              <a:latin typeface="微软雅黑 Light" panose="020B0502040204020203" pitchFamily="34" charset="-122"/>
              <a:ea typeface="微软雅黑 Light" panose="020B0502040204020203" pitchFamily="34" charset="-122"/>
            </a:endParaRPr>
          </a:p>
          <a:p>
            <a:pPr marL="0" indent="0">
              <a:buNone/>
            </a:pPr>
            <a:r>
              <a:rPr lang="zh-CN" altLang="en-US" dirty="0">
                <a:solidFill>
                  <a:schemeClr val="bg1"/>
                </a:solidFill>
                <a:latin typeface="微软雅黑 Light" panose="020B0502040204020203" pitchFamily="34" charset="-122"/>
                <a:ea typeface="微软雅黑 Light" panose="020B0502040204020203" pitchFamily="34" charset="-122"/>
              </a:rPr>
              <a:t>收发数据</a:t>
            </a:r>
            <a:endParaRPr lang="en-US" altLang="zh-CN" dirty="0">
              <a:solidFill>
                <a:schemeClr val="bg1"/>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endParaRPr lang="en-US" altLang="zh-CN"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endParaRPr lang="en-US" altLang="zh-CN" dirty="0">
              <a:latin typeface="微软雅黑 Light" panose="020B0502040204020203" pitchFamily="34" charset="-122"/>
              <a:ea typeface="微软雅黑 Light" panose="020B0502040204020203" pitchFamily="34" charset="-122"/>
            </a:endParaRPr>
          </a:p>
          <a:p>
            <a:pPr marL="0" indent="0">
              <a:buNone/>
            </a:pPr>
            <a:r>
              <a:rPr lang="zh-CN" altLang="en-US" dirty="0">
                <a:solidFill>
                  <a:schemeClr val="bg1"/>
                </a:solidFill>
                <a:latin typeface="微软雅黑 Light" panose="020B0502040204020203" pitchFamily="34" charset="-122"/>
                <a:ea typeface="微软雅黑 Light" panose="020B0502040204020203" pitchFamily="34" charset="-122"/>
              </a:rPr>
              <a:t>  关  闭</a:t>
            </a:r>
            <a:endParaRPr lang="en-US" altLang="zh-CN" dirty="0">
              <a:solidFill>
                <a:schemeClr val="bg1"/>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2966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61BFCEF-F48A-45BB-B3B8-FA6F8A24BFD2}" type="slidenum">
              <a:rPr lang="en-US" altLang="zh-CN"/>
              <a:pPr/>
              <a:t>13</a:t>
            </a:fld>
            <a:endParaRPr lang="en-US" altLang="zh-CN"/>
          </a:p>
        </p:txBody>
      </p:sp>
      <p:sp>
        <p:nvSpPr>
          <p:cNvPr id="9218" name="Rectangle 2"/>
          <p:cNvSpPr>
            <a:spLocks noGrp="1" noChangeArrowheads="1"/>
          </p:cNvSpPr>
          <p:nvPr>
            <p:ph type="title" idx="4294967295"/>
          </p:nvPr>
        </p:nvSpPr>
        <p:spPr>
          <a:xfrm>
            <a:off x="0" y="-724694"/>
            <a:ext cx="7543800" cy="1449387"/>
          </a:xfrm>
        </p:spPr>
        <p:txBody>
          <a:bodyPr/>
          <a:lstStyle/>
          <a:p>
            <a:r>
              <a:rPr lang="en-US" altLang="zh-CN" dirty="0">
                <a:latin typeface="Arial" panose="020B0604020202020204" pitchFamily="34" charset="0"/>
                <a:ea typeface="宋体" panose="02010600030101010101" pitchFamily="2" charset="-122"/>
              </a:rPr>
              <a:t>TCP socket</a:t>
            </a:r>
          </a:p>
        </p:txBody>
      </p:sp>
      <p:pic>
        <p:nvPicPr>
          <p:cNvPr id="2" name="内容占位符 1"/>
          <p:cNvPicPr>
            <a:picLocks noGrp="1" noChangeAspect="1"/>
          </p:cNvPicPr>
          <p:nvPr>
            <p:ph idx="4294967295"/>
          </p:nvPr>
        </p:nvPicPr>
        <p:blipFill>
          <a:blip r:embed="rId3"/>
          <a:stretch>
            <a:fillRect/>
          </a:stretch>
        </p:blipFill>
        <p:spPr>
          <a:xfrm>
            <a:off x="1883316" y="972801"/>
            <a:ext cx="7228243" cy="4912398"/>
          </a:xfrm>
          <a:prstGeom prst="rect">
            <a:avLst/>
          </a:prstGeom>
        </p:spPr>
      </p:pic>
      <p:sp>
        <p:nvSpPr>
          <p:cNvPr id="6" name="矩形 5">
            <a:extLst>
              <a:ext uri="{FF2B5EF4-FFF2-40B4-BE49-F238E27FC236}">
                <a16:creationId xmlns:a16="http://schemas.microsoft.com/office/drawing/2014/main" id="{B7C3B46E-2351-4DD0-B18D-5C0D0B2A560A}"/>
              </a:ext>
            </a:extLst>
          </p:cNvPr>
          <p:cNvSpPr/>
          <p:nvPr/>
        </p:nvSpPr>
        <p:spPr>
          <a:xfrm>
            <a:off x="467544" y="1816147"/>
            <a:ext cx="1107996"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初始化</a:t>
            </a:r>
          </a:p>
        </p:txBody>
      </p:sp>
      <p:sp>
        <p:nvSpPr>
          <p:cNvPr id="11" name="矩形 10">
            <a:extLst>
              <a:ext uri="{FF2B5EF4-FFF2-40B4-BE49-F238E27FC236}">
                <a16:creationId xmlns:a16="http://schemas.microsoft.com/office/drawing/2014/main" id="{7CD55B93-A232-4722-A969-07A660D1DAC9}"/>
              </a:ext>
            </a:extLst>
          </p:cNvPr>
          <p:cNvSpPr/>
          <p:nvPr/>
        </p:nvSpPr>
        <p:spPr>
          <a:xfrm>
            <a:off x="467544" y="3768241"/>
            <a:ext cx="1415772"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收发数据</a:t>
            </a:r>
          </a:p>
        </p:txBody>
      </p:sp>
      <p:sp>
        <p:nvSpPr>
          <p:cNvPr id="12" name="矩形 11">
            <a:extLst>
              <a:ext uri="{FF2B5EF4-FFF2-40B4-BE49-F238E27FC236}">
                <a16:creationId xmlns:a16="http://schemas.microsoft.com/office/drawing/2014/main" id="{61C146F8-7F03-4530-AD74-195615D13598}"/>
              </a:ext>
            </a:extLst>
          </p:cNvPr>
          <p:cNvSpPr/>
          <p:nvPr/>
        </p:nvSpPr>
        <p:spPr>
          <a:xfrm>
            <a:off x="467544" y="5410970"/>
            <a:ext cx="800219"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关闭</a:t>
            </a:r>
          </a:p>
        </p:txBody>
      </p:sp>
      <p:cxnSp>
        <p:nvCxnSpPr>
          <p:cNvPr id="14" name="直接连接符 13">
            <a:extLst>
              <a:ext uri="{FF2B5EF4-FFF2-40B4-BE49-F238E27FC236}">
                <a16:creationId xmlns:a16="http://schemas.microsoft.com/office/drawing/2014/main" id="{AB1113A9-ED48-407E-8175-F0F8034410CE}"/>
              </a:ext>
            </a:extLst>
          </p:cNvPr>
          <p:cNvCxnSpPr>
            <a:cxnSpLocks/>
          </p:cNvCxnSpPr>
          <p:nvPr/>
        </p:nvCxnSpPr>
        <p:spPr>
          <a:xfrm>
            <a:off x="600058" y="2996952"/>
            <a:ext cx="8511501" cy="0"/>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接连接符 16">
            <a:extLst>
              <a:ext uri="{FF2B5EF4-FFF2-40B4-BE49-F238E27FC236}">
                <a16:creationId xmlns:a16="http://schemas.microsoft.com/office/drawing/2014/main" id="{C7230D5C-C46F-456B-ACFF-1CCD94F4D6D1}"/>
              </a:ext>
            </a:extLst>
          </p:cNvPr>
          <p:cNvCxnSpPr>
            <a:cxnSpLocks/>
          </p:cNvCxnSpPr>
          <p:nvPr/>
        </p:nvCxnSpPr>
        <p:spPr>
          <a:xfrm>
            <a:off x="615298" y="4869160"/>
            <a:ext cx="8511501" cy="0"/>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144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400" dirty="0">
                <a:latin typeface="微软雅黑" panose="020B0503020204020204" pitchFamily="34" charset="-122"/>
                <a:ea typeface="微软雅黑" panose="020B0503020204020204" pitchFamily="34" charset="-122"/>
              </a:rPr>
              <a:t>初始化</a:t>
            </a:r>
            <a:r>
              <a:rPr lang="en-US" altLang="zh-CN" sz="4400" dirty="0">
                <a:latin typeface="微软雅黑" panose="020B0503020204020204" pitchFamily="34" charset="-122"/>
                <a:ea typeface="微软雅黑" panose="020B0503020204020204" pitchFamily="34" charset="-122"/>
              </a:rPr>
              <a:t>(</a:t>
            </a:r>
            <a:r>
              <a:rPr lang="zh-CN" altLang="en-US" sz="4400" dirty="0">
                <a:latin typeface="微软雅黑" panose="020B0503020204020204" pitchFamily="34" charset="-122"/>
                <a:ea typeface="微软雅黑" panose="020B0503020204020204" pitchFamily="34" charset="-122"/>
              </a:rPr>
              <a:t>创建、绑定与监听</a:t>
            </a:r>
            <a:r>
              <a:rPr lang="en-US" altLang="zh-CN" sz="4400" dirty="0">
                <a:latin typeface="微软雅黑" panose="020B0503020204020204" pitchFamily="34" charset="-122"/>
                <a:ea typeface="微软雅黑" panose="020B0503020204020204" pitchFamily="34" charset="-122"/>
              </a:rPr>
              <a:t>)</a:t>
            </a:r>
          </a:p>
        </p:txBody>
      </p:sp>
      <p:sp>
        <p:nvSpPr>
          <p:cNvPr id="9219" name="Rectangle 3"/>
          <p:cNvSpPr>
            <a:spLocks noGrp="1" noChangeArrowheads="1"/>
          </p:cNvSpPr>
          <p:nvPr>
            <p:ph idx="1"/>
          </p:nvPr>
        </p:nvSpPr>
        <p:spPr>
          <a:xfrm>
            <a:off x="819592" y="1844824"/>
            <a:ext cx="8792968" cy="5334000"/>
          </a:xfrm>
        </p:spPr>
        <p:txBody>
          <a:bodyPr>
            <a:normAutofit/>
          </a:bodyPr>
          <a:lstStyle/>
          <a:p>
            <a:pPr marL="385762" indent="-342900">
              <a:spcBef>
                <a:spcPts val="400"/>
              </a:spcBef>
              <a:spcAft>
                <a:spcPts val="400"/>
              </a:spcAft>
              <a:buFont typeface="Wingdings" panose="05000000000000000000" pitchFamily="2" charset="2"/>
              <a:buChar char="u"/>
            </a:pP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创建</a:t>
            </a:r>
            <a:endPar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42862" indent="0">
              <a:spcBef>
                <a:spcPts val="400"/>
              </a:spcBef>
              <a:spcAft>
                <a:spcPts val="400"/>
              </a:spcAft>
              <a:buNone/>
            </a:pPr>
            <a:r>
              <a:rPr lang="en-US" altLang="zh-CN" sz="2200" b="1" dirty="0">
                <a:latin typeface="Courier New" panose="02070309020205020404" pitchFamily="49" charset="0"/>
                <a:cs typeface="Courier New" panose="02070309020205020404" pitchFamily="49" charset="0"/>
              </a:rPr>
              <a:t>sock = socket(</a:t>
            </a:r>
            <a:r>
              <a:rPr lang="en-US" altLang="zh-CN" sz="2200" b="1" dirty="0" err="1">
                <a:latin typeface="Courier New" panose="02070309020205020404" pitchFamily="49" charset="0"/>
                <a:cs typeface="Courier New" panose="02070309020205020404" pitchFamily="49" charset="0"/>
              </a:rPr>
              <a:t>addr_family</a:t>
            </a:r>
            <a:r>
              <a:rPr lang="en-US" altLang="zh-CN" sz="2200" b="1" dirty="0">
                <a:latin typeface="Courier New" panose="02070309020205020404" pitchFamily="49" charset="0"/>
                <a:cs typeface="Courier New" panose="02070309020205020404" pitchFamily="49" charset="0"/>
              </a:rPr>
              <a:t>, type)</a:t>
            </a:r>
          </a:p>
          <a:p>
            <a:pPr marL="42862" indent="0" eaLnBrk="0" hangingPunct="0">
              <a:spcBef>
                <a:spcPts val="200"/>
              </a:spcBef>
              <a:spcAft>
                <a:spcPts val="0"/>
              </a:spcAft>
              <a:buNone/>
            </a:pPr>
            <a:r>
              <a:rPr lang="en-US" altLang="zh-CN" sz="1800" b="1"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addr_family</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ip</a:t>
            </a:r>
            <a:r>
              <a:rPr lang="zh-CN" altLang="en-US" sz="1800" dirty="0">
                <a:latin typeface="Courier New" panose="02070309020205020404" pitchFamily="49" charset="0"/>
                <a:cs typeface="Courier New" panose="02070309020205020404" pitchFamily="49" charset="0"/>
              </a:rPr>
              <a:t>地址类型</a:t>
            </a:r>
            <a:endParaRPr lang="en-US" altLang="zh-CN" sz="1800" dirty="0">
              <a:latin typeface="Courier New" panose="02070309020205020404" pitchFamily="49" charset="0"/>
              <a:cs typeface="Courier New" panose="02070309020205020404" pitchFamily="49" charset="0"/>
            </a:endParaRPr>
          </a:p>
          <a:p>
            <a:pPr marL="342900" lvl="1" indent="0">
              <a:buNone/>
            </a:pPr>
            <a:r>
              <a:rPr lang="en-US" altLang="zh-CN" dirty="0">
                <a:latin typeface="Courier New" panose="02070309020205020404" pitchFamily="49" charset="0"/>
                <a:cs typeface="Courier New" panose="02070309020205020404" pitchFamily="49" charset="0"/>
              </a:rPr>
              <a:t>	AF_INET		IPv4</a:t>
            </a:r>
          </a:p>
          <a:p>
            <a:pPr marL="342900" lvl="1" indent="0">
              <a:buNone/>
            </a:pPr>
            <a:r>
              <a:rPr lang="en-US" altLang="zh-CN" dirty="0">
                <a:latin typeface="Courier New" panose="02070309020205020404" pitchFamily="49" charset="0"/>
                <a:cs typeface="Courier New" panose="02070309020205020404" pitchFamily="49" charset="0"/>
              </a:rPr>
              <a:t>	AF_INET6		IPv6</a:t>
            </a:r>
            <a:endParaRPr lang="en-US" altLang="zh-CN" sz="1800" dirty="0">
              <a:latin typeface="Courier New" panose="02070309020205020404" pitchFamily="49" charset="0"/>
              <a:cs typeface="Courier New" panose="02070309020205020404" pitchFamily="49" charset="0"/>
            </a:endParaRPr>
          </a:p>
          <a:p>
            <a:pPr marL="42862" indent="0" eaLnBrk="0" hangingPunct="0">
              <a:spcBef>
                <a:spcPts val="200"/>
              </a:spcBef>
              <a:spcAft>
                <a:spcPts val="0"/>
              </a:spcAft>
              <a:buNone/>
            </a:pPr>
            <a:r>
              <a:rPr lang="en-US" altLang="zh-CN" sz="1800" dirty="0">
                <a:latin typeface="Courier New" panose="02070309020205020404" pitchFamily="49" charset="0"/>
                <a:cs typeface="Courier New" panose="02070309020205020404" pitchFamily="49" charset="0"/>
              </a:rPr>
              <a:t> type: socket</a:t>
            </a:r>
            <a:r>
              <a:rPr lang="zh-CN" altLang="en-US" sz="1800" dirty="0">
                <a:latin typeface="Courier New" panose="02070309020205020404" pitchFamily="49" charset="0"/>
                <a:cs typeface="Courier New" panose="02070309020205020404" pitchFamily="49" charset="0"/>
              </a:rPr>
              <a:t>类型</a:t>
            </a:r>
            <a:endParaRPr lang="en-US" altLang="zh-CN" sz="1800" dirty="0">
              <a:latin typeface="Courier New" panose="02070309020205020404" pitchFamily="49" charset="0"/>
              <a:cs typeface="Courier New" panose="02070309020205020404" pitchFamily="49" charset="0"/>
            </a:endParaRPr>
          </a:p>
          <a:p>
            <a:pPr marL="42862" indent="0" eaLnBrk="0" hangingPunct="0">
              <a:spcBef>
                <a:spcPts val="200"/>
              </a:spcBef>
              <a:spcAft>
                <a:spcPts val="0"/>
              </a:spcAft>
              <a:buNone/>
            </a:pPr>
            <a:r>
              <a:rPr lang="en-US" altLang="zh-CN" dirty="0">
                <a:latin typeface="Courier New" panose="02070309020205020404" pitchFamily="49" charset="0"/>
                <a:cs typeface="Courier New" panose="02070309020205020404" pitchFamily="49" charset="0"/>
              </a:rPr>
              <a:t>	SOCK_STREAM		TCP</a:t>
            </a:r>
          </a:p>
          <a:p>
            <a:pPr marL="42862" indent="0" eaLnBrk="0" hangingPunct="0">
              <a:spcBef>
                <a:spcPts val="200"/>
              </a:spcBef>
              <a:spcAft>
                <a:spcPts val="400"/>
              </a:spcAft>
              <a:buNone/>
            </a:pPr>
            <a:r>
              <a:rPr lang="en-US" altLang="zh-CN" dirty="0">
                <a:latin typeface="Courier New" panose="02070309020205020404" pitchFamily="49" charset="0"/>
                <a:cs typeface="Courier New" panose="02070309020205020404" pitchFamily="49" charset="0"/>
              </a:rPr>
              <a:t>  	SOCK_DGRAM		UDP</a:t>
            </a:r>
            <a:endPar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342900" lvl="1" indent="-342900">
              <a:spcBef>
                <a:spcPts val="400"/>
              </a:spcBef>
              <a:buFont typeface="Wingdings" panose="05000000000000000000" pitchFamily="2" charset="2"/>
              <a:buChar char="u"/>
            </a:pP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绑定</a:t>
            </a:r>
            <a:endPar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0" lvl="1" indent="0">
              <a:buNone/>
            </a:pPr>
            <a:r>
              <a:rPr lang="en-US" altLang="zh-CN" sz="2200" b="1" dirty="0">
                <a:latin typeface="Courier New" panose="02070309020205020404" pitchFamily="49" charset="0"/>
                <a:cs typeface="Courier New" panose="02070309020205020404" pitchFamily="49" charset="0"/>
              </a:rPr>
              <a:t>bind(sock, </a:t>
            </a:r>
            <a:r>
              <a:rPr lang="en-US" altLang="zh-CN" sz="2200" b="1" dirty="0" err="1">
                <a:latin typeface="Courier New" panose="02070309020205020404" pitchFamily="49" charset="0"/>
                <a:cs typeface="Courier New" panose="02070309020205020404" pitchFamily="49" charset="0"/>
              </a:rPr>
              <a:t>addr</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addrlen</a:t>
            </a:r>
            <a:r>
              <a:rPr lang="en-US" altLang="zh-CN" sz="2200" b="1" dirty="0">
                <a:latin typeface="Courier New" panose="02070309020205020404" pitchFamily="49" charset="0"/>
                <a:cs typeface="Courier New" panose="02070309020205020404" pitchFamily="49" charset="0"/>
              </a:rPr>
              <a:t>)</a:t>
            </a:r>
          </a:p>
          <a:p>
            <a:pPr marL="201168" lvl="1" indent="0">
              <a:buNone/>
            </a:pPr>
            <a:r>
              <a:rPr lang="en-US" altLang="zh-CN" dirty="0">
                <a:latin typeface="Courier New" panose="02070309020205020404" pitchFamily="49" charset="0"/>
                <a:cs typeface="Courier New" panose="02070309020205020404" pitchFamily="49" charset="0"/>
              </a:rPr>
              <a:t>sock</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socket</a:t>
            </a:r>
            <a:r>
              <a:rPr lang="zh-CN" altLang="en-US" dirty="0">
                <a:latin typeface="Courier New" panose="02070309020205020404" pitchFamily="49" charset="0"/>
                <a:cs typeface="Courier New" panose="02070309020205020404" pitchFamily="49" charset="0"/>
              </a:rPr>
              <a:t>函数调用返回的套接字</a:t>
            </a:r>
            <a:endParaRPr lang="en-US" altLang="zh-CN" dirty="0">
              <a:latin typeface="Courier New" panose="02070309020205020404" pitchFamily="49" charset="0"/>
              <a:cs typeface="Courier New" panose="02070309020205020404" pitchFamily="49" charset="0"/>
            </a:endParaRPr>
          </a:p>
          <a:p>
            <a:pPr marL="201168" lvl="1" indent="0">
              <a:buNone/>
            </a:pPr>
            <a:r>
              <a:rPr lang="en-US" altLang="zh-CN" dirty="0" err="1">
                <a:latin typeface="Courier New" panose="02070309020205020404" pitchFamily="49" charset="0"/>
                <a:cs typeface="Courier New" panose="02070309020205020404" pitchFamily="49" charset="0"/>
              </a:rPr>
              <a:t>addr</a:t>
            </a:r>
            <a:r>
              <a:rPr lang="zh-CN" altLang="en-US" dirty="0">
                <a:latin typeface="Courier New" panose="02070309020205020404" pitchFamily="49" charset="0"/>
                <a:cs typeface="Courier New" panose="02070309020205020404" pitchFamily="49" charset="0"/>
              </a:rPr>
              <a:t>：地址结构体，调用</a:t>
            </a:r>
            <a:r>
              <a:rPr lang="en-US" altLang="zh-CN" dirty="0">
                <a:latin typeface="Courier New" panose="02070309020205020404" pitchFamily="49" charset="0"/>
                <a:cs typeface="Courier New" panose="02070309020205020404" pitchFamily="49" charset="0"/>
              </a:rPr>
              <a:t>bind</a:t>
            </a:r>
            <a:r>
              <a:rPr lang="zh-CN" altLang="en-US" dirty="0">
                <a:latin typeface="Courier New" panose="02070309020205020404" pitchFamily="49" charset="0"/>
                <a:cs typeface="Courier New" panose="02070309020205020404" pitchFamily="49" charset="0"/>
              </a:rPr>
              <a:t>之后这个地址与参数</a:t>
            </a:r>
            <a:r>
              <a:rPr lang="en-US" altLang="zh-CN" dirty="0" err="1">
                <a:latin typeface="Courier New" panose="02070309020205020404" pitchFamily="49" charset="0"/>
                <a:cs typeface="Courier New" panose="02070309020205020404" pitchFamily="49" charset="0"/>
              </a:rPr>
              <a:t>sockfd</a:t>
            </a:r>
            <a:r>
              <a:rPr lang="zh-CN" altLang="en-US" dirty="0">
                <a:latin typeface="Courier New" panose="02070309020205020404" pitchFamily="49" charset="0"/>
                <a:cs typeface="Courier New" panose="02070309020205020404" pitchFamily="49" charset="0"/>
              </a:rPr>
              <a:t>指定的套接字关联</a:t>
            </a:r>
            <a:endParaRPr lang="en-US" altLang="zh-CN" dirty="0">
              <a:latin typeface="Courier New" panose="02070309020205020404" pitchFamily="49" charset="0"/>
              <a:cs typeface="Courier New" panose="02070309020205020404" pitchFamily="49" charset="0"/>
            </a:endParaRPr>
          </a:p>
          <a:p>
            <a:pPr marL="201168" lvl="1" indent="0">
              <a:buNone/>
            </a:pPr>
            <a:r>
              <a:rPr lang="en-US" altLang="zh-CN" dirty="0" err="1">
                <a:latin typeface="Courier New" panose="02070309020205020404" pitchFamily="49" charset="0"/>
                <a:cs typeface="Courier New" panose="02070309020205020404" pitchFamily="49" charset="0"/>
              </a:rPr>
              <a:t>addrlen</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addr</a:t>
            </a:r>
            <a:r>
              <a:rPr lang="zh-CN" altLang="en-US" dirty="0">
                <a:latin typeface="Courier New" panose="02070309020205020404" pitchFamily="49" charset="0"/>
                <a:cs typeface="Courier New" panose="02070309020205020404" pitchFamily="49" charset="0"/>
              </a:rPr>
              <a:t>的长度</a:t>
            </a:r>
            <a:endParaRPr lang="en-US" altLang="zh-CN" dirty="0">
              <a:latin typeface="Courier New" panose="02070309020205020404" pitchFamily="49" charset="0"/>
              <a:cs typeface="Courier New" panose="02070309020205020404" pitchFamily="49" charset="0"/>
            </a:endParaRPr>
          </a:p>
          <a:p>
            <a:pPr marL="201168" lvl="1" indent="0">
              <a:buNone/>
            </a:pPr>
            <a:br>
              <a:rPr lang="en-US" altLang="zh-CN" dirty="0"/>
            </a:br>
            <a:endParaRPr lang="en-US" altLang="zh-CN" sz="2100" dirty="0">
              <a:latin typeface="Arial" panose="020B0604020202020204" pitchFamily="34" charset="0"/>
              <a:ea typeface="宋体" panose="02010600030101010101" pitchFamily="2" charset="-122"/>
            </a:endParaRPr>
          </a:p>
        </p:txBody>
      </p:sp>
      <p:sp>
        <p:nvSpPr>
          <p:cNvPr id="5" name="灯片编号占位符 5"/>
          <p:cNvSpPr>
            <a:spLocks noGrp="1"/>
          </p:cNvSpPr>
          <p:nvPr>
            <p:ph type="sldNum" sz="quarter" idx="12"/>
          </p:nvPr>
        </p:nvSpPr>
        <p:spPr/>
        <p:txBody>
          <a:bodyPr/>
          <a:lstStyle/>
          <a:p>
            <a:fld id="{F61BFCEF-F48A-45BB-B3B8-FA6F8A24BFD2}" type="slidenum">
              <a:rPr lang="en-US" altLang="zh-CN"/>
              <a:pPr/>
              <a:t>14</a:t>
            </a:fld>
            <a:endParaRPr lang="en-US" altLang="zh-CN"/>
          </a:p>
        </p:txBody>
      </p:sp>
      <p:sp>
        <p:nvSpPr>
          <p:cNvPr id="7" name="矩形 6">
            <a:extLst>
              <a:ext uri="{FF2B5EF4-FFF2-40B4-BE49-F238E27FC236}">
                <a16:creationId xmlns:a16="http://schemas.microsoft.com/office/drawing/2014/main" id="{E71A3C2F-CED5-455E-A7C5-FA887F56E7A9}"/>
              </a:ext>
            </a:extLst>
          </p:cNvPr>
          <p:cNvSpPr/>
          <p:nvPr/>
        </p:nvSpPr>
        <p:spPr>
          <a:xfrm>
            <a:off x="-22096" y="0"/>
            <a:ext cx="2286395" cy="584775"/>
          </a:xfrm>
          <a:prstGeom prst="rect">
            <a:avLst/>
          </a:prstGeom>
        </p:spPr>
        <p:txBody>
          <a:bodyPr wrap="none">
            <a:spAutoFit/>
          </a:bodyPr>
          <a:lstStyle/>
          <a:p>
            <a:r>
              <a:rPr lang="en-US" altLang="zh-CN"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rPr>
              <a:t>TCP Socket</a:t>
            </a:r>
            <a:endParaRPr lang="zh-CN" altLang="en-US"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1663872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400" dirty="0">
                <a:latin typeface="微软雅黑" panose="020B0503020204020204" pitchFamily="34" charset="-122"/>
                <a:ea typeface="微软雅黑" panose="020B0503020204020204" pitchFamily="34" charset="-122"/>
              </a:rPr>
              <a:t>初始化</a:t>
            </a:r>
            <a:r>
              <a:rPr lang="en-US" altLang="zh-CN" sz="4400" dirty="0">
                <a:latin typeface="微软雅黑" panose="020B0503020204020204" pitchFamily="34" charset="-122"/>
                <a:ea typeface="微软雅黑" panose="020B0503020204020204" pitchFamily="34" charset="-122"/>
              </a:rPr>
              <a:t>(</a:t>
            </a:r>
            <a:r>
              <a:rPr lang="zh-CN" altLang="en-US" sz="4400" dirty="0">
                <a:latin typeface="微软雅黑" panose="020B0503020204020204" pitchFamily="34" charset="-122"/>
                <a:ea typeface="微软雅黑" panose="020B0503020204020204" pitchFamily="34" charset="-122"/>
              </a:rPr>
              <a:t>创建、绑定与监听</a:t>
            </a:r>
            <a:r>
              <a:rPr lang="en-US" altLang="zh-CN" sz="4400" dirty="0">
                <a:latin typeface="微软雅黑" panose="020B0503020204020204" pitchFamily="34" charset="-122"/>
                <a:ea typeface="微软雅黑" panose="020B0503020204020204" pitchFamily="34" charset="-122"/>
              </a:rPr>
              <a:t>)</a:t>
            </a:r>
          </a:p>
        </p:txBody>
      </p:sp>
      <p:sp>
        <p:nvSpPr>
          <p:cNvPr id="9219" name="Rectangle 3"/>
          <p:cNvSpPr>
            <a:spLocks noGrp="1" noChangeArrowheads="1"/>
          </p:cNvSpPr>
          <p:nvPr>
            <p:ph idx="1"/>
          </p:nvPr>
        </p:nvSpPr>
        <p:spPr>
          <a:xfrm>
            <a:off x="858828" y="1844824"/>
            <a:ext cx="8153400" cy="5334000"/>
          </a:xfrm>
        </p:spPr>
        <p:txBody>
          <a:bodyPr>
            <a:normAutofit/>
          </a:bodyPr>
          <a:lstStyle/>
          <a:p>
            <a:pPr marL="385762" indent="-342900">
              <a:spcBef>
                <a:spcPts val="400"/>
              </a:spcBef>
              <a:spcAft>
                <a:spcPts val="400"/>
              </a:spcAft>
              <a:buFont typeface="Wingdings" panose="05000000000000000000" pitchFamily="2" charset="2"/>
              <a:buChar char="u"/>
            </a:pPr>
            <a:endParaRPr lang="en-US" altLang="zh-CN" sz="2200" b="1" dirty="0">
              <a:latin typeface="Courier New" panose="02070309020205020404" pitchFamily="49" charset="0"/>
              <a:cs typeface="Courier New" panose="02070309020205020404" pitchFamily="49" charset="0"/>
            </a:endParaRPr>
          </a:p>
          <a:p>
            <a:pPr marL="385762" indent="-342900">
              <a:spcBef>
                <a:spcPts val="400"/>
              </a:spcBef>
              <a:spcAft>
                <a:spcPts val="400"/>
              </a:spcAft>
              <a:buFont typeface="Wingdings" panose="05000000000000000000" pitchFamily="2" charset="2"/>
              <a:buChar char="u"/>
            </a:pP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监听</a:t>
            </a:r>
            <a:endPar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42862" indent="0">
              <a:spcBef>
                <a:spcPts val="400"/>
              </a:spcBef>
              <a:spcAft>
                <a:spcPts val="400"/>
              </a:spcAft>
              <a:buNone/>
            </a:pPr>
            <a:r>
              <a:rPr lang="en-US" altLang="zh-CN" sz="2200" b="1" dirty="0">
                <a:latin typeface="Courier New" panose="02070309020205020404" pitchFamily="49" charset="0"/>
                <a:cs typeface="Courier New" panose="02070309020205020404" pitchFamily="49" charset="0"/>
              </a:rPr>
              <a:t>listen(sock, backlog)</a:t>
            </a:r>
          </a:p>
          <a:p>
            <a:pPr marL="0" lvl="1" indent="0">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scok</a:t>
            </a:r>
            <a:r>
              <a:rPr lang="zh-CN" altLang="en-US" sz="2000" dirty="0">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socket</a:t>
            </a:r>
            <a:r>
              <a:rPr lang="zh-CN" altLang="en-US" sz="2000" dirty="0">
                <a:latin typeface="Courier New" panose="02070309020205020404" pitchFamily="49" charset="0"/>
                <a:cs typeface="Courier New" panose="02070309020205020404" pitchFamily="49" charset="0"/>
              </a:rPr>
              <a:t>函数调用返回的套接字</a:t>
            </a:r>
            <a:r>
              <a:rPr lang="en-US" altLang="zh-CN" sz="2000" dirty="0">
                <a:latin typeface="Courier New" panose="02070309020205020404" pitchFamily="49" charset="0"/>
                <a:cs typeface="Courier New" panose="02070309020205020404" pitchFamily="49" charset="0"/>
              </a:rPr>
              <a:t> </a:t>
            </a:r>
          </a:p>
          <a:p>
            <a:pPr marL="0" lvl="1" indent="0">
              <a:buNone/>
            </a:pPr>
            <a:r>
              <a:rPr lang="en-US" altLang="zh-CN" sz="2000" dirty="0">
                <a:latin typeface="Courier New" panose="02070309020205020404" pitchFamily="49" charset="0"/>
                <a:cs typeface="Courier New" panose="02070309020205020404" pitchFamily="49" charset="0"/>
              </a:rPr>
              <a:t> backlog: </a:t>
            </a:r>
            <a:r>
              <a:rPr lang="zh-CN" altLang="en-US" sz="2000" dirty="0">
                <a:latin typeface="Courier New" panose="02070309020205020404" pitchFamily="49" charset="0"/>
                <a:cs typeface="Courier New" panose="02070309020205020404" pitchFamily="49" charset="0"/>
              </a:rPr>
              <a:t>指定排列在队列中的最大的连接数量</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不得小于</a:t>
            </a:r>
            <a:r>
              <a:rPr lang="en-US" altLang="zh-CN" sz="2000" dirty="0">
                <a:latin typeface="Courier New" panose="02070309020205020404" pitchFamily="49" charset="0"/>
                <a:cs typeface="Courier New" panose="02070309020205020404" pitchFamily="49" charset="0"/>
              </a:rPr>
              <a:t>1.</a:t>
            </a:r>
          </a:p>
          <a:p>
            <a:pPr marL="0" lvl="1" indent="0">
              <a:lnSpc>
                <a:spcPct val="90000"/>
              </a:lnSpc>
              <a:buNone/>
            </a:pPr>
            <a:endParaRPr lang="en-US" altLang="zh-CN" b="1" dirty="0">
              <a:latin typeface="Courier New" panose="02070309020205020404" pitchFamily="49" charset="0"/>
              <a:cs typeface="Courier New" panose="02070309020205020404" pitchFamily="49" charset="0"/>
            </a:endParaRPr>
          </a:p>
          <a:p>
            <a:pPr marL="0" lvl="1" indent="0">
              <a:lnSpc>
                <a:spcPct val="90000"/>
              </a:lnSpc>
              <a:buNone/>
            </a:pPr>
            <a:r>
              <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rPr>
              <a:t> </a:t>
            </a: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至此</a:t>
            </a:r>
            <a:r>
              <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rPr>
              <a:t>,</a:t>
            </a: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服务端已经完成初始化操作</a:t>
            </a:r>
            <a:endPar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0" lvl="1" indent="0">
              <a:lnSpc>
                <a:spcPct val="90000"/>
              </a:lnSpc>
              <a:buNone/>
            </a:pP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 客户端的初始化只需要调用</a:t>
            </a:r>
            <a:r>
              <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rPr>
              <a:t>socket()</a:t>
            </a: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方法</a:t>
            </a:r>
            <a:endPar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0" lvl="1" indent="0">
              <a:lnSpc>
                <a:spcPct val="90000"/>
              </a:lnSpc>
              <a:buNone/>
            </a:pPr>
            <a:r>
              <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rPr>
              <a:t> </a:t>
            </a:r>
            <a:r>
              <a:rPr lang="zh-CN" altLang="en-US" sz="2400" b="1" dirty="0">
                <a:solidFill>
                  <a:srgbClr val="FF0000"/>
                </a:solidFill>
                <a:latin typeface="微软雅黑 Light" panose="020B0502040204020203" pitchFamily="34" charset="-122"/>
                <a:ea typeface="微软雅黑 Light" panose="020B0502040204020203" pitchFamily="34" charset="-122"/>
                <a:cs typeface="Courier New" panose="02070309020205020404" pitchFamily="49" charset="0"/>
              </a:rPr>
              <a:t>不需要进行绑定和监听</a:t>
            </a:r>
            <a:endParaRPr lang="en-US" altLang="zh-CN" sz="2400" dirty="0">
              <a:solidFill>
                <a:srgbClr val="FF0000"/>
              </a:solidFill>
              <a:latin typeface="微软雅黑 Light" panose="020B0502040204020203" pitchFamily="34" charset="-122"/>
              <a:ea typeface="微软雅黑 Light" panose="020B0502040204020203" pitchFamily="34" charset="-122"/>
            </a:endParaRPr>
          </a:p>
          <a:p>
            <a:pPr marL="0" indent="0">
              <a:buNone/>
            </a:pPr>
            <a:br>
              <a:rPr lang="en-US" altLang="zh-CN" dirty="0"/>
            </a:br>
            <a:endParaRPr lang="en-US" altLang="zh-CN" sz="2100" dirty="0">
              <a:latin typeface="Arial" panose="020B0604020202020204" pitchFamily="34" charset="0"/>
              <a:ea typeface="宋体" panose="02010600030101010101" pitchFamily="2" charset="-122"/>
            </a:endParaRPr>
          </a:p>
        </p:txBody>
      </p:sp>
      <p:sp>
        <p:nvSpPr>
          <p:cNvPr id="5" name="灯片编号占位符 5"/>
          <p:cNvSpPr>
            <a:spLocks noGrp="1"/>
          </p:cNvSpPr>
          <p:nvPr>
            <p:ph type="sldNum" sz="quarter" idx="12"/>
          </p:nvPr>
        </p:nvSpPr>
        <p:spPr/>
        <p:txBody>
          <a:bodyPr/>
          <a:lstStyle/>
          <a:p>
            <a:fld id="{F61BFCEF-F48A-45BB-B3B8-FA6F8A24BFD2}" type="slidenum">
              <a:rPr lang="en-US" altLang="zh-CN"/>
              <a:pPr/>
              <a:t>15</a:t>
            </a:fld>
            <a:endParaRPr lang="en-US" altLang="zh-CN"/>
          </a:p>
        </p:txBody>
      </p:sp>
      <p:sp>
        <p:nvSpPr>
          <p:cNvPr id="6" name="矩形 5">
            <a:extLst>
              <a:ext uri="{FF2B5EF4-FFF2-40B4-BE49-F238E27FC236}">
                <a16:creationId xmlns:a16="http://schemas.microsoft.com/office/drawing/2014/main" id="{1724BD56-9C41-489D-8DB9-82E56287D626}"/>
              </a:ext>
            </a:extLst>
          </p:cNvPr>
          <p:cNvSpPr/>
          <p:nvPr/>
        </p:nvSpPr>
        <p:spPr>
          <a:xfrm>
            <a:off x="-22096" y="0"/>
            <a:ext cx="2286395" cy="584775"/>
          </a:xfrm>
          <a:prstGeom prst="rect">
            <a:avLst/>
          </a:prstGeom>
        </p:spPr>
        <p:txBody>
          <a:bodyPr wrap="none">
            <a:spAutoFit/>
          </a:bodyPr>
          <a:lstStyle/>
          <a:p>
            <a:r>
              <a:rPr lang="en-US" altLang="zh-CN"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rPr>
              <a:t>TCP Socket</a:t>
            </a:r>
            <a:endParaRPr lang="zh-CN" altLang="en-US"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309367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zh-CN" altLang="en-US" sz="4000" dirty="0">
                <a:latin typeface="微软雅黑" panose="020B0503020204020204" pitchFamily="34" charset="-122"/>
                <a:ea typeface="微软雅黑" panose="020B0503020204020204" pitchFamily="34" charset="-122"/>
              </a:rPr>
              <a:t>收发数据</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建立连接</a:t>
            </a:r>
            <a:r>
              <a:rPr lang="en-US" altLang="zh-CN" sz="4000" dirty="0">
                <a:latin typeface="微软雅黑" panose="020B0503020204020204" pitchFamily="34" charset="-122"/>
                <a:ea typeface="微软雅黑" panose="020B0503020204020204" pitchFamily="34" charset="-122"/>
              </a:rPr>
              <a:t>)</a:t>
            </a:r>
          </a:p>
        </p:txBody>
      </p:sp>
      <p:sp>
        <p:nvSpPr>
          <p:cNvPr id="9219" name="Rectangle 3"/>
          <p:cNvSpPr>
            <a:spLocks noGrp="1" noChangeArrowheads="1"/>
          </p:cNvSpPr>
          <p:nvPr>
            <p:ph idx="1"/>
          </p:nvPr>
        </p:nvSpPr>
        <p:spPr>
          <a:xfrm>
            <a:off x="734637" y="1862417"/>
            <a:ext cx="8153400" cy="5334000"/>
          </a:xfrm>
        </p:spPr>
        <p:txBody>
          <a:bodyPr>
            <a:normAutofit/>
          </a:bodyPr>
          <a:lstStyle/>
          <a:p>
            <a:pPr marL="385762" indent="-342900">
              <a:spcBef>
                <a:spcPts val="400"/>
              </a:spcBef>
              <a:spcAft>
                <a:spcPts val="400"/>
              </a:spcAft>
              <a:buFont typeface="Wingdings" panose="05000000000000000000" pitchFamily="2" charset="2"/>
              <a:buChar char="u"/>
            </a:pP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客户端</a:t>
            </a:r>
            <a:r>
              <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rPr>
              <a:t>:</a:t>
            </a: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发送连接请求</a:t>
            </a:r>
            <a:endPar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42862" indent="0">
              <a:spcBef>
                <a:spcPts val="400"/>
              </a:spcBef>
              <a:spcAft>
                <a:spcPts val="400"/>
              </a:spcAft>
              <a:buNone/>
            </a:pPr>
            <a:r>
              <a:rPr lang="en-US" altLang="zh-CN" sz="2200" b="1" dirty="0">
                <a:latin typeface="Courier New" panose="02070309020205020404" pitchFamily="49" charset="0"/>
                <a:cs typeface="Courier New" panose="02070309020205020404" pitchFamily="49" charset="0"/>
              </a:rPr>
              <a:t>connect(sock, </a:t>
            </a:r>
            <a:r>
              <a:rPr lang="en-US" altLang="zh-CN" sz="2200" b="1" dirty="0" err="1">
                <a:latin typeface="Courier New" panose="02070309020205020404" pitchFamily="49" charset="0"/>
                <a:cs typeface="Courier New" panose="02070309020205020404" pitchFamily="49" charset="0"/>
              </a:rPr>
              <a:t>server_addr</a:t>
            </a:r>
            <a:r>
              <a:rPr lang="en-US" altLang="zh-CN" sz="2200" b="1" dirty="0">
                <a:latin typeface="Courier New" panose="02070309020205020404" pitchFamily="49" charset="0"/>
                <a:cs typeface="Courier New" panose="02070309020205020404" pitchFamily="49" charset="0"/>
              </a:rPr>
              <a:t>, server_ </a:t>
            </a:r>
            <a:r>
              <a:rPr lang="en-US" altLang="zh-CN" sz="2200" b="1" dirty="0" err="1">
                <a:latin typeface="Courier New" panose="02070309020205020404" pitchFamily="49" charset="0"/>
                <a:cs typeface="Courier New" panose="02070309020205020404" pitchFamily="49" charset="0"/>
              </a:rPr>
              <a:t>addrlen</a:t>
            </a:r>
            <a:r>
              <a:rPr lang="en-US" altLang="zh-CN" sz="2200" b="1" dirty="0">
                <a:latin typeface="Courier New" panose="02070309020205020404" pitchFamily="49" charset="0"/>
                <a:cs typeface="Courier New" panose="02070309020205020404" pitchFamily="49" charset="0"/>
              </a:rPr>
              <a:t>)</a:t>
            </a:r>
          </a:p>
          <a:p>
            <a:pPr marL="201168" lvl="1" indent="0">
              <a:buNone/>
            </a:pPr>
            <a:r>
              <a:rPr lang="en-US" altLang="zh-CN" dirty="0" err="1">
                <a:latin typeface="Courier New" panose="02070309020205020404" pitchFamily="49" charset="0"/>
                <a:cs typeface="Courier New" panose="02070309020205020404" pitchFamily="49" charset="0"/>
              </a:rPr>
              <a:t>scok</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socket</a:t>
            </a:r>
            <a:r>
              <a:rPr lang="zh-CN" altLang="en-US" dirty="0">
                <a:latin typeface="Courier New" panose="02070309020205020404" pitchFamily="49" charset="0"/>
                <a:cs typeface="Courier New" panose="02070309020205020404" pitchFamily="49" charset="0"/>
              </a:rPr>
              <a:t>函数调用返回的套接字</a:t>
            </a:r>
            <a:endParaRPr lang="en-US" altLang="zh-CN" dirty="0">
              <a:latin typeface="Courier New" panose="02070309020205020404" pitchFamily="49" charset="0"/>
              <a:cs typeface="Courier New" panose="02070309020205020404" pitchFamily="49" charset="0"/>
            </a:endParaRPr>
          </a:p>
          <a:p>
            <a:pPr marL="201168" lvl="1" indent="0">
              <a:buNone/>
            </a:pPr>
            <a:r>
              <a:rPr lang="en-US" altLang="zh-CN" dirty="0" err="1">
                <a:latin typeface="Courier New" panose="02070309020205020404" pitchFamily="49" charset="0"/>
                <a:cs typeface="Courier New" panose="02070309020205020404" pitchFamily="49" charset="0"/>
              </a:rPr>
              <a:t>server_addr</a:t>
            </a:r>
            <a:r>
              <a:rPr lang="zh-CN" altLang="en-US" dirty="0">
                <a:latin typeface="Courier New" panose="02070309020205020404" pitchFamily="49" charset="0"/>
                <a:cs typeface="Courier New" panose="02070309020205020404" pitchFamily="49" charset="0"/>
              </a:rPr>
              <a:t>：服务端的地址</a:t>
            </a:r>
            <a:endParaRPr lang="en-US" altLang="zh-CN" dirty="0">
              <a:latin typeface="Courier New" panose="02070309020205020404" pitchFamily="49" charset="0"/>
              <a:cs typeface="Courier New" panose="02070309020205020404" pitchFamily="49" charset="0"/>
            </a:endParaRPr>
          </a:p>
          <a:p>
            <a:pPr marL="201168" lvl="1" indent="0">
              <a:buNone/>
            </a:pPr>
            <a:r>
              <a:rPr lang="en-US" altLang="zh-CN" dirty="0">
                <a:latin typeface="Courier New" panose="02070309020205020404" pitchFamily="49" charset="0"/>
                <a:cs typeface="Courier New" panose="02070309020205020404" pitchFamily="49" charset="0"/>
              </a:rPr>
              <a:t>server_ </a:t>
            </a:r>
            <a:r>
              <a:rPr lang="en-US" altLang="zh-CN" dirty="0" err="1">
                <a:latin typeface="Courier New" panose="02070309020205020404" pitchFamily="49" charset="0"/>
                <a:cs typeface="Courier New" panose="02070309020205020404" pitchFamily="49" charset="0"/>
              </a:rPr>
              <a:t>addrlen</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服务端地址的长度</a:t>
            </a:r>
            <a:endParaRPr lang="en-US" altLang="zh-CN" dirty="0">
              <a:latin typeface="Courier New" panose="02070309020205020404" pitchFamily="49" charset="0"/>
              <a:cs typeface="Courier New" panose="02070309020205020404" pitchFamily="49" charset="0"/>
            </a:endParaRPr>
          </a:p>
          <a:p>
            <a:pPr marL="42862" indent="0">
              <a:spcBef>
                <a:spcPts val="400"/>
              </a:spcBef>
              <a:spcAft>
                <a:spcPts val="400"/>
              </a:spcAft>
              <a:buNone/>
            </a:pPr>
            <a:endParaRPr lang="en-US" altLang="zh-CN" sz="22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385762" indent="-342900">
              <a:spcBef>
                <a:spcPts val="400"/>
              </a:spcBef>
              <a:spcAft>
                <a:spcPts val="400"/>
              </a:spcAft>
              <a:buFont typeface="Wingdings" panose="05000000000000000000" pitchFamily="2" charset="2"/>
              <a:buChar char="u"/>
            </a:pP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服务端</a:t>
            </a:r>
            <a:r>
              <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rPr>
              <a:t>:</a:t>
            </a: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接受连接请求</a:t>
            </a:r>
            <a:endPar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42862" indent="0">
              <a:spcBef>
                <a:spcPts val="400"/>
              </a:spcBef>
              <a:spcAft>
                <a:spcPts val="400"/>
              </a:spcAft>
              <a:buNone/>
            </a:pPr>
            <a:r>
              <a:rPr lang="en-US" altLang="zh-CN" sz="2200" b="1" dirty="0">
                <a:latin typeface="Courier New" panose="02070309020205020404" pitchFamily="49" charset="0"/>
                <a:cs typeface="Courier New" panose="02070309020205020404" pitchFamily="49" charset="0"/>
              </a:rPr>
              <a:t>conn = accept(sock, </a:t>
            </a:r>
            <a:r>
              <a:rPr lang="en-US" altLang="zh-CN" sz="2200" b="1" dirty="0" err="1">
                <a:latin typeface="Courier New" panose="02070309020205020404" pitchFamily="49" charset="0"/>
                <a:cs typeface="Courier New" panose="02070309020205020404" pitchFamily="49" charset="0"/>
              </a:rPr>
              <a:t>client_addr</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clinet</a:t>
            </a:r>
            <a:r>
              <a:rPr lang="en-US" altLang="zh-CN" sz="2200" b="1" dirty="0">
                <a:latin typeface="Courier New" panose="02070309020205020404" pitchFamily="49" charset="0"/>
                <a:cs typeface="Courier New" panose="02070309020205020404" pitchFamily="49" charset="0"/>
              </a:rPr>
              <a:t>_ </a:t>
            </a:r>
            <a:r>
              <a:rPr lang="en-US" altLang="zh-CN" sz="2200" b="1" dirty="0" err="1">
                <a:latin typeface="Courier New" panose="02070309020205020404" pitchFamily="49" charset="0"/>
                <a:cs typeface="Courier New" panose="02070309020205020404" pitchFamily="49" charset="0"/>
              </a:rPr>
              <a:t>addrlen</a:t>
            </a:r>
            <a:r>
              <a:rPr lang="en-US" altLang="zh-CN" sz="2200" b="1" dirty="0">
                <a:latin typeface="Courier New" panose="02070309020205020404" pitchFamily="49" charset="0"/>
                <a:cs typeface="Courier New" panose="02070309020205020404" pitchFamily="49" charset="0"/>
              </a:rPr>
              <a:t>)</a:t>
            </a:r>
          </a:p>
          <a:p>
            <a:pPr marL="42862" indent="0">
              <a:spcBef>
                <a:spcPts val="400"/>
              </a:spcBef>
              <a:spcAft>
                <a:spcPts val="400"/>
              </a:spcAft>
              <a:buNone/>
            </a:pPr>
            <a:r>
              <a:rPr lang="en-US" altLang="zh-CN" dirty="0">
                <a:latin typeface="Courier New" panose="02070309020205020404" pitchFamily="49" charset="0"/>
                <a:cs typeface="Courier New" panose="02070309020205020404" pitchFamily="49" charset="0"/>
              </a:rPr>
              <a:t> conn: </a:t>
            </a:r>
            <a:r>
              <a:rPr lang="zh-CN" altLang="en-US" dirty="0">
                <a:latin typeface="Courier New" panose="02070309020205020404" pitchFamily="49" charset="0"/>
                <a:cs typeface="Courier New" panose="02070309020205020404" pitchFamily="49" charset="0"/>
              </a:rPr>
              <a:t>新的</a:t>
            </a:r>
            <a:r>
              <a:rPr lang="en-US" altLang="zh-CN" dirty="0">
                <a:latin typeface="Courier New" panose="02070309020205020404" pitchFamily="49" charset="0"/>
                <a:cs typeface="Courier New" panose="02070309020205020404" pitchFamily="49" charset="0"/>
              </a:rPr>
              <a:t>socket</a:t>
            </a:r>
            <a:r>
              <a:rPr lang="zh-CN" altLang="en-US" dirty="0">
                <a:latin typeface="Courier New" panose="02070309020205020404" pitchFamily="49" charset="0"/>
                <a:cs typeface="Courier New" panose="02070309020205020404" pitchFamily="49" charset="0"/>
              </a:rPr>
              <a:t>对象，用来在新建的连接上发送和接收数据</a:t>
            </a:r>
          </a:p>
          <a:p>
            <a:pPr marL="201168" lvl="1" indent="0">
              <a:buNone/>
            </a:pPr>
            <a:r>
              <a:rPr lang="en-US" altLang="zh-CN" dirty="0" err="1">
                <a:latin typeface="Courier New" panose="02070309020205020404" pitchFamily="49" charset="0"/>
                <a:cs typeface="Courier New" panose="02070309020205020404" pitchFamily="49" charset="0"/>
              </a:rPr>
              <a:t>client_addr</a:t>
            </a:r>
            <a:r>
              <a:rPr lang="zh-CN" altLang="en-US" dirty="0">
                <a:latin typeface="Courier New" panose="02070309020205020404" pitchFamily="49" charset="0"/>
                <a:cs typeface="Courier New" panose="02070309020205020404" pitchFamily="49" charset="0"/>
              </a:rPr>
              <a:t>：客户端的地址</a:t>
            </a:r>
            <a:endParaRPr lang="en-US" altLang="zh-CN" dirty="0">
              <a:latin typeface="Courier New" panose="02070309020205020404" pitchFamily="49" charset="0"/>
              <a:cs typeface="Courier New" panose="02070309020205020404" pitchFamily="49" charset="0"/>
            </a:endParaRPr>
          </a:p>
          <a:p>
            <a:pPr marL="201168" lvl="1" indent="0">
              <a:buNone/>
            </a:pPr>
            <a:r>
              <a:rPr lang="en-US" altLang="zh-CN" dirty="0">
                <a:latin typeface="Courier New" panose="02070309020205020404" pitchFamily="49" charset="0"/>
                <a:cs typeface="Courier New" panose="02070309020205020404" pitchFamily="49" charset="0"/>
              </a:rPr>
              <a:t>client_ </a:t>
            </a:r>
            <a:r>
              <a:rPr lang="en-US" altLang="zh-CN" dirty="0" err="1">
                <a:latin typeface="Courier New" panose="02070309020205020404" pitchFamily="49" charset="0"/>
                <a:cs typeface="Courier New" panose="02070309020205020404" pitchFamily="49" charset="0"/>
              </a:rPr>
              <a:t>addrlen</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客户端地址的长度</a:t>
            </a:r>
            <a:endParaRPr lang="en-US" altLang="zh-CN" dirty="0">
              <a:latin typeface="Courier New" panose="02070309020205020404" pitchFamily="49" charset="0"/>
              <a:cs typeface="Courier New" panose="02070309020205020404" pitchFamily="49" charset="0"/>
            </a:endParaRPr>
          </a:p>
          <a:p>
            <a:pPr marL="0" indent="0">
              <a:buNone/>
            </a:pPr>
            <a:br>
              <a:rPr lang="en-US" altLang="zh-CN" dirty="0"/>
            </a:br>
            <a:endParaRPr lang="en-US" altLang="zh-CN" sz="2100" dirty="0">
              <a:latin typeface="Arial" panose="020B0604020202020204" pitchFamily="34" charset="0"/>
              <a:ea typeface="宋体" panose="02010600030101010101" pitchFamily="2" charset="-122"/>
            </a:endParaRPr>
          </a:p>
        </p:txBody>
      </p:sp>
      <p:sp>
        <p:nvSpPr>
          <p:cNvPr id="5" name="灯片编号占位符 5"/>
          <p:cNvSpPr>
            <a:spLocks noGrp="1"/>
          </p:cNvSpPr>
          <p:nvPr>
            <p:ph type="sldNum" sz="quarter" idx="12"/>
          </p:nvPr>
        </p:nvSpPr>
        <p:spPr/>
        <p:txBody>
          <a:bodyPr/>
          <a:lstStyle/>
          <a:p>
            <a:fld id="{F61BFCEF-F48A-45BB-B3B8-FA6F8A24BFD2}" type="slidenum">
              <a:rPr lang="en-US" altLang="zh-CN"/>
              <a:pPr/>
              <a:t>16</a:t>
            </a:fld>
            <a:endParaRPr lang="en-US" altLang="zh-CN"/>
          </a:p>
        </p:txBody>
      </p:sp>
      <p:sp>
        <p:nvSpPr>
          <p:cNvPr id="6" name="矩形 5">
            <a:extLst>
              <a:ext uri="{FF2B5EF4-FFF2-40B4-BE49-F238E27FC236}">
                <a16:creationId xmlns:a16="http://schemas.microsoft.com/office/drawing/2014/main" id="{1724BD56-9C41-489D-8DB9-82E56287D626}"/>
              </a:ext>
            </a:extLst>
          </p:cNvPr>
          <p:cNvSpPr/>
          <p:nvPr/>
        </p:nvSpPr>
        <p:spPr>
          <a:xfrm>
            <a:off x="-22096" y="0"/>
            <a:ext cx="2286395" cy="584775"/>
          </a:xfrm>
          <a:prstGeom prst="rect">
            <a:avLst/>
          </a:prstGeom>
        </p:spPr>
        <p:txBody>
          <a:bodyPr wrap="none">
            <a:spAutoFit/>
          </a:bodyPr>
          <a:lstStyle/>
          <a:p>
            <a:r>
              <a:rPr lang="en-US" altLang="zh-CN"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rPr>
              <a:t>TCP Socket</a:t>
            </a:r>
            <a:endParaRPr lang="zh-CN" altLang="en-US"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endParaRPr>
          </a:p>
        </p:txBody>
      </p:sp>
      <p:sp>
        <p:nvSpPr>
          <p:cNvPr id="7" name="矩形 6">
            <a:extLst>
              <a:ext uri="{FF2B5EF4-FFF2-40B4-BE49-F238E27FC236}">
                <a16:creationId xmlns:a16="http://schemas.microsoft.com/office/drawing/2014/main" id="{A7B513A6-25F6-45C3-B1FB-033AEF791792}"/>
              </a:ext>
            </a:extLst>
          </p:cNvPr>
          <p:cNvSpPr/>
          <p:nvPr/>
        </p:nvSpPr>
        <p:spPr>
          <a:xfrm>
            <a:off x="5868144" y="2636912"/>
            <a:ext cx="4803597" cy="1938992"/>
          </a:xfrm>
          <a:prstGeom prst="rect">
            <a:avLst/>
          </a:prstGeom>
        </p:spPr>
        <p:txBody>
          <a:bodyPr wrap="square">
            <a:spAutoFit/>
          </a:bodyPr>
          <a:lstStyle/>
          <a:p>
            <a:pPr marL="0" lvl="1" indent="0">
              <a:buNone/>
            </a:pPr>
            <a:r>
              <a:rPr lang="zh-CN" altLang="en-US" sz="2000" dirty="0">
                <a:solidFill>
                  <a:srgbClr val="FF0000"/>
                </a:solidFill>
              </a:rPr>
              <a:t>注意：</a:t>
            </a:r>
            <a:endParaRPr lang="en-US" altLang="zh-CN" sz="2000" dirty="0">
              <a:solidFill>
                <a:srgbClr val="FF0000"/>
              </a:solidFill>
            </a:endParaRPr>
          </a:p>
          <a:p>
            <a:pPr marL="0" lvl="1"/>
            <a:r>
              <a:rPr lang="zh-CN" altLang="en-US" sz="2000" dirty="0">
                <a:solidFill>
                  <a:srgbClr val="FF0000"/>
                </a:solidFill>
              </a:rPr>
              <a:t>服务端被动等待连接</a:t>
            </a:r>
          </a:p>
          <a:p>
            <a:pPr marL="0" lvl="1"/>
            <a:r>
              <a:rPr lang="zh-CN" altLang="en-US" sz="2000" dirty="0">
                <a:solidFill>
                  <a:srgbClr val="FF0000"/>
                </a:solidFill>
              </a:rPr>
              <a:t>客户端主动发起连接</a:t>
            </a:r>
          </a:p>
          <a:p>
            <a:pPr marL="0" lvl="1" indent="0">
              <a:buNone/>
            </a:pPr>
            <a:endParaRPr lang="en-US" altLang="zh-CN" sz="2000" dirty="0">
              <a:solidFill>
                <a:srgbClr val="FF0000"/>
              </a:solidFill>
            </a:endParaRPr>
          </a:p>
          <a:p>
            <a:pPr marL="0" lvl="1" indent="0">
              <a:buNone/>
            </a:pPr>
            <a:r>
              <a:rPr lang="en-US" altLang="zh-CN" sz="2000" dirty="0">
                <a:solidFill>
                  <a:srgbClr val="FF0000"/>
                </a:solidFill>
              </a:rPr>
              <a:t>accept</a:t>
            </a:r>
            <a:r>
              <a:rPr lang="zh-CN" altLang="en-US" sz="2000" dirty="0">
                <a:solidFill>
                  <a:srgbClr val="FF0000"/>
                </a:solidFill>
              </a:rPr>
              <a:t>方法是阻塞的</a:t>
            </a:r>
            <a:endParaRPr lang="en-US" altLang="zh-CN" sz="2000" dirty="0">
              <a:solidFill>
                <a:srgbClr val="FF0000"/>
              </a:solidFill>
            </a:endParaRPr>
          </a:p>
          <a:p>
            <a:pPr marL="0" lvl="1" indent="0">
              <a:buNone/>
            </a:pPr>
            <a:r>
              <a:rPr lang="zh-CN" altLang="en-US" sz="2000" dirty="0">
                <a:solidFill>
                  <a:srgbClr val="FF0000"/>
                </a:solidFill>
              </a:rPr>
              <a:t>并且可以重复调用</a:t>
            </a:r>
            <a:endParaRPr lang="en-US" altLang="zh-CN" sz="2000" dirty="0">
              <a:solidFill>
                <a:srgbClr val="FF0000"/>
              </a:solidFill>
            </a:endParaRPr>
          </a:p>
        </p:txBody>
      </p:sp>
    </p:spTree>
    <p:extLst>
      <p:ext uri="{BB962C8B-B14F-4D97-AF65-F5344CB8AC3E}">
        <p14:creationId xmlns:p14="http://schemas.microsoft.com/office/powerpoint/2010/main" val="3681127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zh-CN" altLang="en-US" sz="4000" dirty="0">
                <a:latin typeface="微软雅黑" panose="020B0503020204020204" pitchFamily="34" charset="-122"/>
                <a:ea typeface="微软雅黑" panose="020B0503020204020204" pitchFamily="34" charset="-122"/>
              </a:rPr>
              <a:t>收发数据</a:t>
            </a:r>
            <a:endParaRPr lang="en-US" altLang="zh-CN" sz="4000" dirty="0">
              <a:latin typeface="微软雅黑" panose="020B0503020204020204" pitchFamily="34" charset="-122"/>
              <a:ea typeface="微软雅黑" panose="020B0503020204020204" pitchFamily="34" charset="-122"/>
            </a:endParaRPr>
          </a:p>
        </p:txBody>
      </p:sp>
      <p:sp>
        <p:nvSpPr>
          <p:cNvPr id="9219" name="Rectangle 3"/>
          <p:cNvSpPr>
            <a:spLocks noGrp="1" noChangeArrowheads="1"/>
          </p:cNvSpPr>
          <p:nvPr>
            <p:ph idx="1"/>
          </p:nvPr>
        </p:nvSpPr>
        <p:spPr>
          <a:xfrm>
            <a:off x="899592" y="1844824"/>
            <a:ext cx="8153400" cy="5334000"/>
          </a:xfrm>
        </p:spPr>
        <p:txBody>
          <a:bodyPr>
            <a:normAutofit lnSpcReduction="10000"/>
          </a:bodyPr>
          <a:lstStyle/>
          <a:p>
            <a:pPr marL="385762" indent="-342900">
              <a:spcBef>
                <a:spcPts val="400"/>
              </a:spcBef>
              <a:spcAft>
                <a:spcPts val="400"/>
              </a:spcAft>
              <a:buFont typeface="Wingdings" panose="05000000000000000000" pitchFamily="2" charset="2"/>
              <a:buChar char="u"/>
            </a:pP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发送数据</a:t>
            </a:r>
            <a:endPar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42862" indent="0">
              <a:spcBef>
                <a:spcPts val="0"/>
              </a:spcBef>
              <a:buNone/>
            </a:pPr>
            <a:r>
              <a:rPr lang="en-US" altLang="zh-CN" sz="2200" b="1" dirty="0">
                <a:latin typeface="Courier New" panose="02070309020205020404" pitchFamily="49" charset="0"/>
                <a:cs typeface="Courier New" panose="02070309020205020404" pitchFamily="49" charset="0"/>
              </a:rPr>
              <a:t>count = send(sock, data, </a:t>
            </a:r>
            <a:r>
              <a:rPr lang="en-US" altLang="zh-CN" sz="2200" b="1" dirty="0" err="1">
                <a:latin typeface="Courier New" panose="02070309020205020404" pitchFamily="49" charset="0"/>
                <a:cs typeface="Courier New" panose="02070309020205020404" pitchFamily="49" charset="0"/>
              </a:rPr>
              <a:t>data_len</a:t>
            </a:r>
            <a:r>
              <a:rPr lang="en-US" altLang="zh-CN" sz="2200" b="1" dirty="0">
                <a:latin typeface="Courier New" panose="02070309020205020404" pitchFamily="49" charset="0"/>
                <a:cs typeface="Courier New" panose="02070309020205020404" pitchFamily="49" charset="0"/>
              </a:rPr>
              <a:t>, flag)</a:t>
            </a:r>
          </a:p>
          <a:p>
            <a:pPr marL="0" lvl="1" indent="0">
              <a:buNone/>
            </a:pPr>
            <a:r>
              <a:rPr lang="en-US" altLang="zh-CN" sz="2200" dirty="0">
                <a:latin typeface="Courier New" panose="02070309020205020404" pitchFamily="49" charset="0"/>
                <a:cs typeface="Courier New" panose="02070309020205020404" pitchFamily="49" charset="0"/>
              </a:rPr>
              <a:t> sock:</a:t>
            </a:r>
            <a:r>
              <a:rPr lang="zh-CN" altLang="en-US" sz="2200" dirty="0">
                <a:latin typeface="Courier New" panose="02070309020205020404" pitchFamily="49" charset="0"/>
                <a:cs typeface="Courier New" panose="02070309020205020404" pitchFamily="49" charset="0"/>
              </a:rPr>
              <a:t>发送数据的套接字</a:t>
            </a:r>
            <a:r>
              <a:rPr lang="en-US" altLang="zh-CN" sz="2200" dirty="0">
                <a:latin typeface="Courier New" panose="02070309020205020404" pitchFamily="49" charset="0"/>
                <a:cs typeface="Courier New" panose="02070309020205020404" pitchFamily="49" charset="0"/>
              </a:rPr>
              <a:t> </a:t>
            </a:r>
          </a:p>
          <a:p>
            <a:pPr marL="0" lvl="1" indent="0">
              <a:buNone/>
            </a:pPr>
            <a:r>
              <a:rPr lang="en-US" altLang="zh-CN" sz="2200" dirty="0">
                <a:latin typeface="Courier New" panose="02070309020205020404" pitchFamily="49" charset="0"/>
                <a:cs typeface="Courier New" panose="02070309020205020404" pitchFamily="49" charset="0"/>
              </a:rPr>
              <a:t> data</a:t>
            </a:r>
            <a:r>
              <a:rPr lang="zh-CN" altLang="en-US" sz="2200" dirty="0">
                <a:latin typeface="Courier New" panose="02070309020205020404" pitchFamily="49" charset="0"/>
                <a:cs typeface="Courier New" panose="02070309020205020404" pitchFamily="49" charset="0"/>
              </a:rPr>
              <a:t>：要发送的数据</a:t>
            </a:r>
            <a:endParaRPr lang="en-US" altLang="zh-CN" sz="2200" dirty="0">
              <a:latin typeface="Courier New" panose="02070309020205020404" pitchFamily="49" charset="0"/>
              <a:cs typeface="Courier New" panose="02070309020205020404" pitchFamily="49" charset="0"/>
            </a:endParaRPr>
          </a:p>
          <a:p>
            <a:pPr marL="0" lvl="1" indent="0">
              <a:lnSpc>
                <a:spcPct val="100000"/>
              </a:lnSpc>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data_len</a:t>
            </a:r>
            <a:r>
              <a:rPr lang="zh-CN" altLang="en-US" sz="2200" dirty="0">
                <a:latin typeface="Courier New" panose="02070309020205020404" pitchFamily="49" charset="0"/>
                <a:cs typeface="Courier New" panose="02070309020205020404" pitchFamily="49" charset="0"/>
              </a:rPr>
              <a:t>：数据的字节数</a:t>
            </a:r>
            <a:endParaRPr lang="en-US" altLang="zh-CN" sz="2200" dirty="0">
              <a:latin typeface="Courier New" panose="02070309020205020404" pitchFamily="49" charset="0"/>
              <a:cs typeface="Courier New" panose="02070309020205020404" pitchFamily="49" charset="0"/>
            </a:endParaRPr>
          </a:p>
          <a:p>
            <a:pPr marL="0" lvl="1" indent="0">
              <a:lnSpc>
                <a:spcPct val="100000"/>
              </a:lnSpc>
              <a:buNone/>
            </a:pPr>
            <a:r>
              <a:rPr lang="en-US" altLang="zh-CN" sz="2200" dirty="0">
                <a:latin typeface="Courier New" panose="02070309020205020404" pitchFamily="49" charset="0"/>
                <a:cs typeface="Courier New" panose="02070309020205020404" pitchFamily="49" charset="0"/>
              </a:rPr>
              <a:t> flag</a:t>
            </a:r>
            <a:r>
              <a:rPr lang="zh-CN" altLang="en-US" sz="2200" dirty="0">
                <a:latin typeface="Courier New" panose="02070309020205020404" pitchFamily="49" charset="0"/>
                <a:cs typeface="Courier New" panose="02070309020205020404" pitchFamily="49" charset="0"/>
              </a:rPr>
              <a:t>：一组指定调用方式的标志，一般设置为</a:t>
            </a:r>
            <a:r>
              <a:rPr lang="en-US" altLang="zh-CN" sz="2200" dirty="0">
                <a:latin typeface="Courier New" panose="02070309020205020404" pitchFamily="49" charset="0"/>
                <a:cs typeface="Courier New" panose="02070309020205020404" pitchFamily="49" charset="0"/>
              </a:rPr>
              <a:t>0</a:t>
            </a:r>
          </a:p>
          <a:p>
            <a:pPr marL="385762" indent="-342900">
              <a:spcAft>
                <a:spcPts val="400"/>
              </a:spcAft>
              <a:buFont typeface="Wingdings" panose="05000000000000000000" pitchFamily="2" charset="2"/>
              <a:buChar char="u"/>
            </a:pP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接收数据</a:t>
            </a:r>
            <a:endPar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42862" indent="0">
              <a:spcBef>
                <a:spcPts val="400"/>
              </a:spcBef>
              <a:spcAft>
                <a:spcPts val="400"/>
              </a:spcAft>
              <a:buNone/>
            </a:pPr>
            <a:r>
              <a:rPr lang="en-US" altLang="zh-CN" sz="2200" b="1" dirty="0">
                <a:latin typeface="Courier New" panose="02070309020205020404" pitchFamily="49" charset="0"/>
                <a:cs typeface="Courier New" panose="02070309020205020404" pitchFamily="49" charset="0"/>
              </a:rPr>
              <a:t>count = </a:t>
            </a:r>
            <a:r>
              <a:rPr lang="en-US" altLang="zh-CN" sz="2200" b="1" dirty="0" err="1">
                <a:latin typeface="Courier New" panose="02070309020205020404" pitchFamily="49" charset="0"/>
                <a:cs typeface="Courier New" panose="02070309020205020404" pitchFamily="49" charset="0"/>
              </a:rPr>
              <a:t>recv</a:t>
            </a:r>
            <a:r>
              <a:rPr lang="en-US" altLang="zh-CN" sz="2200" b="1" dirty="0">
                <a:latin typeface="Courier New" panose="02070309020205020404" pitchFamily="49" charset="0"/>
                <a:cs typeface="Courier New" panose="02070309020205020404" pitchFamily="49" charset="0"/>
              </a:rPr>
              <a:t>(sock, </a:t>
            </a:r>
            <a:r>
              <a:rPr lang="en-US" altLang="zh-CN" sz="2200" b="1" dirty="0" err="1">
                <a:latin typeface="Courier New" panose="02070309020205020404" pitchFamily="49" charset="0"/>
                <a:cs typeface="Courier New" panose="02070309020205020404" pitchFamily="49" charset="0"/>
              </a:rPr>
              <a:t>buf</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buf_size</a:t>
            </a:r>
            <a:r>
              <a:rPr lang="en-US" altLang="zh-CN" sz="2200" b="1" dirty="0">
                <a:latin typeface="Courier New" panose="02070309020205020404" pitchFamily="49" charset="0"/>
                <a:cs typeface="Courier New" panose="02070309020205020404" pitchFamily="49" charset="0"/>
              </a:rPr>
              <a:t>, flag)</a:t>
            </a:r>
          </a:p>
          <a:p>
            <a:pPr marL="0" lvl="1" indent="0">
              <a:buNone/>
            </a:pPr>
            <a:r>
              <a:rPr lang="en-US" altLang="zh-CN" sz="2200" dirty="0">
                <a:latin typeface="Courier New" panose="02070309020205020404" pitchFamily="49" charset="0"/>
                <a:cs typeface="Courier New" panose="02070309020205020404" pitchFamily="49" charset="0"/>
              </a:rPr>
              <a:t> sock: </a:t>
            </a:r>
            <a:r>
              <a:rPr lang="zh-CN" altLang="en-US" sz="2200" dirty="0">
                <a:latin typeface="Courier New" panose="02070309020205020404" pitchFamily="49" charset="0"/>
                <a:cs typeface="Courier New" panose="02070309020205020404" pitchFamily="49" charset="0"/>
              </a:rPr>
              <a:t>接收数据的套接字</a:t>
            </a:r>
            <a:r>
              <a:rPr lang="en-US" altLang="zh-CN" sz="2200" dirty="0">
                <a:latin typeface="Courier New" panose="02070309020205020404" pitchFamily="49" charset="0"/>
                <a:cs typeface="Courier New" panose="02070309020205020404" pitchFamily="49" charset="0"/>
              </a:rPr>
              <a:t> </a:t>
            </a:r>
          </a:p>
          <a:p>
            <a:pPr marL="0" lvl="1" indent="0">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buf</a:t>
            </a:r>
            <a:r>
              <a:rPr lang="zh-CN" altLang="en-US" sz="2200" dirty="0">
                <a:latin typeface="Courier New" panose="02070309020205020404" pitchFamily="49" charset="0"/>
                <a:cs typeface="Courier New" panose="02070309020205020404" pitchFamily="49" charset="0"/>
              </a:rPr>
              <a:t>：接收数据的缓存</a:t>
            </a:r>
            <a:endParaRPr lang="en-US" altLang="zh-CN" sz="2200" dirty="0">
              <a:latin typeface="Courier New" panose="02070309020205020404" pitchFamily="49" charset="0"/>
              <a:cs typeface="Courier New" panose="02070309020205020404" pitchFamily="49" charset="0"/>
            </a:endParaRPr>
          </a:p>
          <a:p>
            <a:pPr marL="0" lvl="1" indent="0">
              <a:lnSpc>
                <a:spcPct val="100000"/>
              </a:lnSpc>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buf_size</a:t>
            </a:r>
            <a:r>
              <a:rPr lang="zh-CN" altLang="en-US" sz="2200" dirty="0">
                <a:latin typeface="Courier New" panose="02070309020205020404" pitchFamily="49" charset="0"/>
                <a:cs typeface="Courier New" panose="02070309020205020404" pitchFamily="49" charset="0"/>
              </a:rPr>
              <a:t>：缓存大小</a:t>
            </a:r>
            <a:endParaRPr lang="en-US" altLang="zh-CN" sz="2200" dirty="0">
              <a:latin typeface="Courier New" panose="02070309020205020404" pitchFamily="49" charset="0"/>
              <a:cs typeface="Courier New" panose="02070309020205020404" pitchFamily="49" charset="0"/>
            </a:endParaRPr>
          </a:p>
          <a:p>
            <a:pPr marL="0" lvl="1" indent="0">
              <a:lnSpc>
                <a:spcPct val="100000"/>
              </a:lnSpc>
              <a:buNone/>
            </a:pPr>
            <a:r>
              <a:rPr lang="en-US" altLang="zh-CN" sz="2200" dirty="0">
                <a:latin typeface="Courier New" panose="02070309020205020404" pitchFamily="49" charset="0"/>
                <a:cs typeface="Courier New" panose="02070309020205020404" pitchFamily="49" charset="0"/>
              </a:rPr>
              <a:t> flag</a:t>
            </a:r>
            <a:r>
              <a:rPr lang="zh-CN" altLang="en-US" sz="2200" dirty="0">
                <a:latin typeface="Courier New" panose="02070309020205020404" pitchFamily="49" charset="0"/>
                <a:cs typeface="Courier New" panose="02070309020205020404" pitchFamily="49" charset="0"/>
              </a:rPr>
              <a:t>：一组指定调用方式的标志，一般设置为</a:t>
            </a:r>
            <a:r>
              <a:rPr lang="en-US" altLang="zh-CN" sz="2200" dirty="0">
                <a:latin typeface="Courier New" panose="02070309020205020404" pitchFamily="49" charset="0"/>
                <a:cs typeface="Courier New" panose="02070309020205020404" pitchFamily="49" charset="0"/>
              </a:rPr>
              <a:t>0</a:t>
            </a:r>
          </a:p>
          <a:p>
            <a:pPr marL="201168" lvl="1" indent="0">
              <a:buNone/>
            </a:pPr>
            <a:br>
              <a:rPr lang="en-US" altLang="zh-CN" dirty="0"/>
            </a:br>
            <a:endParaRPr lang="en-US" altLang="zh-CN" sz="2100" dirty="0">
              <a:latin typeface="Arial" panose="020B0604020202020204" pitchFamily="34" charset="0"/>
              <a:ea typeface="宋体" panose="02010600030101010101" pitchFamily="2" charset="-122"/>
            </a:endParaRPr>
          </a:p>
        </p:txBody>
      </p:sp>
      <p:sp>
        <p:nvSpPr>
          <p:cNvPr id="5" name="灯片编号占位符 5"/>
          <p:cNvSpPr>
            <a:spLocks noGrp="1"/>
          </p:cNvSpPr>
          <p:nvPr>
            <p:ph type="sldNum" sz="quarter" idx="12"/>
          </p:nvPr>
        </p:nvSpPr>
        <p:spPr/>
        <p:txBody>
          <a:bodyPr/>
          <a:lstStyle/>
          <a:p>
            <a:fld id="{F61BFCEF-F48A-45BB-B3B8-FA6F8A24BFD2}" type="slidenum">
              <a:rPr lang="en-US" altLang="zh-CN"/>
              <a:pPr/>
              <a:t>17</a:t>
            </a:fld>
            <a:endParaRPr lang="en-US" altLang="zh-CN"/>
          </a:p>
        </p:txBody>
      </p:sp>
      <p:sp>
        <p:nvSpPr>
          <p:cNvPr id="6" name="矩形 5">
            <a:extLst>
              <a:ext uri="{FF2B5EF4-FFF2-40B4-BE49-F238E27FC236}">
                <a16:creationId xmlns:a16="http://schemas.microsoft.com/office/drawing/2014/main" id="{1724BD56-9C41-489D-8DB9-82E56287D626}"/>
              </a:ext>
            </a:extLst>
          </p:cNvPr>
          <p:cNvSpPr/>
          <p:nvPr/>
        </p:nvSpPr>
        <p:spPr>
          <a:xfrm>
            <a:off x="-22096" y="0"/>
            <a:ext cx="2286395" cy="584775"/>
          </a:xfrm>
          <a:prstGeom prst="rect">
            <a:avLst/>
          </a:prstGeom>
        </p:spPr>
        <p:txBody>
          <a:bodyPr wrap="none">
            <a:spAutoFit/>
          </a:bodyPr>
          <a:lstStyle/>
          <a:p>
            <a:r>
              <a:rPr lang="en-US" altLang="zh-CN"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rPr>
              <a:t>TCP Socket</a:t>
            </a:r>
            <a:endParaRPr lang="zh-CN" altLang="en-US"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endParaRPr>
          </a:p>
        </p:txBody>
      </p:sp>
      <p:sp>
        <p:nvSpPr>
          <p:cNvPr id="7" name="矩形 6">
            <a:extLst>
              <a:ext uri="{FF2B5EF4-FFF2-40B4-BE49-F238E27FC236}">
                <a16:creationId xmlns:a16="http://schemas.microsoft.com/office/drawing/2014/main" id="{E0246A61-9C95-4DF4-8240-42C7D5FE1DEF}"/>
              </a:ext>
            </a:extLst>
          </p:cNvPr>
          <p:cNvSpPr/>
          <p:nvPr/>
        </p:nvSpPr>
        <p:spPr>
          <a:xfrm>
            <a:off x="6099405" y="4797152"/>
            <a:ext cx="3635896" cy="1015663"/>
          </a:xfrm>
          <a:prstGeom prst="rect">
            <a:avLst/>
          </a:prstGeom>
        </p:spPr>
        <p:txBody>
          <a:bodyPr wrap="square">
            <a:spAutoFit/>
          </a:bodyPr>
          <a:lstStyle/>
          <a:p>
            <a:pPr marL="0" lvl="1" indent="0">
              <a:buNone/>
            </a:pPr>
            <a:r>
              <a:rPr lang="zh-CN" altLang="en-US" sz="2000" dirty="0">
                <a:solidFill>
                  <a:srgbClr val="FF0000"/>
                </a:solidFill>
              </a:rPr>
              <a:t>注意：</a:t>
            </a:r>
            <a:endParaRPr lang="en-US" altLang="zh-CN" sz="2000" dirty="0">
              <a:solidFill>
                <a:srgbClr val="FF0000"/>
              </a:solidFill>
            </a:endParaRPr>
          </a:p>
          <a:p>
            <a:pPr marL="0" lvl="1" indent="0">
              <a:buNone/>
            </a:pPr>
            <a:r>
              <a:rPr lang="en-US" altLang="zh-CN" sz="2000" dirty="0" err="1">
                <a:solidFill>
                  <a:srgbClr val="FF0000"/>
                </a:solidFill>
              </a:rPr>
              <a:t>recv</a:t>
            </a:r>
            <a:r>
              <a:rPr lang="zh-CN" altLang="en-US" sz="2000" dirty="0">
                <a:solidFill>
                  <a:srgbClr val="FF0000"/>
                </a:solidFill>
              </a:rPr>
              <a:t>方法默认是阻塞的</a:t>
            </a:r>
            <a:endParaRPr lang="en-US" altLang="zh-CN" sz="2000" dirty="0">
              <a:solidFill>
                <a:srgbClr val="FF0000"/>
              </a:solidFill>
            </a:endParaRPr>
          </a:p>
          <a:p>
            <a:pPr marL="0" lvl="1" indent="0">
              <a:buNone/>
            </a:pPr>
            <a:r>
              <a:rPr lang="zh-CN" altLang="en-US" sz="2000" dirty="0">
                <a:solidFill>
                  <a:srgbClr val="FF0000"/>
                </a:solidFill>
              </a:rPr>
              <a:t>但是可以配置非阻塞</a:t>
            </a:r>
            <a:endParaRPr lang="en-US" altLang="zh-CN" sz="2000" dirty="0">
              <a:solidFill>
                <a:srgbClr val="FF0000"/>
              </a:solidFill>
            </a:endParaRPr>
          </a:p>
        </p:txBody>
      </p:sp>
    </p:spTree>
    <p:extLst>
      <p:ext uri="{BB962C8B-B14F-4D97-AF65-F5344CB8AC3E}">
        <p14:creationId xmlns:p14="http://schemas.microsoft.com/office/powerpoint/2010/main" val="1978339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zh-CN" altLang="en-US" sz="4000" dirty="0">
                <a:latin typeface="微软雅黑" panose="020B0503020204020204" pitchFamily="34" charset="-122"/>
                <a:ea typeface="微软雅黑" panose="020B0503020204020204" pitchFamily="34" charset="-122"/>
              </a:rPr>
              <a:t>关闭</a:t>
            </a:r>
            <a:endParaRPr lang="en-US" altLang="zh-CN" sz="4000" dirty="0">
              <a:latin typeface="微软雅黑" panose="020B0503020204020204" pitchFamily="34" charset="-122"/>
              <a:ea typeface="微软雅黑" panose="020B0503020204020204" pitchFamily="34" charset="-122"/>
            </a:endParaRPr>
          </a:p>
        </p:txBody>
      </p:sp>
      <p:sp>
        <p:nvSpPr>
          <p:cNvPr id="5" name="灯片编号占位符 5"/>
          <p:cNvSpPr>
            <a:spLocks noGrp="1"/>
          </p:cNvSpPr>
          <p:nvPr>
            <p:ph type="sldNum" sz="quarter" idx="12"/>
          </p:nvPr>
        </p:nvSpPr>
        <p:spPr/>
        <p:txBody>
          <a:bodyPr/>
          <a:lstStyle/>
          <a:p>
            <a:fld id="{F61BFCEF-F48A-45BB-B3B8-FA6F8A24BFD2}" type="slidenum">
              <a:rPr lang="en-US" altLang="zh-CN"/>
              <a:pPr/>
              <a:t>18</a:t>
            </a:fld>
            <a:endParaRPr lang="en-US" altLang="zh-CN"/>
          </a:p>
        </p:txBody>
      </p:sp>
      <p:sp>
        <p:nvSpPr>
          <p:cNvPr id="6" name="矩形 5">
            <a:extLst>
              <a:ext uri="{FF2B5EF4-FFF2-40B4-BE49-F238E27FC236}">
                <a16:creationId xmlns:a16="http://schemas.microsoft.com/office/drawing/2014/main" id="{1724BD56-9C41-489D-8DB9-82E56287D626}"/>
              </a:ext>
            </a:extLst>
          </p:cNvPr>
          <p:cNvSpPr/>
          <p:nvPr/>
        </p:nvSpPr>
        <p:spPr>
          <a:xfrm>
            <a:off x="-22096" y="0"/>
            <a:ext cx="2286395" cy="584775"/>
          </a:xfrm>
          <a:prstGeom prst="rect">
            <a:avLst/>
          </a:prstGeom>
        </p:spPr>
        <p:txBody>
          <a:bodyPr wrap="none">
            <a:spAutoFit/>
          </a:bodyPr>
          <a:lstStyle/>
          <a:p>
            <a:r>
              <a:rPr lang="en-US" altLang="zh-CN"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rPr>
              <a:t>TCP Socket</a:t>
            </a:r>
            <a:endParaRPr lang="zh-CN" altLang="en-US"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endParaRPr>
          </a:p>
        </p:txBody>
      </p:sp>
      <p:sp>
        <p:nvSpPr>
          <p:cNvPr id="3" name="内容占位符 2">
            <a:extLst>
              <a:ext uri="{FF2B5EF4-FFF2-40B4-BE49-F238E27FC236}">
                <a16:creationId xmlns:a16="http://schemas.microsoft.com/office/drawing/2014/main" id="{2EDFF168-E9BD-41E7-8750-7250033597F6}"/>
              </a:ext>
            </a:extLst>
          </p:cNvPr>
          <p:cNvSpPr>
            <a:spLocks noGrp="1"/>
          </p:cNvSpPr>
          <p:nvPr>
            <p:ph idx="1"/>
          </p:nvPr>
        </p:nvSpPr>
        <p:spPr/>
        <p:txBody>
          <a:bodyPr/>
          <a:lstStyle/>
          <a:p>
            <a:r>
              <a:rPr lang="en-US" altLang="zh-CN" sz="2200" b="1" dirty="0">
                <a:latin typeface="Courier New" panose="02070309020205020404" pitchFamily="49" charset="0"/>
                <a:cs typeface="Courier New" panose="02070309020205020404" pitchFamily="49" charset="0"/>
              </a:rPr>
              <a:t>close(sock)</a:t>
            </a:r>
          </a:p>
          <a:p>
            <a:r>
              <a:rPr lang="zh-CN" altLang="en-US" sz="2200" dirty="0">
                <a:latin typeface="Courier New" panose="02070309020205020404" pitchFamily="49" charset="0"/>
                <a:cs typeface="Courier New" panose="02070309020205020404" pitchFamily="49" charset="0"/>
              </a:rPr>
              <a:t>关闭</a:t>
            </a:r>
            <a:r>
              <a:rPr lang="en-US" altLang="zh-CN" sz="2200" dirty="0">
                <a:latin typeface="Courier New" panose="02070309020205020404" pitchFamily="49" charset="0"/>
                <a:cs typeface="Courier New" panose="02070309020205020404" pitchFamily="49" charset="0"/>
              </a:rPr>
              <a:t>socket</a:t>
            </a:r>
          </a:p>
          <a:p>
            <a:r>
              <a:rPr lang="zh-CN" altLang="en-US" sz="2200" dirty="0">
                <a:latin typeface="Courier New" panose="02070309020205020404" pitchFamily="49" charset="0"/>
                <a:cs typeface="Courier New" panose="02070309020205020404" pitchFamily="49" charset="0"/>
              </a:rPr>
              <a:t>关闭之后该</a:t>
            </a:r>
            <a:r>
              <a:rPr lang="en-US" altLang="zh-CN" sz="2200" dirty="0">
                <a:latin typeface="Courier New" panose="02070309020205020404" pitchFamily="49" charset="0"/>
                <a:cs typeface="Courier New" panose="02070309020205020404" pitchFamily="49" charset="0"/>
              </a:rPr>
              <a:t>socket</a:t>
            </a:r>
            <a:r>
              <a:rPr lang="zh-CN" altLang="en-US" sz="2200" dirty="0">
                <a:latin typeface="Courier New" panose="02070309020205020404" pitchFamily="49" charset="0"/>
                <a:cs typeface="Courier New" panose="02070309020205020404" pitchFamily="49" charset="0"/>
              </a:rPr>
              <a:t>对象的所有操作将不可用</a:t>
            </a:r>
            <a:endParaRPr lang="zh-CN" altLang="en-US" b="1" dirty="0">
              <a:latin typeface="Courier New" panose="02070309020205020404" pitchFamily="49" charset="0"/>
              <a:cs typeface="Courier New" panose="02070309020205020404" pitchFamily="49" charset="0"/>
            </a:endParaRPr>
          </a:p>
          <a:p>
            <a:endParaRPr lang="en-US" altLang="zh-CN" sz="2200" b="1" dirty="0">
              <a:solidFill>
                <a:srgbClr val="FF0000"/>
              </a:solidFill>
              <a:latin typeface="Courier New" panose="02070309020205020404" pitchFamily="49" charset="0"/>
              <a:cs typeface="Courier New" panose="02070309020205020404" pitchFamily="49" charset="0"/>
            </a:endParaRPr>
          </a:p>
          <a:p>
            <a:pPr marL="0" indent="0">
              <a:buNone/>
            </a:pPr>
            <a:r>
              <a:rPr lang="en-US" altLang="zh-CN" sz="2200" b="1" dirty="0">
                <a:latin typeface="Courier New" panose="02070309020205020404" pitchFamily="49" charset="0"/>
                <a:cs typeface="Courier New" panose="02070309020205020404" pitchFamily="49" charset="0"/>
              </a:rPr>
              <a:t> </a:t>
            </a:r>
            <a:endParaRPr lang="zh-CN" altLang="en-US"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2435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61BFCEF-F48A-45BB-B3B8-FA6F8A24BFD2}" type="slidenum">
              <a:rPr lang="en-US" altLang="zh-CN"/>
              <a:pPr/>
              <a:t>19</a:t>
            </a:fld>
            <a:endParaRPr lang="en-US" altLang="zh-CN"/>
          </a:p>
        </p:txBody>
      </p:sp>
      <p:sp>
        <p:nvSpPr>
          <p:cNvPr id="9218" name="Rectangle 2"/>
          <p:cNvSpPr>
            <a:spLocks noGrp="1" noChangeArrowheads="1"/>
          </p:cNvSpPr>
          <p:nvPr>
            <p:ph type="title" idx="4294967295"/>
          </p:nvPr>
        </p:nvSpPr>
        <p:spPr>
          <a:xfrm>
            <a:off x="-27384" y="-691605"/>
            <a:ext cx="7543800" cy="1449387"/>
          </a:xfrm>
        </p:spPr>
        <p:txBody>
          <a:bodyPr/>
          <a:lstStyle/>
          <a:p>
            <a:r>
              <a:rPr lang="en-US" altLang="zh-CN" dirty="0">
                <a:latin typeface="Arial" panose="020B0604020202020204" pitchFamily="34" charset="0"/>
                <a:ea typeface="宋体" panose="02010600030101010101" pitchFamily="2" charset="-122"/>
              </a:rPr>
              <a:t>UDP socket</a:t>
            </a:r>
          </a:p>
        </p:txBody>
      </p:sp>
      <p:grpSp>
        <p:nvGrpSpPr>
          <p:cNvPr id="35" name="组合 34"/>
          <p:cNvGrpSpPr/>
          <p:nvPr/>
        </p:nvGrpSpPr>
        <p:grpSpPr>
          <a:xfrm>
            <a:off x="2500653" y="857756"/>
            <a:ext cx="5888990" cy="4782201"/>
            <a:chOff x="2171923" y="2343979"/>
            <a:chExt cx="4661057" cy="3310735"/>
          </a:xfrm>
        </p:grpSpPr>
        <p:sp>
          <p:nvSpPr>
            <p:cNvPr id="2" name="矩形 1"/>
            <p:cNvSpPr/>
            <p:nvPr/>
          </p:nvSpPr>
          <p:spPr>
            <a:xfrm>
              <a:off x="2651596" y="2364948"/>
              <a:ext cx="1016625" cy="461665"/>
            </a:xfrm>
            <a:prstGeom prst="rect">
              <a:avLst/>
            </a:prstGeom>
          </p:spPr>
          <p:txBody>
            <a:bodyPr wrap="none">
              <a:spAutoFit/>
            </a:bodyPr>
            <a:lstStyle/>
            <a:p>
              <a:r>
                <a:rPr lang="en-US" altLang="zh-CN" dirty="0"/>
                <a:t>Client</a:t>
              </a:r>
              <a:endParaRPr lang="zh-CN" altLang="en-US" dirty="0"/>
            </a:p>
          </p:txBody>
        </p:sp>
        <p:sp>
          <p:nvSpPr>
            <p:cNvPr id="6" name="矩形 5"/>
            <p:cNvSpPr/>
            <p:nvPr/>
          </p:nvSpPr>
          <p:spPr>
            <a:xfrm>
              <a:off x="5654452" y="2343979"/>
              <a:ext cx="1178528" cy="461665"/>
            </a:xfrm>
            <a:prstGeom prst="rect">
              <a:avLst/>
            </a:prstGeom>
          </p:spPr>
          <p:txBody>
            <a:bodyPr wrap="none">
              <a:spAutoFit/>
            </a:bodyPr>
            <a:lstStyle/>
            <a:p>
              <a:r>
                <a:rPr lang="en-US" altLang="zh-CN" dirty="0"/>
                <a:t>Server</a:t>
              </a:r>
              <a:endParaRPr lang="zh-CN" altLang="en-US" dirty="0"/>
            </a:p>
          </p:txBody>
        </p:sp>
        <p:sp>
          <p:nvSpPr>
            <p:cNvPr id="7" name="矩形 6"/>
            <p:cNvSpPr/>
            <p:nvPr/>
          </p:nvSpPr>
          <p:spPr>
            <a:xfrm>
              <a:off x="5449296" y="2703750"/>
              <a:ext cx="1008112" cy="334429"/>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socket</a:t>
              </a:r>
              <a:endParaRPr lang="zh-CN" altLang="en-US" sz="1600" b="1" dirty="0">
                <a:solidFill>
                  <a:schemeClr val="tx1"/>
                </a:solidFill>
              </a:endParaRPr>
            </a:p>
          </p:txBody>
        </p:sp>
        <p:sp>
          <p:nvSpPr>
            <p:cNvPr id="9" name="矩形 8"/>
            <p:cNvSpPr/>
            <p:nvPr/>
          </p:nvSpPr>
          <p:spPr>
            <a:xfrm>
              <a:off x="5449296" y="3188716"/>
              <a:ext cx="1008112" cy="31403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bind</a:t>
              </a:r>
              <a:endParaRPr lang="zh-CN" altLang="en-US" sz="1600" b="1" dirty="0">
                <a:solidFill>
                  <a:schemeClr val="tx1"/>
                </a:solidFill>
              </a:endParaRPr>
            </a:p>
          </p:txBody>
        </p:sp>
        <p:sp>
          <p:nvSpPr>
            <p:cNvPr id="10" name="矩形 9"/>
            <p:cNvSpPr/>
            <p:nvPr/>
          </p:nvSpPr>
          <p:spPr>
            <a:xfrm>
              <a:off x="5346290" y="4072698"/>
              <a:ext cx="1214122" cy="35605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rPr>
                <a:t>recvfrom</a:t>
              </a:r>
              <a:endParaRPr lang="zh-CN" altLang="en-US" sz="1600" b="1" dirty="0">
                <a:solidFill>
                  <a:schemeClr val="tx1"/>
                </a:solidFill>
              </a:endParaRPr>
            </a:p>
          </p:txBody>
        </p:sp>
        <p:sp>
          <p:nvSpPr>
            <p:cNvPr id="12" name="矩形 11"/>
            <p:cNvSpPr/>
            <p:nvPr/>
          </p:nvSpPr>
          <p:spPr>
            <a:xfrm>
              <a:off x="2416017" y="2706212"/>
              <a:ext cx="1008112" cy="337867"/>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socket</a:t>
              </a:r>
              <a:endParaRPr lang="zh-CN" altLang="en-US" sz="1600" b="1" dirty="0">
                <a:solidFill>
                  <a:schemeClr val="tx1"/>
                </a:solidFill>
              </a:endParaRPr>
            </a:p>
          </p:txBody>
        </p:sp>
        <p:sp>
          <p:nvSpPr>
            <p:cNvPr id="15" name="矩形 14"/>
            <p:cNvSpPr/>
            <p:nvPr/>
          </p:nvSpPr>
          <p:spPr>
            <a:xfrm>
              <a:off x="2171923" y="4093171"/>
              <a:ext cx="1496298" cy="315108"/>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rPr>
                <a:t>sendto</a:t>
              </a:r>
              <a:endParaRPr lang="zh-CN" altLang="en-US" sz="1600" b="1" dirty="0">
                <a:solidFill>
                  <a:schemeClr val="tx1"/>
                </a:solidFill>
              </a:endParaRPr>
            </a:p>
          </p:txBody>
        </p:sp>
        <p:sp>
          <p:nvSpPr>
            <p:cNvPr id="20" name="矩形 19"/>
            <p:cNvSpPr/>
            <p:nvPr/>
          </p:nvSpPr>
          <p:spPr>
            <a:xfrm>
              <a:off x="2481415" y="5290984"/>
              <a:ext cx="877314" cy="36373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close</a:t>
              </a:r>
              <a:endParaRPr lang="zh-CN" altLang="en-US" sz="1600" b="1" dirty="0">
                <a:solidFill>
                  <a:schemeClr val="tx1"/>
                </a:solidFill>
              </a:endParaRPr>
            </a:p>
          </p:txBody>
        </p:sp>
        <p:sp>
          <p:nvSpPr>
            <p:cNvPr id="22" name="矩形 21"/>
            <p:cNvSpPr/>
            <p:nvPr/>
          </p:nvSpPr>
          <p:spPr>
            <a:xfrm>
              <a:off x="5457714" y="5290984"/>
              <a:ext cx="1008112" cy="36373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close</a:t>
              </a:r>
              <a:endParaRPr lang="zh-CN" altLang="en-US" sz="1600" b="1" dirty="0">
                <a:solidFill>
                  <a:schemeClr val="tx1"/>
                </a:solidFill>
              </a:endParaRPr>
            </a:p>
          </p:txBody>
        </p:sp>
        <p:cxnSp>
          <p:nvCxnSpPr>
            <p:cNvPr id="24" name="直接箭头连接符 23"/>
            <p:cNvCxnSpPr>
              <a:cxnSpLocks/>
              <a:stCxn id="12" idx="2"/>
              <a:endCxn id="15" idx="0"/>
            </p:cNvCxnSpPr>
            <p:nvPr/>
          </p:nvCxnSpPr>
          <p:spPr>
            <a:xfrm>
              <a:off x="2920073" y="3044079"/>
              <a:ext cx="0" cy="104909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cxnSpLocks/>
              <a:stCxn id="15" idx="2"/>
              <a:endCxn id="20" idx="0"/>
            </p:cNvCxnSpPr>
            <p:nvPr/>
          </p:nvCxnSpPr>
          <p:spPr>
            <a:xfrm flipH="1">
              <a:off x="2920072" y="4408279"/>
              <a:ext cx="1" cy="88270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cxnSpLocks/>
              <a:stCxn id="7" idx="2"/>
            </p:cNvCxnSpPr>
            <p:nvPr/>
          </p:nvCxnSpPr>
          <p:spPr>
            <a:xfrm>
              <a:off x="5953352" y="3038179"/>
              <a:ext cx="0" cy="15053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cxnSpLocks/>
              <a:stCxn id="9" idx="2"/>
              <a:endCxn id="10" idx="0"/>
            </p:cNvCxnSpPr>
            <p:nvPr/>
          </p:nvCxnSpPr>
          <p:spPr>
            <a:xfrm>
              <a:off x="5953352" y="3502750"/>
              <a:ext cx="0" cy="56994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cxnSpLocks/>
              <a:stCxn id="10" idx="2"/>
              <a:endCxn id="22" idx="0"/>
            </p:cNvCxnSpPr>
            <p:nvPr/>
          </p:nvCxnSpPr>
          <p:spPr>
            <a:xfrm>
              <a:off x="5953352" y="4428750"/>
              <a:ext cx="8418" cy="86223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cxnSpLocks/>
              <a:stCxn id="15" idx="3"/>
              <a:endCxn id="10" idx="1"/>
            </p:cNvCxnSpPr>
            <p:nvPr/>
          </p:nvCxnSpPr>
          <p:spPr>
            <a:xfrm flipV="1">
              <a:off x="3668221" y="4250724"/>
              <a:ext cx="1678069" cy="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矩形 20">
            <a:extLst>
              <a:ext uri="{FF2B5EF4-FFF2-40B4-BE49-F238E27FC236}">
                <a16:creationId xmlns:a16="http://schemas.microsoft.com/office/drawing/2014/main" id="{F2F60311-306B-4684-88C9-A73DEC5A65F5}"/>
              </a:ext>
            </a:extLst>
          </p:cNvPr>
          <p:cNvSpPr/>
          <p:nvPr/>
        </p:nvSpPr>
        <p:spPr>
          <a:xfrm>
            <a:off x="205999" y="1476906"/>
            <a:ext cx="1107996"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初始化</a:t>
            </a:r>
          </a:p>
        </p:txBody>
      </p:sp>
      <p:sp>
        <p:nvSpPr>
          <p:cNvPr id="23" name="矩形 22">
            <a:extLst>
              <a:ext uri="{FF2B5EF4-FFF2-40B4-BE49-F238E27FC236}">
                <a16:creationId xmlns:a16="http://schemas.microsoft.com/office/drawing/2014/main" id="{394FA43C-08FC-469D-8C1D-CAF7A578B84B}"/>
              </a:ext>
            </a:extLst>
          </p:cNvPr>
          <p:cNvSpPr/>
          <p:nvPr/>
        </p:nvSpPr>
        <p:spPr>
          <a:xfrm>
            <a:off x="205999" y="3429000"/>
            <a:ext cx="1415772"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收发数据</a:t>
            </a:r>
          </a:p>
        </p:txBody>
      </p:sp>
      <p:sp>
        <p:nvSpPr>
          <p:cNvPr id="25" name="矩形 24">
            <a:extLst>
              <a:ext uri="{FF2B5EF4-FFF2-40B4-BE49-F238E27FC236}">
                <a16:creationId xmlns:a16="http://schemas.microsoft.com/office/drawing/2014/main" id="{B58454CF-1711-4984-9B65-8ABDA74AE940}"/>
              </a:ext>
            </a:extLst>
          </p:cNvPr>
          <p:cNvSpPr/>
          <p:nvPr/>
        </p:nvSpPr>
        <p:spPr>
          <a:xfrm>
            <a:off x="205999" y="5071729"/>
            <a:ext cx="800219"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关闭</a:t>
            </a:r>
          </a:p>
        </p:txBody>
      </p:sp>
      <p:cxnSp>
        <p:nvCxnSpPr>
          <p:cNvPr id="27" name="直接连接符 26">
            <a:extLst>
              <a:ext uri="{FF2B5EF4-FFF2-40B4-BE49-F238E27FC236}">
                <a16:creationId xmlns:a16="http://schemas.microsoft.com/office/drawing/2014/main" id="{80DC228C-F9A2-4A17-95A5-366BAE72A076}"/>
              </a:ext>
            </a:extLst>
          </p:cNvPr>
          <p:cNvCxnSpPr>
            <a:cxnSpLocks/>
          </p:cNvCxnSpPr>
          <p:nvPr/>
        </p:nvCxnSpPr>
        <p:spPr>
          <a:xfrm>
            <a:off x="338513" y="2657711"/>
            <a:ext cx="8511501" cy="0"/>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直接连接符 28">
            <a:extLst>
              <a:ext uri="{FF2B5EF4-FFF2-40B4-BE49-F238E27FC236}">
                <a16:creationId xmlns:a16="http://schemas.microsoft.com/office/drawing/2014/main" id="{1A881D0F-D610-415D-97DD-1190F1A4E295}"/>
              </a:ext>
            </a:extLst>
          </p:cNvPr>
          <p:cNvCxnSpPr>
            <a:cxnSpLocks/>
          </p:cNvCxnSpPr>
          <p:nvPr/>
        </p:nvCxnSpPr>
        <p:spPr>
          <a:xfrm>
            <a:off x="353753" y="4529919"/>
            <a:ext cx="8511501" cy="0"/>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矩形 2">
            <a:extLst>
              <a:ext uri="{FF2B5EF4-FFF2-40B4-BE49-F238E27FC236}">
                <a16:creationId xmlns:a16="http://schemas.microsoft.com/office/drawing/2014/main" id="{A4AD9B2F-D6D1-495F-816D-CD1D86BC01B1}"/>
              </a:ext>
            </a:extLst>
          </p:cNvPr>
          <p:cNvSpPr/>
          <p:nvPr/>
        </p:nvSpPr>
        <p:spPr>
          <a:xfrm>
            <a:off x="2466776" y="5819039"/>
            <a:ext cx="4210448" cy="461665"/>
          </a:xfrm>
          <a:prstGeom prst="rect">
            <a:avLst/>
          </a:prstGeom>
        </p:spPr>
        <p:txBody>
          <a:bodyPr wrap="non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不需要</a:t>
            </a:r>
            <a:r>
              <a:rPr lang="en-US" altLang="zh-CN" sz="2400" dirty="0">
                <a:solidFill>
                  <a:srgbClr val="FF0000"/>
                </a:solidFill>
                <a:latin typeface="微软雅黑" panose="020B0503020204020204" pitchFamily="34" charset="-122"/>
                <a:ea typeface="微软雅黑" panose="020B0503020204020204" pitchFamily="34" charset="-122"/>
              </a:rPr>
              <a:t>listen connect accept</a:t>
            </a:r>
            <a:endParaRPr lang="zh-CN" altLang="en-US" sz="2400" dirty="0">
              <a:solidFill>
                <a:srgbClr val="FF0000"/>
              </a:solidFill>
            </a:endParaRPr>
          </a:p>
        </p:txBody>
      </p:sp>
    </p:spTree>
    <p:extLst>
      <p:ext uri="{BB962C8B-B14F-4D97-AF65-F5344CB8AC3E}">
        <p14:creationId xmlns:p14="http://schemas.microsoft.com/office/powerpoint/2010/main" val="120214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ctr"/>
            <a:r>
              <a:rPr lang="zh-CN" altLang="en-US" dirty="0">
                <a:latin typeface="微软雅黑" panose="020B0503020204020204" pitchFamily="34" charset="-122"/>
                <a:ea typeface="微软雅黑" panose="020B0503020204020204" pitchFamily="34" charset="-122"/>
              </a:rPr>
              <a:t>目录</a:t>
            </a:r>
            <a:endParaRPr lang="en-US" altLang="zh-CN"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idx="1"/>
          </p:nvPr>
        </p:nvSpPr>
        <p:spPr>
          <a:xfrm>
            <a:off x="3419872" y="980728"/>
            <a:ext cx="5381228" cy="5257800"/>
          </a:xfrm>
        </p:spPr>
        <p:txBody>
          <a:bodyPr/>
          <a:lstStyle/>
          <a:p>
            <a:r>
              <a:rPr lang="en-US" altLang="zh-CN" sz="2800" dirty="0">
                <a:latin typeface="微软雅黑" panose="020B0503020204020204" pitchFamily="34" charset="-122"/>
                <a:ea typeface="微软雅黑" panose="020B0503020204020204" pitchFamily="34" charset="-122"/>
              </a:rPr>
              <a:t>Socket</a:t>
            </a:r>
            <a:r>
              <a:rPr lang="zh-CN" altLang="en-US" sz="2800" dirty="0">
                <a:latin typeface="微软雅黑" panose="020B0503020204020204" pitchFamily="34" charset="-122"/>
                <a:ea typeface="微软雅黑" panose="020B0503020204020204" pitchFamily="34" charset="-122"/>
              </a:rPr>
              <a:t>简介</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使用</a:t>
            </a:r>
            <a:r>
              <a:rPr lang="en-US" altLang="zh-CN" sz="2800" dirty="0">
                <a:latin typeface="微软雅黑" panose="020B0503020204020204" pitchFamily="34" charset="-122"/>
                <a:ea typeface="微软雅黑" panose="020B0503020204020204" pitchFamily="34" charset="-122"/>
              </a:rPr>
              <a:t>Socket API</a:t>
            </a:r>
            <a:r>
              <a:rPr lang="zh-CN" altLang="en-US" sz="2800" dirty="0">
                <a:latin typeface="微软雅黑" panose="020B0503020204020204" pitchFamily="34" charset="-122"/>
                <a:ea typeface="微软雅黑" panose="020B0503020204020204" pitchFamily="34" charset="-122"/>
              </a:rPr>
              <a:t>进行网络编程</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Socket API</a:t>
            </a:r>
            <a:r>
              <a:rPr lang="zh-CN" altLang="en-US" sz="2800" dirty="0">
                <a:latin typeface="微软雅黑" panose="020B0503020204020204" pitchFamily="34" charset="-122"/>
                <a:ea typeface="微软雅黑" panose="020B0503020204020204" pitchFamily="34" charset="-122"/>
              </a:rPr>
              <a:t> 网络编程基础代码</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Socket</a:t>
            </a:r>
            <a:r>
              <a:rPr lang="zh-CN" altLang="en-US" sz="2800" dirty="0">
                <a:latin typeface="微软雅黑" panose="020B0503020204020204" pitchFamily="34" charset="-122"/>
                <a:ea typeface="微软雅黑" panose="020B0503020204020204" pitchFamily="34" charset="-122"/>
              </a:rPr>
              <a:t>编程实验作业</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pPr marL="342900" lvl="1" indent="0">
              <a:buNone/>
            </a:pPr>
            <a:endParaRPr lang="en-US" altLang="zh-CN" dirty="0">
              <a:latin typeface="微软雅黑" panose="020B0503020204020204" pitchFamily="34" charset="-122"/>
              <a:ea typeface="微软雅黑" panose="020B0503020204020204" pitchFamily="34" charset="-122"/>
            </a:endParaRPr>
          </a:p>
          <a:p>
            <a:pPr lvl="2"/>
            <a:endParaRPr lang="en-US" altLang="zh-CN" dirty="0">
              <a:latin typeface="微软雅黑" panose="020B0503020204020204" pitchFamily="34" charset="-122"/>
              <a:ea typeface="微软雅黑" panose="020B0503020204020204" pitchFamily="34" charset="-122"/>
            </a:endParaRPr>
          </a:p>
        </p:txBody>
      </p:sp>
      <p:sp>
        <p:nvSpPr>
          <p:cNvPr id="5" name="灯片编号占位符 5"/>
          <p:cNvSpPr>
            <a:spLocks noGrp="1"/>
          </p:cNvSpPr>
          <p:nvPr>
            <p:ph type="sldNum" sz="quarter" idx="12"/>
          </p:nvPr>
        </p:nvSpPr>
        <p:spPr/>
        <p:txBody>
          <a:bodyPr/>
          <a:lstStyle/>
          <a:p>
            <a:fld id="{DE30439B-CFB6-4972-BF48-599974AB88AA}" type="slidenum">
              <a:rPr lang="en-US" altLang="zh-CN">
                <a:latin typeface="微软雅黑" panose="020B0503020204020204" pitchFamily="34" charset="-122"/>
                <a:ea typeface="微软雅黑" panose="020B0503020204020204" pitchFamily="34" charset="-122"/>
              </a:rPr>
              <a:pPr/>
              <a:t>2</a:t>
            </a:fld>
            <a:endParaRPr lang="en-US" altLang="zh-CN">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zh-CN" altLang="en-US" sz="4000" dirty="0">
                <a:latin typeface="微软雅黑" panose="020B0503020204020204" pitchFamily="34" charset="-122"/>
                <a:ea typeface="微软雅黑" panose="020B0503020204020204" pitchFamily="34" charset="-122"/>
              </a:rPr>
              <a:t>收发数据</a:t>
            </a:r>
            <a:endParaRPr lang="en-US" altLang="zh-CN" sz="4000" dirty="0">
              <a:latin typeface="微软雅黑" panose="020B0503020204020204" pitchFamily="34" charset="-122"/>
              <a:ea typeface="微软雅黑" panose="020B0503020204020204" pitchFamily="34" charset="-122"/>
            </a:endParaRPr>
          </a:p>
        </p:txBody>
      </p:sp>
      <p:sp>
        <p:nvSpPr>
          <p:cNvPr id="9219" name="Rectangle 3"/>
          <p:cNvSpPr>
            <a:spLocks noGrp="1" noChangeArrowheads="1"/>
          </p:cNvSpPr>
          <p:nvPr>
            <p:ph idx="1"/>
          </p:nvPr>
        </p:nvSpPr>
        <p:spPr>
          <a:xfrm>
            <a:off x="734637" y="1737361"/>
            <a:ext cx="8153400" cy="5334000"/>
          </a:xfrm>
        </p:spPr>
        <p:txBody>
          <a:bodyPr>
            <a:normAutofit/>
          </a:bodyPr>
          <a:lstStyle/>
          <a:p>
            <a:pPr marL="385762" indent="-342900">
              <a:spcBef>
                <a:spcPts val="400"/>
              </a:spcBef>
              <a:spcAft>
                <a:spcPts val="400"/>
              </a:spcAft>
              <a:buFont typeface="Wingdings" panose="05000000000000000000" pitchFamily="2" charset="2"/>
              <a:buChar char="u"/>
            </a:pP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发送数据</a:t>
            </a:r>
            <a:endPar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42862" indent="0">
              <a:spcBef>
                <a:spcPts val="0"/>
              </a:spcBef>
              <a:buNone/>
            </a:pPr>
            <a:r>
              <a:rPr lang="en-US" altLang="zh-CN" sz="2200" b="1" dirty="0" err="1">
                <a:latin typeface="Courier New" panose="02070309020205020404" pitchFamily="49" charset="0"/>
                <a:cs typeface="Courier New" panose="02070309020205020404" pitchFamily="49" charset="0"/>
              </a:rPr>
              <a:t>sendto</a:t>
            </a:r>
            <a:r>
              <a:rPr lang="en-US" altLang="zh-CN" sz="2200" b="1" dirty="0">
                <a:latin typeface="Courier New" panose="02070309020205020404" pitchFamily="49" charset="0"/>
                <a:cs typeface="Courier New" panose="02070309020205020404" pitchFamily="49" charset="0"/>
              </a:rPr>
              <a:t>(sock, </a:t>
            </a:r>
            <a:r>
              <a:rPr lang="en-US" altLang="zh-CN" sz="2200" b="1" dirty="0" err="1">
                <a:latin typeface="Courier New" panose="02070309020205020404" pitchFamily="49" charset="0"/>
                <a:cs typeface="Courier New" panose="02070309020205020404" pitchFamily="49" charset="0"/>
              </a:rPr>
              <a:t>buf</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len</a:t>
            </a:r>
            <a:r>
              <a:rPr lang="en-US" altLang="zh-CN" sz="2200" b="1" dirty="0">
                <a:latin typeface="Courier New" panose="02070309020205020404" pitchFamily="49" charset="0"/>
                <a:cs typeface="Courier New" panose="02070309020205020404" pitchFamily="49" charset="0"/>
              </a:rPr>
              <a:t>, flag, </a:t>
            </a:r>
            <a:r>
              <a:rPr lang="en-US" altLang="zh-CN" sz="2200" b="1" dirty="0" err="1">
                <a:latin typeface="Courier New" panose="02070309020205020404" pitchFamily="49" charset="0"/>
                <a:cs typeface="Courier New" panose="02070309020205020404" pitchFamily="49" charset="0"/>
              </a:rPr>
              <a:t>dest_addr</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addrlen</a:t>
            </a:r>
            <a:r>
              <a:rPr lang="en-US" altLang="zh-CN" sz="2200" b="1" dirty="0">
                <a:latin typeface="Courier New" panose="02070309020205020404" pitchFamily="49" charset="0"/>
                <a:cs typeface="Courier New" panose="02070309020205020404" pitchFamily="49" charset="0"/>
              </a:rPr>
              <a:t>)</a:t>
            </a:r>
          </a:p>
          <a:p>
            <a:pPr marL="0" lvl="1" indent="0">
              <a:buNone/>
            </a:pPr>
            <a:r>
              <a:rPr lang="en-US" altLang="zh-CN" sz="2200" dirty="0">
                <a:latin typeface="Courier New" panose="02070309020205020404" pitchFamily="49" charset="0"/>
                <a:cs typeface="Courier New" panose="02070309020205020404" pitchFamily="49" charset="0"/>
              </a:rPr>
              <a:t> sock:</a:t>
            </a:r>
            <a:r>
              <a:rPr lang="zh-CN" altLang="en-US" sz="2200" dirty="0">
                <a:latin typeface="Courier New" panose="02070309020205020404" pitchFamily="49" charset="0"/>
                <a:cs typeface="Courier New" panose="02070309020205020404" pitchFamily="49" charset="0"/>
              </a:rPr>
              <a:t>是由</a:t>
            </a:r>
            <a:r>
              <a:rPr lang="en-US" altLang="zh-CN" sz="2200" dirty="0">
                <a:latin typeface="Courier New" panose="02070309020205020404" pitchFamily="49" charset="0"/>
                <a:cs typeface="Courier New" panose="02070309020205020404" pitchFamily="49" charset="0"/>
              </a:rPr>
              <a:t>socket()</a:t>
            </a:r>
            <a:r>
              <a:rPr lang="zh-CN" altLang="en-US" sz="2200" dirty="0">
                <a:latin typeface="Courier New" panose="02070309020205020404" pitchFamily="49" charset="0"/>
                <a:cs typeface="Courier New" panose="02070309020205020404" pitchFamily="49" charset="0"/>
              </a:rPr>
              <a:t>调用返回的并且未作连接的套接字描述符（套接字号）</a:t>
            </a:r>
            <a:endParaRPr lang="en-US" altLang="zh-CN" sz="2200" dirty="0">
              <a:latin typeface="Courier New" panose="02070309020205020404" pitchFamily="49" charset="0"/>
              <a:cs typeface="Courier New" panose="02070309020205020404" pitchFamily="49" charset="0"/>
            </a:endParaRPr>
          </a:p>
          <a:p>
            <a:pPr marL="0" lvl="1" indent="0">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buf</a:t>
            </a:r>
            <a:r>
              <a:rPr lang="zh-CN" altLang="en-US" sz="2200" dirty="0">
                <a:latin typeface="Courier New" panose="02070309020205020404" pitchFamily="49" charset="0"/>
                <a:cs typeface="Courier New" panose="02070309020205020404" pitchFamily="49" charset="0"/>
              </a:rPr>
              <a:t>：发送缓冲区，往往是使用者定义的数组，该数组装有要发送的数据</a:t>
            </a:r>
            <a:endParaRPr lang="en-US" altLang="zh-CN" sz="2200" dirty="0">
              <a:latin typeface="Courier New" panose="02070309020205020404" pitchFamily="49" charset="0"/>
              <a:cs typeface="Courier New" panose="02070309020205020404" pitchFamily="49" charset="0"/>
            </a:endParaRPr>
          </a:p>
          <a:p>
            <a:pPr marL="0" lvl="1" indent="0">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len</a:t>
            </a:r>
            <a:r>
              <a:rPr lang="zh-CN" altLang="en-US" sz="2200" dirty="0">
                <a:latin typeface="Courier New" panose="02070309020205020404" pitchFamily="49" charset="0"/>
                <a:cs typeface="Courier New" panose="02070309020205020404" pitchFamily="49" charset="0"/>
              </a:rPr>
              <a:t>：发送缓冲区的大小，单位是字节 </a:t>
            </a:r>
            <a:endParaRPr lang="en-US" altLang="zh-CN" sz="2200" dirty="0">
              <a:latin typeface="Courier New" panose="02070309020205020404" pitchFamily="49" charset="0"/>
              <a:cs typeface="Courier New" panose="02070309020205020404" pitchFamily="49" charset="0"/>
            </a:endParaRPr>
          </a:p>
          <a:p>
            <a:pPr marL="0" lvl="1" indent="0">
              <a:lnSpc>
                <a:spcPct val="100000"/>
              </a:lnSpc>
              <a:buNone/>
            </a:pPr>
            <a:r>
              <a:rPr lang="en-US" altLang="zh-CN" sz="2200" dirty="0">
                <a:latin typeface="Courier New" panose="02070309020205020404" pitchFamily="49" charset="0"/>
                <a:cs typeface="Courier New" panose="02070309020205020404" pitchFamily="49" charset="0"/>
              </a:rPr>
              <a:t> flag</a:t>
            </a:r>
            <a:r>
              <a:rPr lang="zh-CN" altLang="en-US" sz="2200" dirty="0">
                <a:latin typeface="Courier New" panose="02070309020205020404" pitchFamily="49" charset="0"/>
                <a:cs typeface="Courier New" panose="02070309020205020404" pitchFamily="49" charset="0"/>
              </a:rPr>
              <a:t>：一组指定调用方式的标志，一般设置为</a:t>
            </a:r>
            <a:r>
              <a:rPr lang="en-US" altLang="zh-CN" sz="2200" dirty="0">
                <a:latin typeface="Courier New" panose="02070309020205020404" pitchFamily="49" charset="0"/>
                <a:cs typeface="Courier New" panose="02070309020205020404" pitchFamily="49" charset="0"/>
              </a:rPr>
              <a:t>0</a:t>
            </a:r>
          </a:p>
          <a:p>
            <a:pPr marL="0" lvl="1" indent="0">
              <a:lnSpc>
                <a:spcPct val="100000"/>
              </a:lnSpc>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dest_addr</a:t>
            </a:r>
            <a:r>
              <a:rPr lang="en-US" altLang="zh-CN" sz="2200" dirty="0">
                <a:latin typeface="Courier New" panose="02070309020205020404" pitchFamily="49" charset="0"/>
                <a:cs typeface="Courier New" panose="02070309020205020404" pitchFamily="49" charset="0"/>
              </a:rPr>
              <a:t>:</a:t>
            </a:r>
            <a:r>
              <a:rPr lang="zh-CN" altLang="en-US" sz="2200" dirty="0">
                <a:latin typeface="Courier New" panose="02070309020205020404" pitchFamily="49" charset="0"/>
                <a:cs typeface="Courier New" panose="02070309020205020404" pitchFamily="49" charset="0"/>
              </a:rPr>
              <a:t>指向接收数据的主机地址信息的结构体，也就是该参数指定数据要发送到哪个主机哪个进程</a:t>
            </a:r>
            <a:endParaRPr lang="en-US" altLang="zh-CN" sz="2200" dirty="0">
              <a:latin typeface="Courier New" panose="02070309020205020404" pitchFamily="49" charset="0"/>
              <a:cs typeface="Courier New" panose="02070309020205020404" pitchFamily="49" charset="0"/>
            </a:endParaRPr>
          </a:p>
          <a:p>
            <a:pPr marL="201168" lvl="1" indent="0">
              <a:buNone/>
            </a:pPr>
            <a:br>
              <a:rPr lang="en-US" altLang="zh-CN" dirty="0"/>
            </a:br>
            <a:endParaRPr lang="en-US" altLang="zh-CN" sz="2100" dirty="0">
              <a:latin typeface="Arial" panose="020B0604020202020204" pitchFamily="34" charset="0"/>
              <a:ea typeface="宋体" panose="02010600030101010101" pitchFamily="2" charset="-122"/>
            </a:endParaRPr>
          </a:p>
        </p:txBody>
      </p:sp>
      <p:sp>
        <p:nvSpPr>
          <p:cNvPr id="5" name="灯片编号占位符 5"/>
          <p:cNvSpPr>
            <a:spLocks noGrp="1"/>
          </p:cNvSpPr>
          <p:nvPr>
            <p:ph type="sldNum" sz="quarter" idx="12"/>
          </p:nvPr>
        </p:nvSpPr>
        <p:spPr/>
        <p:txBody>
          <a:bodyPr/>
          <a:lstStyle/>
          <a:p>
            <a:fld id="{F61BFCEF-F48A-45BB-B3B8-FA6F8A24BFD2}" type="slidenum">
              <a:rPr lang="en-US" altLang="zh-CN"/>
              <a:pPr/>
              <a:t>20</a:t>
            </a:fld>
            <a:endParaRPr lang="en-US" altLang="zh-CN"/>
          </a:p>
        </p:txBody>
      </p:sp>
      <p:sp>
        <p:nvSpPr>
          <p:cNvPr id="6" name="矩形 5">
            <a:extLst>
              <a:ext uri="{FF2B5EF4-FFF2-40B4-BE49-F238E27FC236}">
                <a16:creationId xmlns:a16="http://schemas.microsoft.com/office/drawing/2014/main" id="{1724BD56-9C41-489D-8DB9-82E56287D626}"/>
              </a:ext>
            </a:extLst>
          </p:cNvPr>
          <p:cNvSpPr/>
          <p:nvPr/>
        </p:nvSpPr>
        <p:spPr>
          <a:xfrm>
            <a:off x="-22096" y="0"/>
            <a:ext cx="2415213" cy="584775"/>
          </a:xfrm>
          <a:prstGeom prst="rect">
            <a:avLst/>
          </a:prstGeom>
        </p:spPr>
        <p:txBody>
          <a:bodyPr wrap="none">
            <a:spAutoFit/>
          </a:bodyPr>
          <a:lstStyle/>
          <a:p>
            <a:r>
              <a:rPr lang="en-US" altLang="zh-CN"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rPr>
              <a:t>UDP Socket</a:t>
            </a:r>
            <a:endParaRPr lang="zh-CN" altLang="en-US"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2677033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zh-CN" altLang="en-US" sz="4000" dirty="0">
                <a:latin typeface="微软雅黑" panose="020B0503020204020204" pitchFamily="34" charset="-122"/>
                <a:ea typeface="微软雅黑" panose="020B0503020204020204" pitchFamily="34" charset="-122"/>
              </a:rPr>
              <a:t>收发数据</a:t>
            </a:r>
            <a:endParaRPr lang="en-US" altLang="zh-CN" sz="4000" dirty="0">
              <a:latin typeface="微软雅黑" panose="020B0503020204020204" pitchFamily="34" charset="-122"/>
              <a:ea typeface="微软雅黑" panose="020B0503020204020204" pitchFamily="34" charset="-122"/>
            </a:endParaRPr>
          </a:p>
        </p:txBody>
      </p:sp>
      <p:sp>
        <p:nvSpPr>
          <p:cNvPr id="9219" name="Rectangle 3"/>
          <p:cNvSpPr>
            <a:spLocks noGrp="1" noChangeArrowheads="1"/>
          </p:cNvSpPr>
          <p:nvPr>
            <p:ph idx="1"/>
          </p:nvPr>
        </p:nvSpPr>
        <p:spPr>
          <a:xfrm>
            <a:off x="734637" y="1737361"/>
            <a:ext cx="8153400" cy="5334000"/>
          </a:xfrm>
        </p:spPr>
        <p:txBody>
          <a:bodyPr>
            <a:normAutofit/>
          </a:bodyPr>
          <a:lstStyle/>
          <a:p>
            <a:pPr marL="385762" indent="-342900">
              <a:spcAft>
                <a:spcPts val="400"/>
              </a:spcAft>
              <a:buFont typeface="Wingdings" panose="05000000000000000000" pitchFamily="2" charset="2"/>
              <a:buChar char="u"/>
            </a:pPr>
            <a:r>
              <a:rPr lang="zh-CN" altLang="en-US" sz="2400" b="1" dirty="0">
                <a:latin typeface="微软雅黑 Light" panose="020B0502040204020203" pitchFamily="34" charset="-122"/>
                <a:ea typeface="微软雅黑 Light" panose="020B0502040204020203" pitchFamily="34" charset="-122"/>
                <a:cs typeface="Courier New" panose="02070309020205020404" pitchFamily="49" charset="0"/>
              </a:rPr>
              <a:t>接收数据</a:t>
            </a:r>
            <a:endParaRPr lang="en-US" altLang="zh-CN" sz="2400" b="1" dirty="0">
              <a:latin typeface="微软雅黑 Light" panose="020B0502040204020203" pitchFamily="34" charset="-122"/>
              <a:ea typeface="微软雅黑 Light" panose="020B0502040204020203" pitchFamily="34" charset="-122"/>
              <a:cs typeface="Courier New" panose="02070309020205020404" pitchFamily="49" charset="0"/>
            </a:endParaRPr>
          </a:p>
          <a:p>
            <a:pPr marL="42862" indent="0">
              <a:spcBef>
                <a:spcPts val="400"/>
              </a:spcBef>
              <a:spcAft>
                <a:spcPts val="400"/>
              </a:spcAft>
              <a:buNone/>
            </a:pPr>
            <a:r>
              <a:rPr lang="en-US" altLang="zh-CN" sz="2200" b="1" dirty="0" err="1">
                <a:latin typeface="Courier New" panose="02070309020205020404" pitchFamily="49" charset="0"/>
                <a:cs typeface="Courier New" panose="02070309020205020404" pitchFamily="49" charset="0"/>
              </a:rPr>
              <a:t>recvfrom</a:t>
            </a:r>
            <a:r>
              <a:rPr lang="en-US" altLang="zh-CN" sz="2200" b="1" dirty="0">
                <a:latin typeface="Courier New" panose="02070309020205020404" pitchFamily="49" charset="0"/>
                <a:cs typeface="Courier New" panose="02070309020205020404" pitchFamily="49" charset="0"/>
              </a:rPr>
              <a:t>(sock, </a:t>
            </a:r>
            <a:r>
              <a:rPr lang="en-US" altLang="zh-CN" sz="2200" b="1" dirty="0" err="1">
                <a:latin typeface="Courier New" panose="02070309020205020404" pitchFamily="49" charset="0"/>
                <a:cs typeface="Courier New" panose="02070309020205020404" pitchFamily="49" charset="0"/>
              </a:rPr>
              <a:t>buf</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buf_size</a:t>
            </a:r>
            <a:r>
              <a:rPr lang="en-US" altLang="zh-CN" sz="2200" b="1" dirty="0">
                <a:latin typeface="Courier New" panose="02070309020205020404" pitchFamily="49" charset="0"/>
                <a:cs typeface="Courier New" panose="02070309020205020404" pitchFamily="49" charset="0"/>
              </a:rPr>
              <a:t>, flag, </a:t>
            </a:r>
            <a:r>
              <a:rPr lang="en-US" altLang="zh-CN" sz="2200" b="1" dirty="0" err="1">
                <a:latin typeface="Courier New" panose="02070309020205020404" pitchFamily="49" charset="0"/>
                <a:cs typeface="Courier New" panose="02070309020205020404" pitchFamily="49" charset="0"/>
              </a:rPr>
              <a:t>src_addr</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addrlen</a:t>
            </a:r>
            <a:r>
              <a:rPr lang="en-US" altLang="zh-CN" sz="2200" b="1" dirty="0">
                <a:latin typeface="Courier New" panose="02070309020205020404" pitchFamily="49" charset="0"/>
                <a:cs typeface="Courier New" panose="02070309020205020404" pitchFamily="49" charset="0"/>
              </a:rPr>
              <a:t>)</a:t>
            </a:r>
          </a:p>
          <a:p>
            <a:pPr marL="0" lvl="1" indent="0">
              <a:buNone/>
            </a:pPr>
            <a:r>
              <a:rPr lang="en-US" altLang="zh-CN" sz="2200" dirty="0">
                <a:latin typeface="Courier New" panose="02070309020205020404" pitchFamily="49" charset="0"/>
                <a:cs typeface="Courier New" panose="02070309020205020404" pitchFamily="49" charset="0"/>
              </a:rPr>
              <a:t> sock:</a:t>
            </a:r>
            <a:r>
              <a:rPr lang="zh-CN" altLang="en-US" sz="2200" dirty="0">
                <a:latin typeface="Courier New" panose="02070309020205020404" pitchFamily="49" charset="0"/>
                <a:cs typeface="Courier New" panose="02070309020205020404" pitchFamily="49" charset="0"/>
              </a:rPr>
              <a:t>是由</a:t>
            </a:r>
            <a:r>
              <a:rPr lang="en-US" altLang="zh-CN" sz="2200" dirty="0">
                <a:latin typeface="Courier New" panose="02070309020205020404" pitchFamily="49" charset="0"/>
                <a:cs typeface="Courier New" panose="02070309020205020404" pitchFamily="49" charset="0"/>
              </a:rPr>
              <a:t>socket()</a:t>
            </a:r>
            <a:r>
              <a:rPr lang="zh-CN" altLang="en-US" sz="2200" dirty="0">
                <a:latin typeface="Courier New" panose="02070309020205020404" pitchFamily="49" charset="0"/>
                <a:cs typeface="Courier New" panose="02070309020205020404" pitchFamily="49" charset="0"/>
              </a:rPr>
              <a:t>调用返回的并且未作连接的套接字描述符（套接字号）</a:t>
            </a:r>
            <a:endParaRPr lang="en-US" altLang="zh-CN" sz="2200" dirty="0">
              <a:latin typeface="Courier New" panose="02070309020205020404" pitchFamily="49" charset="0"/>
              <a:cs typeface="Courier New" panose="02070309020205020404" pitchFamily="49" charset="0"/>
            </a:endParaRPr>
          </a:p>
          <a:p>
            <a:pPr marL="0" lvl="1" indent="0">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buf</a:t>
            </a:r>
            <a:r>
              <a:rPr lang="zh-CN" altLang="en-US" sz="2200" dirty="0">
                <a:latin typeface="Courier New" panose="02070309020205020404" pitchFamily="49" charset="0"/>
                <a:cs typeface="Courier New" panose="02070309020205020404" pitchFamily="49" charset="0"/>
              </a:rPr>
              <a:t>：接收缓冲区，往往是使用者定义的数组，该数组装有接收到的数据</a:t>
            </a:r>
            <a:endParaRPr lang="en-US" altLang="zh-CN" sz="2200" dirty="0">
              <a:latin typeface="Courier New" panose="02070309020205020404" pitchFamily="49" charset="0"/>
              <a:cs typeface="Courier New" panose="02070309020205020404" pitchFamily="49" charset="0"/>
            </a:endParaRPr>
          </a:p>
          <a:p>
            <a:pPr marL="0" lvl="1" indent="0">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len</a:t>
            </a:r>
            <a:r>
              <a:rPr lang="zh-CN" altLang="en-US" sz="2200" dirty="0">
                <a:latin typeface="Courier New" panose="02070309020205020404" pitchFamily="49" charset="0"/>
                <a:cs typeface="Courier New" panose="02070309020205020404" pitchFamily="49" charset="0"/>
              </a:rPr>
              <a:t>：接收缓冲区的大小，单位是字节 </a:t>
            </a:r>
            <a:endParaRPr lang="en-US" altLang="zh-CN" sz="2200" dirty="0">
              <a:latin typeface="Courier New" panose="02070309020205020404" pitchFamily="49" charset="0"/>
              <a:cs typeface="Courier New" panose="02070309020205020404" pitchFamily="49" charset="0"/>
            </a:endParaRPr>
          </a:p>
          <a:p>
            <a:pPr marL="0" lvl="1" indent="0">
              <a:lnSpc>
                <a:spcPct val="100000"/>
              </a:lnSpc>
              <a:buNone/>
            </a:pPr>
            <a:r>
              <a:rPr lang="en-US" altLang="zh-CN" sz="2200" dirty="0">
                <a:latin typeface="Courier New" panose="02070309020205020404" pitchFamily="49" charset="0"/>
                <a:cs typeface="Courier New" panose="02070309020205020404" pitchFamily="49" charset="0"/>
              </a:rPr>
              <a:t> flag</a:t>
            </a:r>
            <a:r>
              <a:rPr lang="zh-CN" altLang="en-US" sz="2200" dirty="0">
                <a:latin typeface="Courier New" panose="02070309020205020404" pitchFamily="49" charset="0"/>
                <a:cs typeface="Courier New" panose="02070309020205020404" pitchFamily="49" charset="0"/>
              </a:rPr>
              <a:t>：一组指定调用方式的标志，一般设置为</a:t>
            </a:r>
            <a:r>
              <a:rPr lang="en-US" altLang="zh-CN" sz="2200" dirty="0">
                <a:latin typeface="Courier New" panose="02070309020205020404" pitchFamily="49" charset="0"/>
                <a:cs typeface="Courier New" panose="02070309020205020404" pitchFamily="49" charset="0"/>
              </a:rPr>
              <a:t>0</a:t>
            </a:r>
          </a:p>
          <a:p>
            <a:pPr marL="0" lvl="1" indent="0">
              <a:lnSpc>
                <a:spcPct val="100000"/>
              </a:lnSpc>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src_addr</a:t>
            </a:r>
            <a:r>
              <a:rPr lang="en-US" altLang="zh-CN" sz="2200" dirty="0">
                <a:latin typeface="Courier New" panose="02070309020205020404" pitchFamily="49" charset="0"/>
                <a:cs typeface="Courier New" panose="02070309020205020404" pitchFamily="49" charset="0"/>
              </a:rPr>
              <a:t>:</a:t>
            </a:r>
            <a:r>
              <a:rPr lang="zh-CN" altLang="en-US" sz="2200" dirty="0">
                <a:latin typeface="Courier New" panose="02070309020205020404" pitchFamily="49" charset="0"/>
                <a:cs typeface="Courier New" panose="02070309020205020404" pitchFamily="49" charset="0"/>
              </a:rPr>
              <a:t>指向发送数据的主机地址信息的结构体，也就是我们可以从该参数获取到数据是谁发出的</a:t>
            </a:r>
            <a:endParaRPr lang="en-US" altLang="zh-CN" sz="2200" dirty="0">
              <a:latin typeface="Courier New" panose="02070309020205020404" pitchFamily="49" charset="0"/>
              <a:cs typeface="Courier New" panose="02070309020205020404" pitchFamily="49" charset="0"/>
            </a:endParaRPr>
          </a:p>
          <a:p>
            <a:pPr marL="201168" lvl="1" indent="0">
              <a:buNone/>
            </a:pPr>
            <a:br>
              <a:rPr lang="en-US" altLang="zh-CN" dirty="0"/>
            </a:br>
            <a:endParaRPr lang="en-US" altLang="zh-CN" sz="2100" dirty="0">
              <a:latin typeface="Arial" panose="020B0604020202020204" pitchFamily="34" charset="0"/>
              <a:ea typeface="宋体" panose="02010600030101010101" pitchFamily="2" charset="-122"/>
            </a:endParaRPr>
          </a:p>
        </p:txBody>
      </p:sp>
      <p:sp>
        <p:nvSpPr>
          <p:cNvPr id="5" name="灯片编号占位符 5"/>
          <p:cNvSpPr>
            <a:spLocks noGrp="1"/>
          </p:cNvSpPr>
          <p:nvPr>
            <p:ph type="sldNum" sz="quarter" idx="12"/>
          </p:nvPr>
        </p:nvSpPr>
        <p:spPr/>
        <p:txBody>
          <a:bodyPr/>
          <a:lstStyle/>
          <a:p>
            <a:fld id="{F61BFCEF-F48A-45BB-B3B8-FA6F8A24BFD2}" type="slidenum">
              <a:rPr lang="en-US" altLang="zh-CN"/>
              <a:pPr/>
              <a:t>21</a:t>
            </a:fld>
            <a:endParaRPr lang="en-US" altLang="zh-CN"/>
          </a:p>
        </p:txBody>
      </p:sp>
      <p:sp>
        <p:nvSpPr>
          <p:cNvPr id="6" name="矩形 5">
            <a:extLst>
              <a:ext uri="{FF2B5EF4-FFF2-40B4-BE49-F238E27FC236}">
                <a16:creationId xmlns:a16="http://schemas.microsoft.com/office/drawing/2014/main" id="{1724BD56-9C41-489D-8DB9-82E56287D626}"/>
              </a:ext>
            </a:extLst>
          </p:cNvPr>
          <p:cNvSpPr/>
          <p:nvPr/>
        </p:nvSpPr>
        <p:spPr>
          <a:xfrm>
            <a:off x="-22096" y="0"/>
            <a:ext cx="2415213" cy="584775"/>
          </a:xfrm>
          <a:prstGeom prst="rect">
            <a:avLst/>
          </a:prstGeom>
        </p:spPr>
        <p:txBody>
          <a:bodyPr wrap="none">
            <a:spAutoFit/>
          </a:bodyPr>
          <a:lstStyle/>
          <a:p>
            <a:r>
              <a:rPr lang="en-US" altLang="zh-CN"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rPr>
              <a:t>UDP Socket</a:t>
            </a:r>
            <a:endParaRPr lang="zh-CN" altLang="en-US" sz="3200" spc="-50" dirty="0">
              <a:solidFill>
                <a:schemeClr val="tx1">
                  <a:lumMod val="75000"/>
                  <a:lumOff val="25000"/>
                </a:schemeClr>
              </a:solidFill>
              <a:latin typeface="微软雅黑" panose="020B0503020204020204" pitchFamily="34" charset="-122"/>
              <a:ea typeface="微软雅黑" panose="020B0503020204020204" pitchFamily="34" charset="-122"/>
              <a:cs typeface="+mj-cs"/>
            </a:endParaRPr>
          </a:p>
        </p:txBody>
      </p:sp>
      <p:sp>
        <p:nvSpPr>
          <p:cNvPr id="7" name="矩形 6">
            <a:extLst>
              <a:ext uri="{FF2B5EF4-FFF2-40B4-BE49-F238E27FC236}">
                <a16:creationId xmlns:a16="http://schemas.microsoft.com/office/drawing/2014/main" id="{E0246A61-9C95-4DF4-8240-42C7D5FE1DEF}"/>
              </a:ext>
            </a:extLst>
          </p:cNvPr>
          <p:cNvSpPr/>
          <p:nvPr/>
        </p:nvSpPr>
        <p:spPr>
          <a:xfrm>
            <a:off x="6163794" y="5375662"/>
            <a:ext cx="2724243" cy="1015663"/>
          </a:xfrm>
          <a:prstGeom prst="rect">
            <a:avLst/>
          </a:prstGeom>
        </p:spPr>
        <p:txBody>
          <a:bodyPr wrap="square">
            <a:spAutoFit/>
          </a:bodyPr>
          <a:lstStyle/>
          <a:p>
            <a:pPr marL="0" lvl="1" indent="0">
              <a:buNone/>
            </a:pPr>
            <a:r>
              <a:rPr lang="zh-CN" altLang="en-US" sz="2000" dirty="0">
                <a:solidFill>
                  <a:srgbClr val="FF0000"/>
                </a:solidFill>
              </a:rPr>
              <a:t>注意：</a:t>
            </a:r>
            <a:endParaRPr lang="en-US" altLang="zh-CN" sz="2000" dirty="0">
              <a:solidFill>
                <a:srgbClr val="FF0000"/>
              </a:solidFill>
            </a:endParaRPr>
          </a:p>
          <a:p>
            <a:pPr marL="0" lvl="1" indent="0">
              <a:buNone/>
            </a:pPr>
            <a:r>
              <a:rPr lang="en-US" altLang="zh-CN" sz="2000" dirty="0" err="1">
                <a:solidFill>
                  <a:srgbClr val="FF0000"/>
                </a:solidFill>
              </a:rPr>
              <a:t>recv</a:t>
            </a:r>
            <a:r>
              <a:rPr lang="zh-CN" altLang="en-US" sz="2000" dirty="0">
                <a:solidFill>
                  <a:srgbClr val="FF0000"/>
                </a:solidFill>
              </a:rPr>
              <a:t>方法默认是阻塞的</a:t>
            </a:r>
            <a:endParaRPr lang="en-US" altLang="zh-CN" sz="2000" dirty="0">
              <a:solidFill>
                <a:srgbClr val="FF0000"/>
              </a:solidFill>
            </a:endParaRPr>
          </a:p>
          <a:p>
            <a:pPr marL="0" lvl="1" indent="0">
              <a:buNone/>
            </a:pPr>
            <a:r>
              <a:rPr lang="zh-CN" altLang="en-US" sz="2000" dirty="0">
                <a:solidFill>
                  <a:srgbClr val="FF0000"/>
                </a:solidFill>
              </a:rPr>
              <a:t>但是可以配置非阻塞</a:t>
            </a:r>
            <a:endParaRPr lang="en-US" altLang="zh-CN" sz="2000" dirty="0">
              <a:solidFill>
                <a:srgbClr val="FF0000"/>
              </a:solidFill>
            </a:endParaRPr>
          </a:p>
        </p:txBody>
      </p:sp>
    </p:spTree>
    <p:extLst>
      <p:ext uri="{BB962C8B-B14F-4D97-AF65-F5344CB8AC3E}">
        <p14:creationId xmlns:p14="http://schemas.microsoft.com/office/powerpoint/2010/main" val="2235741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微软雅黑" panose="020B0503020204020204" pitchFamily="34" charset="-122"/>
                <a:ea typeface="微软雅黑" panose="020B0503020204020204" pitchFamily="34" charset="-122"/>
              </a:rPr>
              <a:t>Socket API</a:t>
            </a:r>
            <a:r>
              <a:rPr lang="zh-CN" altLang="en-US" sz="4000" dirty="0">
                <a:latin typeface="微软雅黑" panose="020B0503020204020204" pitchFamily="34" charset="-122"/>
                <a:ea typeface="微软雅黑" panose="020B0503020204020204" pitchFamily="34" charset="-122"/>
              </a:rPr>
              <a:t>总结</a:t>
            </a:r>
          </a:p>
        </p:txBody>
      </p:sp>
      <p:sp>
        <p:nvSpPr>
          <p:cNvPr id="3" name="内容占位符 2"/>
          <p:cNvSpPr>
            <a:spLocks noGrp="1"/>
          </p:cNvSpPr>
          <p:nvPr>
            <p:ph idx="1"/>
          </p:nvPr>
        </p:nvSpPr>
        <p:spPr>
          <a:xfrm>
            <a:off x="822960" y="1883980"/>
            <a:ext cx="7886700" cy="4687416"/>
          </a:xfrm>
        </p:spPr>
        <p:txBody>
          <a:bodyPr>
            <a:normAutofit/>
          </a:bodyPr>
          <a:lstStyle/>
          <a:p>
            <a:pPr>
              <a:lnSpc>
                <a:spcPct val="80000"/>
              </a:lnSpc>
            </a:pPr>
            <a:r>
              <a:rPr lang="en-US" altLang="zh-CN" sz="2200" dirty="0"/>
              <a:t>Sockets</a:t>
            </a:r>
          </a:p>
          <a:p>
            <a:pPr lvl="1">
              <a:lnSpc>
                <a:spcPct val="80000"/>
              </a:lnSpc>
            </a:pPr>
            <a:r>
              <a:rPr lang="en-US" altLang="zh-CN" sz="2000" dirty="0"/>
              <a:t>socket setup</a:t>
            </a:r>
          </a:p>
          <a:p>
            <a:pPr lvl="1">
              <a:lnSpc>
                <a:spcPct val="80000"/>
              </a:lnSpc>
            </a:pPr>
            <a:r>
              <a:rPr lang="en-US" altLang="zh-CN" sz="2000" dirty="0"/>
              <a:t>I/O</a:t>
            </a:r>
          </a:p>
          <a:p>
            <a:pPr lvl="2">
              <a:lnSpc>
                <a:spcPct val="80000"/>
              </a:lnSpc>
            </a:pPr>
            <a:r>
              <a:rPr lang="en-US" altLang="zh-CN" sz="1700" dirty="0"/>
              <a:t>send &amp; </a:t>
            </a:r>
            <a:r>
              <a:rPr lang="en-US" altLang="zh-CN" sz="1700" dirty="0" err="1"/>
              <a:t>recv</a:t>
            </a:r>
            <a:endParaRPr lang="en-US" altLang="zh-CN" sz="1700" dirty="0"/>
          </a:p>
          <a:p>
            <a:pPr lvl="2">
              <a:lnSpc>
                <a:spcPct val="80000"/>
              </a:lnSpc>
            </a:pPr>
            <a:r>
              <a:rPr lang="en-US" altLang="zh-CN" sz="1700" dirty="0" err="1"/>
              <a:t>sendto</a:t>
            </a:r>
            <a:r>
              <a:rPr lang="en-US" altLang="zh-CN" sz="1700" dirty="0"/>
              <a:t> &amp; </a:t>
            </a:r>
            <a:r>
              <a:rPr lang="en-US" altLang="zh-CN" sz="1700" dirty="0" err="1"/>
              <a:t>recvfrom</a:t>
            </a:r>
            <a:endParaRPr lang="en-US" altLang="zh-CN" sz="1700" dirty="0"/>
          </a:p>
          <a:p>
            <a:pPr lvl="1">
              <a:lnSpc>
                <a:spcPct val="80000"/>
              </a:lnSpc>
            </a:pPr>
            <a:r>
              <a:rPr lang="en-US" altLang="zh-CN" sz="2000" dirty="0"/>
              <a:t>Close</a:t>
            </a:r>
          </a:p>
          <a:p>
            <a:pPr>
              <a:lnSpc>
                <a:spcPct val="80000"/>
              </a:lnSpc>
            </a:pPr>
            <a:r>
              <a:rPr lang="en-US" altLang="zh-CN" sz="2300" dirty="0"/>
              <a:t>TCP</a:t>
            </a:r>
          </a:p>
          <a:p>
            <a:pPr lvl="1">
              <a:lnSpc>
                <a:spcPct val="80000"/>
              </a:lnSpc>
            </a:pPr>
            <a:r>
              <a:rPr lang="en-US" altLang="zh-CN" sz="1900" dirty="0"/>
              <a:t>Client:  socket()-&gt;connect()-&gt;send()/</a:t>
            </a:r>
            <a:r>
              <a:rPr lang="en-US" altLang="zh-CN" sz="1900" dirty="0" err="1"/>
              <a:t>recv</a:t>
            </a:r>
            <a:r>
              <a:rPr lang="en-US" altLang="zh-CN" sz="1900" dirty="0"/>
              <a:t>()-&gt;close()</a:t>
            </a:r>
            <a:endParaRPr lang="en-US" altLang="zh-CN" sz="1700" dirty="0"/>
          </a:p>
          <a:p>
            <a:pPr lvl="1">
              <a:lnSpc>
                <a:spcPct val="80000"/>
              </a:lnSpc>
            </a:pPr>
            <a:r>
              <a:rPr lang="en-US" altLang="zh-CN" sz="1900" dirty="0"/>
              <a:t>Server: socket()-&gt;bind()-&gt;listen()-&gt;accept()-&gt;send()/</a:t>
            </a:r>
            <a:r>
              <a:rPr lang="en-US" altLang="zh-CN" sz="1900" dirty="0" err="1"/>
              <a:t>recv</a:t>
            </a:r>
            <a:r>
              <a:rPr lang="en-US" altLang="zh-CN" sz="1900" dirty="0"/>
              <a:t>()-&gt;close()</a:t>
            </a:r>
          </a:p>
          <a:p>
            <a:pPr>
              <a:lnSpc>
                <a:spcPct val="80000"/>
              </a:lnSpc>
            </a:pPr>
            <a:r>
              <a:rPr lang="en-US" altLang="zh-CN" sz="2200" dirty="0"/>
              <a:t>UDP</a:t>
            </a:r>
          </a:p>
          <a:p>
            <a:pPr lvl="1">
              <a:lnSpc>
                <a:spcPct val="80000"/>
              </a:lnSpc>
            </a:pPr>
            <a:r>
              <a:rPr lang="en-US" altLang="zh-CN" sz="1900" dirty="0"/>
              <a:t>Client:  socket()-&gt;</a:t>
            </a:r>
            <a:r>
              <a:rPr lang="en-US" altLang="zh-CN" sz="1900" dirty="0" err="1"/>
              <a:t>sendto</a:t>
            </a:r>
            <a:r>
              <a:rPr lang="en-US" altLang="zh-CN" sz="1900" dirty="0"/>
              <a:t>-&gt;close()</a:t>
            </a:r>
          </a:p>
          <a:p>
            <a:pPr lvl="1">
              <a:lnSpc>
                <a:spcPct val="80000"/>
              </a:lnSpc>
            </a:pPr>
            <a:r>
              <a:rPr lang="en-US" altLang="zh-CN" sz="1900" dirty="0"/>
              <a:t>Server: socket()-&gt;bind()-&gt;</a:t>
            </a:r>
            <a:r>
              <a:rPr lang="en-US" altLang="zh-CN" sz="1900" dirty="0" err="1"/>
              <a:t>recvfrom</a:t>
            </a:r>
            <a:r>
              <a:rPr lang="en-US" altLang="zh-CN" sz="1900" dirty="0"/>
              <a:t>()-&gt;close()</a:t>
            </a:r>
          </a:p>
          <a:p>
            <a:pPr lvl="1">
              <a:lnSpc>
                <a:spcPct val="80000"/>
              </a:lnSpc>
            </a:pPr>
            <a:endParaRPr lang="en-US" altLang="zh-CN" sz="2000" dirty="0"/>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22</a:t>
            </a:fld>
            <a:endParaRPr lang="en-US" altLang="zh-CN"/>
          </a:p>
        </p:txBody>
      </p:sp>
    </p:spTree>
    <p:extLst>
      <p:ext uri="{BB962C8B-B14F-4D97-AF65-F5344CB8AC3E}">
        <p14:creationId xmlns:p14="http://schemas.microsoft.com/office/powerpoint/2010/main" val="203664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55576" y="2204864"/>
            <a:ext cx="7543800" cy="3566160"/>
          </a:xfrm>
        </p:spPr>
        <p:txBody>
          <a:bodyPr>
            <a:normAutofit/>
          </a:bodyPr>
          <a:lstStyle/>
          <a:p>
            <a:r>
              <a:rPr lang="en-US" altLang="zh-CN" sz="4400" dirty="0">
                <a:latin typeface="微软雅黑" panose="020B0503020204020204" pitchFamily="34" charset="-122"/>
                <a:ea typeface="微软雅黑" panose="020B0503020204020204" pitchFamily="34" charset="-122"/>
              </a:rPr>
              <a:t>Socket API</a:t>
            </a:r>
            <a:r>
              <a:rPr lang="zh-CN" altLang="en-US" sz="4400" dirty="0">
                <a:latin typeface="微软雅黑" panose="020B0503020204020204" pitchFamily="34" charset="-122"/>
                <a:ea typeface="微软雅黑" panose="020B0503020204020204" pitchFamily="34" charset="-122"/>
              </a:rPr>
              <a:t> 网络编程基础代码</a:t>
            </a:r>
            <a:br>
              <a:rPr lang="en-US" altLang="zh-CN" dirty="0"/>
            </a:br>
            <a:br>
              <a:rPr lang="zh-CN" altLang="en-US" sz="3100" dirty="0"/>
            </a:br>
            <a:endParaRPr lang="zh-CN" altLang="en-US" dirty="0"/>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23</a:t>
            </a:fld>
            <a:endParaRPr lang="en-US" altLang="zh-CN"/>
          </a:p>
        </p:txBody>
      </p:sp>
    </p:spTree>
    <p:extLst>
      <p:ext uri="{BB962C8B-B14F-4D97-AF65-F5344CB8AC3E}">
        <p14:creationId xmlns:p14="http://schemas.microsoft.com/office/powerpoint/2010/main" val="2997778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93B0F-0BCA-4AAA-A125-19363A82414C}"/>
              </a:ext>
            </a:extLst>
          </p:cNvPr>
          <p:cNvSpPr>
            <a:spLocks noGrp="1"/>
          </p:cNvSpPr>
          <p:nvPr>
            <p:ph type="title"/>
          </p:nvPr>
        </p:nvSpPr>
        <p:spPr>
          <a:xfrm>
            <a:off x="822960" y="286604"/>
            <a:ext cx="7543800" cy="1450757"/>
          </a:xfrm>
        </p:spPr>
        <p:txBody>
          <a:bodyPr>
            <a:normAutofit/>
          </a:bodyPr>
          <a:lstStyle/>
          <a:p>
            <a:r>
              <a:rPr lang="zh-CN" altLang="en-US" sz="4000" dirty="0">
                <a:latin typeface="微软雅黑" panose="020B0503020204020204" pitchFamily="34" charset="-122"/>
                <a:ea typeface="微软雅黑" panose="020B0503020204020204" pitchFamily="34" charset="-122"/>
              </a:rPr>
              <a:t>基础代码目录说明</a:t>
            </a:r>
            <a:endParaRPr lang="zh-CN" altLang="en-US" sz="4000" dirty="0">
              <a:highlight>
                <a:srgbClr val="FFFF00"/>
              </a:highligh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F884638C-B569-47ED-8DEA-1E16F1B5E688}"/>
              </a:ext>
            </a:extLst>
          </p:cNvPr>
          <p:cNvSpPr>
            <a:spLocks noGrp="1"/>
          </p:cNvSpPr>
          <p:nvPr>
            <p:ph type="sldNum" sz="quarter" idx="12"/>
          </p:nvPr>
        </p:nvSpPr>
        <p:spPr>
          <a:xfrm>
            <a:off x="7425344" y="6459786"/>
            <a:ext cx="984019" cy="365125"/>
          </a:xfrm>
        </p:spPr>
        <p:txBody>
          <a:bodyPr/>
          <a:lstStyle/>
          <a:p>
            <a:fld id="{9C073404-A623-4067-AA59-817155DF9066}" type="slidenum">
              <a:rPr lang="en-US" altLang="zh-CN" smtClean="0"/>
              <a:pPr/>
              <a:t>24</a:t>
            </a:fld>
            <a:endParaRPr lang="en-US" altLang="zh-CN"/>
          </a:p>
        </p:txBody>
      </p:sp>
      <p:sp>
        <p:nvSpPr>
          <p:cNvPr id="8" name="文本框 7">
            <a:extLst>
              <a:ext uri="{FF2B5EF4-FFF2-40B4-BE49-F238E27FC236}">
                <a16:creationId xmlns:a16="http://schemas.microsoft.com/office/drawing/2014/main" id="{A75506B0-B2DB-41D2-9566-885CE883E163}"/>
              </a:ext>
            </a:extLst>
          </p:cNvPr>
          <p:cNvSpPr txBox="1"/>
          <p:nvPr/>
        </p:nvSpPr>
        <p:spPr>
          <a:xfrm>
            <a:off x="-26926" y="2060848"/>
            <a:ext cx="8118648" cy="3785652"/>
          </a:xfrm>
          <a:prstGeom prst="rect">
            <a:avLst/>
          </a:prstGeom>
          <a:noFill/>
        </p:spPr>
        <p:txBody>
          <a:bodyPr wrap="square">
            <a:spAutoFit/>
          </a:bodyPr>
          <a:lstStyle/>
          <a:p>
            <a:r>
              <a:rPr lang="en-US" altLang="zh-CN" sz="2000" dirty="0"/>
              <a:t>	        </a:t>
            </a:r>
            <a:r>
              <a:rPr lang="zh-CN" altLang="en-US" sz="2000" dirty="0"/>
              <a:t>.../echo_client.c       </a:t>
            </a:r>
            <a:r>
              <a:rPr lang="en-US" altLang="zh-CN" sz="2000" dirty="0"/>
              <a:t>	</a:t>
            </a:r>
            <a:r>
              <a:rPr lang="zh-CN" altLang="en-US" sz="2000" dirty="0"/>
              <a:t>- Simple echo network client</a:t>
            </a:r>
          </a:p>
          <a:p>
            <a:r>
              <a:rPr lang="zh-CN" altLang="en-US" sz="2000" dirty="0"/>
              <a:t>                .../echo_server.c       </a:t>
            </a:r>
            <a:r>
              <a:rPr lang="en-US" altLang="zh-CN" sz="2000" dirty="0"/>
              <a:t>	</a:t>
            </a:r>
            <a:r>
              <a:rPr lang="zh-CN" altLang="en-US" sz="2000" dirty="0"/>
              <a:t>- Simple echo network server</a:t>
            </a:r>
          </a:p>
          <a:p>
            <a:r>
              <a:rPr lang="zh-CN" altLang="en-US" sz="2000" dirty="0"/>
              <a:t>                .../Makefile            </a:t>
            </a:r>
            <a:r>
              <a:rPr lang="en-US" altLang="zh-CN" sz="2000" dirty="0"/>
              <a:t>	</a:t>
            </a:r>
            <a:r>
              <a:rPr lang="zh-CN" altLang="en-US" sz="2000" dirty="0"/>
              <a:t>- Contains rules for make</a:t>
            </a:r>
          </a:p>
          <a:p>
            <a:r>
              <a:rPr lang="zh-CN" altLang="en-US" sz="2000" dirty="0"/>
              <a:t>               </a:t>
            </a:r>
          </a:p>
          <a:p>
            <a:r>
              <a:rPr lang="zh-CN" altLang="en-US" sz="2000" dirty="0"/>
              <a:t>                .../example.c           </a:t>
            </a:r>
            <a:r>
              <a:rPr lang="en-US" altLang="zh-CN" sz="2000" dirty="0"/>
              <a:t>	</a:t>
            </a:r>
            <a:r>
              <a:rPr lang="zh-CN" altLang="en-US" sz="2000" dirty="0"/>
              <a:t>- Example driver for parsing</a:t>
            </a:r>
          </a:p>
          <a:p>
            <a:r>
              <a:rPr lang="zh-CN" altLang="en-US" sz="2000" dirty="0"/>
              <a:t>                .../lexer.l             </a:t>
            </a:r>
            <a:r>
              <a:rPr lang="en-US" altLang="zh-CN" sz="2000" dirty="0"/>
              <a:t>		</a:t>
            </a:r>
            <a:r>
              <a:rPr lang="zh-CN" altLang="en-US" sz="2000" dirty="0"/>
              <a:t>- Lex/Yacc related logic           </a:t>
            </a:r>
          </a:p>
          <a:p>
            <a:r>
              <a:rPr lang="zh-CN" altLang="en-US" sz="2000" dirty="0"/>
              <a:t>                .../parse.y</a:t>
            </a:r>
          </a:p>
          <a:p>
            <a:r>
              <a:rPr lang="zh-CN" altLang="en-US" sz="2000" dirty="0"/>
              <a:t>                .../parse.c</a:t>
            </a:r>
          </a:p>
          <a:p>
            <a:r>
              <a:rPr lang="zh-CN" altLang="en-US" sz="2000" dirty="0"/>
              <a:t>                .../parse.h</a:t>
            </a:r>
          </a:p>
          <a:p>
            <a:endParaRPr lang="zh-CN" altLang="en-US" sz="2000" dirty="0"/>
          </a:p>
          <a:p>
            <a:r>
              <a:rPr lang="zh-CN" altLang="en-US" sz="2000" dirty="0"/>
              <a:t>                .../sample_request_simple    - Example HTTP requests</a:t>
            </a:r>
          </a:p>
          <a:p>
            <a:r>
              <a:rPr lang="zh-CN" altLang="en-US" sz="2000" dirty="0"/>
              <a:t>                .../sample_request_realistic</a:t>
            </a:r>
          </a:p>
        </p:txBody>
      </p:sp>
    </p:spTree>
    <p:extLst>
      <p:ext uri="{BB962C8B-B14F-4D97-AF65-F5344CB8AC3E}">
        <p14:creationId xmlns:p14="http://schemas.microsoft.com/office/powerpoint/2010/main" val="1133700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7584" y="404664"/>
            <a:ext cx="7886700" cy="1325562"/>
          </a:xfrm>
          <a:noFill/>
          <a:ln>
            <a:noFill/>
          </a:ln>
        </p:spPr>
        <p:txBody>
          <a:bodyPr/>
          <a:lstStyle/>
          <a:p>
            <a:r>
              <a:rPr lang="en-US" altLang="zh-CN" sz="4400" dirty="0">
                <a:latin typeface="微软雅黑" panose="020B0503020204020204" pitchFamily="34" charset="-122"/>
                <a:ea typeface="微软雅黑" panose="020B0503020204020204" pitchFamily="34" charset="-122"/>
              </a:rPr>
              <a:t>Socket</a:t>
            </a:r>
            <a:r>
              <a:rPr lang="zh-CN" altLang="en-US" sz="4400" dirty="0">
                <a:latin typeface="微软雅黑" panose="020B0503020204020204" pitchFamily="34" charset="-122"/>
                <a:ea typeface="微软雅黑" panose="020B0503020204020204" pitchFamily="34" charset="-122"/>
              </a:rPr>
              <a:t>编程实验作业</a:t>
            </a:r>
          </a:p>
        </p:txBody>
      </p:sp>
      <p:sp>
        <p:nvSpPr>
          <p:cNvPr id="38915" name="Rectangle 3"/>
          <p:cNvSpPr>
            <a:spLocks noGrp="1" noChangeArrowheads="1"/>
          </p:cNvSpPr>
          <p:nvPr>
            <p:ph idx="1"/>
          </p:nvPr>
        </p:nvSpPr>
        <p:spPr>
          <a:xfrm>
            <a:off x="827584" y="1916832"/>
            <a:ext cx="8568952" cy="5596731"/>
          </a:xfrm>
        </p:spPr>
        <p:txBody>
          <a:bodyPr>
            <a:normAutofit/>
          </a:bodyPr>
          <a:lstStyle/>
          <a:p>
            <a:pPr marL="0">
              <a:buNone/>
            </a:pPr>
            <a:r>
              <a:rPr lang="zh-CN" altLang="en-US" sz="2200" b="1" dirty="0">
                <a:latin typeface="微软雅黑" panose="020B0503020204020204" pitchFamily="34" charset="-122"/>
                <a:ea typeface="微软雅黑" panose="020B0503020204020204" pitchFamily="34" charset="-122"/>
              </a:rPr>
              <a:t>目标</a:t>
            </a:r>
            <a:endParaRPr lang="zh-CN" altLang="zh-CN" sz="2200" b="1"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实现</a:t>
            </a:r>
            <a:r>
              <a:rPr lang="en-US" altLang="zh-CN" sz="2000" dirty="0">
                <a:latin typeface="微软雅黑" panose="020B0503020204020204" pitchFamily="34" charset="-122"/>
                <a:ea typeface="微软雅黑" panose="020B0503020204020204" pitchFamily="34" charset="-122"/>
              </a:rPr>
              <a:t>HTTP/1.1</a:t>
            </a:r>
            <a:r>
              <a:rPr lang="zh-CN" altLang="en-US" sz="2000" dirty="0">
                <a:latin typeface="微软雅黑" panose="020B0503020204020204" pitchFamily="34" charset="-122"/>
                <a:ea typeface="微软雅黑" panose="020B0503020204020204" pitchFamily="34" charset="-122"/>
              </a:rPr>
              <a:t>的数据包解析</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实现</a:t>
            </a:r>
            <a:r>
              <a:rPr lang="en-US" altLang="zh-CN" sz="2000" dirty="0">
                <a:latin typeface="微软雅黑" panose="020B0503020204020204" pitchFamily="34" charset="-122"/>
                <a:ea typeface="微软雅黑" panose="020B0503020204020204" pitchFamily="34" charset="-122"/>
              </a:rPr>
              <a:t>HTTP/1.1</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HEAD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方法</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实现</a:t>
            </a:r>
            <a:r>
              <a:rPr lang="en-US" altLang="zh-CN" sz="2000" dirty="0">
                <a:latin typeface="微软雅黑" panose="020B0503020204020204" pitchFamily="34" charset="-122"/>
                <a:ea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rPr>
              <a:t>的并行请求和响应</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实现多个客户端的并发连接</a:t>
            </a:r>
            <a:endParaRPr lang="en-US" altLang="zh-CN" sz="2000" dirty="0">
              <a:latin typeface="微软雅黑" panose="020B0503020204020204" pitchFamily="34" charset="-122"/>
              <a:ea typeface="微软雅黑" panose="020B0503020204020204" pitchFamily="34" charset="-122"/>
            </a:endParaRPr>
          </a:p>
          <a:p>
            <a:pPr marL="0">
              <a:buNone/>
            </a:pPr>
            <a:r>
              <a:rPr lang="zh-CN" altLang="en-US" sz="2200" b="1" dirty="0">
                <a:latin typeface="微软雅黑" panose="020B0503020204020204" pitchFamily="34" charset="-122"/>
                <a:ea typeface="微软雅黑" panose="020B0503020204020204" pitchFamily="34" charset="-122"/>
              </a:rPr>
              <a:t>要求</a:t>
            </a:r>
            <a:endParaRPr lang="en-US" altLang="zh-CN" sz="2200" b="1"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平台、</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人一组，每组独立完成</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禁止抄袭</a:t>
            </a:r>
            <a:endParaRPr lang="zh-CN" altLang="en-US" sz="2200" b="1" dirty="0">
              <a:latin typeface="微软雅黑" panose="020B0503020204020204" pitchFamily="34" charset="-122"/>
              <a:ea typeface="微软雅黑" panose="020B0503020204020204" pitchFamily="34" charset="-122"/>
            </a:endParaRPr>
          </a:p>
          <a:p>
            <a:pPr marL="0">
              <a:buNone/>
            </a:pPr>
            <a:r>
              <a:rPr lang="zh-CN" altLang="en-US" sz="2200" b="1" dirty="0">
                <a:latin typeface="微软雅黑" panose="020B0503020204020204" pitchFamily="34" charset="-122"/>
                <a:ea typeface="微软雅黑" panose="020B0503020204020204" pitchFamily="34" charset="-122"/>
              </a:rPr>
              <a:t>具体实验内容见</a:t>
            </a:r>
            <a:endParaRPr lang="zh-CN" altLang="zh-CN" sz="2200" b="1"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Socket</a:t>
            </a:r>
            <a:r>
              <a:rPr lang="zh-CN" altLang="en-US" sz="2000" dirty="0">
                <a:latin typeface="微软雅黑" panose="020B0503020204020204" pitchFamily="34" charset="-122"/>
                <a:ea typeface="微软雅黑" panose="020B0503020204020204" pitchFamily="34" charset="-122"/>
              </a:rPr>
              <a:t>编程实践指导书</a:t>
            </a:r>
            <a:endParaRPr lang="zh-CN" altLang="zh-CN" sz="2000" dirty="0">
              <a:latin typeface="微软雅黑" panose="020B0503020204020204" pitchFamily="34" charset="-122"/>
              <a:ea typeface="微软雅黑" panose="020B0503020204020204" pitchFamily="34" charset="-122"/>
            </a:endParaRPr>
          </a:p>
        </p:txBody>
      </p:sp>
      <p:sp>
        <p:nvSpPr>
          <p:cNvPr id="5" name="灯片编号占位符 5"/>
          <p:cNvSpPr>
            <a:spLocks noGrp="1"/>
          </p:cNvSpPr>
          <p:nvPr>
            <p:ph type="sldNum" sz="quarter" idx="12"/>
          </p:nvPr>
        </p:nvSpPr>
        <p:spPr/>
        <p:txBody>
          <a:bodyPr/>
          <a:lstStyle/>
          <a:p>
            <a:fld id="{31437DD9-FF92-4A79-8ED8-2F3DAB2CF588}" type="slidenum">
              <a:rPr lang="en-US" altLang="zh-CN"/>
              <a:pPr/>
              <a:t>25</a:t>
            </a:fld>
            <a:endParaRPr lang="en-US" altLang="zh-CN"/>
          </a:p>
        </p:txBody>
      </p:sp>
    </p:spTree>
    <p:extLst>
      <p:ext uri="{BB962C8B-B14F-4D97-AF65-F5344CB8AC3E}">
        <p14:creationId xmlns:p14="http://schemas.microsoft.com/office/powerpoint/2010/main" val="2214371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7584" y="404664"/>
            <a:ext cx="7886700" cy="1325562"/>
          </a:xfrm>
        </p:spPr>
        <p:txBody>
          <a:bodyPr/>
          <a:lstStyle/>
          <a:p>
            <a:r>
              <a:rPr lang="en-US" altLang="zh-CN" sz="4400" dirty="0">
                <a:latin typeface="微软雅黑" panose="020B0503020204020204" pitchFamily="34" charset="-122"/>
                <a:ea typeface="微软雅黑" panose="020B0503020204020204" pitchFamily="34" charset="-122"/>
              </a:rPr>
              <a:t>Socket</a:t>
            </a:r>
            <a:r>
              <a:rPr lang="zh-CN" altLang="en-US" sz="4400" dirty="0">
                <a:latin typeface="微软雅黑" panose="020B0503020204020204" pitchFamily="34" charset="-122"/>
                <a:ea typeface="微软雅黑" panose="020B0503020204020204" pitchFamily="34" charset="-122"/>
              </a:rPr>
              <a:t>编程实验作业</a:t>
            </a:r>
          </a:p>
        </p:txBody>
      </p:sp>
      <p:sp>
        <p:nvSpPr>
          <p:cNvPr id="38915" name="Rectangle 3"/>
          <p:cNvSpPr>
            <a:spLocks noGrp="1" noChangeArrowheads="1"/>
          </p:cNvSpPr>
          <p:nvPr>
            <p:ph idx="1"/>
          </p:nvPr>
        </p:nvSpPr>
        <p:spPr>
          <a:xfrm>
            <a:off x="827584" y="1916832"/>
            <a:ext cx="8568952" cy="5596731"/>
          </a:xfrm>
        </p:spPr>
        <p:txBody>
          <a:bodyPr>
            <a:normAutofit/>
          </a:bodyPr>
          <a:lstStyle/>
          <a:p>
            <a:pPr marL="0">
              <a:buNone/>
            </a:pPr>
            <a:r>
              <a:rPr lang="zh-CN" altLang="en-US" sz="2200" b="1" dirty="0">
                <a:latin typeface="微软雅黑" panose="020B0503020204020204" pitchFamily="34" charset="-122"/>
                <a:ea typeface="微软雅黑" panose="020B0503020204020204" pitchFamily="34" charset="-122"/>
              </a:rPr>
              <a:t>实验安排</a:t>
            </a:r>
            <a:r>
              <a:rPr lang="en-US" altLang="zh-CN" sz="2200" b="1" dirty="0">
                <a:latin typeface="微软雅黑" panose="020B0503020204020204" pitchFamily="34" charset="-122"/>
                <a:ea typeface="微软雅黑" panose="020B0503020204020204" pitchFamily="34" charset="-122"/>
              </a:rPr>
              <a:t>:</a:t>
            </a:r>
          </a:p>
          <a:p>
            <a:pPr marL="365760" indent="-457200">
              <a:buFont typeface="Wingdings" panose="05000000000000000000" pitchFamily="2" charset="2"/>
              <a:buChar char="l"/>
            </a:pPr>
            <a:r>
              <a:rPr lang="zh-CN" altLang="en-US" sz="2400" b="1" dirty="0">
                <a:solidFill>
                  <a:schemeClr val="tx1"/>
                </a:solidFill>
                <a:latin typeface="微软雅黑 Light" panose="020B0502040204020203" pitchFamily="34" charset="-122"/>
                <a:ea typeface="微软雅黑 Light" panose="020B0502040204020203" pitchFamily="34" charset="-122"/>
              </a:rPr>
              <a:t>项目开始</a:t>
            </a:r>
            <a:endParaRPr lang="en-US" altLang="zh-CN" sz="2400" b="1" dirty="0">
              <a:solidFill>
                <a:schemeClr val="tx1"/>
              </a:solidFill>
              <a:latin typeface="微软雅黑 Light" panose="020B0502040204020203" pitchFamily="34" charset="-122"/>
              <a:ea typeface="微软雅黑 Light" panose="020B0502040204020203" pitchFamily="34" charset="-122"/>
            </a:endParaRPr>
          </a:p>
          <a:p>
            <a:pPr marL="0" indent="0">
              <a:buNone/>
            </a:pPr>
            <a:r>
              <a:rPr lang="zh-CN" altLang="en-US" sz="2400" dirty="0">
                <a:solidFill>
                  <a:schemeClr val="tx1"/>
                </a:solidFill>
                <a:latin typeface="微软雅黑 Light" panose="020B0502040204020203" pitchFamily="34" charset="-122"/>
                <a:ea typeface="微软雅黑 Light" panose="020B0502040204020203" pitchFamily="34" charset="-122"/>
              </a:rPr>
              <a:t>     </a:t>
            </a:r>
            <a:r>
              <a:rPr lang="zh-CN" altLang="en-US" sz="2400" dirty="0">
                <a:solidFill>
                  <a:schemeClr val="tx1"/>
                </a:solidFill>
                <a:highlight>
                  <a:srgbClr val="FFFF00"/>
                </a:highlight>
                <a:latin typeface="微软雅黑 Light" panose="020B0502040204020203" pitchFamily="34" charset="-122"/>
                <a:ea typeface="微软雅黑 Light" panose="020B0502040204020203" pitchFamily="34" charset="-122"/>
              </a:rPr>
              <a:t>项目于</a:t>
            </a:r>
            <a:r>
              <a:rPr lang="en-US" altLang="zh-CN" sz="2400" dirty="0">
                <a:solidFill>
                  <a:schemeClr val="tx1"/>
                </a:solidFill>
                <a:highlight>
                  <a:srgbClr val="FFFF00"/>
                </a:highlight>
                <a:latin typeface="微软雅黑 Light" panose="020B0502040204020203" pitchFamily="34" charset="-122"/>
                <a:ea typeface="微软雅黑 Light" panose="020B0502040204020203" pitchFamily="34" charset="-122"/>
              </a:rPr>
              <a:t>3</a:t>
            </a:r>
            <a:r>
              <a:rPr lang="zh-CN" altLang="en-US" sz="2400" dirty="0">
                <a:solidFill>
                  <a:schemeClr val="tx1"/>
                </a:solidFill>
                <a:highlight>
                  <a:srgbClr val="FFFF00"/>
                </a:highlight>
                <a:latin typeface="微软雅黑 Light" panose="020B0502040204020203" pitchFamily="34" charset="-122"/>
                <a:ea typeface="微软雅黑 Light" panose="020B0502040204020203" pitchFamily="34" charset="-122"/>
              </a:rPr>
              <a:t>月</a:t>
            </a:r>
            <a:r>
              <a:rPr lang="en-US" altLang="zh-CN" sz="2400" dirty="0">
                <a:solidFill>
                  <a:schemeClr val="tx1"/>
                </a:solidFill>
                <a:highlight>
                  <a:srgbClr val="FFFF00"/>
                </a:highlight>
                <a:latin typeface="微软雅黑 Light" panose="020B0502040204020203" pitchFamily="34" charset="-122"/>
                <a:ea typeface="微软雅黑 Light" panose="020B0502040204020203" pitchFamily="34" charset="-122"/>
              </a:rPr>
              <a:t>9</a:t>
            </a:r>
            <a:r>
              <a:rPr lang="zh-CN" altLang="en-US" sz="2400" dirty="0">
                <a:solidFill>
                  <a:schemeClr val="tx1"/>
                </a:solidFill>
                <a:highlight>
                  <a:srgbClr val="FFFF00"/>
                </a:highlight>
                <a:latin typeface="微软雅黑 Light" panose="020B0502040204020203" pitchFamily="34" charset="-122"/>
                <a:ea typeface="微软雅黑 Light" panose="020B0502040204020203" pitchFamily="34" charset="-122"/>
              </a:rPr>
              <a:t>日</a:t>
            </a:r>
            <a:r>
              <a:rPr lang="en-US" altLang="zh-CN" sz="2400" dirty="0">
                <a:solidFill>
                  <a:schemeClr val="tx1"/>
                </a:solidFill>
                <a:highlight>
                  <a:srgbClr val="FFFF00"/>
                </a:highlight>
                <a:latin typeface="微软雅黑 Light" panose="020B0502040204020203" pitchFamily="34" charset="-122"/>
                <a:ea typeface="微软雅黑 Light" panose="020B0502040204020203" pitchFamily="34" charset="-122"/>
              </a:rPr>
              <a:t>/3</a:t>
            </a:r>
            <a:r>
              <a:rPr lang="zh-CN" altLang="en-US" sz="2400" dirty="0">
                <a:solidFill>
                  <a:schemeClr val="tx1"/>
                </a:solidFill>
                <a:highlight>
                  <a:srgbClr val="FFFF00"/>
                </a:highlight>
                <a:latin typeface="微软雅黑 Light" panose="020B0502040204020203" pitchFamily="34" charset="-122"/>
                <a:ea typeface="微软雅黑 Light" panose="020B0502040204020203" pitchFamily="34" charset="-122"/>
              </a:rPr>
              <a:t>月</a:t>
            </a:r>
            <a:r>
              <a:rPr lang="en-US" altLang="zh-CN" sz="2400" dirty="0">
                <a:solidFill>
                  <a:schemeClr val="tx1"/>
                </a:solidFill>
                <a:highlight>
                  <a:srgbClr val="FFFF00"/>
                </a:highlight>
                <a:latin typeface="微软雅黑 Light" panose="020B0502040204020203" pitchFamily="34" charset="-122"/>
                <a:ea typeface="微软雅黑 Light" panose="020B0502040204020203" pitchFamily="34" charset="-122"/>
              </a:rPr>
              <a:t>10</a:t>
            </a:r>
            <a:r>
              <a:rPr lang="zh-CN" altLang="en-US" sz="2400" dirty="0">
                <a:solidFill>
                  <a:schemeClr val="tx1"/>
                </a:solidFill>
                <a:highlight>
                  <a:srgbClr val="FFFF00"/>
                </a:highlight>
                <a:latin typeface="微软雅黑 Light" panose="020B0502040204020203" pitchFamily="34" charset="-122"/>
                <a:ea typeface="微软雅黑 Light" panose="020B0502040204020203" pitchFamily="34" charset="-122"/>
              </a:rPr>
              <a:t>日正式开始</a:t>
            </a:r>
            <a:endParaRPr lang="en-US" altLang="zh-CN" sz="2400" dirty="0">
              <a:solidFill>
                <a:schemeClr val="tx1"/>
              </a:solidFill>
              <a:highlight>
                <a:srgbClr val="FFFF00"/>
              </a:highlight>
              <a:latin typeface="微软雅黑 Light" panose="020B0502040204020203" pitchFamily="34" charset="-122"/>
              <a:ea typeface="微软雅黑 Light" panose="020B0502040204020203" pitchFamily="34" charset="-122"/>
            </a:endParaRPr>
          </a:p>
          <a:p>
            <a:pPr marL="365760" indent="-457200">
              <a:buFont typeface="Wingdings" panose="05000000000000000000" pitchFamily="2" charset="2"/>
              <a:buChar char="l"/>
            </a:pPr>
            <a:r>
              <a:rPr lang="zh-CN" altLang="en-US" sz="2400" b="1" dirty="0">
                <a:solidFill>
                  <a:schemeClr val="tx1"/>
                </a:solidFill>
                <a:latin typeface="微软雅黑 Light" panose="020B0502040204020203" pitchFamily="34" charset="-122"/>
                <a:ea typeface="微软雅黑 Light" panose="020B0502040204020203" pitchFamily="34" charset="-122"/>
              </a:rPr>
              <a:t>工作进度报告</a:t>
            </a:r>
            <a:endParaRPr lang="en-US" altLang="zh-CN" sz="2400" b="1" dirty="0">
              <a:solidFill>
                <a:schemeClr val="tx1"/>
              </a:solidFill>
              <a:latin typeface="微软雅黑 Light" panose="020B0502040204020203" pitchFamily="34" charset="-122"/>
              <a:ea typeface="微软雅黑 Light" panose="020B0502040204020203" pitchFamily="34" charset="-122"/>
            </a:endParaRPr>
          </a:p>
          <a:p>
            <a:pPr marL="0" indent="0">
              <a:buNone/>
            </a:pPr>
            <a:r>
              <a:rPr lang="en-US" altLang="zh-CN" sz="2400" dirty="0">
                <a:solidFill>
                  <a:schemeClr val="tx1"/>
                </a:solidFill>
                <a:latin typeface="微软雅黑 Light" panose="020B0502040204020203" pitchFamily="34" charset="-122"/>
                <a:ea typeface="微软雅黑 Light" panose="020B0502040204020203" pitchFamily="34" charset="-122"/>
              </a:rPr>
              <a:t>     </a:t>
            </a:r>
            <a:r>
              <a:rPr lang="zh-CN" altLang="en-US" sz="2400" dirty="0">
                <a:solidFill>
                  <a:schemeClr val="tx1"/>
                </a:solidFill>
                <a:latin typeface="微软雅黑 Light" panose="020B0502040204020203" pitchFamily="34" charset="-122"/>
                <a:ea typeface="微软雅黑 Light" panose="020B0502040204020203" pitchFamily="34" charset="-122"/>
              </a:rPr>
              <a:t>项目开始后，须在</a:t>
            </a:r>
            <a:r>
              <a:rPr lang="zh-CN" altLang="en-US" sz="2400" dirty="0">
                <a:solidFill>
                  <a:srgbClr val="FF0000"/>
                </a:solidFill>
                <a:latin typeface="微软雅黑 Light" panose="020B0502040204020203" pitchFamily="34" charset="-122"/>
                <a:ea typeface="微软雅黑 Light" panose="020B0502040204020203" pitchFamily="34" charset="-122"/>
              </a:rPr>
              <a:t>规定时间</a:t>
            </a:r>
            <a:endParaRPr lang="en-US" altLang="zh-CN" sz="2400" dirty="0">
              <a:solidFill>
                <a:schemeClr val="tx1"/>
              </a:solidFill>
              <a:latin typeface="微软雅黑 Light" panose="020B0502040204020203" pitchFamily="34" charset="-122"/>
              <a:ea typeface="微软雅黑 Light" panose="020B0502040204020203" pitchFamily="34" charset="-122"/>
            </a:endParaRPr>
          </a:p>
          <a:p>
            <a:pPr marL="0" indent="0">
              <a:buNone/>
            </a:pPr>
            <a:r>
              <a:rPr lang="en-US" altLang="zh-CN" sz="2400" dirty="0">
                <a:solidFill>
                  <a:schemeClr val="tx1"/>
                </a:solidFill>
                <a:latin typeface="微软雅黑 Light" panose="020B0502040204020203" pitchFamily="34" charset="-122"/>
                <a:ea typeface="微软雅黑 Light" panose="020B0502040204020203" pitchFamily="34" charset="-122"/>
              </a:rPr>
              <a:t>     </a:t>
            </a:r>
            <a:r>
              <a:rPr lang="zh-CN" altLang="en-US" sz="2400" dirty="0">
                <a:solidFill>
                  <a:schemeClr val="tx1"/>
                </a:solidFill>
                <a:latin typeface="微软雅黑 Light" panose="020B0502040204020203" pitchFamily="34" charset="-122"/>
                <a:ea typeface="微软雅黑 Light" panose="020B0502040204020203" pitchFamily="34" charset="-122"/>
              </a:rPr>
              <a:t>在智慧树平台提交工作进度报告</a:t>
            </a:r>
          </a:p>
        </p:txBody>
      </p:sp>
      <p:sp>
        <p:nvSpPr>
          <p:cNvPr id="5" name="灯片编号占位符 5"/>
          <p:cNvSpPr>
            <a:spLocks noGrp="1"/>
          </p:cNvSpPr>
          <p:nvPr>
            <p:ph type="sldNum" sz="quarter" idx="12"/>
          </p:nvPr>
        </p:nvSpPr>
        <p:spPr/>
        <p:txBody>
          <a:bodyPr/>
          <a:lstStyle/>
          <a:p>
            <a:fld id="{31437DD9-FF92-4A79-8ED8-2F3DAB2CF588}" type="slidenum">
              <a:rPr lang="en-US" altLang="zh-CN"/>
              <a:pPr/>
              <a:t>26</a:t>
            </a:fld>
            <a:endParaRPr lang="en-US" altLang="zh-CN"/>
          </a:p>
        </p:txBody>
      </p:sp>
    </p:spTree>
    <p:extLst>
      <p:ext uri="{BB962C8B-B14F-4D97-AF65-F5344CB8AC3E}">
        <p14:creationId xmlns:p14="http://schemas.microsoft.com/office/powerpoint/2010/main" val="3897913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7584" y="404664"/>
            <a:ext cx="7886700" cy="1325562"/>
          </a:xfrm>
        </p:spPr>
        <p:txBody>
          <a:bodyPr/>
          <a:lstStyle/>
          <a:p>
            <a:r>
              <a:rPr lang="en-US" altLang="zh-CN" sz="4400" dirty="0">
                <a:latin typeface="微软雅黑" panose="020B0503020204020204" pitchFamily="34" charset="-122"/>
                <a:ea typeface="微软雅黑" panose="020B0503020204020204" pitchFamily="34" charset="-122"/>
              </a:rPr>
              <a:t>Socket</a:t>
            </a:r>
            <a:r>
              <a:rPr lang="zh-CN" altLang="en-US" sz="4400" dirty="0">
                <a:latin typeface="微软雅黑" panose="020B0503020204020204" pitchFamily="34" charset="-122"/>
                <a:ea typeface="微软雅黑" panose="020B0503020204020204" pitchFamily="34" charset="-122"/>
              </a:rPr>
              <a:t>编程实验作业</a:t>
            </a:r>
          </a:p>
        </p:txBody>
      </p:sp>
      <p:sp>
        <p:nvSpPr>
          <p:cNvPr id="38915" name="Rectangle 3"/>
          <p:cNvSpPr>
            <a:spLocks noGrp="1" noChangeArrowheads="1"/>
          </p:cNvSpPr>
          <p:nvPr>
            <p:ph idx="1"/>
          </p:nvPr>
        </p:nvSpPr>
        <p:spPr>
          <a:xfrm>
            <a:off x="486458" y="1916832"/>
            <a:ext cx="8568952" cy="5596731"/>
          </a:xfrm>
        </p:spPr>
        <p:txBody>
          <a:bodyPr>
            <a:normAutofit/>
          </a:bodyPr>
          <a:lstStyle/>
          <a:p>
            <a:pPr marL="0">
              <a:lnSpc>
                <a:spcPct val="100000"/>
              </a:lnSpc>
              <a:buNone/>
            </a:pPr>
            <a:r>
              <a:rPr lang="zh-CN" altLang="en-US" b="1" dirty="0">
                <a:highlight>
                  <a:srgbClr val="FFFF00"/>
                </a:highlight>
                <a:latin typeface="微软雅黑" panose="020B0503020204020204" pitchFamily="34" charset="-122"/>
                <a:ea typeface="微软雅黑" panose="020B0503020204020204" pitchFamily="34" charset="-122"/>
              </a:rPr>
              <a:t>关键时间节点（王老师</a:t>
            </a:r>
            <a:r>
              <a:rPr lang="en-US" altLang="zh-CN" b="1" dirty="0">
                <a:highlight>
                  <a:srgbClr val="FFFF00"/>
                </a:highlight>
                <a:latin typeface="微软雅黑" panose="020B0503020204020204" pitchFamily="34" charset="-122"/>
                <a:ea typeface="微软雅黑" panose="020B0503020204020204" pitchFamily="34" charset="-122"/>
              </a:rPr>
              <a:t>/</a:t>
            </a:r>
            <a:r>
              <a:rPr lang="zh-CN" altLang="en-US" b="1" dirty="0">
                <a:highlight>
                  <a:srgbClr val="FFFF00"/>
                </a:highlight>
                <a:latin typeface="微软雅黑" panose="020B0503020204020204" pitchFamily="34" charset="-122"/>
                <a:ea typeface="微软雅黑" panose="020B0503020204020204" pitchFamily="34" charset="-122"/>
              </a:rPr>
              <a:t>仇老师）：</a:t>
            </a:r>
            <a:endParaRPr lang="en-US" altLang="zh-CN" b="1" dirty="0">
              <a:highlight>
                <a:srgbClr val="FFFF00"/>
              </a:highlight>
              <a:latin typeface="微软雅黑" panose="020B0503020204020204" pitchFamily="34" charset="-122"/>
              <a:ea typeface="微软雅黑" panose="020B0503020204020204" pitchFamily="34" charset="-122"/>
            </a:endParaRPr>
          </a:p>
          <a:p>
            <a:pPr marL="0">
              <a:lnSpc>
                <a:spcPct val="100000"/>
              </a:lnSpc>
              <a:buNone/>
            </a:pPr>
            <a:r>
              <a:rPr lang="en-US" altLang="zh-CN" dirty="0">
                <a:solidFill>
                  <a:schemeClr val="tx1"/>
                </a:solidFill>
                <a:ea typeface="微软雅黑 Light" panose="020B0502040204020203" pitchFamily="34" charset="-122"/>
              </a:rPr>
              <a:t>3</a:t>
            </a:r>
            <a:r>
              <a:rPr lang="zh-CN" altLang="en-US" dirty="0">
                <a:solidFill>
                  <a:schemeClr val="tx1"/>
                </a:solidFill>
                <a:ea typeface="微软雅黑 Light" panose="020B0502040204020203" pitchFamily="34" charset="-122"/>
              </a:rPr>
              <a:t>月</a:t>
            </a:r>
            <a:r>
              <a:rPr lang="en-US" altLang="zh-CN" dirty="0">
                <a:solidFill>
                  <a:schemeClr val="tx1"/>
                </a:solidFill>
                <a:ea typeface="微软雅黑 Light" panose="020B0502040204020203" pitchFamily="34" charset="-122"/>
              </a:rPr>
              <a:t>13</a:t>
            </a:r>
            <a:r>
              <a:rPr lang="zh-CN" altLang="en-US" dirty="0">
                <a:solidFill>
                  <a:schemeClr val="tx1"/>
                </a:solidFill>
                <a:ea typeface="微软雅黑 Light" panose="020B0502040204020203" pitchFamily="34" charset="-122"/>
              </a:rPr>
              <a:t>日</a:t>
            </a:r>
            <a:r>
              <a:rPr lang="en-US" altLang="zh-CN" dirty="0">
                <a:solidFill>
                  <a:schemeClr val="tx1"/>
                </a:solidFill>
                <a:ea typeface="微软雅黑 Light" panose="020B0502040204020203" pitchFamily="34" charset="-122"/>
              </a:rPr>
              <a:t>18:00</a:t>
            </a:r>
            <a:r>
              <a:rPr lang="zh-CN" altLang="en-US" dirty="0">
                <a:solidFill>
                  <a:schemeClr val="tx1"/>
                </a:solidFill>
                <a:ea typeface="微软雅黑 Light" panose="020B0502040204020203" pitchFamily="34" charset="-122"/>
              </a:rPr>
              <a:t>前：项目启动</a:t>
            </a:r>
            <a:endParaRPr lang="en-US" altLang="zh-CN" dirty="0">
              <a:solidFill>
                <a:schemeClr val="tx1"/>
              </a:solidFill>
              <a:ea typeface="微软雅黑 Light" panose="020B0502040204020203" pitchFamily="34" charset="-122"/>
            </a:endParaRPr>
          </a:p>
          <a:p>
            <a:pPr marL="0">
              <a:lnSpc>
                <a:spcPct val="100000"/>
              </a:lnSpc>
              <a:buNone/>
            </a:pPr>
            <a:r>
              <a:rPr lang="en-US" altLang="zh-CN" dirty="0">
                <a:solidFill>
                  <a:schemeClr val="tx1"/>
                </a:solidFill>
                <a:ea typeface="微软雅黑 Light" panose="020B0502040204020203" pitchFamily="34" charset="-122"/>
              </a:rPr>
              <a:t>3</a:t>
            </a:r>
            <a:r>
              <a:rPr lang="zh-CN" altLang="en-US" dirty="0">
                <a:solidFill>
                  <a:schemeClr val="tx1"/>
                </a:solidFill>
                <a:ea typeface="微软雅黑 Light" panose="020B0502040204020203" pitchFamily="34" charset="-122"/>
              </a:rPr>
              <a:t>月</a:t>
            </a:r>
            <a:r>
              <a:rPr lang="en-US" altLang="zh-CN" dirty="0">
                <a:solidFill>
                  <a:schemeClr val="tx1"/>
                </a:solidFill>
                <a:ea typeface="微软雅黑 Light" panose="020B0502040204020203" pitchFamily="34" charset="-122"/>
              </a:rPr>
              <a:t>24</a:t>
            </a:r>
            <a:r>
              <a:rPr lang="zh-CN" altLang="en-US" dirty="0">
                <a:solidFill>
                  <a:schemeClr val="tx1"/>
                </a:solidFill>
                <a:latin typeface="微软雅黑 Light" panose="020B0502040204020203" pitchFamily="34" charset="-122"/>
                <a:ea typeface="微软雅黑 Light" panose="020B0502040204020203" pitchFamily="34" charset="-122"/>
              </a:rPr>
              <a:t>日</a:t>
            </a:r>
            <a:r>
              <a:rPr lang="en-US" altLang="zh-CN" dirty="0">
                <a:solidFill>
                  <a:schemeClr val="tx1"/>
                </a:solidFill>
                <a:ea typeface="微软雅黑 Light" panose="020B0502040204020203" pitchFamily="34" charset="-122"/>
              </a:rPr>
              <a:t>/3</a:t>
            </a:r>
            <a:r>
              <a:rPr lang="zh-CN" altLang="en-US" dirty="0">
                <a:solidFill>
                  <a:schemeClr val="tx1"/>
                </a:solidFill>
                <a:ea typeface="微软雅黑 Light" panose="020B0502040204020203" pitchFamily="34" charset="-122"/>
              </a:rPr>
              <a:t>月</a:t>
            </a:r>
            <a:r>
              <a:rPr lang="en-US" altLang="zh-CN" dirty="0">
                <a:solidFill>
                  <a:schemeClr val="tx1"/>
                </a:solidFill>
                <a:ea typeface="微软雅黑 Light" panose="020B0502040204020203" pitchFamily="34" charset="-122"/>
              </a:rPr>
              <a:t>25</a:t>
            </a:r>
            <a:r>
              <a:rPr lang="zh-CN" altLang="en-US" dirty="0">
                <a:solidFill>
                  <a:schemeClr val="tx1"/>
                </a:solidFill>
                <a:ea typeface="微软雅黑 Light" panose="020B0502040204020203" pitchFamily="34" charset="-122"/>
              </a:rPr>
              <a:t>日</a:t>
            </a:r>
            <a:r>
              <a:rPr lang="en-US" altLang="zh-CN" dirty="0">
                <a:solidFill>
                  <a:schemeClr val="tx1"/>
                </a:solidFill>
                <a:ea typeface="微软雅黑 Light" panose="020B0502040204020203" pitchFamily="34" charset="-122"/>
              </a:rPr>
              <a:t>18:00</a:t>
            </a:r>
            <a:r>
              <a:rPr lang="zh-CN" altLang="en-US" dirty="0">
                <a:solidFill>
                  <a:schemeClr val="tx1"/>
                </a:solidFill>
                <a:ea typeface="微软雅黑 Light" panose="020B0502040204020203" pitchFamily="34" charset="-122"/>
              </a:rPr>
              <a:t>前</a:t>
            </a:r>
            <a:r>
              <a:rPr lang="zh-CN" altLang="en-US" dirty="0">
                <a:solidFill>
                  <a:schemeClr val="tx1"/>
                </a:solidFill>
                <a:latin typeface="微软雅黑 Light" panose="020B0502040204020203" pitchFamily="34" charset="-122"/>
                <a:ea typeface="微软雅黑 Light" panose="020B0502040204020203" pitchFamily="34" charset="-122"/>
              </a:rPr>
              <a:t>：在系统上测试第</a:t>
            </a:r>
            <a:r>
              <a:rPr lang="en-US" altLang="zh-CN" dirty="0">
                <a:solidFill>
                  <a:schemeClr val="tx1"/>
                </a:solidFill>
                <a:latin typeface="微软雅黑 Light" panose="020B0502040204020203" pitchFamily="34" charset="-122"/>
                <a:ea typeface="微软雅黑 Light" panose="020B0502040204020203" pitchFamily="34" charset="-122"/>
              </a:rPr>
              <a:t>1</a:t>
            </a:r>
            <a:r>
              <a:rPr lang="zh-CN" altLang="en-US" dirty="0">
                <a:solidFill>
                  <a:schemeClr val="tx1"/>
                </a:solidFill>
                <a:latin typeface="微软雅黑 Light" panose="020B0502040204020203" pitchFamily="34" charset="-122"/>
                <a:ea typeface="微软雅黑 Light" panose="020B0502040204020203" pitchFamily="34" charset="-122"/>
              </a:rPr>
              <a:t>、</a:t>
            </a:r>
            <a:r>
              <a:rPr lang="en-US" altLang="zh-CN" dirty="0">
                <a:solidFill>
                  <a:schemeClr val="tx1"/>
                </a:solidFill>
                <a:latin typeface="微软雅黑 Light" panose="020B0502040204020203" pitchFamily="34" charset="-122"/>
                <a:ea typeface="微软雅黑 Light" panose="020B0502040204020203" pitchFamily="34" charset="-122"/>
              </a:rPr>
              <a:t>2</a:t>
            </a:r>
            <a:r>
              <a:rPr lang="zh-CN" altLang="en-US" dirty="0">
                <a:solidFill>
                  <a:schemeClr val="tx1"/>
                </a:solidFill>
                <a:latin typeface="微软雅黑 Light" panose="020B0502040204020203" pitchFamily="34" charset="-122"/>
                <a:ea typeface="微软雅黑 Light" panose="020B0502040204020203" pitchFamily="34" charset="-122"/>
              </a:rPr>
              <a:t>周代码，并提交进度报告。</a:t>
            </a:r>
          </a:p>
          <a:p>
            <a:pPr marL="0">
              <a:lnSpc>
                <a:spcPct val="100000"/>
              </a:lnSpc>
              <a:buNone/>
            </a:pPr>
            <a:r>
              <a:rPr lang="en-US" altLang="zh-CN" dirty="0">
                <a:solidFill>
                  <a:schemeClr val="tx1"/>
                </a:solidFill>
                <a:ea typeface="微软雅黑 Light" panose="020B0502040204020203" pitchFamily="34" charset="-122"/>
              </a:rPr>
              <a:t>3</a:t>
            </a:r>
            <a:r>
              <a:rPr lang="zh-CN" altLang="en-US" dirty="0">
                <a:solidFill>
                  <a:schemeClr val="tx1"/>
                </a:solidFill>
                <a:ea typeface="微软雅黑 Light" panose="020B0502040204020203" pitchFamily="34" charset="-122"/>
              </a:rPr>
              <a:t>月</a:t>
            </a:r>
            <a:r>
              <a:rPr lang="en-US" altLang="zh-CN" dirty="0">
                <a:solidFill>
                  <a:schemeClr val="tx1"/>
                </a:solidFill>
                <a:ea typeface="微软雅黑 Light" panose="020B0502040204020203" pitchFamily="34" charset="-122"/>
              </a:rPr>
              <a:t>31</a:t>
            </a:r>
            <a:r>
              <a:rPr lang="zh-CN" altLang="en-US" dirty="0">
                <a:solidFill>
                  <a:schemeClr val="tx1"/>
                </a:solidFill>
                <a:ea typeface="微软雅黑 Light" panose="020B0502040204020203" pitchFamily="34" charset="-122"/>
              </a:rPr>
              <a:t>日</a:t>
            </a:r>
            <a:r>
              <a:rPr lang="en-US" altLang="zh-CN" dirty="0">
                <a:solidFill>
                  <a:schemeClr val="tx1"/>
                </a:solidFill>
                <a:ea typeface="微软雅黑 Light" panose="020B0502040204020203" pitchFamily="34" charset="-122"/>
              </a:rPr>
              <a:t>/4</a:t>
            </a:r>
            <a:r>
              <a:rPr lang="zh-CN" altLang="en-US" dirty="0">
                <a:solidFill>
                  <a:schemeClr val="tx1"/>
                </a:solidFill>
                <a:ea typeface="微软雅黑 Light" panose="020B0502040204020203" pitchFamily="34" charset="-122"/>
              </a:rPr>
              <a:t>月</a:t>
            </a:r>
            <a:r>
              <a:rPr lang="en-US" altLang="zh-CN" dirty="0">
                <a:solidFill>
                  <a:schemeClr val="tx1"/>
                </a:solidFill>
                <a:ea typeface="微软雅黑 Light" panose="020B0502040204020203" pitchFamily="34" charset="-122"/>
              </a:rPr>
              <a:t>1</a:t>
            </a:r>
            <a:r>
              <a:rPr lang="zh-CN" altLang="en-US" dirty="0">
                <a:solidFill>
                  <a:schemeClr val="tx1"/>
                </a:solidFill>
                <a:ea typeface="微软雅黑 Light" panose="020B0502040204020203" pitchFamily="34" charset="-122"/>
              </a:rPr>
              <a:t>日</a:t>
            </a:r>
            <a:r>
              <a:rPr lang="en-US" altLang="zh-CN" dirty="0">
                <a:solidFill>
                  <a:schemeClr val="tx1"/>
                </a:solidFill>
                <a:ea typeface="微软雅黑 Light" panose="020B0502040204020203" pitchFamily="34" charset="-122"/>
              </a:rPr>
              <a:t>18:00</a:t>
            </a:r>
            <a:r>
              <a:rPr lang="zh-CN" altLang="en-US" dirty="0">
                <a:solidFill>
                  <a:schemeClr val="tx1"/>
                </a:solidFill>
                <a:ea typeface="微软雅黑 Light" panose="020B0502040204020203" pitchFamily="34" charset="-122"/>
              </a:rPr>
              <a:t>前</a:t>
            </a:r>
            <a:r>
              <a:rPr lang="zh-CN" altLang="en-US" dirty="0">
                <a:solidFill>
                  <a:schemeClr val="tx1"/>
                </a:solidFill>
                <a:latin typeface="微软雅黑 Light" panose="020B0502040204020203" pitchFamily="34" charset="-122"/>
                <a:ea typeface="微软雅黑 Light" panose="020B0502040204020203" pitchFamily="34" charset="-122"/>
              </a:rPr>
              <a:t>：在系统上测试第</a:t>
            </a:r>
            <a:r>
              <a:rPr lang="en-US" altLang="zh-CN" dirty="0">
                <a:solidFill>
                  <a:schemeClr val="tx1"/>
                </a:solidFill>
                <a:latin typeface="微软雅黑 Light" panose="020B0502040204020203" pitchFamily="34" charset="-122"/>
                <a:ea typeface="微软雅黑 Light" panose="020B0502040204020203" pitchFamily="34" charset="-122"/>
              </a:rPr>
              <a:t>3</a:t>
            </a:r>
            <a:r>
              <a:rPr lang="zh-CN" altLang="en-US" dirty="0">
                <a:solidFill>
                  <a:schemeClr val="tx1"/>
                </a:solidFill>
                <a:latin typeface="微软雅黑 Light" panose="020B0502040204020203" pitchFamily="34" charset="-122"/>
                <a:ea typeface="微软雅黑 Light" panose="020B0502040204020203" pitchFamily="34" charset="-122"/>
              </a:rPr>
              <a:t>周代码，并提交进度报告。</a:t>
            </a:r>
            <a:endParaRPr lang="en-US" altLang="zh-CN" dirty="0">
              <a:solidFill>
                <a:schemeClr val="tx1"/>
              </a:solidFill>
              <a:latin typeface="微软雅黑 Light" panose="020B0502040204020203" pitchFamily="34" charset="-122"/>
              <a:ea typeface="微软雅黑 Light" panose="020B0502040204020203" pitchFamily="34" charset="-122"/>
            </a:endParaRPr>
          </a:p>
          <a:p>
            <a:pPr marL="0">
              <a:lnSpc>
                <a:spcPct val="100000"/>
              </a:lnSpc>
              <a:buNone/>
            </a:pPr>
            <a:r>
              <a:rPr lang="en-US" altLang="zh-CN" dirty="0">
                <a:solidFill>
                  <a:schemeClr val="tx1"/>
                </a:solidFill>
                <a:ea typeface="微软雅黑 Light" panose="020B0502040204020203" pitchFamily="34" charset="-122"/>
              </a:rPr>
              <a:t>4</a:t>
            </a:r>
            <a:r>
              <a:rPr lang="zh-CN" altLang="en-US" dirty="0">
                <a:solidFill>
                  <a:schemeClr val="tx1"/>
                </a:solidFill>
                <a:ea typeface="微软雅黑 Light" panose="020B0502040204020203" pitchFamily="34" charset="-122"/>
              </a:rPr>
              <a:t>月</a:t>
            </a:r>
            <a:r>
              <a:rPr lang="en-US" altLang="zh-CN" dirty="0">
                <a:solidFill>
                  <a:schemeClr val="tx1"/>
                </a:solidFill>
                <a:ea typeface="微软雅黑 Light" panose="020B0502040204020203" pitchFamily="34" charset="-122"/>
              </a:rPr>
              <a:t>8</a:t>
            </a:r>
            <a:r>
              <a:rPr lang="zh-CN" altLang="en-US" dirty="0">
                <a:solidFill>
                  <a:schemeClr val="tx1"/>
                </a:solidFill>
                <a:latin typeface="微软雅黑 Light" panose="020B0502040204020203" pitchFamily="34" charset="-122"/>
                <a:ea typeface="微软雅黑 Light" panose="020B0502040204020203" pitchFamily="34" charset="-122"/>
              </a:rPr>
              <a:t>日</a:t>
            </a:r>
            <a:r>
              <a:rPr lang="en-US" altLang="zh-CN" dirty="0">
                <a:solidFill>
                  <a:schemeClr val="tx1"/>
                </a:solidFill>
                <a:ea typeface="微软雅黑 Light" panose="020B0502040204020203" pitchFamily="34" charset="-122"/>
              </a:rPr>
              <a:t> /4</a:t>
            </a:r>
            <a:r>
              <a:rPr lang="zh-CN" altLang="en-US" dirty="0">
                <a:solidFill>
                  <a:schemeClr val="tx1"/>
                </a:solidFill>
                <a:ea typeface="微软雅黑 Light" panose="020B0502040204020203" pitchFamily="34" charset="-122"/>
              </a:rPr>
              <a:t>月</a:t>
            </a:r>
            <a:r>
              <a:rPr lang="en-US" altLang="zh-CN" dirty="0">
                <a:solidFill>
                  <a:schemeClr val="tx1"/>
                </a:solidFill>
                <a:ea typeface="微软雅黑 Light" panose="020B0502040204020203" pitchFamily="34" charset="-122"/>
              </a:rPr>
              <a:t>9</a:t>
            </a:r>
            <a:r>
              <a:rPr lang="zh-CN" altLang="en-US" dirty="0">
                <a:solidFill>
                  <a:schemeClr val="tx1"/>
                </a:solidFill>
                <a:ea typeface="微软雅黑 Light" panose="020B0502040204020203" pitchFamily="34" charset="-122"/>
              </a:rPr>
              <a:t>日</a:t>
            </a:r>
            <a:r>
              <a:rPr lang="en-US" altLang="zh-CN" dirty="0">
                <a:solidFill>
                  <a:schemeClr val="tx1"/>
                </a:solidFill>
                <a:ea typeface="微软雅黑 Light" panose="020B0502040204020203" pitchFamily="34" charset="-122"/>
              </a:rPr>
              <a:t>18:00</a:t>
            </a:r>
            <a:r>
              <a:rPr lang="zh-CN" altLang="en-US" dirty="0">
                <a:solidFill>
                  <a:schemeClr val="tx1"/>
                </a:solidFill>
                <a:ea typeface="微软雅黑 Light" panose="020B0502040204020203" pitchFamily="34" charset="-122"/>
              </a:rPr>
              <a:t>前</a:t>
            </a:r>
            <a:r>
              <a:rPr lang="zh-CN" altLang="en-US" dirty="0">
                <a:solidFill>
                  <a:schemeClr val="tx1"/>
                </a:solidFill>
                <a:latin typeface="微软雅黑 Light" panose="020B0502040204020203" pitchFamily="34" charset="-122"/>
                <a:ea typeface="微软雅黑 Light" panose="020B0502040204020203" pitchFamily="34" charset="-122"/>
              </a:rPr>
              <a:t>：在系统上测试第</a:t>
            </a:r>
            <a:r>
              <a:rPr lang="en-US" altLang="zh-CN" dirty="0">
                <a:solidFill>
                  <a:schemeClr val="tx1"/>
                </a:solidFill>
                <a:latin typeface="微软雅黑 Light" panose="020B0502040204020203" pitchFamily="34" charset="-122"/>
                <a:ea typeface="微软雅黑 Light" panose="020B0502040204020203" pitchFamily="34" charset="-122"/>
              </a:rPr>
              <a:t>4</a:t>
            </a:r>
            <a:r>
              <a:rPr lang="zh-CN" altLang="en-US" dirty="0">
                <a:solidFill>
                  <a:schemeClr val="tx1"/>
                </a:solidFill>
                <a:latin typeface="微软雅黑 Light" panose="020B0502040204020203" pitchFamily="34" charset="-122"/>
                <a:ea typeface="微软雅黑 Light" panose="020B0502040204020203" pitchFamily="34" charset="-122"/>
              </a:rPr>
              <a:t>周代码，并提交进度报告、课程设计报告和最终源码。</a:t>
            </a:r>
          </a:p>
          <a:p>
            <a:pPr marL="0">
              <a:lnSpc>
                <a:spcPct val="100000"/>
              </a:lnSpc>
              <a:buNone/>
            </a:pPr>
            <a:endParaRPr lang="zh-CN" altLang="zh-CN" b="1" dirty="0">
              <a:latin typeface="微软雅黑" panose="020B0503020204020204" pitchFamily="34" charset="-122"/>
              <a:ea typeface="微软雅黑" panose="020B0503020204020204" pitchFamily="34" charset="-122"/>
            </a:endParaRPr>
          </a:p>
        </p:txBody>
      </p:sp>
      <p:sp>
        <p:nvSpPr>
          <p:cNvPr id="5" name="灯片编号占位符 5"/>
          <p:cNvSpPr>
            <a:spLocks noGrp="1"/>
          </p:cNvSpPr>
          <p:nvPr>
            <p:ph type="sldNum" sz="quarter" idx="12"/>
          </p:nvPr>
        </p:nvSpPr>
        <p:spPr/>
        <p:txBody>
          <a:bodyPr/>
          <a:lstStyle/>
          <a:p>
            <a:fld id="{31437DD9-FF92-4A79-8ED8-2F3DAB2CF588}" type="slidenum">
              <a:rPr lang="en-US" altLang="zh-CN"/>
              <a:pPr/>
              <a:t>27</a:t>
            </a:fld>
            <a:endParaRPr lang="en-US" altLang="zh-CN"/>
          </a:p>
        </p:txBody>
      </p:sp>
      <p:pic>
        <p:nvPicPr>
          <p:cNvPr id="3" name="图片 2">
            <a:extLst>
              <a:ext uri="{FF2B5EF4-FFF2-40B4-BE49-F238E27FC236}">
                <a16:creationId xmlns:a16="http://schemas.microsoft.com/office/drawing/2014/main" id="{12ED5E81-683B-C345-8C0C-2A6DA8C3D6D2}"/>
              </a:ext>
            </a:extLst>
          </p:cNvPr>
          <p:cNvPicPr>
            <a:picLocks noChangeAspect="1"/>
          </p:cNvPicPr>
          <p:nvPr/>
        </p:nvPicPr>
        <p:blipFill>
          <a:blip r:embed="rId3"/>
          <a:stretch>
            <a:fillRect/>
          </a:stretch>
        </p:blipFill>
        <p:spPr>
          <a:xfrm>
            <a:off x="486458" y="4708718"/>
            <a:ext cx="6324600" cy="1397000"/>
          </a:xfrm>
          <a:prstGeom prst="rect">
            <a:avLst/>
          </a:prstGeom>
        </p:spPr>
      </p:pic>
      <p:sp>
        <p:nvSpPr>
          <p:cNvPr id="7" name="Rectangle 3">
            <a:extLst>
              <a:ext uri="{FF2B5EF4-FFF2-40B4-BE49-F238E27FC236}">
                <a16:creationId xmlns:a16="http://schemas.microsoft.com/office/drawing/2014/main" id="{A14AEE20-553D-A445-9BDE-786BEC30F6ED}"/>
              </a:ext>
            </a:extLst>
          </p:cNvPr>
          <p:cNvSpPr txBox="1">
            <a:spLocks noChangeArrowheads="1"/>
          </p:cNvSpPr>
          <p:nvPr/>
        </p:nvSpPr>
        <p:spPr>
          <a:xfrm>
            <a:off x="323528" y="199769"/>
            <a:ext cx="8568952" cy="70895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a:buNone/>
            </a:pPr>
            <a:r>
              <a:rPr lang="zh-CN" altLang="en-US" sz="2200" b="1" dirty="0">
                <a:solidFill>
                  <a:srgbClr val="FF0000"/>
                </a:solidFill>
                <a:highlight>
                  <a:srgbClr val="FFFF00"/>
                </a:highlight>
                <a:latin typeface="微软雅黑" panose="020B0503020204020204" pitchFamily="34" charset="-122"/>
                <a:ea typeface="微软雅黑" panose="020B0503020204020204" pitchFamily="34" charset="-122"/>
              </a:rPr>
              <a:t>具体实验内容和评分细则请参照</a:t>
            </a:r>
            <a:r>
              <a:rPr lang="en-US" altLang="zh-CN" sz="2200" b="1" dirty="0">
                <a:solidFill>
                  <a:srgbClr val="FF0000"/>
                </a:solidFill>
                <a:highlight>
                  <a:srgbClr val="FFFF00"/>
                </a:highlight>
                <a:latin typeface="微软雅黑" panose="020B0503020204020204" pitchFamily="34" charset="-122"/>
                <a:ea typeface="微软雅黑" panose="020B0503020204020204" pitchFamily="34" charset="-122"/>
              </a:rPr>
              <a:t>《socket</a:t>
            </a:r>
            <a:r>
              <a:rPr lang="zh-CN" altLang="en-US" sz="2200" b="1" dirty="0">
                <a:solidFill>
                  <a:srgbClr val="FF0000"/>
                </a:solidFill>
                <a:highlight>
                  <a:srgbClr val="FFFF00"/>
                </a:highlight>
                <a:latin typeface="微软雅黑" panose="020B0503020204020204" pitchFamily="34" charset="-122"/>
                <a:ea typeface="微软雅黑" panose="020B0503020204020204" pitchFamily="34" charset="-122"/>
              </a:rPr>
              <a:t>编程实践指导书</a:t>
            </a:r>
            <a:r>
              <a:rPr lang="en-US" altLang="zh-CN" sz="2200" b="1" dirty="0">
                <a:solidFill>
                  <a:srgbClr val="FF0000"/>
                </a:solidFill>
                <a:highlight>
                  <a:srgbClr val="FFFF00"/>
                </a:highlight>
                <a:latin typeface="微软雅黑" panose="020B0503020204020204" pitchFamily="34" charset="-122"/>
                <a:ea typeface="微软雅黑" panose="020B0503020204020204" pitchFamily="34" charset="-122"/>
              </a:rPr>
              <a:t>-2022》</a:t>
            </a:r>
            <a:endParaRPr lang="zh-CN" altLang="zh-CN" sz="2200" b="1" dirty="0">
              <a:solidFill>
                <a:srgbClr val="FF0000"/>
              </a:solidFill>
              <a:highlight>
                <a:srgbClr val="FFFF00"/>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782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Socket</a:t>
            </a:r>
            <a:r>
              <a:rPr lang="zh-CN" altLang="en-US" sz="4400" dirty="0">
                <a:latin typeface="微软雅黑" panose="020B0503020204020204" pitchFamily="34" charset="-122"/>
                <a:ea typeface="微软雅黑" panose="020B0503020204020204" pitchFamily="34" charset="-122"/>
              </a:rPr>
              <a:t>简介</a:t>
            </a:r>
            <a:endParaRPr lang="en-US" altLang="zh-CN" sz="4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3</a:t>
            </a:fld>
            <a:endParaRPr lang="en-US" altLang="zh-CN"/>
          </a:p>
        </p:txBody>
      </p:sp>
    </p:spTree>
    <p:extLst>
      <p:ext uri="{BB962C8B-B14F-4D97-AF65-F5344CB8AC3E}">
        <p14:creationId xmlns:p14="http://schemas.microsoft.com/office/powerpoint/2010/main" val="63045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95FEFFCB-9907-4AED-9A59-142EA34DED62}"/>
              </a:ext>
            </a:extLst>
          </p:cNvPr>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什么是</a:t>
            </a:r>
            <a:r>
              <a:rPr lang="en-US" altLang="zh-CN" sz="4400" dirty="0">
                <a:latin typeface="微软雅黑" panose="020B0503020204020204" pitchFamily="34" charset="-122"/>
                <a:ea typeface="微软雅黑" panose="020B0503020204020204" pitchFamily="34" charset="-122"/>
              </a:rPr>
              <a:t>socket</a:t>
            </a:r>
            <a:endParaRPr lang="zh-CN" altLang="en-US" sz="4400" dirty="0">
              <a:latin typeface="微软雅黑" panose="020B0503020204020204" pitchFamily="34" charset="-122"/>
              <a:ea typeface="微软雅黑" panose="020B0503020204020204"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4</a:t>
            </a:fld>
            <a:endParaRPr lang="en-US" altLang="zh-CN"/>
          </a:p>
        </p:txBody>
      </p:sp>
      <p:pic>
        <p:nvPicPr>
          <p:cNvPr id="2" name="图片 1">
            <a:extLst>
              <a:ext uri="{FF2B5EF4-FFF2-40B4-BE49-F238E27FC236}">
                <a16:creationId xmlns:a16="http://schemas.microsoft.com/office/drawing/2014/main" id="{9A153B7B-FACF-4B74-8D56-F2EF5BD0A187}"/>
              </a:ext>
            </a:extLst>
          </p:cNvPr>
          <p:cNvPicPr>
            <a:picLocks noChangeAspect="1"/>
          </p:cNvPicPr>
          <p:nvPr/>
        </p:nvPicPr>
        <p:blipFill>
          <a:blip r:embed="rId3"/>
          <a:stretch>
            <a:fillRect/>
          </a:stretch>
        </p:blipFill>
        <p:spPr>
          <a:xfrm>
            <a:off x="3949619" y="1844824"/>
            <a:ext cx="1318018" cy="1313834"/>
          </a:xfrm>
          <a:prstGeom prst="rect">
            <a:avLst/>
          </a:prstGeom>
        </p:spPr>
      </p:pic>
      <p:sp>
        <p:nvSpPr>
          <p:cNvPr id="4" name="矩形 3">
            <a:extLst>
              <a:ext uri="{FF2B5EF4-FFF2-40B4-BE49-F238E27FC236}">
                <a16:creationId xmlns:a16="http://schemas.microsoft.com/office/drawing/2014/main" id="{CEEC4D45-CE9B-4447-9568-FE75B65EBC63}"/>
              </a:ext>
            </a:extLst>
          </p:cNvPr>
          <p:cNvSpPr/>
          <p:nvPr/>
        </p:nvSpPr>
        <p:spPr>
          <a:xfrm>
            <a:off x="1645635" y="3316535"/>
            <a:ext cx="800219" cy="461665"/>
          </a:xfrm>
          <a:prstGeom prst="rect">
            <a:avLst/>
          </a:prstGeom>
        </p:spPr>
        <p:txBody>
          <a:bodyPr wrap="none">
            <a:spAutoFit/>
          </a:bodyPr>
          <a:lstStyle/>
          <a:p>
            <a:r>
              <a:rPr lang="zh-CN" altLang="en-US" sz="2400" dirty="0"/>
              <a:t>电器</a:t>
            </a:r>
          </a:p>
        </p:txBody>
      </p:sp>
      <p:sp>
        <p:nvSpPr>
          <p:cNvPr id="6" name="矩形 5">
            <a:extLst>
              <a:ext uri="{FF2B5EF4-FFF2-40B4-BE49-F238E27FC236}">
                <a16:creationId xmlns:a16="http://schemas.microsoft.com/office/drawing/2014/main" id="{FB4F152A-BA7B-49E1-A284-4F204D59FD0A}"/>
              </a:ext>
            </a:extLst>
          </p:cNvPr>
          <p:cNvSpPr/>
          <p:nvPr/>
        </p:nvSpPr>
        <p:spPr>
          <a:xfrm>
            <a:off x="4041683" y="3344631"/>
            <a:ext cx="1128642"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socket</a:t>
            </a:r>
            <a:endParaRPr lang="zh-CN" altLang="en-US" sz="2400" dirty="0"/>
          </a:p>
        </p:txBody>
      </p:sp>
      <p:sp>
        <p:nvSpPr>
          <p:cNvPr id="7" name="矩形 6">
            <a:extLst>
              <a:ext uri="{FF2B5EF4-FFF2-40B4-BE49-F238E27FC236}">
                <a16:creationId xmlns:a16="http://schemas.microsoft.com/office/drawing/2014/main" id="{C3227F10-C424-40B3-8434-09C46CCE2412}"/>
              </a:ext>
            </a:extLst>
          </p:cNvPr>
          <p:cNvSpPr/>
          <p:nvPr/>
        </p:nvSpPr>
        <p:spPr>
          <a:xfrm>
            <a:off x="6689458" y="3316534"/>
            <a:ext cx="800219" cy="461665"/>
          </a:xfrm>
          <a:prstGeom prst="rect">
            <a:avLst/>
          </a:prstGeom>
        </p:spPr>
        <p:txBody>
          <a:bodyPr wrap="none">
            <a:spAutoFit/>
          </a:bodyPr>
          <a:lstStyle/>
          <a:p>
            <a:r>
              <a:rPr lang="zh-CN" altLang="en-US" sz="2400" dirty="0"/>
              <a:t>电网</a:t>
            </a:r>
          </a:p>
        </p:txBody>
      </p:sp>
      <p:sp>
        <p:nvSpPr>
          <p:cNvPr id="9" name="矩形 8">
            <a:extLst>
              <a:ext uri="{FF2B5EF4-FFF2-40B4-BE49-F238E27FC236}">
                <a16:creationId xmlns:a16="http://schemas.microsoft.com/office/drawing/2014/main" id="{A0D7B720-86FF-43F8-AB49-BD59B06105F1}"/>
              </a:ext>
            </a:extLst>
          </p:cNvPr>
          <p:cNvSpPr/>
          <p:nvPr/>
        </p:nvSpPr>
        <p:spPr>
          <a:xfrm>
            <a:off x="1129601" y="4150193"/>
            <a:ext cx="1415772" cy="461665"/>
          </a:xfrm>
          <a:prstGeom prst="rect">
            <a:avLst/>
          </a:prstGeom>
        </p:spPr>
        <p:txBody>
          <a:bodyPr wrap="none">
            <a:spAutoFit/>
          </a:bodyPr>
          <a:lstStyle/>
          <a:p>
            <a:r>
              <a:rPr lang="zh-CN" altLang="en-US" sz="2400" dirty="0"/>
              <a:t>应用程序</a:t>
            </a:r>
          </a:p>
        </p:txBody>
      </p:sp>
      <p:sp>
        <p:nvSpPr>
          <p:cNvPr id="12" name="矩形 11">
            <a:extLst>
              <a:ext uri="{FF2B5EF4-FFF2-40B4-BE49-F238E27FC236}">
                <a16:creationId xmlns:a16="http://schemas.microsoft.com/office/drawing/2014/main" id="{0B6721FC-BFAE-4991-A49F-0A28993A2ED5}"/>
              </a:ext>
            </a:extLst>
          </p:cNvPr>
          <p:cNvSpPr/>
          <p:nvPr/>
        </p:nvSpPr>
        <p:spPr>
          <a:xfrm>
            <a:off x="4056159" y="4178287"/>
            <a:ext cx="1128642"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socket</a:t>
            </a:r>
            <a:endParaRPr lang="zh-CN" altLang="en-US" sz="2400" dirty="0"/>
          </a:p>
        </p:txBody>
      </p:sp>
      <p:sp>
        <p:nvSpPr>
          <p:cNvPr id="10" name="矩形 9">
            <a:extLst>
              <a:ext uri="{FF2B5EF4-FFF2-40B4-BE49-F238E27FC236}">
                <a16:creationId xmlns:a16="http://schemas.microsoft.com/office/drawing/2014/main" id="{EDA679B1-6592-46B9-85E1-C76AB19C56AE}"/>
              </a:ext>
            </a:extLst>
          </p:cNvPr>
          <p:cNvSpPr/>
          <p:nvPr/>
        </p:nvSpPr>
        <p:spPr>
          <a:xfrm>
            <a:off x="6627902" y="4150193"/>
            <a:ext cx="1723549" cy="461665"/>
          </a:xfrm>
          <a:prstGeom prst="rect">
            <a:avLst/>
          </a:prstGeom>
        </p:spPr>
        <p:txBody>
          <a:bodyPr wrap="none">
            <a:spAutoFit/>
          </a:bodyPr>
          <a:lstStyle/>
          <a:p>
            <a:r>
              <a:rPr lang="zh-CN" altLang="en-US" sz="2400" dirty="0"/>
              <a:t>计算机网络</a:t>
            </a:r>
          </a:p>
        </p:txBody>
      </p:sp>
      <p:grpSp>
        <p:nvGrpSpPr>
          <p:cNvPr id="16" name="组合 15">
            <a:extLst>
              <a:ext uri="{FF2B5EF4-FFF2-40B4-BE49-F238E27FC236}">
                <a16:creationId xmlns:a16="http://schemas.microsoft.com/office/drawing/2014/main" id="{796A0341-9773-4477-976A-7C5E78748112}"/>
              </a:ext>
            </a:extLst>
          </p:cNvPr>
          <p:cNvGrpSpPr/>
          <p:nvPr/>
        </p:nvGrpSpPr>
        <p:grpSpPr>
          <a:xfrm>
            <a:off x="3653516" y="4665435"/>
            <a:ext cx="1910223" cy="1313835"/>
            <a:chOff x="5595479" y="887939"/>
            <a:chExt cx="3048264" cy="1768077"/>
          </a:xfrm>
        </p:grpSpPr>
        <p:pic>
          <p:nvPicPr>
            <p:cNvPr id="14" name="图片 13">
              <a:extLst>
                <a:ext uri="{FF2B5EF4-FFF2-40B4-BE49-F238E27FC236}">
                  <a16:creationId xmlns:a16="http://schemas.microsoft.com/office/drawing/2014/main" id="{27BF3F34-7C10-44D5-A31A-E8C47CEBA27F}"/>
                </a:ext>
              </a:extLst>
            </p:cNvPr>
            <p:cNvPicPr>
              <a:picLocks noChangeAspect="1"/>
            </p:cNvPicPr>
            <p:nvPr/>
          </p:nvPicPr>
          <p:blipFill rotWithShape="1">
            <a:blip r:embed="rId4"/>
            <a:srcRect b="37172"/>
            <a:stretch/>
          </p:blipFill>
          <p:spPr>
            <a:xfrm>
              <a:off x="5618341" y="887939"/>
              <a:ext cx="3025402" cy="1407660"/>
            </a:xfrm>
            <a:prstGeom prst="rect">
              <a:avLst/>
            </a:prstGeom>
          </p:spPr>
        </p:pic>
        <p:pic>
          <p:nvPicPr>
            <p:cNvPr id="15" name="图片 14">
              <a:extLst>
                <a:ext uri="{FF2B5EF4-FFF2-40B4-BE49-F238E27FC236}">
                  <a16:creationId xmlns:a16="http://schemas.microsoft.com/office/drawing/2014/main" id="{AD2EFD28-481C-4A1D-8B67-E3C853A2B1F2}"/>
                </a:ext>
              </a:extLst>
            </p:cNvPr>
            <p:cNvPicPr>
              <a:picLocks noChangeAspect="1"/>
            </p:cNvPicPr>
            <p:nvPr/>
          </p:nvPicPr>
          <p:blipFill>
            <a:blip r:embed="rId5"/>
            <a:stretch>
              <a:fillRect/>
            </a:stretch>
          </p:blipFill>
          <p:spPr>
            <a:xfrm>
              <a:off x="5595479" y="2305466"/>
              <a:ext cx="3048264" cy="350550"/>
            </a:xfrm>
            <a:prstGeom prst="rect">
              <a:avLst/>
            </a:prstGeom>
          </p:spPr>
        </p:pic>
      </p:grpSp>
      <p:sp>
        <p:nvSpPr>
          <p:cNvPr id="18" name="箭头: 右 17">
            <a:extLst>
              <a:ext uri="{FF2B5EF4-FFF2-40B4-BE49-F238E27FC236}">
                <a16:creationId xmlns:a16="http://schemas.microsoft.com/office/drawing/2014/main" id="{97834702-E1D5-49B3-8604-6D86C2C4AA7E}"/>
              </a:ext>
            </a:extLst>
          </p:cNvPr>
          <p:cNvSpPr/>
          <p:nvPr/>
        </p:nvSpPr>
        <p:spPr>
          <a:xfrm>
            <a:off x="2584164" y="3423208"/>
            <a:ext cx="1415772" cy="25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FFA91946-41F9-4C57-9FBE-5C13ADBFC080}"/>
              </a:ext>
            </a:extLst>
          </p:cNvPr>
          <p:cNvSpPr/>
          <p:nvPr/>
        </p:nvSpPr>
        <p:spPr>
          <a:xfrm>
            <a:off x="5259210" y="3429033"/>
            <a:ext cx="1415772" cy="25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7308F7C9-F563-4CA7-830A-0105FD09C4FB}"/>
              </a:ext>
            </a:extLst>
          </p:cNvPr>
          <p:cNvSpPr/>
          <p:nvPr/>
        </p:nvSpPr>
        <p:spPr>
          <a:xfrm>
            <a:off x="2625911" y="4260111"/>
            <a:ext cx="1415772" cy="25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7C17865B-A734-4EEE-A625-556B9544D936}"/>
              </a:ext>
            </a:extLst>
          </p:cNvPr>
          <p:cNvSpPr/>
          <p:nvPr/>
        </p:nvSpPr>
        <p:spPr>
          <a:xfrm>
            <a:off x="5259210" y="4256867"/>
            <a:ext cx="1415772" cy="25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791245" y="2066769"/>
            <a:ext cx="7886700" cy="4351337"/>
          </a:xfrm>
        </p:spPr>
        <p:txBody>
          <a:bodyPr>
            <a:normAutofit/>
          </a:bodyPr>
          <a:lstStyle/>
          <a:p>
            <a:pPr>
              <a:lnSpc>
                <a:spcPct val="90000"/>
              </a:lnSpc>
            </a:pPr>
            <a:r>
              <a:rPr lang="en-US" altLang="zh-CN" sz="2800" dirty="0">
                <a:latin typeface="微软雅黑 Light" panose="020B0502040204020203" pitchFamily="34" charset="-122"/>
                <a:ea typeface="微软雅黑 Light" panose="020B0502040204020203" pitchFamily="34" charset="-122"/>
              </a:rPr>
              <a:t>Socket</a:t>
            </a:r>
            <a:r>
              <a:rPr lang="zh-CN" altLang="en-US" sz="2800" dirty="0">
                <a:latin typeface="微软雅黑 Light" panose="020B0502040204020203" pitchFamily="34" charset="-122"/>
                <a:ea typeface="微软雅黑 Light" panose="020B0502040204020203" pitchFamily="34" charset="-122"/>
              </a:rPr>
              <a:t>是供应用程序访问传输层功能的一组</a:t>
            </a:r>
            <a:r>
              <a:rPr lang="en-US" altLang="zh-CN" sz="2800" dirty="0">
                <a:latin typeface="微软雅黑 Light" panose="020B0502040204020203" pitchFamily="34" charset="-122"/>
                <a:ea typeface="微软雅黑 Light" panose="020B0502040204020203" pitchFamily="34" charset="-122"/>
              </a:rPr>
              <a:t>API</a:t>
            </a:r>
          </a:p>
          <a:p>
            <a:pPr marL="201168" lvl="1" indent="0">
              <a:lnSpc>
                <a:spcPct val="90000"/>
              </a:lnSpc>
              <a:buNone/>
            </a:pPr>
            <a:r>
              <a:rPr lang="zh-CN" altLang="en-US" sz="2400" dirty="0">
                <a:latin typeface="微软雅黑 Light" panose="020B0502040204020203" pitchFamily="34" charset="-122"/>
                <a:ea typeface="微软雅黑 Light" panose="020B0502040204020203" pitchFamily="34" charset="-122"/>
              </a:rPr>
              <a:t>由应用程序创建</a:t>
            </a:r>
            <a:endParaRPr lang="en-US" altLang="zh-CN" sz="2400" dirty="0">
              <a:latin typeface="微软雅黑 Light" panose="020B0502040204020203" pitchFamily="34" charset="-122"/>
              <a:ea typeface="微软雅黑 Light" panose="020B0502040204020203" pitchFamily="34" charset="-122"/>
            </a:endParaRPr>
          </a:p>
          <a:p>
            <a:pPr lvl="1">
              <a:lnSpc>
                <a:spcPct val="90000"/>
              </a:lnSpc>
            </a:pPr>
            <a:r>
              <a:rPr lang="zh-CN" altLang="en-US" sz="2400" dirty="0">
                <a:latin typeface="微软雅黑 Light" panose="020B0502040204020203" pitchFamily="34" charset="-122"/>
                <a:ea typeface="微软雅黑 Light" panose="020B0502040204020203" pitchFamily="34" charset="-122"/>
              </a:rPr>
              <a:t>提供了两种类型的通信接口</a:t>
            </a:r>
            <a:endParaRPr lang="en-US" altLang="zh-CN" sz="2400" dirty="0">
              <a:latin typeface="微软雅黑 Light" panose="020B0502040204020203" pitchFamily="34" charset="-122"/>
              <a:ea typeface="微软雅黑 Light" panose="020B0502040204020203" pitchFamily="34" charset="-122"/>
            </a:endParaRPr>
          </a:p>
          <a:p>
            <a:pPr lvl="2"/>
            <a:r>
              <a:rPr lang="zh-CN" altLang="en-US" sz="1800" dirty="0">
                <a:latin typeface="微软雅黑 Light" panose="020B0502040204020203" pitchFamily="34" charset="-122"/>
                <a:ea typeface="微软雅黑 Light" panose="020B0502040204020203" pitchFamily="34" charset="-122"/>
              </a:rPr>
              <a:t>可靠的</a:t>
            </a:r>
            <a:r>
              <a:rPr lang="en-US" altLang="zh-CN" sz="1800" dirty="0">
                <a:latin typeface="微软雅黑 Light" panose="020B0502040204020203" pitchFamily="34" charset="-122"/>
                <a:ea typeface="微软雅黑 Light" panose="020B0502040204020203" pitchFamily="34" charset="-122"/>
              </a:rPr>
              <a:t>,</a:t>
            </a:r>
            <a:r>
              <a:rPr lang="zh-CN" altLang="en-US" sz="1800" dirty="0">
                <a:latin typeface="微软雅黑 Light" panose="020B0502040204020203" pitchFamily="34" charset="-122"/>
                <a:ea typeface="微软雅黑 Light" panose="020B0502040204020203" pitchFamily="34" charset="-122"/>
              </a:rPr>
              <a:t>面向连接的</a:t>
            </a:r>
            <a:r>
              <a:rPr lang="en-US" altLang="zh-CN" sz="1800" dirty="0">
                <a:latin typeface="微软雅黑 Light" panose="020B0502040204020203" pitchFamily="34" charset="-122"/>
                <a:ea typeface="微软雅黑 Light" panose="020B0502040204020203" pitchFamily="34" charset="-122"/>
              </a:rPr>
              <a:t>Socket</a:t>
            </a:r>
          </a:p>
          <a:p>
            <a:pPr lvl="2"/>
            <a:r>
              <a:rPr lang="zh-CN" altLang="en-US" sz="1800" dirty="0">
                <a:latin typeface="微软雅黑 Light" panose="020B0502040204020203" pitchFamily="34" charset="-122"/>
                <a:ea typeface="微软雅黑 Light" panose="020B0502040204020203" pitchFamily="34" charset="-122"/>
              </a:rPr>
              <a:t>不可靠的</a:t>
            </a:r>
            <a:r>
              <a:rPr lang="en-US" altLang="zh-CN" sz="1800" dirty="0">
                <a:latin typeface="微软雅黑 Light" panose="020B0502040204020203" pitchFamily="34" charset="-122"/>
                <a:ea typeface="微软雅黑 Light" panose="020B0502040204020203" pitchFamily="34" charset="-122"/>
              </a:rPr>
              <a:t>,</a:t>
            </a:r>
            <a:r>
              <a:rPr lang="zh-CN" altLang="en-US" sz="1800" dirty="0">
                <a:latin typeface="微软雅黑 Light" panose="020B0502040204020203" pitchFamily="34" charset="-122"/>
                <a:ea typeface="微软雅黑 Light" panose="020B0502040204020203" pitchFamily="34" charset="-122"/>
              </a:rPr>
              <a:t>面向消息的</a:t>
            </a:r>
            <a:r>
              <a:rPr lang="en-US" altLang="zh-CN" sz="1800" dirty="0">
                <a:latin typeface="微软雅黑 Light" panose="020B0502040204020203" pitchFamily="34" charset="-122"/>
                <a:ea typeface="微软雅黑 Light" panose="020B0502040204020203" pitchFamily="34" charset="-122"/>
              </a:rPr>
              <a:t>Socket</a:t>
            </a:r>
          </a:p>
          <a:p>
            <a:pPr marL="0" indent="0">
              <a:lnSpc>
                <a:spcPct val="90000"/>
              </a:lnSpc>
              <a:buNone/>
            </a:pPr>
            <a:r>
              <a:rPr lang="zh-CN" altLang="en-US" sz="2800" dirty="0">
                <a:latin typeface="微软雅黑 Light" panose="020B0502040204020203" pitchFamily="34" charset="-122"/>
                <a:ea typeface="微软雅黑 Light" panose="020B0502040204020203" pitchFamily="34" charset="-122"/>
              </a:rPr>
              <a:t>通过</a:t>
            </a:r>
            <a:r>
              <a:rPr lang="en-US" altLang="zh-CN" sz="2800" dirty="0">
                <a:latin typeface="微软雅黑 Light" panose="020B0502040204020203" pitchFamily="34" charset="-122"/>
                <a:ea typeface="微软雅黑 Light" panose="020B0502040204020203" pitchFamily="34" charset="-122"/>
              </a:rPr>
              <a:t>socket</a:t>
            </a:r>
            <a:r>
              <a:rPr lang="zh-CN" altLang="en-US" sz="2800" dirty="0">
                <a:latin typeface="微软雅黑 Light" panose="020B0502040204020203" pitchFamily="34" charset="-122"/>
                <a:ea typeface="微软雅黑 Light" panose="020B0502040204020203" pitchFamily="34" charset="-122"/>
              </a:rPr>
              <a:t>接口应用程序可以：</a:t>
            </a:r>
            <a:endParaRPr lang="en-US" altLang="zh-CN" sz="2800" dirty="0">
              <a:latin typeface="微软雅黑 Light" panose="020B0502040204020203" pitchFamily="34" charset="-122"/>
              <a:ea typeface="微软雅黑 Light" panose="020B0502040204020203" pitchFamily="34" charset="-122"/>
            </a:endParaRPr>
          </a:p>
          <a:p>
            <a:pPr lvl="1">
              <a:lnSpc>
                <a:spcPct val="90000"/>
              </a:lnSpc>
            </a:pPr>
            <a:r>
              <a:rPr lang="zh-CN" altLang="en-US" sz="2400" dirty="0">
                <a:latin typeface="微软雅黑 Light" panose="020B0502040204020203" pitchFamily="34" charset="-122"/>
                <a:ea typeface="微软雅黑 Light" panose="020B0502040204020203" pitchFamily="34" charset="-122"/>
              </a:rPr>
              <a:t>向网络上的应用</a:t>
            </a:r>
            <a:r>
              <a:rPr lang="zh-CN" altLang="en-US" sz="2400" b="1" u="sng" dirty="0">
                <a:latin typeface="微软雅黑 Light" panose="020B0502040204020203" pitchFamily="34" charset="-122"/>
                <a:ea typeface="微软雅黑 Light" panose="020B0502040204020203" pitchFamily="34" charset="-122"/>
              </a:rPr>
              <a:t>发送数据</a:t>
            </a:r>
            <a:endParaRPr lang="en-US" altLang="zh-CN" sz="2400" b="1" u="sng" dirty="0">
              <a:latin typeface="微软雅黑 Light" panose="020B0502040204020203" pitchFamily="34" charset="-122"/>
              <a:ea typeface="微软雅黑 Light" panose="020B0502040204020203" pitchFamily="34" charset="-122"/>
            </a:endParaRPr>
          </a:p>
          <a:p>
            <a:pPr lvl="1">
              <a:lnSpc>
                <a:spcPct val="90000"/>
              </a:lnSpc>
            </a:pPr>
            <a:r>
              <a:rPr lang="zh-CN" altLang="en-US" sz="2400" b="1" u="sng" dirty="0">
                <a:latin typeface="微软雅黑 Light" panose="020B0502040204020203" pitchFamily="34" charset="-122"/>
                <a:ea typeface="微软雅黑 Light" panose="020B0502040204020203" pitchFamily="34" charset="-122"/>
              </a:rPr>
              <a:t>接收</a:t>
            </a:r>
            <a:r>
              <a:rPr lang="zh-CN" altLang="en-US" sz="2400" dirty="0">
                <a:latin typeface="微软雅黑 Light" panose="020B0502040204020203" pitchFamily="34" charset="-122"/>
                <a:ea typeface="微软雅黑 Light" panose="020B0502040204020203" pitchFamily="34" charset="-122"/>
              </a:rPr>
              <a:t>其它应用发来的</a:t>
            </a:r>
            <a:r>
              <a:rPr lang="zh-CN" altLang="en-US" sz="2400" b="1" u="sng" dirty="0">
                <a:latin typeface="微软雅黑 Light" panose="020B0502040204020203" pitchFamily="34" charset="-122"/>
                <a:ea typeface="微软雅黑 Light" panose="020B0502040204020203" pitchFamily="34" charset="-122"/>
              </a:rPr>
              <a:t>数据</a:t>
            </a:r>
            <a:endParaRPr lang="en-US" altLang="zh-CN" sz="2400" b="1" u="sng"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5</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什么是</a:t>
            </a:r>
            <a:r>
              <a:rPr lang="en-US" altLang="zh-CN" sz="4400" dirty="0">
                <a:latin typeface="微软雅黑" panose="020B0503020204020204" pitchFamily="34" charset="-122"/>
                <a:ea typeface="微软雅黑" panose="020B0503020204020204" pitchFamily="34" charset="-122"/>
              </a:rPr>
              <a:t>socket</a:t>
            </a: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247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altLang="zh-CN" sz="3600" dirty="0">
                <a:latin typeface="微软雅黑" panose="020B0503020204020204" pitchFamily="34" charset="-122"/>
                <a:ea typeface="微软雅黑" panose="020B0503020204020204" pitchFamily="34" charset="-122"/>
              </a:rPr>
              <a:t>Socket</a:t>
            </a:r>
            <a:r>
              <a:rPr lang="zh-CN" altLang="en-US" sz="3600" dirty="0">
                <a:latin typeface="微软雅黑" panose="020B0503020204020204" pitchFamily="34" charset="-122"/>
                <a:ea typeface="微软雅黑" panose="020B0503020204020204" pitchFamily="34" charset="-122"/>
              </a:rPr>
              <a:t>接口在网络协议栈中的位置</a:t>
            </a:r>
            <a:endParaRPr lang="en-US" altLang="zh-CN" sz="3600" dirty="0">
              <a:latin typeface="微软雅黑" panose="020B0503020204020204" pitchFamily="34" charset="-122"/>
              <a:ea typeface="微软雅黑" panose="020B0503020204020204" pitchFamily="34" charset="-122"/>
            </a:endParaRPr>
          </a:p>
        </p:txBody>
      </p:sp>
      <p:pic>
        <p:nvPicPr>
          <p:cNvPr id="2" name="内容占位符 1"/>
          <p:cNvPicPr>
            <a:picLocks noGrp="1" noChangeAspect="1"/>
          </p:cNvPicPr>
          <p:nvPr>
            <p:ph idx="1"/>
          </p:nvPr>
        </p:nvPicPr>
        <p:blipFill>
          <a:blip r:embed="rId3"/>
          <a:stretch>
            <a:fillRect/>
          </a:stretch>
        </p:blipFill>
        <p:spPr>
          <a:xfrm>
            <a:off x="1736871" y="1846263"/>
            <a:ext cx="5714707" cy="4022725"/>
          </a:xfrm>
          <a:prstGeom prst="rect">
            <a:avLst/>
          </a:prstGeom>
        </p:spPr>
      </p:pic>
      <p:sp>
        <p:nvSpPr>
          <p:cNvPr id="5" name="灯片编号占位符 5"/>
          <p:cNvSpPr>
            <a:spLocks noGrp="1"/>
          </p:cNvSpPr>
          <p:nvPr>
            <p:ph type="sldNum" sz="quarter" idx="12"/>
          </p:nvPr>
        </p:nvSpPr>
        <p:spPr/>
        <p:txBody>
          <a:bodyPr/>
          <a:lstStyle/>
          <a:p>
            <a:fld id="{97ECE91D-69E8-459A-9A1D-98EA3082200D}" type="slidenum">
              <a:rPr lang="en-US" altLang="zh-CN"/>
              <a:pPr/>
              <a:t>6</a:t>
            </a:fld>
            <a:endParaRPr lang="en-US" altLang="zh-CN" dirty="0"/>
          </a:p>
        </p:txBody>
      </p:sp>
    </p:spTree>
    <p:extLst>
      <p:ext uri="{BB962C8B-B14F-4D97-AF65-F5344CB8AC3E}">
        <p14:creationId xmlns:p14="http://schemas.microsoft.com/office/powerpoint/2010/main" val="197278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两种类型的</a:t>
            </a:r>
            <a:r>
              <a:rPr lang="en-US" altLang="zh-CN" sz="4400" dirty="0">
                <a:latin typeface="微软雅黑" panose="020B0503020204020204" pitchFamily="34" charset="-122"/>
                <a:ea typeface="微软雅黑" panose="020B0503020204020204" pitchFamily="34" charset="-122"/>
              </a:rPr>
              <a:t>socket</a:t>
            </a:r>
          </a:p>
        </p:txBody>
      </p:sp>
      <p:sp>
        <p:nvSpPr>
          <p:cNvPr id="10243" name="Rectangle 3"/>
          <p:cNvSpPr>
            <a:spLocks noGrp="1" noChangeArrowheads="1"/>
          </p:cNvSpPr>
          <p:nvPr>
            <p:ph sz="half" idx="1"/>
          </p:nvPr>
        </p:nvSpPr>
        <p:spPr/>
        <p:txBody>
          <a:bodyPr/>
          <a:lstStyle/>
          <a:p>
            <a:r>
              <a:rPr lang="en-US" altLang="zh-CN" sz="2000" dirty="0">
                <a:latin typeface="微软雅黑 Light" panose="020B0502040204020203" pitchFamily="34" charset="-122"/>
                <a:ea typeface="微软雅黑 Light" panose="020B0502040204020203" pitchFamily="34" charset="-122"/>
              </a:rPr>
              <a:t>SOCK_STREAM</a:t>
            </a:r>
          </a:p>
          <a:p>
            <a:pPr lvl="1"/>
            <a:r>
              <a:rPr lang="zh-CN" altLang="en-US" sz="2000" dirty="0">
                <a:latin typeface="微软雅黑 Light" panose="020B0502040204020203" pitchFamily="34" charset="-122"/>
                <a:ea typeface="微软雅黑 Light" panose="020B0502040204020203" pitchFamily="34" charset="-122"/>
              </a:rPr>
              <a:t>基于</a:t>
            </a:r>
            <a:r>
              <a:rPr lang="en-US" altLang="zh-CN" sz="2000" dirty="0">
                <a:latin typeface="微软雅黑 Light" panose="020B0502040204020203" pitchFamily="34" charset="-122"/>
                <a:ea typeface="微软雅黑 Light" panose="020B0502040204020203" pitchFamily="34" charset="-122"/>
              </a:rPr>
              <a:t>TCP</a:t>
            </a:r>
            <a:r>
              <a:rPr lang="zh-CN" altLang="en-US" sz="2000" dirty="0">
                <a:latin typeface="微软雅黑 Light" panose="020B0502040204020203" pitchFamily="34" charset="-122"/>
                <a:ea typeface="微软雅黑 Light" panose="020B0502040204020203" pitchFamily="34" charset="-122"/>
              </a:rPr>
              <a:t>协议</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可靠数据传输</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面向连接</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全双工</a:t>
            </a:r>
            <a:endParaRPr lang="en-US" altLang="zh-CN" sz="2000" dirty="0">
              <a:latin typeface="微软雅黑 Light" panose="020B0502040204020203" pitchFamily="34" charset="-122"/>
              <a:ea typeface="微软雅黑 Light" panose="020B0502040204020203" pitchFamily="34" charset="-122"/>
            </a:endParaRPr>
          </a:p>
        </p:txBody>
      </p:sp>
      <p:sp>
        <p:nvSpPr>
          <p:cNvPr id="10244" name="Rectangle 4"/>
          <p:cNvSpPr>
            <a:spLocks noGrp="1" noChangeArrowheads="1"/>
          </p:cNvSpPr>
          <p:nvPr>
            <p:ph sz="half" idx="2"/>
          </p:nvPr>
        </p:nvSpPr>
        <p:spPr/>
        <p:txBody>
          <a:bodyPr/>
          <a:lstStyle/>
          <a:p>
            <a:r>
              <a:rPr lang="en-US" altLang="zh-CN" sz="2000" dirty="0">
                <a:latin typeface="微软雅黑 Light" panose="020B0502040204020203" pitchFamily="34" charset="-122"/>
                <a:ea typeface="微软雅黑 Light" panose="020B0502040204020203" pitchFamily="34" charset="-122"/>
              </a:rPr>
              <a:t>SOCK_DGRAM</a:t>
            </a:r>
          </a:p>
          <a:p>
            <a:pPr lvl="1"/>
            <a:r>
              <a:rPr lang="zh-CN" altLang="en-US" sz="2000" dirty="0">
                <a:latin typeface="微软雅黑 Light" panose="020B0502040204020203" pitchFamily="34" charset="-122"/>
                <a:ea typeface="微软雅黑 Light" panose="020B0502040204020203" pitchFamily="34" charset="-122"/>
              </a:rPr>
              <a:t>基于</a:t>
            </a:r>
            <a:r>
              <a:rPr lang="en-US" altLang="zh-CN" sz="2000" dirty="0">
                <a:latin typeface="微软雅黑 Light" panose="020B0502040204020203" pitchFamily="34" charset="-122"/>
                <a:ea typeface="微软雅黑 Light" panose="020B0502040204020203" pitchFamily="34" charset="-122"/>
              </a:rPr>
              <a:t>UDP</a:t>
            </a:r>
            <a:r>
              <a:rPr lang="zh-CN" altLang="en-US" sz="2000" dirty="0">
                <a:latin typeface="微软雅黑 Light" panose="020B0502040204020203" pitchFamily="34" charset="-122"/>
                <a:ea typeface="微软雅黑 Light" panose="020B0502040204020203" pitchFamily="34" charset="-122"/>
              </a:rPr>
              <a:t>协议</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不可靠数据传输</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面向消息</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没有连接</a:t>
            </a:r>
            <a:r>
              <a:rPr lang="en-US" altLang="zh-CN" sz="2000" dirty="0">
                <a:latin typeface="微软雅黑 Light" panose="020B0502040204020203" pitchFamily="34" charset="-122"/>
                <a:ea typeface="微软雅黑 Light" panose="020B0502040204020203" pitchFamily="34" charset="-122"/>
              </a:rPr>
              <a:t>)</a:t>
            </a:r>
          </a:p>
          <a:p>
            <a:pPr lvl="1"/>
            <a:r>
              <a:rPr lang="zh-CN" altLang="en-US" sz="2000" dirty="0">
                <a:latin typeface="微软雅黑 Light" panose="020B0502040204020203" pitchFamily="34" charset="-122"/>
                <a:ea typeface="微软雅黑 Light" panose="020B0502040204020203" pitchFamily="34" charset="-122"/>
              </a:rPr>
              <a:t>能够发送或接收数据</a:t>
            </a:r>
            <a:endParaRPr lang="en-US" altLang="zh-CN" sz="2000" dirty="0">
              <a:latin typeface="微软雅黑 Light" panose="020B0502040204020203" pitchFamily="34" charset="-122"/>
              <a:ea typeface="微软雅黑 Light" panose="020B0502040204020203" pitchFamily="34" charset="-122"/>
            </a:endParaRPr>
          </a:p>
        </p:txBody>
      </p:sp>
      <p:sp>
        <p:nvSpPr>
          <p:cNvPr id="56" name="灯片编号占位符 6"/>
          <p:cNvSpPr>
            <a:spLocks noGrp="1"/>
          </p:cNvSpPr>
          <p:nvPr>
            <p:ph type="sldNum" sz="quarter" idx="12"/>
          </p:nvPr>
        </p:nvSpPr>
        <p:spPr/>
        <p:txBody>
          <a:bodyPr/>
          <a:lstStyle/>
          <a:p>
            <a:fld id="{A9895B26-401E-492E-9A68-CD301C618379}" type="slidenum">
              <a:rPr lang="en-US" altLang="zh-CN"/>
              <a:pPr/>
              <a:t>7</a:t>
            </a:fld>
            <a:endParaRPr lang="en-US" altLang="zh-CN"/>
          </a:p>
        </p:txBody>
      </p:sp>
      <p:grpSp>
        <p:nvGrpSpPr>
          <p:cNvPr id="10293" name="Group 53"/>
          <p:cNvGrpSpPr>
            <a:grpSpLocks/>
          </p:cNvGrpSpPr>
          <p:nvPr/>
        </p:nvGrpSpPr>
        <p:grpSpPr bwMode="auto">
          <a:xfrm>
            <a:off x="932701" y="3873373"/>
            <a:ext cx="3410947" cy="1688306"/>
            <a:chOff x="-139" y="2352"/>
            <a:chExt cx="2923" cy="1298"/>
          </a:xfrm>
        </p:grpSpPr>
        <p:grpSp>
          <p:nvGrpSpPr>
            <p:cNvPr id="10260" name="Group 20"/>
            <p:cNvGrpSpPr>
              <a:grpSpLocks/>
            </p:cNvGrpSpPr>
            <p:nvPr/>
          </p:nvGrpSpPr>
          <p:grpSpPr bwMode="auto">
            <a:xfrm>
              <a:off x="96" y="2352"/>
              <a:ext cx="912" cy="576"/>
              <a:chOff x="360" y="3671"/>
              <a:chExt cx="912" cy="576"/>
            </a:xfrm>
          </p:grpSpPr>
          <p:sp>
            <p:nvSpPr>
              <p:cNvPr id="10259" name="Oval 19"/>
              <p:cNvSpPr>
                <a:spLocks noChangeArrowheads="1"/>
              </p:cNvSpPr>
              <p:nvPr/>
            </p:nvSpPr>
            <p:spPr bwMode="auto">
              <a:xfrm>
                <a:off x="384" y="3671"/>
                <a:ext cx="864" cy="576"/>
              </a:xfrm>
              <a:prstGeom prst="ellipse">
                <a:avLst/>
              </a:prstGeom>
              <a:solidFill>
                <a:srgbClr val="FF0000"/>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7" name="Text Box 17"/>
              <p:cNvSpPr txBox="1">
                <a:spLocks noChangeArrowheads="1"/>
              </p:cNvSpPr>
              <p:nvPr/>
            </p:nvSpPr>
            <p:spPr bwMode="auto">
              <a:xfrm>
                <a:off x="360" y="3815"/>
                <a:ext cx="912" cy="2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spcBef>
                    <a:spcPct val="50000"/>
                  </a:spcBef>
                </a:pPr>
                <a:r>
                  <a:rPr lang="en-US" altLang="zh-CN">
                    <a:ea typeface="宋体" panose="02010600030101010101" pitchFamily="2" charset="-122"/>
                  </a:rPr>
                  <a:t>App</a:t>
                </a:r>
              </a:p>
            </p:txBody>
          </p:sp>
          <p:sp>
            <p:nvSpPr>
              <p:cNvPr id="10258" name="Oval 18"/>
              <p:cNvSpPr>
                <a:spLocks noChangeArrowheads="1"/>
              </p:cNvSpPr>
              <p:nvPr/>
            </p:nvSpPr>
            <p:spPr bwMode="auto">
              <a:xfrm>
                <a:off x="408" y="3743"/>
                <a:ext cx="816" cy="432"/>
              </a:xfrm>
              <a:prstGeom prst="ellipse">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0246" name="Text Box 6"/>
            <p:cNvSpPr txBox="1">
              <a:spLocks noChangeArrowheads="1"/>
            </p:cNvSpPr>
            <p:nvPr/>
          </p:nvSpPr>
          <p:spPr bwMode="auto">
            <a:xfrm>
              <a:off x="576" y="3264"/>
              <a:ext cx="960" cy="2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latin typeface="Times New Roman" panose="02020603050405020304" pitchFamily="18" charset="0"/>
              </a:endParaRPr>
            </a:p>
          </p:txBody>
        </p:sp>
        <p:grpSp>
          <p:nvGrpSpPr>
            <p:cNvPr id="10248" name="Group 8"/>
            <p:cNvGrpSpPr>
              <a:grpSpLocks/>
            </p:cNvGrpSpPr>
            <p:nvPr/>
          </p:nvGrpSpPr>
          <p:grpSpPr bwMode="auto">
            <a:xfrm>
              <a:off x="576" y="2832"/>
              <a:ext cx="1056" cy="818"/>
              <a:chOff x="1104" y="2400"/>
              <a:chExt cx="1056" cy="818"/>
            </a:xfrm>
          </p:grpSpPr>
          <p:sp>
            <p:nvSpPr>
              <p:cNvPr id="10245" name="AutoShape 5"/>
              <p:cNvSpPr>
                <a:spLocks noChangeArrowheads="1"/>
              </p:cNvSpPr>
              <p:nvPr/>
            </p:nvSpPr>
            <p:spPr bwMode="auto">
              <a:xfrm rot="5400000">
                <a:off x="1223" y="2498"/>
                <a:ext cx="818" cy="62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CCFF"/>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7" name="Text Box 7"/>
              <p:cNvSpPr txBox="1">
                <a:spLocks noChangeArrowheads="1"/>
              </p:cNvSpPr>
              <p:nvPr/>
            </p:nvSpPr>
            <p:spPr bwMode="auto">
              <a:xfrm>
                <a:off x="1104" y="2684"/>
                <a:ext cx="1056" cy="2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spcBef>
                    <a:spcPct val="50000"/>
                  </a:spcBef>
                </a:pPr>
                <a:r>
                  <a:rPr lang="en-US" altLang="zh-CN" sz="2000">
                    <a:ea typeface="宋体" panose="02010600030101010101" pitchFamily="2" charset="-122"/>
                  </a:rPr>
                  <a:t>socket</a:t>
                </a:r>
              </a:p>
            </p:txBody>
          </p:sp>
        </p:grpSp>
        <p:sp>
          <p:nvSpPr>
            <p:cNvPr id="10261" name="AutoShape 21"/>
            <p:cNvSpPr>
              <a:spLocks noChangeArrowheads="1"/>
            </p:cNvSpPr>
            <p:nvPr/>
          </p:nvSpPr>
          <p:spPr bwMode="auto">
            <a:xfrm flipV="1">
              <a:off x="192" y="2736"/>
              <a:ext cx="598" cy="740"/>
            </a:xfrm>
            <a:custGeom>
              <a:avLst/>
              <a:gdLst>
                <a:gd name="G0" fmla="+- 12427 0 0"/>
                <a:gd name="G1" fmla="+- 2302 0 0"/>
                <a:gd name="G2" fmla="+- 12158 0 2302"/>
                <a:gd name="G3" fmla="+- G2 0 2302"/>
                <a:gd name="G4" fmla="*/ G3 32768 32059"/>
                <a:gd name="G5" fmla="*/ G4 1 2"/>
                <a:gd name="G6" fmla="+- 21600 0 12427"/>
                <a:gd name="G7" fmla="*/ G6 2302 6079"/>
                <a:gd name="G8" fmla="+- G7 12427 0"/>
                <a:gd name="T0" fmla="*/ 12427 w 21600"/>
                <a:gd name="T1" fmla="*/ 0 h 21600"/>
                <a:gd name="T2" fmla="*/ 12427 w 21600"/>
                <a:gd name="T3" fmla="*/ 12158 h 21600"/>
                <a:gd name="T4" fmla="*/ 3861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302"/>
                  </a:lnTo>
                  <a:cubicBezTo>
                    <a:pt x="5564" y="2302"/>
                    <a:pt x="0" y="6715"/>
                    <a:pt x="0" y="12158"/>
                  </a:cubicBezTo>
                  <a:lnTo>
                    <a:pt x="0" y="21600"/>
                  </a:lnTo>
                  <a:lnTo>
                    <a:pt x="7721" y="21600"/>
                  </a:lnTo>
                  <a:lnTo>
                    <a:pt x="7721" y="12158"/>
                  </a:lnTo>
                  <a:cubicBezTo>
                    <a:pt x="7721" y="10887"/>
                    <a:pt x="9828" y="9856"/>
                    <a:pt x="12427" y="9856"/>
                  </a:cubicBezTo>
                  <a:lnTo>
                    <a:pt x="12427" y="12158"/>
                  </a:lnTo>
                  <a:close/>
                </a:path>
              </a:pathLst>
            </a:cu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0252" name="Text Box 12"/>
            <p:cNvSpPr txBox="1">
              <a:spLocks noChangeArrowheads="1"/>
            </p:cNvSpPr>
            <p:nvPr/>
          </p:nvSpPr>
          <p:spPr bwMode="auto">
            <a:xfrm>
              <a:off x="-139" y="2904"/>
              <a:ext cx="240" cy="232"/>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spcBef>
                  <a:spcPct val="50000"/>
                </a:spcBef>
              </a:pPr>
              <a:r>
                <a:rPr lang="en-US" altLang="zh-CN" sz="1600" dirty="0">
                  <a:ea typeface="宋体" panose="02010600030101010101" pitchFamily="2" charset="-122"/>
                </a:rPr>
                <a:t>3</a:t>
              </a:r>
            </a:p>
          </p:txBody>
        </p:sp>
        <p:sp>
          <p:nvSpPr>
            <p:cNvPr id="10255" name="Text Box 15"/>
            <p:cNvSpPr txBox="1">
              <a:spLocks noChangeArrowheads="1"/>
            </p:cNvSpPr>
            <p:nvPr/>
          </p:nvSpPr>
          <p:spPr bwMode="auto">
            <a:xfrm>
              <a:off x="53" y="2952"/>
              <a:ext cx="240" cy="232"/>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spcBef>
                  <a:spcPct val="50000"/>
                </a:spcBef>
              </a:pPr>
              <a:r>
                <a:rPr lang="en-US" altLang="zh-CN" sz="1600">
                  <a:ea typeface="宋体" panose="02010600030101010101" pitchFamily="2" charset="-122"/>
                </a:rPr>
                <a:t>2</a:t>
              </a:r>
            </a:p>
          </p:txBody>
        </p:sp>
        <p:sp>
          <p:nvSpPr>
            <p:cNvPr id="10256" name="Text Box 16"/>
            <p:cNvSpPr txBox="1">
              <a:spLocks noChangeArrowheads="1"/>
            </p:cNvSpPr>
            <p:nvPr/>
          </p:nvSpPr>
          <p:spPr bwMode="auto">
            <a:xfrm>
              <a:off x="245" y="3000"/>
              <a:ext cx="240" cy="232"/>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spcBef>
                  <a:spcPct val="50000"/>
                </a:spcBef>
              </a:pPr>
              <a:r>
                <a:rPr lang="en-US" altLang="zh-CN" sz="1600">
                  <a:ea typeface="宋体" panose="02010600030101010101" pitchFamily="2" charset="-122"/>
                </a:rPr>
                <a:t>1</a:t>
              </a:r>
            </a:p>
          </p:txBody>
        </p:sp>
        <p:sp>
          <p:nvSpPr>
            <p:cNvPr id="10266" name="Rectangle 26"/>
            <p:cNvSpPr>
              <a:spLocks noChangeArrowheads="1"/>
            </p:cNvSpPr>
            <p:nvPr/>
          </p:nvSpPr>
          <p:spPr bwMode="auto">
            <a:xfrm>
              <a:off x="1536" y="3024"/>
              <a:ext cx="96" cy="96"/>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267" name="Rectangle 27"/>
            <p:cNvSpPr>
              <a:spLocks noChangeArrowheads="1"/>
            </p:cNvSpPr>
            <p:nvPr/>
          </p:nvSpPr>
          <p:spPr bwMode="auto">
            <a:xfrm>
              <a:off x="1728" y="3024"/>
              <a:ext cx="96" cy="96"/>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268" name="Rectangle 28"/>
            <p:cNvSpPr>
              <a:spLocks noChangeArrowheads="1"/>
            </p:cNvSpPr>
            <p:nvPr/>
          </p:nvSpPr>
          <p:spPr bwMode="auto">
            <a:xfrm>
              <a:off x="1920" y="3024"/>
              <a:ext cx="96" cy="96"/>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10292" name="Group 52"/>
            <p:cNvGrpSpPr>
              <a:grpSpLocks/>
            </p:cNvGrpSpPr>
            <p:nvPr/>
          </p:nvGrpSpPr>
          <p:grpSpPr bwMode="auto">
            <a:xfrm>
              <a:off x="1440" y="3120"/>
              <a:ext cx="1344" cy="336"/>
              <a:chOff x="1440" y="3120"/>
              <a:chExt cx="1443" cy="336"/>
            </a:xfrm>
          </p:grpSpPr>
          <p:sp>
            <p:nvSpPr>
              <p:cNvPr id="10249" name="Line 9"/>
              <p:cNvSpPr>
                <a:spLocks noChangeShapeType="1"/>
              </p:cNvSpPr>
              <p:nvPr/>
            </p:nvSpPr>
            <p:spPr bwMode="auto">
              <a:xfrm>
                <a:off x="1440" y="3168"/>
                <a:ext cx="768" cy="1"/>
              </a:xfrm>
              <a:prstGeom prst="line">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0" name="Text Box 10"/>
              <p:cNvSpPr txBox="1">
                <a:spLocks noChangeArrowheads="1"/>
              </p:cNvSpPr>
              <p:nvPr/>
            </p:nvSpPr>
            <p:spPr bwMode="auto">
              <a:xfrm>
                <a:off x="2208" y="3120"/>
                <a:ext cx="675" cy="308"/>
              </a:xfrm>
              <a:prstGeom prst="rect">
                <a:avLst/>
              </a:prstGeom>
              <a:solidFill>
                <a:srgbClr val="3366FF"/>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spcBef>
                    <a:spcPct val="50000"/>
                  </a:spcBef>
                </a:pPr>
                <a:r>
                  <a:rPr lang="en-US" altLang="zh-CN">
                    <a:ea typeface="宋体" panose="02010600030101010101" pitchFamily="2" charset="-122"/>
                  </a:rPr>
                  <a:t>Dest.</a:t>
                </a:r>
              </a:p>
            </p:txBody>
          </p:sp>
          <p:sp>
            <p:nvSpPr>
              <p:cNvPr id="10262" name="Line 22"/>
              <p:cNvSpPr>
                <a:spLocks noChangeShapeType="1"/>
              </p:cNvSpPr>
              <p:nvPr/>
            </p:nvSpPr>
            <p:spPr bwMode="auto">
              <a:xfrm flipH="1">
                <a:off x="1440" y="3312"/>
                <a:ext cx="768" cy="1"/>
              </a:xfrm>
              <a:prstGeom prst="line">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9" name="Rectangle 29"/>
              <p:cNvSpPr>
                <a:spLocks noChangeArrowheads="1"/>
              </p:cNvSpPr>
              <p:nvPr/>
            </p:nvSpPr>
            <p:spPr bwMode="auto">
              <a:xfrm>
                <a:off x="1632" y="3360"/>
                <a:ext cx="96" cy="96"/>
              </a:xfrm>
              <a:prstGeom prst="rect">
                <a:avLst/>
              </a:prstGeom>
              <a:solidFill>
                <a:schemeClr val="tx2"/>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270" name="Rectangle 30"/>
              <p:cNvSpPr>
                <a:spLocks noChangeArrowheads="1"/>
              </p:cNvSpPr>
              <p:nvPr/>
            </p:nvSpPr>
            <p:spPr bwMode="auto">
              <a:xfrm>
                <a:off x="1824" y="3360"/>
                <a:ext cx="96" cy="96"/>
              </a:xfrm>
              <a:prstGeom prst="rect">
                <a:avLst/>
              </a:prstGeom>
              <a:solidFill>
                <a:schemeClr val="tx2"/>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grpSp>
        <p:nvGrpSpPr>
          <p:cNvPr id="2" name="组合 1">
            <a:extLst>
              <a:ext uri="{FF2B5EF4-FFF2-40B4-BE49-F238E27FC236}">
                <a16:creationId xmlns:a16="http://schemas.microsoft.com/office/drawing/2014/main" id="{1229F90C-A067-4C42-B91B-76099E8C371D}"/>
              </a:ext>
            </a:extLst>
          </p:cNvPr>
          <p:cNvGrpSpPr/>
          <p:nvPr/>
        </p:nvGrpSpPr>
        <p:grpSpPr>
          <a:xfrm>
            <a:off x="4767701" y="3873373"/>
            <a:ext cx="3136205" cy="1759233"/>
            <a:chOff x="4604147" y="4218236"/>
            <a:chExt cx="3136205" cy="1759233"/>
          </a:xfrm>
        </p:grpSpPr>
        <p:grpSp>
          <p:nvGrpSpPr>
            <p:cNvPr id="10325" name="Group 85"/>
            <p:cNvGrpSpPr>
              <a:grpSpLocks/>
            </p:cNvGrpSpPr>
            <p:nvPr/>
          </p:nvGrpSpPr>
          <p:grpSpPr bwMode="auto">
            <a:xfrm>
              <a:off x="4895931" y="4218236"/>
              <a:ext cx="2844421" cy="1759233"/>
              <a:chOff x="2928" y="2784"/>
              <a:chExt cx="2496" cy="1412"/>
            </a:xfrm>
          </p:grpSpPr>
          <p:grpSp>
            <p:nvGrpSpPr>
              <p:cNvPr id="10295" name="Group 55"/>
              <p:cNvGrpSpPr>
                <a:grpSpLocks/>
              </p:cNvGrpSpPr>
              <p:nvPr/>
            </p:nvGrpSpPr>
            <p:grpSpPr bwMode="auto">
              <a:xfrm>
                <a:off x="2928" y="2784"/>
                <a:ext cx="912" cy="576"/>
                <a:chOff x="360" y="3671"/>
                <a:chExt cx="912" cy="576"/>
              </a:xfrm>
            </p:grpSpPr>
            <p:sp>
              <p:nvSpPr>
                <p:cNvPr id="10296" name="Oval 56"/>
                <p:cNvSpPr>
                  <a:spLocks noChangeArrowheads="1"/>
                </p:cNvSpPr>
                <p:nvPr/>
              </p:nvSpPr>
              <p:spPr bwMode="auto">
                <a:xfrm>
                  <a:off x="384" y="3671"/>
                  <a:ext cx="864" cy="576"/>
                </a:xfrm>
                <a:prstGeom prst="ellipse">
                  <a:avLst/>
                </a:prstGeom>
                <a:solidFill>
                  <a:srgbClr val="FF0000"/>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97" name="Text Box 57"/>
                <p:cNvSpPr txBox="1">
                  <a:spLocks noChangeArrowheads="1"/>
                </p:cNvSpPr>
                <p:nvPr/>
              </p:nvSpPr>
              <p:spPr bwMode="auto">
                <a:xfrm>
                  <a:off x="360" y="3815"/>
                  <a:ext cx="912" cy="2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spcBef>
                      <a:spcPct val="50000"/>
                    </a:spcBef>
                  </a:pPr>
                  <a:r>
                    <a:rPr lang="en-US" altLang="zh-CN" dirty="0">
                      <a:ea typeface="宋体" panose="02010600030101010101" pitchFamily="2" charset="-122"/>
                    </a:rPr>
                    <a:t>App</a:t>
                  </a:r>
                </a:p>
              </p:txBody>
            </p:sp>
            <p:sp>
              <p:nvSpPr>
                <p:cNvPr id="10298" name="Oval 58"/>
                <p:cNvSpPr>
                  <a:spLocks noChangeArrowheads="1"/>
                </p:cNvSpPr>
                <p:nvPr/>
              </p:nvSpPr>
              <p:spPr bwMode="auto">
                <a:xfrm>
                  <a:off x="408" y="3743"/>
                  <a:ext cx="816" cy="432"/>
                </a:xfrm>
                <a:prstGeom prst="ellipse">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0299" name="Text Box 59"/>
              <p:cNvSpPr txBox="1">
                <a:spLocks noChangeArrowheads="1"/>
              </p:cNvSpPr>
              <p:nvPr/>
            </p:nvSpPr>
            <p:spPr bwMode="auto">
              <a:xfrm>
                <a:off x="3408" y="3696"/>
                <a:ext cx="960" cy="2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latin typeface="Times New Roman" panose="02020603050405020304" pitchFamily="18" charset="0"/>
                </a:endParaRPr>
              </a:p>
            </p:txBody>
          </p:sp>
          <p:grpSp>
            <p:nvGrpSpPr>
              <p:cNvPr id="10300" name="Group 60"/>
              <p:cNvGrpSpPr>
                <a:grpSpLocks/>
              </p:cNvGrpSpPr>
              <p:nvPr/>
            </p:nvGrpSpPr>
            <p:grpSpPr bwMode="auto">
              <a:xfrm>
                <a:off x="3408" y="3264"/>
                <a:ext cx="1056" cy="818"/>
                <a:chOff x="1104" y="2400"/>
                <a:chExt cx="1056" cy="818"/>
              </a:xfrm>
            </p:grpSpPr>
            <p:sp>
              <p:nvSpPr>
                <p:cNvPr id="10301" name="AutoShape 61"/>
                <p:cNvSpPr>
                  <a:spLocks noChangeArrowheads="1"/>
                </p:cNvSpPr>
                <p:nvPr/>
              </p:nvSpPr>
              <p:spPr bwMode="auto">
                <a:xfrm rot="5400000">
                  <a:off x="1238" y="2498"/>
                  <a:ext cx="818" cy="62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CCFF"/>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Text Box 62"/>
                <p:cNvSpPr txBox="1">
                  <a:spLocks noChangeArrowheads="1"/>
                </p:cNvSpPr>
                <p:nvPr/>
              </p:nvSpPr>
              <p:spPr bwMode="auto">
                <a:xfrm>
                  <a:off x="1104" y="2684"/>
                  <a:ext cx="1056" cy="2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spcBef>
                      <a:spcPct val="50000"/>
                    </a:spcBef>
                  </a:pPr>
                  <a:r>
                    <a:rPr lang="en-US" altLang="zh-CN" sz="2000" dirty="0">
                      <a:ea typeface="宋体" panose="02010600030101010101" pitchFamily="2" charset="-122"/>
                    </a:rPr>
                    <a:t>socket</a:t>
                  </a:r>
                </a:p>
              </p:txBody>
            </p:sp>
          </p:grpSp>
          <p:sp>
            <p:nvSpPr>
              <p:cNvPr id="10303" name="AutoShape 63"/>
              <p:cNvSpPr>
                <a:spLocks noChangeArrowheads="1"/>
              </p:cNvSpPr>
              <p:nvPr/>
            </p:nvSpPr>
            <p:spPr bwMode="auto">
              <a:xfrm flipV="1">
                <a:off x="3024" y="3168"/>
                <a:ext cx="602" cy="720"/>
              </a:xfrm>
              <a:custGeom>
                <a:avLst/>
                <a:gdLst>
                  <a:gd name="G0" fmla="+- 12427 0 0"/>
                  <a:gd name="G1" fmla="+- 2302 0 0"/>
                  <a:gd name="G2" fmla="+- 12158 0 2302"/>
                  <a:gd name="G3" fmla="+- G2 0 2302"/>
                  <a:gd name="G4" fmla="*/ G3 32768 32059"/>
                  <a:gd name="G5" fmla="*/ G4 1 2"/>
                  <a:gd name="G6" fmla="+- 21600 0 12427"/>
                  <a:gd name="G7" fmla="*/ G6 2302 6079"/>
                  <a:gd name="G8" fmla="+- G7 12427 0"/>
                  <a:gd name="T0" fmla="*/ 12427 w 21600"/>
                  <a:gd name="T1" fmla="*/ 0 h 21600"/>
                  <a:gd name="T2" fmla="*/ 12427 w 21600"/>
                  <a:gd name="T3" fmla="*/ 12158 h 21600"/>
                  <a:gd name="T4" fmla="*/ 3861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302"/>
                    </a:lnTo>
                    <a:cubicBezTo>
                      <a:pt x="5564" y="2302"/>
                      <a:pt x="0" y="6715"/>
                      <a:pt x="0" y="12158"/>
                    </a:cubicBezTo>
                    <a:lnTo>
                      <a:pt x="0" y="21600"/>
                    </a:lnTo>
                    <a:lnTo>
                      <a:pt x="7721" y="21600"/>
                    </a:lnTo>
                    <a:lnTo>
                      <a:pt x="7721" y="12158"/>
                    </a:lnTo>
                    <a:cubicBezTo>
                      <a:pt x="7721" y="10887"/>
                      <a:pt x="9828" y="9856"/>
                      <a:pt x="12427" y="9856"/>
                    </a:cubicBezTo>
                    <a:lnTo>
                      <a:pt x="12427" y="12158"/>
                    </a:lnTo>
                    <a:close/>
                  </a:path>
                </a:pathLst>
              </a:custGeom>
              <a:solidFill>
                <a:srgbClr val="FFFF00"/>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0307" name="Rectangle 67"/>
              <p:cNvSpPr>
                <a:spLocks noChangeArrowheads="1"/>
              </p:cNvSpPr>
              <p:nvPr/>
            </p:nvSpPr>
            <p:spPr bwMode="auto">
              <a:xfrm>
                <a:off x="4272" y="2928"/>
                <a:ext cx="96" cy="96"/>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308" name="Rectangle 68"/>
              <p:cNvSpPr>
                <a:spLocks noChangeArrowheads="1"/>
              </p:cNvSpPr>
              <p:nvPr/>
            </p:nvSpPr>
            <p:spPr bwMode="auto">
              <a:xfrm>
                <a:off x="4416" y="3264"/>
                <a:ext cx="96" cy="96"/>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309" name="Rectangle 69"/>
              <p:cNvSpPr>
                <a:spLocks noChangeArrowheads="1"/>
              </p:cNvSpPr>
              <p:nvPr/>
            </p:nvSpPr>
            <p:spPr bwMode="auto">
              <a:xfrm>
                <a:off x="4560" y="3552"/>
                <a:ext cx="96" cy="96"/>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311" name="Line 71"/>
              <p:cNvSpPr>
                <a:spLocks noChangeShapeType="1"/>
              </p:cNvSpPr>
              <p:nvPr/>
            </p:nvSpPr>
            <p:spPr bwMode="auto">
              <a:xfrm flipV="1">
                <a:off x="4272" y="3072"/>
                <a:ext cx="576" cy="528"/>
              </a:xfrm>
              <a:prstGeom prst="line">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2" name="Text Box 72"/>
              <p:cNvSpPr txBox="1">
                <a:spLocks noChangeArrowheads="1"/>
              </p:cNvSpPr>
              <p:nvPr/>
            </p:nvSpPr>
            <p:spPr bwMode="auto">
              <a:xfrm>
                <a:off x="4848" y="2880"/>
                <a:ext cx="432" cy="308"/>
              </a:xfrm>
              <a:prstGeom prst="rect">
                <a:avLst/>
              </a:prstGeom>
              <a:solidFill>
                <a:srgbClr val="3366FF"/>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spcBef>
                    <a:spcPct val="50000"/>
                  </a:spcBef>
                </a:pPr>
                <a:r>
                  <a:rPr lang="en-US" altLang="zh-CN">
                    <a:ea typeface="宋体" panose="02010600030101010101" pitchFamily="2" charset="-122"/>
                  </a:rPr>
                  <a:t>D1</a:t>
                </a:r>
              </a:p>
            </p:txBody>
          </p:sp>
          <p:sp>
            <p:nvSpPr>
              <p:cNvPr id="10316" name="Text Box 76"/>
              <p:cNvSpPr txBox="1">
                <a:spLocks noChangeArrowheads="1"/>
              </p:cNvSpPr>
              <p:nvPr/>
            </p:nvSpPr>
            <p:spPr bwMode="auto">
              <a:xfrm>
                <a:off x="4608" y="3888"/>
                <a:ext cx="432" cy="308"/>
              </a:xfrm>
              <a:prstGeom prst="rect">
                <a:avLst/>
              </a:prstGeom>
              <a:solidFill>
                <a:srgbClr val="3366FF"/>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spcBef>
                    <a:spcPct val="50000"/>
                  </a:spcBef>
                </a:pPr>
                <a:r>
                  <a:rPr lang="en-US" altLang="zh-CN">
                    <a:ea typeface="宋体" panose="02010600030101010101" pitchFamily="2" charset="-122"/>
                  </a:rPr>
                  <a:t>D3</a:t>
                </a:r>
              </a:p>
            </p:txBody>
          </p:sp>
          <p:sp>
            <p:nvSpPr>
              <p:cNvPr id="10317" name="Text Box 77"/>
              <p:cNvSpPr txBox="1">
                <a:spLocks noChangeArrowheads="1"/>
              </p:cNvSpPr>
              <p:nvPr/>
            </p:nvSpPr>
            <p:spPr bwMode="auto">
              <a:xfrm>
                <a:off x="4992" y="3456"/>
                <a:ext cx="432" cy="308"/>
              </a:xfrm>
              <a:prstGeom prst="rect">
                <a:avLst/>
              </a:prstGeom>
              <a:solidFill>
                <a:srgbClr val="3366FF"/>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spcBef>
                    <a:spcPct val="50000"/>
                  </a:spcBef>
                </a:pPr>
                <a:r>
                  <a:rPr lang="en-US" altLang="zh-CN">
                    <a:ea typeface="宋体" panose="02010600030101010101" pitchFamily="2" charset="-122"/>
                  </a:rPr>
                  <a:t>D2</a:t>
                </a:r>
              </a:p>
            </p:txBody>
          </p:sp>
          <p:sp>
            <p:nvSpPr>
              <p:cNvPr id="10318" name="Freeform 78"/>
              <p:cNvSpPr>
                <a:spLocks/>
              </p:cNvSpPr>
              <p:nvPr/>
            </p:nvSpPr>
            <p:spPr bwMode="auto">
              <a:xfrm>
                <a:off x="4240" y="2976"/>
                <a:ext cx="512" cy="480"/>
              </a:xfrm>
              <a:custGeom>
                <a:avLst/>
                <a:gdLst>
                  <a:gd name="T0" fmla="*/ 32 w 512"/>
                  <a:gd name="T1" fmla="*/ 480 h 480"/>
                  <a:gd name="T2" fmla="*/ 80 w 512"/>
                  <a:gd name="T3" fmla="*/ 96 h 480"/>
                  <a:gd name="T4" fmla="*/ 512 w 512"/>
                  <a:gd name="T5" fmla="*/ 0 h 480"/>
                </a:gdLst>
                <a:ahLst/>
                <a:cxnLst>
                  <a:cxn ang="0">
                    <a:pos x="T0" y="T1"/>
                  </a:cxn>
                  <a:cxn ang="0">
                    <a:pos x="T2" y="T3"/>
                  </a:cxn>
                  <a:cxn ang="0">
                    <a:pos x="T4" y="T5"/>
                  </a:cxn>
                </a:cxnLst>
                <a:rect l="0" t="0" r="r" b="b"/>
                <a:pathLst>
                  <a:path w="512" h="480">
                    <a:moveTo>
                      <a:pt x="32" y="480"/>
                    </a:moveTo>
                    <a:cubicBezTo>
                      <a:pt x="16" y="328"/>
                      <a:pt x="0" y="176"/>
                      <a:pt x="80" y="96"/>
                    </a:cubicBezTo>
                    <a:cubicBezTo>
                      <a:pt x="160" y="16"/>
                      <a:pt x="440" y="16"/>
                      <a:pt x="512" y="0"/>
                    </a:cubicBezTo>
                  </a:path>
                </a:pathLst>
              </a:custGeom>
              <a:noFill/>
              <a:ln w="31750" cap="flat" cmpd="sng">
                <a:solidFill>
                  <a:schemeClr val="tx1"/>
                </a:solidFill>
                <a:prstDash val="solid"/>
                <a:round/>
                <a:headEnd/>
                <a:tailEnd type="arrow" w="med" len="me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10319" name="Line 79"/>
              <p:cNvSpPr>
                <a:spLocks noChangeShapeType="1"/>
              </p:cNvSpPr>
              <p:nvPr/>
            </p:nvSpPr>
            <p:spPr bwMode="auto">
              <a:xfrm>
                <a:off x="4320" y="3696"/>
                <a:ext cx="432" cy="0"/>
              </a:xfrm>
              <a:prstGeom prst="line">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grpSp>
            <p:nvGrpSpPr>
              <p:cNvPr id="10322" name="Group 82"/>
              <p:cNvGrpSpPr>
                <a:grpSpLocks/>
              </p:cNvGrpSpPr>
              <p:nvPr/>
            </p:nvGrpSpPr>
            <p:grpSpPr bwMode="auto">
              <a:xfrm>
                <a:off x="4704" y="3600"/>
                <a:ext cx="144" cy="240"/>
                <a:chOff x="4704" y="3600"/>
                <a:chExt cx="144" cy="240"/>
              </a:xfrm>
            </p:grpSpPr>
            <p:sp>
              <p:nvSpPr>
                <p:cNvPr id="10320" name="Line 80"/>
                <p:cNvSpPr>
                  <a:spLocks noChangeShapeType="1"/>
                </p:cNvSpPr>
                <p:nvPr/>
              </p:nvSpPr>
              <p:spPr bwMode="auto">
                <a:xfrm>
                  <a:off x="4704" y="3600"/>
                  <a:ext cx="144" cy="240"/>
                </a:xfrm>
                <a:prstGeom prst="line">
                  <a:avLst/>
                </a:prstGeom>
                <a:noFill/>
                <a:ln w="1270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10321" name="Line 81"/>
                <p:cNvSpPr>
                  <a:spLocks noChangeShapeType="1"/>
                </p:cNvSpPr>
                <p:nvPr/>
              </p:nvSpPr>
              <p:spPr bwMode="auto">
                <a:xfrm flipH="1">
                  <a:off x="4704" y="3600"/>
                  <a:ext cx="144" cy="240"/>
                </a:xfrm>
                <a:prstGeom prst="line">
                  <a:avLst/>
                </a:prstGeom>
                <a:noFill/>
                <a:ln w="1270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grpSp>
          <p:sp>
            <p:nvSpPr>
              <p:cNvPr id="10323" name="Line 83"/>
              <p:cNvSpPr>
                <a:spLocks noChangeShapeType="1"/>
              </p:cNvSpPr>
              <p:nvPr/>
            </p:nvSpPr>
            <p:spPr bwMode="auto">
              <a:xfrm flipH="1" flipV="1">
                <a:off x="4272" y="3888"/>
                <a:ext cx="288" cy="192"/>
              </a:xfrm>
              <a:prstGeom prst="line">
                <a:avLst/>
              </a:prstGeom>
              <a:noFill/>
              <a:ln w="317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zh-CN" altLang="en-US"/>
              </a:p>
            </p:txBody>
          </p:sp>
          <p:sp>
            <p:nvSpPr>
              <p:cNvPr id="10324" name="Rectangle 84"/>
              <p:cNvSpPr>
                <a:spLocks noChangeArrowheads="1"/>
              </p:cNvSpPr>
              <p:nvPr/>
            </p:nvSpPr>
            <p:spPr bwMode="auto">
              <a:xfrm>
                <a:off x="4368" y="4032"/>
                <a:ext cx="96" cy="96"/>
              </a:xfrm>
              <a:prstGeom prst="rect">
                <a:avLst/>
              </a:prstGeom>
              <a:solidFill>
                <a:schemeClr val="tx2"/>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5" name="Text Box 12">
              <a:extLst>
                <a:ext uri="{FF2B5EF4-FFF2-40B4-BE49-F238E27FC236}">
                  <a16:creationId xmlns:a16="http://schemas.microsoft.com/office/drawing/2014/main" id="{D1BCE00E-1083-466D-8710-04D77865D467}"/>
                </a:ext>
              </a:extLst>
            </p:cNvPr>
            <p:cNvSpPr txBox="1">
              <a:spLocks noChangeArrowheads="1"/>
            </p:cNvSpPr>
            <p:nvPr/>
          </p:nvSpPr>
          <p:spPr bwMode="auto">
            <a:xfrm>
              <a:off x="4604147" y="4951774"/>
              <a:ext cx="280064" cy="301762"/>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spcBef>
                  <a:spcPct val="50000"/>
                </a:spcBef>
              </a:pPr>
              <a:r>
                <a:rPr lang="en-US" altLang="zh-CN" sz="1600" dirty="0">
                  <a:ea typeface="宋体" panose="02010600030101010101" pitchFamily="2" charset="-122"/>
                </a:rPr>
                <a:t>3</a:t>
              </a:r>
            </a:p>
          </p:txBody>
        </p:sp>
        <p:sp>
          <p:nvSpPr>
            <p:cNvPr id="57" name="Text Box 15">
              <a:extLst>
                <a:ext uri="{FF2B5EF4-FFF2-40B4-BE49-F238E27FC236}">
                  <a16:creationId xmlns:a16="http://schemas.microsoft.com/office/drawing/2014/main" id="{53FA96C2-C786-4FB6-951C-F93E2BE636F1}"/>
                </a:ext>
              </a:extLst>
            </p:cNvPr>
            <p:cNvSpPr txBox="1">
              <a:spLocks noChangeArrowheads="1"/>
            </p:cNvSpPr>
            <p:nvPr/>
          </p:nvSpPr>
          <p:spPr bwMode="auto">
            <a:xfrm>
              <a:off x="4828198" y="5014208"/>
              <a:ext cx="280064" cy="301762"/>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spcBef>
                  <a:spcPct val="50000"/>
                </a:spcBef>
              </a:pPr>
              <a:r>
                <a:rPr lang="en-US" altLang="zh-CN" sz="1600">
                  <a:ea typeface="宋体" panose="02010600030101010101" pitchFamily="2" charset="-122"/>
                </a:rPr>
                <a:t>2</a:t>
              </a:r>
            </a:p>
          </p:txBody>
        </p:sp>
        <p:sp>
          <p:nvSpPr>
            <p:cNvPr id="58" name="Text Box 16">
              <a:extLst>
                <a:ext uri="{FF2B5EF4-FFF2-40B4-BE49-F238E27FC236}">
                  <a16:creationId xmlns:a16="http://schemas.microsoft.com/office/drawing/2014/main" id="{529B9297-921E-41E7-9EC6-853F9635ECFB}"/>
                </a:ext>
              </a:extLst>
            </p:cNvPr>
            <p:cNvSpPr txBox="1">
              <a:spLocks noChangeArrowheads="1"/>
            </p:cNvSpPr>
            <p:nvPr/>
          </p:nvSpPr>
          <p:spPr bwMode="auto">
            <a:xfrm>
              <a:off x="5052250" y="5076641"/>
              <a:ext cx="280064" cy="301762"/>
            </a:xfrm>
            <a:prstGeom prst="rect">
              <a:avLst/>
            </a:prstGeom>
            <a:solidFill>
              <a:srgbClr val="969696"/>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spcBef>
                  <a:spcPct val="50000"/>
                </a:spcBef>
              </a:pPr>
              <a:r>
                <a:rPr lang="en-US" altLang="zh-CN" sz="1600" dirty="0">
                  <a:ea typeface="宋体" panose="02010600030101010101" pitchFamily="2" charset="-122"/>
                </a:rPr>
                <a:t>1</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2960" y="286604"/>
            <a:ext cx="7543800" cy="1450757"/>
          </a:xfrm>
        </p:spPr>
        <p:txBody>
          <a:bodyPr/>
          <a:lstStyle/>
          <a:p>
            <a:r>
              <a:rPr lang="en-US" altLang="zh-CN" sz="4400" dirty="0">
                <a:latin typeface="微软雅黑" panose="020B0503020204020204" pitchFamily="34" charset="-122"/>
                <a:ea typeface="微软雅黑" panose="020B0503020204020204" pitchFamily="34" charset="-122"/>
              </a:rPr>
              <a:t>Socket</a:t>
            </a:r>
            <a:r>
              <a:rPr lang="zh-CN" altLang="en-US" sz="4400" dirty="0">
                <a:latin typeface="微软雅黑" panose="020B0503020204020204" pitchFamily="34" charset="-122"/>
                <a:ea typeface="微软雅黑" panose="020B0503020204020204" pitchFamily="34" charset="-122"/>
              </a:rPr>
              <a:t>如何寻找通讯对象</a:t>
            </a:r>
            <a:endParaRPr lang="en-US" altLang="zh-CN" sz="4400" dirty="0">
              <a:latin typeface="微软雅黑" panose="020B0503020204020204" pitchFamily="34" charset="-122"/>
              <a:ea typeface="微软雅黑" panose="020B0503020204020204" pitchFamily="34" charset="-122"/>
            </a:endParaRPr>
          </a:p>
        </p:txBody>
      </p:sp>
      <p:sp>
        <p:nvSpPr>
          <p:cNvPr id="14339" name="Rectangle 3"/>
          <p:cNvSpPr>
            <a:spLocks noGrp="1" noChangeArrowheads="1"/>
          </p:cNvSpPr>
          <p:nvPr>
            <p:ph idx="1"/>
          </p:nvPr>
        </p:nvSpPr>
        <p:spPr>
          <a:xfrm>
            <a:off x="822960" y="1302067"/>
            <a:ext cx="7886700" cy="4572000"/>
          </a:xfrm>
        </p:spPr>
        <p:txBody>
          <a:bodyPr/>
          <a:lstStyle/>
          <a:p>
            <a:endParaRPr lang="en-US" altLang="zh-CN" dirty="0">
              <a:ea typeface="宋体" panose="02010600030101010101" pitchFamily="2" charset="-122"/>
            </a:endParaRPr>
          </a:p>
          <a:p>
            <a:r>
              <a:rPr lang="en-US" altLang="zh-CN" dirty="0">
                <a:latin typeface="微软雅黑 Light" panose="020B0502040204020203" pitchFamily="34" charset="-122"/>
                <a:ea typeface="微软雅黑 Light" panose="020B0502040204020203" pitchFamily="34" charset="-122"/>
              </a:rPr>
              <a:t>IP</a:t>
            </a:r>
            <a:r>
              <a:rPr lang="zh-CN" altLang="en-US" dirty="0">
                <a:latin typeface="微软雅黑 Light" panose="020B0502040204020203" pitchFamily="34" charset="-122"/>
                <a:ea typeface="微软雅黑 Light" panose="020B0502040204020203" pitchFamily="34" charset="-122"/>
              </a:rPr>
              <a:t>地址（</a:t>
            </a:r>
            <a:r>
              <a:rPr lang="en-US" altLang="zh-CN" dirty="0">
                <a:latin typeface="微软雅黑 Light" panose="020B0502040204020203" pitchFamily="34" charset="-122"/>
                <a:ea typeface="微软雅黑 Light" panose="020B0502040204020203" pitchFamily="34" charset="-122"/>
              </a:rPr>
              <a:t>IP Address</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数据发送到哪个主机。</a:t>
            </a:r>
            <a:r>
              <a:rPr lang="en-US" altLang="zh-CN" sz="2000" dirty="0">
                <a:latin typeface="微软雅黑 Light" panose="020B0502040204020203" pitchFamily="34" charset="-122"/>
                <a:ea typeface="微软雅黑 Light" panose="020B0502040204020203" pitchFamily="34" charset="-122"/>
              </a:rPr>
              <a:t>  (Addressing)</a:t>
            </a:r>
          </a:p>
          <a:p>
            <a:r>
              <a:rPr lang="zh-CN" altLang="en-US" dirty="0">
                <a:latin typeface="微软雅黑 Light" panose="020B0502040204020203" pitchFamily="34" charset="-122"/>
                <a:ea typeface="微软雅黑 Light" panose="020B0502040204020203" pitchFamily="34" charset="-122"/>
              </a:rPr>
              <a:t>端口号（</a:t>
            </a:r>
            <a:r>
              <a:rPr lang="en-US" altLang="zh-CN" dirty="0">
                <a:latin typeface="微软雅黑 Light" panose="020B0502040204020203" pitchFamily="34" charset="-122"/>
                <a:ea typeface="微软雅黑 Light" panose="020B0502040204020203" pitchFamily="34" charset="-122"/>
              </a:rPr>
              <a:t>Port</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数据发送到主机中的哪个进程。</a:t>
            </a:r>
            <a:r>
              <a:rPr lang="en-US" altLang="zh-CN" sz="2000" dirty="0">
                <a:latin typeface="微软雅黑 Light" panose="020B0502040204020203" pitchFamily="34" charset="-122"/>
                <a:ea typeface="微软雅黑 Light" panose="020B0502040204020203" pitchFamily="34" charset="-122"/>
              </a:rPr>
              <a:t> (Multiplexing)</a:t>
            </a:r>
          </a:p>
          <a:p>
            <a:r>
              <a:rPr lang="en-US" altLang="zh-CN" b="1" dirty="0">
                <a:latin typeface="微软雅黑 Light" panose="020B0502040204020203" pitchFamily="34" charset="-122"/>
                <a:ea typeface="微软雅黑 Light" panose="020B0502040204020203" pitchFamily="34" charset="-122"/>
              </a:rPr>
              <a:t>Socket = IP</a:t>
            </a:r>
            <a:r>
              <a:rPr lang="zh-CN" altLang="en-US" b="1" dirty="0">
                <a:latin typeface="微软雅黑 Light" panose="020B0502040204020203" pitchFamily="34" charset="-122"/>
                <a:ea typeface="微软雅黑 Light" panose="020B0502040204020203" pitchFamily="34" charset="-122"/>
              </a:rPr>
              <a:t>地址</a:t>
            </a:r>
            <a:r>
              <a:rPr lang="en-US" altLang="zh-CN" b="1" dirty="0">
                <a:latin typeface="微软雅黑 Light" panose="020B0502040204020203" pitchFamily="34" charset="-122"/>
                <a:ea typeface="微软雅黑 Light" panose="020B0502040204020203" pitchFamily="34" charset="-122"/>
              </a:rPr>
              <a:t>+</a:t>
            </a:r>
            <a:r>
              <a:rPr lang="zh-CN" altLang="en-US" b="1" dirty="0">
                <a:latin typeface="微软雅黑 Light" panose="020B0502040204020203" pitchFamily="34" charset="-122"/>
                <a:ea typeface="微软雅黑 Light" panose="020B0502040204020203" pitchFamily="34" charset="-122"/>
              </a:rPr>
              <a:t>端口号</a:t>
            </a:r>
            <a:endParaRPr lang="en-US" altLang="zh-CN" b="1" dirty="0">
              <a:latin typeface="微软雅黑 Light" panose="020B0502040204020203" pitchFamily="34" charset="-122"/>
              <a:ea typeface="微软雅黑 Light" panose="020B0502040204020203" pitchFamily="34" charset="-122"/>
            </a:endParaRPr>
          </a:p>
        </p:txBody>
      </p:sp>
      <p:sp>
        <p:nvSpPr>
          <p:cNvPr id="14" name="灯片编号占位符 5"/>
          <p:cNvSpPr>
            <a:spLocks noGrp="1"/>
          </p:cNvSpPr>
          <p:nvPr>
            <p:ph type="sldNum" sz="quarter" idx="12"/>
          </p:nvPr>
        </p:nvSpPr>
        <p:spPr/>
        <p:txBody>
          <a:bodyPr/>
          <a:lstStyle/>
          <a:p>
            <a:fld id="{F97D50BF-0C0B-403E-B2DE-A6DB5FAD3C9A}" type="slidenum">
              <a:rPr lang="en-US" altLang="zh-CN"/>
              <a:pPr/>
              <a:t>8</a:t>
            </a:fld>
            <a:endParaRPr lang="en-US" altLang="zh-CN"/>
          </a:p>
        </p:txBody>
      </p:sp>
      <p:grpSp>
        <p:nvGrpSpPr>
          <p:cNvPr id="2" name="组合 1">
            <a:extLst>
              <a:ext uri="{FF2B5EF4-FFF2-40B4-BE49-F238E27FC236}">
                <a16:creationId xmlns:a16="http://schemas.microsoft.com/office/drawing/2014/main" id="{6101DEDE-664E-4111-8F0A-224A21066A42}"/>
              </a:ext>
            </a:extLst>
          </p:cNvPr>
          <p:cNvGrpSpPr/>
          <p:nvPr/>
        </p:nvGrpSpPr>
        <p:grpSpPr>
          <a:xfrm>
            <a:off x="571297" y="3913189"/>
            <a:ext cx="7786687" cy="2461894"/>
            <a:chOff x="571297" y="3913189"/>
            <a:chExt cx="7786687" cy="2461894"/>
          </a:xfrm>
        </p:grpSpPr>
        <p:sp>
          <p:nvSpPr>
            <p:cNvPr id="15" name="Rectangle 2"/>
            <p:cNvSpPr>
              <a:spLocks noChangeArrowheads="1"/>
            </p:cNvSpPr>
            <p:nvPr/>
          </p:nvSpPr>
          <p:spPr bwMode="auto">
            <a:xfrm>
              <a:off x="6576809" y="3966845"/>
              <a:ext cx="1465263" cy="1720850"/>
            </a:xfrm>
            <a:prstGeom prst="rect">
              <a:avLst/>
            </a:prstGeom>
            <a:solidFill>
              <a:srgbClr val="FFFF99"/>
            </a:solidFill>
            <a:ln w="12600">
              <a:solidFill>
                <a:srgbClr val="000066"/>
              </a:solidFill>
              <a:prstDash val="dash"/>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p>
          </p:txBody>
        </p:sp>
        <p:sp>
          <p:nvSpPr>
            <p:cNvPr id="16" name="Rectangle 3"/>
            <p:cNvSpPr>
              <a:spLocks noChangeArrowheads="1"/>
            </p:cNvSpPr>
            <p:nvPr/>
          </p:nvSpPr>
          <p:spPr bwMode="auto">
            <a:xfrm>
              <a:off x="672897" y="4651058"/>
              <a:ext cx="1465262" cy="1035050"/>
            </a:xfrm>
            <a:prstGeom prst="rect">
              <a:avLst/>
            </a:prstGeom>
            <a:solidFill>
              <a:srgbClr val="FFFF99"/>
            </a:solidFill>
            <a:ln w="12600">
              <a:solidFill>
                <a:srgbClr val="000066"/>
              </a:solidFill>
              <a:prstDash val="dash"/>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p>
          </p:txBody>
        </p:sp>
        <p:sp>
          <p:nvSpPr>
            <p:cNvPr id="17" name="Text Box 4"/>
            <p:cNvSpPr txBox="1">
              <a:spLocks noChangeArrowheads="1"/>
            </p:cNvSpPr>
            <p:nvPr/>
          </p:nvSpPr>
          <p:spPr bwMode="auto">
            <a:xfrm>
              <a:off x="2728709" y="5130483"/>
              <a:ext cx="338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Clr>
                  <a:srgbClr val="000066"/>
                </a:buClr>
                <a:buFont typeface="Helvetica" panose="020B0604020202020204" pitchFamily="34" charset="0"/>
                <a:buNone/>
              </a:pPr>
              <a:r>
                <a:rPr lang="en-GB" altLang="zh-CN" sz="1600" b="1">
                  <a:solidFill>
                    <a:srgbClr val="000066"/>
                  </a:solidFill>
                  <a:latin typeface="Helvetica" panose="020B0604020202020204" pitchFamily="34" charset="0"/>
                </a:rPr>
                <a:t>Connection socket pair</a:t>
              </a:r>
            </a:p>
            <a:p>
              <a:pPr algn="ctr" eaLnBrk="1" hangingPunct="1">
                <a:spcBef>
                  <a:spcPct val="0"/>
                </a:spcBef>
                <a:buClr>
                  <a:srgbClr val="000066"/>
                </a:buClr>
                <a:buFont typeface="Helvetica" panose="020B0604020202020204" pitchFamily="34" charset="0"/>
                <a:buNone/>
              </a:pPr>
              <a:r>
                <a:rPr lang="en-GB" altLang="zh-CN" sz="1600" b="1">
                  <a:solidFill>
                    <a:srgbClr val="000066"/>
                  </a:solidFill>
                  <a:latin typeface="Helvetica" panose="020B0604020202020204" pitchFamily="34" charset="0"/>
                </a:rPr>
                <a:t>(</a:t>
              </a:r>
              <a:r>
                <a:rPr lang="en-GB" altLang="zh-CN" sz="1600" b="1">
                  <a:solidFill>
                    <a:srgbClr val="FF0000"/>
                  </a:solidFill>
                  <a:latin typeface="Helvetica" panose="020B0604020202020204" pitchFamily="34" charset="0"/>
                </a:rPr>
                <a:t>128.2.194.242</a:t>
              </a:r>
              <a:r>
                <a:rPr lang="en-GB" altLang="zh-CN" sz="1600" b="1">
                  <a:solidFill>
                    <a:srgbClr val="000066"/>
                  </a:solidFill>
                  <a:latin typeface="Helvetica" panose="020B0604020202020204" pitchFamily="34" charset="0"/>
                </a:rPr>
                <a:t>:</a:t>
              </a:r>
              <a:r>
                <a:rPr lang="en-GB" altLang="zh-CN" sz="1600" b="1">
                  <a:solidFill>
                    <a:srgbClr val="00FF00"/>
                  </a:solidFill>
                  <a:latin typeface="Helvetica" panose="020B0604020202020204" pitchFamily="34" charset="0"/>
                </a:rPr>
                <a:t>3479</a:t>
              </a:r>
              <a:r>
                <a:rPr lang="en-GB" altLang="zh-CN" sz="1600" b="1">
                  <a:solidFill>
                    <a:srgbClr val="000066"/>
                  </a:solidFill>
                  <a:latin typeface="Helvetica" panose="020B0604020202020204" pitchFamily="34" charset="0"/>
                </a:rPr>
                <a:t>, </a:t>
              </a:r>
              <a:r>
                <a:rPr lang="en-GB" altLang="zh-CN" sz="1600" b="1">
                  <a:solidFill>
                    <a:srgbClr val="9966FF"/>
                  </a:solidFill>
                  <a:latin typeface="Helvetica" panose="020B0604020202020204" pitchFamily="34" charset="0"/>
                </a:rPr>
                <a:t>208.216.181.15</a:t>
              </a:r>
              <a:r>
                <a:rPr lang="en-GB" altLang="zh-CN" sz="1600" b="1">
                  <a:solidFill>
                    <a:srgbClr val="000066"/>
                  </a:solidFill>
                  <a:latin typeface="Helvetica" panose="020B0604020202020204" pitchFamily="34" charset="0"/>
                </a:rPr>
                <a:t>:</a:t>
              </a:r>
              <a:r>
                <a:rPr lang="en-GB" altLang="zh-CN" sz="1600" b="1">
                  <a:solidFill>
                    <a:srgbClr val="00FFFF"/>
                  </a:solidFill>
                  <a:latin typeface="Helvetica" panose="020B0604020202020204" pitchFamily="34" charset="0"/>
                </a:rPr>
                <a:t>80</a:t>
              </a:r>
              <a:r>
                <a:rPr lang="en-GB" altLang="zh-CN" sz="1600" b="1">
                  <a:solidFill>
                    <a:srgbClr val="000066"/>
                  </a:solidFill>
                  <a:latin typeface="Helvetica" panose="020B0604020202020204" pitchFamily="34" charset="0"/>
                </a:rPr>
                <a:t>)</a:t>
              </a:r>
            </a:p>
          </p:txBody>
        </p:sp>
        <p:sp>
          <p:nvSpPr>
            <p:cNvPr id="18" name="Oval 5"/>
            <p:cNvSpPr>
              <a:spLocks noChangeArrowheads="1"/>
            </p:cNvSpPr>
            <p:nvPr/>
          </p:nvSpPr>
          <p:spPr bwMode="auto">
            <a:xfrm>
              <a:off x="6664122" y="4795520"/>
              <a:ext cx="1287462" cy="796925"/>
            </a:xfrm>
            <a:prstGeom prst="ellipse">
              <a:avLst/>
            </a:prstGeom>
            <a:solidFill>
              <a:srgbClr val="FFFFFF"/>
            </a:solidFill>
            <a:ln w="12600">
              <a:solidFill>
                <a:srgbClr val="000066"/>
              </a:solidFill>
              <a:miter lim="800000"/>
              <a:headEnd/>
              <a:tailEnd/>
            </a:ln>
          </p:spPr>
          <p:txBody>
            <a:bodyPr wrap="none" anchor="ct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Clr>
                  <a:srgbClr val="000066"/>
                </a:buClr>
                <a:buFont typeface="Helvetica" panose="020B0604020202020204" pitchFamily="34" charset="0"/>
                <a:buNone/>
              </a:pPr>
              <a:r>
                <a:rPr lang="en-GB" altLang="zh-CN" sz="1400" b="1">
                  <a:solidFill>
                    <a:srgbClr val="000066"/>
                  </a:solidFill>
                  <a:latin typeface="Helvetica" panose="020B0604020202020204" pitchFamily="34" charset="0"/>
                </a:rPr>
                <a:t>HTTP Server</a:t>
              </a:r>
            </a:p>
            <a:p>
              <a:pPr algn="ctr" eaLnBrk="1" hangingPunct="1">
                <a:spcBef>
                  <a:spcPct val="0"/>
                </a:spcBef>
                <a:buClr>
                  <a:srgbClr val="000066"/>
                </a:buClr>
                <a:buFont typeface="Helvetica" panose="020B0604020202020204" pitchFamily="34" charset="0"/>
                <a:buNone/>
              </a:pPr>
              <a:r>
                <a:rPr lang="en-GB" altLang="zh-CN" sz="1400" b="1">
                  <a:solidFill>
                    <a:srgbClr val="000066"/>
                  </a:solidFill>
                  <a:latin typeface="Helvetica" panose="020B0604020202020204" pitchFamily="34" charset="0"/>
                </a:rPr>
                <a:t>(port 80)</a:t>
              </a:r>
            </a:p>
          </p:txBody>
        </p:sp>
        <p:sp>
          <p:nvSpPr>
            <p:cNvPr id="19" name="Oval 6"/>
            <p:cNvSpPr>
              <a:spLocks noChangeArrowheads="1"/>
            </p:cNvSpPr>
            <p:nvPr/>
          </p:nvSpPr>
          <p:spPr bwMode="auto">
            <a:xfrm>
              <a:off x="809422" y="4759008"/>
              <a:ext cx="1287462" cy="796925"/>
            </a:xfrm>
            <a:prstGeom prst="ellipse">
              <a:avLst/>
            </a:prstGeom>
            <a:solidFill>
              <a:srgbClr val="FFFFFF"/>
            </a:solidFill>
            <a:ln w="12600">
              <a:solidFill>
                <a:srgbClr val="000066"/>
              </a:solidFill>
              <a:miter lim="800000"/>
              <a:headEnd/>
              <a:tailEnd/>
            </a:ln>
          </p:spPr>
          <p:txBody>
            <a:bodyPr wrap="none" anchor="ct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Clr>
                  <a:srgbClr val="000066"/>
                </a:buClr>
                <a:buFont typeface="Helvetica" panose="020B0604020202020204" pitchFamily="34" charset="0"/>
                <a:buNone/>
              </a:pPr>
              <a:r>
                <a:rPr lang="en-GB" altLang="zh-CN" sz="1600" b="1">
                  <a:solidFill>
                    <a:srgbClr val="000066"/>
                  </a:solidFill>
                  <a:latin typeface="Helvetica" panose="020B0604020202020204" pitchFamily="34" charset="0"/>
                </a:rPr>
                <a:t>Client</a:t>
              </a:r>
            </a:p>
          </p:txBody>
        </p:sp>
        <p:sp>
          <p:nvSpPr>
            <p:cNvPr id="20" name="Line 7"/>
            <p:cNvSpPr>
              <a:spLocks noChangeShapeType="1"/>
            </p:cNvSpPr>
            <p:nvPr/>
          </p:nvSpPr>
          <p:spPr bwMode="auto">
            <a:xfrm>
              <a:off x="2154034" y="5162233"/>
              <a:ext cx="4451350" cy="1587"/>
            </a:xfrm>
            <a:prstGeom prst="line">
              <a:avLst/>
            </a:prstGeom>
            <a:noFill/>
            <a:ln w="28440">
              <a:solidFill>
                <a:srgbClr val="000066"/>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Oval 8"/>
            <p:cNvSpPr>
              <a:spLocks noChangeArrowheads="1"/>
            </p:cNvSpPr>
            <p:nvPr/>
          </p:nvSpPr>
          <p:spPr bwMode="auto">
            <a:xfrm>
              <a:off x="2025447" y="5097145"/>
              <a:ext cx="128587" cy="128588"/>
            </a:xfrm>
            <a:prstGeom prst="ellipse">
              <a:avLst/>
            </a:prstGeom>
            <a:solidFill>
              <a:srgbClr val="000066"/>
            </a:solidFill>
            <a:ln w="12600">
              <a:solidFill>
                <a:srgbClr val="000066"/>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p>
          </p:txBody>
        </p:sp>
        <p:sp>
          <p:nvSpPr>
            <p:cNvPr id="22" name="Oval 9"/>
            <p:cNvSpPr>
              <a:spLocks noChangeArrowheads="1"/>
            </p:cNvSpPr>
            <p:nvPr/>
          </p:nvSpPr>
          <p:spPr bwMode="auto">
            <a:xfrm>
              <a:off x="6605384" y="5097145"/>
              <a:ext cx="128588" cy="128588"/>
            </a:xfrm>
            <a:prstGeom prst="ellipse">
              <a:avLst/>
            </a:prstGeom>
            <a:solidFill>
              <a:srgbClr val="000066"/>
            </a:solidFill>
            <a:ln w="12600">
              <a:solidFill>
                <a:srgbClr val="000066"/>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zh-CN" sz="1800"/>
            </a:p>
          </p:txBody>
        </p:sp>
        <p:sp>
          <p:nvSpPr>
            <p:cNvPr id="23" name="Text Box 10"/>
            <p:cNvSpPr txBox="1">
              <a:spLocks noChangeArrowheads="1"/>
            </p:cNvSpPr>
            <p:nvPr/>
          </p:nvSpPr>
          <p:spPr bwMode="auto">
            <a:xfrm>
              <a:off x="1747633" y="3913189"/>
              <a:ext cx="1971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Clr>
                  <a:srgbClr val="000066"/>
                </a:buClr>
                <a:buFont typeface="Helvetica" panose="020B0604020202020204" pitchFamily="34" charset="0"/>
                <a:buNone/>
              </a:pPr>
              <a:r>
                <a:rPr lang="en-GB" altLang="zh-CN" sz="1600" b="1" i="1" dirty="0">
                  <a:solidFill>
                    <a:srgbClr val="000066"/>
                  </a:solidFill>
                  <a:latin typeface="Helvetica" panose="020B0604020202020204" pitchFamily="34" charset="0"/>
                </a:rPr>
                <a:t>Client socket address</a:t>
              </a:r>
            </a:p>
            <a:p>
              <a:pPr algn="ctr" eaLnBrk="1" hangingPunct="1">
                <a:spcBef>
                  <a:spcPct val="0"/>
                </a:spcBef>
                <a:buClr>
                  <a:srgbClr val="FF0000"/>
                </a:buClr>
                <a:buFont typeface="Helvetica" panose="020B0604020202020204" pitchFamily="34" charset="0"/>
                <a:buNone/>
              </a:pPr>
              <a:r>
                <a:rPr lang="en-GB" altLang="zh-CN" sz="1600" b="1" dirty="0">
                  <a:solidFill>
                    <a:srgbClr val="FF0000"/>
                  </a:solidFill>
                  <a:latin typeface="Helvetica" panose="020B0604020202020204" pitchFamily="34" charset="0"/>
                </a:rPr>
                <a:t>128.2.194.242</a:t>
              </a:r>
              <a:r>
                <a:rPr lang="en-GB" altLang="zh-CN" sz="1600" b="1" dirty="0">
                  <a:solidFill>
                    <a:srgbClr val="000066"/>
                  </a:solidFill>
                  <a:latin typeface="Helvetica" panose="020B0604020202020204" pitchFamily="34" charset="0"/>
                </a:rPr>
                <a:t>:</a:t>
              </a:r>
              <a:r>
                <a:rPr lang="en-GB" altLang="zh-CN" sz="1600" b="1" dirty="0">
                  <a:solidFill>
                    <a:srgbClr val="00FF00"/>
                  </a:solidFill>
                  <a:latin typeface="Helvetica" panose="020B0604020202020204" pitchFamily="34" charset="0"/>
                </a:rPr>
                <a:t>3479</a:t>
              </a:r>
            </a:p>
          </p:txBody>
        </p:sp>
        <p:sp>
          <p:nvSpPr>
            <p:cNvPr id="24" name="Text Box 11"/>
            <p:cNvSpPr txBox="1">
              <a:spLocks noChangeArrowheads="1"/>
            </p:cNvSpPr>
            <p:nvPr/>
          </p:nvSpPr>
          <p:spPr bwMode="auto">
            <a:xfrm>
              <a:off x="3897109" y="3917951"/>
              <a:ext cx="25892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Clr>
                  <a:srgbClr val="000066"/>
                </a:buClr>
                <a:buFont typeface="Helvetica" panose="020B0604020202020204" pitchFamily="34" charset="0"/>
                <a:buNone/>
              </a:pPr>
              <a:r>
                <a:rPr lang="en-GB" altLang="zh-CN" sz="1600" b="1" i="1" dirty="0">
                  <a:solidFill>
                    <a:srgbClr val="000066"/>
                  </a:solidFill>
                  <a:latin typeface="Helvetica" panose="020B0604020202020204" pitchFamily="34" charset="0"/>
                </a:rPr>
                <a:t>Server socket address</a:t>
              </a:r>
            </a:p>
            <a:p>
              <a:pPr algn="ctr" eaLnBrk="1" hangingPunct="1">
                <a:spcBef>
                  <a:spcPct val="0"/>
                </a:spcBef>
                <a:buClr>
                  <a:srgbClr val="9966FF"/>
                </a:buClr>
                <a:buFont typeface="Helvetica" panose="020B0604020202020204" pitchFamily="34" charset="0"/>
                <a:buNone/>
              </a:pPr>
              <a:r>
                <a:rPr lang="en-GB" altLang="zh-CN" sz="1600" b="1" dirty="0">
                  <a:solidFill>
                    <a:srgbClr val="9966FF"/>
                  </a:solidFill>
                  <a:latin typeface="Helvetica" panose="020B0604020202020204" pitchFamily="34" charset="0"/>
                </a:rPr>
                <a:t>208.216.181.15</a:t>
              </a:r>
              <a:r>
                <a:rPr lang="en-GB" altLang="zh-CN" sz="1600" b="1" dirty="0">
                  <a:solidFill>
                    <a:srgbClr val="000066"/>
                  </a:solidFill>
                  <a:latin typeface="Helvetica" panose="020B0604020202020204" pitchFamily="34" charset="0"/>
                </a:rPr>
                <a:t>:</a:t>
              </a:r>
              <a:r>
                <a:rPr lang="en-GB" altLang="zh-CN" sz="1600" b="1" dirty="0">
                  <a:solidFill>
                    <a:srgbClr val="00FFFF"/>
                  </a:solidFill>
                  <a:latin typeface="Helvetica" panose="020B0604020202020204" pitchFamily="34" charset="0"/>
                </a:rPr>
                <a:t>80</a:t>
              </a:r>
            </a:p>
          </p:txBody>
        </p:sp>
        <p:sp>
          <p:nvSpPr>
            <p:cNvPr id="25" name="Line 12"/>
            <p:cNvSpPr>
              <a:spLocks noChangeShapeType="1"/>
            </p:cNvSpPr>
            <p:nvPr/>
          </p:nvSpPr>
          <p:spPr bwMode="auto">
            <a:xfrm flipH="1">
              <a:off x="2138158" y="4471667"/>
              <a:ext cx="590550" cy="625477"/>
            </a:xfrm>
            <a:prstGeom prst="line">
              <a:avLst/>
            </a:prstGeom>
            <a:noFill/>
            <a:ln w="1260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3"/>
            <p:cNvSpPr>
              <a:spLocks noChangeShapeType="1"/>
            </p:cNvSpPr>
            <p:nvPr/>
          </p:nvSpPr>
          <p:spPr bwMode="auto">
            <a:xfrm>
              <a:off x="5159173" y="4511425"/>
              <a:ext cx="1465262" cy="585719"/>
            </a:xfrm>
            <a:prstGeom prst="line">
              <a:avLst/>
            </a:prstGeom>
            <a:noFill/>
            <a:ln w="1260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Text Box 14"/>
            <p:cNvSpPr txBox="1">
              <a:spLocks noChangeArrowheads="1"/>
            </p:cNvSpPr>
            <p:nvPr/>
          </p:nvSpPr>
          <p:spPr bwMode="auto">
            <a:xfrm>
              <a:off x="571297" y="5794058"/>
              <a:ext cx="1866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Clr>
                  <a:srgbClr val="000066"/>
                </a:buClr>
                <a:buFont typeface="Helvetica" panose="020B0604020202020204" pitchFamily="34" charset="0"/>
                <a:buNone/>
              </a:pPr>
              <a:r>
                <a:rPr lang="en-GB" altLang="zh-CN" sz="1600" b="1" dirty="0">
                  <a:solidFill>
                    <a:srgbClr val="000066"/>
                  </a:solidFill>
                  <a:latin typeface="Helvetica" panose="020B0604020202020204" pitchFamily="34" charset="0"/>
                </a:rPr>
                <a:t>Client host address</a:t>
              </a:r>
            </a:p>
            <a:p>
              <a:pPr algn="ctr" eaLnBrk="1" hangingPunct="1">
                <a:spcBef>
                  <a:spcPct val="0"/>
                </a:spcBef>
                <a:buClr>
                  <a:srgbClr val="FF0000"/>
                </a:buClr>
                <a:buFont typeface="Helvetica" panose="020B0604020202020204" pitchFamily="34" charset="0"/>
                <a:buNone/>
              </a:pPr>
              <a:r>
                <a:rPr lang="en-GB" altLang="zh-CN" sz="1600" b="1" dirty="0">
                  <a:solidFill>
                    <a:srgbClr val="FF0000"/>
                  </a:solidFill>
                  <a:latin typeface="Helvetica" panose="020B0604020202020204" pitchFamily="34" charset="0"/>
                </a:rPr>
                <a:t>128.2.194.242</a:t>
              </a:r>
              <a:r>
                <a:rPr lang="en-GB" altLang="zh-CN" sz="1600" b="1" dirty="0">
                  <a:solidFill>
                    <a:srgbClr val="000066"/>
                  </a:solidFill>
                  <a:latin typeface="Helvetica" panose="020B0604020202020204" pitchFamily="34" charset="0"/>
                </a:rPr>
                <a:t> </a:t>
              </a:r>
            </a:p>
          </p:txBody>
        </p:sp>
        <p:sp>
          <p:nvSpPr>
            <p:cNvPr id="28" name="Text Box 15"/>
            <p:cNvSpPr txBox="1">
              <a:spLocks noChangeArrowheads="1"/>
            </p:cNvSpPr>
            <p:nvPr/>
          </p:nvSpPr>
          <p:spPr bwMode="auto">
            <a:xfrm>
              <a:off x="6433934" y="5794058"/>
              <a:ext cx="1924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Clr>
                  <a:srgbClr val="000066"/>
                </a:buClr>
                <a:buFont typeface="Helvetica" panose="020B0604020202020204" pitchFamily="34" charset="0"/>
                <a:buNone/>
              </a:pPr>
              <a:r>
                <a:rPr lang="en-GB" altLang="zh-CN" sz="1600" b="1">
                  <a:solidFill>
                    <a:srgbClr val="000066"/>
                  </a:solidFill>
                  <a:latin typeface="Helvetica" panose="020B0604020202020204" pitchFamily="34" charset="0"/>
                </a:rPr>
                <a:t>Server host address</a:t>
              </a:r>
            </a:p>
            <a:p>
              <a:pPr algn="ctr" eaLnBrk="1" hangingPunct="1">
                <a:spcBef>
                  <a:spcPct val="0"/>
                </a:spcBef>
                <a:buClr>
                  <a:srgbClr val="9966FF"/>
                </a:buClr>
                <a:buFont typeface="Helvetica" panose="020B0604020202020204" pitchFamily="34" charset="0"/>
                <a:buNone/>
              </a:pPr>
              <a:r>
                <a:rPr lang="en-GB" altLang="zh-CN" sz="1600" b="1">
                  <a:solidFill>
                    <a:srgbClr val="9966FF"/>
                  </a:solidFill>
                  <a:latin typeface="Helvetica" panose="020B0604020202020204" pitchFamily="34" charset="0"/>
                </a:rPr>
                <a:t>208.216.181.15</a:t>
              </a:r>
            </a:p>
          </p:txBody>
        </p:sp>
        <p:sp>
          <p:nvSpPr>
            <p:cNvPr id="29" name="Oval 16"/>
            <p:cNvSpPr>
              <a:spLocks noChangeArrowheads="1"/>
            </p:cNvSpPr>
            <p:nvPr/>
          </p:nvSpPr>
          <p:spPr bwMode="auto">
            <a:xfrm>
              <a:off x="6664122" y="3966845"/>
              <a:ext cx="1287462" cy="796925"/>
            </a:xfrm>
            <a:prstGeom prst="ellipse">
              <a:avLst/>
            </a:prstGeom>
            <a:solidFill>
              <a:srgbClr val="FFFFFF"/>
            </a:solidFill>
            <a:ln w="12600">
              <a:solidFill>
                <a:srgbClr val="000066"/>
              </a:solidFill>
              <a:miter lim="800000"/>
              <a:headEnd/>
              <a:tailEnd/>
            </a:ln>
          </p:spPr>
          <p:txBody>
            <a:bodyPr wrap="none" anchor="ct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Clr>
                  <a:srgbClr val="000066"/>
                </a:buClr>
                <a:buFont typeface="Helvetica" panose="020B0604020202020204" pitchFamily="34" charset="0"/>
                <a:buNone/>
              </a:pPr>
              <a:r>
                <a:rPr lang="en-GB" altLang="zh-CN" sz="1400" b="1" dirty="0">
                  <a:solidFill>
                    <a:srgbClr val="000066"/>
                  </a:solidFill>
                  <a:latin typeface="Helvetica" panose="020B0604020202020204" pitchFamily="34" charset="0"/>
                </a:rPr>
                <a:t>FTP Server</a:t>
              </a:r>
            </a:p>
            <a:p>
              <a:pPr algn="ctr" eaLnBrk="1" hangingPunct="1">
                <a:spcBef>
                  <a:spcPct val="0"/>
                </a:spcBef>
                <a:buClr>
                  <a:srgbClr val="000066"/>
                </a:buClr>
                <a:buFont typeface="Helvetica" panose="020B0604020202020204" pitchFamily="34" charset="0"/>
                <a:buNone/>
              </a:pPr>
              <a:r>
                <a:rPr lang="en-GB" altLang="zh-CN" sz="1400" b="1" dirty="0">
                  <a:solidFill>
                    <a:srgbClr val="000066"/>
                  </a:solidFill>
                  <a:latin typeface="Helvetica" panose="020B0604020202020204" pitchFamily="34" charset="0"/>
                </a:rPr>
                <a:t>(port 21)</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4" name="Rectangle 14"/>
          <p:cNvSpPr>
            <a:spLocks noGrp="1" noChangeArrowheads="1"/>
          </p:cNvSpPr>
          <p:nvPr>
            <p:ph type="title"/>
          </p:nvPr>
        </p:nvSpPr>
        <p:spPr/>
        <p:txBody>
          <a:bodyPr/>
          <a:lstStyle/>
          <a:p>
            <a:r>
              <a:rPr lang="zh-CN" altLang="en-US" sz="4400" dirty="0">
                <a:latin typeface="微软雅黑" panose="020B0503020204020204" pitchFamily="34" charset="-122"/>
                <a:ea typeface="微软雅黑" panose="020B0503020204020204" pitchFamily="34" charset="-122"/>
              </a:rPr>
              <a:t>关于端口号</a:t>
            </a:r>
            <a:endParaRPr lang="en-US" altLang="zh-CN" sz="4400" dirty="0">
              <a:latin typeface="微软雅黑" panose="020B0503020204020204" pitchFamily="34" charset="-122"/>
              <a:ea typeface="微软雅黑" panose="020B0503020204020204" pitchFamily="34" charset="-122"/>
            </a:endParaRPr>
          </a:p>
        </p:txBody>
      </p:sp>
      <p:sp>
        <p:nvSpPr>
          <p:cNvPr id="5136" name="Rectangle 16"/>
          <p:cNvSpPr>
            <a:spLocks noGrp="1" noChangeArrowheads="1"/>
          </p:cNvSpPr>
          <p:nvPr>
            <p:ph idx="1"/>
          </p:nvPr>
        </p:nvSpPr>
        <p:spPr>
          <a:xfrm>
            <a:off x="749219" y="1916832"/>
            <a:ext cx="4809547" cy="4800600"/>
          </a:xfrm>
        </p:spPr>
        <p:txBody>
          <a:bodyPr/>
          <a:lstStyle/>
          <a:p>
            <a:r>
              <a:rPr lang="zh-CN" altLang="en-US" dirty="0">
                <a:latin typeface="微软雅黑 Light" panose="020B0502040204020203" pitchFamily="34" charset="-122"/>
                <a:ea typeface="微软雅黑 Light" panose="020B0502040204020203" pitchFamily="34" charset="-122"/>
              </a:rPr>
              <a:t>每个主机有</a:t>
            </a:r>
            <a:r>
              <a:rPr lang="en-US" altLang="zh-CN" dirty="0">
                <a:latin typeface="微软雅黑 Light" panose="020B0502040204020203" pitchFamily="34" charset="-122"/>
                <a:ea typeface="微软雅黑 Light" panose="020B0502040204020203" pitchFamily="34" charset="-122"/>
              </a:rPr>
              <a:t>65536</a:t>
            </a:r>
            <a:r>
              <a:rPr lang="zh-CN" altLang="en-US" dirty="0">
                <a:latin typeface="微软雅黑 Light" panose="020B0502040204020203" pitchFamily="34" charset="-122"/>
                <a:ea typeface="微软雅黑 Light" panose="020B0502040204020203" pitchFamily="34" charset="-122"/>
              </a:rPr>
              <a:t>个端口号（</a:t>
            </a:r>
            <a:r>
              <a:rPr lang="en-US" altLang="zh-CN" dirty="0">
                <a:latin typeface="微软雅黑 Light" panose="020B0502040204020203" pitchFamily="34" charset="-122"/>
                <a:ea typeface="微软雅黑 Light" panose="020B0502040204020203" pitchFamily="34" charset="-122"/>
              </a:rPr>
              <a:t>2^16</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其中一些端口号被</a:t>
            </a:r>
            <a:r>
              <a:rPr lang="zh-CN" altLang="en-US" b="1" u="sng" dirty="0">
                <a:latin typeface="微软雅黑 Light" panose="020B0502040204020203" pitchFamily="34" charset="-122"/>
                <a:ea typeface="微软雅黑 Light" panose="020B0502040204020203" pitchFamily="34" charset="-122"/>
              </a:rPr>
              <a:t>保留给常用的</a:t>
            </a:r>
            <a:r>
              <a:rPr lang="zh-CN" altLang="en-US" dirty="0">
                <a:latin typeface="微软雅黑 Light" panose="020B0502040204020203" pitchFamily="34" charset="-122"/>
                <a:ea typeface="微软雅黑 Light" panose="020B0502040204020203" pitchFamily="34" charset="-122"/>
              </a:rPr>
              <a:t>程序和服务，被称为“熟知端口号</a:t>
            </a:r>
            <a:endParaRPr lang="en-US" altLang="zh-CN" i="1" dirty="0">
              <a:latin typeface="微软雅黑 Light" panose="020B0502040204020203" pitchFamily="34" charset="-122"/>
              <a:ea typeface="微软雅黑 Light" panose="020B0502040204020203" pitchFamily="34" charset="-122"/>
            </a:endParaRPr>
          </a:p>
          <a:p>
            <a:pPr lvl="1"/>
            <a:r>
              <a:rPr lang="en-US" altLang="zh-CN" sz="2000" dirty="0">
                <a:latin typeface="微软雅黑 Light" panose="020B0502040204020203" pitchFamily="34" charset="-122"/>
                <a:ea typeface="微软雅黑 Light" panose="020B0502040204020203" pitchFamily="34" charset="-122"/>
              </a:rPr>
              <a:t>20 21: FTP</a:t>
            </a:r>
          </a:p>
          <a:p>
            <a:pPr lvl="1"/>
            <a:r>
              <a:rPr lang="en-US" altLang="zh-CN" sz="2000" dirty="0">
                <a:latin typeface="微软雅黑 Light" panose="020B0502040204020203" pitchFamily="34" charset="-122"/>
                <a:ea typeface="微软雅黑 Light" panose="020B0502040204020203" pitchFamily="34" charset="-122"/>
              </a:rPr>
              <a:t>23: Telnet</a:t>
            </a:r>
          </a:p>
          <a:p>
            <a:pPr lvl="1"/>
            <a:r>
              <a:rPr lang="en-US" altLang="zh-CN" sz="2000" dirty="0">
                <a:latin typeface="微软雅黑 Light" panose="020B0502040204020203" pitchFamily="34" charset="-122"/>
                <a:ea typeface="微软雅黑 Light" panose="020B0502040204020203" pitchFamily="34" charset="-122"/>
              </a:rPr>
              <a:t>80: HTTP</a:t>
            </a:r>
          </a:p>
          <a:p>
            <a:pPr lvl="1"/>
            <a:r>
              <a:rPr lang="en-US" altLang="zh-CN" sz="2000" dirty="0">
                <a:latin typeface="微软雅黑 Light" panose="020B0502040204020203" pitchFamily="34" charset="-122"/>
                <a:ea typeface="微软雅黑 Light" panose="020B0502040204020203" pitchFamily="34" charset="-122"/>
              </a:rPr>
              <a:t>443</a:t>
            </a:r>
            <a:r>
              <a:rPr lang="zh-CN" altLang="en-US"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HTTPs</a:t>
            </a:r>
          </a:p>
        </p:txBody>
      </p:sp>
      <p:sp>
        <p:nvSpPr>
          <p:cNvPr id="21" name="灯片编号占位符 5"/>
          <p:cNvSpPr>
            <a:spLocks noGrp="1"/>
          </p:cNvSpPr>
          <p:nvPr>
            <p:ph type="sldNum" sz="quarter" idx="12"/>
          </p:nvPr>
        </p:nvSpPr>
        <p:spPr/>
        <p:txBody>
          <a:bodyPr/>
          <a:lstStyle/>
          <a:p>
            <a:fld id="{7CCBC46B-5FC9-445B-8E1C-315EB0BF198C}" type="slidenum">
              <a:rPr lang="en-US" altLang="zh-CN"/>
              <a:pPr/>
              <a:t>9</a:t>
            </a:fld>
            <a:endParaRPr lang="en-US" altLang="zh-CN"/>
          </a:p>
        </p:txBody>
      </p:sp>
      <p:graphicFrame>
        <p:nvGraphicFramePr>
          <p:cNvPr id="5124" name="Object 4"/>
          <p:cNvGraphicFramePr>
            <a:graphicFrameLocks noGrp="1" noChangeAspect="1"/>
          </p:cNvGraphicFramePr>
          <p:nvPr>
            <p:ph type="body" idx="4294967295"/>
            <p:extLst>
              <p:ext uri="{D42A27DB-BD31-4B8C-83A1-F6EECF244321}">
                <p14:modId xmlns:p14="http://schemas.microsoft.com/office/powerpoint/2010/main" val="2842461136"/>
              </p:ext>
            </p:extLst>
          </p:nvPr>
        </p:nvGraphicFramePr>
        <p:xfrm>
          <a:off x="6949314" y="2572205"/>
          <a:ext cx="2003448" cy="1667876"/>
        </p:xfrm>
        <a:graphic>
          <a:graphicData uri="http://schemas.openxmlformats.org/presentationml/2006/ole">
            <mc:AlternateContent xmlns:mc="http://schemas.openxmlformats.org/markup-compatibility/2006">
              <mc:Choice xmlns:v="urn:schemas-microsoft-com:vml" Requires="v">
                <p:oleObj spid="_x0000_s1043" name="Clip" r:id="rId4" imgW="1305000" imgH="1085760" progId="MS_ClipArt_Gallery.5">
                  <p:embed/>
                </p:oleObj>
              </mc:Choice>
              <mc:Fallback>
                <p:oleObj name="Clip" r:id="rId4" imgW="1305000" imgH="1085760" progId="MS_ClipArt_Gallery.5">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9314" y="2572205"/>
                        <a:ext cx="2003448" cy="1667876"/>
                      </a:xfrm>
                      <a:prstGeom prst="rect">
                        <a:avLst/>
                      </a:prstGeom>
                      <a:noFill/>
                      <a:ln>
                        <a:noFill/>
                      </a:ln>
                      <a:effectLst/>
                    </p:spPr>
                  </p:pic>
                </p:oleObj>
              </mc:Fallback>
            </mc:AlternateContent>
          </a:graphicData>
        </a:graphic>
      </p:graphicFrame>
      <p:grpSp>
        <p:nvGrpSpPr>
          <p:cNvPr id="2" name="组合 1"/>
          <p:cNvGrpSpPr/>
          <p:nvPr/>
        </p:nvGrpSpPr>
        <p:grpSpPr>
          <a:xfrm>
            <a:off x="5307964" y="2717143"/>
            <a:ext cx="1641350" cy="1374346"/>
            <a:chOff x="3886200" y="1752600"/>
            <a:chExt cx="2362200" cy="1767398"/>
          </a:xfrm>
        </p:grpSpPr>
        <p:sp>
          <p:nvSpPr>
            <p:cNvPr id="5127" name="Text Box 7"/>
            <p:cNvSpPr txBox="1">
              <a:spLocks noChangeArrowheads="1"/>
            </p:cNvSpPr>
            <p:nvPr/>
          </p:nvSpPr>
          <p:spPr bwMode="auto">
            <a:xfrm>
              <a:off x="4648200" y="1752600"/>
              <a:ext cx="1600200" cy="401638"/>
            </a:xfrm>
            <a:prstGeom prst="rect">
              <a:avLst/>
            </a:prstGeom>
            <a:solidFill>
              <a:srgbClr val="FFFFFF"/>
            </a:solidFill>
            <a:ln w="349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ea typeface="宋体" panose="02010600030101010101" pitchFamily="2" charset="-122"/>
                </a:rPr>
                <a:t>Port 0</a:t>
              </a:r>
            </a:p>
          </p:txBody>
        </p:sp>
        <p:sp>
          <p:nvSpPr>
            <p:cNvPr id="5128" name="Text Box 8"/>
            <p:cNvSpPr txBox="1">
              <a:spLocks noChangeArrowheads="1"/>
            </p:cNvSpPr>
            <p:nvPr/>
          </p:nvSpPr>
          <p:spPr bwMode="auto">
            <a:xfrm>
              <a:off x="4648200" y="2209800"/>
              <a:ext cx="1600200" cy="401638"/>
            </a:xfrm>
            <a:prstGeom prst="rect">
              <a:avLst/>
            </a:prstGeom>
            <a:solidFill>
              <a:srgbClr val="FFFFFF"/>
            </a:solidFill>
            <a:ln w="349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dirty="0">
                  <a:ea typeface="宋体" panose="02010600030101010101" pitchFamily="2" charset="-122"/>
                </a:rPr>
                <a:t>Port 1</a:t>
              </a:r>
            </a:p>
          </p:txBody>
        </p:sp>
        <p:sp>
          <p:nvSpPr>
            <p:cNvPr id="5129" name="Text Box 9"/>
            <p:cNvSpPr txBox="1">
              <a:spLocks noChangeArrowheads="1"/>
            </p:cNvSpPr>
            <p:nvPr/>
          </p:nvSpPr>
          <p:spPr bwMode="auto">
            <a:xfrm>
              <a:off x="4648200" y="3124199"/>
              <a:ext cx="1523999" cy="395799"/>
            </a:xfrm>
            <a:prstGeom prst="rect">
              <a:avLst/>
            </a:prstGeom>
            <a:solidFill>
              <a:srgbClr val="FFFFFF"/>
            </a:solidFill>
            <a:ln w="349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Port 65535</a:t>
              </a:r>
              <a:endParaRPr lang="en-US" altLang="zh-CN" sz="1400" dirty="0">
                <a:ea typeface="宋体" panose="02010600030101010101" pitchFamily="2" charset="-122"/>
              </a:endParaRPr>
            </a:p>
          </p:txBody>
        </p:sp>
        <p:grpSp>
          <p:nvGrpSpPr>
            <p:cNvPr id="5137" name="Group 17"/>
            <p:cNvGrpSpPr>
              <a:grpSpLocks noChangeAspect="1"/>
            </p:cNvGrpSpPr>
            <p:nvPr/>
          </p:nvGrpSpPr>
          <p:grpSpPr bwMode="auto">
            <a:xfrm>
              <a:off x="5486400" y="2667000"/>
              <a:ext cx="92075" cy="369888"/>
              <a:chOff x="4656" y="1776"/>
              <a:chExt cx="96" cy="384"/>
            </a:xfrm>
          </p:grpSpPr>
          <p:sp>
            <p:nvSpPr>
              <p:cNvPr id="5130" name="Oval 10"/>
              <p:cNvSpPr>
                <a:spLocks noChangeAspect="1" noChangeArrowheads="1"/>
              </p:cNvSpPr>
              <p:nvPr/>
            </p:nvSpPr>
            <p:spPr bwMode="auto">
              <a:xfrm>
                <a:off x="4656" y="1776"/>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Oval 11"/>
              <p:cNvSpPr>
                <a:spLocks noChangeAspect="1" noChangeArrowheads="1"/>
              </p:cNvSpPr>
              <p:nvPr/>
            </p:nvSpPr>
            <p:spPr bwMode="auto">
              <a:xfrm>
                <a:off x="4656" y="1920"/>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 name="Oval 12"/>
              <p:cNvSpPr>
                <a:spLocks noChangeAspect="1" noChangeArrowheads="1"/>
              </p:cNvSpPr>
              <p:nvPr/>
            </p:nvSpPr>
            <p:spPr bwMode="auto">
              <a:xfrm>
                <a:off x="4656" y="2064"/>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38" name="Line 18"/>
            <p:cNvSpPr>
              <a:spLocks noChangeShapeType="1"/>
            </p:cNvSpPr>
            <p:nvPr/>
          </p:nvSpPr>
          <p:spPr bwMode="auto">
            <a:xfrm>
              <a:off x="4267200" y="1981200"/>
              <a:ext cx="0" cy="4111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141" name="AutoShape 21"/>
            <p:cNvCxnSpPr>
              <a:cxnSpLocks noChangeShapeType="1"/>
              <a:stCxn id="5128" idx="1"/>
              <a:endCxn id="5138" idx="1"/>
            </p:cNvCxnSpPr>
            <p:nvPr/>
          </p:nvCxnSpPr>
          <p:spPr bwMode="auto">
            <a:xfrm flipH="1">
              <a:off x="4267200" y="2411413"/>
              <a:ext cx="363538" cy="0"/>
            </a:xfrm>
            <a:prstGeom prst="straightConnector1">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46" name="Line 26"/>
            <p:cNvSpPr>
              <a:spLocks noChangeShapeType="1"/>
            </p:cNvSpPr>
            <p:nvPr/>
          </p:nvSpPr>
          <p:spPr bwMode="auto">
            <a:xfrm flipH="1">
              <a:off x="3886200" y="2413000"/>
              <a:ext cx="381000"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7" name="Line 27"/>
            <p:cNvSpPr>
              <a:spLocks noChangeShapeType="1"/>
            </p:cNvSpPr>
            <p:nvPr/>
          </p:nvSpPr>
          <p:spPr bwMode="auto">
            <a:xfrm>
              <a:off x="4267200" y="2286000"/>
              <a:ext cx="0" cy="10048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9" name="Line 29"/>
            <p:cNvSpPr>
              <a:spLocks noChangeShapeType="1"/>
            </p:cNvSpPr>
            <p:nvPr/>
          </p:nvSpPr>
          <p:spPr bwMode="auto">
            <a:xfrm flipH="1">
              <a:off x="4267200" y="1981200"/>
              <a:ext cx="381000"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 name="Line 30"/>
            <p:cNvSpPr>
              <a:spLocks noChangeShapeType="1"/>
            </p:cNvSpPr>
            <p:nvPr/>
          </p:nvSpPr>
          <p:spPr bwMode="auto">
            <a:xfrm flipH="1">
              <a:off x="4267200" y="3276600"/>
              <a:ext cx="381000"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52" name="Rectangle 32"/>
          <p:cNvSpPr>
            <a:spLocks noChangeArrowheads="1"/>
          </p:cNvSpPr>
          <p:nvPr/>
        </p:nvSpPr>
        <p:spPr bwMode="auto">
          <a:xfrm>
            <a:off x="3505200" y="3810000"/>
            <a:ext cx="5257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2"/>
              </a:buClr>
              <a:buSzPct val="85000"/>
              <a:buFont typeface="ZapfDingbats" pitchFamily="82" charset="2"/>
              <a:buNone/>
            </a:pPr>
            <a:endParaRPr lang="zh-CN" altLang="zh-CN" sz="2800">
              <a:latin typeface="Comic Sans MS" panose="030F0702030302020204" pitchFamily="66" charset="0"/>
            </a:endParaRPr>
          </a:p>
        </p:txBody>
      </p:sp>
      <p:sp>
        <p:nvSpPr>
          <p:cNvPr id="23" name="矩形 22"/>
          <p:cNvSpPr/>
          <p:nvPr/>
        </p:nvSpPr>
        <p:spPr>
          <a:xfrm>
            <a:off x="826438" y="5381313"/>
            <a:ext cx="3964547" cy="461665"/>
          </a:xfrm>
          <a:prstGeom prst="rect">
            <a:avLst/>
          </a:prstGeom>
        </p:spPr>
        <p:txBody>
          <a:bodyPr wrap="none">
            <a:spAutoFit/>
          </a:bodyPr>
          <a:lstStyle/>
          <a:p>
            <a:r>
              <a:rPr lang="en-US" altLang="zh-CN" dirty="0"/>
              <a:t>http://www.tju.edu.cn:80/</a:t>
            </a:r>
          </a:p>
        </p:txBody>
      </p:sp>
      <p:sp>
        <p:nvSpPr>
          <p:cNvPr id="5" name="矩形 4"/>
          <p:cNvSpPr/>
          <p:nvPr/>
        </p:nvSpPr>
        <p:spPr>
          <a:xfrm>
            <a:off x="822960" y="4483021"/>
            <a:ext cx="3589444" cy="461665"/>
          </a:xfrm>
          <a:prstGeom prst="rect">
            <a:avLst/>
          </a:prstGeom>
        </p:spPr>
        <p:txBody>
          <a:bodyPr wrap="none">
            <a:spAutoFit/>
          </a:bodyPr>
          <a:lstStyle/>
          <a:p>
            <a:r>
              <a:rPr lang="en-US" altLang="zh-CN" dirty="0"/>
              <a:t>http://www.tju.edu.cn/ </a:t>
            </a:r>
            <a:endParaRPr lang="zh-CN" altLang="en-US" dirty="0"/>
          </a:p>
        </p:txBody>
      </p:sp>
      <p:sp>
        <p:nvSpPr>
          <p:cNvPr id="8" name="下箭头 7"/>
          <p:cNvSpPr/>
          <p:nvPr/>
        </p:nvSpPr>
        <p:spPr>
          <a:xfrm>
            <a:off x="1988234" y="4927179"/>
            <a:ext cx="277952" cy="413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97277" y="5797352"/>
            <a:ext cx="7115083" cy="400110"/>
          </a:xfrm>
          <a:prstGeom prst="rect">
            <a:avLst/>
          </a:prstGeom>
        </p:spPr>
        <p:txBody>
          <a:bodyPr wrap="square">
            <a:spAutoFit/>
          </a:bodyPr>
          <a:lstStyle/>
          <a:p>
            <a:r>
              <a:rPr lang="zh-CN" altLang="en-US" sz="2000" dirty="0">
                <a:solidFill>
                  <a:srgbClr val="FF0000"/>
                </a:solidFill>
                <a:latin typeface="微软雅黑 Light" panose="020B0502040204020203" pitchFamily="34" charset="-122"/>
                <a:ea typeface="微软雅黑 Light" panose="020B0502040204020203" pitchFamily="34" charset="-122"/>
              </a:rPr>
              <a:t>在写其它的服务程序时应该避开这些端口，通常从</a:t>
            </a:r>
            <a:r>
              <a:rPr lang="en-US" altLang="zh-CN" sz="2000" dirty="0">
                <a:solidFill>
                  <a:srgbClr val="FF0000"/>
                </a:solidFill>
                <a:latin typeface="微软雅黑 Light" panose="020B0502040204020203" pitchFamily="34" charset="-122"/>
                <a:ea typeface="微软雅黑 Light" panose="020B0502040204020203" pitchFamily="34" charset="-122"/>
              </a:rPr>
              <a:t>1024</a:t>
            </a:r>
            <a:r>
              <a:rPr lang="zh-CN" altLang="en-US" sz="2000" dirty="0">
                <a:solidFill>
                  <a:srgbClr val="FF0000"/>
                </a:solidFill>
                <a:latin typeface="微软雅黑 Light" panose="020B0502040204020203" pitchFamily="34" charset="-122"/>
                <a:ea typeface="微软雅黑 Light" panose="020B0502040204020203" pitchFamily="34" charset="-122"/>
              </a:rPr>
              <a:t>开始</a:t>
            </a:r>
          </a:p>
        </p:txBody>
      </p:sp>
      <p:pic>
        <p:nvPicPr>
          <p:cNvPr id="4" name="图片 3">
            <a:extLst>
              <a:ext uri="{FF2B5EF4-FFF2-40B4-BE49-F238E27FC236}">
                <a16:creationId xmlns:a16="http://schemas.microsoft.com/office/drawing/2014/main" id="{FA345D7B-228E-4444-A3CC-A84E0D428E45}"/>
              </a:ext>
            </a:extLst>
          </p:cNvPr>
          <p:cNvPicPr>
            <a:picLocks noChangeAspect="1"/>
          </p:cNvPicPr>
          <p:nvPr/>
        </p:nvPicPr>
        <p:blipFill>
          <a:blip r:embed="rId6"/>
          <a:stretch>
            <a:fillRect/>
          </a:stretch>
        </p:blipFill>
        <p:spPr>
          <a:xfrm>
            <a:off x="3876615" y="4501400"/>
            <a:ext cx="3291770" cy="376835"/>
          </a:xfrm>
          <a:prstGeom prst="rect">
            <a:avLst/>
          </a:prstGeom>
        </p:spPr>
      </p:pic>
      <p:sp>
        <p:nvSpPr>
          <p:cNvPr id="28" name="下箭头 7">
            <a:extLst>
              <a:ext uri="{FF2B5EF4-FFF2-40B4-BE49-F238E27FC236}">
                <a16:creationId xmlns:a16="http://schemas.microsoft.com/office/drawing/2014/main" id="{1E51E5BA-B16A-4436-A004-3C4C44F86D03}"/>
              </a:ext>
            </a:extLst>
          </p:cNvPr>
          <p:cNvSpPr/>
          <p:nvPr/>
        </p:nvSpPr>
        <p:spPr>
          <a:xfrm>
            <a:off x="5383524" y="4971523"/>
            <a:ext cx="277952" cy="409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F0692D7E-28A3-40C8-A0CE-ADB6028C681D}"/>
              </a:ext>
            </a:extLst>
          </p:cNvPr>
          <p:cNvPicPr>
            <a:picLocks noChangeAspect="1"/>
          </p:cNvPicPr>
          <p:nvPr/>
        </p:nvPicPr>
        <p:blipFill>
          <a:blip r:embed="rId7"/>
          <a:stretch>
            <a:fillRect/>
          </a:stretch>
        </p:blipFill>
        <p:spPr>
          <a:xfrm>
            <a:off x="3876615" y="5383488"/>
            <a:ext cx="3186121" cy="374171"/>
          </a:xfrm>
          <a:prstGeom prst="rect">
            <a:avLst/>
          </a:prstGeom>
        </p:spPr>
      </p:pic>
    </p:spTree>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10045</TotalTime>
  <Words>3169</Words>
  <Application>Microsoft Macintosh PowerPoint</Application>
  <PresentationFormat>全屏显示(4:3)</PresentationFormat>
  <Paragraphs>381</Paragraphs>
  <Slides>27</Slides>
  <Notes>17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1" baseType="lpstr">
      <vt:lpstr>等线</vt:lpstr>
      <vt:lpstr>微软雅黑</vt:lpstr>
      <vt:lpstr>微软雅黑 Light</vt:lpstr>
      <vt:lpstr>ZapfDingbats</vt:lpstr>
      <vt:lpstr>Arial</vt:lpstr>
      <vt:lpstr>Calibri</vt:lpstr>
      <vt:lpstr>Calibri Light</vt:lpstr>
      <vt:lpstr>Comic Sans MS</vt:lpstr>
      <vt:lpstr>Courier New</vt:lpstr>
      <vt:lpstr>Helvetica</vt:lpstr>
      <vt:lpstr>Times New Roman</vt:lpstr>
      <vt:lpstr>Wingdings</vt:lpstr>
      <vt:lpstr>回顾</vt:lpstr>
      <vt:lpstr>Clip</vt:lpstr>
      <vt:lpstr>Socket网络编程</vt:lpstr>
      <vt:lpstr>目录</vt:lpstr>
      <vt:lpstr>Socket简介</vt:lpstr>
      <vt:lpstr>什么是socket</vt:lpstr>
      <vt:lpstr>什么是socket</vt:lpstr>
      <vt:lpstr>Socket接口在网络协议栈中的位置</vt:lpstr>
      <vt:lpstr>两种类型的socket</vt:lpstr>
      <vt:lpstr>Socket如何寻找通讯对象</vt:lpstr>
      <vt:lpstr>关于端口号</vt:lpstr>
      <vt:lpstr>Socket API</vt:lpstr>
      <vt:lpstr>使用Socket API进行网络编程  </vt:lpstr>
      <vt:lpstr>如何使用socket API</vt:lpstr>
      <vt:lpstr>TCP socket</vt:lpstr>
      <vt:lpstr>初始化(创建、绑定与监听)</vt:lpstr>
      <vt:lpstr>初始化(创建、绑定与监听)</vt:lpstr>
      <vt:lpstr>收发数据(建立连接)</vt:lpstr>
      <vt:lpstr>收发数据</vt:lpstr>
      <vt:lpstr>关闭</vt:lpstr>
      <vt:lpstr>UDP socket</vt:lpstr>
      <vt:lpstr>收发数据</vt:lpstr>
      <vt:lpstr>收发数据</vt:lpstr>
      <vt:lpstr>Socket API总结</vt:lpstr>
      <vt:lpstr>Socket API 网络编程基础代码  </vt:lpstr>
      <vt:lpstr>基础代码目录说明</vt:lpstr>
      <vt:lpstr>Socket编程实验作业</vt:lpstr>
      <vt:lpstr>Socket编程实验作业</vt:lpstr>
      <vt:lpstr>Socket编程实验作业</vt:lpstr>
    </vt:vector>
  </TitlesOfParts>
  <Company>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dc:title>
  <dc:creator>Dan Rubenstein</dc:creator>
  <cp:lastModifiedBy>狄 筝</cp:lastModifiedBy>
  <cp:revision>470</cp:revision>
  <cp:lastPrinted>2019-03-31T14:55:58Z</cp:lastPrinted>
  <dcterms:created xsi:type="dcterms:W3CDTF">2000-09-01T22:12:12Z</dcterms:created>
  <dcterms:modified xsi:type="dcterms:W3CDTF">2022-03-13T02:04:22Z</dcterms:modified>
</cp:coreProperties>
</file>