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Nunito" charset="0"/>
      <p:regular r:id="rId32"/>
      <p:bold r:id="rId33"/>
      <p:italic r:id="rId34"/>
      <p:boldItalic r:id="rId35"/>
    </p:embeddedFont>
    <p:embeddedFont>
      <p:font typeface="Calibri" pitchFamily="34" charset="0"/>
      <p:regular r:id="rId36"/>
      <p:bold r:id="rId37"/>
      <p:italic r:id="rId38"/>
      <p:boldItalic r:id="rId39"/>
    </p:embeddedFont>
    <p:embeddedFont>
      <p:font typeface="Muli"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C07BFE2-D158-4A2D-A4A6-FF7F69309F80}">
  <a:tblStyle styleId="{7C07BFE2-D158-4A2D-A4A6-FF7F69309F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9" d="100"/>
          <a:sy n="109" d="100"/>
        </p:scale>
        <p:origin x="-62" y="-6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878ddc0f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4878ddc0f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878ddc0f0_4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878ddc0f0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48709ce3a9_2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48709ce3a9_2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734acb2a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734acb2a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724b02681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4724b0268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4724b02681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4724b02681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4734acb2a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4734acb2a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4724b02681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4724b02681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4724b02681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4724b02681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4734acb2a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4734acb2a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0ad69cea7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0ad69cea7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4724b02681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4724b02681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4724b0268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4724b0268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47349e8d9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47349e8d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4878ddc0f0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4878ddc0f0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47349e8d9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47349e8d9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414e6400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414e6400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4724b02681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4724b02681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4724b02681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4724b02681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41d5c63f8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41d5c63f8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41493012fa_1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41493012fa_1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92698da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1d5c63f8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1d5c63f8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1d5c63f8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1d5c63f8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0ad69cea7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0ad69cea7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878ddc0f0_4_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878ddc0f0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17ab1d2e2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17ab1d2e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878ddc0f0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878ddc0f0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124"/>
        <p:cNvGrpSpPr/>
        <p:nvPr/>
      </p:nvGrpSpPr>
      <p:grpSpPr>
        <a:xfrm>
          <a:off x="0" y="0"/>
          <a:ext cx="0" cy="0"/>
          <a:chOff x="0" y="0"/>
          <a:chExt cx="0" cy="0"/>
        </a:xfrm>
      </p:grpSpPr>
      <p:sp>
        <p:nvSpPr>
          <p:cNvPr id="125" name="Google Shape;125;p13"/>
          <p:cNvSpPr/>
          <p:nvPr/>
        </p:nvSpPr>
        <p:spPr>
          <a:xfrm>
            <a:off x="2147700" y="0"/>
            <a:ext cx="2595000" cy="5143500"/>
          </a:xfrm>
          <a:prstGeom prst="rect">
            <a:avLst/>
          </a:prstGeom>
          <a:solidFill>
            <a:srgbClr val="5477A7">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 name="Google Shape;126;p13"/>
          <p:cNvSpPr/>
          <p:nvPr/>
        </p:nvSpPr>
        <p:spPr>
          <a:xfrm>
            <a:off x="0" y="0"/>
            <a:ext cx="2147700" cy="5143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 name="Google Shape;127;p13"/>
          <p:cNvSpPr/>
          <p:nvPr/>
        </p:nvSpPr>
        <p:spPr>
          <a:xfrm>
            <a:off x="7119100" y="0"/>
            <a:ext cx="2025000" cy="5143500"/>
          </a:xfrm>
          <a:prstGeom prst="rect">
            <a:avLst/>
          </a:prstGeom>
          <a:solidFill>
            <a:srgbClr val="648DC6">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 name="Google Shape;128;p13"/>
          <p:cNvSpPr/>
          <p:nvPr/>
        </p:nvSpPr>
        <p:spPr>
          <a:xfrm>
            <a:off x="4742700" y="0"/>
            <a:ext cx="2376300" cy="5143500"/>
          </a:xfrm>
          <a:prstGeom prst="rect">
            <a:avLst/>
          </a:prstGeom>
          <a:solidFill>
            <a:srgbClr val="5A7FB3">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 name="Google Shape;129;p13"/>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0" name="Google Shape;130;p13"/>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131" name="Google Shape;131;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32" name="Google Shape;132;p13"/>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
        <p:nvSpPr>
          <p:cNvPr id="133" name="Google Shape;133;p13"/>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Sides 3">
  <p:cSld name="BLANK_1_3">
    <p:spTree>
      <p:nvGrpSpPr>
        <p:cNvPr id="1" name="Shape 134"/>
        <p:cNvGrpSpPr/>
        <p:nvPr/>
      </p:nvGrpSpPr>
      <p:grpSpPr>
        <a:xfrm>
          <a:off x="0" y="0"/>
          <a:ext cx="0" cy="0"/>
          <a:chOff x="0" y="0"/>
          <a:chExt cx="0" cy="0"/>
        </a:xfrm>
      </p:grpSpPr>
      <p:sp>
        <p:nvSpPr>
          <p:cNvPr id="135" name="Google Shape;13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36" name="Google Shape;136;p14"/>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7" name="Google Shape;137;p14"/>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38" name="Google Shape;138;p14"/>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lstStyle>
            <a:lvl1pPr lvl="0"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ctrTitle"/>
          </p:nvPr>
        </p:nvSpPr>
        <p:spPr>
          <a:xfrm>
            <a:off x="1669003" y="716158"/>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Arial"/>
                <a:ea typeface="Arial"/>
                <a:cs typeface="Arial"/>
                <a:sym typeface="Arial"/>
              </a:rPr>
              <a:t>EYE GAZE TRACKING USING WEBCAM</a:t>
            </a:r>
            <a:endParaRPr b="1">
              <a:latin typeface="Arial"/>
              <a:ea typeface="Arial"/>
              <a:cs typeface="Arial"/>
              <a:sym typeface="Arial"/>
            </a:endParaRPr>
          </a:p>
        </p:txBody>
      </p:sp>
      <p:sp>
        <p:nvSpPr>
          <p:cNvPr id="144" name="Google Shape;144;p15"/>
          <p:cNvSpPr txBox="1">
            <a:spLocks noGrp="1"/>
          </p:cNvSpPr>
          <p:nvPr>
            <p:ph type="subTitle" idx="1"/>
          </p:nvPr>
        </p:nvSpPr>
        <p:spPr>
          <a:xfrm>
            <a:off x="4786314" y="3500444"/>
            <a:ext cx="3216300" cy="5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a:ea typeface="Arial"/>
                <a:cs typeface="Arial"/>
                <a:sym typeface="Arial"/>
              </a:rPr>
              <a:t>Presented by:</a:t>
            </a:r>
            <a:endParaRPr>
              <a:latin typeface="Arial"/>
              <a:ea typeface="Arial"/>
              <a:cs typeface="Arial"/>
              <a:sym typeface="Arial"/>
            </a:endParaRPr>
          </a:p>
        </p:txBody>
      </p:sp>
      <p:sp>
        <p:nvSpPr>
          <p:cNvPr id="145" name="Google Shape;145;p15"/>
          <p:cNvSpPr txBox="1"/>
          <p:nvPr/>
        </p:nvSpPr>
        <p:spPr>
          <a:xfrm>
            <a:off x="4566775" y="3825275"/>
            <a:ext cx="4523400" cy="988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b="1" dirty="0"/>
              <a:t>Ankita </a:t>
            </a:r>
            <a:r>
              <a:rPr lang="en" b="1" dirty="0" smtClean="0"/>
              <a:t>Nasipuri		LIT2015012</a:t>
            </a:r>
            <a:endParaRPr b="1"/>
          </a:p>
          <a:p>
            <a:pPr marL="457200" lvl="0" indent="-317500" algn="l" rtl="0">
              <a:spcBef>
                <a:spcPts val="0"/>
              </a:spcBef>
              <a:spcAft>
                <a:spcPts val="0"/>
              </a:spcAft>
              <a:buSzPts val="1400"/>
              <a:buAutoNum type="arabicPeriod"/>
            </a:pPr>
            <a:r>
              <a:rPr lang="en" b="1" dirty="0"/>
              <a:t>Puja Kumari	</a:t>
            </a:r>
            <a:r>
              <a:rPr lang="en" b="1" dirty="0"/>
              <a:t>	</a:t>
            </a:r>
            <a:r>
              <a:rPr lang="en" b="1" dirty="0" smtClean="0"/>
              <a:t>LIT2015017</a:t>
            </a:r>
            <a:endParaRPr b="1"/>
          </a:p>
          <a:p>
            <a:pPr marL="457200" lvl="0" indent="-317500" algn="l" rtl="0">
              <a:spcBef>
                <a:spcPts val="0"/>
              </a:spcBef>
              <a:spcAft>
                <a:spcPts val="0"/>
              </a:spcAft>
              <a:buSzPts val="1400"/>
              <a:buAutoNum type="arabicPeriod"/>
            </a:pPr>
            <a:r>
              <a:rPr lang="en" b="1" dirty="0"/>
              <a:t>Samriddhi </a:t>
            </a:r>
            <a:r>
              <a:rPr lang="en" b="1" dirty="0" smtClean="0"/>
              <a:t>Niranjan</a:t>
            </a:r>
            <a:r>
              <a:rPr lang="en" b="1" dirty="0"/>
              <a:t>	</a:t>
            </a:r>
            <a:r>
              <a:rPr lang="en" b="1" dirty="0" smtClean="0"/>
              <a:t>LIT2015021</a:t>
            </a:r>
            <a:endParaRPr b="1"/>
          </a:p>
          <a:p>
            <a:pPr marL="457200" lvl="0" indent="-317500" algn="l" rtl="0">
              <a:spcBef>
                <a:spcPts val="0"/>
              </a:spcBef>
              <a:spcAft>
                <a:spcPts val="0"/>
              </a:spcAft>
              <a:buSzPts val="1400"/>
              <a:buAutoNum type="arabicPeriod"/>
            </a:pPr>
            <a:r>
              <a:rPr lang="en" b="1" dirty="0"/>
              <a:t>Kajol		</a:t>
            </a:r>
            <a:r>
              <a:rPr lang="en" b="1" dirty="0"/>
              <a:t>	</a:t>
            </a:r>
            <a:r>
              <a:rPr lang="en" b="1" dirty="0" smtClean="0"/>
              <a:t>LIT2015022</a:t>
            </a:r>
            <a:endParaRPr b="1"/>
          </a:p>
        </p:txBody>
      </p:sp>
      <p:sp>
        <p:nvSpPr>
          <p:cNvPr id="146" name="Google Shape;146;p15"/>
          <p:cNvSpPr txBox="1">
            <a:spLocks noGrp="1"/>
          </p:cNvSpPr>
          <p:nvPr>
            <p:ph type="subTitle" idx="1"/>
          </p:nvPr>
        </p:nvSpPr>
        <p:spPr>
          <a:xfrm>
            <a:off x="2428860" y="2786064"/>
            <a:ext cx="4356300" cy="56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000000"/>
                </a:solidFill>
                <a:latin typeface="Arial"/>
                <a:ea typeface="Arial"/>
                <a:cs typeface="Arial"/>
                <a:sym typeface="Arial"/>
              </a:rPr>
              <a:t>Mentor: Prof. Anupam Agrawal</a:t>
            </a:r>
            <a:endParaRPr sz="2000" b="1">
              <a:solidFill>
                <a:srgbClr val="000000"/>
              </a:solidFill>
              <a:latin typeface="Arial"/>
              <a:ea typeface="Arial"/>
              <a:cs typeface="Arial"/>
              <a:sym typeface="Arial"/>
            </a:endParaRPr>
          </a:p>
        </p:txBody>
      </p:sp>
      <p:sp>
        <p:nvSpPr>
          <p:cNvPr id="147" name="Google Shape;147;p15"/>
          <p:cNvSpPr txBox="1">
            <a:spLocks noGrp="1"/>
          </p:cNvSpPr>
          <p:nvPr>
            <p:ph type="subTitle" idx="1"/>
          </p:nvPr>
        </p:nvSpPr>
        <p:spPr>
          <a:xfrm>
            <a:off x="2161850" y="2241300"/>
            <a:ext cx="4755000" cy="66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Arial"/>
                <a:ea typeface="Arial"/>
                <a:cs typeface="Arial"/>
                <a:sym typeface="Arial"/>
              </a:rPr>
              <a:t>(APPLIED ON AUTISM DETECTION)</a:t>
            </a:r>
            <a:endParaRPr sz="2000" b="1">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364800" y="577500"/>
            <a:ext cx="7959900" cy="3546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sz="1800" b="1" u="sng">
                <a:solidFill>
                  <a:srgbClr val="1F345A"/>
                </a:solidFill>
                <a:latin typeface="Arial"/>
                <a:ea typeface="Arial"/>
                <a:cs typeface="Arial"/>
                <a:sym typeface="Arial"/>
              </a:rPr>
              <a:t>Visual Pattern Generation</a:t>
            </a:r>
            <a:endParaRPr sz="1800" b="1" u="sng">
              <a:solidFill>
                <a:srgbClr val="1F345A"/>
              </a:solidFill>
              <a:latin typeface="Arial"/>
              <a:ea typeface="Arial"/>
              <a:cs typeface="Arial"/>
              <a:sym typeface="Arial"/>
            </a:endParaRPr>
          </a:p>
          <a:p>
            <a:pPr marL="457200" lvl="0" indent="-342900" algn="l" rtl="0">
              <a:lnSpc>
                <a:spcPct val="100000"/>
              </a:lnSpc>
              <a:spcBef>
                <a:spcPts val="1000"/>
              </a:spcBef>
              <a:spcAft>
                <a:spcPts val="0"/>
              </a:spcAft>
              <a:buClr>
                <a:srgbClr val="1F345A"/>
              </a:buClr>
              <a:buSzPts val="1800"/>
              <a:buFont typeface="Arial"/>
              <a:buChar char="●"/>
            </a:pPr>
            <a:r>
              <a:rPr lang="en" sz="1800">
                <a:solidFill>
                  <a:srgbClr val="000000"/>
                </a:solidFill>
                <a:latin typeface="Arial"/>
                <a:ea typeface="Arial"/>
                <a:cs typeface="Arial"/>
                <a:sym typeface="Arial"/>
              </a:rPr>
              <a:t>A line drawn for each transition from position [x(t), y(t)] to [x(t+1), y(t+1)]</a:t>
            </a:r>
            <a:endParaRPr sz="1800">
              <a:solidFill>
                <a:srgbClr val="000000"/>
              </a:solidFill>
              <a:latin typeface="Arial"/>
              <a:ea typeface="Arial"/>
              <a:cs typeface="Arial"/>
              <a:sym typeface="Arial"/>
            </a:endParaRPr>
          </a:p>
          <a:p>
            <a:pPr marL="457200" lvl="0" indent="-342900" algn="l" rtl="0">
              <a:lnSpc>
                <a:spcPct val="100000"/>
              </a:lnSpc>
              <a:spcBef>
                <a:spcPts val="1000"/>
              </a:spcBef>
              <a:spcAft>
                <a:spcPts val="0"/>
              </a:spcAft>
              <a:buClr>
                <a:srgbClr val="1F345A"/>
              </a:buClr>
              <a:buSzPts val="1800"/>
              <a:buFont typeface="Arial"/>
              <a:buChar char="●"/>
            </a:pPr>
            <a:r>
              <a:rPr lang="en" sz="1800">
                <a:solidFill>
                  <a:srgbClr val="000000"/>
                </a:solidFill>
                <a:latin typeface="Arial"/>
                <a:ea typeface="Arial"/>
                <a:cs typeface="Arial"/>
                <a:sym typeface="Arial"/>
              </a:rPr>
              <a:t>The change in colour across the line used to represent the dynamics of eye movements. </a:t>
            </a:r>
            <a:endParaRPr sz="1800">
              <a:solidFill>
                <a:srgbClr val="000000"/>
              </a:solidFill>
              <a:latin typeface="Arial"/>
              <a:ea typeface="Arial"/>
              <a:cs typeface="Arial"/>
              <a:sym typeface="Arial"/>
            </a:endParaRPr>
          </a:p>
          <a:p>
            <a:pPr marL="457200" lvl="0" indent="-342900" algn="l" rtl="0">
              <a:lnSpc>
                <a:spcPct val="100000"/>
              </a:lnSpc>
              <a:spcBef>
                <a:spcPts val="1000"/>
              </a:spcBef>
              <a:spcAft>
                <a:spcPts val="0"/>
              </a:spcAft>
              <a:buClr>
                <a:srgbClr val="1F345A"/>
              </a:buClr>
              <a:buSzPts val="1800"/>
              <a:buFont typeface="Arial"/>
              <a:buChar char="●"/>
            </a:pPr>
            <a:r>
              <a:rPr lang="en" sz="1800">
                <a:solidFill>
                  <a:srgbClr val="000000"/>
                </a:solidFill>
                <a:latin typeface="Arial"/>
                <a:ea typeface="Arial"/>
                <a:cs typeface="Arial"/>
                <a:sym typeface="Arial"/>
              </a:rPr>
              <a:t>The RGB values set as the velocity, acceleration and jerk respectively. </a:t>
            </a:r>
            <a:endParaRPr sz="1800">
              <a:solidFill>
                <a:srgbClr val="000000"/>
              </a:solidFill>
              <a:latin typeface="Arial"/>
              <a:ea typeface="Arial"/>
              <a:cs typeface="Arial"/>
              <a:sym typeface="Arial"/>
            </a:endParaRPr>
          </a:p>
          <a:p>
            <a:pPr marL="457200" lvl="0" indent="-342900" algn="l" rtl="0">
              <a:lnSpc>
                <a:spcPct val="100000"/>
              </a:lnSpc>
              <a:spcBef>
                <a:spcPts val="1000"/>
              </a:spcBef>
              <a:spcAft>
                <a:spcPts val="0"/>
              </a:spcAft>
              <a:buClr>
                <a:srgbClr val="1F345A"/>
              </a:buClr>
              <a:buSzPts val="1800"/>
              <a:buFont typeface="Arial"/>
              <a:buChar char="●"/>
            </a:pPr>
            <a:r>
              <a:rPr lang="en" sz="1800">
                <a:solidFill>
                  <a:srgbClr val="000000"/>
                </a:solidFill>
                <a:latin typeface="Arial"/>
                <a:ea typeface="Arial"/>
                <a:cs typeface="Arial"/>
                <a:sym typeface="Arial"/>
              </a:rPr>
              <a:t>Obtained image provided as input to the classification model. </a:t>
            </a:r>
            <a:endParaRPr sz="1800">
              <a:solidFill>
                <a:srgbClr val="000000"/>
              </a:solidFill>
              <a:latin typeface="Arial"/>
              <a:ea typeface="Arial"/>
              <a:cs typeface="Arial"/>
              <a:sym typeface="Arial"/>
            </a:endParaRPr>
          </a:p>
          <a:p>
            <a:pPr marL="457200" lvl="0" indent="-342900" algn="l" rtl="0">
              <a:lnSpc>
                <a:spcPct val="100000"/>
              </a:lnSpc>
              <a:spcBef>
                <a:spcPts val="1000"/>
              </a:spcBef>
              <a:spcAft>
                <a:spcPts val="0"/>
              </a:spcAft>
              <a:buClr>
                <a:srgbClr val="1F345A"/>
              </a:buClr>
              <a:buSzPts val="1800"/>
              <a:buFont typeface="Arial"/>
              <a:buChar char="●"/>
            </a:pPr>
            <a:r>
              <a:rPr lang="en" sz="1800">
                <a:solidFill>
                  <a:srgbClr val="000000"/>
                </a:solidFill>
                <a:latin typeface="Arial"/>
                <a:ea typeface="Arial"/>
                <a:cs typeface="Arial"/>
                <a:sym typeface="Arial"/>
              </a:rPr>
              <a:t>Implementation done using Matplotlib in Python.</a:t>
            </a:r>
            <a:endParaRPr sz="1800">
              <a:solidFill>
                <a:srgbClr val="000000"/>
              </a:solidFill>
              <a:latin typeface="Arial"/>
              <a:ea typeface="Arial"/>
              <a:cs typeface="Arial"/>
              <a:sym typeface="Arial"/>
            </a:endParaRPr>
          </a:p>
          <a:p>
            <a:pPr marL="914400" lvl="0" indent="0" algn="l" rtl="0">
              <a:lnSpc>
                <a:spcPct val="100000"/>
              </a:lnSpc>
              <a:spcBef>
                <a:spcPts val="1000"/>
              </a:spcBef>
              <a:spcAft>
                <a:spcPts val="0"/>
              </a:spcAft>
              <a:buNone/>
            </a:pPr>
            <a:endParaRPr sz="1800" b="1" u="sng">
              <a:solidFill>
                <a:srgbClr val="1F345A"/>
              </a:solidFill>
              <a:latin typeface="Arial"/>
              <a:ea typeface="Arial"/>
              <a:cs typeface="Arial"/>
              <a:sym typeface="Arial"/>
            </a:endParaRPr>
          </a:p>
          <a:p>
            <a:pPr marL="0" lvl="0" indent="0" algn="l" rtl="0">
              <a:spcBef>
                <a:spcPts val="10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grpSp>
        <p:nvGrpSpPr>
          <p:cNvPr id="226" name="Google Shape;226;p25"/>
          <p:cNvGrpSpPr/>
          <p:nvPr/>
        </p:nvGrpSpPr>
        <p:grpSpPr>
          <a:xfrm>
            <a:off x="717499" y="243203"/>
            <a:ext cx="7708991" cy="4677797"/>
            <a:chOff x="717499" y="243203"/>
            <a:chExt cx="7708991" cy="4677797"/>
          </a:xfrm>
        </p:grpSpPr>
        <p:grpSp>
          <p:nvGrpSpPr>
            <p:cNvPr id="227" name="Google Shape;227;p25"/>
            <p:cNvGrpSpPr/>
            <p:nvPr/>
          </p:nvGrpSpPr>
          <p:grpSpPr>
            <a:xfrm>
              <a:off x="717499" y="243203"/>
              <a:ext cx="7708991" cy="4288101"/>
              <a:chOff x="599885" y="306069"/>
              <a:chExt cx="7708991" cy="4467703"/>
            </a:xfrm>
          </p:grpSpPr>
          <p:grpSp>
            <p:nvGrpSpPr>
              <p:cNvPr id="228" name="Google Shape;228;p25"/>
              <p:cNvGrpSpPr/>
              <p:nvPr/>
            </p:nvGrpSpPr>
            <p:grpSpPr>
              <a:xfrm>
                <a:off x="599885" y="306069"/>
                <a:ext cx="7708991" cy="4467703"/>
                <a:chOff x="599875" y="38025"/>
                <a:chExt cx="8273225" cy="5063700"/>
              </a:xfrm>
            </p:grpSpPr>
            <p:cxnSp>
              <p:nvCxnSpPr>
                <p:cNvPr id="229" name="Google Shape;229;p25"/>
                <p:cNvCxnSpPr>
                  <a:endCxn id="230" idx="0"/>
                </p:cNvCxnSpPr>
                <p:nvPr/>
              </p:nvCxnSpPr>
              <p:spPr>
                <a:xfrm>
                  <a:off x="7525450" y="1051363"/>
                  <a:ext cx="0" cy="188700"/>
                </a:xfrm>
                <a:prstGeom prst="straightConnector1">
                  <a:avLst/>
                </a:prstGeom>
                <a:noFill/>
                <a:ln w="9525" cap="flat" cmpd="sng">
                  <a:solidFill>
                    <a:srgbClr val="000000"/>
                  </a:solidFill>
                  <a:prstDash val="solid"/>
                  <a:round/>
                  <a:headEnd type="none" w="med" len="med"/>
                  <a:tailEnd type="triangle" w="med" len="med"/>
                </a:ln>
              </p:spPr>
            </p:cxnSp>
            <p:cxnSp>
              <p:nvCxnSpPr>
                <p:cNvPr id="231" name="Google Shape;231;p25"/>
                <p:cNvCxnSpPr>
                  <a:stCxn id="232" idx="2"/>
                  <a:endCxn id="232" idx="2"/>
                </p:cNvCxnSpPr>
                <p:nvPr/>
              </p:nvCxnSpPr>
              <p:spPr>
                <a:xfrm>
                  <a:off x="7525450" y="4742775"/>
                  <a:ext cx="0" cy="0"/>
                </a:xfrm>
                <a:prstGeom prst="straightConnector1">
                  <a:avLst/>
                </a:prstGeom>
                <a:noFill/>
                <a:ln w="9525" cap="flat" cmpd="sng">
                  <a:solidFill>
                    <a:schemeClr val="dk2"/>
                  </a:solidFill>
                  <a:prstDash val="solid"/>
                  <a:round/>
                  <a:headEnd type="none" w="med" len="med"/>
                  <a:tailEnd type="none" w="med" len="med"/>
                </a:ln>
              </p:spPr>
            </p:cxnSp>
            <p:grpSp>
              <p:nvGrpSpPr>
                <p:cNvPr id="233" name="Google Shape;233;p25"/>
                <p:cNvGrpSpPr/>
                <p:nvPr/>
              </p:nvGrpSpPr>
              <p:grpSpPr>
                <a:xfrm>
                  <a:off x="4572000" y="239025"/>
                  <a:ext cx="4301100" cy="4862700"/>
                  <a:chOff x="3075900" y="287250"/>
                  <a:chExt cx="4301100" cy="4862700"/>
                </a:xfrm>
              </p:grpSpPr>
              <p:sp>
                <p:nvSpPr>
                  <p:cNvPr id="234" name="Google Shape;234;p25"/>
                  <p:cNvSpPr/>
                  <p:nvPr/>
                </p:nvSpPr>
                <p:spPr>
                  <a:xfrm>
                    <a:off x="3075900" y="287250"/>
                    <a:ext cx="4301100" cy="4862700"/>
                  </a:xfrm>
                  <a:prstGeom prst="roundRect">
                    <a:avLst>
                      <a:gd name="adj" fmla="val 16667"/>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35" name="Google Shape;235;p25"/>
                  <p:cNvSpPr/>
                  <p:nvPr/>
                </p:nvSpPr>
                <p:spPr>
                  <a:xfrm>
                    <a:off x="5276350" y="550025"/>
                    <a:ext cx="1506000" cy="5496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Read coordinates from file</a:t>
                    </a:r>
                    <a:endParaRPr sz="1100"/>
                  </a:p>
                </p:txBody>
              </p:sp>
              <p:sp>
                <p:nvSpPr>
                  <p:cNvPr id="236" name="Google Shape;236;p25"/>
                  <p:cNvSpPr/>
                  <p:nvPr/>
                </p:nvSpPr>
                <p:spPr>
                  <a:xfrm>
                    <a:off x="3672125" y="435075"/>
                    <a:ext cx="1193400" cy="1046575"/>
                  </a:xfrm>
                  <a:prstGeom prst="flowChartDecision">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End of file reached?</a:t>
                    </a:r>
                    <a:endParaRPr sz="1000"/>
                  </a:p>
                </p:txBody>
              </p:sp>
              <p:sp>
                <p:nvSpPr>
                  <p:cNvPr id="237" name="Google Shape;237;p25"/>
                  <p:cNvSpPr/>
                  <p:nvPr/>
                </p:nvSpPr>
                <p:spPr>
                  <a:xfrm>
                    <a:off x="3515825" y="1754925"/>
                    <a:ext cx="1506000" cy="5496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Remove margin and axes from plot</a:t>
                    </a:r>
                    <a:endParaRPr sz="1000"/>
                  </a:p>
                </p:txBody>
              </p:sp>
              <p:sp>
                <p:nvSpPr>
                  <p:cNvPr id="238" name="Google Shape;238;p25"/>
                  <p:cNvSpPr/>
                  <p:nvPr/>
                </p:nvSpPr>
                <p:spPr>
                  <a:xfrm>
                    <a:off x="3515825" y="2577800"/>
                    <a:ext cx="1506000" cy="5496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Save the plot as output image</a:t>
                    </a:r>
                    <a:endParaRPr sz="1100"/>
                  </a:p>
                </p:txBody>
              </p:sp>
              <p:sp>
                <p:nvSpPr>
                  <p:cNvPr id="230" name="Google Shape;230;p25"/>
                  <p:cNvSpPr/>
                  <p:nvPr/>
                </p:nvSpPr>
                <p:spPr>
                  <a:xfrm>
                    <a:off x="5276350" y="1288288"/>
                    <a:ext cx="1506000" cy="5496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Calculate velocity as change in Euclidean distance</a:t>
                    </a:r>
                    <a:endParaRPr sz="1000"/>
                  </a:p>
                </p:txBody>
              </p:sp>
              <p:sp>
                <p:nvSpPr>
                  <p:cNvPr id="239" name="Google Shape;239;p25"/>
                  <p:cNvSpPr/>
                  <p:nvPr/>
                </p:nvSpPr>
                <p:spPr>
                  <a:xfrm>
                    <a:off x="5276350" y="2026563"/>
                    <a:ext cx="1506000" cy="5496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Calculate acceleration as change in velocity</a:t>
                    </a:r>
                    <a:endParaRPr sz="1000"/>
                  </a:p>
                </p:txBody>
              </p:sp>
              <p:sp>
                <p:nvSpPr>
                  <p:cNvPr id="240" name="Google Shape;240;p25"/>
                  <p:cNvSpPr/>
                  <p:nvPr/>
                </p:nvSpPr>
                <p:spPr>
                  <a:xfrm>
                    <a:off x="5276350" y="2764850"/>
                    <a:ext cx="1506000" cy="5496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Calculate jerk as change in acceleration</a:t>
                    </a:r>
                    <a:endParaRPr sz="1000"/>
                  </a:p>
                </p:txBody>
              </p:sp>
              <p:sp>
                <p:nvSpPr>
                  <p:cNvPr id="241" name="Google Shape;241;p25"/>
                  <p:cNvSpPr/>
                  <p:nvPr/>
                </p:nvSpPr>
                <p:spPr>
                  <a:xfrm>
                    <a:off x="5276350" y="3503125"/>
                    <a:ext cx="1506000" cy="5496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Set RGB values as velocity, acceleration and jerk</a:t>
                    </a:r>
                    <a:endParaRPr sz="1000"/>
                  </a:p>
                </p:txBody>
              </p:sp>
              <p:sp>
                <p:nvSpPr>
                  <p:cNvPr id="232" name="Google Shape;232;p25"/>
                  <p:cNvSpPr/>
                  <p:nvPr/>
                </p:nvSpPr>
                <p:spPr>
                  <a:xfrm>
                    <a:off x="5276350" y="4241400"/>
                    <a:ext cx="1506000" cy="5496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Draw line between two coordinates</a:t>
                    </a:r>
                    <a:endParaRPr sz="1000"/>
                  </a:p>
                </p:txBody>
              </p:sp>
              <p:cxnSp>
                <p:nvCxnSpPr>
                  <p:cNvPr id="242" name="Google Shape;242;p25"/>
                  <p:cNvCxnSpPr>
                    <a:stCxn id="237" idx="2"/>
                    <a:endCxn id="238" idx="0"/>
                  </p:cNvCxnSpPr>
                  <p:nvPr/>
                </p:nvCxnSpPr>
                <p:spPr>
                  <a:xfrm>
                    <a:off x="4268825" y="2304525"/>
                    <a:ext cx="0" cy="273000"/>
                  </a:xfrm>
                  <a:prstGeom prst="straightConnector1">
                    <a:avLst/>
                  </a:prstGeom>
                  <a:noFill/>
                  <a:ln w="9525" cap="flat" cmpd="sng">
                    <a:solidFill>
                      <a:srgbClr val="000000"/>
                    </a:solidFill>
                    <a:prstDash val="solid"/>
                    <a:round/>
                    <a:headEnd type="none" w="med" len="med"/>
                    <a:tailEnd type="triangle" w="med" len="med"/>
                  </a:ln>
                </p:spPr>
              </p:cxnSp>
              <p:cxnSp>
                <p:nvCxnSpPr>
                  <p:cNvPr id="243" name="Google Shape;243;p25"/>
                  <p:cNvCxnSpPr>
                    <a:stCxn id="236" idx="2"/>
                    <a:endCxn id="237" idx="0"/>
                  </p:cNvCxnSpPr>
                  <p:nvPr/>
                </p:nvCxnSpPr>
                <p:spPr>
                  <a:xfrm>
                    <a:off x="4268825" y="1481650"/>
                    <a:ext cx="0" cy="273000"/>
                  </a:xfrm>
                  <a:prstGeom prst="straightConnector1">
                    <a:avLst/>
                  </a:prstGeom>
                  <a:noFill/>
                  <a:ln w="9525" cap="flat" cmpd="sng">
                    <a:solidFill>
                      <a:srgbClr val="000000"/>
                    </a:solidFill>
                    <a:prstDash val="solid"/>
                    <a:round/>
                    <a:headEnd type="none" w="med" len="med"/>
                    <a:tailEnd type="triangle" w="med" len="med"/>
                  </a:ln>
                </p:spPr>
              </p:cxnSp>
              <p:cxnSp>
                <p:nvCxnSpPr>
                  <p:cNvPr id="244" name="Google Shape;244;p25"/>
                  <p:cNvCxnSpPr>
                    <a:stCxn id="230" idx="2"/>
                    <a:endCxn id="239" idx="0"/>
                  </p:cNvCxnSpPr>
                  <p:nvPr/>
                </p:nvCxnSpPr>
                <p:spPr>
                  <a:xfrm>
                    <a:off x="6029350" y="1837888"/>
                    <a:ext cx="0" cy="188700"/>
                  </a:xfrm>
                  <a:prstGeom prst="straightConnector1">
                    <a:avLst/>
                  </a:prstGeom>
                  <a:noFill/>
                  <a:ln w="9525" cap="flat" cmpd="sng">
                    <a:solidFill>
                      <a:srgbClr val="000000"/>
                    </a:solidFill>
                    <a:prstDash val="solid"/>
                    <a:round/>
                    <a:headEnd type="none" w="med" len="med"/>
                    <a:tailEnd type="triangle" w="med" len="med"/>
                  </a:ln>
                </p:spPr>
              </p:cxnSp>
              <p:cxnSp>
                <p:nvCxnSpPr>
                  <p:cNvPr id="245" name="Google Shape;245;p25"/>
                  <p:cNvCxnSpPr>
                    <a:stCxn id="239" idx="2"/>
                    <a:endCxn id="240" idx="0"/>
                  </p:cNvCxnSpPr>
                  <p:nvPr/>
                </p:nvCxnSpPr>
                <p:spPr>
                  <a:xfrm>
                    <a:off x="6029350" y="2576163"/>
                    <a:ext cx="0" cy="188700"/>
                  </a:xfrm>
                  <a:prstGeom prst="straightConnector1">
                    <a:avLst/>
                  </a:prstGeom>
                  <a:noFill/>
                  <a:ln w="9525" cap="flat" cmpd="sng">
                    <a:solidFill>
                      <a:srgbClr val="000000"/>
                    </a:solidFill>
                    <a:prstDash val="solid"/>
                    <a:round/>
                    <a:headEnd type="none" w="med" len="med"/>
                    <a:tailEnd type="triangle" w="med" len="med"/>
                  </a:ln>
                </p:spPr>
              </p:cxnSp>
              <p:cxnSp>
                <p:nvCxnSpPr>
                  <p:cNvPr id="246" name="Google Shape;246;p25"/>
                  <p:cNvCxnSpPr>
                    <a:stCxn id="240" idx="2"/>
                    <a:endCxn id="241" idx="0"/>
                  </p:cNvCxnSpPr>
                  <p:nvPr/>
                </p:nvCxnSpPr>
                <p:spPr>
                  <a:xfrm>
                    <a:off x="6029350" y="3314450"/>
                    <a:ext cx="0" cy="188700"/>
                  </a:xfrm>
                  <a:prstGeom prst="straightConnector1">
                    <a:avLst/>
                  </a:prstGeom>
                  <a:noFill/>
                  <a:ln w="9525" cap="flat" cmpd="sng">
                    <a:solidFill>
                      <a:srgbClr val="000000"/>
                    </a:solidFill>
                    <a:prstDash val="solid"/>
                    <a:round/>
                    <a:headEnd type="none" w="med" len="med"/>
                    <a:tailEnd type="triangle" w="med" len="med"/>
                  </a:ln>
                </p:spPr>
              </p:cxnSp>
              <p:cxnSp>
                <p:nvCxnSpPr>
                  <p:cNvPr id="247" name="Google Shape;247;p25"/>
                  <p:cNvCxnSpPr>
                    <a:endCxn id="232" idx="0"/>
                  </p:cNvCxnSpPr>
                  <p:nvPr/>
                </p:nvCxnSpPr>
                <p:spPr>
                  <a:xfrm>
                    <a:off x="6029350" y="4052700"/>
                    <a:ext cx="0" cy="188700"/>
                  </a:xfrm>
                  <a:prstGeom prst="straightConnector1">
                    <a:avLst/>
                  </a:prstGeom>
                  <a:noFill/>
                  <a:ln w="9525" cap="flat" cmpd="sng">
                    <a:solidFill>
                      <a:srgbClr val="000000"/>
                    </a:solidFill>
                    <a:prstDash val="solid"/>
                    <a:round/>
                    <a:headEnd type="none" w="med" len="med"/>
                    <a:tailEnd type="triangle" w="med" len="med"/>
                  </a:ln>
                </p:spPr>
              </p:cxnSp>
              <p:cxnSp>
                <p:nvCxnSpPr>
                  <p:cNvPr id="248" name="Google Shape;248;p25"/>
                  <p:cNvCxnSpPr>
                    <a:stCxn id="236" idx="3"/>
                    <a:endCxn id="235" idx="1"/>
                  </p:cNvCxnSpPr>
                  <p:nvPr/>
                </p:nvCxnSpPr>
                <p:spPr>
                  <a:xfrm rot="10800000" flipH="1">
                    <a:off x="4865525" y="824863"/>
                    <a:ext cx="410700" cy="133500"/>
                  </a:xfrm>
                  <a:prstGeom prst="bentConnector3">
                    <a:avLst>
                      <a:gd name="adj1" fmla="val 50015"/>
                    </a:avLst>
                  </a:prstGeom>
                  <a:noFill/>
                  <a:ln w="9525" cap="flat" cmpd="sng">
                    <a:solidFill>
                      <a:srgbClr val="000000"/>
                    </a:solidFill>
                    <a:prstDash val="solid"/>
                    <a:round/>
                    <a:headEnd type="none" w="med" len="med"/>
                    <a:tailEnd type="triangle" w="med" len="med"/>
                  </a:ln>
                </p:spPr>
              </p:cxnSp>
              <p:cxnSp>
                <p:nvCxnSpPr>
                  <p:cNvPr id="249" name="Google Shape;249;p25"/>
                  <p:cNvCxnSpPr>
                    <a:stCxn id="232" idx="2"/>
                    <a:endCxn id="236" idx="0"/>
                  </p:cNvCxnSpPr>
                  <p:nvPr/>
                </p:nvCxnSpPr>
                <p:spPr>
                  <a:xfrm rot="5400000" flipH="1">
                    <a:off x="2971150" y="1732800"/>
                    <a:ext cx="4356000" cy="1760400"/>
                  </a:xfrm>
                  <a:prstGeom prst="bentConnector5">
                    <a:avLst>
                      <a:gd name="adj1" fmla="val -3731"/>
                      <a:gd name="adj2" fmla="val -51479"/>
                      <a:gd name="adj3" fmla="val 100067"/>
                    </a:avLst>
                  </a:prstGeom>
                  <a:noFill/>
                  <a:ln w="9525" cap="flat" cmpd="sng">
                    <a:solidFill>
                      <a:srgbClr val="000000"/>
                    </a:solidFill>
                    <a:prstDash val="solid"/>
                    <a:round/>
                    <a:headEnd type="none" w="med" len="med"/>
                    <a:tailEnd type="triangle" w="med" len="med"/>
                  </a:ln>
                </p:spPr>
              </p:cxnSp>
            </p:grpSp>
            <p:grpSp>
              <p:nvGrpSpPr>
                <p:cNvPr id="250" name="Google Shape;250;p25"/>
                <p:cNvGrpSpPr/>
                <p:nvPr/>
              </p:nvGrpSpPr>
              <p:grpSpPr>
                <a:xfrm>
                  <a:off x="599875" y="240063"/>
                  <a:ext cx="2693100" cy="4502587"/>
                  <a:chOff x="293550" y="127625"/>
                  <a:chExt cx="2693100" cy="4502587"/>
                </a:xfrm>
              </p:grpSpPr>
              <p:sp>
                <p:nvSpPr>
                  <p:cNvPr id="251" name="Google Shape;251;p25"/>
                  <p:cNvSpPr/>
                  <p:nvPr/>
                </p:nvSpPr>
                <p:spPr>
                  <a:xfrm>
                    <a:off x="293550" y="646212"/>
                    <a:ext cx="2693100" cy="3984000"/>
                  </a:xfrm>
                  <a:prstGeom prst="roundRect">
                    <a:avLst>
                      <a:gd name="adj" fmla="val 16667"/>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2" name="Google Shape;252;p25"/>
                  <p:cNvPicPr preferRelativeResize="0"/>
                  <p:nvPr/>
                </p:nvPicPr>
                <p:blipFill>
                  <a:blip r:embed="rId3">
                    <a:alphaModFix/>
                  </a:blip>
                  <a:stretch>
                    <a:fillRect/>
                  </a:stretch>
                </p:blipFill>
                <p:spPr>
                  <a:xfrm>
                    <a:off x="1433088" y="127625"/>
                    <a:ext cx="414025" cy="414025"/>
                  </a:xfrm>
                  <a:prstGeom prst="rect">
                    <a:avLst/>
                  </a:prstGeom>
                  <a:no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pic>
              <p:sp>
                <p:nvSpPr>
                  <p:cNvPr id="253" name="Google Shape;253;p25"/>
                  <p:cNvSpPr/>
                  <p:nvPr/>
                </p:nvSpPr>
                <p:spPr>
                  <a:xfrm>
                    <a:off x="887100" y="1877613"/>
                    <a:ext cx="1506000" cy="5496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Read input video to collect coordinates</a:t>
                    </a:r>
                    <a:endParaRPr sz="1100"/>
                  </a:p>
                </p:txBody>
              </p:sp>
              <p:sp>
                <p:nvSpPr>
                  <p:cNvPr id="254" name="Google Shape;254;p25"/>
                  <p:cNvSpPr/>
                  <p:nvPr/>
                </p:nvSpPr>
                <p:spPr>
                  <a:xfrm>
                    <a:off x="887100" y="3949750"/>
                    <a:ext cx="1506000" cy="5496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Store coordinates in a file</a:t>
                    </a:r>
                    <a:endParaRPr sz="1100"/>
                  </a:p>
                </p:txBody>
              </p:sp>
              <p:sp>
                <p:nvSpPr>
                  <p:cNvPr id="255" name="Google Shape;255;p25"/>
                  <p:cNvSpPr/>
                  <p:nvPr/>
                </p:nvSpPr>
                <p:spPr>
                  <a:xfrm>
                    <a:off x="1027250" y="2665188"/>
                    <a:ext cx="1193400" cy="1046575"/>
                  </a:xfrm>
                  <a:prstGeom prst="flowChartDecision">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No. of coordinates &gt; 100</a:t>
                    </a:r>
                    <a:endParaRPr sz="1000"/>
                  </a:p>
                </p:txBody>
              </p:sp>
              <p:sp>
                <p:nvSpPr>
                  <p:cNvPr id="256" name="Google Shape;256;p25"/>
                  <p:cNvSpPr/>
                  <p:nvPr/>
                </p:nvSpPr>
                <p:spPr>
                  <a:xfrm>
                    <a:off x="887100" y="1075325"/>
                    <a:ext cx="1506000" cy="5496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Set threshold of coordinates count </a:t>
                    </a:r>
                    <a:r>
                      <a:rPr lang="en" sz="1000"/>
                      <a:t>(100)</a:t>
                    </a:r>
                    <a:endParaRPr sz="1000"/>
                  </a:p>
                </p:txBody>
              </p:sp>
              <p:cxnSp>
                <p:nvCxnSpPr>
                  <p:cNvPr id="257" name="Google Shape;257;p25"/>
                  <p:cNvCxnSpPr>
                    <a:stCxn id="252" idx="2"/>
                    <a:endCxn id="256" idx="0"/>
                  </p:cNvCxnSpPr>
                  <p:nvPr/>
                </p:nvCxnSpPr>
                <p:spPr>
                  <a:xfrm>
                    <a:off x="1640100" y="541650"/>
                    <a:ext cx="0" cy="533400"/>
                  </a:xfrm>
                  <a:prstGeom prst="straightConnector1">
                    <a:avLst/>
                  </a:prstGeom>
                  <a:noFill/>
                  <a:ln w="9525" cap="flat" cmpd="sng">
                    <a:solidFill>
                      <a:srgbClr val="000000"/>
                    </a:solidFill>
                    <a:prstDash val="solid"/>
                    <a:round/>
                    <a:headEnd type="none" w="med" len="med"/>
                    <a:tailEnd type="triangle" w="med" len="med"/>
                  </a:ln>
                </p:spPr>
              </p:cxnSp>
              <p:cxnSp>
                <p:nvCxnSpPr>
                  <p:cNvPr id="258" name="Google Shape;258;p25"/>
                  <p:cNvCxnSpPr>
                    <a:stCxn id="256" idx="2"/>
                    <a:endCxn id="253" idx="0"/>
                  </p:cNvCxnSpPr>
                  <p:nvPr/>
                </p:nvCxnSpPr>
                <p:spPr>
                  <a:xfrm>
                    <a:off x="1640100" y="1624925"/>
                    <a:ext cx="0" cy="252600"/>
                  </a:xfrm>
                  <a:prstGeom prst="straightConnector1">
                    <a:avLst/>
                  </a:prstGeom>
                  <a:noFill/>
                  <a:ln w="9525" cap="flat" cmpd="sng">
                    <a:solidFill>
                      <a:srgbClr val="000000"/>
                    </a:solidFill>
                    <a:prstDash val="solid"/>
                    <a:round/>
                    <a:headEnd type="none" w="med" len="med"/>
                    <a:tailEnd type="triangle" w="med" len="med"/>
                  </a:ln>
                </p:spPr>
              </p:cxnSp>
              <p:cxnSp>
                <p:nvCxnSpPr>
                  <p:cNvPr id="259" name="Google Shape;259;p25"/>
                  <p:cNvCxnSpPr>
                    <a:endCxn id="255" idx="0"/>
                  </p:cNvCxnSpPr>
                  <p:nvPr/>
                </p:nvCxnSpPr>
                <p:spPr>
                  <a:xfrm>
                    <a:off x="1623950" y="2441688"/>
                    <a:ext cx="0" cy="223500"/>
                  </a:xfrm>
                  <a:prstGeom prst="straightConnector1">
                    <a:avLst/>
                  </a:prstGeom>
                  <a:noFill/>
                  <a:ln w="9525" cap="flat" cmpd="sng">
                    <a:solidFill>
                      <a:srgbClr val="000000"/>
                    </a:solidFill>
                    <a:prstDash val="solid"/>
                    <a:round/>
                    <a:headEnd type="none" w="med" len="med"/>
                    <a:tailEnd type="triangle" w="med" len="med"/>
                  </a:ln>
                </p:spPr>
              </p:cxnSp>
              <p:cxnSp>
                <p:nvCxnSpPr>
                  <p:cNvPr id="260" name="Google Shape;260;p25"/>
                  <p:cNvCxnSpPr>
                    <a:stCxn id="255" idx="2"/>
                    <a:endCxn id="254" idx="0"/>
                  </p:cNvCxnSpPr>
                  <p:nvPr/>
                </p:nvCxnSpPr>
                <p:spPr>
                  <a:xfrm>
                    <a:off x="1623950" y="3711763"/>
                    <a:ext cx="16200" cy="238200"/>
                  </a:xfrm>
                  <a:prstGeom prst="straightConnector1">
                    <a:avLst/>
                  </a:prstGeom>
                  <a:noFill/>
                  <a:ln w="9525" cap="flat" cmpd="sng">
                    <a:solidFill>
                      <a:srgbClr val="000000"/>
                    </a:solidFill>
                    <a:prstDash val="solid"/>
                    <a:round/>
                    <a:headEnd type="none" w="med" len="med"/>
                    <a:tailEnd type="triangle" w="med" len="med"/>
                  </a:ln>
                </p:spPr>
              </p:cxnSp>
              <p:sp>
                <p:nvSpPr>
                  <p:cNvPr id="261" name="Google Shape;261;p25"/>
                  <p:cNvSpPr txBox="1"/>
                  <p:nvPr/>
                </p:nvSpPr>
                <p:spPr>
                  <a:xfrm>
                    <a:off x="2112325" y="2828888"/>
                    <a:ext cx="357300" cy="2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No</a:t>
                    </a:r>
                    <a:endParaRPr sz="800"/>
                  </a:p>
                </p:txBody>
              </p:sp>
              <p:sp>
                <p:nvSpPr>
                  <p:cNvPr id="262" name="Google Shape;262;p25"/>
                  <p:cNvSpPr txBox="1"/>
                  <p:nvPr/>
                </p:nvSpPr>
                <p:spPr>
                  <a:xfrm>
                    <a:off x="1623954" y="3659954"/>
                    <a:ext cx="524700" cy="2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Yes</a:t>
                    </a:r>
                    <a:endParaRPr sz="800"/>
                  </a:p>
                </p:txBody>
              </p:sp>
              <p:cxnSp>
                <p:nvCxnSpPr>
                  <p:cNvPr id="263" name="Google Shape;263;p25"/>
                  <p:cNvCxnSpPr>
                    <a:stCxn id="255" idx="3"/>
                    <a:endCxn id="253" idx="3"/>
                  </p:cNvCxnSpPr>
                  <p:nvPr/>
                </p:nvCxnSpPr>
                <p:spPr>
                  <a:xfrm rot="10800000" flipH="1">
                    <a:off x="2220650" y="2152275"/>
                    <a:ext cx="172500" cy="1036200"/>
                  </a:xfrm>
                  <a:prstGeom prst="bentConnector3">
                    <a:avLst>
                      <a:gd name="adj1" fmla="val 248118"/>
                    </a:avLst>
                  </a:prstGeom>
                  <a:noFill/>
                  <a:ln w="9525" cap="flat" cmpd="sng">
                    <a:solidFill>
                      <a:srgbClr val="000000"/>
                    </a:solidFill>
                    <a:prstDash val="solid"/>
                    <a:round/>
                    <a:headEnd type="none" w="med" len="med"/>
                    <a:tailEnd type="triangle" w="med" len="med"/>
                  </a:ln>
                </p:spPr>
              </p:cxnSp>
            </p:grpSp>
            <p:cxnSp>
              <p:nvCxnSpPr>
                <p:cNvPr id="264" name="Google Shape;264;p25"/>
                <p:cNvCxnSpPr>
                  <a:stCxn id="251" idx="2"/>
                </p:cNvCxnSpPr>
                <p:nvPr/>
              </p:nvCxnSpPr>
              <p:spPr>
                <a:xfrm>
                  <a:off x="1946425" y="4742650"/>
                  <a:ext cx="6300" cy="260400"/>
                </a:xfrm>
                <a:prstGeom prst="straightConnector1">
                  <a:avLst/>
                </a:prstGeom>
                <a:noFill/>
                <a:ln w="9525" cap="flat" cmpd="sng">
                  <a:solidFill>
                    <a:srgbClr val="000000"/>
                  </a:solidFill>
                  <a:prstDash val="solid"/>
                  <a:round/>
                  <a:headEnd type="none" w="med" len="med"/>
                  <a:tailEnd type="none" w="med" len="med"/>
                </a:ln>
              </p:spPr>
            </p:cxnSp>
            <p:cxnSp>
              <p:nvCxnSpPr>
                <p:cNvPr id="265" name="Google Shape;265;p25"/>
                <p:cNvCxnSpPr>
                  <a:endCxn id="234" idx="0"/>
                </p:cNvCxnSpPr>
                <p:nvPr/>
              </p:nvCxnSpPr>
              <p:spPr>
                <a:xfrm flipH="1">
                  <a:off x="6722550" y="38025"/>
                  <a:ext cx="3600" cy="201000"/>
                </a:xfrm>
                <a:prstGeom prst="straightConnector1">
                  <a:avLst/>
                </a:prstGeom>
                <a:noFill/>
                <a:ln w="9525" cap="flat" cmpd="sng">
                  <a:solidFill>
                    <a:srgbClr val="000000"/>
                  </a:solidFill>
                  <a:prstDash val="solid"/>
                  <a:round/>
                  <a:headEnd type="none" w="med" len="med"/>
                  <a:tailEnd type="triangle" w="med" len="med"/>
                </a:ln>
              </p:spPr>
            </p:cxnSp>
            <p:cxnSp>
              <p:nvCxnSpPr>
                <p:cNvPr id="266" name="Google Shape;266;p25"/>
                <p:cNvCxnSpPr/>
                <p:nvPr/>
              </p:nvCxnSpPr>
              <p:spPr>
                <a:xfrm>
                  <a:off x="1965500" y="4990350"/>
                  <a:ext cx="1863300" cy="0"/>
                </a:xfrm>
                <a:prstGeom prst="straightConnector1">
                  <a:avLst/>
                </a:prstGeom>
                <a:noFill/>
                <a:ln w="9525" cap="flat" cmpd="sng">
                  <a:solidFill>
                    <a:srgbClr val="000000"/>
                  </a:solidFill>
                  <a:prstDash val="solid"/>
                  <a:round/>
                  <a:headEnd type="none" w="med" len="med"/>
                  <a:tailEnd type="none" w="med" len="med"/>
                </a:ln>
              </p:spPr>
            </p:cxnSp>
            <p:cxnSp>
              <p:nvCxnSpPr>
                <p:cNvPr id="267" name="Google Shape;267;p25"/>
                <p:cNvCxnSpPr/>
                <p:nvPr/>
              </p:nvCxnSpPr>
              <p:spPr>
                <a:xfrm rot="10800000" flipH="1">
                  <a:off x="3828900" y="63750"/>
                  <a:ext cx="12900" cy="4926600"/>
                </a:xfrm>
                <a:prstGeom prst="straightConnector1">
                  <a:avLst/>
                </a:prstGeom>
                <a:noFill/>
                <a:ln w="9525" cap="flat" cmpd="sng">
                  <a:solidFill>
                    <a:srgbClr val="000000"/>
                  </a:solidFill>
                  <a:prstDash val="solid"/>
                  <a:round/>
                  <a:headEnd type="none" w="med" len="med"/>
                  <a:tailEnd type="none" w="med" len="med"/>
                </a:ln>
              </p:spPr>
            </p:cxnSp>
            <p:cxnSp>
              <p:nvCxnSpPr>
                <p:cNvPr id="268" name="Google Shape;268;p25"/>
                <p:cNvCxnSpPr/>
                <p:nvPr/>
              </p:nvCxnSpPr>
              <p:spPr>
                <a:xfrm rot="10800000" flipH="1">
                  <a:off x="3828900" y="38325"/>
                  <a:ext cx="2897100" cy="25500"/>
                </a:xfrm>
                <a:prstGeom prst="straightConnector1">
                  <a:avLst/>
                </a:prstGeom>
                <a:noFill/>
                <a:ln w="9525" cap="flat" cmpd="sng">
                  <a:solidFill>
                    <a:srgbClr val="000000"/>
                  </a:solidFill>
                  <a:prstDash val="solid"/>
                  <a:round/>
                  <a:headEnd type="none" w="med" len="med"/>
                  <a:tailEnd type="none" w="med" len="med"/>
                </a:ln>
              </p:spPr>
            </p:cxnSp>
          </p:grpSp>
          <p:sp>
            <p:nvSpPr>
              <p:cNvPr id="269" name="Google Shape;269;p25"/>
              <p:cNvSpPr txBox="1"/>
              <p:nvPr/>
            </p:nvSpPr>
            <p:spPr>
              <a:xfrm>
                <a:off x="5905795" y="735475"/>
                <a:ext cx="333000" cy="1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No</a:t>
                </a:r>
                <a:endParaRPr sz="800"/>
              </a:p>
            </p:txBody>
          </p:sp>
          <p:sp>
            <p:nvSpPr>
              <p:cNvPr id="270" name="Google Shape;270;p25"/>
              <p:cNvSpPr txBox="1"/>
              <p:nvPr/>
            </p:nvSpPr>
            <p:spPr>
              <a:xfrm>
                <a:off x="5416806" y="1494250"/>
                <a:ext cx="489000" cy="1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Yes</a:t>
                </a:r>
                <a:endParaRPr sz="800"/>
              </a:p>
            </p:txBody>
          </p:sp>
        </p:grpSp>
        <p:sp>
          <p:nvSpPr>
            <p:cNvPr id="271" name="Google Shape;271;p25"/>
            <p:cNvSpPr txBox="1"/>
            <p:nvPr/>
          </p:nvSpPr>
          <p:spPr>
            <a:xfrm>
              <a:off x="2554800" y="4531300"/>
              <a:ext cx="3533700" cy="3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Flowchart for Visual Pattern Generation</a:t>
              </a:r>
              <a:endParaRPr b="1"/>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26"/>
          <p:cNvPicPr preferRelativeResize="0"/>
          <p:nvPr/>
        </p:nvPicPr>
        <p:blipFill>
          <a:blip r:embed="rId3">
            <a:alphaModFix/>
          </a:blip>
          <a:stretch>
            <a:fillRect/>
          </a:stretch>
        </p:blipFill>
        <p:spPr>
          <a:xfrm>
            <a:off x="637000" y="1245675"/>
            <a:ext cx="3577159" cy="2627350"/>
          </a:xfrm>
          <a:prstGeom prst="rect">
            <a:avLst/>
          </a:prstGeom>
          <a:noFill/>
          <a:ln>
            <a:noFill/>
          </a:ln>
        </p:spPr>
      </p:pic>
      <p:pic>
        <p:nvPicPr>
          <p:cNvPr id="277" name="Google Shape;277;p26"/>
          <p:cNvPicPr preferRelativeResize="0"/>
          <p:nvPr/>
        </p:nvPicPr>
        <p:blipFill>
          <a:blip r:embed="rId4">
            <a:alphaModFix/>
          </a:blip>
          <a:stretch>
            <a:fillRect/>
          </a:stretch>
        </p:blipFill>
        <p:spPr>
          <a:xfrm>
            <a:off x="4904675" y="1258075"/>
            <a:ext cx="3669800" cy="2627350"/>
          </a:xfrm>
          <a:prstGeom prst="rect">
            <a:avLst/>
          </a:prstGeom>
          <a:noFill/>
          <a:ln>
            <a:noFill/>
          </a:ln>
        </p:spPr>
      </p:pic>
      <p:sp>
        <p:nvSpPr>
          <p:cNvPr id="278" name="Google Shape;278;p26"/>
          <p:cNvSpPr txBox="1"/>
          <p:nvPr/>
        </p:nvSpPr>
        <p:spPr>
          <a:xfrm>
            <a:off x="637000" y="4057800"/>
            <a:ext cx="8032800" cy="10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Visualization of eye-tracking paths for participant           Visualization of eye-tracking paths for a        </a:t>
            </a:r>
            <a:endParaRPr/>
          </a:p>
          <a:p>
            <a:pPr marL="457200" lvl="0" indent="457200" algn="l" rtl="0">
              <a:spcBef>
                <a:spcPts val="0"/>
              </a:spcBef>
              <a:spcAft>
                <a:spcPts val="0"/>
              </a:spcAft>
              <a:buNone/>
            </a:pPr>
            <a:r>
              <a:rPr lang="en"/>
              <a:t>diagnosed with ASD                                                      non-ASD participant</a:t>
            </a:r>
            <a:endParaRPr/>
          </a:p>
        </p:txBody>
      </p:sp>
      <p:sp>
        <p:nvSpPr>
          <p:cNvPr id="279" name="Google Shape;279;p26"/>
          <p:cNvSpPr txBox="1"/>
          <p:nvPr/>
        </p:nvSpPr>
        <p:spPr>
          <a:xfrm>
            <a:off x="1224400" y="273850"/>
            <a:ext cx="6858000" cy="83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sz="3600" b="1">
                <a:solidFill>
                  <a:srgbClr val="1F345A"/>
                </a:solidFill>
              </a:rPr>
              <a:t>SAMPLE INPUT IMAGE</a:t>
            </a:r>
            <a:r>
              <a:rPr lang="en" sz="3600"/>
              <a:t>  </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7"/>
          <p:cNvSpPr txBox="1"/>
          <p:nvPr/>
        </p:nvSpPr>
        <p:spPr>
          <a:xfrm>
            <a:off x="441350" y="130975"/>
            <a:ext cx="8399400" cy="47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u="sng"/>
          </a:p>
          <a:p>
            <a:pPr marL="0" lvl="0" indent="0" algn="l" rtl="0">
              <a:spcBef>
                <a:spcPts val="1000"/>
              </a:spcBef>
              <a:spcAft>
                <a:spcPts val="0"/>
              </a:spcAft>
              <a:buNone/>
            </a:pPr>
            <a:r>
              <a:rPr lang="en" sz="1800" b="1" u="sng">
                <a:solidFill>
                  <a:srgbClr val="1F345A"/>
                </a:solidFill>
              </a:rPr>
              <a:t>Classification</a:t>
            </a:r>
            <a:endParaRPr sz="1800" b="1" u="sng">
              <a:solidFill>
                <a:srgbClr val="1F345A"/>
              </a:solidFill>
            </a:endParaRPr>
          </a:p>
          <a:p>
            <a:pPr marL="457200" lvl="0" indent="-342900" algn="l" rtl="0">
              <a:spcBef>
                <a:spcPts val="1000"/>
              </a:spcBef>
              <a:spcAft>
                <a:spcPts val="0"/>
              </a:spcAft>
              <a:buSzPts val="1800"/>
              <a:buChar char="●"/>
            </a:pPr>
            <a:r>
              <a:rPr lang="en" sz="1800"/>
              <a:t>We use image classification to classify eye gaze patterns as autistic or non-autistic.</a:t>
            </a:r>
            <a:endParaRPr sz="1800"/>
          </a:p>
          <a:p>
            <a:pPr marL="914400" lvl="0" indent="0" algn="l" rtl="0">
              <a:spcBef>
                <a:spcPts val="0"/>
              </a:spcBef>
              <a:spcAft>
                <a:spcPts val="0"/>
              </a:spcAft>
              <a:buClr>
                <a:srgbClr val="000000"/>
              </a:buClr>
              <a:buSzPts val="1100"/>
              <a:buFont typeface="Arial"/>
              <a:buNone/>
            </a:pPr>
            <a:endParaRPr sz="1800"/>
          </a:p>
          <a:p>
            <a:pPr marL="457200" lvl="0" indent="-342900" algn="l" rtl="0">
              <a:spcBef>
                <a:spcPts val="0"/>
              </a:spcBef>
              <a:spcAft>
                <a:spcPts val="0"/>
              </a:spcAft>
              <a:buSzPts val="1800"/>
              <a:buChar char="●"/>
            </a:pPr>
            <a:r>
              <a:rPr lang="en" sz="1800"/>
              <a:t>Can be done using either neural network approaches (CNN, DNN etc.)or non neural network approaches (SVM, Bayesian etc.)</a:t>
            </a:r>
            <a:endParaRPr sz="1800"/>
          </a:p>
          <a:p>
            <a:pPr marL="914400" lvl="0" indent="0" algn="l" rtl="0">
              <a:spcBef>
                <a:spcPts val="0"/>
              </a:spcBef>
              <a:spcAft>
                <a:spcPts val="0"/>
              </a:spcAft>
              <a:buClr>
                <a:srgbClr val="000000"/>
              </a:buClr>
              <a:buSzPts val="1100"/>
              <a:buFont typeface="Arial"/>
              <a:buNone/>
            </a:pPr>
            <a:endParaRPr sz="1800"/>
          </a:p>
          <a:p>
            <a:pPr marL="457200" lvl="0" indent="-342900" algn="l" rtl="0">
              <a:spcBef>
                <a:spcPts val="0"/>
              </a:spcBef>
              <a:spcAft>
                <a:spcPts val="0"/>
              </a:spcAft>
              <a:buSzPts val="1800"/>
              <a:buChar char="●"/>
            </a:pPr>
            <a:r>
              <a:rPr lang="en" sz="1800"/>
              <a:t>We have used two neural network based methods and two non-neural network approaches </a:t>
            </a:r>
            <a:endParaRPr sz="1800"/>
          </a:p>
          <a:p>
            <a:pPr marL="914400" lvl="1" indent="-342900" algn="l" rtl="0">
              <a:spcBef>
                <a:spcPts val="0"/>
              </a:spcBef>
              <a:spcAft>
                <a:spcPts val="0"/>
              </a:spcAft>
              <a:buSzPts val="1800"/>
              <a:buChar char="○"/>
            </a:pPr>
            <a:r>
              <a:rPr lang="en" sz="1800"/>
              <a:t>SVM </a:t>
            </a:r>
            <a:endParaRPr sz="1800"/>
          </a:p>
          <a:p>
            <a:pPr marL="914400" lvl="1" indent="-342900" algn="l" rtl="0">
              <a:spcBef>
                <a:spcPts val="0"/>
              </a:spcBef>
              <a:spcAft>
                <a:spcPts val="0"/>
              </a:spcAft>
              <a:buSzPts val="1800"/>
              <a:buChar char="○"/>
            </a:pPr>
            <a:r>
              <a:rPr lang="en" sz="1800"/>
              <a:t>Random Forest Classifier</a:t>
            </a:r>
            <a:endParaRPr sz="1800"/>
          </a:p>
          <a:p>
            <a:pPr marL="914400" lvl="0" indent="0" algn="l" rtl="0">
              <a:spcBef>
                <a:spcPts val="0"/>
              </a:spcBef>
              <a:spcAft>
                <a:spcPts val="0"/>
              </a:spcAft>
              <a:buClr>
                <a:srgbClr val="000000"/>
              </a:buClr>
              <a:buSzPts val="1100"/>
              <a:buFont typeface="Arial"/>
              <a:buNone/>
            </a:pPr>
            <a:endParaRPr sz="1800"/>
          </a:p>
          <a:p>
            <a:pPr marL="457200" lvl="0" indent="0" algn="l" rtl="0">
              <a:spcBef>
                <a:spcPts val="0"/>
              </a:spcBef>
              <a:spcAft>
                <a:spcPts val="0"/>
              </a:spcAft>
              <a:buClr>
                <a:srgbClr val="000000"/>
              </a:buClr>
              <a:buSzPts val="1100"/>
              <a:buFont typeface="Arial"/>
              <a:buNone/>
            </a:pPr>
            <a:endParaRPr sz="1800"/>
          </a:p>
          <a:p>
            <a:pPr marL="0" lvl="0" indent="0" algn="l" rtl="0">
              <a:spcBef>
                <a:spcPts val="0"/>
              </a:spcBef>
              <a:spcAft>
                <a:spcPts val="0"/>
              </a:spcAft>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8"/>
          <p:cNvSpPr txBox="1">
            <a:spLocks noGrp="1"/>
          </p:cNvSpPr>
          <p:nvPr>
            <p:ph type="title"/>
          </p:nvPr>
        </p:nvSpPr>
        <p:spPr>
          <a:xfrm>
            <a:off x="1024875" y="119075"/>
            <a:ext cx="7978500" cy="118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1F345A"/>
                </a:solidFill>
                <a:latin typeface="Arial"/>
                <a:ea typeface="Arial"/>
                <a:cs typeface="Arial"/>
                <a:sym typeface="Arial"/>
              </a:rPr>
              <a:t>CONVOLUTIONAL NEURAL NETWORK</a:t>
            </a:r>
            <a:endParaRPr sz="3000">
              <a:solidFill>
                <a:srgbClr val="1F345A"/>
              </a:solidFill>
              <a:latin typeface="Arial"/>
              <a:ea typeface="Arial"/>
              <a:cs typeface="Arial"/>
              <a:sym typeface="Arial"/>
            </a:endParaRPr>
          </a:p>
        </p:txBody>
      </p:sp>
      <p:sp>
        <p:nvSpPr>
          <p:cNvPr id="290" name="Google Shape;290;p28"/>
          <p:cNvSpPr txBox="1"/>
          <p:nvPr/>
        </p:nvSpPr>
        <p:spPr>
          <a:xfrm>
            <a:off x="273850" y="809625"/>
            <a:ext cx="8643900" cy="4095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A CNN consists of an input layer, an output layer and multiple hidden layers.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The hidden layers consist of convolutional layers, pooling layers, fully connected layers and normalisation layers.</a:t>
            </a:r>
            <a:endParaRPr sz="1800"/>
          </a:p>
          <a:p>
            <a:pPr marL="457200" lvl="0" indent="0" algn="l" rtl="0">
              <a:spcBef>
                <a:spcPts val="0"/>
              </a:spcBef>
              <a:spcAft>
                <a:spcPts val="0"/>
              </a:spcAft>
              <a:buNone/>
            </a:pPr>
            <a:endParaRPr sz="1800"/>
          </a:p>
          <a:p>
            <a:pPr marL="457200" lvl="0" indent="0" algn="l" rtl="0">
              <a:spcBef>
                <a:spcPts val="0"/>
              </a:spcBef>
              <a:spcAft>
                <a:spcPts val="0"/>
              </a:spcAft>
              <a:buNone/>
            </a:pPr>
            <a:r>
              <a:rPr lang="en" sz="1800" b="1" u="sng"/>
              <a:t>Basic architecture of our CNN</a:t>
            </a:r>
            <a:endParaRPr sz="1800" b="1" u="sng"/>
          </a:p>
          <a:p>
            <a:pPr marL="457200" lvl="0" indent="0" algn="l" rtl="0">
              <a:spcBef>
                <a:spcPts val="0"/>
              </a:spcBef>
              <a:spcAft>
                <a:spcPts val="0"/>
              </a:spcAft>
              <a:buNone/>
            </a:pPr>
            <a:endParaRPr sz="1800" b="1" u="sng"/>
          </a:p>
          <a:p>
            <a:pPr marL="457200" lvl="0" indent="-342900" algn="l" rtl="0">
              <a:spcBef>
                <a:spcPts val="0"/>
              </a:spcBef>
              <a:spcAft>
                <a:spcPts val="0"/>
              </a:spcAft>
              <a:buSzPts val="1800"/>
              <a:buChar char="❏"/>
            </a:pPr>
            <a:r>
              <a:rPr lang="en" sz="1800"/>
              <a:t>Has two convolutional layers followed by MaxPooling layer, two fully connected layer and an output layer.</a:t>
            </a:r>
            <a:endParaRPr sz="1800"/>
          </a:p>
          <a:p>
            <a:pPr marL="9144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The convolutional layers deal with input images seen as 2-D matrices.</a:t>
            </a:r>
            <a:endParaRPr sz="1800"/>
          </a:p>
          <a:p>
            <a:pPr marL="9144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32 nodes in each of the convolutional layers. 2 x 2 filter matrix used as kernel. Activation function used is ReLU and shape of each input image is 200 x 200.</a:t>
            </a:r>
            <a:endParaRPr sz="1800"/>
          </a:p>
          <a:p>
            <a:pPr marL="914400" lvl="0" indent="0" algn="l" rtl="0">
              <a:spcBef>
                <a:spcPts val="0"/>
              </a:spcBef>
              <a:spcAft>
                <a:spcPts val="0"/>
              </a:spcAft>
              <a:buNone/>
            </a:pPr>
            <a:r>
              <a:rPr lang="en" sz="1800">
                <a:solidFill>
                  <a:schemeClr val="lt1"/>
                </a:solidFill>
                <a:latin typeface="Muli"/>
                <a:ea typeface="Muli"/>
                <a:cs typeface="Muli"/>
                <a:sym typeface="Muli"/>
              </a:rPr>
              <a:t> </a:t>
            </a:r>
            <a:endParaRPr sz="1800" b="1">
              <a:solidFill>
                <a:schemeClr val="lt1"/>
              </a:solidFill>
              <a:latin typeface="Muli"/>
              <a:ea typeface="Muli"/>
              <a:cs typeface="Muli"/>
              <a:sym typeface="Mul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9"/>
          <p:cNvSpPr txBox="1"/>
          <p:nvPr/>
        </p:nvSpPr>
        <p:spPr>
          <a:xfrm>
            <a:off x="357200" y="314175"/>
            <a:ext cx="8502600" cy="46626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a:t> MaxPooling layer used with pool size of 2 X 2 .</a:t>
            </a:r>
            <a:endParaRPr sz="1800"/>
          </a:p>
          <a:p>
            <a:pPr marL="457200" lvl="0" indent="-342900" algn="l" rtl="0">
              <a:lnSpc>
                <a:spcPct val="100000"/>
              </a:lnSpc>
              <a:spcBef>
                <a:spcPts val="1000"/>
              </a:spcBef>
              <a:spcAft>
                <a:spcPts val="0"/>
              </a:spcAft>
              <a:buSzPts val="1800"/>
              <a:buChar char="❏"/>
            </a:pPr>
            <a:r>
              <a:rPr lang="en" sz="1800"/>
              <a:t>Next, a flatten layer is used to connect convolutional layer and dense layers. The output is flattened to enter the Fully Connected Layers. </a:t>
            </a:r>
            <a:endParaRPr sz="1800"/>
          </a:p>
          <a:p>
            <a:pPr marL="457200" lvl="0" indent="-342900" algn="l" rtl="0">
              <a:lnSpc>
                <a:spcPct val="100000"/>
              </a:lnSpc>
              <a:spcBef>
                <a:spcPts val="1000"/>
              </a:spcBef>
              <a:spcAft>
                <a:spcPts val="0"/>
              </a:spcAft>
              <a:buSzPts val="1800"/>
              <a:buChar char="❏"/>
            </a:pPr>
            <a:r>
              <a:rPr lang="en" sz="1800"/>
              <a:t>First, we specify 64 nodes each activated by reLU function. The next layer uses sigmoid function with binary classification to give the final output layer which consists of two nodes, one for each class.</a:t>
            </a:r>
            <a:endParaRPr sz="1800"/>
          </a:p>
          <a:p>
            <a:pPr marL="457200" lvl="0" indent="-342900" algn="l" rtl="0">
              <a:lnSpc>
                <a:spcPct val="100000"/>
              </a:lnSpc>
              <a:spcBef>
                <a:spcPts val="1000"/>
              </a:spcBef>
              <a:spcAft>
                <a:spcPts val="0"/>
              </a:spcAft>
              <a:buSzPts val="1800"/>
              <a:buChar char="❏"/>
            </a:pPr>
            <a:r>
              <a:rPr lang="en" sz="1800"/>
              <a:t>Model has been compiled using Adam optimizer with learning rate of 0.005 and binary crossentropy as loss function. </a:t>
            </a:r>
            <a:endParaRPr sz="1800"/>
          </a:p>
          <a:p>
            <a:pPr marL="457200" lvl="0" indent="-342900" algn="l" rtl="0">
              <a:lnSpc>
                <a:spcPct val="100000"/>
              </a:lnSpc>
              <a:spcBef>
                <a:spcPts val="1000"/>
              </a:spcBef>
              <a:spcAft>
                <a:spcPts val="0"/>
              </a:spcAft>
              <a:buSzPts val="1800"/>
              <a:buChar char="❏"/>
            </a:pPr>
            <a:r>
              <a:rPr lang="en" sz="1800"/>
              <a:t>The model was trained for 1000 epochs with batch size 16. </a:t>
            </a:r>
            <a:endParaRPr sz="1800"/>
          </a:p>
          <a:p>
            <a:pPr marL="457200" lvl="0" indent="-342900" algn="l" rtl="0">
              <a:lnSpc>
                <a:spcPct val="100000"/>
              </a:lnSpc>
              <a:spcBef>
                <a:spcPts val="1000"/>
              </a:spcBef>
              <a:spcAft>
                <a:spcPts val="0"/>
              </a:spcAft>
              <a:buSzPts val="1800"/>
              <a:buChar char="❏"/>
            </a:pPr>
            <a:r>
              <a:rPr lang="en" sz="1800"/>
              <a:t>The ratio of training data and testing data was 70% and 30% respectively.</a:t>
            </a:r>
            <a:endParaRPr sz="1800"/>
          </a:p>
          <a:p>
            <a:pPr marL="914400" lvl="0" indent="0" algn="l" rtl="0">
              <a:lnSpc>
                <a:spcPct val="100000"/>
              </a:lnSpc>
              <a:spcBef>
                <a:spcPts val="1000"/>
              </a:spcBef>
              <a:spcAft>
                <a:spcPts val="1000"/>
              </a:spcAft>
              <a:buNone/>
            </a:pPr>
            <a:endParaRPr sz="1800">
              <a:solidFill>
                <a:schemeClr val="lt1"/>
              </a:solidFill>
              <a:latin typeface="Muli"/>
              <a:ea typeface="Muli"/>
              <a:cs typeface="Muli"/>
              <a:sym typeface="Mul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0"/>
          <p:cNvSpPr txBox="1">
            <a:spLocks noGrp="1"/>
          </p:cNvSpPr>
          <p:nvPr>
            <p:ph type="title"/>
          </p:nvPr>
        </p:nvSpPr>
        <p:spPr>
          <a:xfrm>
            <a:off x="1297500" y="393750"/>
            <a:ext cx="6751200" cy="339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301" name="Google Shape;301;p30"/>
          <p:cNvPicPr preferRelativeResize="0"/>
          <p:nvPr/>
        </p:nvPicPr>
        <p:blipFill>
          <a:blip r:embed="rId3">
            <a:alphaModFix/>
          </a:blip>
          <a:stretch>
            <a:fillRect/>
          </a:stretch>
        </p:blipFill>
        <p:spPr>
          <a:xfrm>
            <a:off x="1297500" y="559600"/>
            <a:ext cx="6691600" cy="3226600"/>
          </a:xfrm>
          <a:prstGeom prst="rect">
            <a:avLst/>
          </a:prstGeom>
          <a:noFill/>
          <a:ln w="9525" cap="flat" cmpd="sng">
            <a:solidFill>
              <a:schemeClr val="accent5"/>
            </a:solidFill>
            <a:prstDash val="solid"/>
            <a:round/>
            <a:headEnd type="none" w="sm" len="sm"/>
            <a:tailEnd type="none" w="sm" len="sm"/>
          </a:ln>
        </p:spPr>
      </p:pic>
      <p:sp>
        <p:nvSpPr>
          <p:cNvPr id="302" name="Google Shape;302;p30"/>
          <p:cNvSpPr txBox="1"/>
          <p:nvPr/>
        </p:nvSpPr>
        <p:spPr>
          <a:xfrm>
            <a:off x="1297500" y="4028850"/>
            <a:ext cx="6906000" cy="8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                                     </a:t>
            </a:r>
            <a:r>
              <a:rPr lang="en" b="1">
                <a:solidFill>
                  <a:schemeClr val="lt1"/>
                </a:solidFill>
              </a:rPr>
              <a:t> </a:t>
            </a:r>
            <a:r>
              <a:rPr lang="en" sz="1800" b="1"/>
              <a:t>Architecture of CNN</a:t>
            </a:r>
            <a:endParaRPr sz="18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title"/>
          </p:nvPr>
        </p:nvSpPr>
        <p:spPr>
          <a:xfrm>
            <a:off x="1268775" y="211775"/>
            <a:ext cx="7038900" cy="5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6FA8DC"/>
                </a:solidFill>
              </a:rPr>
              <a:t>      </a:t>
            </a:r>
            <a:r>
              <a:rPr lang="en" sz="3000" b="1">
                <a:solidFill>
                  <a:srgbClr val="1F345A"/>
                </a:solidFill>
                <a:latin typeface="Arial"/>
                <a:ea typeface="Arial"/>
                <a:cs typeface="Arial"/>
                <a:sym typeface="Arial"/>
              </a:rPr>
              <a:t>DEEP NEURAL NETWORK</a:t>
            </a:r>
            <a:endParaRPr>
              <a:solidFill>
                <a:srgbClr val="1F345A"/>
              </a:solidFill>
              <a:latin typeface="Arial"/>
              <a:ea typeface="Arial"/>
              <a:cs typeface="Arial"/>
              <a:sym typeface="Arial"/>
            </a:endParaRPr>
          </a:p>
        </p:txBody>
      </p:sp>
      <p:sp>
        <p:nvSpPr>
          <p:cNvPr id="308" name="Google Shape;308;p31"/>
          <p:cNvSpPr txBox="1"/>
          <p:nvPr/>
        </p:nvSpPr>
        <p:spPr>
          <a:xfrm>
            <a:off x="190500" y="908025"/>
            <a:ext cx="8516100" cy="3973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A deep neural network (DNN) is an artificial neural network (ANN) with multiple layers between the input and output layers.</a:t>
            </a:r>
            <a:endParaRPr sz="1800"/>
          </a:p>
          <a:p>
            <a:pPr marL="457200" lvl="0" indent="0" algn="l" rtl="0">
              <a:spcBef>
                <a:spcPts val="0"/>
              </a:spcBef>
              <a:spcAft>
                <a:spcPts val="0"/>
              </a:spcAft>
              <a:buNone/>
            </a:pPr>
            <a:endParaRPr sz="1800"/>
          </a:p>
          <a:p>
            <a:pPr marL="457200" lvl="0" indent="0" algn="l" rtl="0">
              <a:spcBef>
                <a:spcPts val="0"/>
              </a:spcBef>
              <a:spcAft>
                <a:spcPts val="0"/>
              </a:spcAft>
              <a:buNone/>
            </a:pPr>
            <a:r>
              <a:rPr lang="en" sz="1800" b="1" u="sng"/>
              <a:t>Basic architecture of our DNN</a:t>
            </a:r>
            <a:endParaRPr sz="1800" b="1" u="sng"/>
          </a:p>
          <a:p>
            <a:pPr marL="457200" lvl="0" indent="0" algn="l" rtl="0">
              <a:spcBef>
                <a:spcPts val="0"/>
              </a:spcBef>
              <a:spcAft>
                <a:spcPts val="0"/>
              </a:spcAft>
              <a:buNone/>
            </a:pPr>
            <a:endParaRPr sz="1800" b="1" u="sng"/>
          </a:p>
          <a:p>
            <a:pPr marL="457200" lvl="0" indent="-342900" algn="l" rtl="0">
              <a:spcBef>
                <a:spcPts val="0"/>
              </a:spcBef>
              <a:spcAft>
                <a:spcPts val="0"/>
              </a:spcAft>
              <a:buSzPts val="1800"/>
              <a:buChar char="❏"/>
            </a:pPr>
            <a:r>
              <a:rPr lang="en" sz="1800"/>
              <a:t>Consists of  four hidden layers and an output layer.</a:t>
            </a:r>
            <a:endParaRPr sz="1800"/>
          </a:p>
          <a:p>
            <a:pPr marL="9144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The first ,second ,third and fourth hidden layer consists of 500,200,100 and 50 nodes respectively and uses RELu as activation function.</a:t>
            </a:r>
            <a:endParaRPr sz="1800"/>
          </a:p>
          <a:p>
            <a:pPr marL="9144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The next layer uses sigmoid activation function with binary classification to give final output layer which consists of two nodes,one for each class.</a:t>
            </a:r>
            <a:endParaRPr sz="1800"/>
          </a:p>
          <a:p>
            <a:pPr marL="0" lvl="0" indent="0" algn="l" rtl="0">
              <a:spcBef>
                <a:spcPts val="0"/>
              </a:spcBef>
              <a:spcAft>
                <a:spcPts val="0"/>
              </a:spcAft>
              <a:buNone/>
            </a:pPr>
            <a:endParaRPr sz="1800">
              <a:solidFill>
                <a:schemeClr val="lt1"/>
              </a:solidFill>
              <a:latin typeface="Muli"/>
              <a:ea typeface="Muli"/>
              <a:cs typeface="Muli"/>
              <a:sym typeface="Muli"/>
            </a:endParaRPr>
          </a:p>
          <a:p>
            <a:pPr marL="0" lvl="0" indent="0" algn="l" rtl="0">
              <a:spcBef>
                <a:spcPts val="0"/>
              </a:spcBef>
              <a:spcAft>
                <a:spcPts val="0"/>
              </a:spcAft>
              <a:buNone/>
            </a:pPr>
            <a:endParaRPr sz="1800">
              <a:solidFill>
                <a:schemeClr val="lt1"/>
              </a:solidFill>
              <a:latin typeface="Muli"/>
              <a:ea typeface="Muli"/>
              <a:cs typeface="Muli"/>
              <a:sym typeface="Muli"/>
            </a:endParaRPr>
          </a:p>
          <a:p>
            <a:pPr marL="0" lvl="0" indent="0" algn="l" rtl="0">
              <a:spcBef>
                <a:spcPts val="0"/>
              </a:spcBef>
              <a:spcAft>
                <a:spcPts val="0"/>
              </a:spcAft>
              <a:buNone/>
            </a:pPr>
            <a:endParaRPr sz="1800">
              <a:solidFill>
                <a:schemeClr val="lt1"/>
              </a:solidFill>
              <a:latin typeface="Muli"/>
              <a:ea typeface="Muli"/>
              <a:cs typeface="Muli"/>
              <a:sym typeface="Muli"/>
            </a:endParaRPr>
          </a:p>
          <a:p>
            <a:pPr marL="0" lvl="0" indent="0" algn="l" rtl="0">
              <a:spcBef>
                <a:spcPts val="0"/>
              </a:spcBef>
              <a:spcAft>
                <a:spcPts val="0"/>
              </a:spcAft>
              <a:buNone/>
            </a:pPr>
            <a:endParaRPr sz="1800">
              <a:solidFill>
                <a:schemeClr val="lt1"/>
              </a:solidFill>
              <a:latin typeface="Muli"/>
              <a:ea typeface="Muli"/>
              <a:cs typeface="Muli"/>
              <a:sym typeface="Mul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2"/>
          <p:cNvSpPr txBox="1"/>
          <p:nvPr/>
        </p:nvSpPr>
        <p:spPr>
          <a:xfrm flipH="1">
            <a:off x="273875" y="208775"/>
            <a:ext cx="8528400" cy="4501800"/>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endParaRPr sz="1800">
              <a:solidFill>
                <a:schemeClr val="lt1"/>
              </a:solidFill>
              <a:latin typeface="Muli"/>
              <a:ea typeface="Muli"/>
              <a:cs typeface="Muli"/>
              <a:sym typeface="Muli"/>
            </a:endParaRPr>
          </a:p>
          <a:p>
            <a:pPr marL="914400" lvl="0" indent="0" algn="l" rtl="0">
              <a:lnSpc>
                <a:spcPct val="115000"/>
              </a:lnSpc>
              <a:spcBef>
                <a:spcPts val="0"/>
              </a:spcBef>
              <a:spcAft>
                <a:spcPts val="0"/>
              </a:spcAft>
              <a:buNone/>
            </a:pPr>
            <a:endParaRPr sz="1800">
              <a:solidFill>
                <a:schemeClr val="lt1"/>
              </a:solidFill>
              <a:latin typeface="Muli"/>
              <a:ea typeface="Muli"/>
              <a:cs typeface="Muli"/>
              <a:sym typeface="Muli"/>
            </a:endParaRPr>
          </a:p>
          <a:p>
            <a:pPr marL="914400" lvl="0" indent="0" algn="l" rtl="0">
              <a:lnSpc>
                <a:spcPct val="115000"/>
              </a:lnSpc>
              <a:spcBef>
                <a:spcPts val="0"/>
              </a:spcBef>
              <a:spcAft>
                <a:spcPts val="0"/>
              </a:spcAft>
              <a:buNone/>
            </a:pPr>
            <a:r>
              <a:rPr lang="en" sz="1800">
                <a:solidFill>
                  <a:schemeClr val="lt1"/>
                </a:solidFill>
                <a:latin typeface="Muli"/>
                <a:ea typeface="Muli"/>
                <a:cs typeface="Muli"/>
                <a:sym typeface="Muli"/>
              </a:rPr>
              <a:t> </a:t>
            </a:r>
            <a:endParaRPr sz="1800">
              <a:solidFill>
                <a:schemeClr val="lt1"/>
              </a:solidFill>
              <a:latin typeface="Muli"/>
              <a:ea typeface="Muli"/>
              <a:cs typeface="Muli"/>
              <a:sym typeface="Muli"/>
            </a:endParaRPr>
          </a:p>
          <a:p>
            <a:pPr marL="457200" lvl="0" indent="-342900" algn="l" rtl="0">
              <a:lnSpc>
                <a:spcPct val="115000"/>
              </a:lnSpc>
              <a:spcBef>
                <a:spcPts val="0"/>
              </a:spcBef>
              <a:spcAft>
                <a:spcPts val="0"/>
              </a:spcAft>
              <a:buSzPts val="1800"/>
              <a:buChar char="❏"/>
            </a:pPr>
            <a:r>
              <a:rPr lang="en" sz="1800"/>
              <a:t>Our model has been compiled on same parameters, i.e., using Adam optimizer with learning rate of 0.005 and binary crossentropy as loss function. </a:t>
            </a:r>
            <a:endParaRPr sz="1800"/>
          </a:p>
          <a:p>
            <a:pPr marL="91440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Char char="❏"/>
            </a:pPr>
            <a:r>
              <a:rPr lang="en" sz="1800"/>
              <a:t>The model was trained for 1000 epochs with batch size 16. </a:t>
            </a:r>
            <a:endParaRPr sz="1800"/>
          </a:p>
          <a:p>
            <a:pPr marL="91440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Font typeface="Muli"/>
              <a:buChar char="❏"/>
            </a:pPr>
            <a:r>
              <a:rPr lang="en" sz="1800"/>
              <a:t>The ratio of training data and testing data was 70% and 30% respectively.</a:t>
            </a:r>
            <a:endParaRPr sz="1800"/>
          </a:p>
          <a:p>
            <a:pPr marL="914400" lvl="0" indent="0" algn="l" rtl="0">
              <a:spcBef>
                <a:spcPts val="0"/>
              </a:spcBef>
              <a:spcAft>
                <a:spcPts val="0"/>
              </a:spcAft>
              <a:buNone/>
            </a:pPr>
            <a:endParaRPr sz="1800">
              <a:solidFill>
                <a:schemeClr val="lt1"/>
              </a:solidFill>
              <a:latin typeface="Muli"/>
              <a:ea typeface="Muli"/>
              <a:cs typeface="Muli"/>
              <a:sym typeface="Mul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3"/>
          <p:cNvSpPr txBox="1">
            <a:spLocks noGrp="1"/>
          </p:cNvSpPr>
          <p:nvPr>
            <p:ph type="title"/>
          </p:nvPr>
        </p:nvSpPr>
        <p:spPr>
          <a:xfrm>
            <a:off x="1297500" y="393750"/>
            <a:ext cx="7038900" cy="335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pic>
        <p:nvPicPr>
          <p:cNvPr id="319" name="Google Shape;319;p33"/>
          <p:cNvPicPr preferRelativeResize="0"/>
          <p:nvPr/>
        </p:nvPicPr>
        <p:blipFill>
          <a:blip r:embed="rId3">
            <a:alphaModFix/>
          </a:blip>
          <a:stretch>
            <a:fillRect/>
          </a:stretch>
        </p:blipFill>
        <p:spPr>
          <a:xfrm>
            <a:off x="1523325" y="697700"/>
            <a:ext cx="6393675" cy="3052750"/>
          </a:xfrm>
          <a:prstGeom prst="rect">
            <a:avLst/>
          </a:prstGeom>
          <a:noFill/>
          <a:ln w="9525" cap="flat" cmpd="sng">
            <a:solidFill>
              <a:schemeClr val="accent5"/>
            </a:solidFill>
            <a:prstDash val="solid"/>
            <a:round/>
            <a:headEnd type="none" w="sm" len="sm"/>
            <a:tailEnd type="none" w="sm" len="sm"/>
          </a:ln>
        </p:spPr>
      </p:pic>
      <p:sp>
        <p:nvSpPr>
          <p:cNvPr id="320" name="Google Shape;320;p33"/>
          <p:cNvSpPr txBox="1"/>
          <p:nvPr/>
        </p:nvSpPr>
        <p:spPr>
          <a:xfrm>
            <a:off x="1291163" y="3952875"/>
            <a:ext cx="6858000" cy="8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rPr>
              <a:t>				           </a:t>
            </a:r>
            <a:r>
              <a:rPr lang="en" sz="1800" b="1"/>
              <a:t>Architecture of DNN</a:t>
            </a:r>
            <a:endParaRPr sz="1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19150" y="357200"/>
            <a:ext cx="7505700" cy="76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3600" b="1">
                <a:solidFill>
                  <a:srgbClr val="1F345A"/>
                </a:solidFill>
                <a:latin typeface="Arial"/>
                <a:ea typeface="Arial"/>
                <a:cs typeface="Arial"/>
                <a:sym typeface="Arial"/>
              </a:rPr>
              <a:t>PROBLEM OBJECTIVE</a:t>
            </a:r>
            <a:endParaRPr sz="3600" b="1">
              <a:solidFill>
                <a:srgbClr val="1F345A"/>
              </a:solidFill>
              <a:latin typeface="Arial"/>
              <a:ea typeface="Arial"/>
              <a:cs typeface="Arial"/>
              <a:sym typeface="Arial"/>
            </a:endParaRPr>
          </a:p>
          <a:p>
            <a:pPr marL="0" lvl="0" indent="0" algn="ctr" rtl="0">
              <a:spcBef>
                <a:spcPts val="0"/>
              </a:spcBef>
              <a:spcAft>
                <a:spcPts val="0"/>
              </a:spcAft>
              <a:buNone/>
            </a:pPr>
            <a:endParaRPr sz="3600" b="1">
              <a:solidFill>
                <a:srgbClr val="1F345A"/>
              </a:solidFill>
              <a:latin typeface="Arial"/>
              <a:ea typeface="Arial"/>
              <a:cs typeface="Arial"/>
              <a:sym typeface="Arial"/>
            </a:endParaRPr>
          </a:p>
        </p:txBody>
      </p:sp>
      <p:sp>
        <p:nvSpPr>
          <p:cNvPr id="153" name="Google Shape;153;p16"/>
          <p:cNvSpPr txBox="1">
            <a:spLocks noGrp="1"/>
          </p:cNvSpPr>
          <p:nvPr>
            <p:ph type="body" idx="1"/>
          </p:nvPr>
        </p:nvSpPr>
        <p:spPr>
          <a:xfrm>
            <a:off x="819150" y="1119200"/>
            <a:ext cx="7505700" cy="3161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To develop a software system which takes visual gaze patterns as input. </a:t>
            </a:r>
            <a:endParaRPr sz="1800">
              <a:solidFill>
                <a:srgbClr val="000000"/>
              </a:solidFill>
              <a:latin typeface="Arial"/>
              <a:ea typeface="Arial"/>
              <a:cs typeface="Arial"/>
              <a:sym typeface="Arial"/>
            </a:endParaRPr>
          </a:p>
          <a:p>
            <a:pPr marL="457200" lvl="0" indent="-342900" algn="l" rtl="0">
              <a:lnSpc>
                <a:spcPct val="15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 software should predict whether the visual gaze patterns belongs to autistic patient or not</a:t>
            </a:r>
            <a:endParaRPr sz="1800">
              <a:solidFill>
                <a:srgbClr val="000000"/>
              </a:solidFill>
              <a:latin typeface="Arial"/>
              <a:ea typeface="Arial"/>
              <a:cs typeface="Arial"/>
              <a:sym typeface="Arial"/>
            </a:endParaRPr>
          </a:p>
          <a:p>
            <a:pPr marL="457200" lvl="0" indent="-342900" algn="l" rtl="0">
              <a:lnSpc>
                <a:spcPct val="15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Three different approaches are used and comparison has been done between them. </a:t>
            </a:r>
            <a:endParaRPr sz="1800">
              <a:solidFill>
                <a:srgbClr val="000000"/>
              </a:solidFill>
              <a:latin typeface="Arial"/>
              <a:ea typeface="Arial"/>
              <a:cs typeface="Arial"/>
              <a:sym typeface="Arial"/>
            </a:endParaRPr>
          </a:p>
          <a:p>
            <a:pPr marL="457200" lvl="0" indent="-342900" algn="l" rtl="0">
              <a:lnSpc>
                <a:spcPct val="15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 output given by the system will be autistic or non-autistic.</a:t>
            </a:r>
            <a:endParaRPr sz="18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4"/>
          <p:cNvSpPr txBox="1">
            <a:spLocks noGrp="1"/>
          </p:cNvSpPr>
          <p:nvPr>
            <p:ph type="title"/>
          </p:nvPr>
        </p:nvSpPr>
        <p:spPr>
          <a:xfrm>
            <a:off x="440525" y="393750"/>
            <a:ext cx="7896000" cy="51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1F345A"/>
                </a:solidFill>
                <a:latin typeface="Arial"/>
                <a:ea typeface="Arial"/>
                <a:cs typeface="Arial"/>
                <a:sym typeface="Arial"/>
              </a:rPr>
              <a:t>NON NEURAL NETWORK METHODS</a:t>
            </a:r>
            <a:endParaRPr>
              <a:solidFill>
                <a:srgbClr val="1F345A"/>
              </a:solidFill>
              <a:latin typeface="Arial"/>
              <a:ea typeface="Arial"/>
              <a:cs typeface="Arial"/>
              <a:sym typeface="Arial"/>
            </a:endParaRPr>
          </a:p>
        </p:txBody>
      </p:sp>
      <p:sp>
        <p:nvSpPr>
          <p:cNvPr id="326" name="Google Shape;326;p34"/>
          <p:cNvSpPr txBox="1"/>
          <p:nvPr/>
        </p:nvSpPr>
        <p:spPr>
          <a:xfrm>
            <a:off x="440525" y="1128325"/>
            <a:ext cx="7767900" cy="3598500"/>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endParaRPr sz="1800">
              <a:solidFill>
                <a:schemeClr val="lt1"/>
              </a:solidFill>
              <a:latin typeface="Muli"/>
              <a:ea typeface="Muli"/>
              <a:cs typeface="Muli"/>
              <a:sym typeface="Muli"/>
            </a:endParaRPr>
          </a:p>
          <a:p>
            <a:pPr marL="457200" lvl="0" indent="-342900" algn="l" rtl="0">
              <a:lnSpc>
                <a:spcPct val="115000"/>
              </a:lnSpc>
              <a:spcBef>
                <a:spcPts val="0"/>
              </a:spcBef>
              <a:spcAft>
                <a:spcPts val="0"/>
              </a:spcAft>
              <a:buSzPts val="1800"/>
              <a:buChar char="●"/>
            </a:pPr>
            <a:r>
              <a:rPr lang="en" sz="1800"/>
              <a:t>We have used two non-neural methods to train and classify eye gaze patterns.</a:t>
            </a:r>
            <a:endParaRPr sz="1800"/>
          </a:p>
          <a:p>
            <a:pPr marL="91440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Char char="●"/>
            </a:pPr>
            <a:r>
              <a:rPr lang="en" sz="1800"/>
              <a:t>The first method used was SVM to classify the eye gaze patterns as autistic or non-autistic.</a:t>
            </a:r>
            <a:endParaRPr sz="1800"/>
          </a:p>
          <a:p>
            <a:pPr marL="91440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Char char="●"/>
            </a:pPr>
            <a:r>
              <a:rPr lang="en" sz="1800"/>
              <a:t>The second method used was Random Forest Classifier.</a:t>
            </a:r>
            <a:endParaRPr sz="1800"/>
          </a:p>
          <a:p>
            <a:pPr marL="91440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Char char="●"/>
            </a:pPr>
            <a:r>
              <a:rPr lang="en" sz="1800"/>
              <a:t>Both of these are supervised machine learning algorithms</a:t>
            </a:r>
            <a:endParaRPr sz="1800"/>
          </a:p>
          <a:p>
            <a:pPr marL="1828800" lvl="0" indent="0" algn="l" rtl="0">
              <a:lnSpc>
                <a:spcPct val="115000"/>
              </a:lnSpc>
              <a:spcBef>
                <a:spcPts val="0"/>
              </a:spcBef>
              <a:spcAft>
                <a:spcPts val="0"/>
              </a:spcAft>
              <a:buNone/>
            </a:pPr>
            <a:endParaRPr sz="1800">
              <a:solidFill>
                <a:schemeClr val="lt1"/>
              </a:solidFill>
              <a:latin typeface="Muli"/>
              <a:ea typeface="Muli"/>
              <a:cs typeface="Muli"/>
              <a:sym typeface="Muli"/>
            </a:endParaRPr>
          </a:p>
          <a:p>
            <a:pPr marL="91440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5"/>
          <p:cNvSpPr txBox="1">
            <a:spLocks noGrp="1"/>
          </p:cNvSpPr>
          <p:nvPr>
            <p:ph type="title"/>
          </p:nvPr>
        </p:nvSpPr>
        <p:spPr>
          <a:xfrm>
            <a:off x="1052550" y="245825"/>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4400" b="1">
                <a:solidFill>
                  <a:srgbClr val="1F345A"/>
                </a:solidFill>
                <a:latin typeface="Arial"/>
                <a:ea typeface="Arial"/>
                <a:cs typeface="Arial"/>
                <a:sym typeface="Arial"/>
              </a:rPr>
              <a:t>RESULTS</a:t>
            </a:r>
            <a:endParaRPr sz="4400" b="1">
              <a:solidFill>
                <a:srgbClr val="1F345A"/>
              </a:solidFill>
              <a:latin typeface="Arial"/>
              <a:ea typeface="Arial"/>
              <a:cs typeface="Arial"/>
              <a:sym typeface="Arial"/>
            </a:endParaRPr>
          </a:p>
        </p:txBody>
      </p:sp>
      <p:sp>
        <p:nvSpPr>
          <p:cNvPr id="332" name="Google Shape;332;p35"/>
          <p:cNvSpPr txBox="1"/>
          <p:nvPr/>
        </p:nvSpPr>
        <p:spPr>
          <a:xfrm>
            <a:off x="2500325" y="833450"/>
            <a:ext cx="3786000" cy="3357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1000"/>
              </a:spcAft>
              <a:buNone/>
            </a:pPr>
            <a:endParaRPr sz="1800">
              <a:solidFill>
                <a:schemeClr val="lt1"/>
              </a:solidFill>
              <a:latin typeface="Muli"/>
              <a:ea typeface="Muli"/>
              <a:cs typeface="Muli"/>
              <a:sym typeface="Muli"/>
            </a:endParaRPr>
          </a:p>
        </p:txBody>
      </p:sp>
      <p:pic>
        <p:nvPicPr>
          <p:cNvPr id="333" name="Google Shape;333;p35"/>
          <p:cNvPicPr preferRelativeResize="0"/>
          <p:nvPr/>
        </p:nvPicPr>
        <p:blipFill>
          <a:blip r:embed="rId3">
            <a:alphaModFix/>
          </a:blip>
          <a:stretch>
            <a:fillRect/>
          </a:stretch>
        </p:blipFill>
        <p:spPr>
          <a:xfrm>
            <a:off x="2846775" y="1257300"/>
            <a:ext cx="3450450" cy="3086100"/>
          </a:xfrm>
          <a:prstGeom prst="rect">
            <a:avLst/>
          </a:prstGeom>
          <a:noFill/>
          <a:ln w="28575" cap="flat" cmpd="sng">
            <a:solidFill>
              <a:schemeClr val="accent5"/>
            </a:solidFill>
            <a:prstDash val="solid"/>
            <a:round/>
            <a:headEnd type="none" w="sm" len="sm"/>
            <a:tailEnd type="none" w="sm" len="sm"/>
          </a:ln>
        </p:spPr>
      </p:pic>
      <p:sp>
        <p:nvSpPr>
          <p:cNvPr id="334" name="Google Shape;334;p35"/>
          <p:cNvSpPr txBox="1"/>
          <p:nvPr/>
        </p:nvSpPr>
        <p:spPr>
          <a:xfrm>
            <a:off x="2999700" y="4343400"/>
            <a:ext cx="3634500" cy="8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000"/>
              </a:spcAft>
              <a:buNone/>
            </a:pPr>
            <a:r>
              <a:rPr lang="en" b="1">
                <a:latin typeface="Muli"/>
                <a:ea typeface="Muli"/>
                <a:cs typeface="Muli"/>
                <a:sym typeface="Muli"/>
              </a:rPr>
              <a:t>Fig. </a:t>
            </a:r>
            <a:r>
              <a:rPr lang="en" b="1"/>
              <a:t>Bar chart showing accuracy of the four methods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1297500" y="393750"/>
            <a:ext cx="7038900" cy="1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40" name="Google Shape;340;p36"/>
          <p:cNvSpPr txBox="1">
            <a:spLocks noGrp="1"/>
          </p:cNvSpPr>
          <p:nvPr>
            <p:ph type="body" idx="1"/>
          </p:nvPr>
        </p:nvSpPr>
        <p:spPr>
          <a:xfrm>
            <a:off x="1095375" y="785825"/>
            <a:ext cx="3605400" cy="3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341" name="Google Shape;341;p36"/>
          <p:cNvSpPr txBox="1">
            <a:spLocks noGrp="1"/>
          </p:cNvSpPr>
          <p:nvPr>
            <p:ph type="body" idx="2"/>
          </p:nvPr>
        </p:nvSpPr>
        <p:spPr>
          <a:xfrm>
            <a:off x="4844313" y="725250"/>
            <a:ext cx="3841800" cy="369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pic>
        <p:nvPicPr>
          <p:cNvPr id="342" name="Google Shape;342;p36"/>
          <p:cNvPicPr preferRelativeResize="0"/>
          <p:nvPr/>
        </p:nvPicPr>
        <p:blipFill>
          <a:blip r:embed="rId3">
            <a:alphaModFix/>
          </a:blip>
          <a:stretch>
            <a:fillRect/>
          </a:stretch>
        </p:blipFill>
        <p:spPr>
          <a:xfrm>
            <a:off x="1581300" y="808261"/>
            <a:ext cx="2752575" cy="2870389"/>
          </a:xfrm>
          <a:prstGeom prst="rect">
            <a:avLst/>
          </a:prstGeom>
          <a:noFill/>
          <a:ln w="28575" cap="flat" cmpd="sng">
            <a:solidFill>
              <a:srgbClr val="1F345A"/>
            </a:solidFill>
            <a:prstDash val="solid"/>
            <a:round/>
            <a:headEnd type="none" w="sm" len="sm"/>
            <a:tailEnd type="none" w="sm" len="sm"/>
          </a:ln>
        </p:spPr>
      </p:pic>
      <p:sp>
        <p:nvSpPr>
          <p:cNvPr id="343" name="Google Shape;343;p36"/>
          <p:cNvSpPr txBox="1"/>
          <p:nvPr/>
        </p:nvSpPr>
        <p:spPr>
          <a:xfrm>
            <a:off x="1297500" y="3821900"/>
            <a:ext cx="3250500" cy="857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000"/>
              </a:spcAft>
              <a:buNone/>
            </a:pPr>
            <a:r>
              <a:rPr lang="en" b="1"/>
              <a:t>Fig. Bar Chart showing accuracy of the two classes for CNN model</a:t>
            </a:r>
            <a:endParaRPr b="1"/>
          </a:p>
        </p:txBody>
      </p:sp>
      <p:pic>
        <p:nvPicPr>
          <p:cNvPr id="344" name="Google Shape;344;p36"/>
          <p:cNvPicPr preferRelativeResize="0"/>
          <p:nvPr/>
        </p:nvPicPr>
        <p:blipFill>
          <a:blip r:embed="rId4">
            <a:alphaModFix/>
          </a:blip>
          <a:stretch>
            <a:fillRect/>
          </a:stretch>
        </p:blipFill>
        <p:spPr>
          <a:xfrm>
            <a:off x="5327025" y="785825"/>
            <a:ext cx="2876375" cy="2892825"/>
          </a:xfrm>
          <a:prstGeom prst="rect">
            <a:avLst/>
          </a:prstGeom>
          <a:noFill/>
          <a:ln w="28575" cap="flat" cmpd="sng">
            <a:solidFill>
              <a:srgbClr val="1F345A"/>
            </a:solidFill>
            <a:prstDash val="solid"/>
            <a:round/>
            <a:headEnd type="none" w="sm" len="sm"/>
            <a:tailEnd type="none" w="sm" len="sm"/>
          </a:ln>
        </p:spPr>
      </p:pic>
      <p:sp>
        <p:nvSpPr>
          <p:cNvPr id="345" name="Google Shape;345;p36"/>
          <p:cNvSpPr txBox="1"/>
          <p:nvPr/>
        </p:nvSpPr>
        <p:spPr>
          <a:xfrm>
            <a:off x="5327025" y="3850400"/>
            <a:ext cx="3250500" cy="80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rgbClr val="000000"/>
              </a:buClr>
              <a:buSzPts val="1100"/>
              <a:buFont typeface="Arial"/>
              <a:buNone/>
            </a:pPr>
            <a:r>
              <a:rPr lang="en" b="1"/>
              <a:t>Fig. Bar Chart showing accuracy of the two classes for DNN model</a:t>
            </a:r>
            <a:endParaRPr b="1"/>
          </a:p>
          <a:p>
            <a:pPr marL="0" lvl="0" indent="0" algn="l" rtl="0">
              <a:spcBef>
                <a:spcPts val="1000"/>
              </a:spcBef>
              <a:spcAft>
                <a:spcPts val="0"/>
              </a:spcAft>
              <a:buNone/>
            </a:pP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graphicFrame>
        <p:nvGraphicFramePr>
          <p:cNvPr id="350" name="Google Shape;350;p37"/>
          <p:cNvGraphicFramePr/>
          <p:nvPr/>
        </p:nvGraphicFramePr>
        <p:xfrm>
          <a:off x="904600" y="1138225"/>
          <a:ext cx="7239000" cy="1188630"/>
        </p:xfrm>
        <a:graphic>
          <a:graphicData uri="http://schemas.openxmlformats.org/drawingml/2006/table">
            <a:tbl>
              <a:tblPr>
                <a:noFill/>
                <a:tableStyleId>{7C07BFE2-D158-4A2D-A4A6-FF7F69309F80}</a:tableStyleId>
              </a:tblPr>
              <a:tblGrid>
                <a:gridCol w="2413000"/>
                <a:gridCol w="2413000"/>
                <a:gridCol w="2413000"/>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b="1"/>
                        <a:t>NON-AUTISTIC</a:t>
                      </a:r>
                      <a:endParaRPr b="1"/>
                    </a:p>
                  </a:txBody>
                  <a:tcPr marL="91425" marR="91425" marT="91425" marB="91425"/>
                </a:tc>
                <a:tc>
                  <a:txBody>
                    <a:bodyPr/>
                    <a:lstStyle/>
                    <a:p>
                      <a:pPr marL="0" lvl="0" indent="0" algn="l" rtl="0">
                        <a:spcBef>
                          <a:spcPts val="0"/>
                        </a:spcBef>
                        <a:spcAft>
                          <a:spcPts val="0"/>
                        </a:spcAft>
                        <a:buNone/>
                      </a:pPr>
                      <a:r>
                        <a:rPr lang="en" b="1"/>
                        <a:t>AUTISTIC</a:t>
                      </a:r>
                      <a:endParaRPr b="1"/>
                    </a:p>
                  </a:txBody>
                  <a:tcPr marL="91425" marR="91425" marT="91425" marB="91425"/>
                </a:tc>
              </a:tr>
              <a:tr h="381000">
                <a:tc>
                  <a:txBody>
                    <a:bodyPr/>
                    <a:lstStyle/>
                    <a:p>
                      <a:pPr marL="0" lvl="0" indent="0" algn="l" rtl="0">
                        <a:spcBef>
                          <a:spcPts val="0"/>
                        </a:spcBef>
                        <a:spcAft>
                          <a:spcPts val="0"/>
                        </a:spcAft>
                        <a:buNone/>
                      </a:pPr>
                      <a:r>
                        <a:rPr lang="en" b="1"/>
                        <a:t>NON-AUTISTIC</a:t>
                      </a:r>
                      <a:endParaRPr b="1"/>
                    </a:p>
                  </a:txBody>
                  <a:tcPr marL="91425" marR="91425" marT="91425" marB="91425"/>
                </a:tc>
                <a:tc>
                  <a:txBody>
                    <a:bodyPr/>
                    <a:lstStyle/>
                    <a:p>
                      <a:pPr marL="0" lvl="0" indent="0" algn="l" rtl="0">
                        <a:spcBef>
                          <a:spcPts val="0"/>
                        </a:spcBef>
                        <a:spcAft>
                          <a:spcPts val="0"/>
                        </a:spcAft>
                        <a:buNone/>
                      </a:pPr>
                      <a:r>
                        <a:rPr lang="en"/>
                        <a:t>85.26%</a:t>
                      </a:r>
                      <a:endParaRPr/>
                    </a:p>
                  </a:txBody>
                  <a:tcPr marL="91425" marR="91425" marT="91425" marB="91425"/>
                </a:tc>
                <a:tc>
                  <a:txBody>
                    <a:bodyPr/>
                    <a:lstStyle/>
                    <a:p>
                      <a:pPr marL="0" lvl="0" indent="0" algn="l" rtl="0">
                        <a:spcBef>
                          <a:spcPts val="0"/>
                        </a:spcBef>
                        <a:spcAft>
                          <a:spcPts val="0"/>
                        </a:spcAft>
                        <a:buNone/>
                      </a:pPr>
                      <a:r>
                        <a:rPr lang="en"/>
                        <a:t>14.74%</a:t>
                      </a:r>
                      <a:endParaRPr/>
                    </a:p>
                  </a:txBody>
                  <a:tcPr marL="91425" marR="91425" marT="91425" marB="91425"/>
                </a:tc>
              </a:tr>
              <a:tr h="381000">
                <a:tc>
                  <a:txBody>
                    <a:bodyPr/>
                    <a:lstStyle/>
                    <a:p>
                      <a:pPr marL="0" lvl="0" indent="0" algn="l" rtl="0">
                        <a:spcBef>
                          <a:spcPts val="0"/>
                        </a:spcBef>
                        <a:spcAft>
                          <a:spcPts val="0"/>
                        </a:spcAft>
                        <a:buNone/>
                      </a:pPr>
                      <a:r>
                        <a:rPr lang="en" b="1"/>
                        <a:t>AUTISTIC</a:t>
                      </a:r>
                      <a:endParaRPr b="1"/>
                    </a:p>
                  </a:txBody>
                  <a:tcPr marL="91425" marR="91425" marT="91425" marB="91425"/>
                </a:tc>
                <a:tc>
                  <a:txBody>
                    <a:bodyPr/>
                    <a:lstStyle/>
                    <a:p>
                      <a:pPr marL="0" lvl="0" indent="0" algn="l" rtl="0">
                        <a:spcBef>
                          <a:spcPts val="0"/>
                        </a:spcBef>
                        <a:spcAft>
                          <a:spcPts val="0"/>
                        </a:spcAft>
                        <a:buNone/>
                      </a:pPr>
                      <a:r>
                        <a:rPr lang="en"/>
                        <a:t>38.18%</a:t>
                      </a:r>
                      <a:endParaRPr/>
                    </a:p>
                  </a:txBody>
                  <a:tcPr marL="91425" marR="91425" marT="91425" marB="91425"/>
                </a:tc>
                <a:tc>
                  <a:txBody>
                    <a:bodyPr/>
                    <a:lstStyle/>
                    <a:p>
                      <a:pPr marL="0" lvl="0" indent="0" algn="l" rtl="0">
                        <a:spcBef>
                          <a:spcPts val="0"/>
                        </a:spcBef>
                        <a:spcAft>
                          <a:spcPts val="0"/>
                        </a:spcAft>
                        <a:buNone/>
                      </a:pPr>
                      <a:r>
                        <a:rPr lang="en"/>
                        <a:t>61.82%</a:t>
                      </a:r>
                      <a:endParaRPr/>
                    </a:p>
                  </a:txBody>
                  <a:tcPr marL="91425" marR="91425" marT="91425" marB="91425"/>
                </a:tc>
              </a:tr>
            </a:tbl>
          </a:graphicData>
        </a:graphic>
      </p:graphicFrame>
      <p:graphicFrame>
        <p:nvGraphicFramePr>
          <p:cNvPr id="351" name="Google Shape;351;p37"/>
          <p:cNvGraphicFramePr/>
          <p:nvPr/>
        </p:nvGraphicFramePr>
        <p:xfrm>
          <a:off x="952500" y="3264575"/>
          <a:ext cx="7239000" cy="1188630"/>
        </p:xfrm>
        <a:graphic>
          <a:graphicData uri="http://schemas.openxmlformats.org/drawingml/2006/table">
            <a:tbl>
              <a:tblPr>
                <a:noFill/>
                <a:tableStyleId>{7C07BFE2-D158-4A2D-A4A6-FF7F69309F80}</a:tableStyleId>
              </a:tblPr>
              <a:tblGrid>
                <a:gridCol w="2413000"/>
                <a:gridCol w="2413000"/>
                <a:gridCol w="2413000"/>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b="1"/>
                        <a:t>NON-AUTISTIC</a:t>
                      </a:r>
                      <a:endParaRPr b="1"/>
                    </a:p>
                  </a:txBody>
                  <a:tcPr marL="91425" marR="91425" marT="91425" marB="91425"/>
                </a:tc>
                <a:tc>
                  <a:txBody>
                    <a:bodyPr/>
                    <a:lstStyle/>
                    <a:p>
                      <a:pPr marL="0" lvl="0" indent="0" algn="l" rtl="0">
                        <a:spcBef>
                          <a:spcPts val="0"/>
                        </a:spcBef>
                        <a:spcAft>
                          <a:spcPts val="0"/>
                        </a:spcAft>
                        <a:buNone/>
                      </a:pPr>
                      <a:r>
                        <a:rPr lang="en" b="1"/>
                        <a:t>AUTISTIC</a:t>
                      </a:r>
                      <a:endParaRPr b="1"/>
                    </a:p>
                  </a:txBody>
                  <a:tcPr marL="91425" marR="91425" marT="91425" marB="91425"/>
                </a:tc>
              </a:tr>
              <a:tr h="381000">
                <a:tc>
                  <a:txBody>
                    <a:bodyPr/>
                    <a:lstStyle/>
                    <a:p>
                      <a:pPr marL="0" lvl="0" indent="0" algn="l" rtl="0">
                        <a:spcBef>
                          <a:spcPts val="0"/>
                        </a:spcBef>
                        <a:spcAft>
                          <a:spcPts val="0"/>
                        </a:spcAft>
                        <a:buNone/>
                      </a:pPr>
                      <a:r>
                        <a:rPr lang="en" b="1"/>
                        <a:t>NON-AUTISTIC</a:t>
                      </a:r>
                      <a:endParaRPr b="1"/>
                    </a:p>
                  </a:txBody>
                  <a:tcPr marL="91425" marR="91425" marT="91425" marB="91425"/>
                </a:tc>
                <a:tc>
                  <a:txBody>
                    <a:bodyPr/>
                    <a:lstStyle/>
                    <a:p>
                      <a:pPr marL="0" lvl="0" indent="0" algn="l" rtl="0">
                        <a:spcBef>
                          <a:spcPts val="0"/>
                        </a:spcBef>
                        <a:spcAft>
                          <a:spcPts val="0"/>
                        </a:spcAft>
                        <a:buNone/>
                      </a:pPr>
                      <a:r>
                        <a:rPr lang="en"/>
                        <a:t>88.64%</a:t>
                      </a:r>
                      <a:endParaRPr/>
                    </a:p>
                  </a:txBody>
                  <a:tcPr marL="91425" marR="91425" marT="91425" marB="91425"/>
                </a:tc>
                <a:tc>
                  <a:txBody>
                    <a:bodyPr/>
                    <a:lstStyle/>
                    <a:p>
                      <a:pPr marL="0" lvl="0" indent="0" algn="l" rtl="0">
                        <a:spcBef>
                          <a:spcPts val="0"/>
                        </a:spcBef>
                        <a:spcAft>
                          <a:spcPts val="0"/>
                        </a:spcAft>
                        <a:buNone/>
                      </a:pPr>
                      <a:r>
                        <a:rPr lang="en"/>
                        <a:t>11.36%</a:t>
                      </a:r>
                      <a:endParaRPr/>
                    </a:p>
                  </a:txBody>
                  <a:tcPr marL="91425" marR="91425" marT="91425" marB="91425"/>
                </a:tc>
              </a:tr>
              <a:tr h="381000">
                <a:tc>
                  <a:txBody>
                    <a:bodyPr/>
                    <a:lstStyle/>
                    <a:p>
                      <a:pPr marL="0" lvl="0" indent="0" algn="l" rtl="0">
                        <a:spcBef>
                          <a:spcPts val="0"/>
                        </a:spcBef>
                        <a:spcAft>
                          <a:spcPts val="0"/>
                        </a:spcAft>
                        <a:buNone/>
                      </a:pPr>
                      <a:r>
                        <a:rPr lang="en" b="1"/>
                        <a:t>AUTISTIC</a:t>
                      </a:r>
                      <a:endParaRPr b="1"/>
                    </a:p>
                  </a:txBody>
                  <a:tcPr marL="91425" marR="91425" marT="91425" marB="91425"/>
                </a:tc>
                <a:tc>
                  <a:txBody>
                    <a:bodyPr/>
                    <a:lstStyle/>
                    <a:p>
                      <a:pPr marL="0" lvl="0" indent="0" algn="l" rtl="0">
                        <a:spcBef>
                          <a:spcPts val="0"/>
                        </a:spcBef>
                        <a:spcAft>
                          <a:spcPts val="0"/>
                        </a:spcAft>
                        <a:buNone/>
                      </a:pPr>
                      <a:r>
                        <a:rPr lang="en"/>
                        <a:t>30.92%</a:t>
                      </a:r>
                      <a:endParaRPr/>
                    </a:p>
                  </a:txBody>
                  <a:tcPr marL="91425" marR="91425" marT="91425" marB="91425"/>
                </a:tc>
                <a:tc>
                  <a:txBody>
                    <a:bodyPr/>
                    <a:lstStyle/>
                    <a:p>
                      <a:pPr marL="0" lvl="0" indent="0" algn="l" rtl="0">
                        <a:spcBef>
                          <a:spcPts val="0"/>
                        </a:spcBef>
                        <a:spcAft>
                          <a:spcPts val="0"/>
                        </a:spcAft>
                        <a:buNone/>
                      </a:pPr>
                      <a:r>
                        <a:rPr lang="en"/>
                        <a:t>69.08%</a:t>
                      </a:r>
                      <a:endParaRPr/>
                    </a:p>
                  </a:txBody>
                  <a:tcPr marL="91425" marR="91425" marT="91425" marB="91425"/>
                </a:tc>
              </a:tr>
            </a:tbl>
          </a:graphicData>
        </a:graphic>
      </p:graphicFrame>
      <p:sp>
        <p:nvSpPr>
          <p:cNvPr id="352" name="Google Shape;352;p37"/>
          <p:cNvSpPr txBox="1"/>
          <p:nvPr/>
        </p:nvSpPr>
        <p:spPr>
          <a:xfrm>
            <a:off x="1813500" y="746650"/>
            <a:ext cx="5517000" cy="64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CONFUSION MATRIX OBTAINED USING CNN</a:t>
            </a:r>
            <a:endParaRPr b="1"/>
          </a:p>
        </p:txBody>
      </p:sp>
      <p:sp>
        <p:nvSpPr>
          <p:cNvPr id="353" name="Google Shape;353;p37"/>
          <p:cNvSpPr txBox="1"/>
          <p:nvPr/>
        </p:nvSpPr>
        <p:spPr>
          <a:xfrm>
            <a:off x="1981050" y="2814075"/>
            <a:ext cx="5181900" cy="34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b="1"/>
              <a:t>CONFUSION MATRIX OBTAINED USING DNN</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8"/>
          <p:cNvSpPr txBox="1"/>
          <p:nvPr/>
        </p:nvSpPr>
        <p:spPr>
          <a:xfrm>
            <a:off x="261950" y="357150"/>
            <a:ext cx="8570100" cy="44292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1800"/>
          </a:p>
          <a:p>
            <a:pPr marL="457200" lvl="0" indent="-342900" algn="l" rtl="0">
              <a:lnSpc>
                <a:spcPct val="115000"/>
              </a:lnSpc>
              <a:spcBef>
                <a:spcPts val="1000"/>
              </a:spcBef>
              <a:spcAft>
                <a:spcPts val="0"/>
              </a:spcAft>
              <a:buSzPts val="1800"/>
              <a:buChar char="●"/>
            </a:pPr>
            <a:r>
              <a:rPr lang="en" sz="1800"/>
              <a:t>Accuracy obtained using Convolutional Neural Network was 73.54% and Deep Neural Network was 78.86% .</a:t>
            </a:r>
            <a:endParaRPr sz="1800"/>
          </a:p>
          <a:p>
            <a:pPr marL="457200" lvl="0" indent="-342900" algn="l" rtl="0">
              <a:lnSpc>
                <a:spcPct val="115000"/>
              </a:lnSpc>
              <a:spcBef>
                <a:spcPts val="1000"/>
              </a:spcBef>
              <a:spcAft>
                <a:spcPts val="0"/>
              </a:spcAft>
              <a:buSzPts val="1800"/>
              <a:buChar char="●"/>
            </a:pPr>
            <a:r>
              <a:rPr lang="en" sz="1800"/>
              <a:t>For non neural network methods ,the accuracy of SVM was 63.07% and Random Forest Classifier was 65.22%.</a:t>
            </a:r>
            <a:endParaRPr sz="1800"/>
          </a:p>
          <a:p>
            <a:pPr marL="457200" lvl="0" indent="-342900" algn="l" rtl="0">
              <a:lnSpc>
                <a:spcPct val="115000"/>
              </a:lnSpc>
              <a:spcBef>
                <a:spcPts val="1000"/>
              </a:spcBef>
              <a:spcAft>
                <a:spcPts val="0"/>
              </a:spcAft>
              <a:buSzPts val="1800"/>
              <a:buChar char="●"/>
            </a:pPr>
            <a:r>
              <a:rPr lang="en" sz="1800"/>
              <a:t>The accuracy of neural network methods were better than that of non neural network methods.</a:t>
            </a:r>
            <a:endParaRPr sz="1800"/>
          </a:p>
          <a:p>
            <a:pPr marL="457200" lvl="0" indent="-342900" algn="l" rtl="0">
              <a:lnSpc>
                <a:spcPct val="115000"/>
              </a:lnSpc>
              <a:spcBef>
                <a:spcPts val="1000"/>
              </a:spcBef>
              <a:spcAft>
                <a:spcPts val="0"/>
              </a:spcAft>
              <a:buSzPts val="1800"/>
              <a:buChar char="●"/>
            </a:pPr>
            <a:r>
              <a:rPr lang="en" sz="1800"/>
              <a:t>DNN performed better than CNN.</a:t>
            </a:r>
            <a:endParaRPr sz="1800"/>
          </a:p>
          <a:p>
            <a:pPr marL="457200" lvl="0" indent="-342900" algn="l" rtl="0">
              <a:lnSpc>
                <a:spcPct val="115000"/>
              </a:lnSpc>
              <a:spcBef>
                <a:spcPts val="1000"/>
              </a:spcBef>
              <a:spcAft>
                <a:spcPts val="0"/>
              </a:spcAft>
              <a:buSzPts val="1800"/>
              <a:buChar char="●"/>
            </a:pPr>
            <a:r>
              <a:rPr lang="en" sz="1800"/>
              <a:t>The accuracy for autistic class is less than that of non-autistic class for both CNN and DNN because of lack of data from autistic subjects.</a:t>
            </a:r>
            <a:endParaRPr sz="1800"/>
          </a:p>
          <a:p>
            <a:pPr marL="457200" lvl="0" indent="0" algn="l" rtl="0">
              <a:lnSpc>
                <a:spcPct val="115000"/>
              </a:lnSpc>
              <a:spcBef>
                <a:spcPts val="1000"/>
              </a:spcBef>
              <a:spcAft>
                <a:spcPts val="1000"/>
              </a:spcAft>
              <a:buClr>
                <a:srgbClr val="000000"/>
              </a:buClr>
              <a:buSzPts val="1100"/>
              <a:buFont typeface="Arial"/>
              <a:buNone/>
            </a:pPr>
            <a:r>
              <a:rPr lang="en" sz="1800"/>
              <a:t>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title"/>
          </p:nvPr>
        </p:nvSpPr>
        <p:spPr>
          <a:xfrm>
            <a:off x="500034" y="555100"/>
            <a:ext cx="8358246" cy="108795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solidFill>
                  <a:srgbClr val="1F345A"/>
                </a:solidFill>
                <a:latin typeface="Arial"/>
                <a:ea typeface="Arial"/>
                <a:cs typeface="Arial"/>
                <a:sym typeface="Arial"/>
              </a:rPr>
              <a:t>SOFTWARE &amp; </a:t>
            </a:r>
            <a:r>
              <a:rPr lang="en" b="1" dirty="0" smtClean="0">
                <a:solidFill>
                  <a:srgbClr val="1F345A"/>
                </a:solidFill>
                <a:latin typeface="Arial"/>
                <a:ea typeface="Arial"/>
                <a:cs typeface="Arial"/>
                <a:sym typeface="Arial"/>
              </a:rPr>
              <a:t>HARDWARE REQUIREMENTS</a:t>
            </a:r>
            <a:endParaRPr b="1">
              <a:solidFill>
                <a:srgbClr val="1F345A"/>
              </a:solidFill>
              <a:latin typeface="Arial"/>
              <a:ea typeface="Arial"/>
              <a:cs typeface="Arial"/>
              <a:sym typeface="Arial"/>
            </a:endParaRPr>
          </a:p>
        </p:txBody>
      </p:sp>
      <p:sp>
        <p:nvSpPr>
          <p:cNvPr id="364" name="Google Shape;364;p39"/>
          <p:cNvSpPr txBox="1"/>
          <p:nvPr/>
        </p:nvSpPr>
        <p:spPr>
          <a:xfrm>
            <a:off x="785786" y="1785932"/>
            <a:ext cx="6978900" cy="2332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uli"/>
              <a:buChar char="●"/>
            </a:pPr>
            <a:r>
              <a:rPr lang="en" sz="1800" b="1" dirty="0"/>
              <a:t>Operating System Used : </a:t>
            </a:r>
            <a:r>
              <a:rPr lang="en" sz="1800" dirty="0"/>
              <a:t>Ubuntu 16.04LTS</a:t>
            </a:r>
            <a:endParaRPr sz="1800"/>
          </a:p>
          <a:p>
            <a:pPr marL="457200" lvl="0" indent="-342900" algn="l" rtl="0">
              <a:spcBef>
                <a:spcPts val="1000"/>
              </a:spcBef>
              <a:spcAft>
                <a:spcPts val="0"/>
              </a:spcAft>
              <a:buSzPts val="1800"/>
              <a:buFont typeface="Muli"/>
              <a:buChar char="●"/>
            </a:pPr>
            <a:r>
              <a:rPr lang="en" sz="1800" b="1" dirty="0"/>
              <a:t>Implementation Language:</a:t>
            </a:r>
            <a:r>
              <a:rPr lang="en" sz="1800" dirty="0"/>
              <a:t> Python 3</a:t>
            </a:r>
            <a:endParaRPr sz="1800"/>
          </a:p>
          <a:p>
            <a:pPr marL="457200" lvl="0" indent="-342900" algn="l" rtl="0">
              <a:spcBef>
                <a:spcPts val="1000"/>
              </a:spcBef>
              <a:spcAft>
                <a:spcPts val="0"/>
              </a:spcAft>
              <a:buSzPts val="1800"/>
              <a:buFont typeface="Muli"/>
              <a:buChar char="●"/>
            </a:pPr>
            <a:r>
              <a:rPr lang="en" sz="1800" b="1" dirty="0"/>
              <a:t>Libraries:</a:t>
            </a:r>
            <a:r>
              <a:rPr lang="en" sz="1800" dirty="0"/>
              <a:t> Tensorflow, Keras, </a:t>
            </a:r>
            <a:r>
              <a:rPr lang="en" sz="1800" dirty="0" smtClean="0"/>
              <a:t>Matplotlib, OpenCV</a:t>
            </a:r>
            <a:endParaRPr sz="1800"/>
          </a:p>
          <a:p>
            <a:pPr marL="457200" lvl="0" indent="-342900" algn="l" rtl="0">
              <a:spcBef>
                <a:spcPts val="1000"/>
              </a:spcBef>
              <a:spcAft>
                <a:spcPts val="1000"/>
              </a:spcAft>
              <a:buSzPts val="1800"/>
              <a:buFont typeface="Muli"/>
              <a:buChar char="●"/>
            </a:pPr>
            <a:r>
              <a:rPr lang="en" sz="1800" b="1" dirty="0"/>
              <a:t>Hardware Requirements: </a:t>
            </a:r>
            <a:r>
              <a:rPr lang="en" sz="1800" dirty="0"/>
              <a:t>64 bit environment, intel core i5 CPU @ 2.60 GHz with 8GB of RAM.</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0"/>
          <p:cNvSpPr txBox="1">
            <a:spLocks noGrp="1"/>
          </p:cNvSpPr>
          <p:nvPr>
            <p:ph type="title"/>
          </p:nvPr>
        </p:nvSpPr>
        <p:spPr>
          <a:xfrm>
            <a:off x="819150" y="259300"/>
            <a:ext cx="7505700" cy="5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3600" b="1">
                <a:solidFill>
                  <a:srgbClr val="1F345A"/>
                </a:solidFill>
                <a:latin typeface="Arial"/>
                <a:ea typeface="Arial"/>
                <a:cs typeface="Arial"/>
                <a:sym typeface="Arial"/>
              </a:rPr>
              <a:t>CONCLUSION</a:t>
            </a:r>
            <a:endParaRPr sz="3600">
              <a:solidFill>
                <a:srgbClr val="1F345A"/>
              </a:solidFill>
              <a:latin typeface="Arial"/>
              <a:ea typeface="Arial"/>
              <a:cs typeface="Arial"/>
              <a:sym typeface="Arial"/>
            </a:endParaRPr>
          </a:p>
        </p:txBody>
      </p:sp>
      <p:sp>
        <p:nvSpPr>
          <p:cNvPr id="370" name="Google Shape;370;p40"/>
          <p:cNvSpPr txBox="1"/>
          <p:nvPr/>
        </p:nvSpPr>
        <p:spPr>
          <a:xfrm>
            <a:off x="309575" y="690050"/>
            <a:ext cx="8352300" cy="34935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800">
              <a:latin typeface="Muli"/>
              <a:ea typeface="Muli"/>
              <a:cs typeface="Muli"/>
              <a:sym typeface="Muli"/>
            </a:endParaRPr>
          </a:p>
          <a:p>
            <a:pPr marL="457200" lvl="0" indent="-342900" algn="l" rtl="0">
              <a:spcBef>
                <a:spcPts val="0"/>
              </a:spcBef>
              <a:spcAft>
                <a:spcPts val="0"/>
              </a:spcAft>
              <a:buSzPts val="1800"/>
              <a:buChar char="●"/>
            </a:pPr>
            <a:r>
              <a:rPr lang="en" sz="1800"/>
              <a:t>Trained three machine learning models for autism detection using eye gaze patterns.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The methods used were CNN, DNN and two non-neural network methods, SVM and Random Forest Classifier.</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 An accuracy of 73.54% was obtained using CNN, 78.86% using DNN and 63.07% and 65.22% for SVM and Random Forest Classifier respectively.</a:t>
            </a:r>
            <a:endParaRPr sz="1800"/>
          </a:p>
          <a:p>
            <a:pPr marL="457200" lvl="0" indent="0" algn="l" rtl="0">
              <a:spcBef>
                <a:spcPts val="0"/>
              </a:spcBef>
              <a:spcAft>
                <a:spcPts val="0"/>
              </a:spcAft>
              <a:buNone/>
            </a:pPr>
            <a:r>
              <a:rPr lang="en" sz="1100"/>
              <a:t> 	</a:t>
            </a:r>
            <a:endParaRPr sz="1100"/>
          </a:p>
          <a:p>
            <a:pPr marL="457200" lvl="0" indent="-342900" algn="just" rtl="0">
              <a:spcBef>
                <a:spcPts val="0"/>
              </a:spcBef>
              <a:spcAft>
                <a:spcPts val="0"/>
              </a:spcAft>
              <a:buSzPts val="1800"/>
              <a:buChar char="●"/>
            </a:pPr>
            <a:r>
              <a:rPr lang="en" sz="1800"/>
              <a:t>Implemented a functionality for transforming gaze coordinates into visual representation. </a:t>
            </a:r>
            <a:endParaRPr sz="1800"/>
          </a:p>
          <a:p>
            <a:pPr marL="457200" lvl="0" indent="-342900" algn="just" rtl="0">
              <a:spcBef>
                <a:spcPts val="1000"/>
              </a:spcBef>
              <a:spcAft>
                <a:spcPts val="0"/>
              </a:spcAft>
              <a:buSzPts val="1800"/>
              <a:buChar char="●"/>
            </a:pPr>
            <a:r>
              <a:rPr lang="en" sz="1800"/>
              <a:t>Specialists (e.g. psychologists) can make use of such visual paths to assist the diagnosis. </a:t>
            </a:r>
            <a:endParaRPr sz="1800"/>
          </a:p>
          <a:p>
            <a:pPr marL="457200" lvl="0" indent="0" algn="l" rtl="0">
              <a:spcBef>
                <a:spcPts val="0"/>
              </a:spcBef>
              <a:spcAft>
                <a:spcPts val="0"/>
              </a:spcAft>
              <a:buNone/>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1"/>
          <p:cNvSpPr txBox="1">
            <a:spLocks noGrp="1"/>
          </p:cNvSpPr>
          <p:nvPr>
            <p:ph type="title"/>
          </p:nvPr>
        </p:nvSpPr>
        <p:spPr>
          <a:xfrm>
            <a:off x="819150" y="5505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rgbClr val="1F345A"/>
                </a:solidFill>
                <a:latin typeface="Arial"/>
                <a:ea typeface="Arial"/>
                <a:cs typeface="Arial"/>
                <a:sym typeface="Arial"/>
              </a:rPr>
              <a:t>FUTURE SCOPE</a:t>
            </a:r>
            <a:endParaRPr>
              <a:solidFill>
                <a:srgbClr val="1F345A"/>
              </a:solidFill>
              <a:latin typeface="Arial"/>
              <a:ea typeface="Arial"/>
              <a:cs typeface="Arial"/>
              <a:sym typeface="Arial"/>
            </a:endParaRPr>
          </a:p>
        </p:txBody>
      </p:sp>
      <p:sp>
        <p:nvSpPr>
          <p:cNvPr id="376" name="Google Shape;376;p41"/>
          <p:cNvSpPr txBox="1"/>
          <p:nvPr/>
        </p:nvSpPr>
        <p:spPr>
          <a:xfrm>
            <a:off x="511975" y="1425250"/>
            <a:ext cx="8286600" cy="27681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 sz="1800"/>
              <a:t>The trained models can be integrated with an app or website to enable parents to get a pre-clinical diagnosis for autism in infants so that proper intervention can be provided for development of autistic children.</a:t>
            </a:r>
            <a:endParaRPr sz="1800"/>
          </a:p>
          <a:p>
            <a:pPr marL="457200" lvl="0" indent="0" algn="just" rtl="0">
              <a:lnSpc>
                <a:spcPct val="115000"/>
              </a:lnSpc>
              <a:spcBef>
                <a:spcPts val="0"/>
              </a:spcBef>
              <a:spcAft>
                <a:spcPts val="0"/>
              </a:spcAft>
              <a:buNone/>
            </a:pPr>
            <a:r>
              <a:rPr lang="en" sz="1800"/>
              <a:t>  	 	</a:t>
            </a:r>
            <a:endParaRPr sz="1800"/>
          </a:p>
          <a:p>
            <a:pPr marL="457200" lvl="0" indent="-342900" algn="just" rtl="0">
              <a:spcBef>
                <a:spcPts val="0"/>
              </a:spcBef>
              <a:spcAft>
                <a:spcPts val="0"/>
              </a:spcAft>
              <a:buSzPts val="1800"/>
              <a:buChar char="●"/>
            </a:pPr>
            <a:r>
              <a:rPr lang="en" sz="1800"/>
              <a:t>Accuracy of the eye gaze tracking module needs to be improved.</a:t>
            </a:r>
            <a:endParaRPr sz="1800"/>
          </a:p>
          <a:p>
            <a:pPr marL="457200" lvl="0" indent="0" algn="just" rtl="0">
              <a:spcBef>
                <a:spcPts val="0"/>
              </a:spcBef>
              <a:spcAft>
                <a:spcPts val="0"/>
              </a:spcAft>
              <a:buNone/>
            </a:pPr>
            <a:endParaRPr sz="1800"/>
          </a:p>
          <a:p>
            <a:pPr marL="457200" lvl="0" indent="-342900" algn="just" rtl="0">
              <a:spcBef>
                <a:spcPts val="1000"/>
              </a:spcBef>
              <a:spcAft>
                <a:spcPts val="0"/>
              </a:spcAft>
              <a:buSzPts val="1800"/>
              <a:buChar char="●"/>
            </a:pPr>
            <a:r>
              <a:rPr lang="en" sz="1800"/>
              <a:t>Accuracy of classification can be improved by training on a larger dataset. </a:t>
            </a:r>
            <a:endParaRPr sz="1800"/>
          </a:p>
          <a:p>
            <a:pPr marL="457200" lvl="0" indent="0" algn="just" rtl="0">
              <a:lnSpc>
                <a:spcPct val="115000"/>
              </a:lnSpc>
              <a:spcBef>
                <a:spcPts val="1000"/>
              </a:spcBef>
              <a:spcAft>
                <a:spcPts val="0"/>
              </a:spcAft>
              <a:buNone/>
            </a:pPr>
            <a:endParaRPr sz="1800"/>
          </a:p>
          <a:p>
            <a:pPr marL="457200" lvl="0" indent="0" algn="l" rtl="0">
              <a:spcBef>
                <a:spcPts val="0"/>
              </a:spcBef>
              <a:spcAft>
                <a:spcPts val="0"/>
              </a:spcAft>
              <a:buNone/>
            </a:pPr>
            <a:endParaRPr sz="1800">
              <a:latin typeface="Muli"/>
              <a:ea typeface="Muli"/>
              <a:cs typeface="Muli"/>
              <a:sym typeface="Muli"/>
            </a:endParaRPr>
          </a:p>
          <a:p>
            <a:pPr marL="0" lvl="0" indent="0" algn="l" rtl="0">
              <a:spcBef>
                <a:spcPts val="10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2"/>
          <p:cNvSpPr txBox="1">
            <a:spLocks noGrp="1"/>
          </p:cNvSpPr>
          <p:nvPr>
            <p:ph type="title"/>
          </p:nvPr>
        </p:nvSpPr>
        <p:spPr>
          <a:xfrm>
            <a:off x="1019425" y="442425"/>
            <a:ext cx="7505700" cy="62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rgbClr val="1F345A"/>
                </a:solidFill>
                <a:latin typeface="Arial"/>
                <a:ea typeface="Arial"/>
                <a:cs typeface="Arial"/>
                <a:sym typeface="Arial"/>
              </a:rPr>
              <a:t>GANTT CHART</a:t>
            </a:r>
            <a:endParaRPr sz="3600" b="1">
              <a:solidFill>
                <a:srgbClr val="1F345A"/>
              </a:solidFill>
              <a:latin typeface="Arial"/>
              <a:ea typeface="Arial"/>
              <a:cs typeface="Arial"/>
              <a:sym typeface="Arial"/>
            </a:endParaRPr>
          </a:p>
        </p:txBody>
      </p:sp>
      <p:pic>
        <p:nvPicPr>
          <p:cNvPr id="382" name="Google Shape;382;p42"/>
          <p:cNvPicPr preferRelativeResize="0"/>
          <p:nvPr/>
        </p:nvPicPr>
        <p:blipFill>
          <a:blip r:embed="rId3">
            <a:alphaModFix/>
          </a:blip>
          <a:stretch>
            <a:fillRect/>
          </a:stretch>
        </p:blipFill>
        <p:spPr>
          <a:xfrm>
            <a:off x="242425" y="1460250"/>
            <a:ext cx="8621675" cy="2793175"/>
          </a:xfrm>
          <a:prstGeom prst="rect">
            <a:avLst/>
          </a:prstGeom>
          <a:noFill/>
          <a:ln w="28575" cap="flat" cmpd="sng">
            <a:solidFill>
              <a:srgbClr val="1F345A"/>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3"/>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1F345A"/>
                </a:solidFill>
                <a:latin typeface="Arial"/>
                <a:ea typeface="Arial"/>
                <a:cs typeface="Arial"/>
                <a:sym typeface="Arial"/>
              </a:rPr>
              <a:t>THANK YOU</a:t>
            </a:r>
            <a:endParaRPr sz="5200" b="1">
              <a:solidFill>
                <a:srgbClr val="1F345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a:solidFill>
                  <a:srgbClr val="1F345A"/>
                </a:solidFill>
                <a:latin typeface="Arial"/>
                <a:ea typeface="Arial"/>
                <a:cs typeface="Arial"/>
                <a:sym typeface="Arial"/>
              </a:rPr>
              <a:t>LITERATURE SURVEY</a:t>
            </a:r>
            <a:endParaRPr sz="4000" b="1">
              <a:solidFill>
                <a:srgbClr val="1F345A"/>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19"/>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1100400" y="1748700"/>
            <a:ext cx="6943200" cy="16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rgbClr val="1F345A"/>
                </a:solidFill>
                <a:latin typeface="Arial"/>
                <a:ea typeface="Arial"/>
                <a:cs typeface="Arial"/>
                <a:sym typeface="Arial"/>
              </a:rPr>
              <a:t>METHODOLOGY</a:t>
            </a:r>
            <a:endParaRPr sz="6000" b="1">
              <a:solidFill>
                <a:srgbClr val="1F345A"/>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grpSp>
        <p:nvGrpSpPr>
          <p:cNvPr id="178" name="Google Shape;178;p21"/>
          <p:cNvGrpSpPr/>
          <p:nvPr/>
        </p:nvGrpSpPr>
        <p:grpSpPr>
          <a:xfrm>
            <a:off x="4040525" y="385772"/>
            <a:ext cx="4750226" cy="3894360"/>
            <a:chOff x="2134960" y="459450"/>
            <a:chExt cx="4979795" cy="4412872"/>
          </a:xfrm>
        </p:grpSpPr>
        <p:sp>
          <p:nvSpPr>
            <p:cNvPr id="179" name="Google Shape;179;p21"/>
            <p:cNvSpPr/>
            <p:nvPr/>
          </p:nvSpPr>
          <p:spPr>
            <a:xfrm>
              <a:off x="3621150" y="459450"/>
              <a:ext cx="1901700" cy="5742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Eye Gaze Tracking</a:t>
              </a:r>
              <a:endParaRPr/>
            </a:p>
          </p:txBody>
        </p:sp>
        <p:sp>
          <p:nvSpPr>
            <p:cNvPr id="180" name="Google Shape;180;p21"/>
            <p:cNvSpPr/>
            <p:nvPr/>
          </p:nvSpPr>
          <p:spPr>
            <a:xfrm>
              <a:off x="3621150" y="1364900"/>
              <a:ext cx="1901700" cy="5742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Visual Pattern Generation</a:t>
              </a:r>
              <a:endParaRPr/>
            </a:p>
          </p:txBody>
        </p:sp>
        <p:sp>
          <p:nvSpPr>
            <p:cNvPr id="181" name="Google Shape;181;p21"/>
            <p:cNvSpPr/>
            <p:nvPr/>
          </p:nvSpPr>
          <p:spPr>
            <a:xfrm>
              <a:off x="3621150" y="2270350"/>
              <a:ext cx="1901700" cy="5742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Dataset Augmentation</a:t>
              </a:r>
              <a:endParaRPr/>
            </a:p>
          </p:txBody>
        </p:sp>
        <p:sp>
          <p:nvSpPr>
            <p:cNvPr id="182" name="Google Shape;182;p21"/>
            <p:cNvSpPr/>
            <p:nvPr/>
          </p:nvSpPr>
          <p:spPr>
            <a:xfrm>
              <a:off x="3621150" y="3175800"/>
              <a:ext cx="1901700" cy="5742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Classification</a:t>
              </a:r>
              <a:endParaRPr/>
            </a:p>
          </p:txBody>
        </p:sp>
        <p:sp>
          <p:nvSpPr>
            <p:cNvPr id="183" name="Google Shape;183;p21"/>
            <p:cNvSpPr/>
            <p:nvPr/>
          </p:nvSpPr>
          <p:spPr>
            <a:xfrm>
              <a:off x="2134960" y="4298122"/>
              <a:ext cx="1486200" cy="5742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CNN</a:t>
              </a:r>
              <a:endParaRPr/>
            </a:p>
          </p:txBody>
        </p:sp>
        <p:sp>
          <p:nvSpPr>
            <p:cNvPr id="184" name="Google Shape;184;p21"/>
            <p:cNvSpPr/>
            <p:nvPr/>
          </p:nvSpPr>
          <p:spPr>
            <a:xfrm>
              <a:off x="3935598" y="4298122"/>
              <a:ext cx="1274700" cy="5742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DNN</a:t>
              </a:r>
              <a:endParaRPr/>
            </a:p>
          </p:txBody>
        </p:sp>
        <p:sp>
          <p:nvSpPr>
            <p:cNvPr id="185" name="Google Shape;185;p21"/>
            <p:cNvSpPr/>
            <p:nvPr/>
          </p:nvSpPr>
          <p:spPr>
            <a:xfrm>
              <a:off x="5524755" y="4298122"/>
              <a:ext cx="1590000" cy="5742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Non NN</a:t>
              </a:r>
              <a:endParaRPr sz="1200"/>
            </a:p>
            <a:p>
              <a:pPr marL="0" lvl="0" indent="0" algn="ctr" rtl="0">
                <a:spcBef>
                  <a:spcPts val="0"/>
                </a:spcBef>
                <a:spcAft>
                  <a:spcPts val="0"/>
                </a:spcAft>
                <a:buNone/>
              </a:pPr>
              <a:r>
                <a:rPr lang="en" sz="1000"/>
                <a:t>(SVM, Random Forest)</a:t>
              </a:r>
              <a:endParaRPr sz="1000"/>
            </a:p>
          </p:txBody>
        </p:sp>
        <p:cxnSp>
          <p:nvCxnSpPr>
            <p:cNvPr id="186" name="Google Shape;186;p21"/>
            <p:cNvCxnSpPr>
              <a:stCxn id="179" idx="2"/>
              <a:endCxn id="180" idx="0"/>
            </p:cNvCxnSpPr>
            <p:nvPr/>
          </p:nvCxnSpPr>
          <p:spPr>
            <a:xfrm>
              <a:off x="4572000" y="1033650"/>
              <a:ext cx="0" cy="331200"/>
            </a:xfrm>
            <a:prstGeom prst="straightConnector1">
              <a:avLst/>
            </a:prstGeom>
            <a:noFill/>
            <a:ln w="9525" cap="flat" cmpd="sng">
              <a:solidFill>
                <a:srgbClr val="000000"/>
              </a:solidFill>
              <a:prstDash val="solid"/>
              <a:round/>
              <a:headEnd type="none" w="med" len="med"/>
              <a:tailEnd type="triangle" w="med" len="med"/>
            </a:ln>
          </p:spPr>
        </p:cxnSp>
        <p:cxnSp>
          <p:nvCxnSpPr>
            <p:cNvPr id="187" name="Google Shape;187;p21"/>
            <p:cNvCxnSpPr>
              <a:stCxn id="180" idx="2"/>
              <a:endCxn id="181" idx="0"/>
            </p:cNvCxnSpPr>
            <p:nvPr/>
          </p:nvCxnSpPr>
          <p:spPr>
            <a:xfrm>
              <a:off x="4572000" y="1939100"/>
              <a:ext cx="0" cy="331200"/>
            </a:xfrm>
            <a:prstGeom prst="straightConnector1">
              <a:avLst/>
            </a:prstGeom>
            <a:noFill/>
            <a:ln w="9525" cap="flat" cmpd="sng">
              <a:solidFill>
                <a:srgbClr val="000000"/>
              </a:solidFill>
              <a:prstDash val="solid"/>
              <a:round/>
              <a:headEnd type="none" w="med" len="med"/>
              <a:tailEnd type="triangle" w="med" len="med"/>
            </a:ln>
          </p:spPr>
        </p:cxnSp>
        <p:cxnSp>
          <p:nvCxnSpPr>
            <p:cNvPr id="188" name="Google Shape;188;p21"/>
            <p:cNvCxnSpPr>
              <a:stCxn id="181" idx="2"/>
              <a:endCxn id="182" idx="0"/>
            </p:cNvCxnSpPr>
            <p:nvPr/>
          </p:nvCxnSpPr>
          <p:spPr>
            <a:xfrm>
              <a:off x="4572000" y="2844550"/>
              <a:ext cx="0" cy="331200"/>
            </a:xfrm>
            <a:prstGeom prst="straightConnector1">
              <a:avLst/>
            </a:prstGeom>
            <a:noFill/>
            <a:ln w="9525" cap="flat" cmpd="sng">
              <a:solidFill>
                <a:srgbClr val="000000"/>
              </a:solidFill>
              <a:prstDash val="solid"/>
              <a:round/>
              <a:headEnd type="none" w="med" len="med"/>
              <a:tailEnd type="triangle" w="med" len="med"/>
            </a:ln>
          </p:spPr>
        </p:cxnSp>
        <p:cxnSp>
          <p:nvCxnSpPr>
            <p:cNvPr id="189" name="Google Shape;189;p21"/>
            <p:cNvCxnSpPr>
              <a:stCxn id="182" idx="2"/>
              <a:endCxn id="184" idx="0"/>
            </p:cNvCxnSpPr>
            <p:nvPr/>
          </p:nvCxnSpPr>
          <p:spPr>
            <a:xfrm>
              <a:off x="4572000" y="3750000"/>
              <a:ext cx="900" cy="548100"/>
            </a:xfrm>
            <a:prstGeom prst="straightConnector1">
              <a:avLst/>
            </a:prstGeom>
            <a:noFill/>
            <a:ln w="9525" cap="flat" cmpd="sng">
              <a:solidFill>
                <a:srgbClr val="000000"/>
              </a:solidFill>
              <a:prstDash val="solid"/>
              <a:round/>
              <a:headEnd type="none" w="med" len="med"/>
              <a:tailEnd type="triangle" w="med" len="med"/>
            </a:ln>
          </p:spPr>
        </p:cxnSp>
        <p:cxnSp>
          <p:nvCxnSpPr>
            <p:cNvPr id="190" name="Google Shape;190;p21"/>
            <p:cNvCxnSpPr>
              <a:stCxn id="182" idx="2"/>
              <a:endCxn id="183" idx="0"/>
            </p:cNvCxnSpPr>
            <p:nvPr/>
          </p:nvCxnSpPr>
          <p:spPr>
            <a:xfrm rot="5400000">
              <a:off x="3451050" y="3177150"/>
              <a:ext cx="548100" cy="1693800"/>
            </a:xfrm>
            <a:prstGeom prst="bentConnector3">
              <a:avLst>
                <a:gd name="adj1" fmla="val 50002"/>
              </a:avLst>
            </a:prstGeom>
            <a:noFill/>
            <a:ln w="9525" cap="flat" cmpd="sng">
              <a:solidFill>
                <a:srgbClr val="000000"/>
              </a:solidFill>
              <a:prstDash val="solid"/>
              <a:round/>
              <a:headEnd type="none" w="med" len="med"/>
              <a:tailEnd type="triangle" w="med" len="med"/>
            </a:ln>
          </p:spPr>
        </p:cxnSp>
        <p:cxnSp>
          <p:nvCxnSpPr>
            <p:cNvPr id="191" name="Google Shape;191;p21"/>
            <p:cNvCxnSpPr>
              <a:stCxn id="182" idx="2"/>
              <a:endCxn id="185" idx="0"/>
            </p:cNvCxnSpPr>
            <p:nvPr/>
          </p:nvCxnSpPr>
          <p:spPr>
            <a:xfrm rot="-5400000" flipH="1">
              <a:off x="5171850" y="3150150"/>
              <a:ext cx="548100" cy="1747800"/>
            </a:xfrm>
            <a:prstGeom prst="bentConnector3">
              <a:avLst>
                <a:gd name="adj1" fmla="val 50002"/>
              </a:avLst>
            </a:prstGeom>
            <a:noFill/>
            <a:ln w="9525" cap="flat" cmpd="sng">
              <a:solidFill>
                <a:srgbClr val="000000"/>
              </a:solidFill>
              <a:prstDash val="solid"/>
              <a:round/>
              <a:headEnd type="none" w="med" len="med"/>
              <a:tailEnd type="triangle" w="med" len="med"/>
            </a:ln>
          </p:spPr>
        </p:cxnSp>
      </p:grpSp>
      <p:sp>
        <p:nvSpPr>
          <p:cNvPr id="192" name="Google Shape;192;p21"/>
          <p:cNvSpPr txBox="1">
            <a:spLocks noGrp="1"/>
          </p:cNvSpPr>
          <p:nvPr>
            <p:ph type="title"/>
          </p:nvPr>
        </p:nvSpPr>
        <p:spPr>
          <a:xfrm>
            <a:off x="240825" y="2044200"/>
            <a:ext cx="3192600" cy="10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FLOWCHART</a:t>
            </a:r>
            <a:endParaRPr sz="36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p:nvPr/>
        </p:nvSpPr>
        <p:spPr>
          <a:xfrm>
            <a:off x="404700" y="354000"/>
            <a:ext cx="8525100" cy="443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u="sng">
                <a:solidFill>
                  <a:srgbClr val="1F345A"/>
                </a:solidFill>
              </a:rPr>
              <a:t>Eye Gaze Tracking</a:t>
            </a:r>
            <a:endParaRPr sz="1800"/>
          </a:p>
          <a:p>
            <a:pPr marL="457200" lvl="0" indent="-342900" algn="l" rtl="0">
              <a:lnSpc>
                <a:spcPct val="100000"/>
              </a:lnSpc>
              <a:spcBef>
                <a:spcPts val="1000"/>
              </a:spcBef>
              <a:spcAft>
                <a:spcPts val="0"/>
              </a:spcAft>
              <a:buSzPts val="1800"/>
              <a:buChar char="●"/>
            </a:pPr>
            <a:r>
              <a:rPr lang="en" sz="1800"/>
              <a:t>A one-minute video was shown to the subject and the gaze coordinates recorded using iTracker.</a:t>
            </a:r>
            <a:endParaRPr sz="1800"/>
          </a:p>
          <a:p>
            <a:pPr marL="457200" lvl="0" indent="-342900" algn="l" rtl="0">
              <a:lnSpc>
                <a:spcPct val="115000"/>
              </a:lnSpc>
              <a:spcBef>
                <a:spcPts val="1000"/>
              </a:spcBef>
              <a:spcAft>
                <a:spcPts val="0"/>
              </a:spcAft>
              <a:buSzPts val="1800"/>
              <a:buChar char="●"/>
            </a:pPr>
            <a:r>
              <a:rPr lang="en" sz="1800"/>
              <a:t>The gaze coordinates are obtained as follows: </a:t>
            </a:r>
            <a:endParaRPr sz="1800"/>
          </a:p>
          <a:p>
            <a:pPr marL="914400" lvl="1" indent="-342900" algn="l" rtl="0">
              <a:lnSpc>
                <a:spcPct val="115000"/>
              </a:lnSpc>
              <a:spcBef>
                <a:spcPts val="1000"/>
              </a:spcBef>
              <a:spcAft>
                <a:spcPts val="0"/>
              </a:spcAft>
              <a:buSzPts val="1800"/>
              <a:buChar char="○"/>
            </a:pPr>
            <a:r>
              <a:rPr lang="en" sz="1800"/>
              <a:t>Face and eye detection done on the input video stream using Opencv. </a:t>
            </a:r>
            <a:endParaRPr sz="1800"/>
          </a:p>
          <a:p>
            <a:pPr marL="914400" lvl="1" indent="-342900" algn="l" rtl="0">
              <a:lnSpc>
                <a:spcPct val="115000"/>
              </a:lnSpc>
              <a:spcBef>
                <a:spcPts val="0"/>
              </a:spcBef>
              <a:spcAft>
                <a:spcPts val="0"/>
              </a:spcAft>
              <a:buSzPts val="1800"/>
              <a:buChar char="○"/>
            </a:pPr>
            <a:r>
              <a:rPr lang="en" sz="1800"/>
              <a:t>Face, left eye and right eye images cropped and a face mask generated.</a:t>
            </a:r>
            <a:endParaRPr sz="1800"/>
          </a:p>
          <a:p>
            <a:pPr marL="914400" lvl="1" indent="-342900" algn="l" rtl="0">
              <a:lnSpc>
                <a:spcPct val="100000"/>
              </a:lnSpc>
              <a:spcBef>
                <a:spcPts val="0"/>
              </a:spcBef>
              <a:spcAft>
                <a:spcPts val="0"/>
              </a:spcAft>
              <a:buSzPts val="1800"/>
              <a:buChar char="○"/>
            </a:pPr>
            <a:r>
              <a:rPr lang="en" sz="1800"/>
              <a:t>Face Mask: A binary mask with the face area black and remaining area white. </a:t>
            </a:r>
            <a:endParaRPr sz="1800"/>
          </a:p>
          <a:p>
            <a:pPr marL="914400" lvl="1" indent="-342900" algn="l" rtl="0">
              <a:lnSpc>
                <a:spcPct val="100000"/>
              </a:lnSpc>
              <a:spcBef>
                <a:spcPts val="0"/>
              </a:spcBef>
              <a:spcAft>
                <a:spcPts val="0"/>
              </a:spcAft>
              <a:buSzPts val="1800"/>
              <a:buChar char="○"/>
            </a:pPr>
            <a:r>
              <a:rPr lang="en" sz="1800"/>
              <a:t>Cropped face, left eye and right eye images resized to 64*64 pixels and the face mask to 25*25 pixels. </a:t>
            </a:r>
            <a:endParaRPr sz="1800"/>
          </a:p>
          <a:p>
            <a:pPr marL="914400" lvl="1" indent="-342900" algn="l" rtl="0">
              <a:lnSpc>
                <a:spcPct val="100000"/>
              </a:lnSpc>
              <a:spcBef>
                <a:spcPts val="0"/>
              </a:spcBef>
              <a:spcAft>
                <a:spcPts val="0"/>
              </a:spcAft>
              <a:buSzPts val="1800"/>
              <a:buChar char="○"/>
            </a:pPr>
            <a:r>
              <a:rPr lang="en" sz="1800"/>
              <a:t>These are provided as input to the iTracker which generates the estimated gaze coordinates as output.</a:t>
            </a:r>
            <a:endParaRPr sz="1800" u="sng">
              <a:solidFill>
                <a:schemeClr val="lt1"/>
              </a:solidFill>
              <a:latin typeface="Muli"/>
              <a:ea typeface="Muli"/>
              <a:cs typeface="Muli"/>
              <a:sym typeface="Muli"/>
            </a:endParaRPr>
          </a:p>
          <a:p>
            <a:pPr marL="457200" lvl="0" indent="0" algn="l" rtl="0">
              <a:lnSpc>
                <a:spcPct val="100000"/>
              </a:lnSpc>
              <a:spcBef>
                <a:spcPts val="1000"/>
              </a:spcBef>
              <a:spcAft>
                <a:spcPts val="0"/>
              </a:spcAft>
              <a:buNone/>
            </a:pPr>
            <a:endParaRPr sz="1800" u="sng">
              <a:solidFill>
                <a:schemeClr val="lt1"/>
              </a:solidFill>
              <a:latin typeface="Muli"/>
              <a:ea typeface="Muli"/>
              <a:cs typeface="Muli"/>
              <a:sym typeface="Muli"/>
            </a:endParaRPr>
          </a:p>
          <a:p>
            <a:pPr marL="0" lvl="0" indent="0" algn="l" rtl="0">
              <a:lnSpc>
                <a:spcPct val="100000"/>
              </a:lnSpc>
              <a:spcBef>
                <a:spcPts val="1000"/>
              </a:spcBef>
              <a:spcAft>
                <a:spcPts val="1000"/>
              </a:spcAft>
              <a:buNone/>
            </a:pPr>
            <a:endParaRPr sz="1800">
              <a:latin typeface="Muli"/>
              <a:ea typeface="Muli"/>
              <a:cs typeface="Muli"/>
              <a:sym typeface="Mul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3"/>
          <p:cNvPicPr preferRelativeResize="0"/>
          <p:nvPr/>
        </p:nvPicPr>
        <p:blipFill>
          <a:blip r:embed="rId3">
            <a:alphaModFix/>
          </a:blip>
          <a:stretch>
            <a:fillRect/>
          </a:stretch>
        </p:blipFill>
        <p:spPr>
          <a:xfrm>
            <a:off x="905263" y="1083413"/>
            <a:ext cx="1714175" cy="1714175"/>
          </a:xfrm>
          <a:prstGeom prst="rect">
            <a:avLst/>
          </a:prstGeom>
          <a:noFill/>
          <a:ln w="28575" cap="flat" cmpd="sng">
            <a:solidFill>
              <a:srgbClr val="000000"/>
            </a:solidFill>
            <a:prstDash val="solid"/>
            <a:round/>
            <a:headEnd type="none" w="sm" len="sm"/>
            <a:tailEnd type="none" w="sm" len="sm"/>
          </a:ln>
        </p:spPr>
      </p:pic>
      <p:pic>
        <p:nvPicPr>
          <p:cNvPr id="203" name="Google Shape;203;p23"/>
          <p:cNvPicPr preferRelativeResize="0"/>
          <p:nvPr/>
        </p:nvPicPr>
        <p:blipFill>
          <a:blip r:embed="rId4">
            <a:alphaModFix/>
          </a:blip>
          <a:stretch>
            <a:fillRect/>
          </a:stretch>
        </p:blipFill>
        <p:spPr>
          <a:xfrm>
            <a:off x="3046400" y="1083425"/>
            <a:ext cx="1714175" cy="1714175"/>
          </a:xfrm>
          <a:prstGeom prst="rect">
            <a:avLst/>
          </a:prstGeom>
          <a:noFill/>
          <a:ln w="28575" cap="flat" cmpd="sng">
            <a:solidFill>
              <a:schemeClr val="dk2"/>
            </a:solidFill>
            <a:prstDash val="solid"/>
            <a:round/>
            <a:headEnd type="none" w="sm" len="sm"/>
            <a:tailEnd type="none" w="sm" len="sm"/>
          </a:ln>
        </p:spPr>
      </p:pic>
      <p:pic>
        <p:nvPicPr>
          <p:cNvPr id="204" name="Google Shape;204;p23"/>
          <p:cNvPicPr preferRelativeResize="0"/>
          <p:nvPr/>
        </p:nvPicPr>
        <p:blipFill>
          <a:blip r:embed="rId5">
            <a:alphaModFix/>
          </a:blip>
          <a:stretch>
            <a:fillRect/>
          </a:stretch>
        </p:blipFill>
        <p:spPr>
          <a:xfrm>
            <a:off x="5471300" y="1716400"/>
            <a:ext cx="1081200" cy="1081200"/>
          </a:xfrm>
          <a:prstGeom prst="rect">
            <a:avLst/>
          </a:prstGeom>
          <a:noFill/>
          <a:ln w="28575" cap="flat" cmpd="sng">
            <a:solidFill>
              <a:schemeClr val="dk2"/>
            </a:solidFill>
            <a:prstDash val="solid"/>
            <a:round/>
            <a:headEnd type="none" w="sm" len="sm"/>
            <a:tailEnd type="none" w="sm" len="sm"/>
          </a:ln>
        </p:spPr>
      </p:pic>
      <p:pic>
        <p:nvPicPr>
          <p:cNvPr id="205" name="Google Shape;205;p23"/>
          <p:cNvPicPr preferRelativeResize="0"/>
          <p:nvPr/>
        </p:nvPicPr>
        <p:blipFill>
          <a:blip r:embed="rId6">
            <a:alphaModFix/>
          </a:blip>
          <a:stretch>
            <a:fillRect/>
          </a:stretch>
        </p:blipFill>
        <p:spPr>
          <a:xfrm>
            <a:off x="7263225" y="1716400"/>
            <a:ext cx="1081200" cy="1081200"/>
          </a:xfrm>
          <a:prstGeom prst="rect">
            <a:avLst/>
          </a:prstGeom>
          <a:noFill/>
          <a:ln w="28575" cap="flat" cmpd="sng">
            <a:solidFill>
              <a:schemeClr val="dk2"/>
            </a:solidFill>
            <a:prstDash val="solid"/>
            <a:round/>
            <a:headEnd type="none" w="sm" len="sm"/>
            <a:tailEnd type="none" w="sm" len="sm"/>
          </a:ln>
        </p:spPr>
      </p:pic>
      <p:sp>
        <p:nvSpPr>
          <p:cNvPr id="206" name="Google Shape;206;p23"/>
          <p:cNvSpPr txBox="1"/>
          <p:nvPr/>
        </p:nvSpPr>
        <p:spPr>
          <a:xfrm>
            <a:off x="1379250" y="591350"/>
            <a:ext cx="7662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FACE</a:t>
            </a:r>
            <a:endParaRPr b="1"/>
          </a:p>
        </p:txBody>
      </p:sp>
      <p:sp>
        <p:nvSpPr>
          <p:cNvPr id="207" name="Google Shape;207;p23"/>
          <p:cNvSpPr txBox="1"/>
          <p:nvPr/>
        </p:nvSpPr>
        <p:spPr>
          <a:xfrm>
            <a:off x="3180338" y="648800"/>
            <a:ext cx="14463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FACE MASK</a:t>
            </a:r>
            <a:endParaRPr b="1"/>
          </a:p>
        </p:txBody>
      </p:sp>
      <p:sp>
        <p:nvSpPr>
          <p:cNvPr id="208" name="Google Shape;208;p23"/>
          <p:cNvSpPr txBox="1"/>
          <p:nvPr/>
        </p:nvSpPr>
        <p:spPr>
          <a:xfrm>
            <a:off x="5543300" y="615350"/>
            <a:ext cx="10812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LEFT EYE</a:t>
            </a:r>
            <a:endParaRPr b="1"/>
          </a:p>
        </p:txBody>
      </p:sp>
      <p:sp>
        <p:nvSpPr>
          <p:cNvPr id="209" name="Google Shape;209;p23"/>
          <p:cNvSpPr txBox="1"/>
          <p:nvPr/>
        </p:nvSpPr>
        <p:spPr>
          <a:xfrm>
            <a:off x="7171750" y="648800"/>
            <a:ext cx="12642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RIGHT EYE</a:t>
            </a:r>
            <a:endParaRPr b="1"/>
          </a:p>
        </p:txBody>
      </p:sp>
      <p:sp>
        <p:nvSpPr>
          <p:cNvPr id="210" name="Google Shape;210;p23"/>
          <p:cNvSpPr/>
          <p:nvPr/>
        </p:nvSpPr>
        <p:spPr>
          <a:xfrm>
            <a:off x="3089250" y="3458775"/>
            <a:ext cx="2965500" cy="5922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EYE GAZE TRACKING</a:t>
            </a:r>
            <a:endParaRPr sz="1600"/>
          </a:p>
        </p:txBody>
      </p:sp>
      <p:cxnSp>
        <p:nvCxnSpPr>
          <p:cNvPr id="211" name="Google Shape;211;p23"/>
          <p:cNvCxnSpPr>
            <a:stCxn id="202" idx="2"/>
            <a:endCxn id="210" idx="0"/>
          </p:cNvCxnSpPr>
          <p:nvPr/>
        </p:nvCxnSpPr>
        <p:spPr>
          <a:xfrm rot="-5400000" flipH="1">
            <a:off x="2836500" y="1723438"/>
            <a:ext cx="661200" cy="2809500"/>
          </a:xfrm>
          <a:prstGeom prst="bentConnector3">
            <a:avLst>
              <a:gd name="adj1" fmla="val 49999"/>
            </a:avLst>
          </a:prstGeom>
          <a:noFill/>
          <a:ln w="9525" cap="flat" cmpd="sng">
            <a:solidFill>
              <a:srgbClr val="000000"/>
            </a:solidFill>
            <a:prstDash val="solid"/>
            <a:round/>
            <a:headEnd type="none" w="med" len="med"/>
            <a:tailEnd type="triangle" w="med" len="med"/>
          </a:ln>
        </p:spPr>
      </p:cxnSp>
      <p:cxnSp>
        <p:nvCxnSpPr>
          <p:cNvPr id="212" name="Google Shape;212;p23"/>
          <p:cNvCxnSpPr>
            <a:stCxn id="203" idx="2"/>
            <a:endCxn id="210" idx="0"/>
          </p:cNvCxnSpPr>
          <p:nvPr/>
        </p:nvCxnSpPr>
        <p:spPr>
          <a:xfrm rot="-5400000" flipH="1">
            <a:off x="3907088" y="2794000"/>
            <a:ext cx="661200" cy="668400"/>
          </a:xfrm>
          <a:prstGeom prst="bentConnector3">
            <a:avLst>
              <a:gd name="adj1" fmla="val 49998"/>
            </a:avLst>
          </a:prstGeom>
          <a:noFill/>
          <a:ln w="9525" cap="flat" cmpd="sng">
            <a:solidFill>
              <a:srgbClr val="000000"/>
            </a:solidFill>
            <a:prstDash val="solid"/>
            <a:round/>
            <a:headEnd type="none" w="med" len="med"/>
            <a:tailEnd type="triangle" w="med" len="med"/>
          </a:ln>
        </p:spPr>
      </p:cxnSp>
      <p:cxnSp>
        <p:nvCxnSpPr>
          <p:cNvPr id="213" name="Google Shape;213;p23"/>
          <p:cNvCxnSpPr>
            <a:stCxn id="204" idx="2"/>
            <a:endCxn id="210" idx="0"/>
          </p:cNvCxnSpPr>
          <p:nvPr/>
        </p:nvCxnSpPr>
        <p:spPr>
          <a:xfrm rot="5400000">
            <a:off x="4961300" y="2408200"/>
            <a:ext cx="661200" cy="1440000"/>
          </a:xfrm>
          <a:prstGeom prst="bentConnector3">
            <a:avLst>
              <a:gd name="adj1" fmla="val 49998"/>
            </a:avLst>
          </a:prstGeom>
          <a:noFill/>
          <a:ln w="9525" cap="flat" cmpd="sng">
            <a:solidFill>
              <a:srgbClr val="000000"/>
            </a:solidFill>
            <a:prstDash val="solid"/>
            <a:round/>
            <a:headEnd type="none" w="med" len="med"/>
            <a:tailEnd type="triangle" w="med" len="med"/>
          </a:ln>
        </p:spPr>
      </p:cxnSp>
      <p:cxnSp>
        <p:nvCxnSpPr>
          <p:cNvPr id="214" name="Google Shape;214;p23"/>
          <p:cNvCxnSpPr>
            <a:stCxn id="205" idx="2"/>
            <a:endCxn id="210" idx="0"/>
          </p:cNvCxnSpPr>
          <p:nvPr/>
        </p:nvCxnSpPr>
        <p:spPr>
          <a:xfrm rot="5400000">
            <a:off x="5857275" y="1512250"/>
            <a:ext cx="661200" cy="3231900"/>
          </a:xfrm>
          <a:prstGeom prst="bentConnector3">
            <a:avLst>
              <a:gd name="adj1" fmla="val 49998"/>
            </a:avLst>
          </a:prstGeom>
          <a:noFill/>
          <a:ln w="9525" cap="flat" cmpd="sng">
            <a:solidFill>
              <a:srgbClr val="000000"/>
            </a:solidFill>
            <a:prstDash val="solid"/>
            <a:round/>
            <a:headEnd type="none" w="med" len="med"/>
            <a:tailEnd type="triangle" w="med" len="med"/>
          </a:ln>
        </p:spPr>
      </p:cxnSp>
      <p:cxnSp>
        <p:nvCxnSpPr>
          <p:cNvPr id="215" name="Google Shape;215;p23"/>
          <p:cNvCxnSpPr>
            <a:stCxn id="210" idx="2"/>
          </p:cNvCxnSpPr>
          <p:nvPr/>
        </p:nvCxnSpPr>
        <p:spPr>
          <a:xfrm flipH="1">
            <a:off x="4565100" y="4050975"/>
            <a:ext cx="6900" cy="316800"/>
          </a:xfrm>
          <a:prstGeom prst="straightConnector1">
            <a:avLst/>
          </a:prstGeom>
          <a:noFill/>
          <a:ln w="9525" cap="flat" cmpd="sng">
            <a:solidFill>
              <a:schemeClr val="dk2"/>
            </a:solidFill>
            <a:prstDash val="solid"/>
            <a:round/>
            <a:headEnd type="none" w="med" len="med"/>
            <a:tailEnd type="triangle" w="med" len="med"/>
          </a:ln>
        </p:spPr>
      </p:cxnSp>
      <p:sp>
        <p:nvSpPr>
          <p:cNvPr id="216" name="Google Shape;216;p23"/>
          <p:cNvSpPr txBox="1"/>
          <p:nvPr/>
        </p:nvSpPr>
        <p:spPr>
          <a:xfrm>
            <a:off x="3644100" y="4367775"/>
            <a:ext cx="1848900" cy="3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Coordinate File</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1196</Words>
  <PresentationFormat>On-screen Show (16:9)</PresentationFormat>
  <Paragraphs>187</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Nunito</vt:lpstr>
      <vt:lpstr>Calibri</vt:lpstr>
      <vt:lpstr>Muli</vt:lpstr>
      <vt:lpstr>Shift</vt:lpstr>
      <vt:lpstr>EYE GAZE TRACKING USING WEBCAM</vt:lpstr>
      <vt:lpstr>PROBLEM OBJECTIVE </vt:lpstr>
      <vt:lpstr>LITERATURE SURVEY</vt:lpstr>
      <vt:lpstr>Slide 4</vt:lpstr>
      <vt:lpstr>Slide 5</vt:lpstr>
      <vt:lpstr>METHODOLOGY</vt:lpstr>
      <vt:lpstr>FLOWCHART</vt:lpstr>
      <vt:lpstr>Slide 8</vt:lpstr>
      <vt:lpstr>Slide 9</vt:lpstr>
      <vt:lpstr>Slide 10</vt:lpstr>
      <vt:lpstr>Slide 11</vt:lpstr>
      <vt:lpstr>Slide 12</vt:lpstr>
      <vt:lpstr>Slide 13</vt:lpstr>
      <vt:lpstr>CONVOLUTIONAL NEURAL NETWORK</vt:lpstr>
      <vt:lpstr>Slide 15</vt:lpstr>
      <vt:lpstr> </vt:lpstr>
      <vt:lpstr>      DEEP NEURAL NETWORK</vt:lpstr>
      <vt:lpstr>Slide 18</vt:lpstr>
      <vt:lpstr>              </vt:lpstr>
      <vt:lpstr>NON NEURAL NETWORK METHODS</vt:lpstr>
      <vt:lpstr>RESULTS</vt:lpstr>
      <vt:lpstr> </vt:lpstr>
      <vt:lpstr>Slide 23</vt:lpstr>
      <vt:lpstr>Slide 24</vt:lpstr>
      <vt:lpstr>SOFTWARE &amp; HARDWARE REQUIREMENTS</vt:lpstr>
      <vt:lpstr>CONCLUSION</vt:lpstr>
      <vt:lpstr>FUTURE SCOPE</vt:lpstr>
      <vt:lpstr>GANTT CHART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GAZE TRACKING USING WEBCAM</dc:title>
  <cp:lastModifiedBy>hp</cp:lastModifiedBy>
  <cp:revision>1</cp:revision>
  <dcterms:modified xsi:type="dcterms:W3CDTF">2018-12-01T10:04:54Z</dcterms:modified>
</cp:coreProperties>
</file>